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5" r:id="rId6"/>
    <p:sldId id="279" r:id="rId7"/>
    <p:sldId id="266" r:id="rId8"/>
    <p:sldId id="263" r:id="rId9"/>
    <p:sldId id="267" r:id="rId10"/>
    <p:sldId id="268" r:id="rId11"/>
    <p:sldId id="271" r:id="rId12"/>
    <p:sldId id="275" r:id="rId13"/>
    <p:sldId id="276" r:id="rId14"/>
    <p:sldId id="277" r:id="rId15"/>
    <p:sldId id="278" r:id="rId16"/>
    <p:sldId id="272" r:id="rId17"/>
    <p:sldId id="273" r:id="rId18"/>
    <p:sldId id="274" r:id="rId19"/>
    <p:sldId id="269" r:id="rId20"/>
    <p:sldId id="280" r:id="rId21"/>
    <p:sldId id="283" r:id="rId22"/>
    <p:sldId id="281" r:id="rId23"/>
    <p:sldId id="282" r:id="rId24"/>
    <p:sldId id="264" r:id="rId25"/>
    <p:sldId id="26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主要观点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方案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缓存</a:t>
            </a:r>
            <a:endParaRPr lang="zh-CN" altLang="en-US">
              <a:sym typeface="+mn-ea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23540" y="1967230"/>
            <a:ext cx="6343650" cy="1171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40" y="3138805"/>
            <a:ext cx="6381750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主要观点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方案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单点故障（</a:t>
            </a:r>
            <a:r>
              <a:rPr lang="en-US" altLang="zh-CN"/>
              <a:t>SPOF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“</a:t>
            </a:r>
            <a:r>
              <a:rPr lang="zh-CN" altLang="en-US"/>
              <a:t>单点故障（</a:t>
            </a:r>
            <a:r>
              <a:rPr lang="en-US" altLang="zh-CN"/>
              <a:t>SPOF</a:t>
            </a:r>
            <a:r>
              <a:rPr lang="zh-CN" altLang="en-US"/>
              <a:t>）是</a:t>
            </a:r>
            <a:r>
              <a:rPr lang="zh-CN" altLang="en-US">
                <a:solidFill>
                  <a:srgbClr val="FF0000"/>
                </a:solidFill>
              </a:rPr>
              <a:t>系统的一部分</a:t>
            </a:r>
            <a:r>
              <a:rPr lang="zh-CN" altLang="en-US"/>
              <a:t>，如果它发生故障，将使整个系统停止工作。</a:t>
            </a:r>
            <a:r>
              <a:rPr lang="en-US" altLang="zh-CN"/>
              <a:t>”</a:t>
            </a:r>
            <a:r>
              <a:rPr lang="zh-CN" altLang="en-US"/>
              <a:t>。因此，建议在不同数据中心使用多个缓存服务器，以避免单点故障</a:t>
            </a:r>
            <a:r>
              <a:rPr lang="en-US" altLang="zh-CN"/>
              <a:t>(SPOF)</a:t>
            </a:r>
            <a:r>
              <a:rPr lang="zh-CN" altLang="en-US"/>
              <a:t>。另一种推荐的方法是通过配置比所需的大小还多一定百分比的内存。这在内存使用量上升的时候起到一个缓冲的效果。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8555" y="4145280"/>
            <a:ext cx="2979420" cy="25774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主要观点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方案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CDN: </a:t>
            </a:r>
            <a:r>
              <a:rPr lang="zh-CN" altLang="en-US"/>
              <a:t>静态</a:t>
            </a:r>
            <a:r>
              <a:rPr lang="zh-CN" altLang="en-US"/>
              <a:t>化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2255" y="1691005"/>
            <a:ext cx="6096000" cy="2524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255" y="4484370"/>
            <a:ext cx="5695950" cy="22288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主要观点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方案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负载均衡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数据库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缓存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50030" y="1825625"/>
            <a:ext cx="40913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主要观点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方案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水平</a:t>
            </a:r>
            <a:r>
              <a:rPr lang="zh-CN" altLang="en-US">
                <a:sym typeface="+mn-ea"/>
              </a:rPr>
              <a:t>化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主要观点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方案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无状态</a:t>
            </a:r>
            <a:r>
              <a:rPr lang="zh-CN" altLang="en-US">
                <a:sym typeface="+mn-ea"/>
              </a:rPr>
              <a:t>架构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84625" y="1825625"/>
            <a:ext cx="42214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主要观点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方案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无状态</a:t>
            </a:r>
            <a:r>
              <a:rPr lang="en-US" altLang="zh-CN">
                <a:sym typeface="+mn-ea"/>
              </a:rPr>
              <a:t> web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0335" y="1825625"/>
            <a:ext cx="42906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主要观点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方案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数据中</a:t>
            </a:r>
            <a:r>
              <a:rPr lang="zh-CN" altLang="en-US">
                <a:sym typeface="+mn-ea"/>
              </a:rPr>
              <a:t>心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33190" y="1825625"/>
            <a:ext cx="43243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主要观点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方案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消息</a:t>
            </a:r>
            <a:r>
              <a:rPr lang="zh-CN" altLang="en-US">
                <a:sym typeface="+mn-ea"/>
              </a:rPr>
              <a:t>队列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94965" y="3129280"/>
            <a:ext cx="640080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主要观点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方案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消息队列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负载</a:t>
            </a:r>
            <a:r>
              <a:rPr lang="zh-CN" altLang="en-US">
                <a:sym typeface="+mn-ea"/>
              </a:rPr>
              <a:t>均衡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90390" y="1825625"/>
            <a:ext cx="34099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本章要解决的</a:t>
            </a:r>
            <a:r>
              <a:rPr lang="zh-CN" altLang="en-US"/>
              <a:t>问题</a:t>
            </a:r>
            <a:endParaRPr lang="zh-CN" altLang="en-US"/>
          </a:p>
          <a:p>
            <a:r>
              <a:rPr lang="zh-CN" altLang="en-US"/>
              <a:t>主</a:t>
            </a:r>
            <a:r>
              <a:rPr lang="zh-CN" altLang="en-US"/>
              <a:t>要观点</a:t>
            </a:r>
            <a:r>
              <a:rPr lang="en-US" altLang="zh-CN"/>
              <a:t>&amp;</a:t>
            </a:r>
            <a:r>
              <a:rPr lang="zh-CN" altLang="en-US"/>
              <a:t>方案</a:t>
            </a:r>
            <a:endParaRPr lang="zh-CN" altLang="en-US"/>
          </a:p>
          <a:p>
            <a:r>
              <a:rPr lang="zh-CN" altLang="en-US"/>
              <a:t>是否能解决</a:t>
            </a:r>
            <a:r>
              <a:rPr lang="zh-CN" altLang="en-US"/>
              <a:t>问题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主要观点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方案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数据库</a:t>
            </a:r>
            <a:r>
              <a:rPr lang="zh-CN" altLang="en-US">
                <a:sym typeface="+mn-ea"/>
              </a:rPr>
              <a:t>扩展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5430" y="1691005"/>
            <a:ext cx="5916930" cy="43516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360" y="1691005"/>
            <a:ext cx="54768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主要观点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方案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数据库</a:t>
            </a:r>
            <a:r>
              <a:rPr lang="zh-CN" altLang="en-US">
                <a:sym typeface="+mn-ea"/>
              </a:rPr>
              <a:t>分片</a:t>
            </a:r>
            <a:endParaRPr lang="zh-CN" altLang="en-US">
              <a:sym typeface="+mn-ea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53255" y="1825625"/>
            <a:ext cx="32848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主要观点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方案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总结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保持</a:t>
            </a:r>
            <a:r>
              <a:rPr lang="en-US" altLang="zh-CN"/>
              <a:t>Web</a:t>
            </a:r>
            <a:r>
              <a:rPr lang="zh-CN" altLang="en-US"/>
              <a:t>层无状态</a:t>
            </a:r>
            <a:endParaRPr lang="zh-CN" altLang="en-US"/>
          </a:p>
          <a:p>
            <a:r>
              <a:rPr lang="zh-CN" altLang="en-US"/>
              <a:t>在每一层建立冗余</a:t>
            </a:r>
            <a:endParaRPr lang="zh-CN" altLang="en-US"/>
          </a:p>
          <a:p>
            <a:r>
              <a:rPr lang="zh-CN" altLang="en-US"/>
              <a:t>尽可能缓存数据</a:t>
            </a:r>
            <a:endParaRPr lang="zh-CN" altLang="en-US"/>
          </a:p>
          <a:p>
            <a:r>
              <a:rPr lang="zh-CN" altLang="en-US"/>
              <a:t>支持多个数据中心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CDN</a:t>
            </a:r>
            <a:r>
              <a:rPr lang="zh-CN" altLang="en-US"/>
              <a:t>中托管静态数据</a:t>
            </a:r>
            <a:endParaRPr lang="zh-CN" altLang="en-US"/>
          </a:p>
          <a:p>
            <a:r>
              <a:rPr lang="zh-CN" altLang="en-US"/>
              <a:t>通过分片扩展数据层</a:t>
            </a:r>
            <a:endParaRPr lang="zh-CN" altLang="en-US"/>
          </a:p>
          <a:p>
            <a:r>
              <a:rPr lang="zh-CN" altLang="en-US"/>
              <a:t>将层拆分为单独的服务</a:t>
            </a:r>
            <a:endParaRPr lang="zh-CN" altLang="en-US"/>
          </a:p>
          <a:p>
            <a:r>
              <a:rPr lang="zh-CN" altLang="en-US"/>
              <a:t>监控你的系统并使用自动化工具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是否能解决问题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还有什么可以做的更</a:t>
            </a:r>
            <a:r>
              <a:rPr lang="zh-CN" altLang="en-US">
                <a:sym typeface="+mn-ea"/>
              </a:rPr>
              <a:t>好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本章要解决的问题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从用户数</a:t>
            </a:r>
            <a:r>
              <a:rPr lang="en-US" altLang="zh-CN"/>
              <a:t>1</a:t>
            </a:r>
            <a:r>
              <a:rPr lang="zh-CN" altLang="en-US"/>
              <a:t>到用户数</a:t>
            </a:r>
            <a:r>
              <a:rPr lang="en-US" altLang="zh-CN"/>
              <a:t>100</a:t>
            </a:r>
            <a:r>
              <a:rPr lang="zh-CN" altLang="en-US"/>
              <a:t>万的系统，其设计</a:t>
            </a:r>
            <a:r>
              <a:rPr lang="zh-CN" altLang="en-US"/>
              <a:t>如何演进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主要观点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方案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垂直化</a:t>
            </a:r>
            <a:endParaRPr lang="zh-CN" altLang="en-US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单服务</a:t>
            </a:r>
            <a:r>
              <a:rPr lang="zh-CN" altLang="en-US"/>
              <a:t>器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9125" y="2395220"/>
            <a:ext cx="645287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主要观点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方案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负载</a:t>
            </a:r>
            <a:endParaRPr lang="zh-CN" altLang="en-US"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单服务</a:t>
            </a:r>
            <a:r>
              <a:rPr lang="zh-CN" altLang="en-US"/>
              <a:t>器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9125" y="2395220"/>
            <a:ext cx="645287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主要观点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方案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负载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单服务器数据</a:t>
            </a:r>
            <a:r>
              <a:rPr lang="zh-CN" altLang="en-US"/>
              <a:t>库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7360" y="1988820"/>
            <a:ext cx="6650355" cy="40246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主要观点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方案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负载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负载</a:t>
            </a:r>
            <a:r>
              <a:rPr lang="zh-CN" altLang="en-US"/>
              <a:t>均衡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1175" y="1691005"/>
            <a:ext cx="5620385" cy="4909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主要观点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方案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数据</a:t>
            </a:r>
            <a:r>
              <a:rPr lang="zh-CN" altLang="en-US">
                <a:sym typeface="+mn-ea"/>
              </a:rPr>
              <a:t>库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数据库复制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7475" y="1423670"/>
            <a:ext cx="4397375" cy="47536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主要观点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方案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负载均衡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数据库</a:t>
            </a:r>
            <a:r>
              <a:rPr lang="en-US" altLang="zh-CN"/>
              <a:t>+</a:t>
            </a:r>
            <a:r>
              <a:rPr lang="zh-CN" altLang="en-US"/>
              <a:t>负载</a:t>
            </a:r>
            <a:r>
              <a:rPr lang="zh-CN" altLang="en-US"/>
              <a:t>均衡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850" y="1143635"/>
            <a:ext cx="4759325" cy="52489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WPS 演示</Application>
  <PresentationFormat>宽屏</PresentationFormat>
  <Paragraphs>88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主要观点&amp;方案</vt:lpstr>
      <vt:lpstr>主要观点&amp;方案 - 负载</vt:lpstr>
      <vt:lpstr>主要观点&amp;方案</vt:lpstr>
      <vt:lpstr>主要观点&amp;方案</vt:lpstr>
      <vt:lpstr>主要观点&amp;方案</vt:lpstr>
      <vt:lpstr>主要观点&amp;方案</vt:lpstr>
      <vt:lpstr>主要观点&amp;方案</vt:lpstr>
      <vt:lpstr>主要观点&amp;方案</vt:lpstr>
      <vt:lpstr>主要观点&amp;方案</vt:lpstr>
      <vt:lpstr>主要观点&amp;方案</vt:lpstr>
      <vt:lpstr>主要观点&amp;方案</vt:lpstr>
      <vt:lpstr>主要观点&amp;方案</vt:lpstr>
      <vt:lpstr>主要观点&amp;方案</vt:lpstr>
      <vt:lpstr>主要观点&amp;方案</vt:lpstr>
      <vt:lpstr>主要观点&amp;方案</vt:lpstr>
      <vt:lpstr>主要观点&amp;方案 - 消息队列</vt:lpstr>
      <vt:lpstr>主要观点&amp;方案 - 数据库扩展</vt:lpstr>
      <vt:lpstr>主要观点&amp;方案 - 消息队列</vt:lpstr>
      <vt:lpstr>主要观点&amp;方案 - 消息队列</vt:lpstr>
      <vt:lpstr>主要观点&amp;方案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吭哧吭哧</cp:lastModifiedBy>
  <cp:revision>38</cp:revision>
  <dcterms:created xsi:type="dcterms:W3CDTF">2023-08-09T12:44:00Z</dcterms:created>
  <dcterms:modified xsi:type="dcterms:W3CDTF">2025-10-08T13:32:43Z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0FFB374EF87741258E9EC42A4DEF22FC_13</vt:lpwstr>
  </property>
</Properties>
</file>