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charts/colors3.xml" ContentType="application/vnd.ms-office.chartcolorstyl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charts/style3.xml" ContentType="application/vnd.ms-office.chart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4"/>
  </p:notesMasterIdLst>
  <p:sldIdLst>
    <p:sldId id="260" r:id="rId2"/>
    <p:sldId id="261" r:id="rId3"/>
    <p:sldId id="258" r:id="rId4"/>
    <p:sldId id="266" r:id="rId5"/>
    <p:sldId id="287" r:id="rId6"/>
    <p:sldId id="285" r:id="rId7"/>
    <p:sldId id="286" r:id="rId8"/>
    <p:sldId id="267" r:id="rId9"/>
    <p:sldId id="288" r:id="rId10"/>
    <p:sldId id="268" r:id="rId11"/>
    <p:sldId id="272" r:id="rId12"/>
    <p:sldId id="270" r:id="rId13"/>
    <p:sldId id="262" r:id="rId14"/>
    <p:sldId id="273" r:id="rId15"/>
    <p:sldId id="271" r:id="rId16"/>
    <p:sldId id="276" r:id="rId17"/>
    <p:sldId id="264" r:id="rId18"/>
    <p:sldId id="280" r:id="rId19"/>
    <p:sldId id="281" r:id="rId20"/>
    <p:sldId id="282" r:id="rId21"/>
    <p:sldId id="283" r:id="rId22"/>
    <p:sldId id="26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16660"/>
    <a:srgbClr val="B7C8A5"/>
    <a:srgbClr val="D76739"/>
    <a:srgbClr val="F0D2AF"/>
    <a:srgbClr val="13396C"/>
    <a:srgbClr val="E8BD88"/>
    <a:srgbClr val="34524D"/>
    <a:srgbClr val="0B203D"/>
    <a:srgbClr val="9AB280"/>
    <a:srgbClr val="B94F2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5230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0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451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___2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>
        <c:manualLayout>
          <c:layoutTarget val="inner"/>
          <c:xMode val="edge"/>
          <c:yMode val="edge"/>
          <c:x val="0.12580454716999104"/>
          <c:y val="0.18070790689849212"/>
          <c:w val="0.85238225283044622"/>
          <c:h val="0.71875044948095579"/>
        </c:manualLayout>
      </c:layout>
      <c:barChart>
        <c:barDir val="col"/>
        <c:grouping val="stacked"/>
        <c:ser>
          <c:idx val="1"/>
          <c:order val="0"/>
          <c:tx>
            <c:strRef>
              <c:f>Sheet1!$B$1</c:f>
              <c:strCache>
                <c:ptCount val="1"/>
                <c:pt idx="0">
                  <c:v>中国视力障碍人数占比</c:v>
                </c:pt>
              </c:strCache>
            </c:strRef>
          </c:tx>
          <c:dLbls>
            <c:dLbl>
              <c:idx val="0"/>
              <c:layout>
                <c:manualLayout>
                  <c:x val="0"/>
                  <c:y val="-0.11204138232229004"/>
                </c:manualLayout>
              </c:layout>
              <c:dLblPos val="ctr"/>
              <c:showVal val="1"/>
            </c:dLbl>
            <c:dLbl>
              <c:idx val="1"/>
              <c:layout>
                <c:manualLayout>
                  <c:x val="3.0968475676761784E-3"/>
                  <c:y val="-0.23670702297376159"/>
                </c:manualLayout>
              </c:layout>
              <c:dLblPos val="ctr"/>
              <c:showVal val="1"/>
            </c:dLbl>
            <c:dLbl>
              <c:idx val="2"/>
              <c:layout>
                <c:manualLayout>
                  <c:x val="0"/>
                  <c:y val="-0.18945191872251085"/>
                </c:manualLayout>
              </c:layout>
              <c:dLblPos val="ctr"/>
              <c:showVal val="1"/>
            </c:dLbl>
            <c:dLbl>
              <c:idx val="3"/>
              <c:layout>
                <c:manualLayout>
                  <c:x val="0"/>
                  <c:y val="-0.2900768116643197"/>
                </c:manualLayout>
              </c:layout>
              <c:dLblPos val="ctr"/>
              <c:showVal val="1"/>
            </c:dLbl>
            <c:dLbl>
              <c:idx val="4"/>
              <c:layout>
                <c:manualLayout>
                  <c:x val="0"/>
                  <c:y val="-0.3165956432274063"/>
                </c:manualLayout>
              </c:layout>
              <c:dLblPos val="ctr"/>
              <c:showVal val="1"/>
            </c:dLbl>
            <c:dLbl>
              <c:idx val="5"/>
              <c:layout>
                <c:manualLayout>
                  <c:x val="0"/>
                  <c:y val="-0.35806862446405535"/>
                </c:manualLayout>
              </c:layout>
              <c:dLblPos val="ctr"/>
              <c:showVal val="1"/>
            </c:dLbl>
            <c:dLblPos val="inEnd"/>
            <c:showVal val="1"/>
          </c:dLbls>
          <c:cat>
            <c:strRef>
              <c:f>Sheet1!$A$2:$A$7</c:f>
              <c:strCache>
                <c:ptCount val="6"/>
                <c:pt idx="0">
                  <c:v>5岁以上</c:v>
                </c:pt>
                <c:pt idx="1">
                  <c:v>35岁以上</c:v>
                </c:pt>
                <c:pt idx="2">
                  <c:v>小学生</c:v>
                </c:pt>
                <c:pt idx="3">
                  <c:v>初中生</c:v>
                </c:pt>
                <c:pt idx="4">
                  <c:v>高中生</c:v>
                </c:pt>
                <c:pt idx="5">
                  <c:v>大学生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0.2</c:v>
                </c:pt>
                <c:pt idx="1">
                  <c:v>0.56999999999999995</c:v>
                </c:pt>
                <c:pt idx="2">
                  <c:v>0.4</c:v>
                </c:pt>
                <c:pt idx="3">
                  <c:v>0.68</c:v>
                </c:pt>
                <c:pt idx="4">
                  <c:v>0.8</c:v>
                </c:pt>
                <c:pt idx="5">
                  <c:v>0.9</c:v>
                </c:pt>
              </c:numCache>
            </c:numRef>
          </c:val>
        </c:ser>
        <c:dLbls/>
        <c:overlap val="100"/>
        <c:axId val="122219904"/>
        <c:axId val="125576320"/>
      </c:barChart>
      <c:catAx>
        <c:axId val="122219904"/>
        <c:scaling>
          <c:orientation val="minMax"/>
        </c:scaling>
        <c:axPos val="b"/>
        <c:tickLblPos val="nextTo"/>
        <c:txPr>
          <a:bodyPr rot="0" vert="horz"/>
          <a:lstStyle/>
          <a:p>
            <a:pPr>
              <a:defRPr/>
            </a:pPr>
            <a:endParaRPr lang="zh-CN"/>
          </a:p>
        </c:txPr>
        <c:crossAx val="125576320"/>
        <c:crosses val="autoZero"/>
        <c:auto val="1"/>
        <c:lblAlgn val="ctr"/>
        <c:lblOffset val="100"/>
      </c:catAx>
      <c:valAx>
        <c:axId val="125576320"/>
        <c:scaling>
          <c:orientation val="minMax"/>
        </c:scaling>
        <c:axPos val="l"/>
        <c:numFmt formatCode="0%" sourceLinked="1"/>
        <c:tickLblPos val="nextTo"/>
        <c:crossAx val="122219904"/>
        <c:crosses val="autoZero"/>
        <c:crossBetween val="between"/>
      </c:valAx>
    </c:plotArea>
    <c:legend>
      <c:legendPos val="t"/>
      <c:layout/>
    </c:legend>
    <c:plotVisOnly val="1"/>
    <c:dispBlanksAs val="gap"/>
  </c:chart>
  <c:txPr>
    <a:bodyPr/>
    <a:lstStyle/>
    <a:p>
      <a:pPr>
        <a:defRPr sz="1800"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资金占比</c:v>
                </c:pt>
              </c:strCache>
            </c:strRef>
          </c:tx>
          <c:spPr>
            <a:ln>
              <a:noFill/>
            </a:ln>
          </c:spPr>
          <c:dPt>
            <c:idx val="0"/>
            <c:spPr>
              <a:solidFill>
                <a:srgbClr val="D76739"/>
              </a:solidFill>
              <a:ln w="19050">
                <a:noFill/>
              </a:ln>
              <a:effectLst/>
            </c:spPr>
          </c:dPt>
          <c:dPt>
            <c:idx val="1"/>
            <c:spPr>
              <a:solidFill>
                <a:srgbClr val="416660"/>
              </a:solidFill>
              <a:ln w="19050">
                <a:noFill/>
              </a:ln>
              <a:effectLst/>
            </c:spPr>
          </c:dPt>
          <c:dPt>
            <c:idx val="2"/>
            <c:spPr>
              <a:solidFill>
                <a:srgbClr val="13396C"/>
              </a:solidFill>
              <a:ln w="19050">
                <a:noFill/>
              </a:ln>
              <a:effectLst/>
            </c:spPr>
          </c:dPt>
          <c:dPt>
            <c:idx val="3"/>
            <c:spPr>
              <a:solidFill>
                <a:srgbClr val="B7C8A5"/>
              </a:solidFill>
              <a:ln w="19050">
                <a:noFill/>
              </a:ln>
              <a:effectLst/>
            </c:spPr>
          </c:dPt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zh-CN"/>
              </a:p>
            </c:txPr>
            <c:showVal val="1"/>
          </c:dLbls>
          <c:cat>
            <c:strRef>
              <c:f>Sheet1!$A$2:$A$5</c:f>
              <c:strCache>
                <c:ptCount val="4"/>
                <c:pt idx="0">
                  <c:v>技术开发</c:v>
                </c:pt>
                <c:pt idx="1">
                  <c:v>设计费用</c:v>
                </c:pt>
                <c:pt idx="2">
                  <c:v>推广费用</c:v>
                </c:pt>
                <c:pt idx="3">
                  <c:v>人力成本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0.30000000000000004</c:v>
                </c:pt>
                <c:pt idx="1">
                  <c:v>0.30000000000000004</c:v>
                </c:pt>
                <c:pt idx="2">
                  <c:v>0.2</c:v>
                </c:pt>
                <c:pt idx="3">
                  <c:v>0.2</c:v>
                </c:pt>
              </c:numCache>
            </c:numRef>
          </c:val>
        </c:ser>
        <c:dLbls/>
        <c:firstSliceAng val="0"/>
        <c:holeSize val="67"/>
      </c:doughnutChart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FEDC35-E1CA-4831-BD2E-02FC1D10186B}" type="doc">
      <dgm:prSet loTypeId="urn:microsoft.com/office/officeart/2005/8/layout/radial6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63206B7-E2A8-49D5-B76C-C09CF3565555}">
      <dgm:prSet phldrT="[文本]"/>
      <dgm:spPr/>
      <dgm:t>
        <a:bodyPr/>
        <a:lstStyle/>
        <a:p>
          <a:r>
            <a:rPr lang="zh-CN" altLang="en-US" dirty="0" smtClean="0"/>
            <a:t>原型镜</a:t>
          </a:r>
          <a:endParaRPr lang="zh-CN" altLang="en-US" dirty="0"/>
        </a:p>
      </dgm:t>
    </dgm:pt>
    <dgm:pt modelId="{11384532-772A-4B84-AEA1-679F4EDC97E2}" type="parTrans" cxnId="{51FB172B-DFBE-4292-B5EA-0B4E8468E5E4}">
      <dgm:prSet/>
      <dgm:spPr/>
      <dgm:t>
        <a:bodyPr/>
        <a:lstStyle/>
        <a:p>
          <a:endParaRPr lang="zh-CN" altLang="en-US"/>
        </a:p>
      </dgm:t>
    </dgm:pt>
    <dgm:pt modelId="{C7F50106-13EA-4C3D-BEE7-84BBD84AB054}" type="sibTrans" cxnId="{51FB172B-DFBE-4292-B5EA-0B4E8468E5E4}">
      <dgm:prSet/>
      <dgm:spPr/>
      <dgm:t>
        <a:bodyPr/>
        <a:lstStyle/>
        <a:p>
          <a:endParaRPr lang="zh-CN" altLang="en-US"/>
        </a:p>
      </dgm:t>
    </dgm:pt>
    <dgm:pt modelId="{7ADF08B4-805A-41FF-9652-3AD1F3762B3F}">
      <dgm:prSet phldrT="[文本]"/>
      <dgm:spPr/>
      <dgm:t>
        <a:bodyPr/>
        <a:lstStyle/>
        <a:p>
          <a:r>
            <a:rPr lang="zh-CN" altLang="en-US" dirty="0" smtClean="0"/>
            <a:t>运动镜</a:t>
          </a:r>
          <a:endParaRPr lang="zh-CN" altLang="en-US" dirty="0"/>
        </a:p>
      </dgm:t>
    </dgm:pt>
    <dgm:pt modelId="{E7E74DC9-FE1E-4C6F-9AB9-B2EA78C746E6}" type="parTrans" cxnId="{85ADFDC4-3541-486D-8788-234FF13EFA6D}">
      <dgm:prSet/>
      <dgm:spPr/>
      <dgm:t>
        <a:bodyPr/>
        <a:lstStyle/>
        <a:p>
          <a:endParaRPr lang="zh-CN" altLang="en-US"/>
        </a:p>
      </dgm:t>
    </dgm:pt>
    <dgm:pt modelId="{2CA0C77F-EDFD-4558-B770-C88313725991}" type="sibTrans" cxnId="{85ADFDC4-3541-486D-8788-234FF13EFA6D}">
      <dgm:prSet/>
      <dgm:spPr/>
      <dgm:t>
        <a:bodyPr/>
        <a:lstStyle/>
        <a:p>
          <a:endParaRPr lang="zh-CN" altLang="en-US"/>
        </a:p>
      </dgm:t>
    </dgm:pt>
    <dgm:pt modelId="{53760BF3-06A9-4B13-AC8C-225E054DE70C}">
      <dgm:prSet phldrT="[文本]"/>
      <dgm:spPr/>
      <dgm:t>
        <a:bodyPr/>
        <a:lstStyle/>
        <a:p>
          <a:r>
            <a:rPr lang="zh-CN" altLang="en-US" dirty="0" smtClean="0"/>
            <a:t>美容修脸镜</a:t>
          </a:r>
          <a:endParaRPr lang="zh-CN" altLang="en-US" dirty="0"/>
        </a:p>
      </dgm:t>
    </dgm:pt>
    <dgm:pt modelId="{281F2877-4044-42A4-B1BF-4B39E3FF0451}" type="parTrans" cxnId="{469979D4-A995-403F-9B24-03326BA4E5CF}">
      <dgm:prSet/>
      <dgm:spPr/>
      <dgm:t>
        <a:bodyPr/>
        <a:lstStyle/>
        <a:p>
          <a:endParaRPr lang="zh-CN" altLang="en-US"/>
        </a:p>
      </dgm:t>
    </dgm:pt>
    <dgm:pt modelId="{7D55E604-1569-4A3E-B84D-D54D557D13BA}" type="sibTrans" cxnId="{469979D4-A995-403F-9B24-03326BA4E5CF}">
      <dgm:prSet/>
      <dgm:spPr/>
      <dgm:t>
        <a:bodyPr/>
        <a:lstStyle/>
        <a:p>
          <a:endParaRPr lang="zh-CN" altLang="en-US"/>
        </a:p>
      </dgm:t>
    </dgm:pt>
    <dgm:pt modelId="{4C4D00C1-6290-4ED0-BBF9-55419EBB67E8}">
      <dgm:prSet phldrT="[文本]"/>
      <dgm:spPr/>
      <dgm:t>
        <a:bodyPr/>
        <a:lstStyle/>
        <a:p>
          <a:r>
            <a:rPr lang="zh-CN" altLang="en-US" dirty="0" smtClean="0"/>
            <a:t>墨镜</a:t>
          </a:r>
          <a:endParaRPr lang="zh-CN" altLang="en-US" dirty="0"/>
        </a:p>
      </dgm:t>
    </dgm:pt>
    <dgm:pt modelId="{8C20E94F-3E85-42C3-83BC-DE7FBD7E25AF}" type="parTrans" cxnId="{6D83742F-EC9C-4C24-93E6-79B49E128064}">
      <dgm:prSet/>
      <dgm:spPr/>
      <dgm:t>
        <a:bodyPr/>
        <a:lstStyle/>
        <a:p>
          <a:endParaRPr lang="zh-CN" altLang="en-US"/>
        </a:p>
      </dgm:t>
    </dgm:pt>
    <dgm:pt modelId="{1C832B5D-740F-49E4-8508-C4EAB522C076}" type="sibTrans" cxnId="{6D83742F-EC9C-4C24-93E6-79B49E128064}">
      <dgm:prSet/>
      <dgm:spPr/>
      <dgm:t>
        <a:bodyPr/>
        <a:lstStyle/>
        <a:p>
          <a:endParaRPr lang="zh-CN" altLang="en-US"/>
        </a:p>
      </dgm:t>
    </dgm:pt>
    <dgm:pt modelId="{C21F3EDC-E4D1-4032-AD23-E0800307862E}">
      <dgm:prSet phldrT="[文本]"/>
      <dgm:spPr/>
      <dgm:t>
        <a:bodyPr/>
        <a:lstStyle/>
        <a:p>
          <a:r>
            <a:rPr lang="zh-CN" altLang="en-US" dirty="0" smtClean="0"/>
            <a:t>电竞镜</a:t>
          </a:r>
          <a:endParaRPr lang="zh-CN" altLang="en-US" dirty="0"/>
        </a:p>
      </dgm:t>
    </dgm:pt>
    <dgm:pt modelId="{27A41024-65C2-40F6-9665-9BC4F8DA14D8}" type="parTrans" cxnId="{0E568EB2-48FD-4B49-9D6F-52EE6FAD86D3}">
      <dgm:prSet/>
      <dgm:spPr/>
      <dgm:t>
        <a:bodyPr/>
        <a:lstStyle/>
        <a:p>
          <a:endParaRPr lang="zh-CN" altLang="en-US"/>
        </a:p>
      </dgm:t>
    </dgm:pt>
    <dgm:pt modelId="{5005E527-636A-4524-A113-1898A73FE1DF}" type="sibTrans" cxnId="{0E568EB2-48FD-4B49-9D6F-52EE6FAD86D3}">
      <dgm:prSet/>
      <dgm:spPr/>
      <dgm:t>
        <a:bodyPr/>
        <a:lstStyle/>
        <a:p>
          <a:endParaRPr lang="zh-CN" altLang="en-US"/>
        </a:p>
      </dgm:t>
    </dgm:pt>
    <dgm:pt modelId="{60496FB2-4538-4C1C-AF3D-F6D6E34497F9}" type="pres">
      <dgm:prSet presAssocID="{D5FEDC35-E1CA-4831-BD2E-02FC1D10186B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F94BF13-46CD-45E0-814B-1170FFB47F0E}" type="pres">
      <dgm:prSet presAssocID="{463206B7-E2A8-49D5-B76C-C09CF3565555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5EB439E9-D698-44F1-A37C-C9CEC1F61C8C}" type="pres">
      <dgm:prSet presAssocID="{7ADF08B4-805A-41FF-9652-3AD1F3762B3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F271CE-075E-4999-BCAE-054AD84B3941}" type="pres">
      <dgm:prSet presAssocID="{7ADF08B4-805A-41FF-9652-3AD1F3762B3F}" presName="dummy" presStyleCnt="0"/>
      <dgm:spPr/>
    </dgm:pt>
    <dgm:pt modelId="{B8CA3E27-14D3-4040-B715-F9263AA0AE46}" type="pres">
      <dgm:prSet presAssocID="{2CA0C77F-EDFD-4558-B770-C88313725991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E17B564-5A38-4C4F-9687-FFB6A5E193DF}" type="pres">
      <dgm:prSet presAssocID="{53760BF3-06A9-4B13-AC8C-225E054DE70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5968EB-4D3A-4044-BE41-B5D75689684A}" type="pres">
      <dgm:prSet presAssocID="{53760BF3-06A9-4B13-AC8C-225E054DE70C}" presName="dummy" presStyleCnt="0"/>
      <dgm:spPr/>
    </dgm:pt>
    <dgm:pt modelId="{5C49DDED-1697-4A0A-83F0-9A3BFBD0DA09}" type="pres">
      <dgm:prSet presAssocID="{7D55E604-1569-4A3E-B84D-D54D557D13BA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A369E5ED-8D31-4210-9F5E-DA1C1D717AFB}" type="pres">
      <dgm:prSet presAssocID="{4C4D00C1-6290-4ED0-BBF9-55419EBB67E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E538B6-2F73-43FA-9008-841837A1F161}" type="pres">
      <dgm:prSet presAssocID="{4C4D00C1-6290-4ED0-BBF9-55419EBB67E8}" presName="dummy" presStyleCnt="0"/>
      <dgm:spPr/>
    </dgm:pt>
    <dgm:pt modelId="{3FDF104C-DC46-4AF8-ADDD-6B4CE1021FBF}" type="pres">
      <dgm:prSet presAssocID="{1C832B5D-740F-49E4-8508-C4EAB522C076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D870DD35-B9C7-4FA9-8528-2FAD7A3E88C6}" type="pres">
      <dgm:prSet presAssocID="{C21F3EDC-E4D1-4032-AD23-E0800307862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6A5EB9-0C3F-4431-92E8-34E6ABCEBB2C}" type="pres">
      <dgm:prSet presAssocID="{C21F3EDC-E4D1-4032-AD23-E0800307862E}" presName="dummy" presStyleCnt="0"/>
      <dgm:spPr/>
    </dgm:pt>
    <dgm:pt modelId="{B1403466-080C-41BC-9EF0-9BEC52BA4257}" type="pres">
      <dgm:prSet presAssocID="{5005E527-636A-4524-A113-1898A73FE1DF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469979D4-A995-403F-9B24-03326BA4E5CF}" srcId="{463206B7-E2A8-49D5-B76C-C09CF3565555}" destId="{53760BF3-06A9-4B13-AC8C-225E054DE70C}" srcOrd="1" destOrd="0" parTransId="{281F2877-4044-42A4-B1BF-4B39E3FF0451}" sibTransId="{7D55E604-1569-4A3E-B84D-D54D557D13BA}"/>
    <dgm:cxn modelId="{0E568EB2-48FD-4B49-9D6F-52EE6FAD86D3}" srcId="{463206B7-E2A8-49D5-B76C-C09CF3565555}" destId="{C21F3EDC-E4D1-4032-AD23-E0800307862E}" srcOrd="3" destOrd="0" parTransId="{27A41024-65C2-40F6-9665-9BC4F8DA14D8}" sibTransId="{5005E527-636A-4524-A113-1898A73FE1DF}"/>
    <dgm:cxn modelId="{C2D7FF28-B1A4-4290-A2AD-AA714DDFD808}" type="presOf" srcId="{5005E527-636A-4524-A113-1898A73FE1DF}" destId="{B1403466-080C-41BC-9EF0-9BEC52BA4257}" srcOrd="0" destOrd="0" presId="urn:microsoft.com/office/officeart/2005/8/layout/radial6"/>
    <dgm:cxn modelId="{85ADFDC4-3541-486D-8788-234FF13EFA6D}" srcId="{463206B7-E2A8-49D5-B76C-C09CF3565555}" destId="{7ADF08B4-805A-41FF-9652-3AD1F3762B3F}" srcOrd="0" destOrd="0" parTransId="{E7E74DC9-FE1E-4C6F-9AB9-B2EA78C746E6}" sibTransId="{2CA0C77F-EDFD-4558-B770-C88313725991}"/>
    <dgm:cxn modelId="{51FB172B-DFBE-4292-B5EA-0B4E8468E5E4}" srcId="{D5FEDC35-E1CA-4831-BD2E-02FC1D10186B}" destId="{463206B7-E2A8-49D5-B76C-C09CF3565555}" srcOrd="0" destOrd="0" parTransId="{11384532-772A-4B84-AEA1-679F4EDC97E2}" sibTransId="{C7F50106-13EA-4C3D-BEE7-84BBD84AB054}"/>
    <dgm:cxn modelId="{1361039A-7402-485B-82B5-6155BBB2FD2F}" type="presOf" srcId="{7ADF08B4-805A-41FF-9652-3AD1F3762B3F}" destId="{5EB439E9-D698-44F1-A37C-C9CEC1F61C8C}" srcOrd="0" destOrd="0" presId="urn:microsoft.com/office/officeart/2005/8/layout/radial6"/>
    <dgm:cxn modelId="{455D8201-E864-4DD5-B291-AD8FB41CD929}" type="presOf" srcId="{1C832B5D-740F-49E4-8508-C4EAB522C076}" destId="{3FDF104C-DC46-4AF8-ADDD-6B4CE1021FBF}" srcOrd="0" destOrd="0" presId="urn:microsoft.com/office/officeart/2005/8/layout/radial6"/>
    <dgm:cxn modelId="{6D83742F-EC9C-4C24-93E6-79B49E128064}" srcId="{463206B7-E2A8-49D5-B76C-C09CF3565555}" destId="{4C4D00C1-6290-4ED0-BBF9-55419EBB67E8}" srcOrd="2" destOrd="0" parTransId="{8C20E94F-3E85-42C3-83BC-DE7FBD7E25AF}" sibTransId="{1C832B5D-740F-49E4-8508-C4EAB522C076}"/>
    <dgm:cxn modelId="{032F6436-9EE1-42C1-AA5C-3EE032F57DD1}" type="presOf" srcId="{4C4D00C1-6290-4ED0-BBF9-55419EBB67E8}" destId="{A369E5ED-8D31-4210-9F5E-DA1C1D717AFB}" srcOrd="0" destOrd="0" presId="urn:microsoft.com/office/officeart/2005/8/layout/radial6"/>
    <dgm:cxn modelId="{98DED05A-E5F0-4F12-B255-F0C4F6585679}" type="presOf" srcId="{463206B7-E2A8-49D5-B76C-C09CF3565555}" destId="{7F94BF13-46CD-45E0-814B-1170FFB47F0E}" srcOrd="0" destOrd="0" presId="urn:microsoft.com/office/officeart/2005/8/layout/radial6"/>
    <dgm:cxn modelId="{4A93A1A6-9BA5-4983-A89B-57038634AC46}" type="presOf" srcId="{C21F3EDC-E4D1-4032-AD23-E0800307862E}" destId="{D870DD35-B9C7-4FA9-8528-2FAD7A3E88C6}" srcOrd="0" destOrd="0" presId="urn:microsoft.com/office/officeart/2005/8/layout/radial6"/>
    <dgm:cxn modelId="{D610386B-3831-4E84-B2FB-032F739F07A6}" type="presOf" srcId="{7D55E604-1569-4A3E-B84D-D54D557D13BA}" destId="{5C49DDED-1697-4A0A-83F0-9A3BFBD0DA09}" srcOrd="0" destOrd="0" presId="urn:microsoft.com/office/officeart/2005/8/layout/radial6"/>
    <dgm:cxn modelId="{3D23AC1C-F7CB-460A-837F-0127E83DCF73}" type="presOf" srcId="{D5FEDC35-E1CA-4831-BD2E-02FC1D10186B}" destId="{60496FB2-4538-4C1C-AF3D-F6D6E34497F9}" srcOrd="0" destOrd="0" presId="urn:microsoft.com/office/officeart/2005/8/layout/radial6"/>
    <dgm:cxn modelId="{263A4DEE-2F03-4CBC-A4C1-19BBF717D1D5}" type="presOf" srcId="{2CA0C77F-EDFD-4558-B770-C88313725991}" destId="{B8CA3E27-14D3-4040-B715-F9263AA0AE46}" srcOrd="0" destOrd="0" presId="urn:microsoft.com/office/officeart/2005/8/layout/radial6"/>
    <dgm:cxn modelId="{0C5E8236-2967-492B-A1D4-DDAE8FD787AA}" type="presOf" srcId="{53760BF3-06A9-4B13-AC8C-225E054DE70C}" destId="{DE17B564-5A38-4C4F-9687-FFB6A5E193DF}" srcOrd="0" destOrd="0" presId="urn:microsoft.com/office/officeart/2005/8/layout/radial6"/>
    <dgm:cxn modelId="{9B35CC23-E022-4B84-BE4C-0F0C7154059A}" type="presParOf" srcId="{60496FB2-4538-4C1C-AF3D-F6D6E34497F9}" destId="{7F94BF13-46CD-45E0-814B-1170FFB47F0E}" srcOrd="0" destOrd="0" presId="urn:microsoft.com/office/officeart/2005/8/layout/radial6"/>
    <dgm:cxn modelId="{191BABC1-04B1-484E-B720-682D79EAC23A}" type="presParOf" srcId="{60496FB2-4538-4C1C-AF3D-F6D6E34497F9}" destId="{5EB439E9-D698-44F1-A37C-C9CEC1F61C8C}" srcOrd="1" destOrd="0" presId="urn:microsoft.com/office/officeart/2005/8/layout/radial6"/>
    <dgm:cxn modelId="{F892E4E7-0423-48B2-9E7A-A3CCC603153F}" type="presParOf" srcId="{60496FB2-4538-4C1C-AF3D-F6D6E34497F9}" destId="{E1F271CE-075E-4999-BCAE-054AD84B3941}" srcOrd="2" destOrd="0" presId="urn:microsoft.com/office/officeart/2005/8/layout/radial6"/>
    <dgm:cxn modelId="{038F638A-7457-40D2-95B6-11F9CA1F131C}" type="presParOf" srcId="{60496FB2-4538-4C1C-AF3D-F6D6E34497F9}" destId="{B8CA3E27-14D3-4040-B715-F9263AA0AE46}" srcOrd="3" destOrd="0" presId="urn:microsoft.com/office/officeart/2005/8/layout/radial6"/>
    <dgm:cxn modelId="{3E412F40-E204-4FFE-83BA-E7F544F763E4}" type="presParOf" srcId="{60496FB2-4538-4C1C-AF3D-F6D6E34497F9}" destId="{DE17B564-5A38-4C4F-9687-FFB6A5E193DF}" srcOrd="4" destOrd="0" presId="urn:microsoft.com/office/officeart/2005/8/layout/radial6"/>
    <dgm:cxn modelId="{A7F3FDA8-CA8A-4D08-B1FB-7B5A31B91776}" type="presParOf" srcId="{60496FB2-4538-4C1C-AF3D-F6D6E34497F9}" destId="{265968EB-4D3A-4044-BE41-B5D75689684A}" srcOrd="5" destOrd="0" presId="urn:microsoft.com/office/officeart/2005/8/layout/radial6"/>
    <dgm:cxn modelId="{9E8DCBDA-0747-418C-87D0-A52C40E6458B}" type="presParOf" srcId="{60496FB2-4538-4C1C-AF3D-F6D6E34497F9}" destId="{5C49DDED-1697-4A0A-83F0-9A3BFBD0DA09}" srcOrd="6" destOrd="0" presId="urn:microsoft.com/office/officeart/2005/8/layout/radial6"/>
    <dgm:cxn modelId="{2AECB880-8AD7-402F-B549-61CF4ACA8CB7}" type="presParOf" srcId="{60496FB2-4538-4C1C-AF3D-F6D6E34497F9}" destId="{A369E5ED-8D31-4210-9F5E-DA1C1D717AFB}" srcOrd="7" destOrd="0" presId="urn:microsoft.com/office/officeart/2005/8/layout/radial6"/>
    <dgm:cxn modelId="{39E35BB5-89C0-4797-B697-123274008C28}" type="presParOf" srcId="{60496FB2-4538-4C1C-AF3D-F6D6E34497F9}" destId="{B0E538B6-2F73-43FA-9008-841837A1F161}" srcOrd="8" destOrd="0" presId="urn:microsoft.com/office/officeart/2005/8/layout/radial6"/>
    <dgm:cxn modelId="{B9C583F0-B046-4EA2-B543-0EC1B91498E1}" type="presParOf" srcId="{60496FB2-4538-4C1C-AF3D-F6D6E34497F9}" destId="{3FDF104C-DC46-4AF8-ADDD-6B4CE1021FBF}" srcOrd="9" destOrd="0" presId="urn:microsoft.com/office/officeart/2005/8/layout/radial6"/>
    <dgm:cxn modelId="{2B30DD62-28EB-47BF-A893-B4C6891935C2}" type="presParOf" srcId="{60496FB2-4538-4C1C-AF3D-F6D6E34497F9}" destId="{D870DD35-B9C7-4FA9-8528-2FAD7A3E88C6}" srcOrd="10" destOrd="0" presId="urn:microsoft.com/office/officeart/2005/8/layout/radial6"/>
    <dgm:cxn modelId="{4BC95213-0E39-4985-A103-38A371BC14AD}" type="presParOf" srcId="{60496FB2-4538-4C1C-AF3D-F6D6E34497F9}" destId="{2A6A5EB9-0C3F-4431-92E8-34E6ABCEBB2C}" srcOrd="11" destOrd="0" presId="urn:microsoft.com/office/officeart/2005/8/layout/radial6"/>
    <dgm:cxn modelId="{3897909C-FF06-42C1-80C8-AB0A2B8C0629}" type="presParOf" srcId="{60496FB2-4538-4C1C-AF3D-F6D6E34497F9}" destId="{B1403466-080C-41BC-9EF0-9BEC52BA4257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1403466-080C-41BC-9EF0-9BEC52BA4257}">
      <dsp:nvSpPr>
        <dsp:cNvPr id="0" name=""/>
        <dsp:cNvSpPr/>
      </dsp:nvSpPr>
      <dsp:spPr>
        <a:xfrm>
          <a:off x="815103" y="450651"/>
          <a:ext cx="3006447" cy="3006447"/>
        </a:xfrm>
        <a:prstGeom prst="blockArc">
          <a:avLst>
            <a:gd name="adj1" fmla="val 10800000"/>
            <a:gd name="adj2" fmla="val 16200000"/>
            <a:gd name="adj3" fmla="val 4638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F104C-DC46-4AF8-ADDD-6B4CE1021FBF}">
      <dsp:nvSpPr>
        <dsp:cNvPr id="0" name=""/>
        <dsp:cNvSpPr/>
      </dsp:nvSpPr>
      <dsp:spPr>
        <a:xfrm>
          <a:off x="815103" y="450651"/>
          <a:ext cx="3006447" cy="3006447"/>
        </a:xfrm>
        <a:prstGeom prst="blockArc">
          <a:avLst>
            <a:gd name="adj1" fmla="val 5400000"/>
            <a:gd name="adj2" fmla="val 10800000"/>
            <a:gd name="adj3" fmla="val 4638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9DDED-1697-4A0A-83F0-9A3BFBD0DA09}">
      <dsp:nvSpPr>
        <dsp:cNvPr id="0" name=""/>
        <dsp:cNvSpPr/>
      </dsp:nvSpPr>
      <dsp:spPr>
        <a:xfrm>
          <a:off x="815103" y="450651"/>
          <a:ext cx="3006447" cy="3006447"/>
        </a:xfrm>
        <a:prstGeom prst="blockArc">
          <a:avLst>
            <a:gd name="adj1" fmla="val 0"/>
            <a:gd name="adj2" fmla="val 5400000"/>
            <a:gd name="adj3" fmla="val 4638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A3E27-14D3-4040-B715-F9263AA0AE46}">
      <dsp:nvSpPr>
        <dsp:cNvPr id="0" name=""/>
        <dsp:cNvSpPr/>
      </dsp:nvSpPr>
      <dsp:spPr>
        <a:xfrm>
          <a:off x="815103" y="450651"/>
          <a:ext cx="3006447" cy="3006447"/>
        </a:xfrm>
        <a:prstGeom prst="blockArc">
          <a:avLst>
            <a:gd name="adj1" fmla="val 16200000"/>
            <a:gd name="adj2" fmla="val 0"/>
            <a:gd name="adj3" fmla="val 4638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4BF13-46CD-45E0-814B-1170FFB47F0E}">
      <dsp:nvSpPr>
        <dsp:cNvPr id="0" name=""/>
        <dsp:cNvSpPr/>
      </dsp:nvSpPr>
      <dsp:spPr>
        <a:xfrm>
          <a:off x="1626678" y="1262226"/>
          <a:ext cx="1383298" cy="13832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原型镜</a:t>
          </a:r>
          <a:endParaRPr lang="zh-CN" altLang="en-US" sz="3000" kern="1200" dirty="0"/>
        </a:p>
      </dsp:txBody>
      <dsp:txXfrm>
        <a:off x="1626678" y="1262226"/>
        <a:ext cx="1383298" cy="1383298"/>
      </dsp:txXfrm>
    </dsp:sp>
    <dsp:sp modelId="{5EB439E9-D698-44F1-A37C-C9CEC1F61C8C}">
      <dsp:nvSpPr>
        <dsp:cNvPr id="0" name=""/>
        <dsp:cNvSpPr/>
      </dsp:nvSpPr>
      <dsp:spPr>
        <a:xfrm>
          <a:off x="1834172" y="1356"/>
          <a:ext cx="968309" cy="9683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运动镜</a:t>
          </a:r>
          <a:endParaRPr lang="zh-CN" altLang="en-US" sz="1600" kern="1200" dirty="0"/>
        </a:p>
      </dsp:txBody>
      <dsp:txXfrm>
        <a:off x="1834172" y="1356"/>
        <a:ext cx="968309" cy="968309"/>
      </dsp:txXfrm>
    </dsp:sp>
    <dsp:sp modelId="{DE17B564-5A38-4C4F-9687-FFB6A5E193DF}">
      <dsp:nvSpPr>
        <dsp:cNvPr id="0" name=""/>
        <dsp:cNvSpPr/>
      </dsp:nvSpPr>
      <dsp:spPr>
        <a:xfrm>
          <a:off x="3302537" y="1469720"/>
          <a:ext cx="968309" cy="968309"/>
        </a:xfrm>
        <a:prstGeom prst="ellipse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美容修脸镜</a:t>
          </a:r>
          <a:endParaRPr lang="zh-CN" altLang="en-US" sz="1600" kern="1200" dirty="0"/>
        </a:p>
      </dsp:txBody>
      <dsp:txXfrm>
        <a:off x="3302537" y="1469720"/>
        <a:ext cx="968309" cy="968309"/>
      </dsp:txXfrm>
    </dsp:sp>
    <dsp:sp modelId="{A369E5ED-8D31-4210-9F5E-DA1C1D717AFB}">
      <dsp:nvSpPr>
        <dsp:cNvPr id="0" name=""/>
        <dsp:cNvSpPr/>
      </dsp:nvSpPr>
      <dsp:spPr>
        <a:xfrm>
          <a:off x="1834172" y="2938085"/>
          <a:ext cx="968309" cy="968309"/>
        </a:xfrm>
        <a:prstGeom prst="ellipse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墨镜</a:t>
          </a:r>
          <a:endParaRPr lang="zh-CN" altLang="en-US" sz="1600" kern="1200" dirty="0"/>
        </a:p>
      </dsp:txBody>
      <dsp:txXfrm>
        <a:off x="1834172" y="2938085"/>
        <a:ext cx="968309" cy="968309"/>
      </dsp:txXfrm>
    </dsp:sp>
    <dsp:sp modelId="{D870DD35-B9C7-4FA9-8528-2FAD7A3E88C6}">
      <dsp:nvSpPr>
        <dsp:cNvPr id="0" name=""/>
        <dsp:cNvSpPr/>
      </dsp:nvSpPr>
      <dsp:spPr>
        <a:xfrm>
          <a:off x="365808" y="1469720"/>
          <a:ext cx="968309" cy="968309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电竞镜</a:t>
          </a:r>
          <a:endParaRPr lang="zh-CN" altLang="en-US" sz="1600" kern="1200" dirty="0"/>
        </a:p>
      </dsp:txBody>
      <dsp:txXfrm>
        <a:off x="365808" y="1469720"/>
        <a:ext cx="968309" cy="968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D162B-F334-4198-A74E-10A42C7FAD85}" type="datetimeFigureOut">
              <a:rPr lang="zh-CN" altLang="en-US" smtClean="0"/>
              <a:pPr/>
              <a:t>2017/2/22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D0788-FE97-4EE6-AA1B-893C49BC81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8719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160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150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39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39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017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626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395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895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879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833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525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157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649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312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 rot="2968493">
            <a:off x="5494024" y="-1548768"/>
            <a:ext cx="8152386" cy="5633681"/>
          </a:xfrm>
          <a:custGeom>
            <a:avLst/>
            <a:gdLst>
              <a:gd name="connsiteX0" fmla="*/ 0 w 8152386"/>
              <a:gd name="connsiteY0" fmla="*/ 5633681 h 5633681"/>
              <a:gd name="connsiteX1" fmla="*/ 4815891 w 8152386"/>
              <a:gd name="connsiteY1" fmla="*/ 0 h 5633681"/>
              <a:gd name="connsiteX2" fmla="*/ 8152386 w 8152386"/>
              <a:gd name="connsiteY2" fmla="*/ 2852167 h 5633681"/>
              <a:gd name="connsiteX3" fmla="*/ 8152386 w 8152386"/>
              <a:gd name="connsiteY3" fmla="*/ 5633681 h 5633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2386" h="5633681">
                <a:moveTo>
                  <a:pt x="0" y="5633681"/>
                </a:moveTo>
                <a:lnTo>
                  <a:pt x="4815891" y="0"/>
                </a:lnTo>
                <a:lnTo>
                  <a:pt x="8152386" y="2852167"/>
                </a:lnTo>
                <a:lnTo>
                  <a:pt x="8152386" y="5633681"/>
                </a:lnTo>
                <a:close/>
              </a:path>
            </a:pathLst>
          </a:custGeom>
          <a:solidFill>
            <a:srgbClr val="D767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9298084" y="3464717"/>
            <a:ext cx="3041789" cy="3564733"/>
          </a:xfrm>
          <a:prstGeom prst="line">
            <a:avLst/>
          </a:prstGeom>
          <a:ln w="2540">
            <a:solidFill>
              <a:schemeClr val="bg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0520153" y="-190500"/>
            <a:ext cx="885288" cy="1037486"/>
          </a:xfrm>
          <a:prstGeom prst="line">
            <a:avLst/>
          </a:prstGeom>
          <a:ln w="2540">
            <a:solidFill>
              <a:schemeClr val="bg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958578" y="1388350"/>
            <a:ext cx="50209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L-glass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商业计划书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198249" y="3055174"/>
            <a:ext cx="1616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眼镜的革命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21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2900"/>
            <a:ext cx="171451" cy="5715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051" y="314981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盈利模式</a:t>
            </a:r>
            <a:endParaRPr lang="zh-CN" altLang="en-US" sz="32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74974" y="1763743"/>
            <a:ext cx="3894076" cy="292127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341679" y="5466039"/>
            <a:ext cx="75086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盈利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模式分为线上销售与线下销售，线上销售覆盖广，线下销售服务精确。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6144012" y="1755902"/>
            <a:ext cx="4988472" cy="2738746"/>
            <a:chOff x="5665438" y="1752599"/>
            <a:chExt cx="5863876" cy="3219355"/>
          </a:xfrm>
        </p:grpSpPr>
        <p:grpSp>
          <p:nvGrpSpPr>
            <p:cNvPr id="11" name="组合 10"/>
            <p:cNvGrpSpPr/>
            <p:nvPr/>
          </p:nvGrpSpPr>
          <p:grpSpPr>
            <a:xfrm>
              <a:off x="6877050" y="1752599"/>
              <a:ext cx="3219354" cy="3219355"/>
              <a:chOff x="4248150" y="1885949"/>
              <a:chExt cx="3219354" cy="3219355"/>
            </a:xfrm>
          </p:grpSpPr>
          <p:sp>
            <p:nvSpPr>
              <p:cNvPr id="7" name="矩形 6"/>
              <p:cNvSpPr/>
              <p:nvPr/>
            </p:nvSpPr>
            <p:spPr>
              <a:xfrm rot="2700000">
                <a:off x="4248150" y="1885949"/>
                <a:ext cx="1333500" cy="1333500"/>
              </a:xfrm>
              <a:prstGeom prst="rect">
                <a:avLst/>
              </a:prstGeom>
              <a:solidFill>
                <a:srgbClr val="B7C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 rot="2700000">
                <a:off x="6134004" y="1885951"/>
                <a:ext cx="1333500" cy="1333500"/>
              </a:xfrm>
              <a:prstGeom prst="rect">
                <a:avLst/>
              </a:prstGeom>
              <a:solidFill>
                <a:srgbClr val="416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 rot="2700000">
                <a:off x="4248151" y="3771803"/>
                <a:ext cx="1333500" cy="1333500"/>
              </a:xfrm>
              <a:prstGeom prst="rect">
                <a:avLst/>
              </a:prstGeom>
              <a:solidFill>
                <a:srgbClr val="DDDB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 rot="2700000">
                <a:off x="6134004" y="3771804"/>
                <a:ext cx="1333500" cy="1333500"/>
              </a:xfrm>
              <a:prstGeom prst="rect">
                <a:avLst/>
              </a:prstGeom>
              <a:solidFill>
                <a:srgbClr val="D767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 rot="2700000">
              <a:off x="10542758" y="2951428"/>
              <a:ext cx="821693" cy="821693"/>
            </a:xfrm>
            <a:prstGeom prst="rect">
              <a:avLst/>
            </a:prstGeom>
            <a:solidFill>
              <a:srgbClr val="B7C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100436" y="2969724"/>
              <a:ext cx="922034" cy="83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D7673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2000" b="1" dirty="0" smtClean="0">
                  <a:solidFill>
                    <a:srgbClr val="D7673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普通款</a:t>
              </a:r>
              <a:endParaRPr lang="zh-CN" altLang="en-US" sz="2000" b="1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961625" y="2073363"/>
              <a:ext cx="1135497" cy="759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线上</a:t>
              </a:r>
              <a:endPara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销售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060943" y="2051226"/>
              <a:ext cx="922034" cy="759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线下配镜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154710" y="3946064"/>
              <a:ext cx="922034" cy="759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b="1" dirty="0" smtClean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运动款</a:t>
              </a:r>
              <a:endPara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040565" y="3946064"/>
              <a:ext cx="922034" cy="759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电竞款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665438" y="3037522"/>
              <a:ext cx="922034" cy="687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租借</a:t>
              </a:r>
              <a:endPara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资质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0607280" y="3033685"/>
              <a:ext cx="922034" cy="687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其他模式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 rot="2700000">
              <a:off x="8003695" y="2862584"/>
              <a:ext cx="998642" cy="998640"/>
            </a:xfrm>
            <a:prstGeom prst="rect">
              <a:avLst/>
            </a:prstGeom>
            <a:noFill/>
            <a:ln>
              <a:solidFill>
                <a:srgbClr val="D767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4405747" y="1562519"/>
            <a:ext cx="734291" cy="0"/>
          </a:xfrm>
          <a:prstGeom prst="line">
            <a:avLst/>
          </a:prstGeom>
          <a:ln>
            <a:solidFill>
              <a:srgbClr val="D767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4767624" y="1929665"/>
            <a:ext cx="734291" cy="0"/>
          </a:xfrm>
          <a:prstGeom prst="line">
            <a:avLst/>
          </a:prstGeom>
          <a:ln>
            <a:solidFill>
              <a:srgbClr val="D767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 rot="10800000">
            <a:off x="875312" y="4138094"/>
            <a:ext cx="734291" cy="734291"/>
            <a:chOff x="4558146" y="1947144"/>
            <a:chExt cx="734291" cy="734291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4558146" y="1947144"/>
              <a:ext cx="734291" cy="0"/>
            </a:xfrm>
            <a:prstGeom prst="line">
              <a:avLst/>
            </a:prstGeom>
            <a:ln>
              <a:solidFill>
                <a:srgbClr val="D767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4920022" y="2314290"/>
              <a:ext cx="734291" cy="0"/>
            </a:xfrm>
            <a:prstGeom prst="line">
              <a:avLst/>
            </a:prstGeom>
            <a:ln>
              <a:solidFill>
                <a:srgbClr val="D767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等腰三角形 1"/>
          <p:cNvSpPr/>
          <p:nvPr/>
        </p:nvSpPr>
        <p:spPr>
          <a:xfrm>
            <a:off x="1050991" y="3499213"/>
            <a:ext cx="3918059" cy="1185804"/>
          </a:xfrm>
          <a:prstGeom prst="triangle">
            <a:avLst>
              <a:gd name="adj" fmla="val 0"/>
            </a:avLst>
          </a:prstGeom>
          <a:solidFill>
            <a:srgbClr val="F0D2AF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flipH="1">
            <a:off x="1733517" y="3948545"/>
            <a:ext cx="3235531" cy="736472"/>
          </a:xfrm>
          <a:prstGeom prst="triangle">
            <a:avLst>
              <a:gd name="adj" fmla="val 0"/>
            </a:avLst>
          </a:prstGeom>
          <a:solidFill>
            <a:srgbClr val="F0D2AF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2882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118822" y="1833937"/>
            <a:ext cx="3954359" cy="3703390"/>
            <a:chOff x="2343047" y="1309778"/>
            <a:chExt cx="3954359" cy="3703390"/>
          </a:xfrm>
        </p:grpSpPr>
        <p:sp>
          <p:nvSpPr>
            <p:cNvPr id="14" name="椭圆 13"/>
            <p:cNvSpPr/>
            <p:nvPr/>
          </p:nvSpPr>
          <p:spPr>
            <a:xfrm>
              <a:off x="2343047" y="2537225"/>
              <a:ext cx="1241831" cy="124183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3004850" y="3763513"/>
              <a:ext cx="1241831" cy="124183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4378610" y="3733750"/>
              <a:ext cx="1241831" cy="124183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5055575" y="2564105"/>
              <a:ext cx="1241831" cy="124183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4388135" y="1327601"/>
              <a:ext cx="1241831" cy="124183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3047707" y="1327601"/>
              <a:ext cx="1241831" cy="124183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Freeform 71922"/>
            <p:cNvSpPr>
              <a:spLocks/>
            </p:cNvSpPr>
            <p:nvPr/>
          </p:nvSpPr>
          <p:spPr bwMode="auto">
            <a:xfrm>
              <a:off x="3095614" y="3809164"/>
              <a:ext cx="2406146" cy="1091836"/>
            </a:xfrm>
            <a:custGeom>
              <a:avLst/>
              <a:gdLst>
                <a:gd name="T0" fmla="*/ 2222 w 2861"/>
                <a:gd name="T1" fmla="*/ 1397 h 1397"/>
                <a:gd name="T2" fmla="*/ 1752 w 2861"/>
                <a:gd name="T3" fmla="*/ 1171 h 1397"/>
                <a:gd name="T4" fmla="*/ 1433 w 2861"/>
                <a:gd name="T5" fmla="*/ 1056 h 1397"/>
                <a:gd name="T6" fmla="*/ 1109 w 2861"/>
                <a:gd name="T7" fmla="*/ 1171 h 1397"/>
                <a:gd name="T8" fmla="*/ 900 w 2861"/>
                <a:gd name="T9" fmla="*/ 1336 h 1397"/>
                <a:gd name="T10" fmla="*/ 639 w 2861"/>
                <a:gd name="T11" fmla="*/ 1397 h 1397"/>
                <a:gd name="T12" fmla="*/ 0 w 2861"/>
                <a:gd name="T13" fmla="*/ 699 h 1397"/>
                <a:gd name="T14" fmla="*/ 639 w 2861"/>
                <a:gd name="T15" fmla="*/ 0 h 1397"/>
                <a:gd name="T16" fmla="*/ 1109 w 2861"/>
                <a:gd name="T17" fmla="*/ 226 h 1397"/>
                <a:gd name="T18" fmla="*/ 1109 w 2861"/>
                <a:gd name="T19" fmla="*/ 226 h 1397"/>
                <a:gd name="T20" fmla="*/ 1438 w 2861"/>
                <a:gd name="T21" fmla="*/ 339 h 1397"/>
                <a:gd name="T22" fmla="*/ 1752 w 2861"/>
                <a:gd name="T23" fmla="*/ 226 h 1397"/>
                <a:gd name="T24" fmla="*/ 2222 w 2861"/>
                <a:gd name="T25" fmla="*/ 0 h 1397"/>
                <a:gd name="T26" fmla="*/ 2861 w 2861"/>
                <a:gd name="T27" fmla="*/ 699 h 1397"/>
                <a:gd name="T28" fmla="*/ 2222 w 2861"/>
                <a:gd name="T29" fmla="*/ 1397 h 1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61" h="1397">
                  <a:moveTo>
                    <a:pt x="2222" y="1397"/>
                  </a:moveTo>
                  <a:cubicBezTo>
                    <a:pt x="2048" y="1397"/>
                    <a:pt x="1881" y="1317"/>
                    <a:pt x="1752" y="1171"/>
                  </a:cubicBezTo>
                  <a:cubicBezTo>
                    <a:pt x="1688" y="1099"/>
                    <a:pt x="1569" y="1056"/>
                    <a:pt x="1433" y="1056"/>
                  </a:cubicBezTo>
                  <a:cubicBezTo>
                    <a:pt x="1294" y="1056"/>
                    <a:pt x="1170" y="1100"/>
                    <a:pt x="1109" y="1171"/>
                  </a:cubicBezTo>
                  <a:cubicBezTo>
                    <a:pt x="1049" y="1242"/>
                    <a:pt x="979" y="1297"/>
                    <a:pt x="900" y="1336"/>
                  </a:cubicBezTo>
                  <a:cubicBezTo>
                    <a:pt x="817" y="1377"/>
                    <a:pt x="729" y="1397"/>
                    <a:pt x="639" y="1397"/>
                  </a:cubicBezTo>
                  <a:cubicBezTo>
                    <a:pt x="286" y="1397"/>
                    <a:pt x="0" y="1084"/>
                    <a:pt x="0" y="699"/>
                  </a:cubicBezTo>
                  <a:cubicBezTo>
                    <a:pt x="0" y="313"/>
                    <a:pt x="286" y="0"/>
                    <a:pt x="639" y="0"/>
                  </a:cubicBezTo>
                  <a:cubicBezTo>
                    <a:pt x="817" y="0"/>
                    <a:pt x="988" y="82"/>
                    <a:pt x="1109" y="226"/>
                  </a:cubicBezTo>
                  <a:cubicBezTo>
                    <a:pt x="1109" y="226"/>
                    <a:pt x="1109" y="226"/>
                    <a:pt x="1109" y="226"/>
                  </a:cubicBezTo>
                  <a:cubicBezTo>
                    <a:pt x="1177" y="297"/>
                    <a:pt x="1299" y="339"/>
                    <a:pt x="1438" y="339"/>
                  </a:cubicBezTo>
                  <a:cubicBezTo>
                    <a:pt x="1576" y="339"/>
                    <a:pt x="1696" y="296"/>
                    <a:pt x="1752" y="226"/>
                  </a:cubicBezTo>
                  <a:cubicBezTo>
                    <a:pt x="1873" y="82"/>
                    <a:pt x="2044" y="0"/>
                    <a:pt x="2222" y="0"/>
                  </a:cubicBezTo>
                  <a:cubicBezTo>
                    <a:pt x="2575" y="0"/>
                    <a:pt x="2861" y="313"/>
                    <a:pt x="2861" y="699"/>
                  </a:cubicBezTo>
                  <a:cubicBezTo>
                    <a:pt x="2861" y="1084"/>
                    <a:pt x="2575" y="1397"/>
                    <a:pt x="2222" y="1397"/>
                  </a:cubicBezTo>
                  <a:close/>
                </a:path>
              </a:pathLst>
            </a:custGeom>
            <a:solidFill>
              <a:srgbClr val="B7C8A5"/>
            </a:solidFill>
            <a:ln>
              <a:noFill/>
            </a:ln>
            <a:scene3d>
              <a:camera prst="orthographicFront"/>
              <a:lightRig rig="flat" dir="t"/>
            </a:scene3d>
            <a:sp3d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Freeform 71929"/>
            <p:cNvSpPr>
              <a:spLocks/>
            </p:cNvSpPr>
            <p:nvPr/>
          </p:nvSpPr>
          <p:spPr bwMode="auto">
            <a:xfrm>
              <a:off x="2347876" y="2524091"/>
              <a:ext cx="1896662" cy="2489077"/>
            </a:xfrm>
            <a:custGeom>
              <a:avLst/>
              <a:gdLst>
                <a:gd name="T0" fmla="*/ 1283 w 2251"/>
                <a:gd name="T1" fmla="*/ 448 h 3095"/>
                <a:gd name="T2" fmla="*/ 1339 w 2251"/>
                <a:gd name="T3" fmla="*/ 1007 h 3095"/>
                <a:gd name="T4" fmla="*/ 1407 w 2251"/>
                <a:gd name="T5" fmla="*/ 1366 h 3095"/>
                <a:gd name="T6" fmla="*/ 1660 w 2251"/>
                <a:gd name="T7" fmla="*/ 1616 h 3095"/>
                <a:gd name="T8" fmla="*/ 1896 w 2251"/>
                <a:gd name="T9" fmla="*/ 1731 h 3095"/>
                <a:gd name="T10" fmla="*/ 2075 w 2251"/>
                <a:gd name="T11" fmla="*/ 1948 h 3095"/>
                <a:gd name="T12" fmla="*/ 1841 w 2251"/>
                <a:gd name="T13" fmla="*/ 2903 h 3095"/>
                <a:gd name="T14" fmla="*/ 968 w 2251"/>
                <a:gd name="T15" fmla="*/ 2647 h 3095"/>
                <a:gd name="T16" fmla="*/ 912 w 2251"/>
                <a:gd name="T17" fmla="*/ 2088 h 3095"/>
                <a:gd name="T18" fmla="*/ 912 w 2251"/>
                <a:gd name="T19" fmla="*/ 2088 h 3095"/>
                <a:gd name="T20" fmla="*/ 837 w 2251"/>
                <a:gd name="T21" fmla="*/ 1720 h 3095"/>
                <a:gd name="T22" fmla="*/ 590 w 2251"/>
                <a:gd name="T23" fmla="*/ 1479 h 3095"/>
                <a:gd name="T24" fmla="*/ 176 w 2251"/>
                <a:gd name="T25" fmla="*/ 1147 h 3095"/>
                <a:gd name="T26" fmla="*/ 410 w 2251"/>
                <a:gd name="T27" fmla="*/ 192 h 3095"/>
                <a:gd name="T28" fmla="*/ 1283 w 2251"/>
                <a:gd name="T29" fmla="*/ 448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1" h="3095">
                  <a:moveTo>
                    <a:pt x="1283" y="448"/>
                  </a:moveTo>
                  <a:cubicBezTo>
                    <a:pt x="1370" y="613"/>
                    <a:pt x="1390" y="811"/>
                    <a:pt x="1339" y="1007"/>
                  </a:cubicBezTo>
                  <a:cubicBezTo>
                    <a:pt x="1314" y="1104"/>
                    <a:pt x="1339" y="1238"/>
                    <a:pt x="1407" y="1366"/>
                  </a:cubicBezTo>
                  <a:cubicBezTo>
                    <a:pt x="1477" y="1498"/>
                    <a:pt x="1574" y="1594"/>
                    <a:pt x="1660" y="1616"/>
                  </a:cubicBezTo>
                  <a:cubicBezTo>
                    <a:pt x="1746" y="1637"/>
                    <a:pt x="1825" y="1676"/>
                    <a:pt x="1896" y="1731"/>
                  </a:cubicBezTo>
                  <a:cubicBezTo>
                    <a:pt x="1969" y="1789"/>
                    <a:pt x="2029" y="1862"/>
                    <a:pt x="2075" y="1948"/>
                  </a:cubicBezTo>
                  <a:cubicBezTo>
                    <a:pt x="2251" y="2282"/>
                    <a:pt x="2146" y="2710"/>
                    <a:pt x="1841" y="2903"/>
                  </a:cubicBezTo>
                  <a:cubicBezTo>
                    <a:pt x="1536" y="3095"/>
                    <a:pt x="1144" y="2980"/>
                    <a:pt x="968" y="2647"/>
                  </a:cubicBezTo>
                  <a:cubicBezTo>
                    <a:pt x="879" y="2478"/>
                    <a:pt x="858" y="2274"/>
                    <a:pt x="912" y="2088"/>
                  </a:cubicBezTo>
                  <a:cubicBezTo>
                    <a:pt x="912" y="2088"/>
                    <a:pt x="912" y="2088"/>
                    <a:pt x="912" y="2088"/>
                  </a:cubicBezTo>
                  <a:cubicBezTo>
                    <a:pt x="934" y="1989"/>
                    <a:pt x="907" y="1851"/>
                    <a:pt x="837" y="1720"/>
                  </a:cubicBezTo>
                  <a:cubicBezTo>
                    <a:pt x="768" y="1589"/>
                    <a:pt x="674" y="1497"/>
                    <a:pt x="590" y="1479"/>
                  </a:cubicBezTo>
                  <a:cubicBezTo>
                    <a:pt x="416" y="1437"/>
                    <a:pt x="265" y="1316"/>
                    <a:pt x="176" y="1147"/>
                  </a:cubicBezTo>
                  <a:cubicBezTo>
                    <a:pt x="0" y="813"/>
                    <a:pt x="105" y="385"/>
                    <a:pt x="410" y="192"/>
                  </a:cubicBezTo>
                  <a:cubicBezTo>
                    <a:pt x="715" y="0"/>
                    <a:pt x="1107" y="114"/>
                    <a:pt x="1283" y="448"/>
                  </a:cubicBezTo>
                  <a:close/>
                </a:path>
              </a:pathLst>
            </a:custGeom>
            <a:solidFill>
              <a:srgbClr val="13396C"/>
            </a:solidFill>
            <a:ln>
              <a:noFill/>
            </a:ln>
            <a:scene3d>
              <a:camera prst="orthographicFront"/>
              <a:lightRig rig="flat" dir="t"/>
            </a:scene3d>
            <a:sp3d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71928"/>
            <p:cNvSpPr>
              <a:spLocks/>
            </p:cNvSpPr>
            <p:nvPr/>
          </p:nvSpPr>
          <p:spPr bwMode="auto">
            <a:xfrm rot="7240418">
              <a:off x="2066002" y="2005067"/>
              <a:ext cx="2483084" cy="1092506"/>
            </a:xfrm>
            <a:custGeom>
              <a:avLst/>
              <a:gdLst>
                <a:gd name="T0" fmla="*/ 2222 w 2861"/>
                <a:gd name="T1" fmla="*/ 1398 h 1398"/>
                <a:gd name="T2" fmla="*/ 1752 w 2861"/>
                <a:gd name="T3" fmla="*/ 1172 h 1398"/>
                <a:gd name="T4" fmla="*/ 1433 w 2861"/>
                <a:gd name="T5" fmla="*/ 1056 h 1398"/>
                <a:gd name="T6" fmla="*/ 1109 w 2861"/>
                <a:gd name="T7" fmla="*/ 1172 h 1398"/>
                <a:gd name="T8" fmla="*/ 900 w 2861"/>
                <a:gd name="T9" fmla="*/ 1337 h 1398"/>
                <a:gd name="T10" fmla="*/ 639 w 2861"/>
                <a:gd name="T11" fmla="*/ 1398 h 1398"/>
                <a:gd name="T12" fmla="*/ 0 w 2861"/>
                <a:gd name="T13" fmla="*/ 699 h 1398"/>
                <a:gd name="T14" fmla="*/ 639 w 2861"/>
                <a:gd name="T15" fmla="*/ 0 h 1398"/>
                <a:gd name="T16" fmla="*/ 1109 w 2861"/>
                <a:gd name="T17" fmla="*/ 226 h 1398"/>
                <a:gd name="T18" fmla="*/ 1109 w 2861"/>
                <a:gd name="T19" fmla="*/ 227 h 1398"/>
                <a:gd name="T20" fmla="*/ 1438 w 2861"/>
                <a:gd name="T21" fmla="*/ 340 h 1398"/>
                <a:gd name="T22" fmla="*/ 1752 w 2861"/>
                <a:gd name="T23" fmla="*/ 226 h 1398"/>
                <a:gd name="T24" fmla="*/ 2222 w 2861"/>
                <a:gd name="T25" fmla="*/ 0 h 1398"/>
                <a:gd name="T26" fmla="*/ 2861 w 2861"/>
                <a:gd name="T27" fmla="*/ 699 h 1398"/>
                <a:gd name="T28" fmla="*/ 2222 w 2861"/>
                <a:gd name="T29" fmla="*/ 1398 h 1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61" h="1398">
                  <a:moveTo>
                    <a:pt x="2222" y="1398"/>
                  </a:moveTo>
                  <a:cubicBezTo>
                    <a:pt x="2048" y="1398"/>
                    <a:pt x="1881" y="1317"/>
                    <a:pt x="1752" y="1172"/>
                  </a:cubicBezTo>
                  <a:cubicBezTo>
                    <a:pt x="1688" y="1099"/>
                    <a:pt x="1569" y="1056"/>
                    <a:pt x="1433" y="1056"/>
                  </a:cubicBezTo>
                  <a:cubicBezTo>
                    <a:pt x="1294" y="1056"/>
                    <a:pt x="1170" y="1100"/>
                    <a:pt x="1109" y="1172"/>
                  </a:cubicBezTo>
                  <a:cubicBezTo>
                    <a:pt x="1049" y="1242"/>
                    <a:pt x="979" y="1298"/>
                    <a:pt x="900" y="1337"/>
                  </a:cubicBezTo>
                  <a:cubicBezTo>
                    <a:pt x="817" y="1377"/>
                    <a:pt x="729" y="1398"/>
                    <a:pt x="639" y="1398"/>
                  </a:cubicBezTo>
                  <a:cubicBezTo>
                    <a:pt x="286" y="1398"/>
                    <a:pt x="0" y="1084"/>
                    <a:pt x="0" y="699"/>
                  </a:cubicBezTo>
                  <a:cubicBezTo>
                    <a:pt x="0" y="314"/>
                    <a:pt x="286" y="0"/>
                    <a:pt x="639" y="0"/>
                  </a:cubicBezTo>
                  <a:cubicBezTo>
                    <a:pt x="817" y="0"/>
                    <a:pt x="988" y="83"/>
                    <a:pt x="1109" y="226"/>
                  </a:cubicBezTo>
                  <a:cubicBezTo>
                    <a:pt x="1109" y="227"/>
                    <a:pt x="1109" y="227"/>
                    <a:pt x="1109" y="227"/>
                  </a:cubicBezTo>
                  <a:cubicBezTo>
                    <a:pt x="1177" y="297"/>
                    <a:pt x="1299" y="340"/>
                    <a:pt x="1438" y="340"/>
                  </a:cubicBezTo>
                  <a:cubicBezTo>
                    <a:pt x="1576" y="340"/>
                    <a:pt x="1696" y="296"/>
                    <a:pt x="1752" y="226"/>
                  </a:cubicBezTo>
                  <a:cubicBezTo>
                    <a:pt x="1873" y="83"/>
                    <a:pt x="2044" y="0"/>
                    <a:pt x="2222" y="0"/>
                  </a:cubicBezTo>
                  <a:cubicBezTo>
                    <a:pt x="2575" y="0"/>
                    <a:pt x="2861" y="314"/>
                    <a:pt x="2861" y="699"/>
                  </a:cubicBezTo>
                  <a:cubicBezTo>
                    <a:pt x="2861" y="1084"/>
                    <a:pt x="2575" y="1398"/>
                    <a:pt x="2222" y="1398"/>
                  </a:cubicBezTo>
                  <a:close/>
                </a:path>
              </a:pathLst>
            </a:custGeom>
            <a:solidFill>
              <a:srgbClr val="F0D2AF"/>
            </a:solidFill>
            <a:ln>
              <a:noFill/>
            </a:ln>
            <a:scene3d>
              <a:camera prst="orthographicFront"/>
              <a:lightRig rig="flat" dir="t"/>
            </a:scene3d>
            <a:sp3d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71922"/>
            <p:cNvSpPr>
              <a:spLocks/>
            </p:cNvSpPr>
            <p:nvPr/>
          </p:nvSpPr>
          <p:spPr bwMode="auto">
            <a:xfrm>
              <a:off x="3132179" y="1402680"/>
              <a:ext cx="2405790" cy="1091675"/>
            </a:xfrm>
            <a:custGeom>
              <a:avLst/>
              <a:gdLst>
                <a:gd name="T0" fmla="*/ 2222 w 2861"/>
                <a:gd name="T1" fmla="*/ 1397 h 1397"/>
                <a:gd name="T2" fmla="*/ 1752 w 2861"/>
                <a:gd name="T3" fmla="*/ 1171 h 1397"/>
                <a:gd name="T4" fmla="*/ 1433 w 2861"/>
                <a:gd name="T5" fmla="*/ 1056 h 1397"/>
                <a:gd name="T6" fmla="*/ 1109 w 2861"/>
                <a:gd name="T7" fmla="*/ 1171 h 1397"/>
                <a:gd name="T8" fmla="*/ 900 w 2861"/>
                <a:gd name="T9" fmla="*/ 1336 h 1397"/>
                <a:gd name="T10" fmla="*/ 639 w 2861"/>
                <a:gd name="T11" fmla="*/ 1397 h 1397"/>
                <a:gd name="T12" fmla="*/ 0 w 2861"/>
                <a:gd name="T13" fmla="*/ 699 h 1397"/>
                <a:gd name="T14" fmla="*/ 639 w 2861"/>
                <a:gd name="T15" fmla="*/ 0 h 1397"/>
                <a:gd name="T16" fmla="*/ 1109 w 2861"/>
                <a:gd name="T17" fmla="*/ 226 h 1397"/>
                <a:gd name="T18" fmla="*/ 1109 w 2861"/>
                <a:gd name="T19" fmla="*/ 226 h 1397"/>
                <a:gd name="T20" fmla="*/ 1438 w 2861"/>
                <a:gd name="T21" fmla="*/ 339 h 1397"/>
                <a:gd name="T22" fmla="*/ 1752 w 2861"/>
                <a:gd name="T23" fmla="*/ 226 h 1397"/>
                <a:gd name="T24" fmla="*/ 2222 w 2861"/>
                <a:gd name="T25" fmla="*/ 0 h 1397"/>
                <a:gd name="T26" fmla="*/ 2861 w 2861"/>
                <a:gd name="T27" fmla="*/ 699 h 1397"/>
                <a:gd name="T28" fmla="*/ 2222 w 2861"/>
                <a:gd name="T29" fmla="*/ 1397 h 1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61" h="1397">
                  <a:moveTo>
                    <a:pt x="2222" y="1397"/>
                  </a:moveTo>
                  <a:cubicBezTo>
                    <a:pt x="2048" y="1397"/>
                    <a:pt x="1881" y="1317"/>
                    <a:pt x="1752" y="1171"/>
                  </a:cubicBezTo>
                  <a:cubicBezTo>
                    <a:pt x="1688" y="1099"/>
                    <a:pt x="1569" y="1056"/>
                    <a:pt x="1433" y="1056"/>
                  </a:cubicBezTo>
                  <a:cubicBezTo>
                    <a:pt x="1294" y="1056"/>
                    <a:pt x="1170" y="1100"/>
                    <a:pt x="1109" y="1171"/>
                  </a:cubicBezTo>
                  <a:cubicBezTo>
                    <a:pt x="1049" y="1242"/>
                    <a:pt x="979" y="1297"/>
                    <a:pt x="900" y="1336"/>
                  </a:cubicBezTo>
                  <a:cubicBezTo>
                    <a:pt x="817" y="1377"/>
                    <a:pt x="729" y="1397"/>
                    <a:pt x="639" y="1397"/>
                  </a:cubicBezTo>
                  <a:cubicBezTo>
                    <a:pt x="286" y="1397"/>
                    <a:pt x="0" y="1084"/>
                    <a:pt x="0" y="699"/>
                  </a:cubicBezTo>
                  <a:cubicBezTo>
                    <a:pt x="0" y="313"/>
                    <a:pt x="286" y="0"/>
                    <a:pt x="639" y="0"/>
                  </a:cubicBezTo>
                  <a:cubicBezTo>
                    <a:pt x="817" y="0"/>
                    <a:pt x="988" y="82"/>
                    <a:pt x="1109" y="226"/>
                  </a:cubicBezTo>
                  <a:cubicBezTo>
                    <a:pt x="1109" y="226"/>
                    <a:pt x="1109" y="226"/>
                    <a:pt x="1109" y="226"/>
                  </a:cubicBezTo>
                  <a:cubicBezTo>
                    <a:pt x="1177" y="297"/>
                    <a:pt x="1299" y="339"/>
                    <a:pt x="1438" y="339"/>
                  </a:cubicBezTo>
                  <a:cubicBezTo>
                    <a:pt x="1576" y="339"/>
                    <a:pt x="1696" y="296"/>
                    <a:pt x="1752" y="226"/>
                  </a:cubicBezTo>
                  <a:cubicBezTo>
                    <a:pt x="1873" y="82"/>
                    <a:pt x="2044" y="0"/>
                    <a:pt x="2222" y="0"/>
                  </a:cubicBezTo>
                  <a:cubicBezTo>
                    <a:pt x="2575" y="0"/>
                    <a:pt x="2861" y="313"/>
                    <a:pt x="2861" y="699"/>
                  </a:cubicBezTo>
                  <a:cubicBezTo>
                    <a:pt x="2861" y="1084"/>
                    <a:pt x="2575" y="1397"/>
                    <a:pt x="2222" y="1397"/>
                  </a:cubicBezTo>
                  <a:close/>
                </a:path>
              </a:pathLst>
            </a:custGeom>
            <a:solidFill>
              <a:srgbClr val="D76739"/>
            </a:solidFill>
            <a:ln>
              <a:noFill/>
            </a:ln>
            <a:scene3d>
              <a:camera prst="orthographicFront"/>
              <a:lightRig rig="flat" dir="t"/>
            </a:scene3d>
            <a:sp3d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71924"/>
            <p:cNvSpPr>
              <a:spLocks/>
            </p:cNvSpPr>
            <p:nvPr/>
          </p:nvSpPr>
          <p:spPr bwMode="auto">
            <a:xfrm>
              <a:off x="4413384" y="1324710"/>
              <a:ext cx="1870765" cy="2489077"/>
            </a:xfrm>
            <a:custGeom>
              <a:avLst/>
              <a:gdLst>
                <a:gd name="T0" fmla="*/ 1283 w 2251"/>
                <a:gd name="T1" fmla="*/ 449 h 3096"/>
                <a:gd name="T2" fmla="*/ 1339 w 2251"/>
                <a:gd name="T3" fmla="*/ 1007 h 3096"/>
                <a:gd name="T4" fmla="*/ 1407 w 2251"/>
                <a:gd name="T5" fmla="*/ 1367 h 3096"/>
                <a:gd name="T6" fmla="*/ 1661 w 2251"/>
                <a:gd name="T7" fmla="*/ 1616 h 3096"/>
                <a:gd name="T8" fmla="*/ 1896 w 2251"/>
                <a:gd name="T9" fmla="*/ 1732 h 3096"/>
                <a:gd name="T10" fmla="*/ 2075 w 2251"/>
                <a:gd name="T11" fmla="*/ 1949 h 3096"/>
                <a:gd name="T12" fmla="*/ 1841 w 2251"/>
                <a:gd name="T13" fmla="*/ 2903 h 3096"/>
                <a:gd name="T14" fmla="*/ 968 w 2251"/>
                <a:gd name="T15" fmla="*/ 2647 h 3096"/>
                <a:gd name="T16" fmla="*/ 912 w 2251"/>
                <a:gd name="T17" fmla="*/ 2089 h 3096"/>
                <a:gd name="T18" fmla="*/ 912 w 2251"/>
                <a:gd name="T19" fmla="*/ 2088 h 3096"/>
                <a:gd name="T20" fmla="*/ 838 w 2251"/>
                <a:gd name="T21" fmla="*/ 1721 h 3096"/>
                <a:gd name="T22" fmla="*/ 590 w 2251"/>
                <a:gd name="T23" fmla="*/ 1480 h 3096"/>
                <a:gd name="T24" fmla="*/ 177 w 2251"/>
                <a:gd name="T25" fmla="*/ 1147 h 3096"/>
                <a:gd name="T26" fmla="*/ 410 w 2251"/>
                <a:gd name="T27" fmla="*/ 193 h 3096"/>
                <a:gd name="T28" fmla="*/ 1283 w 2251"/>
                <a:gd name="T29" fmla="*/ 449 h 3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1" h="3096">
                  <a:moveTo>
                    <a:pt x="1283" y="449"/>
                  </a:moveTo>
                  <a:cubicBezTo>
                    <a:pt x="1370" y="613"/>
                    <a:pt x="1390" y="812"/>
                    <a:pt x="1339" y="1007"/>
                  </a:cubicBezTo>
                  <a:cubicBezTo>
                    <a:pt x="1314" y="1104"/>
                    <a:pt x="1340" y="1239"/>
                    <a:pt x="1407" y="1367"/>
                  </a:cubicBezTo>
                  <a:cubicBezTo>
                    <a:pt x="1477" y="1499"/>
                    <a:pt x="1574" y="1594"/>
                    <a:pt x="1661" y="1616"/>
                  </a:cubicBezTo>
                  <a:cubicBezTo>
                    <a:pt x="1746" y="1638"/>
                    <a:pt x="1826" y="1677"/>
                    <a:pt x="1896" y="1732"/>
                  </a:cubicBezTo>
                  <a:cubicBezTo>
                    <a:pt x="1969" y="1790"/>
                    <a:pt x="2029" y="1863"/>
                    <a:pt x="2075" y="1949"/>
                  </a:cubicBezTo>
                  <a:cubicBezTo>
                    <a:pt x="2251" y="2282"/>
                    <a:pt x="2146" y="2711"/>
                    <a:pt x="1841" y="2903"/>
                  </a:cubicBezTo>
                  <a:cubicBezTo>
                    <a:pt x="1536" y="3096"/>
                    <a:pt x="1145" y="2981"/>
                    <a:pt x="968" y="2647"/>
                  </a:cubicBezTo>
                  <a:cubicBezTo>
                    <a:pt x="879" y="2479"/>
                    <a:pt x="859" y="2275"/>
                    <a:pt x="912" y="2089"/>
                  </a:cubicBezTo>
                  <a:cubicBezTo>
                    <a:pt x="912" y="2088"/>
                    <a:pt x="912" y="2088"/>
                    <a:pt x="912" y="2088"/>
                  </a:cubicBezTo>
                  <a:cubicBezTo>
                    <a:pt x="935" y="1989"/>
                    <a:pt x="907" y="1852"/>
                    <a:pt x="838" y="1721"/>
                  </a:cubicBezTo>
                  <a:cubicBezTo>
                    <a:pt x="769" y="1590"/>
                    <a:pt x="674" y="1498"/>
                    <a:pt x="590" y="1480"/>
                  </a:cubicBezTo>
                  <a:cubicBezTo>
                    <a:pt x="417" y="1437"/>
                    <a:pt x="266" y="1316"/>
                    <a:pt x="177" y="1147"/>
                  </a:cubicBezTo>
                  <a:cubicBezTo>
                    <a:pt x="0" y="814"/>
                    <a:pt x="105" y="386"/>
                    <a:pt x="410" y="193"/>
                  </a:cubicBezTo>
                  <a:cubicBezTo>
                    <a:pt x="715" y="0"/>
                    <a:pt x="1107" y="115"/>
                    <a:pt x="1283" y="449"/>
                  </a:cubicBezTo>
                  <a:close/>
                </a:path>
              </a:pathLst>
            </a:custGeom>
            <a:solidFill>
              <a:srgbClr val="B7C8A5"/>
            </a:solidFill>
            <a:ln>
              <a:noFill/>
            </a:ln>
            <a:scene3d>
              <a:camera prst="orthographicFront"/>
              <a:lightRig rig="flat" dir="t"/>
            </a:scene3d>
            <a:sp3d>
              <a:bevelB/>
            </a:sp3d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Freeform 71926"/>
            <p:cNvSpPr>
              <a:spLocks/>
            </p:cNvSpPr>
            <p:nvPr/>
          </p:nvSpPr>
          <p:spPr bwMode="auto">
            <a:xfrm>
              <a:off x="4413160" y="2557960"/>
              <a:ext cx="1865014" cy="2411107"/>
            </a:xfrm>
            <a:custGeom>
              <a:avLst/>
              <a:gdLst>
                <a:gd name="T0" fmla="*/ 968 w 2250"/>
                <a:gd name="T1" fmla="*/ 448 h 3096"/>
                <a:gd name="T2" fmla="*/ 912 w 2250"/>
                <a:gd name="T3" fmla="*/ 1007 h 3096"/>
                <a:gd name="T4" fmla="*/ 844 w 2250"/>
                <a:gd name="T5" fmla="*/ 1366 h 3096"/>
                <a:gd name="T6" fmla="*/ 590 w 2250"/>
                <a:gd name="T7" fmla="*/ 1616 h 3096"/>
                <a:gd name="T8" fmla="*/ 355 w 2250"/>
                <a:gd name="T9" fmla="*/ 1732 h 3096"/>
                <a:gd name="T10" fmla="*/ 176 w 2250"/>
                <a:gd name="T11" fmla="*/ 1948 h 3096"/>
                <a:gd name="T12" fmla="*/ 410 w 2250"/>
                <a:gd name="T13" fmla="*/ 2903 h 3096"/>
                <a:gd name="T14" fmla="*/ 1282 w 2250"/>
                <a:gd name="T15" fmla="*/ 2647 h 3096"/>
                <a:gd name="T16" fmla="*/ 1339 w 2250"/>
                <a:gd name="T17" fmla="*/ 2089 h 3096"/>
                <a:gd name="T18" fmla="*/ 1338 w 2250"/>
                <a:gd name="T19" fmla="*/ 2088 h 3096"/>
                <a:gd name="T20" fmla="*/ 1413 w 2250"/>
                <a:gd name="T21" fmla="*/ 1721 h 3096"/>
                <a:gd name="T22" fmla="*/ 1660 w 2250"/>
                <a:gd name="T23" fmla="*/ 1480 h 3096"/>
                <a:gd name="T24" fmla="*/ 2074 w 2250"/>
                <a:gd name="T25" fmla="*/ 1147 h 3096"/>
                <a:gd name="T26" fmla="*/ 1840 w 2250"/>
                <a:gd name="T27" fmla="*/ 193 h 3096"/>
                <a:gd name="T28" fmla="*/ 968 w 2250"/>
                <a:gd name="T29" fmla="*/ 448 h 3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0" h="3096">
                  <a:moveTo>
                    <a:pt x="968" y="448"/>
                  </a:moveTo>
                  <a:cubicBezTo>
                    <a:pt x="881" y="613"/>
                    <a:pt x="861" y="812"/>
                    <a:pt x="912" y="1007"/>
                  </a:cubicBezTo>
                  <a:cubicBezTo>
                    <a:pt x="937" y="1104"/>
                    <a:pt x="911" y="1238"/>
                    <a:pt x="844" y="1366"/>
                  </a:cubicBezTo>
                  <a:cubicBezTo>
                    <a:pt x="774" y="1499"/>
                    <a:pt x="677" y="1594"/>
                    <a:pt x="590" y="1616"/>
                  </a:cubicBezTo>
                  <a:cubicBezTo>
                    <a:pt x="504" y="1637"/>
                    <a:pt x="425" y="1677"/>
                    <a:pt x="355" y="1732"/>
                  </a:cubicBezTo>
                  <a:cubicBezTo>
                    <a:pt x="281" y="1790"/>
                    <a:pt x="221" y="1863"/>
                    <a:pt x="176" y="1948"/>
                  </a:cubicBezTo>
                  <a:cubicBezTo>
                    <a:pt x="0" y="2282"/>
                    <a:pt x="105" y="2710"/>
                    <a:pt x="410" y="2903"/>
                  </a:cubicBezTo>
                  <a:cubicBezTo>
                    <a:pt x="715" y="3096"/>
                    <a:pt x="1106" y="2981"/>
                    <a:pt x="1282" y="2647"/>
                  </a:cubicBezTo>
                  <a:cubicBezTo>
                    <a:pt x="1371" y="2478"/>
                    <a:pt x="1392" y="2275"/>
                    <a:pt x="1339" y="2089"/>
                  </a:cubicBezTo>
                  <a:cubicBezTo>
                    <a:pt x="1338" y="2088"/>
                    <a:pt x="1338" y="2088"/>
                    <a:pt x="1338" y="2088"/>
                  </a:cubicBezTo>
                  <a:cubicBezTo>
                    <a:pt x="1316" y="1989"/>
                    <a:pt x="1344" y="1852"/>
                    <a:pt x="1413" y="1721"/>
                  </a:cubicBezTo>
                  <a:cubicBezTo>
                    <a:pt x="1482" y="1590"/>
                    <a:pt x="1577" y="1498"/>
                    <a:pt x="1660" y="1480"/>
                  </a:cubicBezTo>
                  <a:cubicBezTo>
                    <a:pt x="1834" y="1437"/>
                    <a:pt x="1985" y="1316"/>
                    <a:pt x="2074" y="1147"/>
                  </a:cubicBezTo>
                  <a:cubicBezTo>
                    <a:pt x="2250" y="813"/>
                    <a:pt x="2145" y="385"/>
                    <a:pt x="1840" y="193"/>
                  </a:cubicBezTo>
                  <a:cubicBezTo>
                    <a:pt x="1535" y="0"/>
                    <a:pt x="1144" y="115"/>
                    <a:pt x="968" y="448"/>
                  </a:cubicBezTo>
                  <a:close/>
                </a:path>
              </a:pathLst>
            </a:custGeom>
            <a:solidFill>
              <a:srgbClr val="416660"/>
            </a:solidFill>
            <a:ln>
              <a:noFill/>
            </a:ln>
            <a:scene3d>
              <a:camera prst="orthographicFront"/>
              <a:lightRig rig="flat" dir="t"/>
            </a:scene3d>
            <a:sp3d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任意多边形 79"/>
            <p:cNvSpPr>
              <a:spLocks/>
            </p:cNvSpPr>
            <p:nvPr/>
          </p:nvSpPr>
          <p:spPr bwMode="auto">
            <a:xfrm>
              <a:off x="4346312" y="3809164"/>
              <a:ext cx="1202895" cy="1091675"/>
            </a:xfrm>
            <a:custGeom>
              <a:avLst/>
              <a:gdLst>
                <a:gd name="connsiteX0" fmla="*/ 665566 w 1202895"/>
                <a:gd name="connsiteY0" fmla="*/ 0 h 1091675"/>
                <a:gd name="connsiteX1" fmla="*/ 1202895 w 1202895"/>
                <a:gd name="connsiteY1" fmla="*/ 546228 h 1091675"/>
                <a:gd name="connsiteX2" fmla="*/ 665566 w 1202895"/>
                <a:gd name="connsiteY2" fmla="*/ 1091675 h 1091675"/>
                <a:gd name="connsiteX3" fmla="*/ 270346 w 1202895"/>
                <a:gd name="connsiteY3" fmla="*/ 915069 h 1091675"/>
                <a:gd name="connsiteX4" fmla="*/ 2102 w 1202895"/>
                <a:gd name="connsiteY4" fmla="*/ 825203 h 1091675"/>
                <a:gd name="connsiteX5" fmla="*/ 0 w 1202895"/>
                <a:gd name="connsiteY5" fmla="*/ 825358 h 1091675"/>
                <a:gd name="connsiteX6" fmla="*/ 0 w 1202895"/>
                <a:gd name="connsiteY6" fmla="*/ 264462 h 1091675"/>
                <a:gd name="connsiteX7" fmla="*/ 6307 w 1202895"/>
                <a:gd name="connsiteY7" fmla="*/ 264909 h 1091675"/>
                <a:gd name="connsiteX8" fmla="*/ 270346 w 1202895"/>
                <a:gd name="connsiteY8" fmla="*/ 176606 h 1091675"/>
                <a:gd name="connsiteX9" fmla="*/ 665566 w 1202895"/>
                <a:gd name="connsiteY9" fmla="*/ 0 h 1091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2895" h="1091675">
                  <a:moveTo>
                    <a:pt x="665566" y="0"/>
                  </a:moveTo>
                  <a:cubicBezTo>
                    <a:pt x="962400" y="0"/>
                    <a:pt x="1202895" y="244592"/>
                    <a:pt x="1202895" y="546228"/>
                  </a:cubicBezTo>
                  <a:cubicBezTo>
                    <a:pt x="1202895" y="847084"/>
                    <a:pt x="962400" y="1091675"/>
                    <a:pt x="665566" y="1091675"/>
                  </a:cubicBezTo>
                  <a:cubicBezTo>
                    <a:pt x="519250" y="1091675"/>
                    <a:pt x="378822" y="1029160"/>
                    <a:pt x="270346" y="915069"/>
                  </a:cubicBezTo>
                  <a:cubicBezTo>
                    <a:pt x="216530" y="858805"/>
                    <a:pt x="116464" y="825203"/>
                    <a:pt x="2102" y="825203"/>
                  </a:cubicBezTo>
                  <a:lnTo>
                    <a:pt x="0" y="825358"/>
                  </a:lnTo>
                  <a:lnTo>
                    <a:pt x="0" y="264462"/>
                  </a:lnTo>
                  <a:lnTo>
                    <a:pt x="6307" y="264909"/>
                  </a:lnTo>
                  <a:cubicBezTo>
                    <a:pt x="122350" y="264909"/>
                    <a:pt x="223257" y="231307"/>
                    <a:pt x="270346" y="176606"/>
                  </a:cubicBezTo>
                  <a:cubicBezTo>
                    <a:pt x="372094" y="64078"/>
                    <a:pt x="515887" y="0"/>
                    <a:pt x="665566" y="0"/>
                  </a:cubicBezTo>
                  <a:close/>
                </a:path>
              </a:pathLst>
            </a:custGeom>
            <a:solidFill>
              <a:srgbClr val="B7C8A5"/>
            </a:solidFill>
            <a:ln>
              <a:noFill/>
            </a:ln>
            <a:scene3d>
              <a:camera prst="orthographicFront"/>
              <a:lightRig rig="flat" dir="t"/>
            </a:scene3d>
            <a:sp3d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205655" y="1485549"/>
              <a:ext cx="925933" cy="9259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4565171" y="1491581"/>
              <a:ext cx="925933" cy="9259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213523" y="2706139"/>
              <a:ext cx="925933" cy="9259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529968" y="3900789"/>
              <a:ext cx="925933" cy="9259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162798" y="3927560"/>
              <a:ext cx="925933" cy="9259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2490109" y="2680659"/>
              <a:ext cx="925933" cy="9259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0" y="342900"/>
            <a:ext cx="171451" cy="5715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9051" y="314981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盈利模式</a:t>
            </a:r>
            <a:endParaRPr lang="zh-CN" altLang="en-US" sz="32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940446" y="2208040"/>
            <a:ext cx="965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97774" y="2183285"/>
            <a:ext cx="965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963764" y="3422678"/>
            <a:ext cx="965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运动款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271204" y="4612612"/>
            <a:ext cx="965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其他模式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901634" y="4650658"/>
            <a:ext cx="965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电竞款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242188" y="3409972"/>
            <a:ext cx="965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普通款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488245" y="3766812"/>
            <a:ext cx="1264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盈利模式</a:t>
            </a:r>
            <a:endParaRPr lang="zh-CN" altLang="en-US" sz="20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Freeform 83"/>
          <p:cNvSpPr>
            <a:spLocks/>
          </p:cNvSpPr>
          <p:nvPr/>
        </p:nvSpPr>
        <p:spPr bwMode="auto">
          <a:xfrm>
            <a:off x="6073651" y="3224480"/>
            <a:ext cx="248080" cy="249163"/>
          </a:xfrm>
          <a:custGeom>
            <a:avLst/>
            <a:gdLst>
              <a:gd name="T0" fmla="*/ 96 w 97"/>
              <a:gd name="T1" fmla="*/ 48 h 97"/>
              <a:gd name="T2" fmla="*/ 49 w 97"/>
              <a:gd name="T3" fmla="*/ 97 h 97"/>
              <a:gd name="T4" fmla="*/ 0 w 97"/>
              <a:gd name="T5" fmla="*/ 50 h 97"/>
              <a:gd name="T6" fmla="*/ 47 w 97"/>
              <a:gd name="T7" fmla="*/ 1 h 97"/>
              <a:gd name="T8" fmla="*/ 96 w 97"/>
              <a:gd name="T9" fmla="*/ 4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97">
                <a:moveTo>
                  <a:pt x="96" y="48"/>
                </a:moveTo>
                <a:cubicBezTo>
                  <a:pt x="97" y="74"/>
                  <a:pt x="76" y="96"/>
                  <a:pt x="49" y="97"/>
                </a:cubicBezTo>
                <a:cubicBezTo>
                  <a:pt x="23" y="97"/>
                  <a:pt x="1" y="76"/>
                  <a:pt x="0" y="50"/>
                </a:cubicBezTo>
                <a:cubicBezTo>
                  <a:pt x="0" y="23"/>
                  <a:pt x="21" y="1"/>
                  <a:pt x="47" y="1"/>
                </a:cubicBezTo>
                <a:cubicBezTo>
                  <a:pt x="74" y="0"/>
                  <a:pt x="96" y="21"/>
                  <a:pt x="96" y="48"/>
                </a:cubicBezTo>
                <a:close/>
              </a:path>
            </a:pathLst>
          </a:custGeom>
          <a:noFill/>
          <a:ln w="30163" cap="rnd">
            <a:solidFill>
              <a:srgbClr val="D7673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Line 84"/>
          <p:cNvSpPr>
            <a:spLocks noChangeShapeType="1"/>
          </p:cNvSpPr>
          <p:nvPr/>
        </p:nvSpPr>
        <p:spPr bwMode="auto">
          <a:xfrm>
            <a:off x="6114818" y="3350143"/>
            <a:ext cx="82332" cy="0"/>
          </a:xfrm>
          <a:prstGeom prst="line">
            <a:avLst/>
          </a:prstGeom>
          <a:noFill/>
          <a:ln w="30163" cap="rnd">
            <a:solidFill>
              <a:srgbClr val="D7673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Line 85"/>
          <p:cNvSpPr>
            <a:spLocks noChangeShapeType="1"/>
          </p:cNvSpPr>
          <p:nvPr/>
        </p:nvSpPr>
        <p:spPr bwMode="auto">
          <a:xfrm>
            <a:off x="6197149" y="3268896"/>
            <a:ext cx="0" cy="81249"/>
          </a:xfrm>
          <a:prstGeom prst="line">
            <a:avLst/>
          </a:prstGeom>
          <a:noFill/>
          <a:ln w="30163" cap="rnd">
            <a:solidFill>
              <a:srgbClr val="D7673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86"/>
          <p:cNvSpPr>
            <a:spLocks/>
          </p:cNvSpPr>
          <p:nvPr/>
        </p:nvSpPr>
        <p:spPr bwMode="auto">
          <a:xfrm>
            <a:off x="5848321" y="3227730"/>
            <a:ext cx="471243" cy="471243"/>
          </a:xfrm>
          <a:custGeom>
            <a:avLst/>
            <a:gdLst>
              <a:gd name="T0" fmla="*/ 118 w 184"/>
              <a:gd name="T1" fmla="*/ 3 h 184"/>
              <a:gd name="T2" fmla="*/ 92 w 184"/>
              <a:gd name="T3" fmla="*/ 0 h 184"/>
              <a:gd name="T4" fmla="*/ 0 w 184"/>
              <a:gd name="T5" fmla="*/ 92 h 184"/>
              <a:gd name="T6" fmla="*/ 92 w 184"/>
              <a:gd name="T7" fmla="*/ 184 h 184"/>
              <a:gd name="T8" fmla="*/ 184 w 184"/>
              <a:gd name="T9" fmla="*/ 92 h 184"/>
              <a:gd name="T10" fmla="*/ 181 w 184"/>
              <a:gd name="T11" fmla="*/ 66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" h="184">
                <a:moveTo>
                  <a:pt x="118" y="3"/>
                </a:moveTo>
                <a:cubicBezTo>
                  <a:pt x="110" y="1"/>
                  <a:pt x="101" y="0"/>
                  <a:pt x="92" y="0"/>
                </a:cubicBezTo>
                <a:cubicBezTo>
                  <a:pt x="41" y="0"/>
                  <a:pt x="0" y="41"/>
                  <a:pt x="0" y="92"/>
                </a:cubicBezTo>
                <a:cubicBezTo>
                  <a:pt x="0" y="143"/>
                  <a:pt x="41" y="184"/>
                  <a:pt x="92" y="184"/>
                </a:cubicBezTo>
                <a:cubicBezTo>
                  <a:pt x="143" y="184"/>
                  <a:pt x="184" y="143"/>
                  <a:pt x="184" y="92"/>
                </a:cubicBezTo>
                <a:cubicBezTo>
                  <a:pt x="184" y="83"/>
                  <a:pt x="183" y="74"/>
                  <a:pt x="181" y="66"/>
                </a:cubicBezTo>
              </a:path>
            </a:pathLst>
          </a:custGeom>
          <a:noFill/>
          <a:ln w="30163" cap="rnd">
            <a:solidFill>
              <a:srgbClr val="D7673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87"/>
          <p:cNvSpPr>
            <a:spLocks/>
          </p:cNvSpPr>
          <p:nvPr/>
        </p:nvSpPr>
        <p:spPr bwMode="auto">
          <a:xfrm>
            <a:off x="5919820" y="3289477"/>
            <a:ext cx="163581" cy="222080"/>
          </a:xfrm>
          <a:custGeom>
            <a:avLst/>
            <a:gdLst>
              <a:gd name="T0" fmla="*/ 63 w 64"/>
              <a:gd name="T1" fmla="*/ 8 h 87"/>
              <a:gd name="T2" fmla="*/ 43 w 64"/>
              <a:gd name="T3" fmla="*/ 3 h 87"/>
              <a:gd name="T4" fmla="*/ 6 w 64"/>
              <a:gd name="T5" fmla="*/ 14 h 87"/>
              <a:gd name="T6" fmla="*/ 8 w 64"/>
              <a:gd name="T7" fmla="*/ 33 h 87"/>
              <a:gd name="T8" fmla="*/ 29 w 64"/>
              <a:gd name="T9" fmla="*/ 74 h 87"/>
              <a:gd name="T10" fmla="*/ 57 w 64"/>
              <a:gd name="T11" fmla="*/ 85 h 87"/>
              <a:gd name="T12" fmla="*/ 54 w 64"/>
              <a:gd name="T13" fmla="*/ 81 h 87"/>
              <a:gd name="T14" fmla="*/ 48 w 64"/>
              <a:gd name="T15" fmla="*/ 76 h 87"/>
              <a:gd name="T16" fmla="*/ 45 w 64"/>
              <a:gd name="T17" fmla="*/ 67 h 87"/>
              <a:gd name="T18" fmla="*/ 36 w 64"/>
              <a:gd name="T19" fmla="*/ 64 h 87"/>
              <a:gd name="T20" fmla="*/ 45 w 64"/>
              <a:gd name="T21" fmla="*/ 52 h 87"/>
              <a:gd name="T22" fmla="*/ 64 w 64"/>
              <a:gd name="T23" fmla="*/ 4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87">
                <a:moveTo>
                  <a:pt x="63" y="8"/>
                </a:moveTo>
                <a:cubicBezTo>
                  <a:pt x="56" y="5"/>
                  <a:pt x="48" y="4"/>
                  <a:pt x="43" y="3"/>
                </a:cubicBezTo>
                <a:cubicBezTo>
                  <a:pt x="25" y="0"/>
                  <a:pt x="0" y="7"/>
                  <a:pt x="6" y="14"/>
                </a:cubicBezTo>
                <a:cubicBezTo>
                  <a:pt x="12" y="20"/>
                  <a:pt x="9" y="30"/>
                  <a:pt x="8" y="33"/>
                </a:cubicBezTo>
                <a:cubicBezTo>
                  <a:pt x="4" y="44"/>
                  <a:pt x="7" y="61"/>
                  <a:pt x="29" y="74"/>
                </a:cubicBezTo>
                <a:cubicBezTo>
                  <a:pt x="51" y="86"/>
                  <a:pt x="55" y="83"/>
                  <a:pt x="57" y="85"/>
                </a:cubicBezTo>
                <a:cubicBezTo>
                  <a:pt x="59" y="87"/>
                  <a:pt x="53" y="87"/>
                  <a:pt x="54" y="81"/>
                </a:cubicBezTo>
                <a:cubicBezTo>
                  <a:pt x="55" y="75"/>
                  <a:pt x="51" y="76"/>
                  <a:pt x="48" y="76"/>
                </a:cubicBezTo>
                <a:cubicBezTo>
                  <a:pt x="45" y="76"/>
                  <a:pt x="44" y="70"/>
                  <a:pt x="45" y="67"/>
                </a:cubicBezTo>
                <a:cubicBezTo>
                  <a:pt x="46" y="63"/>
                  <a:pt x="41" y="71"/>
                  <a:pt x="36" y="64"/>
                </a:cubicBezTo>
                <a:cubicBezTo>
                  <a:pt x="32" y="56"/>
                  <a:pt x="39" y="50"/>
                  <a:pt x="45" y="52"/>
                </a:cubicBezTo>
                <a:cubicBezTo>
                  <a:pt x="57" y="56"/>
                  <a:pt x="59" y="49"/>
                  <a:pt x="64" y="42"/>
                </a:cubicBezTo>
              </a:path>
            </a:pathLst>
          </a:custGeom>
          <a:noFill/>
          <a:ln w="30163" cap="rnd">
            <a:solidFill>
              <a:srgbClr val="D7673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88"/>
          <p:cNvSpPr>
            <a:spLocks/>
          </p:cNvSpPr>
          <p:nvPr/>
        </p:nvSpPr>
        <p:spPr bwMode="auto">
          <a:xfrm>
            <a:off x="6050902" y="3460643"/>
            <a:ext cx="186331" cy="217747"/>
          </a:xfrm>
          <a:custGeom>
            <a:avLst/>
            <a:gdLst>
              <a:gd name="T0" fmla="*/ 12 w 73"/>
              <a:gd name="T1" fmla="*/ 32 h 85"/>
              <a:gd name="T2" fmla="*/ 12 w 73"/>
              <a:gd name="T3" fmla="*/ 45 h 85"/>
              <a:gd name="T4" fmla="*/ 25 w 73"/>
              <a:gd name="T5" fmla="*/ 58 h 85"/>
              <a:gd name="T6" fmla="*/ 19 w 73"/>
              <a:gd name="T7" fmla="*/ 80 h 85"/>
              <a:gd name="T8" fmla="*/ 45 w 73"/>
              <a:gd name="T9" fmla="*/ 66 h 85"/>
              <a:gd name="T10" fmla="*/ 66 w 73"/>
              <a:gd name="T11" fmla="*/ 37 h 85"/>
              <a:gd name="T12" fmla="*/ 54 w 73"/>
              <a:gd name="T13" fmla="*/ 24 h 85"/>
              <a:gd name="T14" fmla="*/ 24 w 73"/>
              <a:gd name="T15" fmla="*/ 11 h 85"/>
              <a:gd name="T16" fmla="*/ 12 w 73"/>
              <a:gd name="T17" fmla="*/ 32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" h="85">
                <a:moveTo>
                  <a:pt x="12" y="32"/>
                </a:moveTo>
                <a:cubicBezTo>
                  <a:pt x="10" y="43"/>
                  <a:pt x="0" y="34"/>
                  <a:pt x="12" y="45"/>
                </a:cubicBezTo>
                <a:cubicBezTo>
                  <a:pt x="23" y="56"/>
                  <a:pt x="26" y="33"/>
                  <a:pt x="25" y="58"/>
                </a:cubicBezTo>
                <a:cubicBezTo>
                  <a:pt x="23" y="83"/>
                  <a:pt x="2" y="85"/>
                  <a:pt x="19" y="80"/>
                </a:cubicBezTo>
                <a:cubicBezTo>
                  <a:pt x="36" y="74"/>
                  <a:pt x="33" y="79"/>
                  <a:pt x="45" y="66"/>
                </a:cubicBezTo>
                <a:cubicBezTo>
                  <a:pt x="58" y="54"/>
                  <a:pt x="60" y="47"/>
                  <a:pt x="66" y="37"/>
                </a:cubicBezTo>
                <a:cubicBezTo>
                  <a:pt x="73" y="27"/>
                  <a:pt x="62" y="31"/>
                  <a:pt x="54" y="24"/>
                </a:cubicBezTo>
                <a:cubicBezTo>
                  <a:pt x="47" y="17"/>
                  <a:pt x="34" y="0"/>
                  <a:pt x="24" y="11"/>
                </a:cubicBezTo>
                <a:cubicBezTo>
                  <a:pt x="14" y="21"/>
                  <a:pt x="12" y="32"/>
                  <a:pt x="12" y="32"/>
                </a:cubicBezTo>
                <a:close/>
              </a:path>
            </a:pathLst>
          </a:custGeom>
          <a:noFill/>
          <a:ln w="30163" cap="rnd">
            <a:solidFill>
              <a:srgbClr val="D7673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89"/>
          <p:cNvSpPr>
            <a:spLocks/>
          </p:cNvSpPr>
          <p:nvPr/>
        </p:nvSpPr>
        <p:spPr bwMode="auto">
          <a:xfrm>
            <a:off x="6257815" y="3432475"/>
            <a:ext cx="54167" cy="110498"/>
          </a:xfrm>
          <a:custGeom>
            <a:avLst/>
            <a:gdLst>
              <a:gd name="T0" fmla="*/ 13 w 21"/>
              <a:gd name="T1" fmla="*/ 0 h 43"/>
              <a:gd name="T2" fmla="*/ 12 w 21"/>
              <a:gd name="T3" fmla="*/ 5 h 43"/>
              <a:gd name="T4" fmla="*/ 10 w 21"/>
              <a:gd name="T5" fmla="*/ 35 h 43"/>
              <a:gd name="T6" fmla="*/ 21 w 21"/>
              <a:gd name="T7" fmla="*/ 37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43">
                <a:moveTo>
                  <a:pt x="13" y="0"/>
                </a:moveTo>
                <a:cubicBezTo>
                  <a:pt x="14" y="2"/>
                  <a:pt x="13" y="2"/>
                  <a:pt x="12" y="5"/>
                </a:cubicBezTo>
                <a:cubicBezTo>
                  <a:pt x="8" y="14"/>
                  <a:pt x="0" y="27"/>
                  <a:pt x="10" y="35"/>
                </a:cubicBezTo>
                <a:cubicBezTo>
                  <a:pt x="19" y="43"/>
                  <a:pt x="21" y="37"/>
                  <a:pt x="21" y="37"/>
                </a:cubicBezTo>
              </a:path>
            </a:pathLst>
          </a:custGeom>
          <a:noFill/>
          <a:ln w="30163" cap="rnd">
            <a:solidFill>
              <a:srgbClr val="D7673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7576458" y="2768058"/>
            <a:ext cx="210457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489202" y="2768058"/>
            <a:ext cx="210457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8348953" y="4189756"/>
            <a:ext cx="210457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623082" y="4096969"/>
            <a:ext cx="210457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2675367" y="5377652"/>
            <a:ext cx="210457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7405741" y="5377652"/>
            <a:ext cx="210457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188735" y="2152849"/>
            <a:ext cx="250691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与门店合作。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23975" y="2162043"/>
            <a:ext cx="2780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线上销售更利于开展 销售，用户在网站选择自己喜欢的颜色款式，采用快递运输。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86362" y="3576754"/>
            <a:ext cx="31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随后推出运动款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L-glass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眼镜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09221" y="3482921"/>
            <a:ext cx="318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首先推出普通款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L-glass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眼镜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45084" y="4742443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随后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推出电竞款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L-glass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眼镜  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532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2900"/>
            <a:ext cx="171451" cy="5715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051" y="314981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核心优势</a:t>
            </a:r>
            <a:endParaRPr lang="zh-CN" altLang="en-US" sz="32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-27243" y="3625850"/>
            <a:ext cx="12244643" cy="32131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 rot="5400000">
            <a:off x="3912279" y="2503105"/>
            <a:ext cx="1953386" cy="1592312"/>
            <a:chOff x="3456897" y="3211271"/>
            <a:chExt cx="1232193" cy="1004428"/>
          </a:xfrm>
        </p:grpSpPr>
        <p:sp>
          <p:nvSpPr>
            <p:cNvPr id="7" name="Freeform 70"/>
            <p:cNvSpPr>
              <a:spLocks noChangeAspect="1"/>
            </p:cNvSpPr>
            <p:nvPr/>
          </p:nvSpPr>
          <p:spPr bwMode="auto">
            <a:xfrm>
              <a:off x="3456897" y="3211271"/>
              <a:ext cx="1232193" cy="1004428"/>
            </a:xfrm>
            <a:custGeom>
              <a:avLst/>
              <a:gdLst>
                <a:gd name="T0" fmla="*/ 1210 w 1210"/>
                <a:gd name="T1" fmla="*/ 491 h 986"/>
                <a:gd name="T2" fmla="*/ 982 w 1210"/>
                <a:gd name="T3" fmla="*/ 424 h 986"/>
                <a:gd name="T4" fmla="*/ 494 w 1210"/>
                <a:gd name="T5" fmla="*/ 0 h 986"/>
                <a:gd name="T6" fmla="*/ 0 w 1210"/>
                <a:gd name="T7" fmla="*/ 493 h 986"/>
                <a:gd name="T8" fmla="*/ 494 w 1210"/>
                <a:gd name="T9" fmla="*/ 986 h 986"/>
                <a:gd name="T10" fmla="*/ 983 w 1210"/>
                <a:gd name="T11" fmla="*/ 557 h 986"/>
                <a:gd name="T12" fmla="*/ 1210 w 1210"/>
                <a:gd name="T13" fmla="*/ 491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0" h="986">
                  <a:moveTo>
                    <a:pt x="1210" y="491"/>
                  </a:moveTo>
                  <a:cubicBezTo>
                    <a:pt x="982" y="424"/>
                    <a:pt x="982" y="424"/>
                    <a:pt x="982" y="424"/>
                  </a:cubicBezTo>
                  <a:cubicBezTo>
                    <a:pt x="949" y="184"/>
                    <a:pt x="743" y="0"/>
                    <a:pt x="494" y="0"/>
                  </a:cubicBezTo>
                  <a:cubicBezTo>
                    <a:pt x="221" y="0"/>
                    <a:pt x="0" y="221"/>
                    <a:pt x="0" y="493"/>
                  </a:cubicBezTo>
                  <a:cubicBezTo>
                    <a:pt x="0" y="766"/>
                    <a:pt x="221" y="986"/>
                    <a:pt x="494" y="986"/>
                  </a:cubicBezTo>
                  <a:cubicBezTo>
                    <a:pt x="745" y="986"/>
                    <a:pt x="952" y="799"/>
                    <a:pt x="983" y="557"/>
                  </a:cubicBezTo>
                  <a:lnTo>
                    <a:pt x="1210" y="49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561365" y="3313435"/>
              <a:ext cx="800100" cy="800100"/>
            </a:xfrm>
            <a:prstGeom prst="ellipse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rot="5400000">
            <a:off x="5666551" y="2517393"/>
            <a:ext cx="1953386" cy="1592312"/>
            <a:chOff x="3456897" y="3211271"/>
            <a:chExt cx="1232193" cy="1004428"/>
          </a:xfrm>
        </p:grpSpPr>
        <p:sp>
          <p:nvSpPr>
            <p:cNvPr id="25" name="Freeform 70"/>
            <p:cNvSpPr>
              <a:spLocks noChangeAspect="1"/>
            </p:cNvSpPr>
            <p:nvPr/>
          </p:nvSpPr>
          <p:spPr bwMode="auto">
            <a:xfrm>
              <a:off x="3456897" y="3211271"/>
              <a:ext cx="1232193" cy="1004428"/>
            </a:xfrm>
            <a:custGeom>
              <a:avLst/>
              <a:gdLst>
                <a:gd name="T0" fmla="*/ 1210 w 1210"/>
                <a:gd name="T1" fmla="*/ 491 h 986"/>
                <a:gd name="T2" fmla="*/ 982 w 1210"/>
                <a:gd name="T3" fmla="*/ 424 h 986"/>
                <a:gd name="T4" fmla="*/ 494 w 1210"/>
                <a:gd name="T5" fmla="*/ 0 h 986"/>
                <a:gd name="T6" fmla="*/ 0 w 1210"/>
                <a:gd name="T7" fmla="*/ 493 h 986"/>
                <a:gd name="T8" fmla="*/ 494 w 1210"/>
                <a:gd name="T9" fmla="*/ 986 h 986"/>
                <a:gd name="T10" fmla="*/ 983 w 1210"/>
                <a:gd name="T11" fmla="*/ 557 h 986"/>
                <a:gd name="T12" fmla="*/ 1210 w 1210"/>
                <a:gd name="T13" fmla="*/ 491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0" h="986">
                  <a:moveTo>
                    <a:pt x="1210" y="491"/>
                  </a:moveTo>
                  <a:cubicBezTo>
                    <a:pt x="982" y="424"/>
                    <a:pt x="982" y="424"/>
                    <a:pt x="982" y="424"/>
                  </a:cubicBezTo>
                  <a:cubicBezTo>
                    <a:pt x="949" y="184"/>
                    <a:pt x="743" y="0"/>
                    <a:pt x="494" y="0"/>
                  </a:cubicBezTo>
                  <a:cubicBezTo>
                    <a:pt x="221" y="0"/>
                    <a:pt x="0" y="221"/>
                    <a:pt x="0" y="493"/>
                  </a:cubicBezTo>
                  <a:cubicBezTo>
                    <a:pt x="0" y="766"/>
                    <a:pt x="221" y="986"/>
                    <a:pt x="494" y="986"/>
                  </a:cubicBezTo>
                  <a:cubicBezTo>
                    <a:pt x="745" y="986"/>
                    <a:pt x="952" y="799"/>
                    <a:pt x="983" y="557"/>
                  </a:cubicBezTo>
                  <a:lnTo>
                    <a:pt x="1210" y="49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3561365" y="3313435"/>
              <a:ext cx="800100" cy="800100"/>
            </a:xfrm>
            <a:prstGeom prst="ellipse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 rot="5400000">
            <a:off x="2158007" y="2517393"/>
            <a:ext cx="1953386" cy="1592312"/>
            <a:chOff x="3456897" y="3211271"/>
            <a:chExt cx="1232193" cy="1004428"/>
          </a:xfrm>
        </p:grpSpPr>
        <p:sp>
          <p:nvSpPr>
            <p:cNvPr id="28" name="Freeform 70"/>
            <p:cNvSpPr>
              <a:spLocks noChangeAspect="1"/>
            </p:cNvSpPr>
            <p:nvPr/>
          </p:nvSpPr>
          <p:spPr bwMode="auto">
            <a:xfrm>
              <a:off x="3456897" y="3211271"/>
              <a:ext cx="1232193" cy="1004428"/>
            </a:xfrm>
            <a:custGeom>
              <a:avLst/>
              <a:gdLst>
                <a:gd name="T0" fmla="*/ 1210 w 1210"/>
                <a:gd name="T1" fmla="*/ 491 h 986"/>
                <a:gd name="T2" fmla="*/ 982 w 1210"/>
                <a:gd name="T3" fmla="*/ 424 h 986"/>
                <a:gd name="T4" fmla="*/ 494 w 1210"/>
                <a:gd name="T5" fmla="*/ 0 h 986"/>
                <a:gd name="T6" fmla="*/ 0 w 1210"/>
                <a:gd name="T7" fmla="*/ 493 h 986"/>
                <a:gd name="T8" fmla="*/ 494 w 1210"/>
                <a:gd name="T9" fmla="*/ 986 h 986"/>
                <a:gd name="T10" fmla="*/ 983 w 1210"/>
                <a:gd name="T11" fmla="*/ 557 h 986"/>
                <a:gd name="T12" fmla="*/ 1210 w 1210"/>
                <a:gd name="T13" fmla="*/ 491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0" h="986">
                  <a:moveTo>
                    <a:pt x="1210" y="491"/>
                  </a:moveTo>
                  <a:cubicBezTo>
                    <a:pt x="982" y="424"/>
                    <a:pt x="982" y="424"/>
                    <a:pt x="982" y="424"/>
                  </a:cubicBezTo>
                  <a:cubicBezTo>
                    <a:pt x="949" y="184"/>
                    <a:pt x="743" y="0"/>
                    <a:pt x="494" y="0"/>
                  </a:cubicBezTo>
                  <a:cubicBezTo>
                    <a:pt x="221" y="0"/>
                    <a:pt x="0" y="221"/>
                    <a:pt x="0" y="493"/>
                  </a:cubicBezTo>
                  <a:cubicBezTo>
                    <a:pt x="0" y="766"/>
                    <a:pt x="221" y="986"/>
                    <a:pt x="494" y="986"/>
                  </a:cubicBezTo>
                  <a:cubicBezTo>
                    <a:pt x="745" y="986"/>
                    <a:pt x="952" y="799"/>
                    <a:pt x="983" y="557"/>
                  </a:cubicBezTo>
                  <a:lnTo>
                    <a:pt x="1210" y="49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3561365" y="3313435"/>
              <a:ext cx="800100" cy="800100"/>
            </a:xfrm>
            <a:prstGeom prst="ellipse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86150" y="2826332"/>
            <a:ext cx="759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753526" y="2813500"/>
            <a:ext cx="759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专利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09209" y="2826331"/>
            <a:ext cx="759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全新设计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36264" y="2683004"/>
            <a:ext cx="1013959" cy="94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全面超越现有眼镜！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034834" y="1392725"/>
            <a:ext cx="3251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专利号码 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ZL 2016 2 0539289.9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本款眼镜在外形，佩戴，使用各方面有全面超越现有框架眼镜的优势，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必将再次改变人们的生活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 flipV="1">
            <a:off x="8500639" y="1157163"/>
            <a:ext cx="578351" cy="84054"/>
            <a:chOff x="3930857" y="1377220"/>
            <a:chExt cx="911959" cy="132538"/>
          </a:xfrm>
        </p:grpSpPr>
        <p:sp>
          <p:nvSpPr>
            <p:cNvPr id="3" name="椭圆 2"/>
            <p:cNvSpPr/>
            <p:nvPr/>
          </p:nvSpPr>
          <p:spPr>
            <a:xfrm>
              <a:off x="3930857" y="1377220"/>
              <a:ext cx="132538" cy="132538"/>
            </a:xfrm>
            <a:prstGeom prst="ellipse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190664" y="1377220"/>
              <a:ext cx="132538" cy="132538"/>
            </a:xfrm>
            <a:prstGeom prst="ellipse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4450471" y="1377220"/>
              <a:ext cx="132538" cy="132538"/>
            </a:xfrm>
            <a:prstGeom prst="ellipse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710278" y="1377220"/>
              <a:ext cx="132538" cy="132538"/>
            </a:xfrm>
            <a:prstGeom prst="ellipse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28842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8142514" y="2631706"/>
            <a:ext cx="4049487" cy="19158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 rot="2700000">
            <a:off x="7458418" y="2915067"/>
            <a:ext cx="1368193" cy="1368193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163737" y="3142200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0D2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3600" dirty="0" smtClean="0">
                <a:solidFill>
                  <a:srgbClr val="F0D2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600" dirty="0">
              <a:solidFill>
                <a:srgbClr val="F0D2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" y="3585307"/>
            <a:ext cx="7175053" cy="0"/>
          </a:xfrm>
          <a:prstGeom prst="line">
            <a:avLst/>
          </a:prstGeom>
          <a:ln>
            <a:solidFill>
              <a:srgbClr val="D767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 rot="2700000">
            <a:off x="7695007" y="2328959"/>
            <a:ext cx="370728" cy="370728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2700000">
            <a:off x="8366541" y="2285750"/>
            <a:ext cx="181545" cy="181545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223239" y="2743644"/>
            <a:ext cx="320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产品运营</a:t>
            </a:r>
            <a:endParaRPr lang="zh-CN" altLang="en-US" sz="48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509" y="3639877"/>
            <a:ext cx="1340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  <a:endParaRPr lang="zh-CN" altLang="en-US" sz="1600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30884" y="3639877"/>
            <a:ext cx="1340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技术核心</a:t>
            </a:r>
            <a:endParaRPr lang="zh-CN" altLang="en-US" sz="1600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14739" y="3639877"/>
            <a:ext cx="1340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销售渠道</a:t>
            </a:r>
            <a:endParaRPr lang="zh-CN" altLang="en-US" sz="1600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231933" y="1857375"/>
            <a:ext cx="1110799" cy="1301766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86307" y="4033000"/>
            <a:ext cx="2995768" cy="3510800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9665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2900"/>
            <a:ext cx="171451" cy="5715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051" y="314981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  <a:endParaRPr lang="zh-CN" altLang="en-US" sz="32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 rot="10800000">
            <a:off x="5827775" y="1864251"/>
            <a:ext cx="1192839" cy="972348"/>
            <a:chOff x="3456897" y="3211271"/>
            <a:chExt cx="1232193" cy="1004428"/>
          </a:xfrm>
        </p:grpSpPr>
        <p:sp>
          <p:nvSpPr>
            <p:cNvPr id="9" name="Freeform 70"/>
            <p:cNvSpPr>
              <a:spLocks noChangeAspect="1"/>
            </p:cNvSpPr>
            <p:nvPr/>
          </p:nvSpPr>
          <p:spPr bwMode="auto">
            <a:xfrm>
              <a:off x="3456897" y="3211271"/>
              <a:ext cx="1232193" cy="1004428"/>
            </a:xfrm>
            <a:custGeom>
              <a:avLst/>
              <a:gdLst>
                <a:gd name="T0" fmla="*/ 1210 w 1210"/>
                <a:gd name="T1" fmla="*/ 491 h 986"/>
                <a:gd name="T2" fmla="*/ 982 w 1210"/>
                <a:gd name="T3" fmla="*/ 424 h 986"/>
                <a:gd name="T4" fmla="*/ 494 w 1210"/>
                <a:gd name="T5" fmla="*/ 0 h 986"/>
                <a:gd name="T6" fmla="*/ 0 w 1210"/>
                <a:gd name="T7" fmla="*/ 493 h 986"/>
                <a:gd name="T8" fmla="*/ 494 w 1210"/>
                <a:gd name="T9" fmla="*/ 986 h 986"/>
                <a:gd name="T10" fmla="*/ 983 w 1210"/>
                <a:gd name="T11" fmla="*/ 557 h 986"/>
                <a:gd name="T12" fmla="*/ 1210 w 1210"/>
                <a:gd name="T13" fmla="*/ 491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0" h="986">
                  <a:moveTo>
                    <a:pt x="1210" y="491"/>
                  </a:moveTo>
                  <a:cubicBezTo>
                    <a:pt x="982" y="424"/>
                    <a:pt x="982" y="424"/>
                    <a:pt x="982" y="424"/>
                  </a:cubicBezTo>
                  <a:cubicBezTo>
                    <a:pt x="949" y="184"/>
                    <a:pt x="743" y="0"/>
                    <a:pt x="494" y="0"/>
                  </a:cubicBezTo>
                  <a:cubicBezTo>
                    <a:pt x="221" y="0"/>
                    <a:pt x="0" y="221"/>
                    <a:pt x="0" y="493"/>
                  </a:cubicBezTo>
                  <a:cubicBezTo>
                    <a:pt x="0" y="766"/>
                    <a:pt x="221" y="986"/>
                    <a:pt x="494" y="986"/>
                  </a:cubicBezTo>
                  <a:cubicBezTo>
                    <a:pt x="745" y="986"/>
                    <a:pt x="952" y="799"/>
                    <a:pt x="983" y="557"/>
                  </a:cubicBezTo>
                  <a:lnTo>
                    <a:pt x="1210" y="49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561365" y="3313435"/>
              <a:ext cx="800100" cy="800100"/>
            </a:xfrm>
            <a:prstGeom prst="ellipse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4422555" y="2335911"/>
            <a:ext cx="141973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 rot="10800000">
            <a:off x="6271725" y="3490810"/>
            <a:ext cx="1192839" cy="972348"/>
            <a:chOff x="3456897" y="3211271"/>
            <a:chExt cx="1232193" cy="1004428"/>
          </a:xfrm>
        </p:grpSpPr>
        <p:sp>
          <p:nvSpPr>
            <p:cNvPr id="16" name="Freeform 70"/>
            <p:cNvSpPr>
              <a:spLocks noChangeAspect="1"/>
            </p:cNvSpPr>
            <p:nvPr/>
          </p:nvSpPr>
          <p:spPr bwMode="auto">
            <a:xfrm>
              <a:off x="3456897" y="3211271"/>
              <a:ext cx="1232193" cy="1004428"/>
            </a:xfrm>
            <a:custGeom>
              <a:avLst/>
              <a:gdLst>
                <a:gd name="T0" fmla="*/ 1210 w 1210"/>
                <a:gd name="T1" fmla="*/ 491 h 986"/>
                <a:gd name="T2" fmla="*/ 982 w 1210"/>
                <a:gd name="T3" fmla="*/ 424 h 986"/>
                <a:gd name="T4" fmla="*/ 494 w 1210"/>
                <a:gd name="T5" fmla="*/ 0 h 986"/>
                <a:gd name="T6" fmla="*/ 0 w 1210"/>
                <a:gd name="T7" fmla="*/ 493 h 986"/>
                <a:gd name="T8" fmla="*/ 494 w 1210"/>
                <a:gd name="T9" fmla="*/ 986 h 986"/>
                <a:gd name="T10" fmla="*/ 983 w 1210"/>
                <a:gd name="T11" fmla="*/ 557 h 986"/>
                <a:gd name="T12" fmla="*/ 1210 w 1210"/>
                <a:gd name="T13" fmla="*/ 491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0" h="986">
                  <a:moveTo>
                    <a:pt x="1210" y="491"/>
                  </a:moveTo>
                  <a:cubicBezTo>
                    <a:pt x="982" y="424"/>
                    <a:pt x="982" y="424"/>
                    <a:pt x="982" y="424"/>
                  </a:cubicBezTo>
                  <a:cubicBezTo>
                    <a:pt x="949" y="184"/>
                    <a:pt x="743" y="0"/>
                    <a:pt x="494" y="0"/>
                  </a:cubicBezTo>
                  <a:cubicBezTo>
                    <a:pt x="221" y="0"/>
                    <a:pt x="0" y="221"/>
                    <a:pt x="0" y="493"/>
                  </a:cubicBezTo>
                  <a:cubicBezTo>
                    <a:pt x="0" y="766"/>
                    <a:pt x="221" y="986"/>
                    <a:pt x="494" y="986"/>
                  </a:cubicBezTo>
                  <a:cubicBezTo>
                    <a:pt x="745" y="986"/>
                    <a:pt x="952" y="799"/>
                    <a:pt x="983" y="557"/>
                  </a:cubicBezTo>
                  <a:lnTo>
                    <a:pt x="1210" y="49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561365" y="3313435"/>
              <a:ext cx="800100" cy="800100"/>
            </a:xfrm>
            <a:prstGeom prst="ellipse">
              <a:avLst/>
            </a:prstGeom>
            <a:solidFill>
              <a:srgbClr val="416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970769" y="3983281"/>
            <a:ext cx="230095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 rot="10800000">
            <a:off x="5204431" y="4943034"/>
            <a:ext cx="1192839" cy="972348"/>
            <a:chOff x="3456897" y="3211271"/>
            <a:chExt cx="1232193" cy="1004428"/>
          </a:xfrm>
        </p:grpSpPr>
        <p:sp>
          <p:nvSpPr>
            <p:cNvPr id="21" name="Freeform 70"/>
            <p:cNvSpPr>
              <a:spLocks noChangeAspect="1"/>
            </p:cNvSpPr>
            <p:nvPr/>
          </p:nvSpPr>
          <p:spPr bwMode="auto">
            <a:xfrm>
              <a:off x="3456897" y="3211271"/>
              <a:ext cx="1232193" cy="1004428"/>
            </a:xfrm>
            <a:custGeom>
              <a:avLst/>
              <a:gdLst>
                <a:gd name="T0" fmla="*/ 1210 w 1210"/>
                <a:gd name="T1" fmla="*/ 491 h 986"/>
                <a:gd name="T2" fmla="*/ 982 w 1210"/>
                <a:gd name="T3" fmla="*/ 424 h 986"/>
                <a:gd name="T4" fmla="*/ 494 w 1210"/>
                <a:gd name="T5" fmla="*/ 0 h 986"/>
                <a:gd name="T6" fmla="*/ 0 w 1210"/>
                <a:gd name="T7" fmla="*/ 493 h 986"/>
                <a:gd name="T8" fmla="*/ 494 w 1210"/>
                <a:gd name="T9" fmla="*/ 986 h 986"/>
                <a:gd name="T10" fmla="*/ 983 w 1210"/>
                <a:gd name="T11" fmla="*/ 557 h 986"/>
                <a:gd name="T12" fmla="*/ 1210 w 1210"/>
                <a:gd name="T13" fmla="*/ 491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0" h="986">
                  <a:moveTo>
                    <a:pt x="1210" y="491"/>
                  </a:moveTo>
                  <a:cubicBezTo>
                    <a:pt x="982" y="424"/>
                    <a:pt x="982" y="424"/>
                    <a:pt x="982" y="424"/>
                  </a:cubicBezTo>
                  <a:cubicBezTo>
                    <a:pt x="949" y="184"/>
                    <a:pt x="743" y="0"/>
                    <a:pt x="494" y="0"/>
                  </a:cubicBezTo>
                  <a:cubicBezTo>
                    <a:pt x="221" y="0"/>
                    <a:pt x="0" y="221"/>
                    <a:pt x="0" y="493"/>
                  </a:cubicBezTo>
                  <a:cubicBezTo>
                    <a:pt x="0" y="766"/>
                    <a:pt x="221" y="986"/>
                    <a:pt x="494" y="986"/>
                  </a:cubicBezTo>
                  <a:cubicBezTo>
                    <a:pt x="745" y="986"/>
                    <a:pt x="952" y="799"/>
                    <a:pt x="983" y="557"/>
                  </a:cubicBezTo>
                  <a:lnTo>
                    <a:pt x="1210" y="49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3561365" y="3313435"/>
              <a:ext cx="800100" cy="800100"/>
            </a:xfrm>
            <a:prstGeom prst="ellipse">
              <a:avLst/>
            </a:prstGeom>
            <a:solidFill>
              <a:srgbClr val="B7C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2298700" y="5429208"/>
            <a:ext cx="292024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131741" y="2027091"/>
            <a:ext cx="759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无鼻托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592145" y="3662508"/>
            <a:ext cx="759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释放耳朵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12197" y="5094536"/>
            <a:ext cx="759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更舒适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80721" y="1864251"/>
            <a:ext cx="4114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普通眼镜需要鼻托提供支撑，故有鼻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托，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本专利眼镜不需要鼻托提供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支撑故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不需要鼻托</a:t>
            </a:r>
          </a:p>
        </p:txBody>
      </p:sp>
      <p:sp>
        <p:nvSpPr>
          <p:cNvPr id="30" name="矩形 29"/>
          <p:cNvSpPr/>
          <p:nvPr/>
        </p:nvSpPr>
        <p:spPr>
          <a:xfrm>
            <a:off x="7550970" y="3490811"/>
            <a:ext cx="4326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普通眼镜通过架于耳朵提供支撑力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故镜架需要架于耳朵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上，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本专利对应眼镜通过夹紧头部两侧提供支撑力，固不需要架于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耳朵之上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1" name="矩形 30"/>
          <p:cNvSpPr/>
          <p:nvPr/>
        </p:nvSpPr>
        <p:spPr>
          <a:xfrm>
            <a:off x="6511504" y="4956035"/>
            <a:ext cx="4552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普通眼镜通过耳朵和鼻梁提供支撑，帮镜架和头部之间有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间隙，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专利眼镜通过夹紧头部提供支撑，故和头部之间无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间隙，整体贴合，佩戴更舒适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2" name="Picture 8" descr="C:\Users\wuosh\Desktop\glasses-ppt\product\3_nowor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9067" y="4600931"/>
            <a:ext cx="1322387" cy="163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wuosh\Desktop\glasses-ppt\product\1_nowor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09888" y="3223673"/>
            <a:ext cx="21240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wuosh\Desktop\glasses-ppt\product\2_nowor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0682" y="1596361"/>
            <a:ext cx="3173413" cy="150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3457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83199" y="0"/>
            <a:ext cx="6908800" cy="6872514"/>
          </a:xfrm>
          <a:custGeom>
            <a:avLst/>
            <a:gdLst>
              <a:gd name="connsiteX0" fmla="*/ 0 w 5109029"/>
              <a:gd name="connsiteY0" fmla="*/ 0 h 6858000"/>
              <a:gd name="connsiteX1" fmla="*/ 5109029 w 5109029"/>
              <a:gd name="connsiteY1" fmla="*/ 0 h 6858000"/>
              <a:gd name="connsiteX2" fmla="*/ 5109029 w 5109029"/>
              <a:gd name="connsiteY2" fmla="*/ 6858000 h 6858000"/>
              <a:gd name="connsiteX3" fmla="*/ 0 w 5109029"/>
              <a:gd name="connsiteY3" fmla="*/ 6858000 h 6858000"/>
              <a:gd name="connsiteX4" fmla="*/ 0 w 5109029"/>
              <a:gd name="connsiteY4" fmla="*/ 0 h 6858000"/>
              <a:gd name="connsiteX0" fmla="*/ 1799771 w 6908800"/>
              <a:gd name="connsiteY0" fmla="*/ 0 h 6872514"/>
              <a:gd name="connsiteX1" fmla="*/ 6908800 w 6908800"/>
              <a:gd name="connsiteY1" fmla="*/ 0 h 6872514"/>
              <a:gd name="connsiteX2" fmla="*/ 6908800 w 6908800"/>
              <a:gd name="connsiteY2" fmla="*/ 6858000 h 6872514"/>
              <a:gd name="connsiteX3" fmla="*/ 0 w 6908800"/>
              <a:gd name="connsiteY3" fmla="*/ 6872514 h 6872514"/>
              <a:gd name="connsiteX4" fmla="*/ 1799771 w 6908800"/>
              <a:gd name="connsiteY4" fmla="*/ 0 h 6872514"/>
              <a:gd name="connsiteX0" fmla="*/ 2394857 w 6908800"/>
              <a:gd name="connsiteY0" fmla="*/ 14514 h 6872514"/>
              <a:gd name="connsiteX1" fmla="*/ 6908800 w 6908800"/>
              <a:gd name="connsiteY1" fmla="*/ 0 h 6872514"/>
              <a:gd name="connsiteX2" fmla="*/ 6908800 w 6908800"/>
              <a:gd name="connsiteY2" fmla="*/ 6858000 h 6872514"/>
              <a:gd name="connsiteX3" fmla="*/ 0 w 6908800"/>
              <a:gd name="connsiteY3" fmla="*/ 6872514 h 6872514"/>
              <a:gd name="connsiteX4" fmla="*/ 2394857 w 6908800"/>
              <a:gd name="connsiteY4" fmla="*/ 14514 h 6872514"/>
              <a:gd name="connsiteX0" fmla="*/ 2801257 w 6908800"/>
              <a:gd name="connsiteY0" fmla="*/ 0 h 6872514"/>
              <a:gd name="connsiteX1" fmla="*/ 6908800 w 6908800"/>
              <a:gd name="connsiteY1" fmla="*/ 0 h 6872514"/>
              <a:gd name="connsiteX2" fmla="*/ 6908800 w 6908800"/>
              <a:gd name="connsiteY2" fmla="*/ 6858000 h 6872514"/>
              <a:gd name="connsiteX3" fmla="*/ 0 w 6908800"/>
              <a:gd name="connsiteY3" fmla="*/ 6872514 h 6872514"/>
              <a:gd name="connsiteX4" fmla="*/ 2801257 w 6908800"/>
              <a:gd name="connsiteY4" fmla="*/ 0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8800" h="6872514">
                <a:moveTo>
                  <a:pt x="2801257" y="0"/>
                </a:moveTo>
                <a:lnTo>
                  <a:pt x="6908800" y="0"/>
                </a:lnTo>
                <a:lnTo>
                  <a:pt x="6908800" y="6858000"/>
                </a:lnTo>
                <a:lnTo>
                  <a:pt x="0" y="6872514"/>
                </a:lnTo>
                <a:lnTo>
                  <a:pt x="2801257" y="0"/>
                </a:lnTo>
                <a:close/>
              </a:path>
            </a:pathLst>
          </a:custGeom>
          <a:blipFill dpi="0" rotWithShape="1">
            <a:blip r:embed="rId2" cstate="print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342900"/>
            <a:ext cx="171451" cy="5715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051" y="314981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技术核心</a:t>
            </a:r>
            <a:endParaRPr lang="zh-CN" altLang="en-US" sz="32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5399315" y="3018972"/>
            <a:ext cx="1944915" cy="4688115"/>
          </a:xfrm>
          <a:prstGeom prst="line">
            <a:avLst/>
          </a:prstGeom>
          <a:ln w="2540">
            <a:solidFill>
              <a:srgbClr val="D76739">
                <a:alpha val="7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7213600" y="-554681"/>
            <a:ext cx="856341" cy="2064166"/>
          </a:xfrm>
          <a:prstGeom prst="line">
            <a:avLst/>
          </a:prstGeom>
          <a:ln w="2540">
            <a:solidFill>
              <a:srgbClr val="D76739">
                <a:alpha val="7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组合 117"/>
          <p:cNvGrpSpPr/>
          <p:nvPr/>
        </p:nvGrpSpPr>
        <p:grpSpPr>
          <a:xfrm>
            <a:off x="726940" y="1342137"/>
            <a:ext cx="4445666" cy="3669183"/>
            <a:chOff x="895590" y="1270947"/>
            <a:chExt cx="4445667" cy="3669183"/>
          </a:xfrm>
        </p:grpSpPr>
        <p:grpSp>
          <p:nvGrpSpPr>
            <p:cNvPr id="41" name="组合 40"/>
            <p:cNvGrpSpPr/>
            <p:nvPr/>
          </p:nvGrpSpPr>
          <p:grpSpPr>
            <a:xfrm>
              <a:off x="1478087" y="1270947"/>
              <a:ext cx="1121618" cy="1112117"/>
              <a:chOff x="2057479" y="2195804"/>
              <a:chExt cx="1121618" cy="1112117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066978" y="2195804"/>
                <a:ext cx="1112118" cy="1112117"/>
              </a:xfrm>
              <a:prstGeom prst="ellipse">
                <a:avLst/>
              </a:prstGeom>
              <a:solidFill>
                <a:srgbClr val="B7C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057479" y="2464689"/>
                <a:ext cx="11216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无竞争</a:t>
                </a:r>
                <a:endPara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对手</a:t>
                </a:r>
                <a:endPara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1825846" y="1662612"/>
              <a:ext cx="323729" cy="217506"/>
              <a:chOff x="5791201" y="3335338"/>
              <a:chExt cx="609600" cy="409576"/>
            </a:xfrm>
          </p:grpSpPr>
          <p:sp>
            <p:nvSpPr>
              <p:cNvPr id="47" name="Freeform 23"/>
              <p:cNvSpPr>
                <a:spLocks/>
              </p:cNvSpPr>
              <p:nvPr/>
            </p:nvSpPr>
            <p:spPr bwMode="auto">
              <a:xfrm>
                <a:off x="5984876" y="3351213"/>
                <a:ext cx="31750" cy="11113"/>
              </a:xfrm>
              <a:custGeom>
                <a:avLst/>
                <a:gdLst>
                  <a:gd name="T0" fmla="*/ 6 w 8"/>
                  <a:gd name="T1" fmla="*/ 0 h 3"/>
                  <a:gd name="T2" fmla="*/ 1 w 8"/>
                  <a:gd name="T3" fmla="*/ 0 h 3"/>
                  <a:gd name="T4" fmla="*/ 0 w 8"/>
                  <a:gd name="T5" fmla="*/ 1 h 3"/>
                  <a:gd name="T6" fmla="*/ 1 w 8"/>
                  <a:gd name="T7" fmla="*/ 3 h 3"/>
                  <a:gd name="T8" fmla="*/ 6 w 8"/>
                  <a:gd name="T9" fmla="*/ 3 h 3"/>
                  <a:gd name="T10" fmla="*/ 8 w 8"/>
                  <a:gd name="T11" fmla="*/ 1 h 3"/>
                  <a:gd name="T12" fmla="*/ 6 w 8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3">
                    <a:moveTo>
                      <a:pt x="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3"/>
                      <a:pt x="8" y="2"/>
                      <a:pt x="8" y="1"/>
                    </a:cubicBezTo>
                    <a:cubicBezTo>
                      <a:pt x="8" y="1"/>
                      <a:pt x="7" y="0"/>
                      <a:pt x="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24"/>
              <p:cNvSpPr>
                <a:spLocks/>
              </p:cNvSpPr>
              <p:nvPr/>
            </p:nvSpPr>
            <p:spPr bwMode="auto">
              <a:xfrm>
                <a:off x="6030913" y="3351213"/>
                <a:ext cx="30163" cy="11113"/>
              </a:xfrm>
              <a:custGeom>
                <a:avLst/>
                <a:gdLst>
                  <a:gd name="T0" fmla="*/ 6 w 8"/>
                  <a:gd name="T1" fmla="*/ 0 h 3"/>
                  <a:gd name="T2" fmla="*/ 1 w 8"/>
                  <a:gd name="T3" fmla="*/ 0 h 3"/>
                  <a:gd name="T4" fmla="*/ 0 w 8"/>
                  <a:gd name="T5" fmla="*/ 1 h 3"/>
                  <a:gd name="T6" fmla="*/ 1 w 8"/>
                  <a:gd name="T7" fmla="*/ 3 h 3"/>
                  <a:gd name="T8" fmla="*/ 6 w 8"/>
                  <a:gd name="T9" fmla="*/ 3 h 3"/>
                  <a:gd name="T10" fmla="*/ 8 w 8"/>
                  <a:gd name="T11" fmla="*/ 1 h 3"/>
                  <a:gd name="T12" fmla="*/ 6 w 8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3">
                    <a:moveTo>
                      <a:pt x="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3"/>
                      <a:pt x="8" y="2"/>
                      <a:pt x="8" y="1"/>
                    </a:cubicBezTo>
                    <a:cubicBezTo>
                      <a:pt x="8" y="1"/>
                      <a:pt x="7" y="0"/>
                      <a:pt x="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25"/>
              <p:cNvSpPr>
                <a:spLocks/>
              </p:cNvSpPr>
              <p:nvPr/>
            </p:nvSpPr>
            <p:spPr bwMode="auto">
              <a:xfrm>
                <a:off x="6076951" y="3351213"/>
                <a:ext cx="30163" cy="11113"/>
              </a:xfrm>
              <a:custGeom>
                <a:avLst/>
                <a:gdLst>
                  <a:gd name="T0" fmla="*/ 6 w 8"/>
                  <a:gd name="T1" fmla="*/ 0 h 3"/>
                  <a:gd name="T2" fmla="*/ 2 w 8"/>
                  <a:gd name="T3" fmla="*/ 0 h 3"/>
                  <a:gd name="T4" fmla="*/ 0 w 8"/>
                  <a:gd name="T5" fmla="*/ 1 h 3"/>
                  <a:gd name="T6" fmla="*/ 2 w 8"/>
                  <a:gd name="T7" fmla="*/ 3 h 3"/>
                  <a:gd name="T8" fmla="*/ 6 w 8"/>
                  <a:gd name="T9" fmla="*/ 3 h 3"/>
                  <a:gd name="T10" fmla="*/ 8 w 8"/>
                  <a:gd name="T11" fmla="*/ 1 h 3"/>
                  <a:gd name="T12" fmla="*/ 6 w 8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3">
                    <a:moveTo>
                      <a:pt x="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3"/>
                      <a:pt x="2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3"/>
                      <a:pt x="8" y="2"/>
                      <a:pt x="8" y="1"/>
                    </a:cubicBezTo>
                    <a:cubicBezTo>
                      <a:pt x="8" y="1"/>
                      <a:pt x="7" y="0"/>
                      <a:pt x="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26"/>
              <p:cNvSpPr>
                <a:spLocks/>
              </p:cNvSpPr>
              <p:nvPr/>
            </p:nvSpPr>
            <p:spPr bwMode="auto">
              <a:xfrm>
                <a:off x="6122988" y="3351213"/>
                <a:ext cx="30163" cy="11113"/>
              </a:xfrm>
              <a:custGeom>
                <a:avLst/>
                <a:gdLst>
                  <a:gd name="T0" fmla="*/ 6 w 8"/>
                  <a:gd name="T1" fmla="*/ 0 h 3"/>
                  <a:gd name="T2" fmla="*/ 2 w 8"/>
                  <a:gd name="T3" fmla="*/ 0 h 3"/>
                  <a:gd name="T4" fmla="*/ 0 w 8"/>
                  <a:gd name="T5" fmla="*/ 1 h 3"/>
                  <a:gd name="T6" fmla="*/ 2 w 8"/>
                  <a:gd name="T7" fmla="*/ 3 h 3"/>
                  <a:gd name="T8" fmla="*/ 6 w 8"/>
                  <a:gd name="T9" fmla="*/ 3 h 3"/>
                  <a:gd name="T10" fmla="*/ 8 w 8"/>
                  <a:gd name="T11" fmla="*/ 1 h 3"/>
                  <a:gd name="T12" fmla="*/ 6 w 8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3">
                    <a:moveTo>
                      <a:pt x="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3"/>
                      <a:pt x="2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3"/>
                      <a:pt x="8" y="2"/>
                      <a:pt x="8" y="1"/>
                    </a:cubicBezTo>
                    <a:cubicBezTo>
                      <a:pt x="8" y="1"/>
                      <a:pt x="7" y="0"/>
                      <a:pt x="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27"/>
              <p:cNvSpPr>
                <a:spLocks/>
              </p:cNvSpPr>
              <p:nvPr/>
            </p:nvSpPr>
            <p:spPr bwMode="auto">
              <a:xfrm>
                <a:off x="6169026" y="3351213"/>
                <a:ext cx="30163" cy="11113"/>
              </a:xfrm>
              <a:custGeom>
                <a:avLst/>
                <a:gdLst>
                  <a:gd name="T0" fmla="*/ 6 w 8"/>
                  <a:gd name="T1" fmla="*/ 0 h 3"/>
                  <a:gd name="T2" fmla="*/ 2 w 8"/>
                  <a:gd name="T3" fmla="*/ 0 h 3"/>
                  <a:gd name="T4" fmla="*/ 0 w 8"/>
                  <a:gd name="T5" fmla="*/ 1 h 3"/>
                  <a:gd name="T6" fmla="*/ 2 w 8"/>
                  <a:gd name="T7" fmla="*/ 3 h 3"/>
                  <a:gd name="T8" fmla="*/ 6 w 8"/>
                  <a:gd name="T9" fmla="*/ 3 h 3"/>
                  <a:gd name="T10" fmla="*/ 8 w 8"/>
                  <a:gd name="T11" fmla="*/ 1 h 3"/>
                  <a:gd name="T12" fmla="*/ 6 w 8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3">
                    <a:moveTo>
                      <a:pt x="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3"/>
                      <a:pt x="8" y="2"/>
                      <a:pt x="8" y="1"/>
                    </a:cubicBezTo>
                    <a:cubicBezTo>
                      <a:pt x="8" y="1"/>
                      <a:pt x="7" y="0"/>
                      <a:pt x="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28"/>
              <p:cNvSpPr>
                <a:spLocks/>
              </p:cNvSpPr>
              <p:nvPr/>
            </p:nvSpPr>
            <p:spPr bwMode="auto">
              <a:xfrm>
                <a:off x="6213476" y="3351213"/>
                <a:ext cx="30163" cy="11113"/>
              </a:xfrm>
              <a:custGeom>
                <a:avLst/>
                <a:gdLst>
                  <a:gd name="T0" fmla="*/ 6 w 8"/>
                  <a:gd name="T1" fmla="*/ 0 h 3"/>
                  <a:gd name="T2" fmla="*/ 2 w 8"/>
                  <a:gd name="T3" fmla="*/ 0 h 3"/>
                  <a:gd name="T4" fmla="*/ 0 w 8"/>
                  <a:gd name="T5" fmla="*/ 1 h 3"/>
                  <a:gd name="T6" fmla="*/ 2 w 8"/>
                  <a:gd name="T7" fmla="*/ 3 h 3"/>
                  <a:gd name="T8" fmla="*/ 6 w 8"/>
                  <a:gd name="T9" fmla="*/ 3 h 3"/>
                  <a:gd name="T10" fmla="*/ 8 w 8"/>
                  <a:gd name="T11" fmla="*/ 1 h 3"/>
                  <a:gd name="T12" fmla="*/ 6 w 8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3">
                    <a:moveTo>
                      <a:pt x="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3"/>
                      <a:pt x="8" y="2"/>
                      <a:pt x="8" y="1"/>
                    </a:cubicBezTo>
                    <a:cubicBezTo>
                      <a:pt x="8" y="1"/>
                      <a:pt x="7" y="0"/>
                      <a:pt x="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29"/>
              <p:cNvSpPr>
                <a:spLocks/>
              </p:cNvSpPr>
              <p:nvPr/>
            </p:nvSpPr>
            <p:spPr bwMode="auto">
              <a:xfrm>
                <a:off x="6008688" y="3335338"/>
                <a:ext cx="30163" cy="7938"/>
              </a:xfrm>
              <a:custGeom>
                <a:avLst/>
                <a:gdLst>
                  <a:gd name="T0" fmla="*/ 1 w 8"/>
                  <a:gd name="T1" fmla="*/ 2 h 2"/>
                  <a:gd name="T2" fmla="*/ 6 w 8"/>
                  <a:gd name="T3" fmla="*/ 2 h 2"/>
                  <a:gd name="T4" fmla="*/ 8 w 8"/>
                  <a:gd name="T5" fmla="*/ 1 h 2"/>
                  <a:gd name="T6" fmla="*/ 6 w 8"/>
                  <a:gd name="T7" fmla="*/ 0 h 2"/>
                  <a:gd name="T8" fmla="*/ 1 w 8"/>
                  <a:gd name="T9" fmla="*/ 0 h 2"/>
                  <a:gd name="T10" fmla="*/ 0 w 8"/>
                  <a:gd name="T11" fmla="*/ 1 h 2"/>
                  <a:gd name="T12" fmla="*/ 1 w 8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">
                    <a:moveTo>
                      <a:pt x="1" y="2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7" y="2"/>
                      <a:pt x="8" y="2"/>
                      <a:pt x="8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30"/>
              <p:cNvSpPr>
                <a:spLocks/>
              </p:cNvSpPr>
              <p:nvPr/>
            </p:nvSpPr>
            <p:spPr bwMode="auto">
              <a:xfrm>
                <a:off x="6054726" y="3335338"/>
                <a:ext cx="30163" cy="7938"/>
              </a:xfrm>
              <a:custGeom>
                <a:avLst/>
                <a:gdLst>
                  <a:gd name="T0" fmla="*/ 1 w 8"/>
                  <a:gd name="T1" fmla="*/ 2 h 2"/>
                  <a:gd name="T2" fmla="*/ 6 w 8"/>
                  <a:gd name="T3" fmla="*/ 2 h 2"/>
                  <a:gd name="T4" fmla="*/ 8 w 8"/>
                  <a:gd name="T5" fmla="*/ 1 h 2"/>
                  <a:gd name="T6" fmla="*/ 6 w 8"/>
                  <a:gd name="T7" fmla="*/ 0 h 2"/>
                  <a:gd name="T8" fmla="*/ 1 w 8"/>
                  <a:gd name="T9" fmla="*/ 0 h 2"/>
                  <a:gd name="T10" fmla="*/ 0 w 8"/>
                  <a:gd name="T11" fmla="*/ 1 h 2"/>
                  <a:gd name="T12" fmla="*/ 1 w 8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">
                    <a:moveTo>
                      <a:pt x="1" y="2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7" y="2"/>
                      <a:pt x="8" y="2"/>
                      <a:pt x="8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31"/>
              <p:cNvSpPr>
                <a:spLocks/>
              </p:cNvSpPr>
              <p:nvPr/>
            </p:nvSpPr>
            <p:spPr bwMode="auto">
              <a:xfrm>
                <a:off x="6099176" y="3335338"/>
                <a:ext cx="31750" cy="7938"/>
              </a:xfrm>
              <a:custGeom>
                <a:avLst/>
                <a:gdLst>
                  <a:gd name="T0" fmla="*/ 2 w 8"/>
                  <a:gd name="T1" fmla="*/ 2 h 2"/>
                  <a:gd name="T2" fmla="*/ 6 w 8"/>
                  <a:gd name="T3" fmla="*/ 2 h 2"/>
                  <a:gd name="T4" fmla="*/ 8 w 8"/>
                  <a:gd name="T5" fmla="*/ 1 h 2"/>
                  <a:gd name="T6" fmla="*/ 6 w 8"/>
                  <a:gd name="T7" fmla="*/ 0 h 2"/>
                  <a:gd name="T8" fmla="*/ 2 w 8"/>
                  <a:gd name="T9" fmla="*/ 0 h 2"/>
                  <a:gd name="T10" fmla="*/ 0 w 8"/>
                  <a:gd name="T11" fmla="*/ 1 h 2"/>
                  <a:gd name="T12" fmla="*/ 2 w 8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">
                    <a:moveTo>
                      <a:pt x="2" y="2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7" y="2"/>
                      <a:pt x="8" y="2"/>
                      <a:pt x="8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2"/>
                      <a:pt x="0" y="2"/>
                      <a:pt x="2" y="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32"/>
              <p:cNvSpPr>
                <a:spLocks/>
              </p:cNvSpPr>
              <p:nvPr/>
            </p:nvSpPr>
            <p:spPr bwMode="auto">
              <a:xfrm>
                <a:off x="6145213" y="3335338"/>
                <a:ext cx="30163" cy="7938"/>
              </a:xfrm>
              <a:custGeom>
                <a:avLst/>
                <a:gdLst>
                  <a:gd name="T0" fmla="*/ 2 w 8"/>
                  <a:gd name="T1" fmla="*/ 2 h 2"/>
                  <a:gd name="T2" fmla="*/ 6 w 8"/>
                  <a:gd name="T3" fmla="*/ 2 h 2"/>
                  <a:gd name="T4" fmla="*/ 8 w 8"/>
                  <a:gd name="T5" fmla="*/ 1 h 2"/>
                  <a:gd name="T6" fmla="*/ 6 w 8"/>
                  <a:gd name="T7" fmla="*/ 0 h 2"/>
                  <a:gd name="T8" fmla="*/ 2 w 8"/>
                  <a:gd name="T9" fmla="*/ 0 h 2"/>
                  <a:gd name="T10" fmla="*/ 0 w 8"/>
                  <a:gd name="T11" fmla="*/ 1 h 2"/>
                  <a:gd name="T12" fmla="*/ 2 w 8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">
                    <a:moveTo>
                      <a:pt x="2" y="2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7" y="2"/>
                      <a:pt x="8" y="2"/>
                      <a:pt x="8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2"/>
                      <a:pt x="0" y="2"/>
                      <a:pt x="2" y="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33"/>
              <p:cNvSpPr>
                <a:spLocks/>
              </p:cNvSpPr>
              <p:nvPr/>
            </p:nvSpPr>
            <p:spPr bwMode="auto">
              <a:xfrm>
                <a:off x="6191251" y="3335338"/>
                <a:ext cx="30163" cy="7938"/>
              </a:xfrm>
              <a:custGeom>
                <a:avLst/>
                <a:gdLst>
                  <a:gd name="T0" fmla="*/ 2 w 8"/>
                  <a:gd name="T1" fmla="*/ 2 h 2"/>
                  <a:gd name="T2" fmla="*/ 6 w 8"/>
                  <a:gd name="T3" fmla="*/ 2 h 2"/>
                  <a:gd name="T4" fmla="*/ 8 w 8"/>
                  <a:gd name="T5" fmla="*/ 1 h 2"/>
                  <a:gd name="T6" fmla="*/ 6 w 8"/>
                  <a:gd name="T7" fmla="*/ 0 h 2"/>
                  <a:gd name="T8" fmla="*/ 2 w 8"/>
                  <a:gd name="T9" fmla="*/ 0 h 2"/>
                  <a:gd name="T10" fmla="*/ 0 w 8"/>
                  <a:gd name="T11" fmla="*/ 1 h 2"/>
                  <a:gd name="T12" fmla="*/ 2 w 8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">
                    <a:moveTo>
                      <a:pt x="2" y="2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7" y="2"/>
                      <a:pt x="8" y="2"/>
                      <a:pt x="8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2"/>
                      <a:pt x="0" y="2"/>
                      <a:pt x="2" y="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36"/>
              <p:cNvSpPr>
                <a:spLocks/>
              </p:cNvSpPr>
              <p:nvPr/>
            </p:nvSpPr>
            <p:spPr bwMode="auto">
              <a:xfrm>
                <a:off x="5791201" y="3660776"/>
                <a:ext cx="30163" cy="11113"/>
              </a:xfrm>
              <a:custGeom>
                <a:avLst/>
                <a:gdLst>
                  <a:gd name="T0" fmla="*/ 6 w 8"/>
                  <a:gd name="T1" fmla="*/ 0 h 3"/>
                  <a:gd name="T2" fmla="*/ 2 w 8"/>
                  <a:gd name="T3" fmla="*/ 0 h 3"/>
                  <a:gd name="T4" fmla="*/ 0 w 8"/>
                  <a:gd name="T5" fmla="*/ 2 h 3"/>
                  <a:gd name="T6" fmla="*/ 2 w 8"/>
                  <a:gd name="T7" fmla="*/ 3 h 3"/>
                  <a:gd name="T8" fmla="*/ 6 w 8"/>
                  <a:gd name="T9" fmla="*/ 3 h 3"/>
                  <a:gd name="T10" fmla="*/ 8 w 8"/>
                  <a:gd name="T11" fmla="*/ 2 h 3"/>
                  <a:gd name="T12" fmla="*/ 6 w 8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3">
                    <a:moveTo>
                      <a:pt x="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3"/>
                      <a:pt x="8" y="3"/>
                      <a:pt x="8" y="2"/>
                    </a:cubicBezTo>
                    <a:cubicBezTo>
                      <a:pt x="8" y="1"/>
                      <a:pt x="7" y="0"/>
                      <a:pt x="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37"/>
              <p:cNvSpPr>
                <a:spLocks/>
              </p:cNvSpPr>
              <p:nvPr/>
            </p:nvSpPr>
            <p:spPr bwMode="auto">
              <a:xfrm>
                <a:off x="5837238" y="3660776"/>
                <a:ext cx="30163" cy="11113"/>
              </a:xfrm>
              <a:custGeom>
                <a:avLst/>
                <a:gdLst>
                  <a:gd name="T0" fmla="*/ 6 w 8"/>
                  <a:gd name="T1" fmla="*/ 0 h 3"/>
                  <a:gd name="T2" fmla="*/ 2 w 8"/>
                  <a:gd name="T3" fmla="*/ 0 h 3"/>
                  <a:gd name="T4" fmla="*/ 0 w 8"/>
                  <a:gd name="T5" fmla="*/ 2 h 3"/>
                  <a:gd name="T6" fmla="*/ 2 w 8"/>
                  <a:gd name="T7" fmla="*/ 3 h 3"/>
                  <a:gd name="T8" fmla="*/ 6 w 8"/>
                  <a:gd name="T9" fmla="*/ 3 h 3"/>
                  <a:gd name="T10" fmla="*/ 8 w 8"/>
                  <a:gd name="T11" fmla="*/ 2 h 3"/>
                  <a:gd name="T12" fmla="*/ 6 w 8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3">
                    <a:moveTo>
                      <a:pt x="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3"/>
                      <a:pt x="8" y="3"/>
                      <a:pt x="8" y="2"/>
                    </a:cubicBezTo>
                    <a:cubicBezTo>
                      <a:pt x="8" y="1"/>
                      <a:pt x="7" y="0"/>
                      <a:pt x="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38"/>
              <p:cNvSpPr>
                <a:spLocks/>
              </p:cNvSpPr>
              <p:nvPr/>
            </p:nvSpPr>
            <p:spPr bwMode="auto">
              <a:xfrm>
                <a:off x="5883276" y="3660776"/>
                <a:ext cx="30163" cy="11113"/>
              </a:xfrm>
              <a:custGeom>
                <a:avLst/>
                <a:gdLst>
                  <a:gd name="T0" fmla="*/ 6 w 8"/>
                  <a:gd name="T1" fmla="*/ 0 h 3"/>
                  <a:gd name="T2" fmla="*/ 2 w 8"/>
                  <a:gd name="T3" fmla="*/ 0 h 3"/>
                  <a:gd name="T4" fmla="*/ 0 w 8"/>
                  <a:gd name="T5" fmla="*/ 2 h 3"/>
                  <a:gd name="T6" fmla="*/ 2 w 8"/>
                  <a:gd name="T7" fmla="*/ 3 h 3"/>
                  <a:gd name="T8" fmla="*/ 6 w 8"/>
                  <a:gd name="T9" fmla="*/ 3 h 3"/>
                  <a:gd name="T10" fmla="*/ 8 w 8"/>
                  <a:gd name="T11" fmla="*/ 2 h 3"/>
                  <a:gd name="T12" fmla="*/ 6 w 8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3">
                    <a:moveTo>
                      <a:pt x="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3"/>
                      <a:pt x="8" y="3"/>
                      <a:pt x="8" y="2"/>
                    </a:cubicBezTo>
                    <a:cubicBezTo>
                      <a:pt x="8" y="1"/>
                      <a:pt x="7" y="0"/>
                      <a:pt x="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40"/>
              <p:cNvSpPr>
                <a:spLocks/>
              </p:cNvSpPr>
              <p:nvPr/>
            </p:nvSpPr>
            <p:spPr bwMode="auto">
              <a:xfrm>
                <a:off x="5973763" y="3660776"/>
                <a:ext cx="30163" cy="11113"/>
              </a:xfrm>
              <a:custGeom>
                <a:avLst/>
                <a:gdLst>
                  <a:gd name="T0" fmla="*/ 6 w 8"/>
                  <a:gd name="T1" fmla="*/ 0 h 3"/>
                  <a:gd name="T2" fmla="*/ 2 w 8"/>
                  <a:gd name="T3" fmla="*/ 0 h 3"/>
                  <a:gd name="T4" fmla="*/ 0 w 8"/>
                  <a:gd name="T5" fmla="*/ 2 h 3"/>
                  <a:gd name="T6" fmla="*/ 2 w 8"/>
                  <a:gd name="T7" fmla="*/ 3 h 3"/>
                  <a:gd name="T8" fmla="*/ 6 w 8"/>
                  <a:gd name="T9" fmla="*/ 3 h 3"/>
                  <a:gd name="T10" fmla="*/ 8 w 8"/>
                  <a:gd name="T11" fmla="*/ 2 h 3"/>
                  <a:gd name="T12" fmla="*/ 6 w 8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3">
                    <a:moveTo>
                      <a:pt x="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3"/>
                      <a:pt x="8" y="3"/>
                      <a:pt x="8" y="2"/>
                    </a:cubicBezTo>
                    <a:cubicBezTo>
                      <a:pt x="8" y="1"/>
                      <a:pt x="7" y="0"/>
                      <a:pt x="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41"/>
              <p:cNvSpPr>
                <a:spLocks/>
              </p:cNvSpPr>
              <p:nvPr/>
            </p:nvSpPr>
            <p:spPr bwMode="auto">
              <a:xfrm>
                <a:off x="6019801" y="3660776"/>
                <a:ext cx="30163" cy="11113"/>
              </a:xfrm>
              <a:custGeom>
                <a:avLst/>
                <a:gdLst>
                  <a:gd name="T0" fmla="*/ 6 w 8"/>
                  <a:gd name="T1" fmla="*/ 0 h 3"/>
                  <a:gd name="T2" fmla="*/ 2 w 8"/>
                  <a:gd name="T3" fmla="*/ 0 h 3"/>
                  <a:gd name="T4" fmla="*/ 0 w 8"/>
                  <a:gd name="T5" fmla="*/ 2 h 3"/>
                  <a:gd name="T6" fmla="*/ 2 w 8"/>
                  <a:gd name="T7" fmla="*/ 3 h 3"/>
                  <a:gd name="T8" fmla="*/ 6 w 8"/>
                  <a:gd name="T9" fmla="*/ 3 h 3"/>
                  <a:gd name="T10" fmla="*/ 8 w 8"/>
                  <a:gd name="T11" fmla="*/ 2 h 3"/>
                  <a:gd name="T12" fmla="*/ 6 w 8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3">
                    <a:moveTo>
                      <a:pt x="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3"/>
                      <a:pt x="8" y="3"/>
                      <a:pt x="8" y="2"/>
                    </a:cubicBezTo>
                    <a:cubicBezTo>
                      <a:pt x="8" y="1"/>
                      <a:pt x="7" y="0"/>
                      <a:pt x="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42"/>
              <p:cNvSpPr>
                <a:spLocks/>
              </p:cNvSpPr>
              <p:nvPr/>
            </p:nvSpPr>
            <p:spPr bwMode="auto">
              <a:xfrm>
                <a:off x="5815013" y="3644901"/>
                <a:ext cx="30163" cy="11113"/>
              </a:xfrm>
              <a:custGeom>
                <a:avLst/>
                <a:gdLst>
                  <a:gd name="T0" fmla="*/ 2 w 8"/>
                  <a:gd name="T1" fmla="*/ 3 h 3"/>
                  <a:gd name="T2" fmla="*/ 6 w 8"/>
                  <a:gd name="T3" fmla="*/ 3 h 3"/>
                  <a:gd name="T4" fmla="*/ 8 w 8"/>
                  <a:gd name="T5" fmla="*/ 2 h 3"/>
                  <a:gd name="T6" fmla="*/ 6 w 8"/>
                  <a:gd name="T7" fmla="*/ 0 h 3"/>
                  <a:gd name="T8" fmla="*/ 2 w 8"/>
                  <a:gd name="T9" fmla="*/ 0 h 3"/>
                  <a:gd name="T10" fmla="*/ 0 w 8"/>
                  <a:gd name="T11" fmla="*/ 2 h 3"/>
                  <a:gd name="T12" fmla="*/ 2 w 8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3">
                    <a:moveTo>
                      <a:pt x="2" y="3"/>
                    </a:moveTo>
                    <a:cubicBezTo>
                      <a:pt x="6" y="3"/>
                      <a:pt x="6" y="3"/>
                      <a:pt x="6" y="3"/>
                    </a:cubicBezTo>
                    <a:cubicBezTo>
                      <a:pt x="7" y="3"/>
                      <a:pt x="8" y="2"/>
                      <a:pt x="8" y="2"/>
                    </a:cubicBezTo>
                    <a:cubicBezTo>
                      <a:pt x="8" y="1"/>
                      <a:pt x="7" y="0"/>
                      <a:pt x="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1" y="3"/>
                      <a:pt x="2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43"/>
              <p:cNvSpPr>
                <a:spLocks/>
              </p:cNvSpPr>
              <p:nvPr/>
            </p:nvSpPr>
            <p:spPr bwMode="auto">
              <a:xfrm>
                <a:off x="5859463" y="3644901"/>
                <a:ext cx="31750" cy="11113"/>
              </a:xfrm>
              <a:custGeom>
                <a:avLst/>
                <a:gdLst>
                  <a:gd name="T0" fmla="*/ 2 w 8"/>
                  <a:gd name="T1" fmla="*/ 3 h 3"/>
                  <a:gd name="T2" fmla="*/ 6 w 8"/>
                  <a:gd name="T3" fmla="*/ 3 h 3"/>
                  <a:gd name="T4" fmla="*/ 8 w 8"/>
                  <a:gd name="T5" fmla="*/ 2 h 3"/>
                  <a:gd name="T6" fmla="*/ 6 w 8"/>
                  <a:gd name="T7" fmla="*/ 0 h 3"/>
                  <a:gd name="T8" fmla="*/ 2 w 8"/>
                  <a:gd name="T9" fmla="*/ 0 h 3"/>
                  <a:gd name="T10" fmla="*/ 0 w 8"/>
                  <a:gd name="T11" fmla="*/ 2 h 3"/>
                  <a:gd name="T12" fmla="*/ 2 w 8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3">
                    <a:moveTo>
                      <a:pt x="2" y="3"/>
                    </a:moveTo>
                    <a:cubicBezTo>
                      <a:pt x="6" y="3"/>
                      <a:pt x="6" y="3"/>
                      <a:pt x="6" y="3"/>
                    </a:cubicBezTo>
                    <a:cubicBezTo>
                      <a:pt x="7" y="3"/>
                      <a:pt x="8" y="2"/>
                      <a:pt x="8" y="2"/>
                    </a:cubicBezTo>
                    <a:cubicBezTo>
                      <a:pt x="8" y="1"/>
                      <a:pt x="7" y="0"/>
                      <a:pt x="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1" y="3"/>
                      <a:pt x="2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44"/>
              <p:cNvSpPr>
                <a:spLocks/>
              </p:cNvSpPr>
              <p:nvPr/>
            </p:nvSpPr>
            <p:spPr bwMode="auto">
              <a:xfrm>
                <a:off x="5905501" y="3644901"/>
                <a:ext cx="30163" cy="11113"/>
              </a:xfrm>
              <a:custGeom>
                <a:avLst/>
                <a:gdLst>
                  <a:gd name="T0" fmla="*/ 2 w 8"/>
                  <a:gd name="T1" fmla="*/ 3 h 3"/>
                  <a:gd name="T2" fmla="*/ 6 w 8"/>
                  <a:gd name="T3" fmla="*/ 3 h 3"/>
                  <a:gd name="T4" fmla="*/ 8 w 8"/>
                  <a:gd name="T5" fmla="*/ 2 h 3"/>
                  <a:gd name="T6" fmla="*/ 6 w 8"/>
                  <a:gd name="T7" fmla="*/ 0 h 3"/>
                  <a:gd name="T8" fmla="*/ 2 w 8"/>
                  <a:gd name="T9" fmla="*/ 0 h 3"/>
                  <a:gd name="T10" fmla="*/ 0 w 8"/>
                  <a:gd name="T11" fmla="*/ 2 h 3"/>
                  <a:gd name="T12" fmla="*/ 2 w 8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3">
                    <a:moveTo>
                      <a:pt x="2" y="3"/>
                    </a:moveTo>
                    <a:cubicBezTo>
                      <a:pt x="6" y="3"/>
                      <a:pt x="6" y="3"/>
                      <a:pt x="6" y="3"/>
                    </a:cubicBezTo>
                    <a:cubicBezTo>
                      <a:pt x="7" y="3"/>
                      <a:pt x="8" y="2"/>
                      <a:pt x="8" y="2"/>
                    </a:cubicBezTo>
                    <a:cubicBezTo>
                      <a:pt x="8" y="1"/>
                      <a:pt x="7" y="0"/>
                      <a:pt x="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1" y="3"/>
                      <a:pt x="2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45"/>
              <p:cNvSpPr>
                <a:spLocks/>
              </p:cNvSpPr>
              <p:nvPr/>
            </p:nvSpPr>
            <p:spPr bwMode="auto">
              <a:xfrm>
                <a:off x="5951538" y="3644901"/>
                <a:ext cx="30163" cy="11113"/>
              </a:xfrm>
              <a:custGeom>
                <a:avLst/>
                <a:gdLst>
                  <a:gd name="T0" fmla="*/ 2 w 8"/>
                  <a:gd name="T1" fmla="*/ 3 h 3"/>
                  <a:gd name="T2" fmla="*/ 6 w 8"/>
                  <a:gd name="T3" fmla="*/ 3 h 3"/>
                  <a:gd name="T4" fmla="*/ 8 w 8"/>
                  <a:gd name="T5" fmla="*/ 2 h 3"/>
                  <a:gd name="T6" fmla="*/ 6 w 8"/>
                  <a:gd name="T7" fmla="*/ 0 h 3"/>
                  <a:gd name="T8" fmla="*/ 2 w 8"/>
                  <a:gd name="T9" fmla="*/ 0 h 3"/>
                  <a:gd name="T10" fmla="*/ 0 w 8"/>
                  <a:gd name="T11" fmla="*/ 2 h 3"/>
                  <a:gd name="T12" fmla="*/ 2 w 8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3">
                    <a:moveTo>
                      <a:pt x="2" y="3"/>
                    </a:moveTo>
                    <a:cubicBezTo>
                      <a:pt x="6" y="3"/>
                      <a:pt x="6" y="3"/>
                      <a:pt x="6" y="3"/>
                    </a:cubicBezTo>
                    <a:cubicBezTo>
                      <a:pt x="7" y="3"/>
                      <a:pt x="8" y="2"/>
                      <a:pt x="8" y="2"/>
                    </a:cubicBezTo>
                    <a:cubicBezTo>
                      <a:pt x="8" y="1"/>
                      <a:pt x="7" y="0"/>
                      <a:pt x="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1" y="3"/>
                      <a:pt x="2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46"/>
              <p:cNvSpPr>
                <a:spLocks/>
              </p:cNvSpPr>
              <p:nvPr/>
            </p:nvSpPr>
            <p:spPr bwMode="auto">
              <a:xfrm>
                <a:off x="5997576" y="3644901"/>
                <a:ext cx="30163" cy="11113"/>
              </a:xfrm>
              <a:custGeom>
                <a:avLst/>
                <a:gdLst>
                  <a:gd name="T0" fmla="*/ 2 w 8"/>
                  <a:gd name="T1" fmla="*/ 3 h 3"/>
                  <a:gd name="T2" fmla="*/ 6 w 8"/>
                  <a:gd name="T3" fmla="*/ 3 h 3"/>
                  <a:gd name="T4" fmla="*/ 8 w 8"/>
                  <a:gd name="T5" fmla="*/ 2 h 3"/>
                  <a:gd name="T6" fmla="*/ 6 w 8"/>
                  <a:gd name="T7" fmla="*/ 0 h 3"/>
                  <a:gd name="T8" fmla="*/ 2 w 8"/>
                  <a:gd name="T9" fmla="*/ 0 h 3"/>
                  <a:gd name="T10" fmla="*/ 0 w 8"/>
                  <a:gd name="T11" fmla="*/ 2 h 3"/>
                  <a:gd name="T12" fmla="*/ 2 w 8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3">
                    <a:moveTo>
                      <a:pt x="2" y="3"/>
                    </a:moveTo>
                    <a:cubicBezTo>
                      <a:pt x="6" y="3"/>
                      <a:pt x="6" y="3"/>
                      <a:pt x="6" y="3"/>
                    </a:cubicBezTo>
                    <a:cubicBezTo>
                      <a:pt x="7" y="3"/>
                      <a:pt x="8" y="2"/>
                      <a:pt x="8" y="2"/>
                    </a:cubicBezTo>
                    <a:cubicBezTo>
                      <a:pt x="8" y="1"/>
                      <a:pt x="7" y="0"/>
                      <a:pt x="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1" y="3"/>
                      <a:pt x="2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49"/>
              <p:cNvSpPr>
                <a:spLocks/>
              </p:cNvSpPr>
              <p:nvPr/>
            </p:nvSpPr>
            <p:spPr bwMode="auto">
              <a:xfrm>
                <a:off x="6142038" y="3736976"/>
                <a:ext cx="30163" cy="7938"/>
              </a:xfrm>
              <a:custGeom>
                <a:avLst/>
                <a:gdLst>
                  <a:gd name="T0" fmla="*/ 6 w 8"/>
                  <a:gd name="T1" fmla="*/ 0 h 2"/>
                  <a:gd name="T2" fmla="*/ 2 w 8"/>
                  <a:gd name="T3" fmla="*/ 0 h 2"/>
                  <a:gd name="T4" fmla="*/ 0 w 8"/>
                  <a:gd name="T5" fmla="*/ 1 h 2"/>
                  <a:gd name="T6" fmla="*/ 2 w 8"/>
                  <a:gd name="T7" fmla="*/ 2 h 2"/>
                  <a:gd name="T8" fmla="*/ 6 w 8"/>
                  <a:gd name="T9" fmla="*/ 2 h 2"/>
                  <a:gd name="T10" fmla="*/ 8 w 8"/>
                  <a:gd name="T11" fmla="*/ 1 h 2"/>
                  <a:gd name="T12" fmla="*/ 6 w 8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">
                    <a:moveTo>
                      <a:pt x="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2"/>
                      <a:pt x="2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2"/>
                      <a:pt x="8" y="2"/>
                      <a:pt x="8" y="1"/>
                    </a:cubicBezTo>
                    <a:cubicBezTo>
                      <a:pt x="8" y="0"/>
                      <a:pt x="7" y="0"/>
                      <a:pt x="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50"/>
              <p:cNvSpPr>
                <a:spLocks/>
              </p:cNvSpPr>
              <p:nvPr/>
            </p:nvSpPr>
            <p:spPr bwMode="auto">
              <a:xfrm>
                <a:off x="6188076" y="3736976"/>
                <a:ext cx="30163" cy="7938"/>
              </a:xfrm>
              <a:custGeom>
                <a:avLst/>
                <a:gdLst>
                  <a:gd name="T0" fmla="*/ 6 w 8"/>
                  <a:gd name="T1" fmla="*/ 0 h 2"/>
                  <a:gd name="T2" fmla="*/ 2 w 8"/>
                  <a:gd name="T3" fmla="*/ 0 h 2"/>
                  <a:gd name="T4" fmla="*/ 0 w 8"/>
                  <a:gd name="T5" fmla="*/ 1 h 2"/>
                  <a:gd name="T6" fmla="*/ 2 w 8"/>
                  <a:gd name="T7" fmla="*/ 2 h 2"/>
                  <a:gd name="T8" fmla="*/ 6 w 8"/>
                  <a:gd name="T9" fmla="*/ 2 h 2"/>
                  <a:gd name="T10" fmla="*/ 8 w 8"/>
                  <a:gd name="T11" fmla="*/ 1 h 2"/>
                  <a:gd name="T12" fmla="*/ 6 w 8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">
                    <a:moveTo>
                      <a:pt x="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2"/>
                      <a:pt x="2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2"/>
                      <a:pt x="8" y="2"/>
                      <a:pt x="8" y="1"/>
                    </a:cubicBezTo>
                    <a:cubicBezTo>
                      <a:pt x="8" y="0"/>
                      <a:pt x="7" y="0"/>
                      <a:pt x="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51"/>
              <p:cNvSpPr>
                <a:spLocks/>
              </p:cNvSpPr>
              <p:nvPr/>
            </p:nvSpPr>
            <p:spPr bwMode="auto">
              <a:xfrm>
                <a:off x="6232526" y="3736976"/>
                <a:ext cx="30163" cy="7938"/>
              </a:xfrm>
              <a:custGeom>
                <a:avLst/>
                <a:gdLst>
                  <a:gd name="T0" fmla="*/ 6 w 8"/>
                  <a:gd name="T1" fmla="*/ 0 h 2"/>
                  <a:gd name="T2" fmla="*/ 2 w 8"/>
                  <a:gd name="T3" fmla="*/ 0 h 2"/>
                  <a:gd name="T4" fmla="*/ 0 w 8"/>
                  <a:gd name="T5" fmla="*/ 1 h 2"/>
                  <a:gd name="T6" fmla="*/ 2 w 8"/>
                  <a:gd name="T7" fmla="*/ 2 h 2"/>
                  <a:gd name="T8" fmla="*/ 6 w 8"/>
                  <a:gd name="T9" fmla="*/ 2 h 2"/>
                  <a:gd name="T10" fmla="*/ 8 w 8"/>
                  <a:gd name="T11" fmla="*/ 1 h 2"/>
                  <a:gd name="T12" fmla="*/ 6 w 8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">
                    <a:moveTo>
                      <a:pt x="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2"/>
                      <a:pt x="2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2"/>
                      <a:pt x="8" y="2"/>
                      <a:pt x="8" y="1"/>
                    </a:cubicBezTo>
                    <a:cubicBezTo>
                      <a:pt x="8" y="0"/>
                      <a:pt x="7" y="0"/>
                      <a:pt x="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52"/>
              <p:cNvSpPr>
                <a:spLocks/>
              </p:cNvSpPr>
              <p:nvPr/>
            </p:nvSpPr>
            <p:spPr bwMode="auto">
              <a:xfrm>
                <a:off x="6278563" y="3736976"/>
                <a:ext cx="30163" cy="7938"/>
              </a:xfrm>
              <a:custGeom>
                <a:avLst/>
                <a:gdLst>
                  <a:gd name="T0" fmla="*/ 6 w 8"/>
                  <a:gd name="T1" fmla="*/ 0 h 2"/>
                  <a:gd name="T2" fmla="*/ 2 w 8"/>
                  <a:gd name="T3" fmla="*/ 0 h 2"/>
                  <a:gd name="T4" fmla="*/ 0 w 8"/>
                  <a:gd name="T5" fmla="*/ 1 h 2"/>
                  <a:gd name="T6" fmla="*/ 2 w 8"/>
                  <a:gd name="T7" fmla="*/ 2 h 2"/>
                  <a:gd name="T8" fmla="*/ 6 w 8"/>
                  <a:gd name="T9" fmla="*/ 2 h 2"/>
                  <a:gd name="T10" fmla="*/ 8 w 8"/>
                  <a:gd name="T11" fmla="*/ 1 h 2"/>
                  <a:gd name="T12" fmla="*/ 6 w 8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">
                    <a:moveTo>
                      <a:pt x="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2"/>
                      <a:pt x="2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2"/>
                      <a:pt x="8" y="2"/>
                      <a:pt x="8" y="1"/>
                    </a:cubicBezTo>
                    <a:cubicBezTo>
                      <a:pt x="8" y="0"/>
                      <a:pt x="7" y="0"/>
                      <a:pt x="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324601" y="3736976"/>
                <a:ext cx="30163" cy="7938"/>
              </a:xfrm>
              <a:custGeom>
                <a:avLst/>
                <a:gdLst>
                  <a:gd name="T0" fmla="*/ 6 w 8"/>
                  <a:gd name="T1" fmla="*/ 0 h 2"/>
                  <a:gd name="T2" fmla="*/ 2 w 8"/>
                  <a:gd name="T3" fmla="*/ 0 h 2"/>
                  <a:gd name="T4" fmla="*/ 0 w 8"/>
                  <a:gd name="T5" fmla="*/ 1 h 2"/>
                  <a:gd name="T6" fmla="*/ 2 w 8"/>
                  <a:gd name="T7" fmla="*/ 2 h 2"/>
                  <a:gd name="T8" fmla="*/ 6 w 8"/>
                  <a:gd name="T9" fmla="*/ 2 h 2"/>
                  <a:gd name="T10" fmla="*/ 8 w 8"/>
                  <a:gd name="T11" fmla="*/ 1 h 2"/>
                  <a:gd name="T12" fmla="*/ 6 w 8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">
                    <a:moveTo>
                      <a:pt x="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2"/>
                      <a:pt x="2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2"/>
                      <a:pt x="8" y="2"/>
                      <a:pt x="8" y="1"/>
                    </a:cubicBezTo>
                    <a:cubicBezTo>
                      <a:pt x="8" y="0"/>
                      <a:pt x="7" y="0"/>
                      <a:pt x="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54"/>
              <p:cNvSpPr>
                <a:spLocks/>
              </p:cNvSpPr>
              <p:nvPr/>
            </p:nvSpPr>
            <p:spPr bwMode="auto">
              <a:xfrm>
                <a:off x="6370638" y="3736976"/>
                <a:ext cx="30163" cy="7938"/>
              </a:xfrm>
              <a:custGeom>
                <a:avLst/>
                <a:gdLst>
                  <a:gd name="T0" fmla="*/ 6 w 8"/>
                  <a:gd name="T1" fmla="*/ 0 h 2"/>
                  <a:gd name="T2" fmla="*/ 2 w 8"/>
                  <a:gd name="T3" fmla="*/ 0 h 2"/>
                  <a:gd name="T4" fmla="*/ 0 w 8"/>
                  <a:gd name="T5" fmla="*/ 1 h 2"/>
                  <a:gd name="T6" fmla="*/ 2 w 8"/>
                  <a:gd name="T7" fmla="*/ 2 h 2"/>
                  <a:gd name="T8" fmla="*/ 6 w 8"/>
                  <a:gd name="T9" fmla="*/ 2 h 2"/>
                  <a:gd name="T10" fmla="*/ 8 w 8"/>
                  <a:gd name="T11" fmla="*/ 1 h 2"/>
                  <a:gd name="T12" fmla="*/ 6 w 8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">
                    <a:moveTo>
                      <a:pt x="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2"/>
                      <a:pt x="2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2"/>
                      <a:pt x="8" y="2"/>
                      <a:pt x="8" y="1"/>
                    </a:cubicBezTo>
                    <a:cubicBezTo>
                      <a:pt x="8" y="0"/>
                      <a:pt x="7" y="0"/>
                      <a:pt x="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55"/>
              <p:cNvSpPr>
                <a:spLocks/>
              </p:cNvSpPr>
              <p:nvPr/>
            </p:nvSpPr>
            <p:spPr bwMode="auto">
              <a:xfrm>
                <a:off x="6164263" y="3721101"/>
                <a:ext cx="30163" cy="7938"/>
              </a:xfrm>
              <a:custGeom>
                <a:avLst/>
                <a:gdLst>
                  <a:gd name="T0" fmla="*/ 2 w 8"/>
                  <a:gd name="T1" fmla="*/ 2 h 2"/>
                  <a:gd name="T2" fmla="*/ 6 w 8"/>
                  <a:gd name="T3" fmla="*/ 2 h 2"/>
                  <a:gd name="T4" fmla="*/ 8 w 8"/>
                  <a:gd name="T5" fmla="*/ 1 h 2"/>
                  <a:gd name="T6" fmla="*/ 6 w 8"/>
                  <a:gd name="T7" fmla="*/ 0 h 2"/>
                  <a:gd name="T8" fmla="*/ 2 w 8"/>
                  <a:gd name="T9" fmla="*/ 0 h 2"/>
                  <a:gd name="T10" fmla="*/ 0 w 8"/>
                  <a:gd name="T11" fmla="*/ 1 h 2"/>
                  <a:gd name="T12" fmla="*/ 2 w 8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">
                    <a:moveTo>
                      <a:pt x="2" y="2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7" y="2"/>
                      <a:pt x="8" y="2"/>
                      <a:pt x="8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2"/>
                      <a:pt x="2" y="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56"/>
              <p:cNvSpPr>
                <a:spLocks/>
              </p:cNvSpPr>
              <p:nvPr/>
            </p:nvSpPr>
            <p:spPr bwMode="auto">
              <a:xfrm>
                <a:off x="6210301" y="3721101"/>
                <a:ext cx="30163" cy="7938"/>
              </a:xfrm>
              <a:custGeom>
                <a:avLst/>
                <a:gdLst>
                  <a:gd name="T0" fmla="*/ 2 w 8"/>
                  <a:gd name="T1" fmla="*/ 2 h 2"/>
                  <a:gd name="T2" fmla="*/ 6 w 8"/>
                  <a:gd name="T3" fmla="*/ 2 h 2"/>
                  <a:gd name="T4" fmla="*/ 8 w 8"/>
                  <a:gd name="T5" fmla="*/ 1 h 2"/>
                  <a:gd name="T6" fmla="*/ 6 w 8"/>
                  <a:gd name="T7" fmla="*/ 0 h 2"/>
                  <a:gd name="T8" fmla="*/ 2 w 8"/>
                  <a:gd name="T9" fmla="*/ 0 h 2"/>
                  <a:gd name="T10" fmla="*/ 0 w 8"/>
                  <a:gd name="T11" fmla="*/ 1 h 2"/>
                  <a:gd name="T12" fmla="*/ 2 w 8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">
                    <a:moveTo>
                      <a:pt x="2" y="2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7" y="2"/>
                      <a:pt x="8" y="2"/>
                      <a:pt x="8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2"/>
                      <a:pt x="2" y="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57"/>
              <p:cNvSpPr>
                <a:spLocks/>
              </p:cNvSpPr>
              <p:nvPr/>
            </p:nvSpPr>
            <p:spPr bwMode="auto">
              <a:xfrm>
                <a:off x="6256338" y="3721101"/>
                <a:ext cx="30163" cy="7938"/>
              </a:xfrm>
              <a:custGeom>
                <a:avLst/>
                <a:gdLst>
                  <a:gd name="T0" fmla="*/ 2 w 8"/>
                  <a:gd name="T1" fmla="*/ 2 h 2"/>
                  <a:gd name="T2" fmla="*/ 6 w 8"/>
                  <a:gd name="T3" fmla="*/ 2 h 2"/>
                  <a:gd name="T4" fmla="*/ 8 w 8"/>
                  <a:gd name="T5" fmla="*/ 1 h 2"/>
                  <a:gd name="T6" fmla="*/ 6 w 8"/>
                  <a:gd name="T7" fmla="*/ 0 h 2"/>
                  <a:gd name="T8" fmla="*/ 2 w 8"/>
                  <a:gd name="T9" fmla="*/ 0 h 2"/>
                  <a:gd name="T10" fmla="*/ 0 w 8"/>
                  <a:gd name="T11" fmla="*/ 1 h 2"/>
                  <a:gd name="T12" fmla="*/ 2 w 8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">
                    <a:moveTo>
                      <a:pt x="2" y="2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7" y="2"/>
                      <a:pt x="8" y="2"/>
                      <a:pt x="8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2"/>
                      <a:pt x="2" y="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58"/>
              <p:cNvSpPr>
                <a:spLocks/>
              </p:cNvSpPr>
              <p:nvPr/>
            </p:nvSpPr>
            <p:spPr bwMode="auto">
              <a:xfrm>
                <a:off x="6300788" y="3721101"/>
                <a:ext cx="31750" cy="7938"/>
              </a:xfrm>
              <a:custGeom>
                <a:avLst/>
                <a:gdLst>
                  <a:gd name="T0" fmla="*/ 2 w 8"/>
                  <a:gd name="T1" fmla="*/ 2 h 2"/>
                  <a:gd name="T2" fmla="*/ 6 w 8"/>
                  <a:gd name="T3" fmla="*/ 2 h 2"/>
                  <a:gd name="T4" fmla="*/ 8 w 8"/>
                  <a:gd name="T5" fmla="*/ 1 h 2"/>
                  <a:gd name="T6" fmla="*/ 6 w 8"/>
                  <a:gd name="T7" fmla="*/ 0 h 2"/>
                  <a:gd name="T8" fmla="*/ 2 w 8"/>
                  <a:gd name="T9" fmla="*/ 0 h 2"/>
                  <a:gd name="T10" fmla="*/ 0 w 8"/>
                  <a:gd name="T11" fmla="*/ 1 h 2"/>
                  <a:gd name="T12" fmla="*/ 2 w 8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">
                    <a:moveTo>
                      <a:pt x="2" y="2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7" y="2"/>
                      <a:pt x="8" y="2"/>
                      <a:pt x="8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2"/>
                      <a:pt x="2" y="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59"/>
              <p:cNvSpPr>
                <a:spLocks/>
              </p:cNvSpPr>
              <p:nvPr/>
            </p:nvSpPr>
            <p:spPr bwMode="auto">
              <a:xfrm>
                <a:off x="6346826" y="3721101"/>
                <a:ext cx="30163" cy="7938"/>
              </a:xfrm>
              <a:custGeom>
                <a:avLst/>
                <a:gdLst>
                  <a:gd name="T0" fmla="*/ 2 w 8"/>
                  <a:gd name="T1" fmla="*/ 2 h 2"/>
                  <a:gd name="T2" fmla="*/ 6 w 8"/>
                  <a:gd name="T3" fmla="*/ 2 h 2"/>
                  <a:gd name="T4" fmla="*/ 8 w 8"/>
                  <a:gd name="T5" fmla="*/ 1 h 2"/>
                  <a:gd name="T6" fmla="*/ 6 w 8"/>
                  <a:gd name="T7" fmla="*/ 0 h 2"/>
                  <a:gd name="T8" fmla="*/ 2 w 8"/>
                  <a:gd name="T9" fmla="*/ 0 h 2"/>
                  <a:gd name="T10" fmla="*/ 0 w 8"/>
                  <a:gd name="T11" fmla="*/ 1 h 2"/>
                  <a:gd name="T12" fmla="*/ 2 w 8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">
                    <a:moveTo>
                      <a:pt x="2" y="2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7" y="2"/>
                      <a:pt x="8" y="2"/>
                      <a:pt x="8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2"/>
                      <a:pt x="2" y="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3243350" y="3734259"/>
              <a:ext cx="1337824" cy="941690"/>
              <a:chOff x="3861950" y="3786091"/>
              <a:chExt cx="1337824" cy="941690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4048703" y="3786091"/>
                <a:ext cx="940001" cy="940001"/>
                <a:chOff x="4048703" y="3786091"/>
                <a:chExt cx="940001" cy="940001"/>
              </a:xfrm>
            </p:grpSpPr>
            <p:sp>
              <p:nvSpPr>
                <p:cNvPr id="17" name="椭圆 16"/>
                <p:cNvSpPr/>
                <p:nvPr/>
              </p:nvSpPr>
              <p:spPr>
                <a:xfrm>
                  <a:off x="4048703" y="3786091"/>
                  <a:ext cx="940001" cy="940001"/>
                </a:xfrm>
                <a:prstGeom prst="ellipse">
                  <a:avLst/>
                </a:prstGeom>
                <a:solidFill>
                  <a:srgbClr val="416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Freeform 18"/>
                <p:cNvSpPr>
                  <a:spLocks/>
                </p:cNvSpPr>
                <p:nvPr/>
              </p:nvSpPr>
              <p:spPr bwMode="auto">
                <a:xfrm>
                  <a:off x="4327758" y="3872570"/>
                  <a:ext cx="381890" cy="365445"/>
                </a:xfrm>
                <a:custGeom>
                  <a:avLst/>
                  <a:gdLst>
                    <a:gd name="T0" fmla="*/ 174 w 174"/>
                    <a:gd name="T1" fmla="*/ 139 h 166"/>
                    <a:gd name="T2" fmla="*/ 153 w 174"/>
                    <a:gd name="T3" fmla="*/ 126 h 166"/>
                    <a:gd name="T4" fmla="*/ 126 w 174"/>
                    <a:gd name="T5" fmla="*/ 115 h 166"/>
                    <a:gd name="T6" fmla="*/ 118 w 174"/>
                    <a:gd name="T7" fmla="*/ 112 h 166"/>
                    <a:gd name="T8" fmla="*/ 111 w 174"/>
                    <a:gd name="T9" fmla="*/ 100 h 166"/>
                    <a:gd name="T10" fmla="*/ 106 w 174"/>
                    <a:gd name="T11" fmla="*/ 100 h 166"/>
                    <a:gd name="T12" fmla="*/ 111 w 174"/>
                    <a:gd name="T13" fmla="*/ 90 h 166"/>
                    <a:gd name="T14" fmla="*/ 113 w 174"/>
                    <a:gd name="T15" fmla="*/ 79 h 166"/>
                    <a:gd name="T16" fmla="*/ 118 w 174"/>
                    <a:gd name="T17" fmla="*/ 74 h 166"/>
                    <a:gd name="T18" fmla="*/ 121 w 174"/>
                    <a:gd name="T19" fmla="*/ 67 h 166"/>
                    <a:gd name="T20" fmla="*/ 120 w 174"/>
                    <a:gd name="T21" fmla="*/ 54 h 166"/>
                    <a:gd name="T22" fmla="*/ 118 w 174"/>
                    <a:gd name="T23" fmla="*/ 49 h 166"/>
                    <a:gd name="T24" fmla="*/ 119 w 174"/>
                    <a:gd name="T25" fmla="*/ 32 h 166"/>
                    <a:gd name="T26" fmla="*/ 118 w 174"/>
                    <a:gd name="T27" fmla="*/ 20 h 166"/>
                    <a:gd name="T28" fmla="*/ 113 w 174"/>
                    <a:gd name="T29" fmla="*/ 13 h 166"/>
                    <a:gd name="T30" fmla="*/ 108 w 174"/>
                    <a:gd name="T31" fmla="*/ 12 h 166"/>
                    <a:gd name="T32" fmla="*/ 104 w 174"/>
                    <a:gd name="T33" fmla="*/ 9 h 166"/>
                    <a:gd name="T34" fmla="*/ 67 w 174"/>
                    <a:gd name="T35" fmla="*/ 9 h 166"/>
                    <a:gd name="T36" fmla="*/ 54 w 174"/>
                    <a:gd name="T37" fmla="*/ 48 h 166"/>
                    <a:gd name="T38" fmla="*/ 52 w 174"/>
                    <a:gd name="T39" fmla="*/ 57 h 166"/>
                    <a:gd name="T40" fmla="*/ 57 w 174"/>
                    <a:gd name="T41" fmla="*/ 76 h 166"/>
                    <a:gd name="T42" fmla="*/ 60 w 174"/>
                    <a:gd name="T43" fmla="*/ 77 h 166"/>
                    <a:gd name="T44" fmla="*/ 62 w 174"/>
                    <a:gd name="T45" fmla="*/ 91 h 166"/>
                    <a:gd name="T46" fmla="*/ 67 w 174"/>
                    <a:gd name="T47" fmla="*/ 99 h 166"/>
                    <a:gd name="T48" fmla="*/ 63 w 174"/>
                    <a:gd name="T49" fmla="*/ 100 h 166"/>
                    <a:gd name="T50" fmla="*/ 56 w 174"/>
                    <a:gd name="T51" fmla="*/ 112 h 166"/>
                    <a:gd name="T52" fmla="*/ 48 w 174"/>
                    <a:gd name="T53" fmla="*/ 115 h 166"/>
                    <a:gd name="T54" fmla="*/ 21 w 174"/>
                    <a:gd name="T55" fmla="*/ 126 h 166"/>
                    <a:gd name="T56" fmla="*/ 0 w 174"/>
                    <a:gd name="T57" fmla="*/ 139 h 166"/>
                    <a:gd name="T58" fmla="*/ 0 w 174"/>
                    <a:gd name="T59" fmla="*/ 166 h 166"/>
                    <a:gd name="T60" fmla="*/ 76 w 174"/>
                    <a:gd name="T61" fmla="*/ 166 h 166"/>
                    <a:gd name="T62" fmla="*/ 82 w 174"/>
                    <a:gd name="T63" fmla="*/ 127 h 166"/>
                    <a:gd name="T64" fmla="*/ 77 w 174"/>
                    <a:gd name="T65" fmla="*/ 117 h 166"/>
                    <a:gd name="T66" fmla="*/ 88 w 174"/>
                    <a:gd name="T67" fmla="*/ 112 h 166"/>
                    <a:gd name="T68" fmla="*/ 97 w 174"/>
                    <a:gd name="T69" fmla="*/ 117 h 166"/>
                    <a:gd name="T70" fmla="*/ 92 w 174"/>
                    <a:gd name="T71" fmla="*/ 128 h 166"/>
                    <a:gd name="T72" fmla="*/ 101 w 174"/>
                    <a:gd name="T73" fmla="*/ 166 h 166"/>
                    <a:gd name="T74" fmla="*/ 174 w 174"/>
                    <a:gd name="T75" fmla="*/ 166 h 166"/>
                    <a:gd name="T76" fmla="*/ 174 w 174"/>
                    <a:gd name="T77" fmla="*/ 139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74" h="166">
                      <a:moveTo>
                        <a:pt x="174" y="139"/>
                      </a:moveTo>
                      <a:cubicBezTo>
                        <a:pt x="171" y="131"/>
                        <a:pt x="161" y="129"/>
                        <a:pt x="153" y="126"/>
                      </a:cubicBezTo>
                      <a:cubicBezTo>
                        <a:pt x="144" y="122"/>
                        <a:pt x="135" y="118"/>
                        <a:pt x="126" y="115"/>
                      </a:cubicBezTo>
                      <a:cubicBezTo>
                        <a:pt x="123" y="114"/>
                        <a:pt x="121" y="113"/>
                        <a:pt x="118" y="112"/>
                      </a:cubicBezTo>
                      <a:cubicBezTo>
                        <a:pt x="115" y="110"/>
                        <a:pt x="113" y="104"/>
                        <a:pt x="111" y="100"/>
                      </a:cubicBezTo>
                      <a:cubicBezTo>
                        <a:pt x="109" y="100"/>
                        <a:pt x="108" y="100"/>
                        <a:pt x="106" y="100"/>
                      </a:cubicBezTo>
                      <a:cubicBezTo>
                        <a:pt x="106" y="94"/>
                        <a:pt x="110" y="94"/>
                        <a:pt x="111" y="90"/>
                      </a:cubicBezTo>
                      <a:cubicBezTo>
                        <a:pt x="112" y="86"/>
                        <a:pt x="111" y="82"/>
                        <a:pt x="113" y="79"/>
                      </a:cubicBezTo>
                      <a:cubicBezTo>
                        <a:pt x="114" y="76"/>
                        <a:pt x="117" y="76"/>
                        <a:pt x="118" y="74"/>
                      </a:cubicBezTo>
                      <a:cubicBezTo>
                        <a:pt x="120" y="73"/>
                        <a:pt x="120" y="69"/>
                        <a:pt x="121" y="67"/>
                      </a:cubicBezTo>
                      <a:cubicBezTo>
                        <a:pt x="122" y="63"/>
                        <a:pt x="122" y="58"/>
                        <a:pt x="120" y="54"/>
                      </a:cubicBezTo>
                      <a:cubicBezTo>
                        <a:pt x="119" y="52"/>
                        <a:pt x="119" y="51"/>
                        <a:pt x="118" y="49"/>
                      </a:cubicBezTo>
                      <a:cubicBezTo>
                        <a:pt x="118" y="45"/>
                        <a:pt x="119" y="35"/>
                        <a:pt x="119" y="32"/>
                      </a:cubicBezTo>
                      <a:cubicBezTo>
                        <a:pt x="119" y="26"/>
                        <a:pt x="119" y="26"/>
                        <a:pt x="118" y="20"/>
                      </a:cubicBezTo>
                      <a:cubicBezTo>
                        <a:pt x="118" y="20"/>
                        <a:pt x="116" y="14"/>
                        <a:pt x="113" y="13"/>
                      </a:cubicBezTo>
                      <a:cubicBezTo>
                        <a:pt x="108" y="12"/>
                        <a:pt x="108" y="12"/>
                        <a:pt x="108" y="12"/>
                      </a:cubicBezTo>
                      <a:cubicBezTo>
                        <a:pt x="104" y="9"/>
                        <a:pt x="104" y="9"/>
                        <a:pt x="104" y="9"/>
                      </a:cubicBezTo>
                      <a:cubicBezTo>
                        <a:pt x="90" y="0"/>
                        <a:pt x="75" y="6"/>
                        <a:pt x="67" y="9"/>
                      </a:cubicBezTo>
                      <a:cubicBezTo>
                        <a:pt x="56" y="13"/>
                        <a:pt x="49" y="24"/>
                        <a:pt x="54" y="48"/>
                      </a:cubicBezTo>
                      <a:cubicBezTo>
                        <a:pt x="55" y="52"/>
                        <a:pt x="51" y="54"/>
                        <a:pt x="52" y="57"/>
                      </a:cubicBezTo>
                      <a:cubicBezTo>
                        <a:pt x="52" y="61"/>
                        <a:pt x="52" y="73"/>
                        <a:pt x="57" y="76"/>
                      </a:cubicBezTo>
                      <a:cubicBezTo>
                        <a:pt x="57" y="76"/>
                        <a:pt x="61" y="77"/>
                        <a:pt x="60" y="77"/>
                      </a:cubicBezTo>
                      <a:cubicBezTo>
                        <a:pt x="61" y="82"/>
                        <a:pt x="61" y="87"/>
                        <a:pt x="62" y="91"/>
                      </a:cubicBezTo>
                      <a:cubicBezTo>
                        <a:pt x="63" y="94"/>
                        <a:pt x="66" y="95"/>
                        <a:pt x="67" y="99"/>
                      </a:cubicBezTo>
                      <a:cubicBezTo>
                        <a:pt x="63" y="100"/>
                        <a:pt x="63" y="100"/>
                        <a:pt x="63" y="100"/>
                      </a:cubicBezTo>
                      <a:cubicBezTo>
                        <a:pt x="61" y="104"/>
                        <a:pt x="59" y="110"/>
                        <a:pt x="56" y="112"/>
                      </a:cubicBezTo>
                      <a:cubicBezTo>
                        <a:pt x="53" y="113"/>
                        <a:pt x="51" y="114"/>
                        <a:pt x="48" y="115"/>
                      </a:cubicBezTo>
                      <a:cubicBezTo>
                        <a:pt x="39" y="118"/>
                        <a:pt x="30" y="122"/>
                        <a:pt x="21" y="126"/>
                      </a:cubicBezTo>
                      <a:cubicBezTo>
                        <a:pt x="13" y="129"/>
                        <a:pt x="3" y="131"/>
                        <a:pt x="0" y="139"/>
                      </a:cubicBezTo>
                      <a:cubicBezTo>
                        <a:pt x="0" y="145"/>
                        <a:pt x="0" y="158"/>
                        <a:pt x="0" y="166"/>
                      </a:cubicBezTo>
                      <a:cubicBezTo>
                        <a:pt x="76" y="166"/>
                        <a:pt x="76" y="166"/>
                        <a:pt x="76" y="166"/>
                      </a:cubicBezTo>
                      <a:cubicBezTo>
                        <a:pt x="82" y="127"/>
                        <a:pt x="82" y="127"/>
                        <a:pt x="82" y="127"/>
                      </a:cubicBezTo>
                      <a:cubicBezTo>
                        <a:pt x="77" y="117"/>
                        <a:pt x="77" y="117"/>
                        <a:pt x="77" y="117"/>
                      </a:cubicBezTo>
                      <a:cubicBezTo>
                        <a:pt x="88" y="112"/>
                        <a:pt x="88" y="112"/>
                        <a:pt x="88" y="112"/>
                      </a:cubicBezTo>
                      <a:cubicBezTo>
                        <a:pt x="97" y="117"/>
                        <a:pt x="97" y="117"/>
                        <a:pt x="97" y="117"/>
                      </a:cubicBezTo>
                      <a:cubicBezTo>
                        <a:pt x="92" y="128"/>
                        <a:pt x="92" y="128"/>
                        <a:pt x="92" y="128"/>
                      </a:cubicBezTo>
                      <a:cubicBezTo>
                        <a:pt x="101" y="166"/>
                        <a:pt x="101" y="166"/>
                        <a:pt x="101" y="166"/>
                      </a:cubicBezTo>
                      <a:cubicBezTo>
                        <a:pt x="174" y="166"/>
                        <a:pt x="174" y="166"/>
                        <a:pt x="174" y="166"/>
                      </a:cubicBezTo>
                      <a:cubicBezTo>
                        <a:pt x="174" y="158"/>
                        <a:pt x="174" y="145"/>
                        <a:pt x="174" y="13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8" name="文本框 17"/>
              <p:cNvSpPr txBox="1"/>
              <p:nvPr/>
            </p:nvSpPr>
            <p:spPr>
              <a:xfrm>
                <a:off x="3861950" y="4204561"/>
                <a:ext cx="13378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针对不</a:t>
                </a:r>
                <a:endPara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同人群</a:t>
                </a:r>
                <a:endPara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2161100" y="1977800"/>
              <a:ext cx="1655673" cy="1655673"/>
              <a:chOff x="1693338" y="1856194"/>
              <a:chExt cx="1655673" cy="1655673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1693338" y="1856194"/>
                <a:ext cx="1655673" cy="1655673"/>
              </a:xfrm>
              <a:prstGeom prst="ellipse">
                <a:avLst/>
              </a:prstGeom>
              <a:solidFill>
                <a:srgbClr val="D767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867733" y="2398903"/>
                <a:ext cx="13378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核心专利</a:t>
                </a:r>
                <a:endPara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知识产权</a:t>
                </a:r>
                <a:endPara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344596" y="2481320"/>
              <a:ext cx="996661" cy="996661"/>
              <a:chOff x="5323937" y="1118720"/>
              <a:chExt cx="996661" cy="996661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5323937" y="1118720"/>
                <a:ext cx="996661" cy="996661"/>
              </a:xfrm>
              <a:prstGeom prst="ellipse">
                <a:avLst/>
              </a:prstGeom>
              <a:solidFill>
                <a:srgbClr val="F0D2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378623" y="1669454"/>
                <a:ext cx="90281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理念领先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3" name="组合 32"/>
              <p:cNvGrpSpPr/>
              <p:nvPr/>
            </p:nvGrpSpPr>
            <p:grpSpPr>
              <a:xfrm>
                <a:off x="5585865" y="1222053"/>
                <a:ext cx="499202" cy="469980"/>
                <a:chOff x="5772150" y="3122613"/>
                <a:chExt cx="650876" cy="612775"/>
              </a:xfrm>
            </p:grpSpPr>
            <p:sp>
              <p:nvSpPr>
                <p:cNvPr id="31" name="Freeform 13"/>
                <p:cNvSpPr>
                  <a:spLocks noEditPoints="1"/>
                </p:cNvSpPr>
                <p:nvPr/>
              </p:nvSpPr>
              <p:spPr bwMode="auto">
                <a:xfrm>
                  <a:off x="5772150" y="3195638"/>
                  <a:ext cx="536575" cy="539750"/>
                </a:xfrm>
                <a:custGeom>
                  <a:avLst/>
                  <a:gdLst>
                    <a:gd name="T0" fmla="*/ 0 w 140"/>
                    <a:gd name="T1" fmla="*/ 115 h 141"/>
                    <a:gd name="T2" fmla="*/ 25 w 140"/>
                    <a:gd name="T3" fmla="*/ 130 h 141"/>
                    <a:gd name="T4" fmla="*/ 10 w 140"/>
                    <a:gd name="T5" fmla="*/ 60 h 141"/>
                    <a:gd name="T6" fmla="*/ 0 w 140"/>
                    <a:gd name="T7" fmla="*/ 81 h 141"/>
                    <a:gd name="T8" fmla="*/ 10 w 140"/>
                    <a:gd name="T9" fmla="*/ 60 h 141"/>
                    <a:gd name="T10" fmla="*/ 10 w 140"/>
                    <a:gd name="T11" fmla="*/ 26 h 141"/>
                    <a:gd name="T12" fmla="*/ 25 w 140"/>
                    <a:gd name="T13" fmla="*/ 0 h 141"/>
                    <a:gd name="T14" fmla="*/ 10 w 140"/>
                    <a:gd name="T15" fmla="*/ 87 h 141"/>
                    <a:gd name="T16" fmla="*/ 0 w 140"/>
                    <a:gd name="T17" fmla="*/ 108 h 141"/>
                    <a:gd name="T18" fmla="*/ 10 w 140"/>
                    <a:gd name="T19" fmla="*/ 87 h 141"/>
                    <a:gd name="T20" fmla="*/ 0 w 140"/>
                    <a:gd name="T21" fmla="*/ 33 h 141"/>
                    <a:gd name="T22" fmla="*/ 10 w 140"/>
                    <a:gd name="T23" fmla="*/ 54 h 141"/>
                    <a:gd name="T24" fmla="*/ 140 w 140"/>
                    <a:gd name="T25" fmla="*/ 42 h 141"/>
                    <a:gd name="T26" fmla="*/ 140 w 140"/>
                    <a:gd name="T27" fmla="*/ 54 h 141"/>
                    <a:gd name="T28" fmla="*/ 107 w 140"/>
                    <a:gd name="T29" fmla="*/ 9 h 141"/>
                    <a:gd name="T30" fmla="*/ 87 w 140"/>
                    <a:gd name="T31" fmla="*/ 0 h 141"/>
                    <a:gd name="T32" fmla="*/ 105 w 140"/>
                    <a:gd name="T33" fmla="*/ 10 h 141"/>
                    <a:gd name="T34" fmla="*/ 32 w 140"/>
                    <a:gd name="T35" fmla="*/ 141 h 141"/>
                    <a:gd name="T36" fmla="*/ 53 w 140"/>
                    <a:gd name="T37" fmla="*/ 131 h 141"/>
                    <a:gd name="T38" fmla="*/ 32 w 140"/>
                    <a:gd name="T39" fmla="*/ 141 h 141"/>
                    <a:gd name="T40" fmla="*/ 140 w 140"/>
                    <a:gd name="T41" fmla="*/ 108 h 141"/>
                    <a:gd name="T42" fmla="*/ 130 w 140"/>
                    <a:gd name="T43" fmla="*/ 87 h 141"/>
                    <a:gd name="T44" fmla="*/ 115 w 140"/>
                    <a:gd name="T45" fmla="*/ 130 h 141"/>
                    <a:gd name="T46" fmla="*/ 140 w 140"/>
                    <a:gd name="T47" fmla="*/ 115 h 141"/>
                    <a:gd name="T48" fmla="*/ 115 w 140"/>
                    <a:gd name="T49" fmla="*/ 130 h 141"/>
                    <a:gd name="T50" fmla="*/ 130 w 140"/>
                    <a:gd name="T51" fmla="*/ 81 h 141"/>
                    <a:gd name="T52" fmla="*/ 140 w 140"/>
                    <a:gd name="T53" fmla="*/ 60 h 141"/>
                    <a:gd name="T54" fmla="*/ 32 w 140"/>
                    <a:gd name="T55" fmla="*/ 10 h 141"/>
                    <a:gd name="T56" fmla="*/ 53 w 140"/>
                    <a:gd name="T57" fmla="*/ 0 h 141"/>
                    <a:gd name="T58" fmla="*/ 32 w 140"/>
                    <a:gd name="T59" fmla="*/ 10 h 141"/>
                    <a:gd name="T60" fmla="*/ 80 w 140"/>
                    <a:gd name="T61" fmla="*/ 10 h 141"/>
                    <a:gd name="T62" fmla="*/ 60 w 140"/>
                    <a:gd name="T63" fmla="*/ 0 h 141"/>
                    <a:gd name="T64" fmla="*/ 60 w 140"/>
                    <a:gd name="T65" fmla="*/ 141 h 141"/>
                    <a:gd name="T66" fmla="*/ 80 w 140"/>
                    <a:gd name="T67" fmla="*/ 131 h 141"/>
                    <a:gd name="T68" fmla="*/ 60 w 140"/>
                    <a:gd name="T69" fmla="*/ 141 h 141"/>
                    <a:gd name="T70" fmla="*/ 107 w 140"/>
                    <a:gd name="T71" fmla="*/ 141 h 141"/>
                    <a:gd name="T72" fmla="*/ 87 w 140"/>
                    <a:gd name="T73" fmla="*/ 131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0" h="141">
                      <a:moveTo>
                        <a:pt x="10" y="115"/>
                      </a:moveTo>
                      <a:cubicBezTo>
                        <a:pt x="0" y="115"/>
                        <a:pt x="0" y="115"/>
                        <a:pt x="0" y="115"/>
                      </a:cubicBezTo>
                      <a:cubicBezTo>
                        <a:pt x="0" y="129"/>
                        <a:pt x="11" y="140"/>
                        <a:pt x="25" y="140"/>
                      </a:cubicBezTo>
                      <a:cubicBezTo>
                        <a:pt x="25" y="130"/>
                        <a:pt x="25" y="130"/>
                        <a:pt x="25" y="130"/>
                      </a:cubicBezTo>
                      <a:cubicBezTo>
                        <a:pt x="17" y="130"/>
                        <a:pt x="10" y="124"/>
                        <a:pt x="10" y="115"/>
                      </a:cubicBezTo>
                      <a:close/>
                      <a:moveTo>
                        <a:pt x="10" y="60"/>
                      </a:move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10" y="81"/>
                        <a:pt x="10" y="81"/>
                        <a:pt x="10" y="81"/>
                      </a:cubicBezTo>
                      <a:lnTo>
                        <a:pt x="10" y="60"/>
                      </a:lnTo>
                      <a:close/>
                      <a:moveTo>
                        <a:pt x="0" y="26"/>
                      </a:moveTo>
                      <a:cubicBezTo>
                        <a:pt x="10" y="26"/>
                        <a:pt x="10" y="26"/>
                        <a:pt x="10" y="26"/>
                      </a:cubicBezTo>
                      <a:cubicBezTo>
                        <a:pt x="10" y="17"/>
                        <a:pt x="17" y="10"/>
                        <a:pt x="25" y="1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lose/>
                      <a:moveTo>
                        <a:pt x="10" y="87"/>
                      </a:moveTo>
                      <a:cubicBezTo>
                        <a:pt x="0" y="87"/>
                        <a:pt x="0" y="87"/>
                        <a:pt x="0" y="87"/>
                      </a:cubicBezTo>
                      <a:cubicBezTo>
                        <a:pt x="0" y="108"/>
                        <a:pt x="0" y="108"/>
                        <a:pt x="0" y="108"/>
                      </a:cubicBezTo>
                      <a:cubicBezTo>
                        <a:pt x="10" y="108"/>
                        <a:pt x="10" y="108"/>
                        <a:pt x="10" y="108"/>
                      </a:cubicBezTo>
                      <a:lnTo>
                        <a:pt x="10" y="87"/>
                      </a:lnTo>
                      <a:close/>
                      <a:moveTo>
                        <a:pt x="10" y="33"/>
                      </a:move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lnTo>
                        <a:pt x="10" y="33"/>
                      </a:lnTo>
                      <a:close/>
                      <a:moveTo>
                        <a:pt x="140" y="42"/>
                      </a:moveTo>
                      <a:cubicBezTo>
                        <a:pt x="137" y="46"/>
                        <a:pt x="135" y="50"/>
                        <a:pt x="132" y="54"/>
                      </a:cubicBezTo>
                      <a:cubicBezTo>
                        <a:pt x="140" y="54"/>
                        <a:pt x="140" y="54"/>
                        <a:pt x="140" y="54"/>
                      </a:cubicBezTo>
                      <a:lnTo>
                        <a:pt x="140" y="42"/>
                      </a:lnTo>
                      <a:close/>
                      <a:moveTo>
                        <a:pt x="107" y="9"/>
                      </a:move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87" y="0"/>
                        <a:pt x="87" y="0"/>
                        <a:pt x="87" y="0"/>
                      </a:cubicBezTo>
                      <a:cubicBezTo>
                        <a:pt x="87" y="10"/>
                        <a:pt x="87" y="10"/>
                        <a:pt x="87" y="10"/>
                      </a:cubicBezTo>
                      <a:cubicBezTo>
                        <a:pt x="105" y="10"/>
                        <a:pt x="105" y="10"/>
                        <a:pt x="105" y="10"/>
                      </a:cubicBezTo>
                      <a:cubicBezTo>
                        <a:pt x="106" y="10"/>
                        <a:pt x="106" y="9"/>
                        <a:pt x="107" y="9"/>
                      </a:cubicBezTo>
                      <a:close/>
                      <a:moveTo>
                        <a:pt x="32" y="141"/>
                      </a:moveTo>
                      <a:cubicBezTo>
                        <a:pt x="53" y="141"/>
                        <a:pt x="53" y="141"/>
                        <a:pt x="53" y="141"/>
                      </a:cubicBezTo>
                      <a:cubicBezTo>
                        <a:pt x="53" y="131"/>
                        <a:pt x="53" y="131"/>
                        <a:pt x="53" y="131"/>
                      </a:cubicBezTo>
                      <a:cubicBezTo>
                        <a:pt x="32" y="131"/>
                        <a:pt x="32" y="131"/>
                        <a:pt x="32" y="131"/>
                      </a:cubicBezTo>
                      <a:lnTo>
                        <a:pt x="32" y="141"/>
                      </a:lnTo>
                      <a:close/>
                      <a:moveTo>
                        <a:pt x="130" y="108"/>
                      </a:moveTo>
                      <a:cubicBezTo>
                        <a:pt x="140" y="108"/>
                        <a:pt x="140" y="108"/>
                        <a:pt x="140" y="108"/>
                      </a:cubicBezTo>
                      <a:cubicBezTo>
                        <a:pt x="140" y="87"/>
                        <a:pt x="140" y="87"/>
                        <a:pt x="140" y="87"/>
                      </a:cubicBezTo>
                      <a:cubicBezTo>
                        <a:pt x="130" y="87"/>
                        <a:pt x="130" y="87"/>
                        <a:pt x="130" y="87"/>
                      </a:cubicBezTo>
                      <a:lnTo>
                        <a:pt x="130" y="108"/>
                      </a:lnTo>
                      <a:close/>
                      <a:moveTo>
                        <a:pt x="115" y="130"/>
                      </a:moveTo>
                      <a:cubicBezTo>
                        <a:pt x="115" y="140"/>
                        <a:pt x="115" y="140"/>
                        <a:pt x="115" y="140"/>
                      </a:cubicBezTo>
                      <a:cubicBezTo>
                        <a:pt x="129" y="140"/>
                        <a:pt x="140" y="129"/>
                        <a:pt x="140" y="115"/>
                      </a:cubicBezTo>
                      <a:cubicBezTo>
                        <a:pt x="130" y="115"/>
                        <a:pt x="130" y="115"/>
                        <a:pt x="130" y="115"/>
                      </a:cubicBezTo>
                      <a:cubicBezTo>
                        <a:pt x="130" y="124"/>
                        <a:pt x="123" y="130"/>
                        <a:pt x="115" y="130"/>
                      </a:cubicBezTo>
                      <a:close/>
                      <a:moveTo>
                        <a:pt x="130" y="60"/>
                      </a:moveTo>
                      <a:cubicBezTo>
                        <a:pt x="130" y="81"/>
                        <a:pt x="130" y="81"/>
                        <a:pt x="130" y="81"/>
                      </a:cubicBezTo>
                      <a:cubicBezTo>
                        <a:pt x="140" y="81"/>
                        <a:pt x="140" y="81"/>
                        <a:pt x="140" y="81"/>
                      </a:cubicBezTo>
                      <a:cubicBezTo>
                        <a:pt x="140" y="60"/>
                        <a:pt x="140" y="60"/>
                        <a:pt x="140" y="60"/>
                      </a:cubicBezTo>
                      <a:lnTo>
                        <a:pt x="130" y="60"/>
                      </a:lnTo>
                      <a:close/>
                      <a:moveTo>
                        <a:pt x="32" y="10"/>
                      </a:move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lnTo>
                        <a:pt x="32" y="10"/>
                      </a:lnTo>
                      <a:close/>
                      <a:moveTo>
                        <a:pt x="60" y="10"/>
                      </a:moveTo>
                      <a:cubicBezTo>
                        <a:pt x="80" y="10"/>
                        <a:pt x="80" y="10"/>
                        <a:pt x="80" y="10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60" y="0"/>
                        <a:pt x="60" y="0"/>
                        <a:pt x="60" y="0"/>
                      </a:cubicBezTo>
                      <a:lnTo>
                        <a:pt x="60" y="10"/>
                      </a:lnTo>
                      <a:close/>
                      <a:moveTo>
                        <a:pt x="60" y="141"/>
                      </a:moveTo>
                      <a:cubicBezTo>
                        <a:pt x="80" y="141"/>
                        <a:pt x="80" y="141"/>
                        <a:pt x="80" y="141"/>
                      </a:cubicBezTo>
                      <a:cubicBezTo>
                        <a:pt x="80" y="131"/>
                        <a:pt x="80" y="131"/>
                        <a:pt x="80" y="131"/>
                      </a:cubicBezTo>
                      <a:cubicBezTo>
                        <a:pt x="60" y="131"/>
                        <a:pt x="60" y="131"/>
                        <a:pt x="60" y="131"/>
                      </a:cubicBezTo>
                      <a:lnTo>
                        <a:pt x="60" y="141"/>
                      </a:lnTo>
                      <a:close/>
                      <a:moveTo>
                        <a:pt x="87" y="141"/>
                      </a:moveTo>
                      <a:cubicBezTo>
                        <a:pt x="107" y="141"/>
                        <a:pt x="107" y="141"/>
                        <a:pt x="107" y="141"/>
                      </a:cubicBezTo>
                      <a:cubicBezTo>
                        <a:pt x="107" y="131"/>
                        <a:pt x="107" y="131"/>
                        <a:pt x="107" y="131"/>
                      </a:cubicBezTo>
                      <a:cubicBezTo>
                        <a:pt x="87" y="131"/>
                        <a:pt x="87" y="131"/>
                        <a:pt x="87" y="131"/>
                      </a:cubicBezTo>
                      <a:lnTo>
                        <a:pt x="87" y="14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14"/>
                <p:cNvSpPr>
                  <a:spLocks/>
                </p:cNvSpPr>
                <p:nvPr/>
              </p:nvSpPr>
              <p:spPr bwMode="auto">
                <a:xfrm>
                  <a:off x="5834063" y="3122613"/>
                  <a:ext cx="588963" cy="509588"/>
                </a:xfrm>
                <a:custGeom>
                  <a:avLst/>
                  <a:gdLst>
                    <a:gd name="T0" fmla="*/ 150 w 154"/>
                    <a:gd name="T1" fmla="*/ 0 h 133"/>
                    <a:gd name="T2" fmla="*/ 54 w 154"/>
                    <a:gd name="T3" fmla="*/ 84 h 133"/>
                    <a:gd name="T4" fmla="*/ 17 w 154"/>
                    <a:gd name="T5" fmla="*/ 54 h 133"/>
                    <a:gd name="T6" fmla="*/ 0 w 154"/>
                    <a:gd name="T7" fmla="*/ 68 h 133"/>
                    <a:gd name="T8" fmla="*/ 65 w 154"/>
                    <a:gd name="T9" fmla="*/ 133 h 133"/>
                    <a:gd name="T10" fmla="*/ 154 w 154"/>
                    <a:gd name="T11" fmla="*/ 9 h 133"/>
                    <a:gd name="T12" fmla="*/ 150 w 154"/>
                    <a:gd name="T13" fmla="*/ 0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4" h="133">
                      <a:moveTo>
                        <a:pt x="150" y="0"/>
                      </a:moveTo>
                      <a:cubicBezTo>
                        <a:pt x="104" y="29"/>
                        <a:pt x="69" y="65"/>
                        <a:pt x="54" y="84"/>
                      </a:cubicBezTo>
                      <a:cubicBezTo>
                        <a:pt x="17" y="54"/>
                        <a:pt x="17" y="54"/>
                        <a:pt x="17" y="54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65" y="133"/>
                        <a:pt x="65" y="133"/>
                        <a:pt x="65" y="133"/>
                      </a:cubicBezTo>
                      <a:cubicBezTo>
                        <a:pt x="76" y="105"/>
                        <a:pt x="111" y="49"/>
                        <a:pt x="154" y="9"/>
                      </a:cubicBezTo>
                      <a:lnTo>
                        <a:pt x="15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1" name="组合 90"/>
            <p:cNvGrpSpPr/>
            <p:nvPr/>
          </p:nvGrpSpPr>
          <p:grpSpPr>
            <a:xfrm>
              <a:off x="895590" y="2685493"/>
              <a:ext cx="940001" cy="940001"/>
              <a:chOff x="2406714" y="3912247"/>
              <a:chExt cx="940001" cy="940001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406714" y="3912247"/>
                <a:ext cx="940001" cy="940001"/>
              </a:xfrm>
              <a:prstGeom prst="ellipse">
                <a:avLst/>
              </a:prstGeom>
              <a:solidFill>
                <a:srgbClr val="D767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AutoShape 61"/>
              <p:cNvSpPr>
                <a:spLocks noChangeAspect="1" noChangeArrowheads="1" noTextEdit="1"/>
              </p:cNvSpPr>
              <p:nvPr/>
            </p:nvSpPr>
            <p:spPr bwMode="auto">
              <a:xfrm>
                <a:off x="2704946" y="4007758"/>
                <a:ext cx="374015" cy="403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4" name="椭圆 93"/>
            <p:cNvSpPr/>
            <p:nvPr/>
          </p:nvSpPr>
          <p:spPr>
            <a:xfrm>
              <a:off x="1760548" y="3734259"/>
              <a:ext cx="1147584" cy="1147584"/>
            </a:xfrm>
            <a:prstGeom prst="ellipse">
              <a:avLst/>
            </a:prstGeom>
            <a:solidFill>
              <a:srgbClr val="DDDB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676511" y="4355355"/>
              <a:ext cx="13378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解决现有眼睛缺陷</a:t>
              </a:r>
              <a:endPara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5" name="组合 114"/>
            <p:cNvGrpSpPr/>
            <p:nvPr/>
          </p:nvGrpSpPr>
          <p:grpSpPr>
            <a:xfrm>
              <a:off x="2092387" y="3886114"/>
              <a:ext cx="492532" cy="473496"/>
              <a:chOff x="5768975" y="3114675"/>
              <a:chExt cx="657225" cy="631825"/>
            </a:xfrm>
          </p:grpSpPr>
          <p:sp>
            <p:nvSpPr>
              <p:cNvPr id="99" name="Freeform 68"/>
              <p:cNvSpPr>
                <a:spLocks/>
              </p:cNvSpPr>
              <p:nvPr/>
            </p:nvSpPr>
            <p:spPr bwMode="auto">
              <a:xfrm>
                <a:off x="5768975" y="3114675"/>
                <a:ext cx="657225" cy="174625"/>
              </a:xfrm>
              <a:custGeom>
                <a:avLst/>
                <a:gdLst>
                  <a:gd name="T0" fmla="*/ 207 w 414"/>
                  <a:gd name="T1" fmla="*/ 0 h 110"/>
                  <a:gd name="T2" fmla="*/ 311 w 414"/>
                  <a:gd name="T3" fmla="*/ 55 h 110"/>
                  <a:gd name="T4" fmla="*/ 414 w 414"/>
                  <a:gd name="T5" fmla="*/ 110 h 110"/>
                  <a:gd name="T6" fmla="*/ 207 w 414"/>
                  <a:gd name="T7" fmla="*/ 110 h 110"/>
                  <a:gd name="T8" fmla="*/ 0 w 414"/>
                  <a:gd name="T9" fmla="*/ 110 h 110"/>
                  <a:gd name="T10" fmla="*/ 103 w 414"/>
                  <a:gd name="T11" fmla="*/ 55 h 110"/>
                  <a:gd name="T12" fmla="*/ 207 w 414"/>
                  <a:gd name="T1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4" h="110">
                    <a:moveTo>
                      <a:pt x="207" y="0"/>
                    </a:moveTo>
                    <a:lnTo>
                      <a:pt x="311" y="55"/>
                    </a:lnTo>
                    <a:lnTo>
                      <a:pt x="414" y="110"/>
                    </a:lnTo>
                    <a:lnTo>
                      <a:pt x="207" y="110"/>
                    </a:lnTo>
                    <a:lnTo>
                      <a:pt x="0" y="110"/>
                    </a:lnTo>
                    <a:lnTo>
                      <a:pt x="103" y="55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69"/>
              <p:cNvSpPr>
                <a:spLocks/>
              </p:cNvSpPr>
              <p:nvPr/>
            </p:nvSpPr>
            <p:spPr bwMode="auto">
              <a:xfrm>
                <a:off x="5848350" y="3313113"/>
                <a:ext cx="65088" cy="334963"/>
              </a:xfrm>
              <a:custGeom>
                <a:avLst/>
                <a:gdLst>
                  <a:gd name="T0" fmla="*/ 17 w 17"/>
                  <a:gd name="T1" fmla="*/ 84 h 88"/>
                  <a:gd name="T2" fmla="*/ 14 w 17"/>
                  <a:gd name="T3" fmla="*/ 88 h 88"/>
                  <a:gd name="T4" fmla="*/ 3 w 17"/>
                  <a:gd name="T5" fmla="*/ 88 h 88"/>
                  <a:gd name="T6" fmla="*/ 0 w 17"/>
                  <a:gd name="T7" fmla="*/ 84 h 88"/>
                  <a:gd name="T8" fmla="*/ 0 w 17"/>
                  <a:gd name="T9" fmla="*/ 4 h 88"/>
                  <a:gd name="T10" fmla="*/ 3 w 17"/>
                  <a:gd name="T11" fmla="*/ 0 h 88"/>
                  <a:gd name="T12" fmla="*/ 14 w 17"/>
                  <a:gd name="T13" fmla="*/ 0 h 88"/>
                  <a:gd name="T14" fmla="*/ 17 w 17"/>
                  <a:gd name="T15" fmla="*/ 4 h 88"/>
                  <a:gd name="T16" fmla="*/ 17 w 17"/>
                  <a:gd name="T17" fmla="*/ 8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88">
                    <a:moveTo>
                      <a:pt x="17" y="84"/>
                    </a:moveTo>
                    <a:cubicBezTo>
                      <a:pt x="17" y="86"/>
                      <a:pt x="16" y="88"/>
                      <a:pt x="14" y="88"/>
                    </a:cubicBezTo>
                    <a:cubicBezTo>
                      <a:pt x="3" y="88"/>
                      <a:pt x="3" y="88"/>
                      <a:pt x="3" y="88"/>
                    </a:cubicBezTo>
                    <a:cubicBezTo>
                      <a:pt x="2" y="88"/>
                      <a:pt x="0" y="86"/>
                      <a:pt x="0" y="8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7" y="2"/>
                      <a:pt x="17" y="4"/>
                    </a:cubicBezTo>
                    <a:lnTo>
                      <a:pt x="17" y="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70"/>
              <p:cNvSpPr>
                <a:spLocks/>
              </p:cNvSpPr>
              <p:nvPr/>
            </p:nvSpPr>
            <p:spPr bwMode="auto">
              <a:xfrm>
                <a:off x="5818188" y="3302000"/>
                <a:ext cx="127000" cy="33338"/>
              </a:xfrm>
              <a:custGeom>
                <a:avLst/>
                <a:gdLst>
                  <a:gd name="T0" fmla="*/ 33 w 33"/>
                  <a:gd name="T1" fmla="*/ 7 h 9"/>
                  <a:gd name="T2" fmla="*/ 31 w 33"/>
                  <a:gd name="T3" fmla="*/ 9 h 9"/>
                  <a:gd name="T4" fmla="*/ 2 w 33"/>
                  <a:gd name="T5" fmla="*/ 9 h 9"/>
                  <a:gd name="T6" fmla="*/ 0 w 33"/>
                  <a:gd name="T7" fmla="*/ 7 h 9"/>
                  <a:gd name="T8" fmla="*/ 0 w 33"/>
                  <a:gd name="T9" fmla="*/ 3 h 9"/>
                  <a:gd name="T10" fmla="*/ 2 w 33"/>
                  <a:gd name="T11" fmla="*/ 0 h 9"/>
                  <a:gd name="T12" fmla="*/ 31 w 33"/>
                  <a:gd name="T13" fmla="*/ 0 h 9"/>
                  <a:gd name="T14" fmla="*/ 33 w 33"/>
                  <a:gd name="T15" fmla="*/ 3 h 9"/>
                  <a:gd name="T16" fmla="*/ 33 w 33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9">
                    <a:moveTo>
                      <a:pt x="33" y="7"/>
                    </a:moveTo>
                    <a:cubicBezTo>
                      <a:pt x="33" y="8"/>
                      <a:pt x="32" y="9"/>
                      <a:pt x="31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2" y="0"/>
                      <a:pt x="33" y="1"/>
                      <a:pt x="33" y="3"/>
                    </a:cubicBezTo>
                    <a:lnTo>
                      <a:pt x="33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Oval 71"/>
              <p:cNvSpPr>
                <a:spLocks noChangeArrowheads="1"/>
              </p:cNvSpPr>
              <p:nvPr/>
            </p:nvSpPr>
            <p:spPr bwMode="auto">
              <a:xfrm>
                <a:off x="5799138" y="3302000"/>
                <a:ext cx="57150" cy="603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Oval 72"/>
              <p:cNvSpPr>
                <a:spLocks noChangeArrowheads="1"/>
              </p:cNvSpPr>
              <p:nvPr/>
            </p:nvSpPr>
            <p:spPr bwMode="auto">
              <a:xfrm>
                <a:off x="5907088" y="3302000"/>
                <a:ext cx="57150" cy="603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73"/>
              <p:cNvSpPr>
                <a:spLocks/>
              </p:cNvSpPr>
              <p:nvPr/>
            </p:nvSpPr>
            <p:spPr bwMode="auto">
              <a:xfrm>
                <a:off x="6062663" y="3313113"/>
                <a:ext cx="69850" cy="334963"/>
              </a:xfrm>
              <a:custGeom>
                <a:avLst/>
                <a:gdLst>
                  <a:gd name="T0" fmla="*/ 18 w 18"/>
                  <a:gd name="T1" fmla="*/ 84 h 88"/>
                  <a:gd name="T2" fmla="*/ 14 w 18"/>
                  <a:gd name="T3" fmla="*/ 88 h 88"/>
                  <a:gd name="T4" fmla="*/ 4 w 18"/>
                  <a:gd name="T5" fmla="*/ 88 h 88"/>
                  <a:gd name="T6" fmla="*/ 0 w 18"/>
                  <a:gd name="T7" fmla="*/ 84 h 88"/>
                  <a:gd name="T8" fmla="*/ 0 w 18"/>
                  <a:gd name="T9" fmla="*/ 4 h 88"/>
                  <a:gd name="T10" fmla="*/ 4 w 18"/>
                  <a:gd name="T11" fmla="*/ 0 h 88"/>
                  <a:gd name="T12" fmla="*/ 14 w 18"/>
                  <a:gd name="T13" fmla="*/ 0 h 88"/>
                  <a:gd name="T14" fmla="*/ 18 w 18"/>
                  <a:gd name="T15" fmla="*/ 4 h 88"/>
                  <a:gd name="T16" fmla="*/ 18 w 18"/>
                  <a:gd name="T17" fmla="*/ 8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88">
                    <a:moveTo>
                      <a:pt x="18" y="84"/>
                    </a:moveTo>
                    <a:cubicBezTo>
                      <a:pt x="18" y="86"/>
                      <a:pt x="16" y="88"/>
                      <a:pt x="14" y="88"/>
                    </a:cubicBezTo>
                    <a:cubicBezTo>
                      <a:pt x="4" y="88"/>
                      <a:pt x="4" y="88"/>
                      <a:pt x="4" y="88"/>
                    </a:cubicBezTo>
                    <a:cubicBezTo>
                      <a:pt x="2" y="88"/>
                      <a:pt x="0" y="86"/>
                      <a:pt x="0" y="8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8" y="2"/>
                      <a:pt x="18" y="4"/>
                    </a:cubicBezTo>
                    <a:lnTo>
                      <a:pt x="18" y="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74"/>
              <p:cNvSpPr>
                <a:spLocks/>
              </p:cNvSpPr>
              <p:nvPr/>
            </p:nvSpPr>
            <p:spPr bwMode="auto">
              <a:xfrm>
                <a:off x="6037263" y="3302000"/>
                <a:ext cx="122238" cy="33338"/>
              </a:xfrm>
              <a:custGeom>
                <a:avLst/>
                <a:gdLst>
                  <a:gd name="T0" fmla="*/ 32 w 32"/>
                  <a:gd name="T1" fmla="*/ 7 h 9"/>
                  <a:gd name="T2" fmla="*/ 30 w 32"/>
                  <a:gd name="T3" fmla="*/ 9 h 9"/>
                  <a:gd name="T4" fmla="*/ 2 w 32"/>
                  <a:gd name="T5" fmla="*/ 9 h 9"/>
                  <a:gd name="T6" fmla="*/ 0 w 32"/>
                  <a:gd name="T7" fmla="*/ 7 h 9"/>
                  <a:gd name="T8" fmla="*/ 0 w 32"/>
                  <a:gd name="T9" fmla="*/ 3 h 9"/>
                  <a:gd name="T10" fmla="*/ 2 w 32"/>
                  <a:gd name="T11" fmla="*/ 0 h 9"/>
                  <a:gd name="T12" fmla="*/ 30 w 32"/>
                  <a:gd name="T13" fmla="*/ 0 h 9"/>
                  <a:gd name="T14" fmla="*/ 32 w 32"/>
                  <a:gd name="T15" fmla="*/ 3 h 9"/>
                  <a:gd name="T16" fmla="*/ 32 w 32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9">
                    <a:moveTo>
                      <a:pt x="32" y="7"/>
                    </a:moveTo>
                    <a:cubicBezTo>
                      <a:pt x="32" y="8"/>
                      <a:pt x="31" y="9"/>
                      <a:pt x="30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3"/>
                    </a:cubicBezTo>
                    <a:lnTo>
                      <a:pt x="32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Oval 75"/>
              <p:cNvSpPr>
                <a:spLocks noChangeArrowheads="1"/>
              </p:cNvSpPr>
              <p:nvPr/>
            </p:nvSpPr>
            <p:spPr bwMode="auto">
              <a:xfrm>
                <a:off x="6016625" y="3302000"/>
                <a:ext cx="53975" cy="603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Oval 76"/>
              <p:cNvSpPr>
                <a:spLocks noChangeArrowheads="1"/>
              </p:cNvSpPr>
              <p:nvPr/>
            </p:nvSpPr>
            <p:spPr bwMode="auto">
              <a:xfrm>
                <a:off x="6124575" y="3302000"/>
                <a:ext cx="53975" cy="603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77"/>
              <p:cNvSpPr>
                <a:spLocks/>
              </p:cNvSpPr>
              <p:nvPr/>
            </p:nvSpPr>
            <p:spPr bwMode="auto">
              <a:xfrm>
                <a:off x="6281738" y="3313113"/>
                <a:ext cx="65088" cy="334963"/>
              </a:xfrm>
              <a:custGeom>
                <a:avLst/>
                <a:gdLst>
                  <a:gd name="T0" fmla="*/ 17 w 17"/>
                  <a:gd name="T1" fmla="*/ 84 h 88"/>
                  <a:gd name="T2" fmla="*/ 14 w 17"/>
                  <a:gd name="T3" fmla="*/ 88 h 88"/>
                  <a:gd name="T4" fmla="*/ 3 w 17"/>
                  <a:gd name="T5" fmla="*/ 88 h 88"/>
                  <a:gd name="T6" fmla="*/ 0 w 17"/>
                  <a:gd name="T7" fmla="*/ 84 h 88"/>
                  <a:gd name="T8" fmla="*/ 0 w 17"/>
                  <a:gd name="T9" fmla="*/ 4 h 88"/>
                  <a:gd name="T10" fmla="*/ 3 w 17"/>
                  <a:gd name="T11" fmla="*/ 0 h 88"/>
                  <a:gd name="T12" fmla="*/ 14 w 17"/>
                  <a:gd name="T13" fmla="*/ 0 h 88"/>
                  <a:gd name="T14" fmla="*/ 17 w 17"/>
                  <a:gd name="T15" fmla="*/ 4 h 88"/>
                  <a:gd name="T16" fmla="*/ 17 w 17"/>
                  <a:gd name="T17" fmla="*/ 8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88">
                    <a:moveTo>
                      <a:pt x="17" y="84"/>
                    </a:moveTo>
                    <a:cubicBezTo>
                      <a:pt x="17" y="86"/>
                      <a:pt x="15" y="88"/>
                      <a:pt x="14" y="88"/>
                    </a:cubicBezTo>
                    <a:cubicBezTo>
                      <a:pt x="3" y="88"/>
                      <a:pt x="3" y="88"/>
                      <a:pt x="3" y="88"/>
                    </a:cubicBezTo>
                    <a:cubicBezTo>
                      <a:pt x="1" y="88"/>
                      <a:pt x="0" y="86"/>
                      <a:pt x="0" y="8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7" y="2"/>
                      <a:pt x="17" y="4"/>
                    </a:cubicBezTo>
                    <a:lnTo>
                      <a:pt x="17" y="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78"/>
              <p:cNvSpPr>
                <a:spLocks/>
              </p:cNvSpPr>
              <p:nvPr/>
            </p:nvSpPr>
            <p:spPr bwMode="auto">
              <a:xfrm>
                <a:off x="6249988" y="3302000"/>
                <a:ext cx="127000" cy="33338"/>
              </a:xfrm>
              <a:custGeom>
                <a:avLst/>
                <a:gdLst>
                  <a:gd name="T0" fmla="*/ 33 w 33"/>
                  <a:gd name="T1" fmla="*/ 7 h 9"/>
                  <a:gd name="T2" fmla="*/ 31 w 33"/>
                  <a:gd name="T3" fmla="*/ 9 h 9"/>
                  <a:gd name="T4" fmla="*/ 2 w 33"/>
                  <a:gd name="T5" fmla="*/ 9 h 9"/>
                  <a:gd name="T6" fmla="*/ 0 w 33"/>
                  <a:gd name="T7" fmla="*/ 7 h 9"/>
                  <a:gd name="T8" fmla="*/ 0 w 33"/>
                  <a:gd name="T9" fmla="*/ 3 h 9"/>
                  <a:gd name="T10" fmla="*/ 2 w 33"/>
                  <a:gd name="T11" fmla="*/ 0 h 9"/>
                  <a:gd name="T12" fmla="*/ 31 w 33"/>
                  <a:gd name="T13" fmla="*/ 0 h 9"/>
                  <a:gd name="T14" fmla="*/ 33 w 33"/>
                  <a:gd name="T15" fmla="*/ 3 h 9"/>
                  <a:gd name="T16" fmla="*/ 33 w 33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9">
                    <a:moveTo>
                      <a:pt x="33" y="7"/>
                    </a:moveTo>
                    <a:cubicBezTo>
                      <a:pt x="33" y="8"/>
                      <a:pt x="32" y="9"/>
                      <a:pt x="31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2" y="0"/>
                      <a:pt x="33" y="1"/>
                      <a:pt x="33" y="3"/>
                    </a:cubicBezTo>
                    <a:lnTo>
                      <a:pt x="33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Oval 79"/>
              <p:cNvSpPr>
                <a:spLocks noChangeArrowheads="1"/>
              </p:cNvSpPr>
              <p:nvPr/>
            </p:nvSpPr>
            <p:spPr bwMode="auto">
              <a:xfrm>
                <a:off x="6230938" y="3302000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Oval 80"/>
              <p:cNvSpPr>
                <a:spLocks noChangeArrowheads="1"/>
              </p:cNvSpPr>
              <p:nvPr/>
            </p:nvSpPr>
            <p:spPr bwMode="auto">
              <a:xfrm>
                <a:off x="6338888" y="3302000"/>
                <a:ext cx="57150" cy="603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81"/>
              <p:cNvSpPr>
                <a:spLocks/>
              </p:cNvSpPr>
              <p:nvPr/>
            </p:nvSpPr>
            <p:spPr bwMode="auto">
              <a:xfrm>
                <a:off x="5834063" y="3663950"/>
                <a:ext cx="527050" cy="22225"/>
              </a:xfrm>
              <a:custGeom>
                <a:avLst/>
                <a:gdLst>
                  <a:gd name="T0" fmla="*/ 138 w 138"/>
                  <a:gd name="T1" fmla="*/ 3 h 6"/>
                  <a:gd name="T2" fmla="*/ 135 w 138"/>
                  <a:gd name="T3" fmla="*/ 6 h 6"/>
                  <a:gd name="T4" fmla="*/ 3 w 138"/>
                  <a:gd name="T5" fmla="*/ 6 h 6"/>
                  <a:gd name="T6" fmla="*/ 0 w 138"/>
                  <a:gd name="T7" fmla="*/ 3 h 6"/>
                  <a:gd name="T8" fmla="*/ 0 w 138"/>
                  <a:gd name="T9" fmla="*/ 3 h 6"/>
                  <a:gd name="T10" fmla="*/ 3 w 138"/>
                  <a:gd name="T11" fmla="*/ 0 h 6"/>
                  <a:gd name="T12" fmla="*/ 135 w 138"/>
                  <a:gd name="T13" fmla="*/ 0 h 6"/>
                  <a:gd name="T14" fmla="*/ 138 w 138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8" h="6">
                    <a:moveTo>
                      <a:pt x="138" y="3"/>
                    </a:moveTo>
                    <a:cubicBezTo>
                      <a:pt x="138" y="5"/>
                      <a:pt x="137" y="6"/>
                      <a:pt x="13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7" y="0"/>
                      <a:pt x="138" y="1"/>
                      <a:pt x="138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82"/>
              <p:cNvSpPr>
                <a:spLocks/>
              </p:cNvSpPr>
              <p:nvPr/>
            </p:nvSpPr>
            <p:spPr bwMode="auto">
              <a:xfrm>
                <a:off x="5834063" y="3694113"/>
                <a:ext cx="527050" cy="22225"/>
              </a:xfrm>
              <a:custGeom>
                <a:avLst/>
                <a:gdLst>
                  <a:gd name="T0" fmla="*/ 138 w 138"/>
                  <a:gd name="T1" fmla="*/ 3 h 6"/>
                  <a:gd name="T2" fmla="*/ 135 w 138"/>
                  <a:gd name="T3" fmla="*/ 6 h 6"/>
                  <a:gd name="T4" fmla="*/ 3 w 138"/>
                  <a:gd name="T5" fmla="*/ 6 h 6"/>
                  <a:gd name="T6" fmla="*/ 0 w 138"/>
                  <a:gd name="T7" fmla="*/ 3 h 6"/>
                  <a:gd name="T8" fmla="*/ 0 w 138"/>
                  <a:gd name="T9" fmla="*/ 3 h 6"/>
                  <a:gd name="T10" fmla="*/ 3 w 138"/>
                  <a:gd name="T11" fmla="*/ 0 h 6"/>
                  <a:gd name="T12" fmla="*/ 135 w 138"/>
                  <a:gd name="T13" fmla="*/ 0 h 6"/>
                  <a:gd name="T14" fmla="*/ 138 w 138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8" h="6">
                    <a:moveTo>
                      <a:pt x="138" y="3"/>
                    </a:moveTo>
                    <a:cubicBezTo>
                      <a:pt x="138" y="5"/>
                      <a:pt x="137" y="6"/>
                      <a:pt x="13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7" y="0"/>
                      <a:pt x="138" y="1"/>
                      <a:pt x="138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83"/>
              <p:cNvSpPr>
                <a:spLocks/>
              </p:cNvSpPr>
              <p:nvPr/>
            </p:nvSpPr>
            <p:spPr bwMode="auto">
              <a:xfrm>
                <a:off x="5834063" y="3724275"/>
                <a:ext cx="527050" cy="22225"/>
              </a:xfrm>
              <a:custGeom>
                <a:avLst/>
                <a:gdLst>
                  <a:gd name="T0" fmla="*/ 138 w 138"/>
                  <a:gd name="T1" fmla="*/ 3 h 6"/>
                  <a:gd name="T2" fmla="*/ 135 w 138"/>
                  <a:gd name="T3" fmla="*/ 6 h 6"/>
                  <a:gd name="T4" fmla="*/ 3 w 138"/>
                  <a:gd name="T5" fmla="*/ 6 h 6"/>
                  <a:gd name="T6" fmla="*/ 0 w 138"/>
                  <a:gd name="T7" fmla="*/ 3 h 6"/>
                  <a:gd name="T8" fmla="*/ 0 w 138"/>
                  <a:gd name="T9" fmla="*/ 3 h 6"/>
                  <a:gd name="T10" fmla="*/ 3 w 138"/>
                  <a:gd name="T11" fmla="*/ 0 h 6"/>
                  <a:gd name="T12" fmla="*/ 135 w 138"/>
                  <a:gd name="T13" fmla="*/ 0 h 6"/>
                  <a:gd name="T14" fmla="*/ 138 w 138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8" h="6">
                    <a:moveTo>
                      <a:pt x="138" y="3"/>
                    </a:moveTo>
                    <a:cubicBezTo>
                      <a:pt x="138" y="4"/>
                      <a:pt x="137" y="6"/>
                      <a:pt x="13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4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7" y="0"/>
                      <a:pt x="138" y="1"/>
                      <a:pt x="138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16" name="椭圆 115"/>
          <p:cNvSpPr/>
          <p:nvPr/>
        </p:nvSpPr>
        <p:spPr>
          <a:xfrm>
            <a:off x="3118513" y="936873"/>
            <a:ext cx="1112118" cy="1112117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文本框 10"/>
          <p:cNvSpPr txBox="1"/>
          <p:nvPr/>
        </p:nvSpPr>
        <p:spPr>
          <a:xfrm>
            <a:off x="3100585" y="1327864"/>
            <a:ext cx="1121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尺寸信息</a:t>
            </a:r>
            <a:endParaRPr lang="en-US" altLang="zh-CN" sz="1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文本框 10"/>
          <p:cNvSpPr txBox="1"/>
          <p:nvPr/>
        </p:nvSpPr>
        <p:spPr>
          <a:xfrm>
            <a:off x="651075" y="3045914"/>
            <a:ext cx="1121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材料信息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806449" y="5363029"/>
            <a:ext cx="4326993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掌握核心专利，产品尺寸，材料等信息。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231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342900"/>
            <a:ext cx="171451" cy="5715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051" y="314981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销售渠道</a:t>
            </a:r>
            <a:endParaRPr lang="zh-CN" altLang="en-US" sz="32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2070100"/>
            <a:ext cx="12192000" cy="20193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203326" y="1708150"/>
            <a:ext cx="9785351" cy="3994150"/>
            <a:chOff x="1203325" y="1708150"/>
            <a:chExt cx="9785350" cy="3994150"/>
          </a:xfrm>
        </p:grpSpPr>
        <p:grpSp>
          <p:nvGrpSpPr>
            <p:cNvPr id="15" name="组合 14"/>
            <p:cNvGrpSpPr/>
            <p:nvPr/>
          </p:nvGrpSpPr>
          <p:grpSpPr>
            <a:xfrm>
              <a:off x="1203325" y="1708150"/>
              <a:ext cx="9785350" cy="3994150"/>
              <a:chOff x="1206500" y="1708150"/>
              <a:chExt cx="9785350" cy="3994150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206500" y="1708150"/>
                <a:ext cx="2120900" cy="3994150"/>
              </a:xfrm>
              <a:prstGeom prst="rect">
                <a:avLst/>
              </a:prstGeom>
              <a:solidFill>
                <a:srgbClr val="F0D2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761317" y="1708150"/>
                <a:ext cx="2120900" cy="3994150"/>
              </a:xfrm>
              <a:prstGeom prst="rect">
                <a:avLst/>
              </a:prstGeom>
              <a:solidFill>
                <a:srgbClr val="F0D2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316134" y="1708150"/>
                <a:ext cx="2120900" cy="3994150"/>
              </a:xfrm>
              <a:prstGeom prst="rect">
                <a:avLst/>
              </a:prstGeom>
              <a:solidFill>
                <a:srgbClr val="F0D2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8870950" y="1708150"/>
                <a:ext cx="2120900" cy="3994150"/>
              </a:xfrm>
              <a:prstGeom prst="rect">
                <a:avLst/>
              </a:prstGeom>
              <a:solidFill>
                <a:srgbClr val="F0D2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1222375" y="2070100"/>
              <a:ext cx="2120900" cy="2019300"/>
            </a:xfrm>
            <a:prstGeom prst="rect">
              <a:avLst/>
            </a:prstGeom>
            <a:blipFill dpi="0" rotWithShape="1">
              <a:blip r:embed="rId2" cstate="email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tile tx="2286000" ty="2286000" sx="50000" sy="5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758141" y="2070100"/>
              <a:ext cx="2120900" cy="2019300"/>
            </a:xfrm>
            <a:prstGeom prst="rect">
              <a:avLst/>
            </a:prstGeom>
            <a:blipFill dpi="0" rotWithShape="1">
              <a:blip r:embed="rId3" cstate="email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tile tx="2413000" ty="2540000" sx="50000" sy="5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959" y="2070100"/>
              <a:ext cx="2120900" cy="2019300"/>
            </a:xfrm>
            <a:prstGeom prst="rect">
              <a:avLst/>
            </a:prstGeom>
            <a:blipFill dpi="0" rotWithShape="1">
              <a:blip r:embed="rId4" cstate="email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tile tx="2794000" ty="2032000" sx="10000" sy="1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8867775" y="2063750"/>
              <a:ext cx="2120900" cy="2019300"/>
            </a:xfrm>
            <a:prstGeom prst="rect">
              <a:avLst/>
            </a:prstGeom>
            <a:blipFill dpi="0" rotWithShape="1">
              <a:blip r:embed="rId5" cstate="email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tile tx="2794000" ty="2032000" sx="5000" sy="5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623347" y="4138196"/>
            <a:ext cx="1337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官方平台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428751" y="4538306"/>
            <a:ext cx="1676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250157" y="4616908"/>
            <a:ext cx="205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162816" y="4138196"/>
            <a:ext cx="1337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众筹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968219" y="4538306"/>
            <a:ext cx="1676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741712" y="4138196"/>
            <a:ext cx="1337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线下门店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6547115" y="4538306"/>
            <a:ext cx="1676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9079307" y="4538306"/>
            <a:ext cx="1676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9273904" y="4138196"/>
            <a:ext cx="1337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189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8142514" y="2631706"/>
            <a:ext cx="4049487" cy="19158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 rot="2700000">
            <a:off x="7458418" y="2915067"/>
            <a:ext cx="1368193" cy="1368193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163737" y="3142200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0D2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3600" dirty="0" smtClean="0">
                <a:solidFill>
                  <a:srgbClr val="F0D2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600" dirty="0">
              <a:solidFill>
                <a:srgbClr val="F0D2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" y="3585307"/>
            <a:ext cx="7175053" cy="0"/>
          </a:xfrm>
          <a:prstGeom prst="line">
            <a:avLst/>
          </a:prstGeom>
          <a:ln>
            <a:solidFill>
              <a:srgbClr val="D767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 rot="2700000">
            <a:off x="7339648" y="4293575"/>
            <a:ext cx="370728" cy="370728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2700000">
            <a:off x="7874065" y="4695524"/>
            <a:ext cx="181545" cy="181545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223239" y="2743644"/>
            <a:ext cx="320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风险管控</a:t>
            </a:r>
            <a:endParaRPr lang="zh-CN" altLang="en-US" sz="48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509" y="3639877"/>
            <a:ext cx="1340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危机预测</a:t>
            </a:r>
            <a:endParaRPr lang="zh-CN" altLang="en-US" sz="1600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42844" y="3639877"/>
            <a:ext cx="1340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zh-CN" altLang="en-US" sz="1600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14579" y="3639877"/>
            <a:ext cx="1340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财务计划</a:t>
            </a:r>
            <a:endParaRPr lang="zh-CN" altLang="en-US" sz="1600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50649" y="3639878"/>
            <a:ext cx="1340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SWOT</a:t>
            </a:r>
            <a:r>
              <a:rPr lang="zh-CN" altLang="en-US" sz="1600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1600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100098" y="2491315"/>
            <a:ext cx="1110799" cy="1301766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23467" y="-1302282"/>
            <a:ext cx="2995768" cy="3510800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0087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8083" y="342902"/>
            <a:ext cx="2207083" cy="569555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342900"/>
            <a:ext cx="171451" cy="5715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051" y="314981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危机预测</a:t>
            </a:r>
            <a:endParaRPr lang="zh-CN" altLang="en-US" sz="32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5570238" y="2565401"/>
            <a:ext cx="5485098" cy="1773469"/>
            <a:chOff x="5323495" y="2565399"/>
            <a:chExt cx="5485098" cy="1773469"/>
          </a:xfrm>
        </p:grpSpPr>
        <p:grpSp>
          <p:nvGrpSpPr>
            <p:cNvPr id="32" name="组合 31"/>
            <p:cNvGrpSpPr/>
            <p:nvPr/>
          </p:nvGrpSpPr>
          <p:grpSpPr>
            <a:xfrm>
              <a:off x="5631111" y="2565399"/>
              <a:ext cx="4848251" cy="1773469"/>
              <a:chOff x="1741850" y="1694543"/>
              <a:chExt cx="6037808" cy="2208604"/>
            </a:xfrm>
          </p:grpSpPr>
          <p:sp>
            <p:nvSpPr>
              <p:cNvPr id="23" name="矩形 22"/>
              <p:cNvSpPr/>
              <p:nvPr/>
            </p:nvSpPr>
            <p:spPr>
              <a:xfrm rot="2718682">
                <a:off x="2711429" y="1694543"/>
                <a:ext cx="1204686" cy="1204686"/>
              </a:xfrm>
              <a:prstGeom prst="rect">
                <a:avLst/>
              </a:prstGeom>
              <a:solidFill>
                <a:srgbClr val="D767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 rot="2718682">
                <a:off x="3693702" y="2698461"/>
                <a:ext cx="1204686" cy="1204686"/>
              </a:xfrm>
              <a:prstGeom prst="rect">
                <a:avLst/>
              </a:prstGeom>
              <a:solidFill>
                <a:srgbClr val="1339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 rot="2718682">
                <a:off x="1741850" y="2652484"/>
                <a:ext cx="1204686" cy="1204686"/>
              </a:xfrm>
              <a:prstGeom prst="rect">
                <a:avLst/>
              </a:prstGeom>
              <a:solidFill>
                <a:srgbClr val="F0D2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 rot="2718682">
                <a:off x="5595257" y="2659744"/>
                <a:ext cx="1204686" cy="1204686"/>
              </a:xfrm>
              <a:prstGeom prst="rect">
                <a:avLst/>
              </a:prstGeom>
              <a:solidFill>
                <a:srgbClr val="B7C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 rot="2718682">
                <a:off x="6574972" y="1709057"/>
                <a:ext cx="1204686" cy="1204686"/>
              </a:xfrm>
              <a:prstGeom prst="rect">
                <a:avLst/>
              </a:prstGeom>
              <a:solidFill>
                <a:srgbClr val="416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5323495" y="3651972"/>
              <a:ext cx="15530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了解度低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129054" y="2871801"/>
              <a:ext cx="15530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成本增加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8430235" y="3645826"/>
              <a:ext cx="15530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新兴行业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911908" y="3674761"/>
              <a:ext cx="15530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抄袭山寨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255564" y="2887788"/>
              <a:ext cx="15530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行业壁垒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776876" y="1816444"/>
            <a:ext cx="5086565" cy="705414"/>
            <a:chOff x="817967" y="2023012"/>
            <a:chExt cx="5086565" cy="705414"/>
          </a:xfrm>
        </p:grpSpPr>
        <p:grpSp>
          <p:nvGrpSpPr>
            <p:cNvPr id="50" name="组合 49"/>
            <p:cNvGrpSpPr/>
            <p:nvPr/>
          </p:nvGrpSpPr>
          <p:grpSpPr>
            <a:xfrm>
              <a:off x="882648" y="2023012"/>
              <a:ext cx="1553029" cy="369332"/>
              <a:chOff x="882648" y="2023012"/>
              <a:chExt cx="1553029" cy="369332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931632" y="2188382"/>
                <a:ext cx="134257" cy="134257"/>
              </a:xfrm>
              <a:prstGeom prst="ellipse">
                <a:avLst/>
              </a:prstGeom>
              <a:solidFill>
                <a:srgbClr val="D767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882648" y="2023012"/>
                <a:ext cx="1553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初期成本</a:t>
                </a:r>
                <a:endPara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5" name="矩形 54"/>
            <p:cNvSpPr/>
            <p:nvPr/>
          </p:nvSpPr>
          <p:spPr>
            <a:xfrm>
              <a:off x="817967" y="2359094"/>
              <a:ext cx="5086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初期产品订单较少，单个成本较高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776876" y="2629919"/>
            <a:ext cx="4916024" cy="672677"/>
            <a:chOff x="817968" y="3051575"/>
            <a:chExt cx="4916024" cy="672677"/>
          </a:xfrm>
        </p:grpSpPr>
        <p:grpSp>
          <p:nvGrpSpPr>
            <p:cNvPr id="51" name="组合 50"/>
            <p:cNvGrpSpPr/>
            <p:nvPr/>
          </p:nvGrpSpPr>
          <p:grpSpPr>
            <a:xfrm>
              <a:off x="882648" y="3051575"/>
              <a:ext cx="1553029" cy="369332"/>
              <a:chOff x="882648" y="2764944"/>
              <a:chExt cx="1553029" cy="369332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931632" y="2930314"/>
                <a:ext cx="134257" cy="134257"/>
              </a:xfrm>
              <a:prstGeom prst="ellipse">
                <a:avLst/>
              </a:prstGeom>
              <a:solidFill>
                <a:srgbClr val="D767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882648" y="2764944"/>
                <a:ext cx="1553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了解度低</a:t>
                </a:r>
                <a:endPara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矩形 55"/>
            <p:cNvSpPr/>
            <p:nvPr/>
          </p:nvSpPr>
          <p:spPr>
            <a:xfrm>
              <a:off x="817968" y="3354920"/>
              <a:ext cx="49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L-glass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为新事物，之前市场上并不存在此产品，用户了解度低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776876" y="3410657"/>
            <a:ext cx="4916024" cy="667490"/>
            <a:chOff x="843247" y="4003991"/>
            <a:chExt cx="4916024" cy="667490"/>
          </a:xfrm>
        </p:grpSpPr>
        <p:grpSp>
          <p:nvGrpSpPr>
            <p:cNvPr id="52" name="组合 51"/>
            <p:cNvGrpSpPr/>
            <p:nvPr/>
          </p:nvGrpSpPr>
          <p:grpSpPr>
            <a:xfrm>
              <a:off x="901159" y="4003991"/>
              <a:ext cx="1553029" cy="369332"/>
              <a:chOff x="882648" y="3461160"/>
              <a:chExt cx="1553029" cy="369332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931632" y="3626530"/>
                <a:ext cx="134257" cy="134257"/>
              </a:xfrm>
              <a:prstGeom prst="ellipse">
                <a:avLst/>
              </a:prstGeom>
              <a:solidFill>
                <a:srgbClr val="D767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882648" y="3461160"/>
                <a:ext cx="1553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新兴行业</a:t>
                </a:r>
                <a:endPara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矩形 56"/>
            <p:cNvSpPr/>
            <p:nvPr/>
          </p:nvSpPr>
          <p:spPr>
            <a:xfrm>
              <a:off x="843247" y="4302149"/>
              <a:ext cx="49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配套产业不成熟，如包装，材料，门店测量镜架尺寸等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76876" y="4186208"/>
            <a:ext cx="4916024" cy="663140"/>
            <a:chOff x="901159" y="5110139"/>
            <a:chExt cx="4916024" cy="663140"/>
          </a:xfrm>
        </p:grpSpPr>
        <p:grpSp>
          <p:nvGrpSpPr>
            <p:cNvPr id="53" name="组合 52"/>
            <p:cNvGrpSpPr/>
            <p:nvPr/>
          </p:nvGrpSpPr>
          <p:grpSpPr>
            <a:xfrm>
              <a:off x="908682" y="5110139"/>
              <a:ext cx="1553029" cy="369332"/>
              <a:chOff x="887721" y="4131379"/>
              <a:chExt cx="1553029" cy="369332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936705" y="4296749"/>
                <a:ext cx="134257" cy="134257"/>
              </a:xfrm>
              <a:prstGeom prst="ellipse">
                <a:avLst/>
              </a:prstGeom>
              <a:solidFill>
                <a:srgbClr val="D767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887721" y="4131379"/>
                <a:ext cx="1553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行业</a:t>
                </a:r>
                <a:r>
                  <a:rPr lang="zh-CN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壁垒</a:t>
                </a:r>
              </a:p>
            </p:txBody>
          </p:sp>
        </p:grpSp>
        <p:sp>
          <p:nvSpPr>
            <p:cNvPr id="60" name="矩形 59"/>
            <p:cNvSpPr/>
            <p:nvPr/>
          </p:nvSpPr>
          <p:spPr>
            <a:xfrm>
              <a:off x="901159" y="5403947"/>
              <a:ext cx="49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对现有行业格局是相当大的挑战，会受到传统眼镜行业的挑战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776876" y="4957410"/>
            <a:ext cx="4916024" cy="656797"/>
            <a:chOff x="870161" y="5777327"/>
            <a:chExt cx="4916024" cy="656797"/>
          </a:xfrm>
        </p:grpSpPr>
        <p:grpSp>
          <p:nvGrpSpPr>
            <p:cNvPr id="54" name="组合 53"/>
            <p:cNvGrpSpPr/>
            <p:nvPr/>
          </p:nvGrpSpPr>
          <p:grpSpPr>
            <a:xfrm>
              <a:off x="901425" y="5777327"/>
              <a:ext cx="1553029" cy="369332"/>
              <a:chOff x="880464" y="4798567"/>
              <a:chExt cx="1553029" cy="369332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929448" y="4963937"/>
                <a:ext cx="134257" cy="134257"/>
              </a:xfrm>
              <a:prstGeom prst="ellipse">
                <a:avLst/>
              </a:prstGeom>
              <a:solidFill>
                <a:srgbClr val="D767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880464" y="4798567"/>
                <a:ext cx="1553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抄袭山寨</a:t>
                </a:r>
                <a:endPara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2" name="矩形 61"/>
            <p:cNvSpPr/>
            <p:nvPr/>
          </p:nvSpPr>
          <p:spPr>
            <a:xfrm>
              <a:off x="870161" y="6064792"/>
              <a:ext cx="49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会有不良商家进行抄袭复制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54097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033405" y="1"/>
            <a:ext cx="6158596" cy="765005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48083" y="342902"/>
            <a:ext cx="2207083" cy="569555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342900"/>
            <a:ext cx="171451" cy="5715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051" y="314981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zh-CN" altLang="en-US" sz="32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70145" y="1726285"/>
            <a:ext cx="1614715" cy="466639"/>
          </a:xfrm>
          <a:prstGeom prst="rect">
            <a:avLst/>
          </a:prstGeom>
          <a:solidFill>
            <a:srgbClr val="F0D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607373" y="1596568"/>
            <a:ext cx="3243939" cy="725719"/>
          </a:xfrm>
          <a:prstGeom prst="rect">
            <a:avLst/>
          </a:prstGeom>
          <a:solidFill>
            <a:srgbClr val="F0D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607373" y="2545439"/>
            <a:ext cx="3243939" cy="725719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607373" y="3494310"/>
            <a:ext cx="3243939" cy="725719"/>
          </a:xfrm>
          <a:prstGeom prst="rect">
            <a:avLst/>
          </a:prstGeom>
          <a:solidFill>
            <a:srgbClr val="B7C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607373" y="4443181"/>
            <a:ext cx="3243939" cy="725719"/>
          </a:xfrm>
          <a:prstGeom prst="rect">
            <a:avLst/>
          </a:prstGeom>
          <a:solidFill>
            <a:srgbClr val="133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607373" y="5392051"/>
            <a:ext cx="3243939" cy="725719"/>
          </a:xfrm>
          <a:prstGeom prst="rect">
            <a:avLst/>
          </a:prstGeom>
          <a:solidFill>
            <a:srgbClr val="416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梯形 22"/>
          <p:cNvSpPr/>
          <p:nvPr/>
        </p:nvSpPr>
        <p:spPr>
          <a:xfrm rot="16200000">
            <a:off x="3985074" y="1699985"/>
            <a:ext cx="722086" cy="522515"/>
          </a:xfrm>
          <a:prstGeom prst="trapezoid">
            <a:avLst/>
          </a:prstGeom>
          <a:solidFill>
            <a:srgbClr val="E8B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159000" y="2675939"/>
            <a:ext cx="1925859" cy="466639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梯形 24"/>
          <p:cNvSpPr/>
          <p:nvPr/>
        </p:nvSpPr>
        <p:spPr>
          <a:xfrm rot="16200000">
            <a:off x="3985073" y="2649639"/>
            <a:ext cx="722086" cy="522515"/>
          </a:xfrm>
          <a:prstGeom prst="trapezoid">
            <a:avLst/>
          </a:prstGeom>
          <a:solidFill>
            <a:srgbClr val="B94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851950" y="3624809"/>
            <a:ext cx="2232909" cy="466639"/>
          </a:xfrm>
          <a:prstGeom prst="rect">
            <a:avLst/>
          </a:prstGeom>
          <a:solidFill>
            <a:srgbClr val="B7C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梯形 26"/>
          <p:cNvSpPr/>
          <p:nvPr/>
        </p:nvSpPr>
        <p:spPr>
          <a:xfrm rot="16200000">
            <a:off x="3985073" y="3598509"/>
            <a:ext cx="722086" cy="522515"/>
          </a:xfrm>
          <a:prstGeom prst="trapezoid">
            <a:avLst/>
          </a:prstGeom>
          <a:solidFill>
            <a:srgbClr val="9AB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551009" y="4572898"/>
            <a:ext cx="2533851" cy="466639"/>
          </a:xfrm>
          <a:prstGeom prst="rect">
            <a:avLst/>
          </a:prstGeom>
          <a:solidFill>
            <a:srgbClr val="133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梯形 28"/>
          <p:cNvSpPr/>
          <p:nvPr/>
        </p:nvSpPr>
        <p:spPr>
          <a:xfrm rot="16200000">
            <a:off x="3985074" y="4546598"/>
            <a:ext cx="722086" cy="522515"/>
          </a:xfrm>
          <a:prstGeom prst="trapezoid">
            <a:avLst/>
          </a:prstGeom>
          <a:solidFill>
            <a:srgbClr val="0B2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111171" y="5530054"/>
            <a:ext cx="2973688" cy="466639"/>
          </a:xfrm>
          <a:prstGeom prst="rect">
            <a:avLst/>
          </a:prstGeom>
          <a:solidFill>
            <a:srgbClr val="416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梯形 30"/>
          <p:cNvSpPr/>
          <p:nvPr/>
        </p:nvSpPr>
        <p:spPr>
          <a:xfrm rot="16200000">
            <a:off x="3985073" y="5491054"/>
            <a:ext cx="722086" cy="522515"/>
          </a:xfrm>
          <a:prstGeom prst="trapezoid">
            <a:avLst/>
          </a:prstGeom>
          <a:solidFill>
            <a:srgbClr val="345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685025" y="177475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初期成本</a:t>
            </a:r>
          </a:p>
        </p:txBody>
      </p:sp>
      <p:sp>
        <p:nvSpPr>
          <p:cNvPr id="33" name="矩形 32"/>
          <p:cNvSpPr/>
          <p:nvPr/>
        </p:nvSpPr>
        <p:spPr>
          <a:xfrm>
            <a:off x="4491962" y="1621183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如何解决初期成本的问题？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376699" y="1917035"/>
            <a:ext cx="391367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提高单价。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54979" y="272363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了解度低</a:t>
            </a:r>
          </a:p>
        </p:txBody>
      </p:sp>
      <p:sp>
        <p:nvSpPr>
          <p:cNvPr id="36" name="矩形 35"/>
          <p:cNvSpPr/>
          <p:nvPr/>
        </p:nvSpPr>
        <p:spPr>
          <a:xfrm>
            <a:off x="4479262" y="2600445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如何解决了解度低的问题？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338599" y="2896296"/>
            <a:ext cx="391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通过营销与网站。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470146" y="367907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新兴行业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483327" y="3543190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如何解决新兴行业的问题？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342666" y="3839042"/>
            <a:ext cx="391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与门店厂家合作。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320933" y="46200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行业壁垒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383797" y="4496899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如何面对行业行业壁垒问题？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663353" y="4792750"/>
            <a:ext cx="391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与镜片厂家合作。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083005" y="557165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抄袭山寨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656100" y="5423073"/>
            <a:ext cx="2723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如何面对抄袭山寨问题？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704825" y="5718925"/>
            <a:ext cx="391367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法律维护。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任意多边形 49"/>
          <p:cNvSpPr/>
          <p:nvPr/>
        </p:nvSpPr>
        <p:spPr>
          <a:xfrm>
            <a:off x="8503313" y="-572333"/>
            <a:ext cx="4677139" cy="8641363"/>
          </a:xfrm>
          <a:custGeom>
            <a:avLst/>
            <a:gdLst/>
            <a:ahLst/>
            <a:cxnLst/>
            <a:rect l="l" t="t" r="r" b="b"/>
            <a:pathLst>
              <a:path w="3834333" h="7084218">
                <a:moveTo>
                  <a:pt x="1496541" y="5605388"/>
                </a:moveTo>
                <a:cubicBezTo>
                  <a:pt x="1720875" y="5605388"/>
                  <a:pt x="1912739" y="5677706"/>
                  <a:pt x="2072133" y="5822342"/>
                </a:cubicBezTo>
                <a:cubicBezTo>
                  <a:pt x="2231528" y="5966978"/>
                  <a:pt x="2311225" y="6142607"/>
                  <a:pt x="2311225" y="6349231"/>
                </a:cubicBezTo>
                <a:cubicBezTo>
                  <a:pt x="2311225" y="6549950"/>
                  <a:pt x="2231528" y="6722628"/>
                  <a:pt x="2072133" y="6867264"/>
                </a:cubicBezTo>
                <a:cubicBezTo>
                  <a:pt x="1912739" y="7011900"/>
                  <a:pt x="1720875" y="7084218"/>
                  <a:pt x="1496541" y="7084218"/>
                </a:cubicBezTo>
                <a:cubicBezTo>
                  <a:pt x="1269255" y="7084218"/>
                  <a:pt x="1077391" y="7011162"/>
                  <a:pt x="920948" y="6865050"/>
                </a:cubicBezTo>
                <a:cubicBezTo>
                  <a:pt x="764505" y="6718938"/>
                  <a:pt x="686283" y="6546999"/>
                  <a:pt x="686283" y="6349231"/>
                </a:cubicBezTo>
                <a:cubicBezTo>
                  <a:pt x="686283" y="6145559"/>
                  <a:pt x="764505" y="5970667"/>
                  <a:pt x="920948" y="5824556"/>
                </a:cubicBezTo>
                <a:cubicBezTo>
                  <a:pt x="1077391" y="5678444"/>
                  <a:pt x="1269255" y="5605388"/>
                  <a:pt x="1496541" y="5605388"/>
                </a:cubicBezTo>
                <a:close/>
                <a:moveTo>
                  <a:pt x="1695785" y="0"/>
                </a:moveTo>
                <a:cubicBezTo>
                  <a:pt x="2371737" y="0"/>
                  <a:pt x="2897150" y="154967"/>
                  <a:pt x="3272023" y="464902"/>
                </a:cubicBezTo>
                <a:cubicBezTo>
                  <a:pt x="3646896" y="774836"/>
                  <a:pt x="3834333" y="1193985"/>
                  <a:pt x="3834333" y="1722350"/>
                </a:cubicBezTo>
                <a:cubicBezTo>
                  <a:pt x="3834333" y="2061802"/>
                  <a:pt x="3757587" y="2374689"/>
                  <a:pt x="3604095" y="2661009"/>
                </a:cubicBezTo>
                <a:cubicBezTo>
                  <a:pt x="3450605" y="2947330"/>
                  <a:pt x="3186421" y="3242506"/>
                  <a:pt x="2811549" y="3546537"/>
                </a:cubicBezTo>
                <a:cubicBezTo>
                  <a:pt x="2495711" y="3797436"/>
                  <a:pt x="2294253" y="3994466"/>
                  <a:pt x="2207176" y="4137626"/>
                </a:cubicBezTo>
                <a:cubicBezTo>
                  <a:pt x="2120099" y="4280787"/>
                  <a:pt x="2076561" y="4452727"/>
                  <a:pt x="2076561" y="4653446"/>
                </a:cubicBezTo>
                <a:lnTo>
                  <a:pt x="2076561" y="4958953"/>
                </a:lnTo>
                <a:lnTo>
                  <a:pt x="907665" y="4958953"/>
                </a:lnTo>
                <a:lnTo>
                  <a:pt x="907665" y="4542755"/>
                </a:lnTo>
                <a:cubicBezTo>
                  <a:pt x="907665" y="4226917"/>
                  <a:pt x="965224" y="3957569"/>
                  <a:pt x="1080343" y="3734711"/>
                </a:cubicBezTo>
                <a:cubicBezTo>
                  <a:pt x="1195461" y="3511854"/>
                  <a:pt x="1388801" y="3288258"/>
                  <a:pt x="1660363" y="3063924"/>
                </a:cubicBezTo>
                <a:cubicBezTo>
                  <a:pt x="1973249" y="2807121"/>
                  <a:pt x="2181348" y="2596809"/>
                  <a:pt x="2284660" y="2432986"/>
                </a:cubicBezTo>
                <a:cubicBezTo>
                  <a:pt x="2387971" y="2269164"/>
                  <a:pt x="2439627" y="2092796"/>
                  <a:pt x="2439627" y="1903883"/>
                </a:cubicBezTo>
                <a:cubicBezTo>
                  <a:pt x="2439627" y="1685453"/>
                  <a:pt x="2362881" y="1511300"/>
                  <a:pt x="2209390" y="1381422"/>
                </a:cubicBezTo>
                <a:cubicBezTo>
                  <a:pt x="2055899" y="1251545"/>
                  <a:pt x="1835993" y="1186606"/>
                  <a:pt x="1549673" y="1186606"/>
                </a:cubicBezTo>
                <a:cubicBezTo>
                  <a:pt x="994742" y="1186606"/>
                  <a:pt x="478184" y="1393229"/>
                  <a:pt x="0" y="1806475"/>
                </a:cubicBezTo>
                <a:lnTo>
                  <a:pt x="0" y="442764"/>
                </a:lnTo>
                <a:cubicBezTo>
                  <a:pt x="528364" y="147588"/>
                  <a:pt x="1093626" y="0"/>
                  <a:pt x="1695785" y="0"/>
                </a:cubicBezTo>
                <a:close/>
              </a:path>
            </a:pathLst>
          </a:cu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7192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2686050 w 9144000"/>
              <a:gd name="connsiteY2" fmla="*/ 64008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230505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230505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968493">
            <a:off x="598521" y="-1742596"/>
            <a:ext cx="3075252" cy="3613333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61406" y="613219"/>
            <a:ext cx="17126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F0D2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4400" b="1" dirty="0">
              <a:solidFill>
                <a:srgbClr val="F0D2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80455" y="1382660"/>
            <a:ext cx="2528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dirty="0" smtClean="0">
                <a:solidFill>
                  <a:srgbClr val="F0D2AF"/>
                </a:solidFill>
                <a:latin typeface="+mj-ea"/>
                <a:ea typeface="+mj-ea"/>
              </a:rPr>
              <a:t>CONT</a:t>
            </a:r>
            <a:r>
              <a:rPr lang="en-US" altLang="zh-CN" dirty="0" smtClean="0">
                <a:solidFill>
                  <a:srgbClr val="D76739"/>
                </a:solidFill>
                <a:latin typeface="+mj-ea"/>
                <a:ea typeface="+mj-ea"/>
              </a:rPr>
              <a:t>ENTS</a:t>
            </a:r>
            <a:endParaRPr lang="zh-CN" altLang="en-US" dirty="0">
              <a:solidFill>
                <a:srgbClr val="D76739"/>
              </a:solidFill>
              <a:latin typeface="+mj-ea"/>
              <a:ea typeface="+mj-ea"/>
            </a:endParaRPr>
          </a:p>
        </p:txBody>
      </p:sp>
      <p:sp>
        <p:nvSpPr>
          <p:cNvPr id="26" name="矩形 25"/>
          <p:cNvSpPr/>
          <p:nvPr/>
        </p:nvSpPr>
        <p:spPr>
          <a:xfrm rot="2700000">
            <a:off x="3481425" y="4898200"/>
            <a:ext cx="723900" cy="7239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2700000">
            <a:off x="4725241" y="3712544"/>
            <a:ext cx="723900" cy="7239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2700000">
            <a:off x="5973659" y="2455120"/>
            <a:ext cx="723900" cy="7239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rot="2700000">
            <a:off x="7221194" y="1193277"/>
            <a:ext cx="723900" cy="7239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 flipV="1">
            <a:off x="2095502" y="5757511"/>
            <a:ext cx="1294055" cy="1294054"/>
          </a:xfrm>
          <a:prstGeom prst="line">
            <a:avLst/>
          </a:prstGeom>
          <a:ln w="3175">
            <a:solidFill>
              <a:srgbClr val="D767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4371157" y="4529220"/>
            <a:ext cx="237724" cy="237725"/>
          </a:xfrm>
          <a:prstGeom prst="line">
            <a:avLst/>
          </a:prstGeom>
          <a:ln w="3175">
            <a:solidFill>
              <a:srgbClr val="D767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5537027" y="3362995"/>
            <a:ext cx="237724" cy="237725"/>
          </a:xfrm>
          <a:prstGeom prst="line">
            <a:avLst/>
          </a:prstGeom>
          <a:ln w="3175">
            <a:solidFill>
              <a:srgbClr val="D767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6809275" y="2088250"/>
            <a:ext cx="237724" cy="237725"/>
          </a:xfrm>
          <a:prstGeom prst="line">
            <a:avLst/>
          </a:prstGeom>
          <a:ln w="3175">
            <a:solidFill>
              <a:srgbClr val="D767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8018709" y="-621672"/>
            <a:ext cx="1719493" cy="1719492"/>
          </a:xfrm>
          <a:prstGeom prst="line">
            <a:avLst/>
          </a:prstGeom>
          <a:ln w="3175">
            <a:solidFill>
              <a:srgbClr val="D767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7261341" y="1201283"/>
            <a:ext cx="666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F0D2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dirty="0">
              <a:solidFill>
                <a:srgbClr val="F0D2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002234" y="2463126"/>
            <a:ext cx="666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F0D2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dirty="0">
              <a:solidFill>
                <a:srgbClr val="F0D2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753815" y="3720550"/>
            <a:ext cx="666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F0D2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000" dirty="0">
              <a:solidFill>
                <a:srgbClr val="F0D2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484599" y="4918906"/>
            <a:ext cx="666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F0D2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000" dirty="0">
              <a:solidFill>
                <a:srgbClr val="F0D2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386214" y="1555227"/>
            <a:ext cx="2346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摘要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936295" y="3701109"/>
            <a:ext cx="2346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产品运营</a:t>
            </a:r>
          </a:p>
        </p:txBody>
      </p:sp>
      <p:sp>
        <p:nvSpPr>
          <p:cNvPr id="34" name="椭圆 33"/>
          <p:cNvSpPr/>
          <p:nvPr/>
        </p:nvSpPr>
        <p:spPr>
          <a:xfrm>
            <a:off x="6512270" y="4264135"/>
            <a:ext cx="150775" cy="15077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5" name="文本框 34"/>
          <p:cNvSpPr txBox="1"/>
          <p:nvPr/>
        </p:nvSpPr>
        <p:spPr>
          <a:xfrm>
            <a:off x="6583045" y="4154856"/>
            <a:ext cx="1340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sp>
        <p:nvSpPr>
          <p:cNvPr id="36" name="椭圆 35"/>
          <p:cNvSpPr/>
          <p:nvPr/>
        </p:nvSpPr>
        <p:spPr>
          <a:xfrm>
            <a:off x="7977377" y="4264135"/>
            <a:ext cx="150775" cy="15077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8" name="文本框 37"/>
          <p:cNvSpPr txBox="1"/>
          <p:nvPr/>
        </p:nvSpPr>
        <p:spPr>
          <a:xfrm>
            <a:off x="8048153" y="4154856"/>
            <a:ext cx="1340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销售渠道</a:t>
            </a:r>
          </a:p>
        </p:txBody>
      </p:sp>
      <p:sp>
        <p:nvSpPr>
          <p:cNvPr id="40" name="椭圆 39"/>
          <p:cNvSpPr/>
          <p:nvPr/>
        </p:nvSpPr>
        <p:spPr>
          <a:xfrm>
            <a:off x="6509334" y="4585183"/>
            <a:ext cx="150775" cy="15077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1" name="文本框 40"/>
          <p:cNvSpPr txBox="1"/>
          <p:nvPr/>
        </p:nvSpPr>
        <p:spPr>
          <a:xfrm>
            <a:off x="6580109" y="4475904"/>
            <a:ext cx="1340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技术核心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7456624" y="2398831"/>
            <a:ext cx="2346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54" name="椭圆 53"/>
          <p:cNvSpPr/>
          <p:nvPr/>
        </p:nvSpPr>
        <p:spPr>
          <a:xfrm>
            <a:off x="8005598" y="2976685"/>
            <a:ext cx="150775" cy="15077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5" name="文本框 54"/>
          <p:cNvSpPr txBox="1"/>
          <p:nvPr/>
        </p:nvSpPr>
        <p:spPr>
          <a:xfrm>
            <a:off x="8076373" y="2867406"/>
            <a:ext cx="1340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行业前景</a:t>
            </a:r>
          </a:p>
        </p:txBody>
      </p:sp>
      <p:sp>
        <p:nvSpPr>
          <p:cNvPr id="58" name="椭圆 57"/>
          <p:cNvSpPr/>
          <p:nvPr/>
        </p:nvSpPr>
        <p:spPr>
          <a:xfrm>
            <a:off x="8002662" y="3297733"/>
            <a:ext cx="150775" cy="15077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9" name="文本框 58"/>
          <p:cNvSpPr txBox="1"/>
          <p:nvPr/>
        </p:nvSpPr>
        <p:spPr>
          <a:xfrm>
            <a:off x="8073437" y="3188454"/>
            <a:ext cx="1340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盈利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9388508" y="2986810"/>
            <a:ext cx="150775" cy="15077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1" name="文本框 60"/>
          <p:cNvSpPr txBox="1"/>
          <p:nvPr/>
        </p:nvSpPr>
        <p:spPr>
          <a:xfrm>
            <a:off x="9440632" y="2882795"/>
            <a:ext cx="1340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4934000" y="5107027"/>
            <a:ext cx="2346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风险管控</a:t>
            </a:r>
            <a:endParaRPr lang="zh-CN" altLang="en-US" sz="20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5509975" y="5670053"/>
            <a:ext cx="150775" cy="15077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5" name="文本框 64"/>
          <p:cNvSpPr txBox="1"/>
          <p:nvPr/>
        </p:nvSpPr>
        <p:spPr>
          <a:xfrm>
            <a:off x="5580752" y="5560774"/>
            <a:ext cx="1340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危机预测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6975082" y="5670053"/>
            <a:ext cx="150775" cy="15077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7" name="文本框 66"/>
          <p:cNvSpPr txBox="1"/>
          <p:nvPr/>
        </p:nvSpPr>
        <p:spPr>
          <a:xfrm>
            <a:off x="7045859" y="5589802"/>
            <a:ext cx="1340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5507039" y="5991101"/>
            <a:ext cx="150775" cy="15077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9" name="文本框 68"/>
          <p:cNvSpPr txBox="1"/>
          <p:nvPr/>
        </p:nvSpPr>
        <p:spPr>
          <a:xfrm>
            <a:off x="5577816" y="5881822"/>
            <a:ext cx="1340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财务计划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6972146" y="5991101"/>
            <a:ext cx="150775" cy="15077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1" name="文本框 70"/>
          <p:cNvSpPr txBox="1"/>
          <p:nvPr/>
        </p:nvSpPr>
        <p:spPr>
          <a:xfrm>
            <a:off x="7131823" y="5910851"/>
            <a:ext cx="1340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SWOT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46"/>
          <p:cNvSpPr txBox="1"/>
          <p:nvPr/>
        </p:nvSpPr>
        <p:spPr>
          <a:xfrm>
            <a:off x="7220102" y="167194"/>
            <a:ext cx="666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F0D2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dirty="0">
              <a:solidFill>
                <a:srgbClr val="F0D2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9388037" y="3302997"/>
            <a:ext cx="150775" cy="15077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4" name="文本框 30"/>
          <p:cNvSpPr txBox="1"/>
          <p:nvPr/>
        </p:nvSpPr>
        <p:spPr>
          <a:xfrm>
            <a:off x="9458813" y="3193718"/>
            <a:ext cx="1340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核心优势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826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342900"/>
            <a:ext cx="171451" cy="5715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051" y="314981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财务计划</a:t>
            </a:r>
            <a:endParaRPr lang="zh-CN" altLang="en-US" sz="32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096000" y="1879600"/>
            <a:ext cx="0" cy="2857500"/>
          </a:xfrm>
          <a:prstGeom prst="line">
            <a:avLst/>
          </a:prstGeom>
          <a:ln>
            <a:solidFill>
              <a:srgbClr val="D767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485901" y="2400300"/>
            <a:ext cx="2146300" cy="2146300"/>
          </a:xfrm>
          <a:prstGeom prst="ellipse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365501" y="3213100"/>
            <a:ext cx="1333500" cy="1333500"/>
          </a:xfrm>
          <a:prstGeom prst="ellipse">
            <a:avLst/>
          </a:prstGeom>
          <a:solidFill>
            <a:srgbClr val="B7C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485901" y="1439674"/>
            <a:ext cx="2476500" cy="351254"/>
            <a:chOff x="7607300" y="899755"/>
            <a:chExt cx="2476500" cy="351254"/>
          </a:xfrm>
        </p:grpSpPr>
        <p:sp>
          <p:nvSpPr>
            <p:cNvPr id="16" name="矩形 15"/>
            <p:cNvSpPr/>
            <p:nvPr/>
          </p:nvSpPr>
          <p:spPr>
            <a:xfrm>
              <a:off x="7988300" y="899755"/>
              <a:ext cx="1714500" cy="342900"/>
            </a:xfrm>
            <a:prstGeom prst="rect">
              <a:avLst/>
            </a:prstGeom>
            <a:solidFill>
              <a:srgbClr val="F0D2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607300" y="912455"/>
              <a:ext cx="2476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资金投入情况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696201" y="1395055"/>
            <a:ext cx="2476500" cy="351254"/>
            <a:chOff x="7607300" y="899755"/>
            <a:chExt cx="2476500" cy="351254"/>
          </a:xfrm>
        </p:grpSpPr>
        <p:sp>
          <p:nvSpPr>
            <p:cNvPr id="20" name="矩形 19"/>
            <p:cNvSpPr/>
            <p:nvPr/>
          </p:nvSpPr>
          <p:spPr>
            <a:xfrm>
              <a:off x="7988300" y="899755"/>
              <a:ext cx="1714500" cy="342900"/>
            </a:xfrm>
            <a:prstGeom prst="rect">
              <a:avLst/>
            </a:prstGeom>
            <a:solidFill>
              <a:srgbClr val="F0D2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607300" y="912455"/>
              <a:ext cx="2476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资金使用计划占比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866900" y="3730595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第二期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340100" y="400685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第一期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587501" y="2926890"/>
            <a:ext cx="1968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067051" y="3487519"/>
            <a:ext cx="196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778001" y="3651250"/>
            <a:ext cx="1587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594100" y="3975100"/>
            <a:ext cx="863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6670675" y="2028825"/>
            <a:ext cx="4524375" cy="3016250"/>
            <a:chOff x="6670674" y="2193925"/>
            <a:chExt cx="4524375" cy="3016250"/>
          </a:xfrm>
        </p:grpSpPr>
        <p:graphicFrame>
          <p:nvGraphicFramePr>
            <p:cNvPr id="15" name="图表 14"/>
            <p:cNvGraphicFramePr/>
            <p:nvPr>
              <p:extLst>
                <p:ext uri="{D42A27DB-BD31-4B8C-83A1-F6EECF244321}">
                  <p14:modId xmlns:p14="http://schemas.microsoft.com/office/powerpoint/2010/main" xmlns="" val="775210893"/>
                </p:ext>
              </p:extLst>
            </p:nvPr>
          </p:nvGraphicFramePr>
          <p:xfrm>
            <a:off x="6670674" y="2193925"/>
            <a:ext cx="4524375" cy="30162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38" name="Group 4"/>
            <p:cNvGrpSpPr>
              <a:grpSpLocks noChangeAspect="1"/>
            </p:cNvGrpSpPr>
            <p:nvPr/>
          </p:nvGrpSpPr>
          <p:grpSpPr bwMode="auto">
            <a:xfrm>
              <a:off x="8629649" y="3178874"/>
              <a:ext cx="606426" cy="734095"/>
              <a:chOff x="3688" y="1976"/>
              <a:chExt cx="304" cy="368"/>
            </a:xfrm>
          </p:grpSpPr>
          <p:sp>
            <p:nvSpPr>
              <p:cNvPr id="39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3688" y="1976"/>
                <a:ext cx="304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5"/>
              <p:cNvSpPr>
                <a:spLocks noEditPoints="1"/>
              </p:cNvSpPr>
              <p:nvPr/>
            </p:nvSpPr>
            <p:spPr bwMode="auto">
              <a:xfrm>
                <a:off x="3628" y="1969"/>
                <a:ext cx="424" cy="378"/>
              </a:xfrm>
              <a:custGeom>
                <a:avLst/>
                <a:gdLst>
                  <a:gd name="T0" fmla="*/ 85 w 176"/>
                  <a:gd name="T1" fmla="*/ 125 h 157"/>
                  <a:gd name="T2" fmla="*/ 91 w 176"/>
                  <a:gd name="T3" fmla="*/ 125 h 157"/>
                  <a:gd name="T4" fmla="*/ 89 w 176"/>
                  <a:gd name="T5" fmla="*/ 108 h 157"/>
                  <a:gd name="T6" fmla="*/ 73 w 176"/>
                  <a:gd name="T7" fmla="*/ 85 h 157"/>
                  <a:gd name="T8" fmla="*/ 76 w 176"/>
                  <a:gd name="T9" fmla="*/ 90 h 157"/>
                  <a:gd name="T10" fmla="*/ 73 w 176"/>
                  <a:gd name="T11" fmla="*/ 85 h 157"/>
                  <a:gd name="T12" fmla="*/ 85 w 176"/>
                  <a:gd name="T13" fmla="*/ 76 h 157"/>
                  <a:gd name="T14" fmla="*/ 89 w 176"/>
                  <a:gd name="T15" fmla="*/ 95 h 157"/>
                  <a:gd name="T16" fmla="*/ 91 w 176"/>
                  <a:gd name="T17" fmla="*/ 77 h 157"/>
                  <a:gd name="T18" fmla="*/ 129 w 176"/>
                  <a:gd name="T19" fmla="*/ 55 h 157"/>
                  <a:gd name="T20" fmla="*/ 104 w 176"/>
                  <a:gd name="T21" fmla="*/ 32 h 157"/>
                  <a:gd name="T22" fmla="*/ 103 w 176"/>
                  <a:gd name="T23" fmla="*/ 28 h 157"/>
                  <a:gd name="T24" fmla="*/ 112 w 176"/>
                  <a:gd name="T25" fmla="*/ 6 h 157"/>
                  <a:gd name="T26" fmla="*/ 60 w 176"/>
                  <a:gd name="T27" fmla="*/ 6 h 157"/>
                  <a:gd name="T28" fmla="*/ 70 w 176"/>
                  <a:gd name="T29" fmla="*/ 30 h 157"/>
                  <a:gd name="T30" fmla="*/ 73 w 176"/>
                  <a:gd name="T31" fmla="*/ 33 h 157"/>
                  <a:gd name="T32" fmla="*/ 57 w 176"/>
                  <a:gd name="T33" fmla="*/ 156 h 157"/>
                  <a:gd name="T34" fmla="*/ 118 w 176"/>
                  <a:gd name="T35" fmla="*/ 156 h 157"/>
                  <a:gd name="T36" fmla="*/ 114 w 176"/>
                  <a:gd name="T37" fmla="*/ 114 h 157"/>
                  <a:gd name="T38" fmla="*/ 101 w 176"/>
                  <a:gd name="T39" fmla="*/ 129 h 157"/>
                  <a:gd name="T40" fmla="*/ 98 w 176"/>
                  <a:gd name="T41" fmla="*/ 136 h 157"/>
                  <a:gd name="T42" fmla="*/ 91 w 176"/>
                  <a:gd name="T43" fmla="*/ 136 h 157"/>
                  <a:gd name="T44" fmla="*/ 89 w 176"/>
                  <a:gd name="T45" fmla="*/ 132 h 157"/>
                  <a:gd name="T46" fmla="*/ 86 w 176"/>
                  <a:gd name="T47" fmla="*/ 136 h 157"/>
                  <a:gd name="T48" fmla="*/ 78 w 176"/>
                  <a:gd name="T49" fmla="*/ 136 h 157"/>
                  <a:gd name="T50" fmla="*/ 71 w 176"/>
                  <a:gd name="T51" fmla="*/ 127 h 157"/>
                  <a:gd name="T52" fmla="*/ 67 w 176"/>
                  <a:gd name="T53" fmla="*/ 108 h 157"/>
                  <a:gd name="T54" fmla="*/ 77 w 176"/>
                  <a:gd name="T55" fmla="*/ 122 h 157"/>
                  <a:gd name="T56" fmla="*/ 72 w 176"/>
                  <a:gd name="T57" fmla="*/ 102 h 157"/>
                  <a:gd name="T58" fmla="*/ 63 w 176"/>
                  <a:gd name="T59" fmla="*/ 87 h 157"/>
                  <a:gd name="T60" fmla="*/ 71 w 176"/>
                  <a:gd name="T61" fmla="*/ 73 h 157"/>
                  <a:gd name="T62" fmla="*/ 77 w 176"/>
                  <a:gd name="T63" fmla="*/ 63 h 157"/>
                  <a:gd name="T64" fmla="*/ 85 w 176"/>
                  <a:gd name="T65" fmla="*/ 63 h 157"/>
                  <a:gd name="T66" fmla="*/ 87 w 176"/>
                  <a:gd name="T67" fmla="*/ 68 h 157"/>
                  <a:gd name="T68" fmla="*/ 91 w 176"/>
                  <a:gd name="T69" fmla="*/ 63 h 157"/>
                  <a:gd name="T70" fmla="*/ 99 w 176"/>
                  <a:gd name="T71" fmla="*/ 63 h 157"/>
                  <a:gd name="T72" fmla="*/ 100 w 176"/>
                  <a:gd name="T73" fmla="*/ 71 h 157"/>
                  <a:gd name="T74" fmla="*/ 112 w 176"/>
                  <a:gd name="T75" fmla="*/ 87 h 157"/>
                  <a:gd name="T76" fmla="*/ 103 w 176"/>
                  <a:gd name="T77" fmla="*/ 86 h 157"/>
                  <a:gd name="T78" fmla="*/ 100 w 176"/>
                  <a:gd name="T79" fmla="*/ 98 h 157"/>
                  <a:gd name="T80" fmla="*/ 112 w 176"/>
                  <a:gd name="T81" fmla="*/ 106 h 157"/>
                  <a:gd name="T82" fmla="*/ 101 w 176"/>
                  <a:gd name="T83" fmla="*/ 111 h 157"/>
                  <a:gd name="T84" fmla="*/ 99 w 176"/>
                  <a:gd name="T85" fmla="*/ 123 h 157"/>
                  <a:gd name="T86" fmla="*/ 104 w 176"/>
                  <a:gd name="T87" fmla="*/ 116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76" h="157">
                    <a:moveTo>
                      <a:pt x="85" y="106"/>
                    </a:moveTo>
                    <a:cubicBezTo>
                      <a:pt x="85" y="125"/>
                      <a:pt x="85" y="125"/>
                      <a:pt x="85" y="125"/>
                    </a:cubicBezTo>
                    <a:cubicBezTo>
                      <a:pt x="87" y="125"/>
                      <a:pt x="88" y="125"/>
                      <a:pt x="89" y="125"/>
                    </a:cubicBezTo>
                    <a:cubicBezTo>
                      <a:pt x="90" y="125"/>
                      <a:pt x="90" y="125"/>
                      <a:pt x="91" y="125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0" y="108"/>
                      <a:pt x="90" y="108"/>
                      <a:pt x="89" y="108"/>
                    </a:cubicBezTo>
                    <a:cubicBezTo>
                      <a:pt x="88" y="107"/>
                      <a:pt x="86" y="107"/>
                      <a:pt x="85" y="106"/>
                    </a:cubicBezTo>
                    <a:close/>
                    <a:moveTo>
                      <a:pt x="73" y="85"/>
                    </a:moveTo>
                    <a:cubicBezTo>
                      <a:pt x="73" y="86"/>
                      <a:pt x="73" y="88"/>
                      <a:pt x="74" y="89"/>
                    </a:cubicBezTo>
                    <a:cubicBezTo>
                      <a:pt x="75" y="89"/>
                      <a:pt x="75" y="90"/>
                      <a:pt x="76" y="90"/>
                    </a:cubicBezTo>
                    <a:cubicBezTo>
                      <a:pt x="76" y="79"/>
                      <a:pt x="76" y="79"/>
                      <a:pt x="76" y="79"/>
                    </a:cubicBezTo>
                    <a:cubicBezTo>
                      <a:pt x="74" y="81"/>
                      <a:pt x="73" y="83"/>
                      <a:pt x="73" y="85"/>
                    </a:cubicBezTo>
                    <a:close/>
                    <a:moveTo>
                      <a:pt x="88" y="76"/>
                    </a:moveTo>
                    <a:cubicBezTo>
                      <a:pt x="87" y="76"/>
                      <a:pt x="86" y="76"/>
                      <a:pt x="85" y="76"/>
                    </a:cubicBezTo>
                    <a:cubicBezTo>
                      <a:pt x="85" y="94"/>
                      <a:pt x="85" y="94"/>
                      <a:pt x="85" y="94"/>
                    </a:cubicBezTo>
                    <a:cubicBezTo>
                      <a:pt x="86" y="94"/>
                      <a:pt x="87" y="94"/>
                      <a:pt x="89" y="95"/>
                    </a:cubicBezTo>
                    <a:cubicBezTo>
                      <a:pt x="90" y="95"/>
                      <a:pt x="90" y="95"/>
                      <a:pt x="91" y="95"/>
                    </a:cubicBezTo>
                    <a:cubicBezTo>
                      <a:pt x="91" y="77"/>
                      <a:pt x="91" y="77"/>
                      <a:pt x="91" y="77"/>
                    </a:cubicBezTo>
                    <a:cubicBezTo>
                      <a:pt x="90" y="76"/>
                      <a:pt x="89" y="76"/>
                      <a:pt x="88" y="76"/>
                    </a:cubicBezTo>
                    <a:close/>
                    <a:moveTo>
                      <a:pt x="129" y="55"/>
                    </a:moveTo>
                    <a:cubicBezTo>
                      <a:pt x="122" y="48"/>
                      <a:pt x="105" y="38"/>
                      <a:pt x="104" y="33"/>
                    </a:cubicBezTo>
                    <a:cubicBezTo>
                      <a:pt x="104" y="33"/>
                      <a:pt x="104" y="32"/>
                      <a:pt x="104" y="32"/>
                    </a:cubicBezTo>
                    <a:cubicBezTo>
                      <a:pt x="105" y="32"/>
                      <a:pt x="106" y="31"/>
                      <a:pt x="106" y="30"/>
                    </a:cubicBezTo>
                    <a:cubicBezTo>
                      <a:pt x="106" y="29"/>
                      <a:pt x="105" y="28"/>
                      <a:pt x="103" y="28"/>
                    </a:cubicBezTo>
                    <a:cubicBezTo>
                      <a:pt x="103" y="28"/>
                      <a:pt x="103" y="28"/>
                      <a:pt x="103" y="28"/>
                    </a:cubicBezTo>
                    <a:cubicBezTo>
                      <a:pt x="103" y="23"/>
                      <a:pt x="108" y="21"/>
                      <a:pt x="112" y="6"/>
                    </a:cubicBezTo>
                    <a:cubicBezTo>
                      <a:pt x="95" y="1"/>
                      <a:pt x="95" y="5"/>
                      <a:pt x="82" y="11"/>
                    </a:cubicBezTo>
                    <a:cubicBezTo>
                      <a:pt x="72" y="13"/>
                      <a:pt x="73" y="0"/>
                      <a:pt x="60" y="6"/>
                    </a:cubicBezTo>
                    <a:cubicBezTo>
                      <a:pt x="67" y="19"/>
                      <a:pt x="72" y="23"/>
                      <a:pt x="73" y="28"/>
                    </a:cubicBezTo>
                    <a:cubicBezTo>
                      <a:pt x="71" y="28"/>
                      <a:pt x="70" y="29"/>
                      <a:pt x="70" y="30"/>
                    </a:cubicBezTo>
                    <a:cubicBezTo>
                      <a:pt x="70" y="31"/>
                      <a:pt x="71" y="32"/>
                      <a:pt x="73" y="32"/>
                    </a:cubicBezTo>
                    <a:cubicBezTo>
                      <a:pt x="73" y="32"/>
                      <a:pt x="73" y="32"/>
                      <a:pt x="73" y="33"/>
                    </a:cubicBezTo>
                    <a:cubicBezTo>
                      <a:pt x="71" y="38"/>
                      <a:pt x="54" y="48"/>
                      <a:pt x="47" y="55"/>
                    </a:cubicBezTo>
                    <a:cubicBezTo>
                      <a:pt x="31" y="70"/>
                      <a:pt x="0" y="154"/>
                      <a:pt x="57" y="156"/>
                    </a:cubicBezTo>
                    <a:cubicBezTo>
                      <a:pt x="84" y="157"/>
                      <a:pt x="88" y="157"/>
                      <a:pt x="88" y="157"/>
                    </a:cubicBezTo>
                    <a:cubicBezTo>
                      <a:pt x="88" y="157"/>
                      <a:pt x="91" y="157"/>
                      <a:pt x="118" y="156"/>
                    </a:cubicBezTo>
                    <a:cubicBezTo>
                      <a:pt x="176" y="154"/>
                      <a:pt x="144" y="70"/>
                      <a:pt x="129" y="55"/>
                    </a:cubicBezTo>
                    <a:close/>
                    <a:moveTo>
                      <a:pt x="114" y="114"/>
                    </a:moveTo>
                    <a:cubicBezTo>
                      <a:pt x="113" y="117"/>
                      <a:pt x="112" y="120"/>
                      <a:pt x="110" y="123"/>
                    </a:cubicBezTo>
                    <a:cubicBezTo>
                      <a:pt x="108" y="126"/>
                      <a:pt x="105" y="128"/>
                      <a:pt x="101" y="129"/>
                    </a:cubicBezTo>
                    <a:cubicBezTo>
                      <a:pt x="100" y="130"/>
                      <a:pt x="99" y="130"/>
                      <a:pt x="99" y="130"/>
                    </a:cubicBezTo>
                    <a:cubicBezTo>
                      <a:pt x="98" y="136"/>
                      <a:pt x="98" y="136"/>
                      <a:pt x="98" y="136"/>
                    </a:cubicBezTo>
                    <a:cubicBezTo>
                      <a:pt x="98" y="138"/>
                      <a:pt x="96" y="139"/>
                      <a:pt x="94" y="139"/>
                    </a:cubicBezTo>
                    <a:cubicBezTo>
                      <a:pt x="92" y="139"/>
                      <a:pt x="91" y="138"/>
                      <a:pt x="91" y="136"/>
                    </a:cubicBezTo>
                    <a:cubicBezTo>
                      <a:pt x="91" y="132"/>
                      <a:pt x="91" y="132"/>
                      <a:pt x="91" y="132"/>
                    </a:cubicBezTo>
                    <a:cubicBezTo>
                      <a:pt x="90" y="132"/>
                      <a:pt x="89" y="132"/>
                      <a:pt x="89" y="132"/>
                    </a:cubicBezTo>
                    <a:cubicBezTo>
                      <a:pt x="88" y="132"/>
                      <a:pt x="87" y="132"/>
                      <a:pt x="86" y="132"/>
                    </a:cubicBezTo>
                    <a:cubicBezTo>
                      <a:pt x="86" y="136"/>
                      <a:pt x="86" y="136"/>
                      <a:pt x="86" y="136"/>
                    </a:cubicBezTo>
                    <a:cubicBezTo>
                      <a:pt x="86" y="138"/>
                      <a:pt x="84" y="139"/>
                      <a:pt x="82" y="139"/>
                    </a:cubicBezTo>
                    <a:cubicBezTo>
                      <a:pt x="80" y="139"/>
                      <a:pt x="78" y="138"/>
                      <a:pt x="78" y="136"/>
                    </a:cubicBezTo>
                    <a:cubicBezTo>
                      <a:pt x="78" y="130"/>
                      <a:pt x="78" y="130"/>
                      <a:pt x="78" y="130"/>
                    </a:cubicBezTo>
                    <a:cubicBezTo>
                      <a:pt x="75" y="129"/>
                      <a:pt x="73" y="128"/>
                      <a:pt x="71" y="127"/>
                    </a:cubicBezTo>
                    <a:cubicBezTo>
                      <a:pt x="67" y="124"/>
                      <a:pt x="64" y="119"/>
                      <a:pt x="63" y="113"/>
                    </a:cubicBezTo>
                    <a:cubicBezTo>
                      <a:pt x="62" y="110"/>
                      <a:pt x="64" y="108"/>
                      <a:pt x="67" y="108"/>
                    </a:cubicBezTo>
                    <a:cubicBezTo>
                      <a:pt x="69" y="109"/>
                      <a:pt x="72" y="111"/>
                      <a:pt x="72" y="114"/>
                    </a:cubicBezTo>
                    <a:cubicBezTo>
                      <a:pt x="73" y="117"/>
                      <a:pt x="75" y="120"/>
                      <a:pt x="77" y="122"/>
                    </a:cubicBezTo>
                    <a:cubicBezTo>
                      <a:pt x="76" y="103"/>
                      <a:pt x="76" y="103"/>
                      <a:pt x="76" y="103"/>
                    </a:cubicBezTo>
                    <a:cubicBezTo>
                      <a:pt x="74" y="103"/>
                      <a:pt x="73" y="102"/>
                      <a:pt x="72" y="102"/>
                    </a:cubicBezTo>
                    <a:cubicBezTo>
                      <a:pt x="69" y="100"/>
                      <a:pt x="67" y="98"/>
                      <a:pt x="65" y="95"/>
                    </a:cubicBezTo>
                    <a:cubicBezTo>
                      <a:pt x="64" y="93"/>
                      <a:pt x="63" y="90"/>
                      <a:pt x="63" y="87"/>
                    </a:cubicBezTo>
                    <a:cubicBezTo>
                      <a:pt x="64" y="84"/>
                      <a:pt x="64" y="81"/>
                      <a:pt x="66" y="79"/>
                    </a:cubicBezTo>
                    <a:cubicBezTo>
                      <a:pt x="67" y="77"/>
                      <a:pt x="69" y="75"/>
                      <a:pt x="71" y="73"/>
                    </a:cubicBezTo>
                    <a:cubicBezTo>
                      <a:pt x="72" y="72"/>
                      <a:pt x="74" y="71"/>
                      <a:pt x="77" y="70"/>
                    </a:cubicBezTo>
                    <a:cubicBezTo>
                      <a:pt x="77" y="63"/>
                      <a:pt x="77" y="63"/>
                      <a:pt x="77" y="63"/>
                    </a:cubicBezTo>
                    <a:cubicBezTo>
                      <a:pt x="78" y="62"/>
                      <a:pt x="79" y="60"/>
                      <a:pt x="82" y="60"/>
                    </a:cubicBezTo>
                    <a:cubicBezTo>
                      <a:pt x="84" y="60"/>
                      <a:pt x="85" y="61"/>
                      <a:pt x="85" y="63"/>
                    </a:cubicBezTo>
                    <a:cubicBezTo>
                      <a:pt x="85" y="68"/>
                      <a:pt x="85" y="68"/>
                      <a:pt x="85" y="68"/>
                    </a:cubicBezTo>
                    <a:cubicBezTo>
                      <a:pt x="86" y="68"/>
                      <a:pt x="86" y="68"/>
                      <a:pt x="87" y="68"/>
                    </a:cubicBezTo>
                    <a:cubicBezTo>
                      <a:pt x="88" y="68"/>
                      <a:pt x="90" y="68"/>
                      <a:pt x="91" y="69"/>
                    </a:cubicBezTo>
                    <a:cubicBezTo>
                      <a:pt x="91" y="63"/>
                      <a:pt x="91" y="63"/>
                      <a:pt x="91" y="63"/>
                    </a:cubicBezTo>
                    <a:cubicBezTo>
                      <a:pt x="91" y="61"/>
                      <a:pt x="92" y="60"/>
                      <a:pt x="95" y="60"/>
                    </a:cubicBezTo>
                    <a:cubicBezTo>
                      <a:pt x="97" y="60"/>
                      <a:pt x="99" y="62"/>
                      <a:pt x="99" y="63"/>
                    </a:cubicBezTo>
                    <a:cubicBezTo>
                      <a:pt x="99" y="70"/>
                      <a:pt x="99" y="70"/>
                      <a:pt x="99" y="70"/>
                    </a:cubicBezTo>
                    <a:cubicBezTo>
                      <a:pt x="100" y="70"/>
                      <a:pt x="100" y="70"/>
                      <a:pt x="100" y="71"/>
                    </a:cubicBezTo>
                    <a:cubicBezTo>
                      <a:pt x="104" y="72"/>
                      <a:pt x="106" y="74"/>
                      <a:pt x="108" y="76"/>
                    </a:cubicBezTo>
                    <a:cubicBezTo>
                      <a:pt x="110" y="79"/>
                      <a:pt x="112" y="83"/>
                      <a:pt x="112" y="87"/>
                    </a:cubicBezTo>
                    <a:cubicBezTo>
                      <a:pt x="113" y="90"/>
                      <a:pt x="111" y="92"/>
                      <a:pt x="108" y="92"/>
                    </a:cubicBezTo>
                    <a:cubicBezTo>
                      <a:pt x="105" y="92"/>
                      <a:pt x="103" y="89"/>
                      <a:pt x="103" y="86"/>
                    </a:cubicBezTo>
                    <a:cubicBezTo>
                      <a:pt x="102" y="84"/>
                      <a:pt x="101" y="83"/>
                      <a:pt x="100" y="81"/>
                    </a:cubicBezTo>
                    <a:cubicBezTo>
                      <a:pt x="100" y="98"/>
                      <a:pt x="100" y="98"/>
                      <a:pt x="100" y="98"/>
                    </a:cubicBezTo>
                    <a:cubicBezTo>
                      <a:pt x="103" y="99"/>
                      <a:pt x="105" y="100"/>
                      <a:pt x="106" y="100"/>
                    </a:cubicBezTo>
                    <a:cubicBezTo>
                      <a:pt x="109" y="101"/>
                      <a:pt x="111" y="103"/>
                      <a:pt x="112" y="106"/>
                    </a:cubicBezTo>
                    <a:cubicBezTo>
                      <a:pt x="113" y="108"/>
                      <a:pt x="114" y="111"/>
                      <a:pt x="114" y="114"/>
                    </a:cubicBezTo>
                    <a:close/>
                    <a:moveTo>
                      <a:pt x="101" y="111"/>
                    </a:moveTo>
                    <a:cubicBezTo>
                      <a:pt x="101" y="111"/>
                      <a:pt x="100" y="111"/>
                      <a:pt x="100" y="111"/>
                    </a:cubicBezTo>
                    <a:cubicBezTo>
                      <a:pt x="99" y="123"/>
                      <a:pt x="99" y="123"/>
                      <a:pt x="99" y="123"/>
                    </a:cubicBezTo>
                    <a:cubicBezTo>
                      <a:pt x="99" y="123"/>
                      <a:pt x="99" y="123"/>
                      <a:pt x="100" y="122"/>
                    </a:cubicBezTo>
                    <a:cubicBezTo>
                      <a:pt x="102" y="121"/>
                      <a:pt x="103" y="118"/>
                      <a:pt x="104" y="116"/>
                    </a:cubicBezTo>
                    <a:cubicBezTo>
                      <a:pt x="104" y="114"/>
                      <a:pt x="103" y="112"/>
                      <a:pt x="101" y="111"/>
                    </a:cubicBezTo>
                    <a:close/>
                  </a:path>
                </a:pathLst>
              </a:custGeom>
              <a:solidFill>
                <a:srgbClr val="D767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1" name="矩形 40"/>
          <p:cNvSpPr/>
          <p:nvPr/>
        </p:nvSpPr>
        <p:spPr>
          <a:xfrm>
            <a:off x="1352549" y="5206773"/>
            <a:ext cx="375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第一期投资将于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日进入，用于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L-Glass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开发与推广，第二期预计将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日进入，具体占比视第一期财务状况决定。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733779" y="5301783"/>
            <a:ext cx="4398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第一期投资将主要用在以下方面：技术开发占比为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、推广拓展占比为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、设计成本占比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、人力占比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95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2900"/>
            <a:ext cx="171451" cy="5715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050" y="340381"/>
            <a:ext cx="2597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SWOT</a:t>
            </a:r>
            <a:r>
              <a:rPr lang="zh-CN" altLang="en-US" sz="3200" b="1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32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350963" y="1739900"/>
            <a:ext cx="9390063" cy="3932595"/>
            <a:chOff x="1350963" y="1765300"/>
            <a:chExt cx="9390062" cy="3932595"/>
          </a:xfrm>
        </p:grpSpPr>
        <p:sp>
          <p:nvSpPr>
            <p:cNvPr id="6" name="矩形 5"/>
            <p:cNvSpPr/>
            <p:nvPr/>
          </p:nvSpPr>
          <p:spPr>
            <a:xfrm>
              <a:off x="1460500" y="1765300"/>
              <a:ext cx="4610100" cy="1968500"/>
            </a:xfrm>
            <a:prstGeom prst="rect">
              <a:avLst/>
            </a:prstGeom>
            <a:solidFill>
              <a:srgbClr val="F0D2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070600" y="3729395"/>
              <a:ext cx="4610100" cy="1968500"/>
            </a:xfrm>
            <a:prstGeom prst="rect">
              <a:avLst/>
            </a:prstGeom>
            <a:solidFill>
              <a:srgbClr val="B7C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070600" y="1765300"/>
              <a:ext cx="4610100" cy="1968500"/>
            </a:xfrm>
            <a:prstGeom prst="rect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460500" y="3729395"/>
              <a:ext cx="4610100" cy="1968500"/>
            </a:xfrm>
            <a:prstGeom prst="rect">
              <a:avLst/>
            </a:prstGeom>
            <a:solidFill>
              <a:srgbClr val="416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5372100" y="2603500"/>
              <a:ext cx="1689100" cy="292100"/>
            </a:xfrm>
            <a:prstGeom prst="triangle">
              <a:avLst/>
            </a:prstGeom>
            <a:solidFill>
              <a:srgbClr val="F0D2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7531100" y="3729395"/>
              <a:ext cx="1689100" cy="292100"/>
            </a:xfrm>
            <a:prstGeom prst="triangle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6200000">
              <a:off x="5080000" y="4573945"/>
              <a:ext cx="1689100" cy="292100"/>
            </a:xfrm>
            <a:prstGeom prst="triangle">
              <a:avLst/>
            </a:prstGeom>
            <a:solidFill>
              <a:srgbClr val="B7C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2921000" y="3437295"/>
              <a:ext cx="1689100" cy="292100"/>
            </a:xfrm>
            <a:prstGeom prst="triangle">
              <a:avLst/>
            </a:prstGeom>
            <a:solidFill>
              <a:srgbClr val="416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350963" y="2099746"/>
              <a:ext cx="12319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509125" y="2202576"/>
              <a:ext cx="12319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endParaRPr lang="zh-CN" altLang="en-US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483725" y="4157046"/>
              <a:ext cx="12319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385888" y="4207957"/>
              <a:ext cx="12319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</a:t>
              </a:r>
              <a:endParaRPr lang="zh-CN" altLang="en-US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736850" y="1916351"/>
              <a:ext cx="249555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我们的优势有哪些？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699251" y="1854160"/>
              <a:ext cx="249555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我们的劣势有哪些？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692400" y="5010547"/>
              <a:ext cx="249555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我们的机会有哪些？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661151" y="5010547"/>
              <a:ext cx="249555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我们的威胁有哪些？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378575" y="2479575"/>
              <a:ext cx="321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缺少资金，知明度低。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428875" y="2509560"/>
              <a:ext cx="3397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专利技术，全新设计，全面超越现有眼镜的佩戴体验。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492375" y="4043005"/>
              <a:ext cx="3298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绝对优势产品。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2428875" y="1916351"/>
              <a:ext cx="0" cy="15165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9461500" y="2039461"/>
              <a:ext cx="0" cy="15165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2492375" y="4043005"/>
              <a:ext cx="0" cy="15165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6216651" y="4121487"/>
              <a:ext cx="304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更早进入市场，更领先潜在竞争者。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9483725" y="3955375"/>
              <a:ext cx="0" cy="15165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25154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48083" y="1"/>
            <a:ext cx="12240083" cy="7650051"/>
          </a:xfrm>
          <a:prstGeom prst="rect">
            <a:avLst/>
          </a:prstGeom>
        </p:spPr>
      </p:pic>
      <p:sp>
        <p:nvSpPr>
          <p:cNvPr id="14" name="任意多边形 13"/>
          <p:cNvSpPr/>
          <p:nvPr/>
        </p:nvSpPr>
        <p:spPr>
          <a:xfrm rot="2968493">
            <a:off x="7178044" y="341405"/>
            <a:ext cx="6571333" cy="8927004"/>
          </a:xfrm>
          <a:custGeom>
            <a:avLst/>
            <a:gdLst>
              <a:gd name="connsiteX0" fmla="*/ 0 w 6571333"/>
              <a:gd name="connsiteY0" fmla="*/ 846961 h 8927004"/>
              <a:gd name="connsiteX1" fmla="*/ 724016 w 6571333"/>
              <a:gd name="connsiteY1" fmla="*/ 0 h 8927004"/>
              <a:gd name="connsiteX2" fmla="*/ 6571333 w 6571333"/>
              <a:gd name="connsiteY2" fmla="*/ 4998514 h 8927004"/>
              <a:gd name="connsiteX3" fmla="*/ 3213105 w 6571333"/>
              <a:gd name="connsiteY3" fmla="*/ 8927004 h 8927004"/>
              <a:gd name="connsiteX4" fmla="*/ 0 w 6571333"/>
              <a:gd name="connsiteY4" fmla="*/ 8927004 h 892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1333" h="8927004">
                <a:moveTo>
                  <a:pt x="0" y="846961"/>
                </a:moveTo>
                <a:lnTo>
                  <a:pt x="724016" y="0"/>
                </a:lnTo>
                <a:lnTo>
                  <a:pt x="6571333" y="4998514"/>
                </a:lnTo>
                <a:lnTo>
                  <a:pt x="3213105" y="8927004"/>
                </a:lnTo>
                <a:lnTo>
                  <a:pt x="0" y="8927004"/>
                </a:lnTo>
                <a:close/>
              </a:path>
            </a:pathLst>
          </a:custGeom>
          <a:solidFill>
            <a:srgbClr val="D767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486000" y="4658673"/>
            <a:ext cx="3448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7762549" y="5582003"/>
            <a:ext cx="2895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071992" y="5620105"/>
            <a:ext cx="4352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THANKS FOR YOUR ATTENTION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910601" y="6330087"/>
            <a:ext cx="2048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 ：刘一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944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700000">
            <a:off x="3365393" y="2707249"/>
            <a:ext cx="1368193" cy="1368193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2700000">
            <a:off x="5240974" y="4003714"/>
            <a:ext cx="181545" cy="181545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10084643" y="1384125"/>
            <a:ext cx="4214716" cy="4939309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11843" y="-2469655"/>
            <a:ext cx="4214716" cy="4939309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734473" y="2465538"/>
            <a:ext cx="320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摘要</a:t>
            </a:r>
            <a:endParaRPr lang="zh-CN" altLang="en-US" sz="48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016948" y="3391343"/>
            <a:ext cx="7175053" cy="0"/>
          </a:xfrm>
          <a:prstGeom prst="line">
            <a:avLst/>
          </a:prstGeom>
          <a:ln>
            <a:solidFill>
              <a:srgbClr val="D767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9"/>
          <p:cNvSpPr txBox="1"/>
          <p:nvPr/>
        </p:nvSpPr>
        <p:spPr>
          <a:xfrm>
            <a:off x="3070711" y="2934382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0D2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3600" dirty="0" smtClean="0">
                <a:solidFill>
                  <a:srgbClr val="F0D2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106028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1" cy="5715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1" y="314982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摘要</a:t>
            </a:r>
            <a:endParaRPr lang="zh-CN" altLang="en-US" sz="32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2"/>
            <a:ext cx="1612059" cy="1889203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3" y="899757"/>
            <a:ext cx="4214716" cy="4939309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151894" y="2299636"/>
            <a:ext cx="53262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此项目为一种全新设计的眼镜，命名为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L-glass.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本专利对应眼镜通过夹紧头部两侧提供支撑力，固不需要架于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耳朵与鼻梁之上。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舒适的佩戴体验，不会有鼻梁的压迫感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更稳定，即使运动中也不会出现晃动与掉落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不影响佩戴耳机等其他设备，不再需要纠结大耳机与近视眼镜了！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因为本身的设计，更可以产生瘦脸的效果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233603" y="908798"/>
            <a:ext cx="4356956" cy="663652"/>
            <a:chOff x="1265602" y="1767880"/>
            <a:chExt cx="4450391" cy="622428"/>
          </a:xfrm>
        </p:grpSpPr>
        <p:sp>
          <p:nvSpPr>
            <p:cNvPr id="25" name="矩形 24"/>
            <p:cNvSpPr/>
            <p:nvPr/>
          </p:nvSpPr>
          <p:spPr>
            <a:xfrm>
              <a:off x="1265602" y="1767880"/>
              <a:ext cx="4388474" cy="622428"/>
            </a:xfrm>
            <a:prstGeom prst="rect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309390" y="1784124"/>
              <a:ext cx="4406603" cy="606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与传统眼镜完全不同的革命性设计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全新的佩戴方式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更好的使用体验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26" name="Picture 2" descr="D:\matericals\优盘东西\眼镜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0716" y="2479341"/>
            <a:ext cx="2532743" cy="25058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0488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1" cy="5715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1" y="314982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摘要</a:t>
            </a:r>
            <a:endParaRPr lang="zh-CN" altLang="en-US" sz="32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2"/>
            <a:ext cx="1612059" cy="1889203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3" y="899757"/>
            <a:ext cx="4214716" cy="4939309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1233604" y="908796"/>
            <a:ext cx="4236565" cy="386604"/>
            <a:chOff x="1265602" y="1767879"/>
            <a:chExt cx="4450391" cy="781179"/>
          </a:xfrm>
        </p:grpSpPr>
        <p:sp>
          <p:nvSpPr>
            <p:cNvPr id="25" name="矩形 24"/>
            <p:cNvSpPr/>
            <p:nvPr/>
          </p:nvSpPr>
          <p:spPr>
            <a:xfrm>
              <a:off x="1265602" y="1767879"/>
              <a:ext cx="4388474" cy="781179"/>
            </a:xfrm>
            <a:prstGeom prst="rect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309390" y="1784125"/>
              <a:ext cx="4406603" cy="559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专利证书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Picture 2" descr="C:\Users\wuosh\Desktop\glasses-ppt\glass\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33605" y="1751014"/>
            <a:ext cx="3057143" cy="493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4811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10084643" y="1384125"/>
            <a:ext cx="4214716" cy="4939309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11843" y="-2469655"/>
            <a:ext cx="4214716" cy="4939309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734473" y="2465537"/>
            <a:ext cx="320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48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016948" y="3391343"/>
            <a:ext cx="7175053" cy="0"/>
          </a:xfrm>
          <a:prstGeom prst="line">
            <a:avLst/>
          </a:prstGeom>
          <a:ln>
            <a:solidFill>
              <a:srgbClr val="D767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422481" y="3505524"/>
            <a:ext cx="1340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行业前景</a:t>
            </a:r>
            <a:endParaRPr lang="zh-CN" altLang="en-US" sz="1600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611816" y="3505524"/>
            <a:ext cx="1340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1600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783549" y="3505524"/>
            <a:ext cx="1340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盈利模式</a:t>
            </a:r>
            <a:endParaRPr lang="zh-CN" altLang="en-US" sz="1600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930720" y="3505524"/>
            <a:ext cx="1340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核心优势</a:t>
            </a:r>
            <a:endParaRPr lang="zh-CN" altLang="en-US" sz="1600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3365393" y="2707249"/>
            <a:ext cx="1368193" cy="1368193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9"/>
          <p:cNvSpPr txBox="1"/>
          <p:nvPr/>
        </p:nvSpPr>
        <p:spPr>
          <a:xfrm>
            <a:off x="3070711" y="2934381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0D2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3600" dirty="0" smtClean="0">
                <a:solidFill>
                  <a:srgbClr val="F0D2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dirty="0">
              <a:solidFill>
                <a:srgbClr val="F0D2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028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5400000">
            <a:off x="8497206" y="1680029"/>
            <a:ext cx="1162050" cy="1162051"/>
          </a:xfrm>
          <a:prstGeom prst="rect">
            <a:avLst/>
          </a:prstGeom>
          <a:blipFill dpi="0" rotWithShape="0">
            <a:blip r:embed="rId2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tile tx="-114300" ty="-25400" sx="15000" sy="1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0" y="342900"/>
            <a:ext cx="171451" cy="5715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1" y="314981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行业前景</a:t>
            </a:r>
            <a:endParaRPr lang="zh-CN" altLang="en-US" sz="32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2"/>
            <a:ext cx="1612059" cy="1889203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3" y="899757"/>
            <a:ext cx="4214716" cy="4939309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151894" y="2479340"/>
            <a:ext cx="53262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现代眼镜的出现在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年前，历经多次的发明改进，看似属于一个成熟的行业，但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L-glass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势必会成为眼镜业再一次的革命！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全新的镜架结构，全新的佩戴方式与体验。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势必带来一个全新的市场！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32"/>
          <p:cNvGrpSpPr/>
          <p:nvPr/>
        </p:nvGrpSpPr>
        <p:grpSpPr>
          <a:xfrm>
            <a:off x="1309803" y="1921169"/>
            <a:ext cx="4428619" cy="476147"/>
            <a:chOff x="1265602" y="1767878"/>
            <a:chExt cx="4428618" cy="476147"/>
          </a:xfrm>
        </p:grpSpPr>
        <p:sp>
          <p:nvSpPr>
            <p:cNvPr id="25" name="矩形 24"/>
            <p:cNvSpPr/>
            <p:nvPr/>
          </p:nvSpPr>
          <p:spPr>
            <a:xfrm>
              <a:off x="1265602" y="1767878"/>
              <a:ext cx="4414762" cy="476147"/>
            </a:xfrm>
            <a:prstGeom prst="rect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287618" y="1805896"/>
              <a:ext cx="44066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一个革命性的设计 改变一个产业！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2544376" y="1875171"/>
              <a:ext cx="0" cy="2584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846704" y="1875171"/>
              <a:ext cx="0" cy="2584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D:\matericals\glasses-ppt\pic\未标题-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0150" y="3200580"/>
            <a:ext cx="1162800" cy="1162800"/>
          </a:xfrm>
          <a:prstGeom prst="rect">
            <a:avLst/>
          </a:prstGeom>
          <a:noFill/>
        </p:spPr>
      </p:pic>
      <p:pic>
        <p:nvPicPr>
          <p:cNvPr id="1027" name="Picture 3" descr="D:\matericals\glasses-ppt\pic\未标题-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21322" y="1675253"/>
            <a:ext cx="1162800" cy="1162800"/>
          </a:xfrm>
          <a:prstGeom prst="rect">
            <a:avLst/>
          </a:prstGeom>
          <a:noFill/>
        </p:spPr>
      </p:pic>
      <p:pic>
        <p:nvPicPr>
          <p:cNvPr id="1028" name="Picture 4" descr="D:\matericals\glasses-ppt\pic\未标题-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96000" y="1681200"/>
            <a:ext cx="1162800" cy="1162800"/>
          </a:xfrm>
          <a:prstGeom prst="rect">
            <a:avLst/>
          </a:prstGeom>
          <a:blipFill dpi="0" rotWithShape="0">
            <a:blip r:embed="rId2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tile tx="-114300" ty="-25400" sx="15000" sy="15000" flip="none" algn="tl"/>
          </a:blipFill>
          <a:ln>
            <a:noFill/>
          </a:ln>
        </p:spPr>
      </p:pic>
      <p:pic>
        <p:nvPicPr>
          <p:cNvPr id="1029" name="Picture 5" descr="D:\matericals\glasses-ppt\pic\未标题-4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8548" y="4559969"/>
            <a:ext cx="1162800" cy="1162800"/>
          </a:xfrm>
          <a:prstGeom prst="rect">
            <a:avLst/>
          </a:prstGeom>
          <a:noFill/>
        </p:spPr>
      </p:pic>
      <p:pic>
        <p:nvPicPr>
          <p:cNvPr id="1030" name="Picture 6" descr="D:\matericals\glasses-ppt\pic\未标题-5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986878" y="4740441"/>
            <a:ext cx="1162800" cy="1162800"/>
          </a:xfrm>
          <a:prstGeom prst="rect">
            <a:avLst/>
          </a:prstGeom>
          <a:noFill/>
        </p:spPr>
      </p:pic>
      <p:pic>
        <p:nvPicPr>
          <p:cNvPr id="1031" name="Picture 7" descr="D:\matericals\glasses-ppt\pic\未标题-6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853695" y="1744577"/>
            <a:ext cx="1162800" cy="1162800"/>
          </a:xfrm>
          <a:prstGeom prst="rect">
            <a:avLst/>
          </a:prstGeom>
          <a:noFill/>
        </p:spPr>
      </p:pic>
      <p:pic>
        <p:nvPicPr>
          <p:cNvPr id="1032" name="Picture 8" descr="D:\matericals\glasses-ppt\pic\未标题-7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877927" y="3140242"/>
            <a:ext cx="1162800" cy="1162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0488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2900"/>
            <a:ext cx="171451" cy="5715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051" y="314981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产品系列</a:t>
            </a:r>
            <a:endParaRPr lang="zh-CN" altLang="en-US" sz="32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xmlns="" val="1404605209"/>
              </p:ext>
            </p:extLst>
          </p:nvPr>
        </p:nvGraphicFramePr>
        <p:xfrm>
          <a:off x="6687129" y="1523231"/>
          <a:ext cx="4636655" cy="3907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1055" y="1810389"/>
            <a:ext cx="58743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该眼镜预计分为以下几种款式，针对不同的使用者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原型镜：基础的镜架和镜片，日常使用无压力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运动镜：针对运动设计，提供更强的支撑与稳定性，在运动中游刃有余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电竞镜：针对广大玩家设计，更好保护视图，更绚外观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美容修脸镜：针对爱美人士，因为眼镜镜腿较长，经过合理设计可以起到瘦脸的视觉效果，物理美容不打针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5957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2900"/>
            <a:ext cx="171451" cy="5715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050" y="314981"/>
            <a:ext cx="30381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3200" b="1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</a:p>
          <a:p>
            <a:pPr algn="ctr"/>
            <a:r>
              <a:rPr lang="zh-CN" altLang="en-US" sz="3200" b="1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国内近视人群</a:t>
            </a:r>
            <a:endParaRPr lang="zh-CN" altLang="en-US" sz="32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960918" y="2924631"/>
            <a:ext cx="1059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xmlns="" val="2697205172"/>
              </p:ext>
            </p:extLst>
          </p:nvPr>
        </p:nvGraphicFramePr>
        <p:xfrm>
          <a:off x="3796148" y="998104"/>
          <a:ext cx="8201889" cy="5282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98764" y="2462966"/>
            <a:ext cx="3192087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中国近视人数总计：</a:t>
            </a:r>
            <a:r>
              <a:rPr lang="en-US" altLang="zh-CN" sz="9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亿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8764" y="5288216"/>
            <a:ext cx="3192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中国视力障碍人数基数大，比例也较大，主集中在学生与成年人。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7413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4610</TotalTime>
  <Words>1092</Words>
  <Application>Microsoft Office PowerPoint</Application>
  <PresentationFormat>自定义</PresentationFormat>
  <Paragraphs>211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Administrator</cp:lastModifiedBy>
  <cp:revision>158</cp:revision>
  <dcterms:created xsi:type="dcterms:W3CDTF">2015-12-07T16:40:02Z</dcterms:created>
  <dcterms:modified xsi:type="dcterms:W3CDTF">2017-02-22T14:48:22Z</dcterms:modified>
</cp:coreProperties>
</file>