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30"/>
  </p:notesMasterIdLst>
  <p:handoutMasterIdLst>
    <p:handoutMasterId r:id="rId31"/>
  </p:handoutMasterIdLst>
  <p:sldIdLst>
    <p:sldId id="270" r:id="rId2"/>
    <p:sldId id="326" r:id="rId3"/>
    <p:sldId id="327"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298" r:id="rId2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82F"/>
    <a:srgbClr val="EDF2F9"/>
    <a:srgbClr val="30313C"/>
    <a:srgbClr val="D729C2"/>
    <a:srgbClr val="000000"/>
    <a:srgbClr val="126C12"/>
    <a:srgbClr val="FFFFFF"/>
    <a:srgbClr val="F0AE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7711" autoAdjust="0"/>
  </p:normalViewPr>
  <p:slideViewPr>
    <p:cSldViewPr>
      <p:cViewPr>
        <p:scale>
          <a:sx n="100" d="100"/>
          <a:sy n="100" d="100"/>
        </p:scale>
        <p:origin x="-7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2016/12/5</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 xmlns:p14="http://schemas.microsoft.com/office/powerpoint/2010/main"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2016/12/5</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 xmlns:p14="http://schemas.microsoft.com/office/powerpoint/2010/main"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2016/12/5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438488"/>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endParaRPr lang="zh-CN" altLang="en-US" sz="2400" b="1" dirty="0" smtClean="0">
              <a:latin typeface="Arial" pitchFamily="34" charset="0"/>
              <a:cs typeface="Arial" pitchFamily="34" charset="0"/>
            </a:endParaRPr>
          </a:p>
        </p:txBody>
      </p:sp>
      <p:pic>
        <p:nvPicPr>
          <p:cNvPr id="9" name="图片 7" descr="img"/>
          <p:cNvPicPr>
            <a:picLocks noChangeAspect="1" noChangeArrowheads="1"/>
          </p:cNvPicPr>
          <p:nvPr/>
        </p:nvPicPr>
        <p:blipFill>
          <a:blip r:embed="rId2"/>
          <a:srcRect/>
          <a:stretch>
            <a:fillRect/>
          </a:stretch>
        </p:blipFill>
        <p:spPr bwMode="auto">
          <a:xfrm>
            <a:off x="827088" y="1714488"/>
            <a:ext cx="3832225" cy="2390775"/>
          </a:xfrm>
          <a:prstGeom prst="rect">
            <a:avLst/>
          </a:prstGeom>
          <a:noFill/>
          <a:ln w="9525">
            <a:noFill/>
            <a:miter lim="800000"/>
            <a:headEnd/>
            <a:tailEnd/>
          </a:ln>
        </p:spPr>
      </p:pic>
      <p:sp>
        <p:nvSpPr>
          <p:cNvPr id="10" name="文本框 3"/>
          <p:cNvSpPr txBox="1">
            <a:spLocks noChangeArrowheads="1"/>
          </p:cNvSpPr>
          <p:nvPr/>
        </p:nvSpPr>
        <p:spPr bwMode="auto">
          <a:xfrm>
            <a:off x="5364163" y="2001825"/>
            <a:ext cx="2228850" cy="1008063"/>
          </a:xfrm>
          <a:prstGeom prst="rect">
            <a:avLst/>
          </a:prstGeom>
          <a:noFill/>
          <a:ln w="9525">
            <a:noFill/>
            <a:miter lim="800000"/>
            <a:headEnd/>
            <a:tailEnd/>
          </a:ln>
        </p:spPr>
        <p:txBody>
          <a:bodyPr>
            <a:spAutoFit/>
          </a:bodyPr>
          <a:lstStyle/>
          <a:p>
            <a:r>
              <a:rPr lang="zh-CN" altLang="en-US" sz="2000" dirty="0">
                <a:latin typeface="Calibri" pitchFamily="34" charset="0"/>
                <a:sym typeface="宋体" charset="-122"/>
              </a:rPr>
              <a:t>2015年5月份全球主流浏览器市场份额排行榜</a:t>
            </a:r>
          </a:p>
        </p:txBody>
      </p:sp>
      <p:cxnSp>
        <p:nvCxnSpPr>
          <p:cNvPr id="11" name="直接箭头连接符 2"/>
          <p:cNvCxnSpPr>
            <a:cxnSpLocks noChangeShapeType="1"/>
          </p:cNvCxnSpPr>
          <p:nvPr/>
        </p:nvCxnSpPr>
        <p:spPr bwMode="auto">
          <a:xfrm flipV="1">
            <a:off x="3924300" y="2505063"/>
            <a:ext cx="1368425" cy="292100"/>
          </a:xfrm>
          <a:prstGeom prst="straightConnector1">
            <a:avLst/>
          </a:prstGeom>
          <a:noFill/>
          <a:ln w="9525">
            <a:solidFill>
              <a:schemeClr val="tx1"/>
            </a:solidFill>
            <a:round/>
            <a:headEnd/>
            <a:tailEnd type="arrow" w="med" len="med"/>
          </a:ln>
          <a:effectLst>
            <a:outerShdw dist="17961" dir="13500000" algn="ctr" rotWithShape="0">
              <a:srgbClr val="000000"/>
            </a:outerShdw>
          </a:effectLst>
        </p:spPr>
      </p:cxnSp>
      <p:sp>
        <p:nvSpPr>
          <p:cNvPr id="12" name="文本框 4"/>
          <p:cNvSpPr txBox="1">
            <a:spLocks noChangeArrowheads="1"/>
          </p:cNvSpPr>
          <p:nvPr/>
        </p:nvSpPr>
        <p:spPr bwMode="auto">
          <a:xfrm>
            <a:off x="5795963" y="3586150"/>
            <a:ext cx="2540000" cy="661988"/>
          </a:xfrm>
          <a:prstGeom prst="rect">
            <a:avLst/>
          </a:prstGeom>
          <a:noFill/>
          <a:ln w="9525">
            <a:noFill/>
            <a:miter lim="800000"/>
            <a:headEnd/>
            <a:tailEnd/>
          </a:ln>
        </p:spPr>
        <p:txBody>
          <a:bodyPr>
            <a:spAutoFit/>
          </a:bodyPr>
          <a:lstStyle/>
          <a:p>
            <a:r>
              <a:rPr lang="zh-CN" altLang="en-US" dirty="0"/>
              <a:t>2014年11月份全球主流浏览器市场份额排行榜</a:t>
            </a:r>
          </a:p>
        </p:txBody>
      </p:sp>
      <p:pic>
        <p:nvPicPr>
          <p:cNvPr id="18" name="图片 9" descr="2x"/>
          <p:cNvPicPr>
            <a:picLocks noChangeAspect="1" noChangeArrowheads="1"/>
          </p:cNvPicPr>
          <p:nvPr/>
        </p:nvPicPr>
        <p:blipFill>
          <a:blip r:embed="rId3"/>
          <a:srcRect/>
          <a:stretch>
            <a:fillRect/>
          </a:stretch>
        </p:blipFill>
        <p:spPr bwMode="auto">
          <a:xfrm>
            <a:off x="539750" y="4449750"/>
            <a:ext cx="7227888" cy="2176463"/>
          </a:xfrm>
          <a:prstGeom prst="rect">
            <a:avLst/>
          </a:prstGeom>
          <a:noFill/>
          <a:ln w="9525">
            <a:noFill/>
            <a:miter lim="800000"/>
            <a:headEnd/>
            <a:tailEnd/>
          </a:ln>
        </p:spPr>
      </p:pic>
      <p:cxnSp>
        <p:nvCxnSpPr>
          <p:cNvPr id="19" name="直接箭头连接符 6"/>
          <p:cNvCxnSpPr>
            <a:cxnSpLocks noChangeShapeType="1"/>
          </p:cNvCxnSpPr>
          <p:nvPr/>
        </p:nvCxnSpPr>
        <p:spPr bwMode="auto">
          <a:xfrm flipV="1">
            <a:off x="4572000" y="4017950"/>
            <a:ext cx="1223963" cy="579438"/>
          </a:xfrm>
          <a:prstGeom prst="straightConnector1">
            <a:avLst/>
          </a:prstGeom>
          <a:noFill/>
          <a:ln w="9525">
            <a:solidFill>
              <a:schemeClr val="tx1"/>
            </a:solidFill>
            <a:round/>
            <a:headEnd/>
            <a:tailEnd type="arrow" w="med" len="med"/>
          </a:ln>
          <a:effectLst>
            <a:outerShdw dist="17961" dir="13500000" algn="ctr" rotWithShape="0">
              <a:srgbClr val="000000"/>
            </a:outerShdw>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r>
              <a:rPr lang="zh-CN" altLang="en-US" sz="2400" b="1" dirty="0" smtClean="0">
                <a:solidFill>
                  <a:srgbClr val="FF0000"/>
                </a:solidFill>
                <a:latin typeface="Arial" pitchFamily="34" charset="0"/>
                <a:cs typeface="Arial" pitchFamily="34" charset="0"/>
              </a:rPr>
              <a:t>四、五大浏览器内核</a:t>
            </a:r>
          </a:p>
          <a:p>
            <a:pPr>
              <a:spcBef>
                <a:spcPts val="600"/>
              </a:spcBef>
            </a:pPr>
            <a:endParaRPr lang="zh-CN" altLang="en-US" sz="2400" b="1" dirty="0" smtClean="0">
              <a:solidFill>
                <a:srgbClr val="FF0000"/>
              </a:solidFill>
              <a:latin typeface="Arial" pitchFamily="34" charset="0"/>
              <a:cs typeface="Arial" pitchFamily="34" charset="0"/>
            </a:endParaRPr>
          </a:p>
          <a:p>
            <a:pPr>
              <a:spcBef>
                <a:spcPts val="600"/>
              </a:spcBef>
            </a:pPr>
            <a:r>
              <a:rPr lang="en-US" altLang="zh-CN" sz="2400" b="1" dirty="0" smtClean="0">
                <a:solidFill>
                  <a:srgbClr val="FF0000"/>
                </a:solidFill>
                <a:latin typeface="Arial" pitchFamily="34" charset="0"/>
                <a:cs typeface="Arial" pitchFamily="34" charset="0"/>
              </a:rPr>
              <a:t>•Trident   </a:t>
            </a:r>
            <a:r>
              <a:rPr lang="zh-CN" altLang="en-US" sz="2400" b="1" dirty="0" smtClean="0">
                <a:solidFill>
                  <a:srgbClr val="FF0000"/>
                </a:solidFill>
                <a:latin typeface="Arial" pitchFamily="34" charset="0"/>
                <a:cs typeface="Arial" pitchFamily="34" charset="0"/>
              </a:rPr>
              <a:t>（</a:t>
            </a:r>
            <a:r>
              <a:rPr lang="en-US" altLang="zh-CN" sz="2400" b="1" dirty="0" smtClean="0">
                <a:solidFill>
                  <a:srgbClr val="FF0000"/>
                </a:solidFill>
                <a:latin typeface="Arial" pitchFamily="34" charset="0"/>
                <a:cs typeface="Arial" pitchFamily="34" charset="0"/>
              </a:rPr>
              <a:t>MSHTML</a:t>
            </a:r>
            <a:r>
              <a:rPr lang="zh-CN" altLang="en-US" sz="2400" b="1" dirty="0" smtClean="0">
                <a:solidFill>
                  <a:srgbClr val="FF0000"/>
                </a:solidFill>
                <a:latin typeface="Arial" pitchFamily="34" charset="0"/>
                <a:cs typeface="Arial" pitchFamily="34" charset="0"/>
              </a:rPr>
              <a:t>）     （三叉戟；三叉线；三齿鱼叉）</a:t>
            </a:r>
          </a:p>
          <a:p>
            <a:pPr>
              <a:spcBef>
                <a:spcPts val="600"/>
              </a:spcBef>
            </a:pPr>
            <a:r>
              <a:rPr lang="en-US" altLang="zh-CN" sz="2400" b="1" dirty="0" smtClean="0">
                <a:solidFill>
                  <a:srgbClr val="FF0000"/>
                </a:solidFill>
                <a:latin typeface="Arial" pitchFamily="34" charset="0"/>
                <a:cs typeface="Arial" pitchFamily="34" charset="0"/>
              </a:rPr>
              <a:t>•Gecko      </a:t>
            </a:r>
            <a:r>
              <a:rPr lang="zh-CN" altLang="en-US" sz="2400" b="1" dirty="0" smtClean="0">
                <a:solidFill>
                  <a:srgbClr val="FF0000"/>
                </a:solidFill>
                <a:latin typeface="Arial" pitchFamily="34" charset="0"/>
                <a:cs typeface="Arial" pitchFamily="34" charset="0"/>
              </a:rPr>
              <a:t>（壁虎）</a:t>
            </a:r>
          </a:p>
          <a:p>
            <a:pPr>
              <a:spcBef>
                <a:spcPts val="600"/>
              </a:spcBef>
            </a:pPr>
            <a:r>
              <a:rPr lang="en-US" altLang="zh-CN" sz="2400" b="1" dirty="0" smtClean="0">
                <a:solidFill>
                  <a:srgbClr val="FF0000"/>
                </a:solidFill>
                <a:latin typeface="Arial" pitchFamily="34" charset="0"/>
                <a:cs typeface="Arial" pitchFamily="34" charset="0"/>
              </a:rPr>
              <a:t>•Presto      </a:t>
            </a:r>
            <a:r>
              <a:rPr lang="zh-CN" altLang="en-US" sz="2400" b="1" dirty="0" smtClean="0">
                <a:solidFill>
                  <a:srgbClr val="FF0000"/>
                </a:solidFill>
                <a:latin typeface="Arial" pitchFamily="34" charset="0"/>
                <a:cs typeface="Arial" pitchFamily="34" charset="0"/>
              </a:rPr>
              <a:t>（ 迅速的）</a:t>
            </a:r>
          </a:p>
          <a:p>
            <a:pPr>
              <a:spcBef>
                <a:spcPts val="600"/>
              </a:spcBef>
            </a:pPr>
            <a:r>
              <a:rPr lang="en-US" altLang="zh-CN" sz="2400" b="1" dirty="0" smtClean="0">
                <a:solidFill>
                  <a:srgbClr val="FF0000"/>
                </a:solidFill>
                <a:latin typeface="Arial" pitchFamily="34" charset="0"/>
                <a:cs typeface="Arial" pitchFamily="34" charset="0"/>
              </a:rPr>
              <a:t>•</a:t>
            </a:r>
            <a:r>
              <a:rPr lang="en-US" altLang="zh-CN" sz="2400" b="1" dirty="0" err="1" smtClean="0">
                <a:solidFill>
                  <a:srgbClr val="FF0000"/>
                </a:solidFill>
                <a:latin typeface="Arial" pitchFamily="34" charset="0"/>
                <a:cs typeface="Arial" pitchFamily="34" charset="0"/>
              </a:rPr>
              <a:t>Webkit</a:t>
            </a:r>
            <a:r>
              <a:rPr lang="en-US" altLang="zh-CN" sz="2400" b="1" dirty="0" smtClean="0">
                <a:solidFill>
                  <a:srgbClr val="FF0000"/>
                </a:solidFill>
                <a:latin typeface="Arial" pitchFamily="34" charset="0"/>
                <a:cs typeface="Arial" pitchFamily="34" charset="0"/>
              </a:rPr>
              <a:t>    </a:t>
            </a:r>
            <a:r>
              <a:rPr lang="zh-CN" altLang="en-US" sz="2400" b="1" dirty="0" smtClean="0">
                <a:solidFill>
                  <a:srgbClr val="FF0000"/>
                </a:solidFill>
                <a:latin typeface="Arial" pitchFamily="34" charset="0"/>
                <a:cs typeface="Arial" pitchFamily="34" charset="0"/>
              </a:rPr>
              <a:t>（</a:t>
            </a:r>
            <a:r>
              <a:rPr lang="en-US" altLang="zh-CN" sz="2400" b="1" dirty="0" smtClean="0">
                <a:solidFill>
                  <a:srgbClr val="FF0000"/>
                </a:solidFill>
                <a:latin typeface="Arial" pitchFamily="34" charset="0"/>
                <a:cs typeface="Arial" pitchFamily="34" charset="0"/>
              </a:rPr>
              <a:t>Safari</a:t>
            </a:r>
            <a:r>
              <a:rPr lang="zh-CN" altLang="en-US" sz="2400" b="1" dirty="0" smtClean="0">
                <a:solidFill>
                  <a:srgbClr val="FF0000"/>
                </a:solidFill>
                <a:latin typeface="Arial" pitchFamily="34" charset="0"/>
                <a:cs typeface="Arial" pitchFamily="34" charset="0"/>
              </a:rPr>
              <a:t>内核</a:t>
            </a:r>
            <a:r>
              <a:rPr lang="en-US" altLang="zh-CN" sz="2400" b="1" dirty="0" smtClean="0">
                <a:solidFill>
                  <a:srgbClr val="FF0000"/>
                </a:solidFill>
                <a:latin typeface="Arial" pitchFamily="34" charset="0"/>
                <a:cs typeface="Arial" pitchFamily="34" charset="0"/>
              </a:rPr>
              <a:t>,Chrome</a:t>
            </a:r>
            <a:r>
              <a:rPr lang="zh-CN" altLang="en-US" sz="2400" b="1" dirty="0" smtClean="0">
                <a:solidFill>
                  <a:srgbClr val="FF0000"/>
                </a:solidFill>
                <a:latin typeface="Arial" pitchFamily="34" charset="0"/>
                <a:cs typeface="Arial" pitchFamily="34" charset="0"/>
              </a:rPr>
              <a:t>内核原型</a:t>
            </a:r>
            <a:r>
              <a:rPr lang="en-US" altLang="zh-CN" sz="2400" b="1" dirty="0" smtClean="0">
                <a:solidFill>
                  <a:srgbClr val="FF0000"/>
                </a:solidFill>
                <a:latin typeface="Arial" pitchFamily="34" charset="0"/>
                <a:cs typeface="Arial" pitchFamily="34" charset="0"/>
              </a:rPr>
              <a:t>,</a:t>
            </a:r>
            <a:r>
              <a:rPr lang="zh-CN" altLang="en-US" sz="2400" b="1" dirty="0" smtClean="0">
                <a:solidFill>
                  <a:srgbClr val="FF0000"/>
                </a:solidFill>
                <a:latin typeface="Arial" pitchFamily="34" charset="0"/>
                <a:cs typeface="Arial" pitchFamily="34" charset="0"/>
              </a:rPr>
              <a:t>它是苹果公司自己的内核，也是苹果的</a:t>
            </a:r>
            <a:r>
              <a:rPr lang="en-US" altLang="zh-CN" sz="2400" b="1" dirty="0" smtClean="0">
                <a:solidFill>
                  <a:srgbClr val="FF0000"/>
                </a:solidFill>
                <a:latin typeface="Arial" pitchFamily="34" charset="0"/>
                <a:cs typeface="Arial" pitchFamily="34" charset="0"/>
              </a:rPr>
              <a:t>Safari</a:t>
            </a:r>
            <a:r>
              <a:rPr lang="zh-CN" altLang="en-US" sz="2400" b="1" dirty="0" smtClean="0">
                <a:solidFill>
                  <a:srgbClr val="FF0000"/>
                </a:solidFill>
                <a:latin typeface="Arial" pitchFamily="34" charset="0"/>
                <a:cs typeface="Arial" pitchFamily="34" charset="0"/>
              </a:rPr>
              <a:t>浏览器使用的内核）</a:t>
            </a:r>
          </a:p>
          <a:p>
            <a:pPr>
              <a:spcBef>
                <a:spcPts val="600"/>
              </a:spcBef>
            </a:pPr>
            <a:r>
              <a:rPr lang="en-US" altLang="zh-CN" sz="2400" b="1" dirty="0" smtClean="0">
                <a:solidFill>
                  <a:srgbClr val="FF0000"/>
                </a:solidFill>
                <a:latin typeface="Arial" pitchFamily="34" charset="0"/>
                <a:cs typeface="Arial" pitchFamily="34" charset="0"/>
              </a:rPr>
              <a:t>•Blink         (</a:t>
            </a:r>
            <a:r>
              <a:rPr lang="zh-CN" altLang="en-US" sz="2400" b="1" dirty="0" smtClean="0">
                <a:solidFill>
                  <a:srgbClr val="FF0000"/>
                </a:solidFill>
                <a:latin typeface="Arial" pitchFamily="34" charset="0"/>
                <a:cs typeface="Arial" pitchFamily="34" charset="0"/>
              </a:rPr>
              <a:t>由</a:t>
            </a:r>
            <a:r>
              <a:rPr lang="en-US" altLang="zh-CN" sz="2400" b="1" dirty="0" smtClean="0">
                <a:solidFill>
                  <a:srgbClr val="FF0000"/>
                </a:solidFill>
                <a:latin typeface="Arial" pitchFamily="34" charset="0"/>
                <a:cs typeface="Arial" pitchFamily="34" charset="0"/>
              </a:rPr>
              <a:t>Google</a:t>
            </a:r>
            <a:r>
              <a:rPr lang="zh-CN" altLang="en-US" sz="2400" b="1" dirty="0" smtClean="0">
                <a:solidFill>
                  <a:srgbClr val="FF0000"/>
                </a:solidFill>
                <a:latin typeface="Arial" pitchFamily="34" charset="0"/>
                <a:cs typeface="Arial" pitchFamily="34" charset="0"/>
              </a:rPr>
              <a:t>和</a:t>
            </a:r>
            <a:r>
              <a:rPr lang="en-US" altLang="zh-CN" sz="2400" b="1" dirty="0" smtClean="0">
                <a:solidFill>
                  <a:srgbClr val="FF0000"/>
                </a:solidFill>
                <a:latin typeface="Arial" pitchFamily="34" charset="0"/>
                <a:cs typeface="Arial" pitchFamily="34" charset="0"/>
              </a:rPr>
              <a:t>Opera Software</a:t>
            </a:r>
            <a:r>
              <a:rPr lang="zh-CN" altLang="en-US" sz="2400" b="1" dirty="0" smtClean="0">
                <a:solidFill>
                  <a:srgbClr val="FF0000"/>
                </a:solidFill>
                <a:latin typeface="Arial" pitchFamily="34" charset="0"/>
                <a:cs typeface="Arial" pitchFamily="34" charset="0"/>
              </a:rPr>
              <a:t>开发的浏览器排版引擎</a:t>
            </a:r>
            <a:r>
              <a:rPr lang="en-US" altLang="zh-CN" sz="2400" b="1" dirty="0" smtClean="0">
                <a:solidFill>
                  <a:srgbClr val="FF0000"/>
                </a:solidFill>
                <a:latin typeface="Arial" pitchFamily="34" charset="0"/>
                <a:cs typeface="Arial" pitchFamily="34" charset="0"/>
              </a:rPr>
              <a:t>)</a:t>
            </a:r>
            <a:r>
              <a:rPr lang="zh-CN" altLang="en-US" sz="2400" b="1" dirty="0" smtClean="0">
                <a:solidFill>
                  <a:srgbClr val="FF0000"/>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solidFill>
                  <a:srgbClr val="FF0000"/>
                </a:solidFill>
                <a:latin typeface="Arial" pitchFamily="34" charset="0"/>
                <a:cs typeface="Arial" pitchFamily="34" charset="0"/>
              </a:rPr>
              <a:t>（</a:t>
            </a:r>
            <a:r>
              <a:rPr lang="en-US" altLang="zh-CN" sz="2200" b="1" dirty="0" smtClean="0">
                <a:solidFill>
                  <a:srgbClr val="FF0000"/>
                </a:solidFill>
                <a:latin typeface="Arial" pitchFamily="34" charset="0"/>
                <a:cs typeface="Arial" pitchFamily="34" charset="0"/>
              </a:rPr>
              <a:t>1</a:t>
            </a:r>
            <a:r>
              <a:rPr lang="zh-CN" altLang="en-US" sz="2200" b="1" dirty="0" smtClean="0">
                <a:solidFill>
                  <a:srgbClr val="FF0000"/>
                </a:solidFill>
                <a:latin typeface="Arial" pitchFamily="34" charset="0"/>
                <a:cs typeface="Arial" pitchFamily="34" charset="0"/>
              </a:rPr>
              <a:t>）五大浏览器内核代表作品</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zh-CN" altLang="en-US" sz="2200" b="1" dirty="0" smtClean="0">
                <a:solidFill>
                  <a:srgbClr val="FF0000"/>
                </a:solidFill>
                <a:latin typeface="Arial" pitchFamily="34" charset="0"/>
                <a:cs typeface="Arial" pitchFamily="34" charset="0"/>
              </a:rPr>
              <a:t>*</a:t>
            </a:r>
            <a:r>
              <a:rPr lang="en-US" altLang="zh-CN" sz="2200" b="1" dirty="0" smtClean="0">
                <a:solidFill>
                  <a:srgbClr val="FF0000"/>
                </a:solidFill>
                <a:latin typeface="Arial" pitchFamily="34" charset="0"/>
                <a:cs typeface="Arial" pitchFamily="34" charset="0"/>
              </a:rPr>
              <a:t>Trident:   IE</a:t>
            </a:r>
            <a:r>
              <a:rPr lang="zh-CN" altLang="en-US" sz="2200" b="1" dirty="0" smtClean="0">
                <a:solidFill>
                  <a:srgbClr val="FF0000"/>
                </a:solidFill>
                <a:latin typeface="Arial" pitchFamily="34" charset="0"/>
                <a:cs typeface="Arial" pitchFamily="34" charset="0"/>
              </a:rPr>
              <a:t>、</a:t>
            </a:r>
            <a:r>
              <a:rPr lang="en-US" altLang="zh-CN" sz="2200" b="1" dirty="0" err="1" smtClean="0">
                <a:solidFill>
                  <a:srgbClr val="FF0000"/>
                </a:solidFill>
                <a:latin typeface="Arial" pitchFamily="34" charset="0"/>
                <a:cs typeface="Arial" pitchFamily="34" charset="0"/>
              </a:rPr>
              <a:t>Maxthon</a:t>
            </a:r>
            <a:r>
              <a:rPr lang="en-US" altLang="zh-CN" sz="2200" b="1" dirty="0" smtClean="0">
                <a:solidFill>
                  <a:srgbClr val="FF0000"/>
                </a:solidFill>
                <a:latin typeface="Arial" pitchFamily="34" charset="0"/>
                <a:cs typeface="Arial" pitchFamily="34" charset="0"/>
              </a:rPr>
              <a:t>(</a:t>
            </a:r>
            <a:r>
              <a:rPr lang="zh-CN" altLang="en-US" sz="2200" b="1" dirty="0" smtClean="0">
                <a:solidFill>
                  <a:srgbClr val="FF0000"/>
                </a:solidFill>
                <a:latin typeface="Arial" pitchFamily="34" charset="0"/>
                <a:cs typeface="Arial" pitchFamily="34" charset="0"/>
              </a:rPr>
              <a:t>遨游</a:t>
            </a:r>
            <a:r>
              <a:rPr lang="en-US" altLang="zh-CN" sz="2200" b="1" dirty="0" smtClean="0">
                <a:solidFill>
                  <a:srgbClr val="FF0000"/>
                </a:solidFill>
                <a:latin typeface="Arial" pitchFamily="34" charset="0"/>
                <a:cs typeface="Arial" pitchFamily="34" charset="0"/>
              </a:rPr>
              <a:t>)</a:t>
            </a:r>
            <a:r>
              <a:rPr lang="zh-CN" altLang="en-US" sz="2200" b="1" dirty="0" smtClean="0">
                <a:solidFill>
                  <a:srgbClr val="FF0000"/>
                </a:solidFill>
                <a:latin typeface="Arial" pitchFamily="34" charset="0"/>
                <a:cs typeface="Arial" pitchFamily="34" charset="0"/>
              </a:rPr>
              <a:t>、腾讯 、</a:t>
            </a:r>
            <a:r>
              <a:rPr lang="en-US" altLang="zh-CN" sz="2200" b="1" dirty="0" err="1" smtClean="0">
                <a:solidFill>
                  <a:srgbClr val="FF0000"/>
                </a:solidFill>
                <a:latin typeface="Arial" pitchFamily="34" charset="0"/>
                <a:cs typeface="Arial" pitchFamily="34" charset="0"/>
              </a:rPr>
              <a:t>Theworld</a:t>
            </a:r>
            <a:r>
              <a:rPr lang="zh-CN" altLang="en-US" sz="2200" b="1" dirty="0" smtClean="0">
                <a:solidFill>
                  <a:srgbClr val="FF0000"/>
                </a:solidFill>
                <a:latin typeface="Arial" pitchFamily="34" charset="0"/>
                <a:cs typeface="Arial" pitchFamily="34" charset="0"/>
              </a:rPr>
              <a:t>世界之窗、</a:t>
            </a:r>
            <a:r>
              <a:rPr lang="en-US" altLang="zh-CN" sz="2200" b="1" dirty="0" smtClean="0">
                <a:solidFill>
                  <a:srgbClr val="FF0000"/>
                </a:solidFill>
                <a:latin typeface="Arial" pitchFamily="34" charset="0"/>
                <a:cs typeface="Arial" pitchFamily="34" charset="0"/>
              </a:rPr>
              <a:t>360</a:t>
            </a:r>
            <a:r>
              <a:rPr lang="zh-CN" altLang="en-US" sz="2200" b="1" dirty="0" smtClean="0">
                <a:solidFill>
                  <a:srgbClr val="FF0000"/>
                </a:solidFill>
                <a:latin typeface="Arial" pitchFamily="34" charset="0"/>
                <a:cs typeface="Arial" pitchFamily="34" charset="0"/>
              </a:rPr>
              <a:t>浏览器</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zh-CN" altLang="en-US" sz="2200" b="1" dirty="0" smtClean="0">
                <a:solidFill>
                  <a:srgbClr val="FF0000"/>
                </a:solidFill>
                <a:latin typeface="Arial" pitchFamily="34" charset="0"/>
                <a:cs typeface="Arial" pitchFamily="34" charset="0"/>
              </a:rPr>
              <a:t>代表作品</a:t>
            </a:r>
            <a:r>
              <a:rPr lang="en-US" altLang="zh-CN" sz="2200" b="1" dirty="0" smtClean="0">
                <a:solidFill>
                  <a:srgbClr val="FF0000"/>
                </a:solidFill>
                <a:latin typeface="Arial" pitchFamily="34" charset="0"/>
                <a:cs typeface="Arial" pitchFamily="34" charset="0"/>
              </a:rPr>
              <a:t>IE,</a:t>
            </a:r>
            <a:r>
              <a:rPr lang="zh-CN" altLang="en-US" sz="2200" b="1" dirty="0" smtClean="0">
                <a:solidFill>
                  <a:srgbClr val="FF0000"/>
                </a:solidFill>
                <a:latin typeface="Arial" pitchFamily="34" charset="0"/>
                <a:cs typeface="Arial" pitchFamily="34" charset="0"/>
              </a:rPr>
              <a:t>因为</a:t>
            </a:r>
            <a:r>
              <a:rPr lang="en-US" altLang="zh-CN" sz="2200" b="1" dirty="0" smtClean="0">
                <a:solidFill>
                  <a:srgbClr val="FF0000"/>
                </a:solidFill>
                <a:latin typeface="Arial" pitchFamily="34" charset="0"/>
                <a:cs typeface="Arial" pitchFamily="34" charset="0"/>
              </a:rPr>
              <a:t>IE</a:t>
            </a:r>
            <a:r>
              <a:rPr lang="zh-CN" altLang="en-US" sz="2200" b="1" dirty="0" smtClean="0">
                <a:solidFill>
                  <a:srgbClr val="FF0000"/>
                </a:solidFill>
                <a:latin typeface="Arial" pitchFamily="34" charset="0"/>
                <a:cs typeface="Arial" pitchFamily="34" charset="0"/>
              </a:rPr>
              <a:t>捆绑在</a:t>
            </a:r>
            <a:r>
              <a:rPr lang="en-US" altLang="zh-CN" sz="2200" b="1" dirty="0" smtClean="0">
                <a:solidFill>
                  <a:srgbClr val="FF0000"/>
                </a:solidFill>
                <a:latin typeface="Arial" pitchFamily="34" charset="0"/>
                <a:cs typeface="Arial" pitchFamily="34" charset="0"/>
              </a:rPr>
              <a:t>Windows</a:t>
            </a:r>
            <a:r>
              <a:rPr lang="zh-CN" altLang="en-US" sz="2200" b="1" dirty="0" smtClean="0">
                <a:solidFill>
                  <a:srgbClr val="FF0000"/>
                </a:solidFill>
                <a:latin typeface="Arial" pitchFamily="34" charset="0"/>
                <a:cs typeface="Arial" pitchFamily="34" charset="0"/>
              </a:rPr>
              <a:t>中，所以占有极高的市场份额，又称</a:t>
            </a:r>
            <a:r>
              <a:rPr lang="en-US" altLang="zh-CN" sz="2200" b="1" dirty="0" smtClean="0">
                <a:solidFill>
                  <a:srgbClr val="FF0000"/>
                </a:solidFill>
                <a:latin typeface="Arial" pitchFamily="34" charset="0"/>
                <a:cs typeface="Arial" pitchFamily="34" charset="0"/>
              </a:rPr>
              <a:t>IE</a:t>
            </a:r>
            <a:r>
              <a:rPr lang="zh-CN" altLang="en-US" sz="2200" b="1" dirty="0" smtClean="0">
                <a:solidFill>
                  <a:srgbClr val="FF0000"/>
                </a:solidFill>
                <a:latin typeface="Arial" pitchFamily="34" charset="0"/>
                <a:cs typeface="Arial" pitchFamily="34" charset="0"/>
              </a:rPr>
              <a:t>内核或是</a:t>
            </a:r>
            <a:r>
              <a:rPr lang="en-US" altLang="zh-CN" sz="2200" b="1" dirty="0" smtClean="0">
                <a:solidFill>
                  <a:srgbClr val="FF0000"/>
                </a:solidFill>
                <a:latin typeface="Arial" pitchFamily="34" charset="0"/>
                <a:cs typeface="Arial" pitchFamily="34" charset="0"/>
              </a:rPr>
              <a:t>MSHTML</a:t>
            </a:r>
            <a:r>
              <a:rPr lang="zh-CN" altLang="en-US" sz="2200" b="1" dirty="0" smtClean="0">
                <a:solidFill>
                  <a:srgbClr val="FF0000"/>
                </a:solidFill>
                <a:latin typeface="Arial" pitchFamily="34" charset="0"/>
                <a:cs typeface="Arial" pitchFamily="34" charset="0"/>
              </a:rPr>
              <a:t>，此内核只能应用于</a:t>
            </a:r>
            <a:r>
              <a:rPr lang="en-US" altLang="zh-CN" sz="2200" b="1" dirty="0" smtClean="0">
                <a:solidFill>
                  <a:srgbClr val="FF0000"/>
                </a:solidFill>
                <a:latin typeface="Arial" pitchFamily="34" charset="0"/>
                <a:cs typeface="Arial" pitchFamily="34" charset="0"/>
              </a:rPr>
              <a:t>windows</a:t>
            </a:r>
            <a:r>
              <a:rPr lang="zh-CN" altLang="en-US" sz="2200" b="1" dirty="0" smtClean="0">
                <a:solidFill>
                  <a:srgbClr val="FF0000"/>
                </a:solidFill>
                <a:latin typeface="Arial" pitchFamily="34" charset="0"/>
                <a:cs typeface="Arial" pitchFamily="34" charset="0"/>
              </a:rPr>
              <a:t>平台，且是不开源的。</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zh-CN" altLang="en-US" sz="2200" b="1" dirty="0" smtClean="0">
                <a:solidFill>
                  <a:srgbClr val="FF0000"/>
                </a:solidFill>
                <a:latin typeface="Arial" pitchFamily="34" charset="0"/>
                <a:cs typeface="Arial" pitchFamily="34" charset="0"/>
              </a:rPr>
              <a:t>*</a:t>
            </a:r>
            <a:r>
              <a:rPr lang="en-US" altLang="zh-CN" sz="2200" b="1" dirty="0" smtClean="0">
                <a:solidFill>
                  <a:srgbClr val="FF0000"/>
                </a:solidFill>
                <a:latin typeface="Arial" pitchFamily="34" charset="0"/>
                <a:cs typeface="Arial" pitchFamily="34" charset="0"/>
              </a:rPr>
              <a:t>Gecko</a:t>
            </a:r>
            <a:r>
              <a:rPr lang="zh-CN" altLang="en-US" sz="2200" b="1" dirty="0" smtClean="0">
                <a:solidFill>
                  <a:srgbClr val="FF0000"/>
                </a:solidFill>
                <a:latin typeface="Arial" pitchFamily="34" charset="0"/>
                <a:cs typeface="Arial" pitchFamily="34" charset="0"/>
              </a:rPr>
              <a:t>：代表作品</a:t>
            </a:r>
            <a:r>
              <a:rPr lang="en-US" altLang="zh-CN" sz="2200" b="1" dirty="0" smtClean="0">
                <a:solidFill>
                  <a:srgbClr val="FF0000"/>
                </a:solidFill>
                <a:latin typeface="Arial" pitchFamily="34" charset="0"/>
                <a:cs typeface="Arial" pitchFamily="34" charset="0"/>
              </a:rPr>
              <a:t>Mozilla Firefox </a:t>
            </a:r>
            <a:r>
              <a:rPr lang="zh-CN" altLang="en-US" sz="2200" b="1" dirty="0" smtClean="0">
                <a:solidFill>
                  <a:srgbClr val="FF0000"/>
                </a:solidFill>
                <a:latin typeface="Arial" pitchFamily="34" charset="0"/>
                <a:cs typeface="Arial" pitchFamily="34" charset="0"/>
              </a:rPr>
              <a:t>是开源的</a:t>
            </a:r>
            <a:r>
              <a:rPr lang="en-US" altLang="zh-CN" sz="2200" b="1" dirty="0" smtClean="0">
                <a:solidFill>
                  <a:srgbClr val="FF0000"/>
                </a:solidFill>
                <a:latin typeface="Arial" pitchFamily="34" charset="0"/>
                <a:cs typeface="Arial" pitchFamily="34" charset="0"/>
              </a:rPr>
              <a:t>,</a:t>
            </a:r>
            <a:r>
              <a:rPr lang="zh-CN" altLang="en-US" sz="2200" b="1" dirty="0" smtClean="0">
                <a:solidFill>
                  <a:srgbClr val="FF0000"/>
                </a:solidFill>
                <a:latin typeface="Arial" pitchFamily="34" charset="0"/>
                <a:cs typeface="Arial" pitchFamily="34" charset="0"/>
              </a:rPr>
              <a:t>它的最大优势是跨平台，能在</a:t>
            </a:r>
            <a:r>
              <a:rPr lang="en-US" altLang="zh-CN" sz="2200" b="1" dirty="0" smtClean="0">
                <a:solidFill>
                  <a:srgbClr val="FF0000"/>
                </a:solidFill>
                <a:latin typeface="Arial" pitchFamily="34" charset="0"/>
                <a:cs typeface="Arial" pitchFamily="34" charset="0"/>
              </a:rPr>
              <a:t>Microsoft Windows</a:t>
            </a:r>
            <a:r>
              <a:rPr lang="zh-CN" altLang="en-US" sz="2200" b="1" dirty="0" smtClean="0">
                <a:solidFill>
                  <a:srgbClr val="FF0000"/>
                </a:solidFill>
                <a:latin typeface="Arial" pitchFamily="34" charset="0"/>
                <a:cs typeface="Arial" pitchFamily="34" charset="0"/>
              </a:rPr>
              <a:t>、</a:t>
            </a:r>
            <a:r>
              <a:rPr lang="en-US" altLang="zh-CN" sz="2200" b="1" dirty="0" smtClean="0">
                <a:solidFill>
                  <a:srgbClr val="FF0000"/>
                </a:solidFill>
                <a:latin typeface="Arial" pitchFamily="34" charset="0"/>
                <a:cs typeface="Arial" pitchFamily="34" charset="0"/>
              </a:rPr>
              <a:t>Linux</a:t>
            </a:r>
            <a:r>
              <a:rPr lang="zh-CN" altLang="en-US" sz="2200" b="1" dirty="0" smtClean="0">
                <a:solidFill>
                  <a:srgbClr val="FF0000"/>
                </a:solidFill>
                <a:latin typeface="Arial" pitchFamily="34" charset="0"/>
                <a:cs typeface="Arial" pitchFamily="34" charset="0"/>
              </a:rPr>
              <a:t>和</a:t>
            </a:r>
            <a:r>
              <a:rPr lang="en-US" altLang="zh-CN" sz="2200" b="1" dirty="0" err="1" smtClean="0">
                <a:solidFill>
                  <a:srgbClr val="FF0000"/>
                </a:solidFill>
                <a:latin typeface="Arial" pitchFamily="34" charset="0"/>
                <a:cs typeface="Arial" pitchFamily="34" charset="0"/>
              </a:rPr>
              <a:t>MacOS</a:t>
            </a:r>
            <a:r>
              <a:rPr lang="en-US" altLang="zh-CN" sz="2200" b="1" dirty="0" smtClean="0">
                <a:solidFill>
                  <a:srgbClr val="FF0000"/>
                </a:solidFill>
                <a:latin typeface="Arial" pitchFamily="34" charset="0"/>
                <a:cs typeface="Arial" pitchFamily="34" charset="0"/>
              </a:rPr>
              <a:t> X</a:t>
            </a:r>
            <a:r>
              <a:rPr lang="zh-CN" altLang="en-US" sz="2200" b="1" dirty="0" smtClean="0">
                <a:solidFill>
                  <a:srgbClr val="FF0000"/>
                </a:solidFill>
                <a:latin typeface="Arial" pitchFamily="34" charset="0"/>
                <a:cs typeface="Arial" pitchFamily="34" charset="0"/>
              </a:rPr>
              <a:t>等主要操作系统上运行。</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zh-CN" altLang="en-US" sz="2200" b="1" dirty="0" smtClean="0">
                <a:solidFill>
                  <a:srgbClr val="FF0000"/>
                </a:solidFill>
                <a:latin typeface="Arial" pitchFamily="34" charset="0"/>
                <a:cs typeface="Arial" pitchFamily="34" charset="0"/>
              </a:rPr>
              <a:t>*</a:t>
            </a:r>
            <a:r>
              <a:rPr lang="en-US" altLang="zh-CN" sz="2200" b="1" dirty="0" err="1" smtClean="0">
                <a:solidFill>
                  <a:srgbClr val="FF0000"/>
                </a:solidFill>
                <a:latin typeface="Arial" pitchFamily="34" charset="0"/>
                <a:cs typeface="Arial" pitchFamily="34" charset="0"/>
              </a:rPr>
              <a:t>Webkit</a:t>
            </a:r>
            <a:r>
              <a:rPr lang="en-US" altLang="zh-CN" sz="2200" b="1" dirty="0" smtClean="0">
                <a:solidFill>
                  <a:srgbClr val="FF0000"/>
                </a:solidFill>
                <a:latin typeface="Arial" pitchFamily="34" charset="0"/>
                <a:cs typeface="Arial" pitchFamily="34" charset="0"/>
              </a:rPr>
              <a:t> : </a:t>
            </a:r>
            <a:r>
              <a:rPr lang="zh-CN" altLang="en-US" sz="2200" b="1" dirty="0" smtClean="0">
                <a:solidFill>
                  <a:srgbClr val="FF0000"/>
                </a:solidFill>
                <a:latin typeface="Arial" pitchFamily="34" charset="0"/>
                <a:cs typeface="Arial" pitchFamily="34" charset="0"/>
              </a:rPr>
              <a:t>代表作品</a:t>
            </a:r>
            <a:r>
              <a:rPr lang="en-US" altLang="zh-CN" sz="2200" b="1" dirty="0" smtClean="0">
                <a:solidFill>
                  <a:srgbClr val="FF0000"/>
                </a:solidFill>
                <a:latin typeface="Arial" pitchFamily="34" charset="0"/>
                <a:cs typeface="Arial" pitchFamily="34" charset="0"/>
              </a:rPr>
              <a:t>Safari</a:t>
            </a:r>
            <a:r>
              <a:rPr lang="zh-CN" altLang="en-US" sz="2200" b="1" dirty="0" smtClean="0">
                <a:solidFill>
                  <a:srgbClr val="FF0000"/>
                </a:solidFill>
                <a:latin typeface="Arial" pitchFamily="34" charset="0"/>
                <a:cs typeface="Arial" pitchFamily="34" charset="0"/>
              </a:rPr>
              <a:t>、</a:t>
            </a:r>
            <a:r>
              <a:rPr lang="en-US" altLang="zh-CN" sz="2200" b="1" dirty="0" smtClean="0">
                <a:solidFill>
                  <a:srgbClr val="FF0000"/>
                </a:solidFill>
                <a:latin typeface="Arial" pitchFamily="34" charset="0"/>
                <a:cs typeface="Arial" pitchFamily="34" charset="0"/>
              </a:rPr>
              <a:t>Chrome </a:t>
            </a:r>
            <a:r>
              <a:rPr lang="zh-CN" altLang="en-US" sz="2200" b="1" dirty="0" smtClean="0">
                <a:solidFill>
                  <a:srgbClr val="FF0000"/>
                </a:solidFill>
                <a:latin typeface="Arial" pitchFamily="34" charset="0"/>
                <a:cs typeface="Arial" pitchFamily="34" charset="0"/>
              </a:rPr>
              <a:t>， 是一个开源项目。</a:t>
            </a:r>
          </a:p>
          <a:p>
            <a:pPr>
              <a:spcBef>
                <a:spcPts val="0"/>
              </a:spcBef>
            </a:pPr>
            <a:endParaRPr lang="zh-CN" altLang="en-US" sz="22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400" b="1" dirty="0" smtClean="0">
                <a:solidFill>
                  <a:srgbClr val="FF0000"/>
                </a:solidFill>
                <a:latin typeface="Arial" pitchFamily="34" charset="0"/>
                <a:cs typeface="Arial" pitchFamily="34" charset="0"/>
              </a:rPr>
              <a:t>*Presto :   </a:t>
            </a:r>
            <a:r>
              <a:rPr lang="zh-CN" altLang="en-US" sz="2400" b="1" dirty="0" smtClean="0">
                <a:solidFill>
                  <a:srgbClr val="FF0000"/>
                </a:solidFill>
                <a:latin typeface="Arial" pitchFamily="34" charset="0"/>
                <a:cs typeface="Arial" pitchFamily="34" charset="0"/>
              </a:rPr>
              <a:t>代表作品</a:t>
            </a:r>
            <a:r>
              <a:rPr lang="en-US" altLang="zh-CN" sz="2400" b="1" dirty="0" smtClean="0">
                <a:solidFill>
                  <a:srgbClr val="FF0000"/>
                </a:solidFill>
                <a:latin typeface="Arial" pitchFamily="34" charset="0"/>
                <a:cs typeface="Arial" pitchFamily="34" charset="0"/>
              </a:rPr>
              <a:t>Opera </a:t>
            </a:r>
            <a:r>
              <a:rPr lang="zh-CN" altLang="en-US" sz="2400" b="1" dirty="0" smtClean="0">
                <a:solidFill>
                  <a:srgbClr val="FF0000"/>
                </a:solidFill>
                <a:latin typeface="Arial" pitchFamily="34" charset="0"/>
                <a:cs typeface="Arial" pitchFamily="34" charset="0"/>
              </a:rPr>
              <a:t>，</a:t>
            </a:r>
            <a:r>
              <a:rPr lang="en-US" altLang="zh-CN" sz="2400" b="1" dirty="0" smtClean="0">
                <a:solidFill>
                  <a:srgbClr val="FF0000"/>
                </a:solidFill>
                <a:latin typeface="Arial" pitchFamily="34" charset="0"/>
                <a:cs typeface="Arial" pitchFamily="34" charset="0"/>
              </a:rPr>
              <a:t>Presto</a:t>
            </a:r>
            <a:r>
              <a:rPr lang="zh-CN" altLang="en-US" sz="2400" b="1" dirty="0" smtClean="0">
                <a:solidFill>
                  <a:srgbClr val="FF0000"/>
                </a:solidFill>
                <a:latin typeface="Arial" pitchFamily="34" charset="0"/>
                <a:cs typeface="Arial" pitchFamily="34" charset="0"/>
              </a:rPr>
              <a:t>是由</a:t>
            </a:r>
            <a:r>
              <a:rPr lang="en-US" altLang="zh-CN" sz="2400" b="1" dirty="0" smtClean="0">
                <a:solidFill>
                  <a:srgbClr val="FF0000"/>
                </a:solidFill>
                <a:latin typeface="Arial" pitchFamily="34" charset="0"/>
                <a:cs typeface="Arial" pitchFamily="34" charset="0"/>
              </a:rPr>
              <a:t>Opera Software</a:t>
            </a:r>
            <a:r>
              <a:rPr lang="zh-CN" altLang="en-US" sz="2400" b="1" dirty="0" smtClean="0">
                <a:solidFill>
                  <a:srgbClr val="FF0000"/>
                </a:solidFill>
                <a:latin typeface="Arial" pitchFamily="34" charset="0"/>
                <a:cs typeface="Arial" pitchFamily="34" charset="0"/>
              </a:rPr>
              <a:t>开发的浏览器排版引擎。它也是世界上公认的渲染速度最快的引擎。</a:t>
            </a:r>
          </a:p>
          <a:p>
            <a:pPr>
              <a:spcBef>
                <a:spcPts val="0"/>
              </a:spcBef>
            </a:pPr>
            <a:endParaRPr lang="zh-CN" altLang="en-US" sz="2400" b="1" dirty="0" smtClean="0">
              <a:solidFill>
                <a:srgbClr val="FF0000"/>
              </a:solidFill>
              <a:latin typeface="Arial" pitchFamily="34" charset="0"/>
              <a:cs typeface="Arial" pitchFamily="34" charset="0"/>
            </a:endParaRPr>
          </a:p>
          <a:p>
            <a:pPr>
              <a:spcBef>
                <a:spcPts val="0"/>
              </a:spcBef>
            </a:pPr>
            <a:r>
              <a:rPr lang="zh-CN" altLang="en-US" sz="2400" b="1" dirty="0" smtClean="0">
                <a:solidFill>
                  <a:srgbClr val="FF0000"/>
                </a:solidFill>
                <a:latin typeface="Arial" pitchFamily="34" charset="0"/>
                <a:cs typeface="Arial" pitchFamily="34" charset="0"/>
              </a:rPr>
              <a:t>*</a:t>
            </a:r>
            <a:r>
              <a:rPr lang="en-US" altLang="zh-CN" sz="2400" b="1" dirty="0" smtClean="0">
                <a:solidFill>
                  <a:srgbClr val="FF0000"/>
                </a:solidFill>
                <a:latin typeface="Arial" pitchFamily="34" charset="0"/>
                <a:cs typeface="Arial" pitchFamily="34" charset="0"/>
              </a:rPr>
              <a:t>Blink </a:t>
            </a:r>
            <a:r>
              <a:rPr lang="zh-CN" altLang="en-US" sz="2400" b="1" dirty="0" smtClean="0">
                <a:solidFill>
                  <a:srgbClr val="FF0000"/>
                </a:solidFill>
                <a:latin typeface="Arial" pitchFamily="34" charset="0"/>
                <a:cs typeface="Arial" pitchFamily="34" charset="0"/>
              </a:rPr>
              <a:t>：由</a:t>
            </a:r>
            <a:r>
              <a:rPr lang="en-US" altLang="zh-CN" sz="2400" b="1" dirty="0" smtClean="0">
                <a:solidFill>
                  <a:srgbClr val="FF0000"/>
                </a:solidFill>
                <a:latin typeface="Arial" pitchFamily="34" charset="0"/>
                <a:cs typeface="Arial" pitchFamily="34" charset="0"/>
              </a:rPr>
              <a:t>Google</a:t>
            </a:r>
            <a:r>
              <a:rPr lang="zh-CN" altLang="en-US" sz="2400" b="1" dirty="0" smtClean="0">
                <a:solidFill>
                  <a:srgbClr val="FF0000"/>
                </a:solidFill>
                <a:latin typeface="Arial" pitchFamily="34" charset="0"/>
                <a:cs typeface="Arial" pitchFamily="34" charset="0"/>
              </a:rPr>
              <a:t>和</a:t>
            </a:r>
            <a:r>
              <a:rPr lang="en-US" altLang="zh-CN" sz="2400" b="1" dirty="0" smtClean="0">
                <a:solidFill>
                  <a:srgbClr val="FF0000"/>
                </a:solidFill>
                <a:latin typeface="Arial" pitchFamily="34" charset="0"/>
                <a:cs typeface="Arial" pitchFamily="34" charset="0"/>
              </a:rPr>
              <a:t>Opera Software</a:t>
            </a:r>
            <a:r>
              <a:rPr lang="zh-CN" altLang="en-US" sz="2400" b="1" dirty="0" smtClean="0">
                <a:solidFill>
                  <a:srgbClr val="FF0000"/>
                </a:solidFill>
                <a:latin typeface="Arial" pitchFamily="34" charset="0"/>
                <a:cs typeface="Arial" pitchFamily="34" charset="0"/>
              </a:rPr>
              <a:t>开发的浏览器排版引擎，</a:t>
            </a:r>
            <a:r>
              <a:rPr lang="en-US" altLang="zh-CN" sz="2400" b="1" dirty="0" smtClean="0">
                <a:solidFill>
                  <a:srgbClr val="FF0000"/>
                </a:solidFill>
                <a:latin typeface="Arial" pitchFamily="34" charset="0"/>
                <a:cs typeface="Arial" pitchFamily="34" charset="0"/>
              </a:rPr>
              <a:t>2013</a:t>
            </a:r>
            <a:r>
              <a:rPr lang="zh-CN" altLang="en-US" sz="2400" b="1" dirty="0" smtClean="0">
                <a:solidFill>
                  <a:srgbClr val="FF0000"/>
                </a:solidFill>
                <a:latin typeface="Arial" pitchFamily="34" charset="0"/>
                <a:cs typeface="Arial" pitchFamily="34" charset="0"/>
              </a:rPr>
              <a:t>年</a:t>
            </a:r>
            <a:r>
              <a:rPr lang="en-US" altLang="zh-CN" sz="2400" b="1" dirty="0" smtClean="0">
                <a:solidFill>
                  <a:srgbClr val="FF0000"/>
                </a:solidFill>
                <a:latin typeface="Arial" pitchFamily="34" charset="0"/>
                <a:cs typeface="Arial" pitchFamily="34" charset="0"/>
              </a:rPr>
              <a:t>4</a:t>
            </a:r>
            <a:r>
              <a:rPr lang="zh-CN" altLang="en-US" sz="2400" b="1" dirty="0" smtClean="0">
                <a:solidFill>
                  <a:srgbClr val="FF0000"/>
                </a:solidFill>
                <a:latin typeface="Arial" pitchFamily="34" charset="0"/>
                <a:cs typeface="Arial" pitchFamily="34" charset="0"/>
              </a:rPr>
              <a:t>月发布。</a:t>
            </a:r>
          </a:p>
          <a:p>
            <a:pPr>
              <a:spcBef>
                <a:spcPts val="0"/>
              </a:spcBef>
            </a:pPr>
            <a:endParaRPr lang="zh-CN" alt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为什么会出现浏览器兼容问题？</a:t>
            </a:r>
          </a:p>
          <a:p>
            <a:pPr>
              <a:spcBef>
                <a:spcPts val="0"/>
              </a:spcBef>
            </a:pPr>
            <a:endParaRPr lang="zh-CN" altLang="en-US" sz="2400" b="1" dirty="0" smtClean="0">
              <a:latin typeface="Arial" pitchFamily="34" charset="0"/>
              <a:cs typeface="Arial" pitchFamily="34" charset="0"/>
            </a:endParaRPr>
          </a:p>
          <a:p>
            <a:pPr>
              <a:spcBef>
                <a:spcPts val="0"/>
              </a:spcBef>
            </a:pPr>
            <a:r>
              <a:rPr lang="zh-CN" altLang="en-US" sz="2400" b="1" dirty="0" smtClean="0">
                <a:latin typeface="Arial" pitchFamily="34" charset="0"/>
                <a:cs typeface="Arial" pitchFamily="34" charset="0"/>
              </a:rPr>
              <a:t>由于各大主流浏览器由不同的厂家开发，所用的核心架构和代码也很难重和，这就为各种莫名其妙的</a:t>
            </a:r>
            <a:r>
              <a:rPr lang="en-US" altLang="zh-CN" sz="2400" b="1" dirty="0" smtClean="0">
                <a:latin typeface="Arial" pitchFamily="34" charset="0"/>
                <a:cs typeface="Arial" pitchFamily="34" charset="0"/>
              </a:rPr>
              <a:t>Bug(</a:t>
            </a:r>
            <a:r>
              <a:rPr lang="zh-CN" altLang="en-US" sz="2400" b="1" dirty="0" smtClean="0">
                <a:latin typeface="Arial" pitchFamily="34" charset="0"/>
                <a:cs typeface="Arial" pitchFamily="34" charset="0"/>
              </a:rPr>
              <a:t>代码错误）提供了温床。再加上各大厂商出于自身利益考虑而设置的种种技术壁垒，都让</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应用起来比想象得要麻烦。浏览器的兼容问题是我们必须去克服的。</a:t>
            </a:r>
          </a:p>
          <a:p>
            <a:pPr>
              <a:spcBef>
                <a:spcPts val="0"/>
              </a:spcBef>
            </a:pPr>
            <a:endParaRPr lang="zh-CN" alt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400" b="1" dirty="0" smtClean="0">
                <a:latin typeface="Arial" pitchFamily="34" charset="0"/>
                <a:cs typeface="Arial" pitchFamily="34" charset="0"/>
              </a:rPr>
              <a:t>2.  CSS Bug</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CSS Hack</a:t>
            </a:r>
            <a:r>
              <a:rPr lang="zh-CN" altLang="en-US" sz="2400" b="1" dirty="0" smtClean="0">
                <a:latin typeface="Arial" pitchFamily="34" charset="0"/>
                <a:cs typeface="Arial" pitchFamily="34" charset="0"/>
              </a:rPr>
              <a:t>和</a:t>
            </a:r>
            <a:r>
              <a:rPr lang="en-US" altLang="zh-CN" sz="2400" b="1" dirty="0" smtClean="0">
                <a:latin typeface="Arial" pitchFamily="34" charset="0"/>
                <a:cs typeface="Arial" pitchFamily="34" charset="0"/>
              </a:rPr>
              <a:t>Filter</a:t>
            </a:r>
          </a:p>
          <a:p>
            <a:pPr>
              <a:spcBef>
                <a:spcPts val="0"/>
              </a:spcBef>
            </a:pPr>
            <a:endParaRPr lang="en-US" altLang="zh-CN" sz="2400" b="1" dirty="0" smtClean="0">
              <a:latin typeface="Arial" pitchFamily="34" charset="0"/>
              <a:cs typeface="Arial" pitchFamily="34" charset="0"/>
            </a:endParaRPr>
          </a:p>
          <a:p>
            <a:pPr>
              <a:spcBef>
                <a:spcPts val="0"/>
              </a:spcBef>
            </a:pPr>
            <a:r>
              <a:rPr lang="en-US" altLang="zh-CN" sz="2400" b="1" dirty="0" smtClean="0">
                <a:latin typeface="Arial" pitchFamily="34" charset="0"/>
                <a:cs typeface="Arial" pitchFamily="34" charset="0"/>
              </a:rPr>
              <a:t>1)  CSS Bug: CSS</a:t>
            </a:r>
            <a:r>
              <a:rPr lang="zh-CN" altLang="en-US" sz="2400" b="1" dirty="0" smtClean="0">
                <a:latin typeface="Arial" pitchFamily="34" charset="0"/>
                <a:cs typeface="Arial" pitchFamily="34" charset="0"/>
              </a:rPr>
              <a:t>样式在各浏览器中解析不一致的情况，或者说</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样式在浏览器中不能正确显示的问题称为</a:t>
            </a:r>
            <a:r>
              <a:rPr lang="en-US" altLang="zh-CN" sz="2400" b="1" dirty="0" smtClean="0">
                <a:latin typeface="Arial" pitchFamily="34" charset="0"/>
                <a:cs typeface="Arial" pitchFamily="34" charset="0"/>
              </a:rPr>
              <a:t>CSS bug.</a:t>
            </a:r>
          </a:p>
          <a:p>
            <a:pPr>
              <a:spcBef>
                <a:spcPts val="0"/>
              </a:spcBef>
            </a:pPr>
            <a:endParaRPr lang="en-US" altLang="zh-CN" sz="2400" b="1" dirty="0" smtClean="0">
              <a:latin typeface="Arial" pitchFamily="34" charset="0"/>
              <a:cs typeface="Arial" pitchFamily="34" charset="0"/>
            </a:endParaRPr>
          </a:p>
          <a:p>
            <a:pPr>
              <a:spcBef>
                <a:spcPts val="0"/>
              </a:spcBef>
            </a:pPr>
            <a:r>
              <a:rPr lang="en-US" altLang="zh-CN" sz="2400" b="1" dirty="0" smtClean="0">
                <a:latin typeface="Arial" pitchFamily="34" charset="0"/>
                <a:cs typeface="Arial" pitchFamily="34" charset="0"/>
              </a:rPr>
              <a:t>2)  CSS Hack:  CSS</a:t>
            </a:r>
            <a:r>
              <a:rPr lang="zh-CN" altLang="en-US" sz="2400" b="1" dirty="0" smtClean="0">
                <a:latin typeface="Arial" pitchFamily="34" charset="0"/>
                <a:cs typeface="Arial" pitchFamily="34" charset="0"/>
              </a:rPr>
              <a:t>中，</a:t>
            </a:r>
            <a:r>
              <a:rPr lang="en-US" altLang="zh-CN" sz="2400" b="1" dirty="0" smtClean="0">
                <a:latin typeface="Arial" pitchFamily="34" charset="0"/>
                <a:cs typeface="Arial" pitchFamily="34" charset="0"/>
              </a:rPr>
              <a:t>Hack</a:t>
            </a:r>
            <a:r>
              <a:rPr lang="zh-CN" altLang="en-US" sz="2400" b="1" dirty="0" smtClean="0">
                <a:latin typeface="Arial" pitchFamily="34" charset="0"/>
                <a:cs typeface="Arial" pitchFamily="34" charset="0"/>
              </a:rPr>
              <a:t>是指一种兼容</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在不同浏览器中正确显示的技巧方法，因为它们都属于个人对</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代码的非官方的修改，或非官方的补丁。有些人更喜欢使用</a:t>
            </a:r>
            <a:r>
              <a:rPr lang="en-US" altLang="zh-CN" sz="2400" b="1" dirty="0" smtClean="0">
                <a:latin typeface="Arial" pitchFamily="34" charset="0"/>
                <a:cs typeface="Arial" pitchFamily="34" charset="0"/>
              </a:rPr>
              <a:t>patch(</a:t>
            </a:r>
            <a:r>
              <a:rPr lang="zh-CN" altLang="en-US" sz="2400" b="1" dirty="0" smtClean="0">
                <a:latin typeface="Arial" pitchFamily="34" charset="0"/>
                <a:cs typeface="Arial" pitchFamily="34" charset="0"/>
              </a:rPr>
              <a:t>补丁</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来描述这种行为。</a:t>
            </a:r>
          </a:p>
          <a:p>
            <a:pPr>
              <a:spcBef>
                <a:spcPts val="0"/>
              </a:spcBef>
            </a:pPr>
            <a:endParaRPr lang="zh-CN" altLang="en-US" sz="2400" b="1" dirty="0" smtClean="0">
              <a:latin typeface="Arial" pitchFamily="34" charset="0"/>
              <a:cs typeface="Arial" pitchFamily="34" charset="0"/>
            </a:endParaRPr>
          </a:p>
          <a:p>
            <a:pPr>
              <a:spcBef>
                <a:spcPts val="0"/>
              </a:spcBef>
            </a:pPr>
            <a:r>
              <a:rPr lang="en-US" altLang="zh-CN" sz="2400" b="1" dirty="0" smtClean="0">
                <a:latin typeface="Arial" pitchFamily="34" charset="0"/>
                <a:cs typeface="Arial" pitchFamily="34" charset="0"/>
              </a:rPr>
              <a:t>3)  Filter:</a:t>
            </a:r>
            <a:r>
              <a:rPr lang="zh-CN" altLang="en-US" sz="2400" b="1" dirty="0" smtClean="0">
                <a:latin typeface="Arial" pitchFamily="34" charset="0"/>
                <a:cs typeface="Arial" pitchFamily="34" charset="0"/>
              </a:rPr>
              <a:t>表示过滤器的意思，它是一种对特定的浏览器或浏览器组显示或隐藏规则或声明的方法。本质上讲，</a:t>
            </a:r>
            <a:r>
              <a:rPr lang="en-US" altLang="zh-CN" sz="2400" b="1" dirty="0" smtClean="0">
                <a:latin typeface="Arial" pitchFamily="34" charset="0"/>
                <a:cs typeface="Arial" pitchFamily="34" charset="0"/>
              </a:rPr>
              <a:t>Filter</a:t>
            </a:r>
            <a:r>
              <a:rPr lang="zh-CN" altLang="en-US" sz="2400" b="1" dirty="0" smtClean="0">
                <a:latin typeface="Arial" pitchFamily="34" charset="0"/>
                <a:cs typeface="Arial" pitchFamily="34" charset="0"/>
              </a:rPr>
              <a:t>是一种用来过滤不同浏览器的</a:t>
            </a:r>
            <a:r>
              <a:rPr lang="en-US" altLang="zh-CN" sz="2400" b="1" dirty="0" smtClean="0">
                <a:latin typeface="Arial" pitchFamily="34" charset="0"/>
                <a:cs typeface="Arial" pitchFamily="34" charset="0"/>
              </a:rPr>
              <a:t>Hack</a:t>
            </a:r>
            <a:r>
              <a:rPr lang="zh-CN" altLang="en-US" sz="2400" b="1" dirty="0" smtClean="0">
                <a:latin typeface="Arial" pitchFamily="34" charset="0"/>
                <a:cs typeface="Arial" pitchFamily="34" charset="0"/>
              </a:rPr>
              <a:t>类型。</a:t>
            </a:r>
          </a:p>
          <a:p>
            <a:pPr>
              <a:spcBef>
                <a:spcPts val="0"/>
              </a:spcBef>
            </a:pPr>
            <a:endParaRPr lang="zh-CN" alt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使用</a:t>
            </a:r>
            <a:r>
              <a:rPr lang="en-US" altLang="zh-CN" sz="2400" b="1" dirty="0" smtClean="0">
                <a:latin typeface="Calibri" pitchFamily="34" charset="0"/>
                <a:sym typeface="宋体" pitchFamily="2" charset="-122"/>
              </a:rPr>
              <a:t>Hack</a:t>
            </a:r>
            <a:r>
              <a:rPr lang="zh-CN" altLang="en-US" sz="2400" b="1" dirty="0" smtClean="0">
                <a:latin typeface="Calibri" pitchFamily="34" charset="0"/>
                <a:sym typeface="宋体" pitchFamily="2" charset="-122"/>
              </a:rPr>
              <a:t>带来的一些副作用</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降低了</a:t>
            </a:r>
            <a:r>
              <a:rPr lang="en-US" altLang="zh-CN" sz="2400" b="1" dirty="0" smtClean="0">
                <a:latin typeface="Calibri" pitchFamily="34" charset="0"/>
                <a:sym typeface="宋体" pitchFamily="2" charset="-122"/>
              </a:rPr>
              <a:t>CSS</a:t>
            </a:r>
            <a:r>
              <a:rPr lang="zh-CN" altLang="en-US" sz="2400" b="1" dirty="0" smtClean="0">
                <a:latin typeface="Calibri" pitchFamily="34" charset="0"/>
                <a:sym typeface="宋体" pitchFamily="2" charset="-122"/>
              </a:rPr>
              <a:t>代码的可读性，增加了代码的负担。</a:t>
            </a:r>
          </a:p>
          <a:p>
            <a:pPr>
              <a:lnSpc>
                <a:spcPct val="90000"/>
              </a:lnSpc>
              <a:spcBef>
                <a:spcPct val="20000"/>
              </a:spcBef>
            </a:pPr>
            <a:endParaRPr lang="zh-CN" altLang="en-US"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solidFill>
                  <a:srgbClr val="C00000"/>
                </a:solidFill>
                <a:latin typeface="Calibri" pitchFamily="34" charset="0"/>
                <a:sym typeface="宋体" pitchFamily="2" charset="-122"/>
              </a:rPr>
              <a:t>*</a:t>
            </a:r>
            <a:r>
              <a:rPr lang="zh-CN" altLang="en-US" sz="2400" b="1" dirty="0" smtClean="0">
                <a:solidFill>
                  <a:srgbClr val="C00000"/>
                </a:solidFill>
                <a:latin typeface="Calibri" pitchFamily="34" charset="0"/>
                <a:sym typeface="宋体" pitchFamily="2" charset="-122"/>
              </a:rPr>
              <a:t>设计</a:t>
            </a:r>
            <a:r>
              <a:rPr lang="en-US" altLang="zh-CN" sz="2400" b="1" dirty="0" smtClean="0">
                <a:solidFill>
                  <a:srgbClr val="C00000"/>
                </a:solidFill>
                <a:latin typeface="Calibri" pitchFamily="34" charset="0"/>
                <a:sym typeface="宋体" pitchFamily="2" charset="-122"/>
              </a:rPr>
              <a:t>CSS Hack</a:t>
            </a:r>
            <a:r>
              <a:rPr lang="zh-CN" altLang="en-US" sz="2400" b="1" dirty="0" smtClean="0">
                <a:solidFill>
                  <a:srgbClr val="C00000"/>
                </a:solidFill>
                <a:latin typeface="Calibri" pitchFamily="34" charset="0"/>
                <a:sym typeface="宋体" pitchFamily="2" charset="-122"/>
              </a:rPr>
              <a:t>和 </a:t>
            </a:r>
            <a:r>
              <a:rPr lang="en-US" altLang="zh-CN" sz="2400" b="1" dirty="0" smtClean="0">
                <a:solidFill>
                  <a:srgbClr val="C00000"/>
                </a:solidFill>
                <a:latin typeface="Calibri" pitchFamily="34" charset="0"/>
                <a:sym typeface="宋体" pitchFamily="2" charset="-122"/>
              </a:rPr>
              <a:t>Filter</a:t>
            </a:r>
            <a:r>
              <a:rPr lang="zh-CN" altLang="en-US" sz="2400" b="1" dirty="0" smtClean="0">
                <a:solidFill>
                  <a:srgbClr val="C00000"/>
                </a:solidFill>
                <a:latin typeface="Calibri" pitchFamily="34" charset="0"/>
                <a:sym typeface="宋体" pitchFamily="2" charset="-122"/>
              </a:rPr>
              <a:t>通常有两种方法：</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solidFill>
                  <a:srgbClr val="FF0000"/>
                </a:solidFill>
                <a:latin typeface="Calibri" pitchFamily="34" charset="0"/>
                <a:sym typeface="宋体" pitchFamily="2" charset="-122"/>
              </a:rPr>
              <a:t>1)</a:t>
            </a:r>
            <a:r>
              <a:rPr lang="zh-CN" altLang="en-US" sz="2400" b="1" dirty="0" smtClean="0">
                <a:solidFill>
                  <a:srgbClr val="FF0000"/>
                </a:solidFill>
                <a:latin typeface="Calibri" pitchFamily="34" charset="0"/>
                <a:sym typeface="宋体" pitchFamily="2" charset="-122"/>
              </a:rPr>
              <a:t>一种是利用浏览器自身的</a:t>
            </a:r>
            <a:r>
              <a:rPr lang="en-US" altLang="zh-CN" sz="2400" b="1" dirty="0" smtClean="0">
                <a:solidFill>
                  <a:srgbClr val="FF0000"/>
                </a:solidFill>
                <a:latin typeface="Calibri" pitchFamily="34" charset="0"/>
                <a:sym typeface="宋体" pitchFamily="2" charset="-122"/>
              </a:rPr>
              <a:t>Bug</a:t>
            </a:r>
            <a:r>
              <a:rPr lang="zh-CN" altLang="en-US" sz="2400" b="1" dirty="0" smtClean="0">
                <a:solidFill>
                  <a:srgbClr val="FF0000"/>
                </a:solidFill>
                <a:latin typeface="Calibri" pitchFamily="34" charset="0"/>
                <a:sym typeface="宋体" pitchFamily="2" charset="-122"/>
              </a:rPr>
              <a:t>，来隐藏或显示样式或声明；</a:t>
            </a:r>
          </a:p>
          <a:p>
            <a:pPr>
              <a:lnSpc>
                <a:spcPct val="90000"/>
              </a:lnSpc>
              <a:spcBef>
                <a:spcPct val="20000"/>
              </a:spcBef>
            </a:pPr>
            <a:endParaRPr lang="zh-CN" altLang="en-US" sz="2400" b="1" dirty="0" smtClean="0">
              <a:solidFill>
                <a:srgbClr val="FF0000"/>
              </a:solidFill>
              <a:latin typeface="Calibri" pitchFamily="34" charset="0"/>
              <a:sym typeface="宋体" pitchFamily="2" charset="-122"/>
            </a:endParaRPr>
          </a:p>
          <a:p>
            <a:pPr>
              <a:lnSpc>
                <a:spcPct val="90000"/>
              </a:lnSpc>
              <a:spcBef>
                <a:spcPct val="20000"/>
              </a:spcBef>
            </a:pPr>
            <a:r>
              <a:rPr lang="en-US" altLang="zh-CN" sz="2400" b="1" dirty="0" smtClean="0">
                <a:solidFill>
                  <a:srgbClr val="FF0000"/>
                </a:solidFill>
                <a:latin typeface="Calibri" pitchFamily="34" charset="0"/>
                <a:sym typeface="宋体" pitchFamily="2" charset="-122"/>
              </a:rPr>
              <a:t>2)</a:t>
            </a:r>
            <a:r>
              <a:rPr lang="zh-CN" altLang="en-US" sz="2400" b="1" dirty="0" smtClean="0">
                <a:solidFill>
                  <a:srgbClr val="FF0000"/>
                </a:solidFill>
                <a:latin typeface="Calibri" pitchFamily="34" charset="0"/>
                <a:sym typeface="宋体" pitchFamily="2" charset="-122"/>
              </a:rPr>
              <a:t>另一种是利用浏览器对</a:t>
            </a:r>
            <a:r>
              <a:rPr lang="en-US" altLang="zh-CN" sz="2400" b="1" dirty="0" smtClean="0">
                <a:solidFill>
                  <a:srgbClr val="FF0000"/>
                </a:solidFill>
                <a:latin typeface="Calibri" pitchFamily="34" charset="0"/>
                <a:sym typeface="宋体" pitchFamily="2" charset="-122"/>
              </a:rPr>
              <a:t>CSS</a:t>
            </a:r>
            <a:r>
              <a:rPr lang="zh-CN" altLang="en-US" sz="2400" b="1" dirty="0" smtClean="0">
                <a:solidFill>
                  <a:srgbClr val="FF0000"/>
                </a:solidFill>
                <a:latin typeface="Calibri" pitchFamily="34" charset="0"/>
                <a:sym typeface="宋体" pitchFamily="2" charset="-122"/>
              </a:rPr>
              <a:t>支持的不完善，如对某些规则或语法还没有形成支持，来隐藏或显示样式。</a:t>
            </a:r>
          </a:p>
          <a:p>
            <a:pPr>
              <a:spcBef>
                <a:spcPts val="0"/>
              </a:spcBef>
            </a:pPr>
            <a:endParaRPr lang="zh-CN" alt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zh-CN" altLang="en-US" sz="2400" b="1" dirty="0" smtClean="0">
                <a:latin typeface="Calibri" pitchFamily="34" charset="0"/>
                <a:sym typeface="宋体" pitchFamily="2" charset="-122"/>
              </a:rPr>
              <a:t>（一）、</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常见</a:t>
            </a:r>
            <a:r>
              <a:rPr lang="en-US" altLang="zh-CN" sz="2400" b="1" dirty="0" smtClean="0">
                <a:latin typeface="Calibri" pitchFamily="34" charset="0"/>
                <a:sym typeface="宋体" pitchFamily="2" charset="-122"/>
              </a:rPr>
              <a:t>CSS</a:t>
            </a:r>
            <a:r>
              <a:rPr lang="zh-CN" altLang="en-US" sz="2400" b="1" dirty="0" smtClean="0">
                <a:latin typeface="Calibri" pitchFamily="34" charset="0"/>
                <a:sym typeface="宋体" pitchFamily="2" charset="-122"/>
              </a:rPr>
              <a:t>解析</a:t>
            </a:r>
            <a:r>
              <a:rPr lang="en-US" altLang="zh-CN" sz="2400" b="1" dirty="0" smtClean="0">
                <a:latin typeface="Calibri" pitchFamily="34" charset="0"/>
                <a:sym typeface="宋体" pitchFamily="2" charset="-122"/>
              </a:rPr>
              <a:t>Bug</a:t>
            </a:r>
            <a:r>
              <a:rPr lang="zh-CN" altLang="en-US" sz="2400" b="1" dirty="0" smtClean="0">
                <a:latin typeface="Calibri" pitchFamily="34" charset="0"/>
                <a:sym typeface="宋体" pitchFamily="2" charset="-122"/>
              </a:rPr>
              <a:t>及</a:t>
            </a:r>
            <a:r>
              <a:rPr lang="en-US" altLang="zh-CN" sz="2400" b="1" dirty="0" smtClean="0">
                <a:latin typeface="Calibri" pitchFamily="34" charset="0"/>
                <a:sym typeface="宋体" pitchFamily="2" charset="-122"/>
              </a:rPr>
              <a:t>hack</a:t>
            </a:r>
          </a:p>
          <a:p>
            <a:pPr>
              <a:lnSpc>
                <a:spcPct val="90000"/>
              </a:lnSpc>
              <a:spcBef>
                <a:spcPct val="20000"/>
              </a:spcBef>
            </a:pPr>
            <a:endParaRPr lang="en-US" altLang="zh-CN"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solidFill>
                  <a:srgbClr val="C00000"/>
                </a:solidFill>
                <a:latin typeface="Calibri" pitchFamily="34" charset="0"/>
                <a:sym typeface="宋体" pitchFamily="2" charset="-122"/>
              </a:rPr>
              <a:t>1)</a:t>
            </a:r>
            <a:r>
              <a:rPr lang="zh-CN" altLang="en-US" sz="2400" b="1" dirty="0" smtClean="0">
                <a:solidFill>
                  <a:srgbClr val="C00000"/>
                </a:solidFill>
                <a:latin typeface="Calibri" pitchFamily="34" charset="0"/>
                <a:sym typeface="宋体" pitchFamily="2" charset="-122"/>
              </a:rPr>
              <a:t>图片间隙</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A)   div</a:t>
            </a:r>
            <a:r>
              <a:rPr lang="zh-CN" altLang="en-US" sz="2400" b="1" dirty="0" smtClean="0">
                <a:latin typeface="Calibri" pitchFamily="34" charset="0"/>
                <a:sym typeface="宋体" pitchFamily="2" charset="-122"/>
              </a:rPr>
              <a:t>中的图片间隙</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该</a:t>
            </a:r>
            <a:r>
              <a:rPr lang="en-US" altLang="zh-CN" sz="2400" b="1" dirty="0" smtClean="0">
                <a:latin typeface="Calibri" pitchFamily="34" charset="0"/>
                <a:sym typeface="宋体" pitchFamily="2" charset="-122"/>
              </a:rPr>
              <a:t>bug</a:t>
            </a:r>
            <a:r>
              <a:rPr lang="zh-CN" altLang="en-US" sz="2400" b="1" dirty="0" smtClean="0">
                <a:latin typeface="Calibri" pitchFamily="34" charset="0"/>
                <a:sym typeface="宋体" pitchFamily="2" charset="-122"/>
              </a:rPr>
              <a:t>出现在</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及更低版本中</a:t>
            </a:r>
            <a:r>
              <a:rPr lang="en-US" altLang="zh-CN" sz="2400" b="1" dirty="0" smtClean="0">
                <a:latin typeface="Calibri" pitchFamily="34" charset="0"/>
                <a:sym typeface="宋体" pitchFamily="2" charset="-122"/>
              </a:rPr>
              <a:t>)</a:t>
            </a:r>
          </a:p>
          <a:p>
            <a:pPr>
              <a:lnSpc>
                <a:spcPct val="90000"/>
              </a:lnSpc>
              <a:spcBef>
                <a:spcPct val="20000"/>
              </a:spcBef>
            </a:pPr>
            <a:r>
              <a:rPr lang="zh-CN" altLang="en-US" sz="2400" b="1" dirty="0" smtClean="0">
                <a:latin typeface="Calibri" pitchFamily="34" charset="0"/>
                <a:sym typeface="宋体" pitchFamily="2" charset="-122"/>
              </a:rPr>
              <a:t>描述：在</a:t>
            </a:r>
            <a:r>
              <a:rPr lang="en-US" altLang="zh-CN" sz="2400" b="1" dirty="0" smtClean="0">
                <a:latin typeface="Calibri" pitchFamily="34" charset="0"/>
                <a:sym typeface="宋体" pitchFamily="2" charset="-122"/>
              </a:rPr>
              <a:t>div</a:t>
            </a:r>
            <a:r>
              <a:rPr lang="zh-CN" altLang="en-US" sz="2400" b="1" dirty="0" smtClean="0">
                <a:latin typeface="Calibri" pitchFamily="34" charset="0"/>
                <a:sym typeface="宋体" pitchFamily="2" charset="-122"/>
              </a:rPr>
              <a:t>中插入图片时，图片会将</a:t>
            </a:r>
            <a:r>
              <a:rPr lang="en-US" altLang="zh-CN" sz="2400" b="1" dirty="0" smtClean="0">
                <a:latin typeface="Calibri" pitchFamily="34" charset="0"/>
                <a:sym typeface="宋体" pitchFamily="2" charset="-122"/>
              </a:rPr>
              <a:t>div</a:t>
            </a:r>
            <a:r>
              <a:rPr lang="zh-CN" altLang="en-US" sz="2400" b="1" dirty="0" smtClean="0">
                <a:latin typeface="Calibri" pitchFamily="34" charset="0"/>
                <a:sym typeface="宋体" pitchFamily="2" charset="-122"/>
              </a:rPr>
              <a:t>下方撑大三像素。</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hack1:</a:t>
            </a:r>
            <a:r>
              <a:rPr lang="zh-CN" altLang="en-US" sz="2400" b="1" dirty="0" smtClean="0">
                <a:latin typeface="Calibri" pitchFamily="34" charset="0"/>
                <a:sym typeface="宋体" pitchFamily="2" charset="-122"/>
              </a:rPr>
              <a:t>将</a:t>
            </a:r>
            <a:r>
              <a:rPr lang="en-US" altLang="zh-CN" sz="2400" b="1" dirty="0" smtClean="0">
                <a:latin typeface="Calibri" pitchFamily="34" charset="0"/>
                <a:sym typeface="宋体" pitchFamily="2" charset="-122"/>
              </a:rPr>
              <a:t>&lt;/div&gt;</a:t>
            </a:r>
            <a:r>
              <a:rPr lang="zh-CN" altLang="en-US" sz="2400" b="1" dirty="0" smtClean="0">
                <a:latin typeface="Calibri" pitchFamily="34" charset="0"/>
                <a:sym typeface="宋体" pitchFamily="2" charset="-122"/>
              </a:rPr>
              <a:t>与</a:t>
            </a: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img</a:t>
            </a:r>
            <a:r>
              <a:rPr lang="en-US" altLang="zh-CN" sz="2400" b="1" dirty="0" smtClean="0">
                <a:latin typeface="Calibri" pitchFamily="34" charset="0"/>
                <a:sym typeface="宋体" pitchFamily="2" charset="-122"/>
              </a:rPr>
              <a:t>&gt;</a:t>
            </a:r>
            <a:r>
              <a:rPr lang="zh-CN" altLang="en-US" sz="2400" b="1" dirty="0" smtClean="0">
                <a:latin typeface="Calibri" pitchFamily="34" charset="0"/>
                <a:sym typeface="宋体" pitchFamily="2" charset="-122"/>
              </a:rPr>
              <a:t>写在一行上；</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hack2:</a:t>
            </a:r>
            <a:r>
              <a:rPr lang="zh-CN" altLang="en-US" sz="2400" b="1" dirty="0" smtClean="0">
                <a:latin typeface="Calibri" pitchFamily="34" charset="0"/>
                <a:sym typeface="宋体" pitchFamily="2" charset="-122"/>
              </a:rPr>
              <a:t>将</a:t>
            </a: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img</a:t>
            </a:r>
            <a:r>
              <a:rPr lang="en-US" altLang="zh-CN" sz="2400" b="1" dirty="0" smtClean="0">
                <a:latin typeface="Calibri" pitchFamily="34" charset="0"/>
                <a:sym typeface="宋体" pitchFamily="2" charset="-122"/>
              </a:rPr>
              <a:t>&gt;</a:t>
            </a:r>
            <a:r>
              <a:rPr lang="zh-CN" altLang="en-US" sz="2400" b="1" dirty="0" smtClean="0">
                <a:latin typeface="Calibri" pitchFamily="34" charset="0"/>
                <a:sym typeface="宋体" pitchFamily="2" charset="-122"/>
              </a:rPr>
              <a:t>转为块状元素，给</a:t>
            </a: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img</a:t>
            </a:r>
            <a:r>
              <a:rPr lang="en-US" altLang="zh-CN" sz="2400" b="1" dirty="0" smtClean="0">
                <a:latin typeface="Calibri" pitchFamily="34" charset="0"/>
                <a:sym typeface="宋体" pitchFamily="2" charset="-122"/>
              </a:rPr>
              <a:t>&gt;</a:t>
            </a:r>
            <a:r>
              <a:rPr lang="zh-CN" altLang="en-US" sz="2400" b="1" dirty="0" smtClean="0">
                <a:latin typeface="Calibri" pitchFamily="34" charset="0"/>
                <a:sym typeface="宋体" pitchFamily="2" charset="-122"/>
              </a:rPr>
              <a:t>添加声明：</a:t>
            </a:r>
            <a:r>
              <a:rPr lang="en-US" altLang="zh-CN" sz="2400" b="1" dirty="0" err="1" smtClean="0">
                <a:latin typeface="Calibri" pitchFamily="34" charset="0"/>
                <a:sym typeface="宋体" pitchFamily="2" charset="-122"/>
              </a:rPr>
              <a:t>display:block</a:t>
            </a:r>
            <a:r>
              <a:rPr lang="en-US" altLang="zh-CN" sz="2400" b="1" dirty="0" smtClean="0">
                <a:latin typeface="Calibri" pitchFamily="34" charset="0"/>
                <a:sym typeface="宋体" pitchFamily="2" charset="-122"/>
              </a:rPr>
              <a:t>;</a:t>
            </a:r>
          </a:p>
          <a:p>
            <a:pPr>
              <a:spcBef>
                <a:spcPts val="0"/>
              </a:spcBef>
            </a:pPr>
            <a:endParaRPr lang="zh-CN" alt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defRPr/>
            </a:pPr>
            <a:endParaRPr lang="zh-CN" altLang="en-US" sz="2400" b="1" dirty="0" smtClean="0">
              <a:latin typeface="Calibri" pitchFamily="34" charset="0"/>
              <a:sym typeface="宋体" pitchFamily="2" charset="-122"/>
            </a:endParaRPr>
          </a:p>
          <a:p>
            <a:pPr marL="457200" indent="-457200">
              <a:buFont typeface="Arial" pitchFamily="34" charset="0"/>
              <a:buAutoNum type="alphaUcParenR" startAt="2"/>
              <a:defRPr/>
            </a:pPr>
            <a:r>
              <a:rPr lang="en-US" altLang="zh-CN" sz="2400" b="1" dirty="0" err="1" smtClean="0"/>
              <a:t>dt</a:t>
            </a:r>
            <a:r>
              <a:rPr lang="zh-CN" altLang="en-US" sz="2400" b="1" dirty="0" smtClean="0"/>
              <a:t>中图片间隙（</a:t>
            </a:r>
            <a:r>
              <a:rPr lang="en-US" altLang="zh-CN" sz="2400" b="1" dirty="0" smtClean="0"/>
              <a:t>IE6</a:t>
            </a:r>
            <a:r>
              <a:rPr lang="zh-CN" altLang="en-US" sz="2400" b="1" dirty="0" smtClean="0"/>
              <a:t>）</a:t>
            </a:r>
            <a:endParaRPr lang="en-US" altLang="zh-CN" sz="2400" b="1" dirty="0" smtClean="0"/>
          </a:p>
          <a:p>
            <a:pPr marL="457200" indent="-457200">
              <a:defRPr/>
            </a:pPr>
            <a:endParaRPr lang="zh-CN" altLang="en-US" sz="2400" b="1" dirty="0" smtClean="0"/>
          </a:p>
          <a:p>
            <a:pPr>
              <a:defRPr/>
            </a:pPr>
            <a:r>
              <a:rPr lang="en-US" altLang="zh-CN" sz="2400" b="1" dirty="0" smtClean="0"/>
              <a:t>hack:  </a:t>
            </a:r>
            <a:r>
              <a:rPr lang="zh-CN" altLang="en-US" sz="2400" b="1" dirty="0" smtClean="0"/>
              <a:t>将</a:t>
            </a:r>
            <a:r>
              <a:rPr lang="en-US" altLang="zh-CN" sz="2400" b="1" dirty="0" smtClean="0"/>
              <a:t>&lt;</a:t>
            </a:r>
            <a:r>
              <a:rPr lang="en-US" altLang="zh-CN" sz="2400" b="1" dirty="0" err="1" smtClean="0"/>
              <a:t>img</a:t>
            </a:r>
            <a:r>
              <a:rPr lang="en-US" altLang="zh-CN" sz="2400" b="1" dirty="0" smtClean="0"/>
              <a:t>&gt;</a:t>
            </a:r>
            <a:r>
              <a:rPr lang="zh-CN" altLang="en-US" sz="2400" b="1" dirty="0" smtClean="0"/>
              <a:t>转为块状元素，给</a:t>
            </a:r>
            <a:r>
              <a:rPr lang="en-US" altLang="zh-CN" sz="2400" b="1" dirty="0" smtClean="0"/>
              <a:t>&lt;</a:t>
            </a:r>
            <a:r>
              <a:rPr lang="en-US" altLang="zh-CN" sz="2400" b="1" dirty="0" err="1" smtClean="0"/>
              <a:t>img</a:t>
            </a:r>
            <a:r>
              <a:rPr lang="en-US" altLang="zh-CN" sz="2400" b="1" dirty="0" smtClean="0"/>
              <a:t>&gt;</a:t>
            </a:r>
            <a:r>
              <a:rPr lang="zh-CN" altLang="en-US" sz="2400" b="1" dirty="0" smtClean="0"/>
              <a:t>添加声明：</a:t>
            </a:r>
            <a:r>
              <a:rPr lang="en-US" altLang="zh-CN" sz="2400" b="1" dirty="0" err="1" smtClean="0"/>
              <a:t>display:block</a:t>
            </a:r>
            <a:r>
              <a:rPr lang="en-US" altLang="zh-CN" sz="2400" b="1" dirty="0" smtClean="0"/>
              <a:t>;</a:t>
            </a:r>
          </a:p>
          <a:p>
            <a:pPr>
              <a:defRPr/>
            </a:pPr>
            <a:endParaRPr lang="en-US" altLang="zh-CN" sz="2400" b="1" dirty="0" smtClean="0"/>
          </a:p>
          <a:p>
            <a:pPr>
              <a:defRPr/>
            </a:pPr>
            <a:r>
              <a:rPr lang="en-US" altLang="zh-CN" sz="2400" b="1" dirty="0" smtClean="0"/>
              <a:t>C) </a:t>
            </a:r>
            <a:r>
              <a:rPr lang="en-US" altLang="zh-CN" sz="2400" b="1" dirty="0" err="1" smtClean="0"/>
              <a:t>li</a:t>
            </a:r>
            <a:r>
              <a:rPr lang="zh-CN" altLang="en-US" sz="2400" b="1" dirty="0" smtClean="0"/>
              <a:t>中图片间隙</a:t>
            </a:r>
            <a:endParaRPr lang="en-US" altLang="zh-CN" sz="2400" b="1" dirty="0" smtClean="0"/>
          </a:p>
          <a:p>
            <a:pPr>
              <a:defRPr/>
            </a:pPr>
            <a:r>
              <a:rPr lang="en-US" altLang="zh-CN" sz="2400" b="1" dirty="0" smtClean="0"/>
              <a:t>hack1:img</a:t>
            </a:r>
            <a:r>
              <a:rPr lang="zh-CN" altLang="en-US" sz="2400" b="1" dirty="0" smtClean="0"/>
              <a:t>转为块元素；</a:t>
            </a:r>
            <a:endParaRPr lang="en-US" altLang="zh-CN" sz="2400" b="1" dirty="0" smtClean="0"/>
          </a:p>
          <a:p>
            <a:pPr>
              <a:defRPr/>
            </a:pPr>
            <a:r>
              <a:rPr lang="en-US" altLang="zh-CN" sz="2400" b="1" dirty="0" smtClean="0"/>
              <a:t>hack2:</a:t>
            </a:r>
            <a:r>
              <a:rPr lang="zh-CN" altLang="en-US" sz="2400" b="1" dirty="0" smtClean="0"/>
              <a:t>给</a:t>
            </a:r>
            <a:r>
              <a:rPr lang="en-US" altLang="zh-CN" sz="2400" b="1" dirty="0" err="1" smtClean="0"/>
              <a:t>ul</a:t>
            </a:r>
            <a:r>
              <a:rPr lang="zh-CN" altLang="en-US" sz="2400" b="1" dirty="0" smtClean="0"/>
              <a:t>设置</a:t>
            </a:r>
            <a:r>
              <a:rPr lang="en-US" altLang="zh-CN" sz="2400" b="1" dirty="0" smtClean="0"/>
              <a:t>font-size:0</a:t>
            </a:r>
            <a:r>
              <a:rPr lang="zh-CN" altLang="en-US" sz="2400" b="1" dirty="0" smtClean="0"/>
              <a:t>；</a:t>
            </a:r>
            <a:endParaRPr lang="en-US" altLang="zh-CN" sz="2400" b="1" dirty="0" smtClean="0"/>
          </a:p>
          <a:p>
            <a:pPr>
              <a:defRPr/>
            </a:pPr>
            <a:r>
              <a:rPr lang="en-US" altLang="zh-CN" sz="2400" b="1" dirty="0" smtClean="0"/>
              <a:t>hack3:</a:t>
            </a:r>
            <a:r>
              <a:rPr lang="zh-CN" altLang="en-US" sz="2400" b="1" dirty="0" smtClean="0"/>
              <a:t>给</a:t>
            </a:r>
            <a:r>
              <a:rPr lang="en-US" altLang="zh-CN" sz="2400" b="1" dirty="0" err="1" smtClean="0"/>
              <a:t>img</a:t>
            </a:r>
            <a:r>
              <a:rPr lang="zh-CN" altLang="en-US" sz="2400" b="1" dirty="0" smtClean="0"/>
              <a:t>设置</a:t>
            </a:r>
            <a:r>
              <a:rPr lang="en-US" altLang="zh-CN" sz="2400" b="1" smtClean="0"/>
              <a:t>margin-bottom:-3px</a:t>
            </a:r>
            <a:r>
              <a:rPr lang="en-US" altLang="zh-CN" sz="2400" b="1"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solidFill>
                  <a:srgbClr val="C00000"/>
                </a:solidFill>
                <a:latin typeface="Calibri" pitchFamily="34" charset="0"/>
                <a:sym typeface="宋体" pitchFamily="2" charset="-122"/>
              </a:rPr>
              <a:t>2)  </a:t>
            </a:r>
            <a:r>
              <a:rPr lang="zh-CN" altLang="en-US" sz="2400" b="1" dirty="0" smtClean="0">
                <a:solidFill>
                  <a:srgbClr val="C00000"/>
                </a:solidFill>
                <a:latin typeface="Calibri" pitchFamily="34" charset="0"/>
                <a:sym typeface="宋体" pitchFamily="2" charset="-122"/>
              </a:rPr>
              <a:t>双倍浮向（双倍边距）</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描述：当</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及更低版本浏览器在解析浮动元素时，会错误地把浮向边界加倍显示。</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hack:</a:t>
            </a:r>
            <a:r>
              <a:rPr lang="zh-CN" altLang="en-US" sz="2400" b="1" dirty="0" smtClean="0">
                <a:latin typeface="Calibri" pitchFamily="34" charset="0"/>
                <a:sym typeface="宋体" pitchFamily="2" charset="-122"/>
              </a:rPr>
              <a:t>给浮动元素添加声明：</a:t>
            </a:r>
            <a:r>
              <a:rPr lang="en-US" altLang="zh-CN" sz="2400" b="1" dirty="0" err="1" smtClean="0">
                <a:latin typeface="Calibri" pitchFamily="34" charset="0"/>
                <a:sym typeface="宋体" pitchFamily="2" charset="-122"/>
              </a:rPr>
              <a:t>display:inline</a:t>
            </a:r>
            <a:r>
              <a:rPr lang="en-US" altLang="zh-CN" sz="2400" b="1" dirty="0" smtClean="0">
                <a:latin typeface="Calibri" pitchFamily="34" charset="0"/>
                <a:sym typeface="宋体" pitchFamily="2" charset="-122"/>
              </a:rPr>
              <a:t>;</a:t>
            </a:r>
          </a:p>
          <a:p>
            <a:pPr>
              <a:lnSpc>
                <a:spcPct val="90000"/>
              </a:lnSpc>
              <a:spcBef>
                <a:spcPct val="20000"/>
              </a:spcBef>
            </a:pPr>
            <a:endParaRPr lang="en-US" altLang="zh-CN"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solidFill>
                  <a:srgbClr val="C00000"/>
                </a:solidFill>
                <a:latin typeface="Calibri" pitchFamily="34" charset="0"/>
                <a:sym typeface="宋体" pitchFamily="2" charset="-122"/>
              </a:rPr>
              <a:t>3)</a:t>
            </a:r>
            <a:r>
              <a:rPr lang="zh-CN" altLang="en-US" sz="2400" b="1" dirty="0" smtClean="0">
                <a:solidFill>
                  <a:srgbClr val="C00000"/>
                </a:solidFill>
                <a:latin typeface="Calibri" pitchFamily="34" charset="0"/>
                <a:sym typeface="宋体" pitchFamily="2" charset="-122"/>
              </a:rPr>
              <a:t>默认高度（</a:t>
            </a:r>
            <a:r>
              <a:rPr lang="en-US" altLang="zh-CN" sz="2400" b="1" dirty="0" smtClean="0">
                <a:solidFill>
                  <a:srgbClr val="C00000"/>
                </a:solidFill>
                <a:latin typeface="Calibri" pitchFamily="34" charset="0"/>
                <a:sym typeface="宋体" pitchFamily="2" charset="-122"/>
              </a:rPr>
              <a:t>IE6</a:t>
            </a:r>
            <a:r>
              <a:rPr lang="zh-CN" altLang="en-US" sz="2400" b="1" dirty="0" smtClean="0">
                <a:solidFill>
                  <a:srgbClr val="C00000"/>
                </a:solidFill>
                <a:latin typeface="Calibri" pitchFamily="34" charset="0"/>
                <a:sym typeface="宋体" pitchFamily="2" charset="-122"/>
              </a:rPr>
              <a:t>）</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描述：在</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及以下版本中，部分块元素拥有默认高度（低于</a:t>
            </a:r>
            <a:r>
              <a:rPr lang="en-US" altLang="zh-CN" sz="2400" b="1" dirty="0" smtClean="0">
                <a:latin typeface="Calibri" pitchFamily="34" charset="0"/>
                <a:sym typeface="宋体" pitchFamily="2" charset="-122"/>
              </a:rPr>
              <a:t>18px</a:t>
            </a:r>
            <a:r>
              <a:rPr lang="zh-CN" altLang="en-US" sz="2400" b="1" dirty="0" smtClean="0">
                <a:latin typeface="Calibri" pitchFamily="34" charset="0"/>
                <a:sym typeface="宋体" pitchFamily="2" charset="-122"/>
              </a:rPr>
              <a:t>高度）</a:t>
            </a:r>
          </a:p>
          <a:p>
            <a:pPr>
              <a:lnSpc>
                <a:spcPct val="90000"/>
              </a:lnSpc>
              <a:spcBef>
                <a:spcPct val="20000"/>
              </a:spcBef>
            </a:pPr>
            <a:r>
              <a:rPr lang="en-US" altLang="zh-CN" sz="2400" b="1" dirty="0" smtClean="0">
                <a:latin typeface="Calibri" pitchFamily="34" charset="0"/>
                <a:sym typeface="宋体" pitchFamily="2" charset="-122"/>
              </a:rPr>
              <a:t>hack1</a:t>
            </a:r>
            <a:r>
              <a:rPr lang="zh-CN" altLang="en-US" sz="2400" b="1" dirty="0" smtClean="0">
                <a:latin typeface="Calibri" pitchFamily="34" charset="0"/>
                <a:sym typeface="宋体" pitchFamily="2" charset="-122"/>
              </a:rPr>
              <a:t>：给元素添加声明：</a:t>
            </a:r>
            <a:r>
              <a:rPr lang="en-US" altLang="zh-CN" sz="2400" b="1" dirty="0" smtClean="0">
                <a:latin typeface="Calibri" pitchFamily="34" charset="0"/>
                <a:sym typeface="宋体" pitchFamily="2" charset="-122"/>
              </a:rPr>
              <a:t>font-size:0;</a:t>
            </a:r>
          </a:p>
          <a:p>
            <a:pPr>
              <a:lnSpc>
                <a:spcPct val="90000"/>
              </a:lnSpc>
              <a:spcBef>
                <a:spcPct val="20000"/>
              </a:spcBef>
            </a:pPr>
            <a:r>
              <a:rPr lang="en-US" altLang="zh-CN" sz="2400" b="1" dirty="0" smtClean="0">
                <a:latin typeface="Calibri" pitchFamily="34" charset="0"/>
                <a:sym typeface="宋体" pitchFamily="2" charset="-122"/>
              </a:rPr>
              <a:t>hack2</a:t>
            </a:r>
            <a:r>
              <a:rPr lang="zh-CN" altLang="en-US" sz="2400" b="1" dirty="0" smtClean="0">
                <a:latin typeface="Calibri" pitchFamily="34" charset="0"/>
                <a:sym typeface="宋体" pitchFamily="2" charset="-122"/>
              </a:rPr>
              <a:t>：给元素添加声明：</a:t>
            </a:r>
            <a:r>
              <a:rPr lang="en-US" altLang="zh-CN" sz="2400" b="1" dirty="0" err="1" smtClean="0">
                <a:latin typeface="Calibri" pitchFamily="34" charset="0"/>
                <a:sym typeface="宋体" pitchFamily="2" charset="-122"/>
              </a:rPr>
              <a:t>overflow:hidden</a:t>
            </a:r>
            <a:r>
              <a:rPr lang="en-US" altLang="zh-CN" sz="2400" b="1" dirty="0" smtClean="0">
                <a:latin typeface="Calibri" pitchFamily="34" charset="0"/>
                <a:sym typeface="宋体" pitchFamily="2" charset="-122"/>
              </a:rPr>
              <a:t>;</a:t>
            </a:r>
            <a:endParaRPr lang="en-US" altLang="zh-CN" sz="2400" b="1" dirty="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a:t>
            </a:r>
            <a:r>
              <a:rPr lang="zh-CN" altLang="en-US" sz="5400" dirty="0" smtClean="0">
                <a:ln w="18415" cmpd="sng">
                  <a:solidFill>
                    <a:srgbClr val="FFFFFF"/>
                  </a:solidFill>
                  <a:prstDash val="solid"/>
                </a:ln>
                <a:solidFill>
                  <a:schemeClr val="bg1"/>
                </a:solidFill>
                <a:latin typeface="+mn-ea"/>
                <a:ea typeface="+mn-ea"/>
                <a:cs typeface="+mj-cs"/>
              </a:rPr>
              <a:t>九</a:t>
            </a:r>
            <a:r>
              <a:rPr lang="zh-CN" altLang="en-US" sz="5400" dirty="0" smtClean="0">
                <a:ln w="18415" cmpd="sng">
                  <a:solidFill>
                    <a:srgbClr val="FFFFFF"/>
                  </a:solidFill>
                  <a:prstDash val="solid"/>
                </a:ln>
                <a:solidFill>
                  <a:schemeClr val="bg1"/>
                </a:solidFill>
                <a:latin typeface="+mn-ea"/>
                <a:ea typeface="+mn-ea"/>
                <a:cs typeface="+mj-cs"/>
              </a:rPr>
              <a:t>章 </a:t>
            </a:r>
            <a:r>
              <a:rPr lang="zh-CN" altLang="en-US" sz="5400" dirty="0" smtClean="0">
                <a:ln w="18415" cmpd="sng">
                  <a:solidFill>
                    <a:srgbClr val="FFFFFF"/>
                  </a:solidFill>
                  <a:prstDash val="solid"/>
                </a:ln>
                <a:solidFill>
                  <a:schemeClr val="bg1"/>
                </a:solidFill>
                <a:latin typeface="+mn-ea"/>
                <a:ea typeface="+mn-ea"/>
                <a:cs typeface="+mj-cs"/>
              </a:rPr>
              <a:t>浏览器兼容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solidFill>
                  <a:srgbClr val="C00000"/>
                </a:solidFill>
                <a:latin typeface="Calibri" pitchFamily="34" charset="0"/>
                <a:sym typeface="宋体" pitchFamily="2" charset="-122"/>
              </a:rPr>
              <a:t>4)</a:t>
            </a:r>
            <a:r>
              <a:rPr lang="zh-CN" altLang="en-US" sz="2400" b="1" dirty="0" smtClean="0">
                <a:solidFill>
                  <a:srgbClr val="C00000"/>
                </a:solidFill>
                <a:latin typeface="Calibri" pitchFamily="34" charset="0"/>
                <a:sym typeface="宋体" pitchFamily="2" charset="-122"/>
              </a:rPr>
              <a:t>表单元素行高不一致</a:t>
            </a:r>
            <a:r>
              <a:rPr lang="en-US" altLang="zh-CN" sz="2400" b="1" dirty="0" smtClean="0">
                <a:solidFill>
                  <a:srgbClr val="C00000"/>
                </a:solidFill>
                <a:latin typeface="Calibri" pitchFamily="34" charset="0"/>
                <a:sym typeface="宋体" pitchFamily="2" charset="-122"/>
              </a:rPr>
              <a:t>(IE,MOZ,C,O,S)</a:t>
            </a:r>
          </a:p>
          <a:p>
            <a:pPr>
              <a:lnSpc>
                <a:spcPct val="90000"/>
              </a:lnSpc>
              <a:spcBef>
                <a:spcPct val="20000"/>
              </a:spcBef>
            </a:pPr>
            <a:endParaRPr lang="en-US" altLang="zh-CN" sz="2400" b="1" dirty="0" smtClean="0">
              <a:solidFill>
                <a:srgbClr val="C00000"/>
              </a:solidFill>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描述：表单元素行高对齐方式不一致</a:t>
            </a:r>
          </a:p>
          <a:p>
            <a:pPr>
              <a:lnSpc>
                <a:spcPct val="90000"/>
              </a:lnSpc>
              <a:spcBef>
                <a:spcPct val="20000"/>
              </a:spcBef>
            </a:pPr>
            <a:r>
              <a:rPr lang="en-US" altLang="zh-CN" sz="2400" b="1" dirty="0" smtClean="0">
                <a:latin typeface="Calibri" pitchFamily="34" charset="0"/>
                <a:sym typeface="宋体" pitchFamily="2" charset="-122"/>
              </a:rPr>
              <a:t>hack:</a:t>
            </a:r>
            <a:r>
              <a:rPr lang="zh-CN" altLang="en-US" sz="2400" b="1" dirty="0" smtClean="0">
                <a:latin typeface="Calibri" pitchFamily="34" charset="0"/>
                <a:sym typeface="宋体" pitchFamily="2" charset="-122"/>
              </a:rPr>
              <a:t>给表单元素添加声明：</a:t>
            </a:r>
            <a:r>
              <a:rPr lang="en-US" altLang="zh-CN" sz="2400" b="1" dirty="0" err="1" smtClean="0">
                <a:latin typeface="Calibri" pitchFamily="34" charset="0"/>
                <a:sym typeface="宋体" pitchFamily="2" charset="-122"/>
              </a:rPr>
              <a:t>float:left</a:t>
            </a:r>
            <a:r>
              <a:rPr lang="en-US" altLang="zh-CN" sz="2400" b="1" dirty="0" smtClean="0">
                <a:latin typeface="Calibri" pitchFamily="34" charset="0"/>
                <a:sym typeface="宋体" pitchFamily="2" charset="-122"/>
              </a:rPr>
              <a:t>;</a:t>
            </a:r>
          </a:p>
          <a:p>
            <a:pPr>
              <a:lnSpc>
                <a:spcPct val="90000"/>
              </a:lnSpc>
              <a:spcBef>
                <a:spcPct val="20000"/>
              </a:spcBef>
            </a:pPr>
            <a:endParaRPr lang="en-US" altLang="zh-CN"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solidFill>
                  <a:srgbClr val="C00000"/>
                </a:solidFill>
                <a:latin typeface="Calibri" pitchFamily="34" charset="0"/>
                <a:sym typeface="宋体" pitchFamily="2" charset="-122"/>
              </a:rPr>
              <a:t>5)</a:t>
            </a:r>
            <a:r>
              <a:rPr lang="zh-CN" altLang="en-US" sz="2400" b="1" dirty="0" smtClean="0">
                <a:solidFill>
                  <a:srgbClr val="C00000"/>
                </a:solidFill>
                <a:latin typeface="Calibri" pitchFamily="34" charset="0"/>
                <a:sym typeface="宋体" pitchFamily="2" charset="-122"/>
              </a:rPr>
              <a:t>按钮元素默认大小不一</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描述：各浏览器中按钮元素大小不一致</a:t>
            </a:r>
          </a:p>
          <a:p>
            <a:pPr>
              <a:lnSpc>
                <a:spcPct val="90000"/>
              </a:lnSpc>
              <a:spcBef>
                <a:spcPct val="20000"/>
              </a:spcBef>
            </a:pPr>
            <a:r>
              <a:rPr lang="en-US" altLang="zh-CN" sz="2400" b="1" dirty="0" smtClean="0">
                <a:latin typeface="Calibri" pitchFamily="34" charset="0"/>
                <a:sym typeface="宋体" pitchFamily="2" charset="-122"/>
              </a:rPr>
              <a:t>hack1</a:t>
            </a:r>
            <a:r>
              <a:rPr lang="zh-CN" altLang="en-US" sz="2400" b="1" dirty="0" smtClean="0">
                <a:latin typeface="Calibri" pitchFamily="34" charset="0"/>
                <a:sym typeface="宋体" pitchFamily="2" charset="-122"/>
              </a:rPr>
              <a:t>： 统一大小</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（用</a:t>
            </a:r>
            <a:r>
              <a:rPr lang="en-US" altLang="zh-CN" sz="2400" b="1" dirty="0" smtClean="0">
                <a:latin typeface="Calibri" pitchFamily="34" charset="0"/>
                <a:sym typeface="宋体" pitchFamily="2" charset="-122"/>
              </a:rPr>
              <a:t>a</a:t>
            </a:r>
            <a:r>
              <a:rPr lang="zh-CN" altLang="en-US" sz="2400" b="1" dirty="0" smtClean="0">
                <a:latin typeface="Calibri" pitchFamily="34" charset="0"/>
                <a:sym typeface="宋体" pitchFamily="2" charset="-122"/>
              </a:rPr>
              <a:t>标记模拟）</a:t>
            </a:r>
          </a:p>
          <a:p>
            <a:pPr>
              <a:lnSpc>
                <a:spcPct val="90000"/>
              </a:lnSpc>
              <a:spcBef>
                <a:spcPct val="20000"/>
              </a:spcBef>
            </a:pPr>
            <a:r>
              <a:rPr lang="en-US" altLang="zh-CN" sz="2400" b="1" dirty="0" smtClean="0">
                <a:latin typeface="Calibri" pitchFamily="34" charset="0"/>
                <a:sym typeface="宋体" pitchFamily="2" charset="-122"/>
              </a:rPr>
              <a:t>hack2</a:t>
            </a:r>
            <a:r>
              <a:rPr lang="zh-CN" altLang="en-US" sz="2400" b="1" dirty="0" smtClean="0">
                <a:latin typeface="Calibri" pitchFamily="34" charset="0"/>
                <a:sym typeface="宋体" pitchFamily="2" charset="-122"/>
              </a:rPr>
              <a:t>：在</a:t>
            </a:r>
            <a:r>
              <a:rPr lang="en-US" altLang="zh-CN" sz="2400" b="1" dirty="0" smtClean="0">
                <a:latin typeface="Calibri" pitchFamily="34" charset="0"/>
                <a:sym typeface="宋体" pitchFamily="2" charset="-122"/>
              </a:rPr>
              <a:t>input</a:t>
            </a:r>
            <a:r>
              <a:rPr lang="zh-CN" altLang="en-US" sz="2400" b="1" dirty="0" smtClean="0">
                <a:latin typeface="Calibri" pitchFamily="34" charset="0"/>
                <a:sym typeface="宋体" pitchFamily="2" charset="-122"/>
              </a:rPr>
              <a:t>上写按钮的样式，一定要把</a:t>
            </a:r>
            <a:r>
              <a:rPr lang="en-US" altLang="zh-CN" sz="2400" b="1" dirty="0" smtClean="0">
                <a:latin typeface="Calibri" pitchFamily="34" charset="0"/>
                <a:sym typeface="宋体" pitchFamily="2" charset="-122"/>
              </a:rPr>
              <a:t>input</a:t>
            </a:r>
            <a:r>
              <a:rPr lang="zh-CN" altLang="en-US" sz="2400" b="1" dirty="0" smtClean="0">
                <a:latin typeface="Calibri" pitchFamily="34" charset="0"/>
                <a:sym typeface="宋体" pitchFamily="2" charset="-122"/>
              </a:rPr>
              <a:t>的边框去掉。</a:t>
            </a:r>
          </a:p>
          <a:p>
            <a:pPr>
              <a:lnSpc>
                <a:spcPct val="90000"/>
              </a:lnSpc>
              <a:spcBef>
                <a:spcPct val="20000"/>
              </a:spcBef>
            </a:pPr>
            <a:r>
              <a:rPr lang="en-US" altLang="zh-CN" sz="2400" b="1" dirty="0" smtClean="0">
                <a:latin typeface="Calibri" pitchFamily="34" charset="0"/>
                <a:sym typeface="宋体" pitchFamily="2" charset="-122"/>
              </a:rPr>
              <a:t>hack3</a:t>
            </a:r>
            <a:r>
              <a:rPr lang="zh-CN" altLang="en-US" sz="2400" b="1" dirty="0" smtClean="0">
                <a:latin typeface="Calibri" pitchFamily="34" charset="0"/>
                <a:sym typeface="宋体" pitchFamily="2" charset="-122"/>
              </a:rPr>
              <a:t>：如果这个按钮是一个图片，直接把图片作为按钮的背景图即可。</a:t>
            </a:r>
            <a:endParaRPr lang="zh-CN" altLang="en-US" sz="2400" b="1" dirty="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solidFill>
                  <a:srgbClr val="C00000"/>
                </a:solidFill>
                <a:latin typeface="Calibri" pitchFamily="34" charset="0"/>
                <a:sym typeface="宋体" pitchFamily="2" charset="-122"/>
              </a:rPr>
              <a:t>6)</a:t>
            </a:r>
            <a:r>
              <a:rPr lang="zh-CN" altLang="en-US" sz="2400" b="1" dirty="0" smtClean="0">
                <a:solidFill>
                  <a:srgbClr val="C00000"/>
                </a:solidFill>
                <a:latin typeface="Calibri" pitchFamily="34" charset="0"/>
                <a:sym typeface="宋体" pitchFamily="2" charset="-122"/>
              </a:rPr>
              <a:t>百分比</a:t>
            </a:r>
            <a:r>
              <a:rPr lang="en-US" altLang="zh-CN" sz="2400" b="1" dirty="0" smtClean="0">
                <a:solidFill>
                  <a:srgbClr val="C00000"/>
                </a:solidFill>
                <a:latin typeface="Calibri" pitchFamily="34" charset="0"/>
                <a:sym typeface="宋体" pitchFamily="2" charset="-122"/>
              </a:rPr>
              <a:t>bug</a:t>
            </a:r>
            <a:endParaRPr lang="en-US" altLang="zh-CN" sz="2400" b="1" dirty="0" smtClean="0">
              <a:latin typeface="Calibri" pitchFamily="34" charset="0"/>
              <a:sym typeface="宋体" pitchFamily="2" charset="-122"/>
            </a:endParaRPr>
          </a:p>
          <a:p>
            <a:pPr>
              <a:lnSpc>
                <a:spcPct val="90000"/>
              </a:lnSpc>
              <a:spcBef>
                <a:spcPct val="20000"/>
              </a:spcBef>
            </a:pPr>
            <a:endParaRPr lang="en-US" altLang="zh-CN" sz="2400" b="1" dirty="0" smtClean="0">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描述：在</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及以下版本中在解析百分比时，会按四舍五入方式计算从而导致</a:t>
            </a:r>
            <a:r>
              <a:rPr lang="en-US" altLang="zh-CN" sz="2400" b="1" dirty="0" smtClean="0">
                <a:latin typeface="Calibri" pitchFamily="34" charset="0"/>
                <a:sym typeface="宋体" pitchFamily="2" charset="-122"/>
              </a:rPr>
              <a:t>50%</a:t>
            </a:r>
            <a:r>
              <a:rPr lang="zh-CN" altLang="en-US" sz="2400" b="1" dirty="0" smtClean="0">
                <a:latin typeface="Calibri" pitchFamily="34" charset="0"/>
                <a:sym typeface="宋体" pitchFamily="2" charset="-122"/>
              </a:rPr>
              <a:t>加</a:t>
            </a:r>
            <a:r>
              <a:rPr lang="en-US" altLang="zh-CN" sz="2400" b="1" dirty="0" smtClean="0">
                <a:latin typeface="Calibri" pitchFamily="34" charset="0"/>
                <a:sym typeface="宋体" pitchFamily="2" charset="-122"/>
              </a:rPr>
              <a:t>50%</a:t>
            </a:r>
            <a:r>
              <a:rPr lang="zh-CN" altLang="en-US" sz="2400" b="1" dirty="0" smtClean="0">
                <a:latin typeface="Calibri" pitchFamily="34" charset="0"/>
                <a:sym typeface="宋体" pitchFamily="2" charset="-122"/>
              </a:rPr>
              <a:t>大于</a:t>
            </a:r>
            <a:r>
              <a:rPr lang="en-US" altLang="zh-CN" sz="2400" b="1" dirty="0" smtClean="0">
                <a:latin typeface="Calibri" pitchFamily="34" charset="0"/>
                <a:sym typeface="宋体" pitchFamily="2" charset="-122"/>
              </a:rPr>
              <a:t>100%</a:t>
            </a:r>
            <a:r>
              <a:rPr lang="zh-CN" altLang="en-US" sz="2400" b="1" dirty="0" smtClean="0">
                <a:latin typeface="Calibri" pitchFamily="34" charset="0"/>
                <a:sym typeface="宋体" pitchFamily="2" charset="-122"/>
              </a:rPr>
              <a:t>的情况。</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hack:  </a:t>
            </a:r>
            <a:r>
              <a:rPr lang="zh-CN" altLang="en-US" sz="2400" b="1" dirty="0" smtClean="0">
                <a:latin typeface="Calibri" pitchFamily="34" charset="0"/>
                <a:sym typeface="宋体" pitchFamily="2" charset="-122"/>
              </a:rPr>
              <a:t>给右面的浮动元素添加声明：</a:t>
            </a:r>
          </a:p>
          <a:p>
            <a:pPr>
              <a:lnSpc>
                <a:spcPct val="90000"/>
              </a:lnSpc>
              <a:spcBef>
                <a:spcPct val="20000"/>
              </a:spcBef>
            </a:pPr>
            <a:r>
              <a:rPr lang="en-US" altLang="zh-CN" sz="2400" b="1" dirty="0" smtClean="0">
                <a:latin typeface="Calibri" pitchFamily="34" charset="0"/>
                <a:sym typeface="宋体" pitchFamily="2" charset="-122"/>
              </a:rPr>
              <a:t>            </a:t>
            </a:r>
            <a:r>
              <a:rPr lang="en-US" altLang="zh-CN" sz="2400" b="1" dirty="0" err="1" smtClean="0">
                <a:latin typeface="Calibri" pitchFamily="34" charset="0"/>
                <a:sym typeface="宋体" pitchFamily="2" charset="-122"/>
              </a:rPr>
              <a:t>clear:right</a:t>
            </a:r>
            <a:r>
              <a:rPr lang="en-US" altLang="zh-CN" sz="2400" b="1" dirty="0" smtClean="0">
                <a:latin typeface="Calibri" pitchFamily="34" charset="0"/>
                <a:sym typeface="宋体" pitchFamily="2" charset="-122"/>
              </a:rPr>
              <a:t>;   </a:t>
            </a:r>
          </a:p>
          <a:p>
            <a:pPr>
              <a:lnSpc>
                <a:spcPct val="90000"/>
              </a:lnSpc>
              <a:spcBef>
                <a:spcPct val="20000"/>
              </a:spcBef>
            </a:pPr>
            <a:r>
              <a:rPr lang="en-US" altLang="zh-CN" sz="2400" b="1" smtClean="0">
                <a:latin typeface="Calibri" pitchFamily="34" charset="0"/>
                <a:sym typeface="宋体" pitchFamily="2" charset="-122"/>
              </a:rPr>
              <a:t>            </a:t>
            </a:r>
            <a:r>
              <a:rPr lang="zh-CN" altLang="en-US" sz="2400" b="1" smtClean="0">
                <a:latin typeface="Calibri" pitchFamily="34" charset="0"/>
                <a:sym typeface="宋体" pitchFamily="2" charset="-122"/>
              </a:rPr>
              <a:t>意思</a:t>
            </a:r>
            <a:r>
              <a:rPr lang="zh-CN" altLang="en-US" sz="2400" b="1" dirty="0" smtClean="0">
                <a:latin typeface="Calibri" pitchFamily="34" charset="0"/>
                <a:sym typeface="宋体" pitchFamily="2" charset="-122"/>
              </a:rPr>
              <a:t>：清除右浮动。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solidFill>
                  <a:srgbClr val="C00000"/>
                </a:solidFill>
                <a:latin typeface="Calibri" pitchFamily="34" charset="0"/>
                <a:sym typeface="宋体" pitchFamily="2" charset="-122"/>
              </a:rPr>
              <a:t>7)</a:t>
            </a:r>
            <a:r>
              <a:rPr lang="zh-CN" altLang="en-US" sz="2400" b="1" dirty="0" smtClean="0">
                <a:solidFill>
                  <a:srgbClr val="C00000"/>
                </a:solidFill>
                <a:latin typeface="Calibri" pitchFamily="34" charset="0"/>
                <a:sym typeface="宋体" pitchFamily="2" charset="-122"/>
              </a:rPr>
              <a:t>鼠标指针</a:t>
            </a:r>
            <a:r>
              <a:rPr lang="en-US" altLang="zh-CN" sz="2400" b="1" dirty="0" smtClean="0">
                <a:solidFill>
                  <a:srgbClr val="C00000"/>
                </a:solidFill>
                <a:latin typeface="Calibri" pitchFamily="34" charset="0"/>
                <a:sym typeface="宋体" pitchFamily="2" charset="-122"/>
              </a:rPr>
              <a:t>bug</a:t>
            </a:r>
          </a:p>
          <a:p>
            <a:pPr>
              <a:lnSpc>
                <a:spcPct val="90000"/>
              </a:lnSpc>
              <a:spcBef>
                <a:spcPct val="20000"/>
              </a:spcBef>
            </a:pPr>
            <a:endParaRPr lang="en-US" altLang="zh-CN" sz="2400" b="1" dirty="0" smtClean="0">
              <a:solidFill>
                <a:srgbClr val="C00000"/>
              </a:solidFill>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描述：</a:t>
            </a:r>
            <a:r>
              <a:rPr lang="en-US" altLang="zh-CN" sz="2400" b="1" dirty="0" smtClean="0">
                <a:latin typeface="Calibri" pitchFamily="34" charset="0"/>
                <a:sym typeface="宋体" pitchFamily="2" charset="-122"/>
              </a:rPr>
              <a:t>cursor</a:t>
            </a:r>
            <a:r>
              <a:rPr lang="zh-CN" altLang="en-US" sz="2400" b="1" dirty="0" smtClean="0">
                <a:latin typeface="Calibri" pitchFamily="34" charset="0"/>
                <a:sym typeface="宋体" pitchFamily="2" charset="-122"/>
              </a:rPr>
              <a:t>属性的</a:t>
            </a:r>
            <a:r>
              <a:rPr lang="en-US" altLang="zh-CN" sz="2400" b="1" dirty="0" smtClean="0">
                <a:latin typeface="Calibri" pitchFamily="34" charset="0"/>
                <a:sym typeface="宋体" pitchFamily="2" charset="-122"/>
              </a:rPr>
              <a:t>hand</a:t>
            </a:r>
            <a:r>
              <a:rPr lang="zh-CN" altLang="en-US" sz="2400" b="1" dirty="0" smtClean="0">
                <a:latin typeface="Calibri" pitchFamily="34" charset="0"/>
                <a:sym typeface="宋体" pitchFamily="2" charset="-122"/>
              </a:rPr>
              <a:t>属性值只有</a:t>
            </a:r>
            <a:r>
              <a:rPr lang="en-US" altLang="zh-CN" sz="2400" b="1" dirty="0" smtClean="0">
                <a:latin typeface="Calibri" pitchFamily="34" charset="0"/>
                <a:sym typeface="宋体" pitchFamily="2" charset="-122"/>
              </a:rPr>
              <a:t>IE</a:t>
            </a:r>
            <a:r>
              <a:rPr lang="zh-CN" altLang="en-US" sz="2400" b="1" dirty="0" smtClean="0">
                <a:latin typeface="Calibri" pitchFamily="34" charset="0"/>
                <a:sym typeface="宋体" pitchFamily="2" charset="-122"/>
              </a:rPr>
              <a:t>浏览器识别，其它浏览器不识别该声明，</a:t>
            </a:r>
            <a:r>
              <a:rPr lang="en-US" altLang="zh-CN" sz="2400" b="1" dirty="0" smtClean="0">
                <a:latin typeface="Calibri" pitchFamily="34" charset="0"/>
                <a:sym typeface="宋体" pitchFamily="2" charset="-122"/>
              </a:rPr>
              <a:t>cursor</a:t>
            </a:r>
            <a:r>
              <a:rPr lang="zh-CN" altLang="en-US" sz="2400" b="1" dirty="0" smtClean="0">
                <a:latin typeface="Calibri" pitchFamily="34" charset="0"/>
                <a:sym typeface="宋体" pitchFamily="2" charset="-122"/>
              </a:rPr>
              <a:t>属性的</a:t>
            </a:r>
            <a:r>
              <a:rPr lang="en-US" altLang="zh-CN" sz="2400" b="1" dirty="0" smtClean="0">
                <a:latin typeface="Calibri" pitchFamily="34" charset="0"/>
                <a:sym typeface="宋体" pitchFamily="2" charset="-122"/>
              </a:rPr>
              <a:t>pointer</a:t>
            </a:r>
            <a:r>
              <a:rPr lang="zh-CN" altLang="en-US" sz="2400" b="1" dirty="0" smtClean="0">
                <a:latin typeface="Calibri" pitchFamily="34" charset="0"/>
                <a:sym typeface="宋体" pitchFamily="2" charset="-122"/>
              </a:rPr>
              <a:t>属性值</a:t>
            </a:r>
            <a:r>
              <a:rPr lang="en-US" altLang="zh-CN" sz="2400" b="1" dirty="0" smtClean="0">
                <a:latin typeface="Calibri" pitchFamily="34" charset="0"/>
                <a:sym typeface="宋体" pitchFamily="2" charset="-122"/>
              </a:rPr>
              <a:t>IE6.0</a:t>
            </a:r>
            <a:r>
              <a:rPr lang="zh-CN" altLang="en-US" sz="2400" b="1" dirty="0" smtClean="0">
                <a:latin typeface="Calibri" pitchFamily="34" charset="0"/>
                <a:sym typeface="宋体" pitchFamily="2" charset="-122"/>
              </a:rPr>
              <a:t>以上版本及其它内核浏览器都识别该声明。</a:t>
            </a:r>
          </a:p>
          <a:p>
            <a:pPr>
              <a:lnSpc>
                <a:spcPct val="90000"/>
              </a:lnSpc>
              <a:spcBef>
                <a:spcPct val="20000"/>
              </a:spcBef>
            </a:pPr>
            <a:r>
              <a:rPr lang="en-US" altLang="zh-CN" sz="2400" b="1" dirty="0" smtClean="0">
                <a:latin typeface="Calibri" pitchFamily="34" charset="0"/>
                <a:sym typeface="宋体" pitchFamily="2" charset="-122"/>
              </a:rPr>
              <a:t>hack:</a:t>
            </a:r>
            <a:r>
              <a:rPr lang="zh-CN" altLang="en-US" sz="2400" b="1" dirty="0" smtClean="0">
                <a:latin typeface="Calibri" pitchFamily="34" charset="0"/>
                <a:sym typeface="宋体" pitchFamily="2" charset="-122"/>
              </a:rPr>
              <a:t>如统一某元素鼠标指针形状为手型，</a:t>
            </a:r>
          </a:p>
          <a:p>
            <a:pPr>
              <a:lnSpc>
                <a:spcPct val="90000"/>
              </a:lnSpc>
              <a:spcBef>
                <a:spcPct val="20000"/>
              </a:spcBef>
            </a:pPr>
            <a:r>
              <a:rPr lang="zh-CN" altLang="en-US" sz="2400" b="1" dirty="0" smtClean="0">
                <a:latin typeface="Calibri" pitchFamily="34" charset="0"/>
                <a:sym typeface="宋体" pitchFamily="2" charset="-122"/>
              </a:rPr>
              <a:t>应添加声明：</a:t>
            </a:r>
            <a:r>
              <a:rPr lang="en-US" altLang="zh-CN" sz="2400" b="1" dirty="0" err="1" smtClean="0">
                <a:latin typeface="Calibri" pitchFamily="34" charset="0"/>
                <a:sym typeface="宋体" pitchFamily="2" charset="-122"/>
              </a:rPr>
              <a:t>cursor:pointer</a:t>
            </a:r>
            <a:r>
              <a:rPr lang="en-US" altLang="zh-CN" sz="2400" b="1" dirty="0" smtClean="0">
                <a:latin typeface="Calibri" pitchFamily="34" charset="0"/>
                <a:sym typeface="宋体" pitchFamily="2" charset="-122"/>
              </a:rPr>
              <a:t>;</a:t>
            </a:r>
          </a:p>
          <a:p>
            <a:pPr>
              <a:lnSpc>
                <a:spcPct val="90000"/>
              </a:lnSpc>
              <a:spcBef>
                <a:spcPct val="20000"/>
              </a:spcBef>
            </a:pPr>
            <a:endParaRPr lang="en-US" altLang="zh-CN" sz="2400" b="1" dirty="0" smtClean="0">
              <a:latin typeface="Calibri" pitchFamily="34" charset="0"/>
              <a:sym typeface="宋体" pitchFamily="2" charset="-122"/>
            </a:endParaRPr>
          </a:p>
          <a:p>
            <a:pPr>
              <a:lnSpc>
                <a:spcPct val="90000"/>
              </a:lnSpc>
              <a:spcBef>
                <a:spcPct val="20000"/>
              </a:spcBef>
            </a:pPr>
            <a:r>
              <a:rPr lang="en-US" altLang="zh-CN" sz="2400" b="1" dirty="0" smtClean="0">
                <a:solidFill>
                  <a:srgbClr val="C00000"/>
                </a:solidFill>
                <a:latin typeface="Calibri" pitchFamily="34" charset="0"/>
                <a:sym typeface="宋体" pitchFamily="2" charset="-122"/>
              </a:rPr>
              <a:t>8)</a:t>
            </a:r>
            <a:r>
              <a:rPr lang="zh-CN" altLang="en-US" sz="2400" b="1" dirty="0" smtClean="0">
                <a:solidFill>
                  <a:srgbClr val="C00000"/>
                </a:solidFill>
                <a:latin typeface="Calibri" pitchFamily="34" charset="0"/>
                <a:sym typeface="宋体" pitchFamily="2" charset="-122"/>
              </a:rPr>
              <a:t>透明属性</a:t>
            </a:r>
          </a:p>
          <a:p>
            <a:pPr>
              <a:lnSpc>
                <a:spcPct val="90000"/>
              </a:lnSpc>
              <a:spcBef>
                <a:spcPct val="20000"/>
              </a:spcBef>
            </a:pPr>
            <a:endParaRPr lang="zh-CN" altLang="en-US"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solidFill>
                  <a:srgbClr val="FF0000"/>
                </a:solidFill>
                <a:latin typeface="Calibri" pitchFamily="34" charset="0"/>
                <a:sym typeface="宋体" pitchFamily="2" charset="-122"/>
              </a:rPr>
              <a:t>IE</a:t>
            </a:r>
            <a:r>
              <a:rPr lang="zh-CN" altLang="en-US" sz="2400" b="1" dirty="0" smtClean="0">
                <a:solidFill>
                  <a:srgbClr val="FF0000"/>
                </a:solidFill>
                <a:latin typeface="Calibri" pitchFamily="34" charset="0"/>
                <a:sym typeface="宋体" pitchFamily="2" charset="-122"/>
              </a:rPr>
              <a:t>浏览器写法：</a:t>
            </a:r>
            <a:r>
              <a:rPr lang="en-US" altLang="zh-CN" sz="2400" b="1" dirty="0" err="1" smtClean="0">
                <a:solidFill>
                  <a:srgbClr val="FF0000"/>
                </a:solidFill>
                <a:latin typeface="Calibri" pitchFamily="34" charset="0"/>
                <a:sym typeface="宋体" pitchFamily="2" charset="-122"/>
              </a:rPr>
              <a:t>filter:alpha</a:t>
            </a:r>
            <a:r>
              <a:rPr lang="en-US" altLang="zh-CN" sz="2400" b="1" dirty="0" smtClean="0">
                <a:solidFill>
                  <a:srgbClr val="FF0000"/>
                </a:solidFill>
                <a:latin typeface="Calibri" pitchFamily="34" charset="0"/>
                <a:sym typeface="宋体" pitchFamily="2" charset="-122"/>
              </a:rPr>
              <a:t>(opacity=value);</a:t>
            </a:r>
            <a:r>
              <a:rPr lang="zh-CN" altLang="en-US" sz="2400" b="1" dirty="0" smtClean="0">
                <a:solidFill>
                  <a:srgbClr val="FF0000"/>
                </a:solidFill>
                <a:latin typeface="Calibri" pitchFamily="34" charset="0"/>
                <a:sym typeface="宋体" pitchFamily="2" charset="-122"/>
              </a:rPr>
              <a:t>取值范围 </a:t>
            </a:r>
            <a:r>
              <a:rPr lang="en-US" altLang="zh-CN" sz="2400" b="1" dirty="0" smtClean="0">
                <a:solidFill>
                  <a:srgbClr val="FF0000"/>
                </a:solidFill>
                <a:latin typeface="Calibri" pitchFamily="34" charset="0"/>
                <a:sym typeface="宋体" pitchFamily="2" charset="-122"/>
              </a:rPr>
              <a:t>1-100</a:t>
            </a:r>
          </a:p>
          <a:p>
            <a:pPr>
              <a:lnSpc>
                <a:spcPct val="90000"/>
              </a:lnSpc>
              <a:spcBef>
                <a:spcPct val="20000"/>
              </a:spcBef>
            </a:pPr>
            <a:r>
              <a:rPr lang="zh-CN" altLang="en-US" sz="2400" b="1" dirty="0" smtClean="0">
                <a:solidFill>
                  <a:srgbClr val="FF0000"/>
                </a:solidFill>
                <a:latin typeface="Calibri" pitchFamily="34" charset="0"/>
                <a:sym typeface="宋体" pitchFamily="2" charset="-122"/>
              </a:rPr>
              <a:t>兼容其他浏览器写法：</a:t>
            </a:r>
            <a:r>
              <a:rPr lang="en-US" altLang="zh-CN" sz="2400" b="1" dirty="0" err="1" smtClean="0">
                <a:solidFill>
                  <a:srgbClr val="FF0000"/>
                </a:solidFill>
                <a:latin typeface="Calibri" pitchFamily="34" charset="0"/>
                <a:sym typeface="宋体" pitchFamily="2" charset="-122"/>
              </a:rPr>
              <a:t>opacity:value</a:t>
            </a:r>
            <a:r>
              <a:rPr lang="en-US" altLang="zh-CN" sz="2400" b="1" dirty="0" smtClean="0">
                <a:solidFill>
                  <a:srgbClr val="FF0000"/>
                </a:solidFill>
                <a:latin typeface="Calibri" pitchFamily="34" charset="0"/>
                <a:sym typeface="宋体" pitchFamily="2" charset="-122"/>
              </a:rPr>
              <a:t>;(value</a:t>
            </a:r>
            <a:r>
              <a:rPr lang="zh-CN" altLang="en-US" sz="2400" b="1" dirty="0" smtClean="0">
                <a:solidFill>
                  <a:srgbClr val="FF0000"/>
                </a:solidFill>
                <a:latin typeface="Calibri" pitchFamily="34" charset="0"/>
                <a:sym typeface="宋体" pitchFamily="2" charset="-122"/>
              </a:rPr>
              <a:t>的取值范围</a:t>
            </a:r>
            <a:r>
              <a:rPr lang="en-US" altLang="zh-CN" sz="2400" b="1" dirty="0" smtClean="0">
                <a:solidFill>
                  <a:srgbClr val="FF0000"/>
                </a:solidFill>
                <a:latin typeface="Calibri" pitchFamily="34" charset="0"/>
                <a:sym typeface="宋体" pitchFamily="2" charset="-122"/>
              </a:rPr>
              <a:t>0-1,0.1,0.2,0.3-----0.9)</a:t>
            </a:r>
          </a:p>
          <a:p>
            <a:pPr>
              <a:lnSpc>
                <a:spcPct val="90000"/>
              </a:lnSpc>
              <a:spcBef>
                <a:spcPct val="20000"/>
              </a:spcBef>
            </a:pPr>
            <a:endParaRPr lang="zh-CN" altLang="en-US" sz="2400" b="1" dirty="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solidFill>
                  <a:srgbClr val="C00000"/>
                </a:solidFill>
                <a:latin typeface="Calibri" pitchFamily="34" charset="0"/>
                <a:sym typeface="宋体" pitchFamily="2" charset="-122"/>
              </a:rPr>
              <a:t>9</a:t>
            </a:r>
            <a:r>
              <a:rPr lang="zh-CN" altLang="en-US" sz="2400" b="1" dirty="0" smtClean="0">
                <a:solidFill>
                  <a:srgbClr val="C00000"/>
                </a:solidFill>
                <a:latin typeface="Calibri" pitchFamily="34" charset="0"/>
                <a:sym typeface="宋体" pitchFamily="2" charset="-122"/>
              </a:rPr>
              <a:t>）</a:t>
            </a:r>
            <a:r>
              <a:rPr lang="en-US" altLang="zh-CN" sz="2400" b="1" dirty="0" err="1" smtClean="0">
                <a:solidFill>
                  <a:srgbClr val="C00000"/>
                </a:solidFill>
                <a:latin typeface="Calibri" pitchFamily="34" charset="0"/>
                <a:sym typeface="宋体" pitchFamily="2" charset="-122"/>
              </a:rPr>
              <a:t>li</a:t>
            </a:r>
            <a:r>
              <a:rPr lang="zh-CN" altLang="en-US" sz="2400" b="1" dirty="0" smtClean="0">
                <a:solidFill>
                  <a:srgbClr val="C00000"/>
                </a:solidFill>
                <a:latin typeface="Calibri" pitchFamily="34" charset="0"/>
                <a:sym typeface="宋体" pitchFamily="2" charset="-122"/>
              </a:rPr>
              <a:t>里</a:t>
            </a:r>
            <a:r>
              <a:rPr lang="en-US" altLang="zh-CN" sz="2400" b="1" dirty="0" smtClean="0">
                <a:solidFill>
                  <a:srgbClr val="C00000"/>
                </a:solidFill>
                <a:latin typeface="Calibri" pitchFamily="34" charset="0"/>
                <a:sym typeface="宋体" pitchFamily="2" charset="-122"/>
              </a:rPr>
              <a:t>a</a:t>
            </a:r>
            <a:r>
              <a:rPr lang="zh-CN" altLang="en-US" sz="2400" b="1" dirty="0" smtClean="0">
                <a:solidFill>
                  <a:srgbClr val="C00000"/>
                </a:solidFill>
                <a:latin typeface="Calibri" pitchFamily="34" charset="0"/>
                <a:sym typeface="宋体" pitchFamily="2" charset="-122"/>
              </a:rPr>
              <a:t>加</a:t>
            </a:r>
            <a:r>
              <a:rPr lang="en-US" altLang="zh-CN" sz="2400" b="1" dirty="0" smtClean="0">
                <a:solidFill>
                  <a:srgbClr val="C00000"/>
                </a:solidFill>
                <a:latin typeface="Calibri" pitchFamily="34" charset="0"/>
                <a:sym typeface="宋体" pitchFamily="2" charset="-122"/>
              </a:rPr>
              <a:t>display</a:t>
            </a:r>
            <a:r>
              <a:rPr lang="zh-CN" altLang="en-US" sz="2400" b="1" dirty="0" smtClean="0">
                <a:solidFill>
                  <a:srgbClr val="C00000"/>
                </a:solidFill>
                <a:latin typeface="Calibri" pitchFamily="34" charset="0"/>
                <a:sym typeface="宋体" pitchFamily="2" charset="-122"/>
              </a:rPr>
              <a:t>：</a:t>
            </a:r>
            <a:r>
              <a:rPr lang="en-US" altLang="zh-CN" sz="2400" b="1" dirty="0" smtClean="0">
                <a:solidFill>
                  <a:srgbClr val="C00000"/>
                </a:solidFill>
                <a:latin typeface="Calibri" pitchFamily="34" charset="0"/>
                <a:sym typeface="宋体" pitchFamily="2" charset="-122"/>
              </a:rPr>
              <a:t>block</a:t>
            </a:r>
            <a:r>
              <a:rPr lang="zh-CN" altLang="en-US" sz="2400" b="1" dirty="0" smtClean="0">
                <a:solidFill>
                  <a:srgbClr val="C00000"/>
                </a:solidFill>
                <a:latin typeface="Calibri" pitchFamily="34" charset="0"/>
                <a:sym typeface="宋体" pitchFamily="2" charset="-122"/>
              </a:rPr>
              <a:t>；出现行高不一致；</a:t>
            </a:r>
          </a:p>
          <a:p>
            <a:pPr>
              <a:lnSpc>
                <a:spcPct val="90000"/>
              </a:lnSpc>
              <a:spcBef>
                <a:spcPct val="20000"/>
              </a:spcBef>
            </a:pPr>
            <a:endParaRPr lang="zh-CN" altLang="en-US"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hack1</a:t>
            </a:r>
            <a:r>
              <a:rPr lang="zh-CN" altLang="en-US" sz="2400" b="1" dirty="0" smtClean="0">
                <a:latin typeface="Calibri" pitchFamily="34" charset="0"/>
                <a:sym typeface="宋体" pitchFamily="2" charset="-122"/>
              </a:rPr>
              <a:t>：给</a:t>
            </a:r>
            <a:r>
              <a:rPr lang="en-US" altLang="zh-CN" sz="2400" b="1" dirty="0" smtClean="0">
                <a:latin typeface="Calibri" pitchFamily="34" charset="0"/>
                <a:sym typeface="宋体" pitchFamily="2" charset="-122"/>
              </a:rPr>
              <a:t>a</a:t>
            </a:r>
            <a:r>
              <a:rPr lang="zh-CN" altLang="en-US" sz="2400" b="1" dirty="0" smtClean="0">
                <a:latin typeface="Calibri" pitchFamily="34" charset="0"/>
                <a:sym typeface="宋体" pitchFamily="2" charset="-122"/>
              </a:rPr>
              <a:t>加</a:t>
            </a:r>
            <a:r>
              <a:rPr lang="en-US" altLang="zh-CN" sz="2400" b="1" dirty="0" smtClean="0">
                <a:latin typeface="Calibri" pitchFamily="34" charset="0"/>
                <a:sym typeface="宋体" pitchFamily="2" charset="-122"/>
              </a:rPr>
              <a:t>display</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inline-block</a:t>
            </a:r>
            <a:r>
              <a:rPr lang="zh-CN" altLang="en-US" sz="2400" b="1" dirty="0" smtClean="0">
                <a:latin typeface="Calibri" pitchFamily="34" charset="0"/>
                <a:sym typeface="宋体" pitchFamily="2" charset="-122"/>
              </a:rPr>
              <a:t>；</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hack2</a:t>
            </a:r>
            <a:r>
              <a:rPr lang="zh-CN" altLang="en-US" sz="2400" b="1" dirty="0" smtClean="0">
                <a:latin typeface="Calibri" pitchFamily="34" charset="0"/>
                <a:sym typeface="宋体" pitchFamily="2" charset="-122"/>
              </a:rPr>
              <a:t>：给</a:t>
            </a:r>
            <a:r>
              <a:rPr lang="en-US" altLang="zh-CN" sz="2400" b="1" dirty="0" smtClean="0">
                <a:latin typeface="Calibri" pitchFamily="34" charset="0"/>
                <a:sym typeface="宋体" pitchFamily="2" charset="-122"/>
              </a:rPr>
              <a:t>a</a:t>
            </a:r>
            <a:r>
              <a:rPr lang="zh-CN" altLang="en-US" sz="2400" b="1" dirty="0" smtClean="0">
                <a:latin typeface="Calibri" pitchFamily="34" charset="0"/>
                <a:sym typeface="宋体" pitchFamily="2" charset="-122"/>
              </a:rPr>
              <a:t>加</a:t>
            </a:r>
            <a:r>
              <a:rPr lang="en-US" altLang="zh-CN" sz="2400" b="1" dirty="0" smtClean="0">
                <a:latin typeface="Calibri" pitchFamily="34" charset="0"/>
                <a:sym typeface="宋体" pitchFamily="2" charset="-122"/>
              </a:rPr>
              <a:t>display</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inline;</a:t>
            </a:r>
            <a:endParaRPr lang="zh-CN" altLang="en-US" sz="2400" b="1" dirty="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en-US"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二</a:t>
            </a:r>
            <a:r>
              <a:rPr lang="en-US"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   FF</a:t>
            </a:r>
            <a:r>
              <a:rPr lang="zh-CN" altLang="en-US" sz="2400" b="1" dirty="0" smtClean="0">
                <a:latin typeface="Calibri" pitchFamily="34" charset="0"/>
                <a:sym typeface="宋体" pitchFamily="2" charset="-122"/>
              </a:rPr>
              <a:t>及其他浏览器兼容问题</a:t>
            </a:r>
          </a:p>
          <a:p>
            <a:pPr>
              <a:lnSpc>
                <a:spcPct val="90000"/>
              </a:lnSpc>
              <a:spcBef>
                <a:spcPct val="20000"/>
              </a:spcBef>
            </a:pPr>
            <a:endParaRPr lang="zh-CN" altLang="en-US"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1)</a:t>
            </a:r>
            <a:r>
              <a:rPr lang="zh-CN" altLang="en-US" sz="2400" b="1" dirty="0" smtClean="0">
                <a:latin typeface="Calibri" pitchFamily="34" charset="0"/>
                <a:sym typeface="宋体" pitchFamily="2" charset="-122"/>
              </a:rPr>
              <a:t>透明属性兼容</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en-US" altLang="zh-CN" sz="2400" b="1" dirty="0" smtClean="0">
                <a:latin typeface="Calibri" pitchFamily="34" charset="0"/>
                <a:sym typeface="宋体" pitchFamily="2" charset="-122"/>
              </a:rPr>
              <a:t>    </a:t>
            </a:r>
            <a:r>
              <a:rPr lang="en-US" altLang="zh-CN" sz="2400" b="1" dirty="0" err="1" smtClean="0">
                <a:latin typeface="Calibri" pitchFamily="34" charset="0"/>
                <a:sym typeface="宋体" pitchFamily="2" charset="-122"/>
              </a:rPr>
              <a:t>opacity:.value</a:t>
            </a:r>
            <a:r>
              <a:rPr lang="en-US" altLang="zh-CN" sz="2400" b="1" dirty="0" smtClean="0">
                <a:latin typeface="Calibri" pitchFamily="34" charset="0"/>
                <a:sym typeface="宋体" pitchFamily="2" charset="-122"/>
              </a:rPr>
              <a:t>;</a:t>
            </a:r>
            <a:endParaRPr lang="en-US" altLang="zh-CN" sz="2400" b="1" dirty="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en-US"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三</a:t>
            </a:r>
            <a:r>
              <a:rPr lang="en-US"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过滤器</a:t>
            </a:r>
            <a:r>
              <a:rPr lang="en-US" altLang="zh-CN" sz="2400" b="1" dirty="0" smtClean="0">
                <a:latin typeface="Calibri" pitchFamily="34" charset="0"/>
                <a:sym typeface="宋体" pitchFamily="2" charset="-122"/>
              </a:rPr>
              <a:t>(filter)</a:t>
            </a:r>
          </a:p>
          <a:p>
            <a:pPr>
              <a:lnSpc>
                <a:spcPct val="90000"/>
              </a:lnSpc>
              <a:spcBef>
                <a:spcPct val="20000"/>
              </a:spcBef>
            </a:pPr>
            <a:endParaRPr lang="en-US" altLang="zh-CN" sz="2400" b="1" dirty="0" smtClean="0">
              <a:solidFill>
                <a:srgbClr val="C00000"/>
              </a:solidFill>
              <a:latin typeface="Calibri" pitchFamily="34" charset="0"/>
              <a:sym typeface="宋体" pitchFamily="2" charset="-122"/>
            </a:endParaRPr>
          </a:p>
          <a:p>
            <a:pPr>
              <a:lnSpc>
                <a:spcPct val="90000"/>
              </a:lnSpc>
              <a:spcBef>
                <a:spcPct val="20000"/>
              </a:spcBef>
            </a:pPr>
            <a:r>
              <a:rPr lang="en-US" altLang="zh-CN" sz="2400" b="1" dirty="0" smtClean="0">
                <a:solidFill>
                  <a:srgbClr val="FF0000"/>
                </a:solidFill>
                <a:latin typeface="Calibri" pitchFamily="34" charset="0"/>
                <a:sym typeface="宋体" pitchFamily="2" charset="-122"/>
              </a:rPr>
              <a:t>1</a:t>
            </a:r>
            <a:r>
              <a:rPr lang="zh-CN" altLang="en-US" sz="2400" b="1" dirty="0" smtClean="0">
                <a:solidFill>
                  <a:srgbClr val="FF0000"/>
                </a:solidFill>
                <a:latin typeface="Calibri" pitchFamily="34" charset="0"/>
                <a:sym typeface="宋体" pitchFamily="2" charset="-122"/>
              </a:rPr>
              <a:t>）下划线属性过滤器</a:t>
            </a:r>
          </a:p>
          <a:p>
            <a:pPr>
              <a:lnSpc>
                <a:spcPct val="90000"/>
              </a:lnSpc>
              <a:spcBef>
                <a:spcPct val="20000"/>
              </a:spcBef>
            </a:pPr>
            <a:r>
              <a:rPr lang="zh-CN" altLang="en-US" sz="2400" b="1" dirty="0" smtClean="0">
                <a:latin typeface="Calibri" pitchFamily="34" charset="0"/>
                <a:sym typeface="宋体" pitchFamily="2" charset="-122"/>
              </a:rPr>
              <a:t>    当在一个属性前面增加了一个下划线后，由于符合标准的浏览器不能识别带有下划线的属性而忽略了这个声明，但是在</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及更低版本浏览器中会继续解析这个规则。</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solidFill>
                  <a:srgbClr val="FF0000"/>
                </a:solidFill>
                <a:latin typeface="Calibri" pitchFamily="34" charset="0"/>
                <a:sym typeface="宋体" pitchFamily="2" charset="-122"/>
              </a:rPr>
              <a:t>语法：选择符</a:t>
            </a:r>
            <a:r>
              <a:rPr lang="en-US" altLang="zh-CN" sz="2400" b="1" dirty="0" smtClean="0">
                <a:solidFill>
                  <a:srgbClr val="FF0000"/>
                </a:solidFill>
                <a:latin typeface="Calibri" pitchFamily="34" charset="0"/>
                <a:sym typeface="宋体" pitchFamily="2" charset="-122"/>
              </a:rPr>
              <a:t>{ _</a:t>
            </a:r>
            <a:r>
              <a:rPr lang="zh-CN" altLang="en-US" sz="2400" b="1" dirty="0" smtClean="0">
                <a:solidFill>
                  <a:srgbClr val="FF0000"/>
                </a:solidFill>
                <a:latin typeface="Calibri" pitchFamily="34" charset="0"/>
                <a:sym typeface="宋体" pitchFamily="2" charset="-122"/>
              </a:rPr>
              <a:t>属性：属性值；</a:t>
            </a:r>
            <a:r>
              <a:rPr lang="en-US" altLang="zh-CN" sz="2400" b="1" dirty="0" smtClean="0">
                <a:solidFill>
                  <a:srgbClr val="FF0000"/>
                </a:solidFill>
                <a:latin typeface="Calibri" pitchFamily="34" charset="0"/>
                <a:sym typeface="宋体" pitchFamily="2" charset="-122"/>
              </a:rPr>
              <a:t>}</a:t>
            </a:r>
            <a:endParaRPr lang="en-US" altLang="zh-CN" sz="2400" b="1" dirty="0">
              <a:solidFill>
                <a:srgbClr val="FF0000"/>
              </a:solidFill>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solidFill>
                  <a:srgbClr val="FF0000"/>
                </a:solidFill>
                <a:latin typeface="Calibri" pitchFamily="34" charset="0"/>
                <a:sym typeface="宋体" pitchFamily="2" charset="-122"/>
              </a:rPr>
              <a:t>2</a:t>
            </a:r>
            <a:r>
              <a:rPr lang="zh-CN" altLang="en-US" sz="2400" b="1" dirty="0" smtClean="0">
                <a:solidFill>
                  <a:srgbClr val="FF0000"/>
                </a:solidFill>
                <a:latin typeface="Calibri" pitchFamily="34" charset="0"/>
                <a:sym typeface="宋体" pitchFamily="2" charset="-122"/>
              </a:rPr>
              <a:t>）</a:t>
            </a:r>
            <a:r>
              <a:rPr lang="en-US" altLang="zh-CN" sz="2400" b="1" dirty="0" smtClean="0">
                <a:solidFill>
                  <a:srgbClr val="FF0000"/>
                </a:solidFill>
                <a:latin typeface="Calibri" pitchFamily="34" charset="0"/>
                <a:sym typeface="宋体" pitchFamily="2" charset="-122"/>
              </a:rPr>
              <a:t>!important</a:t>
            </a:r>
            <a:r>
              <a:rPr lang="zh-CN" altLang="en-US" sz="2400" b="1" dirty="0" smtClean="0">
                <a:solidFill>
                  <a:srgbClr val="FF0000"/>
                </a:solidFill>
                <a:latin typeface="Calibri" pitchFamily="34" charset="0"/>
                <a:sym typeface="宋体" pitchFamily="2" charset="-122"/>
              </a:rPr>
              <a:t>关键字过滤器</a:t>
            </a:r>
          </a:p>
          <a:p>
            <a:pPr>
              <a:lnSpc>
                <a:spcPct val="90000"/>
              </a:lnSpc>
              <a:spcBef>
                <a:spcPct val="20000"/>
              </a:spcBef>
            </a:pPr>
            <a:r>
              <a:rPr lang="zh-CN" altLang="en-US" sz="2400" b="1" dirty="0" smtClean="0">
                <a:latin typeface="Calibri" pitchFamily="34" charset="0"/>
                <a:sym typeface="宋体" pitchFamily="2" charset="-122"/>
              </a:rPr>
              <a:t>它表示所附加的声明具有最高优先级的意思。但由于</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及更低版本不能识别它，我们可以利用</a:t>
            </a:r>
            <a:r>
              <a:rPr lang="en-US" altLang="zh-CN" sz="2400" b="1" dirty="0" smtClean="0">
                <a:latin typeface="Calibri" pitchFamily="34" charset="0"/>
                <a:sym typeface="宋体" pitchFamily="2" charset="-122"/>
              </a:rPr>
              <a:t>IE6</a:t>
            </a:r>
            <a:r>
              <a:rPr lang="zh-CN" altLang="en-US" sz="2400" b="1" dirty="0" smtClean="0">
                <a:latin typeface="Calibri" pitchFamily="34" charset="0"/>
                <a:sym typeface="宋体" pitchFamily="2" charset="-122"/>
              </a:rPr>
              <a:t>的这个</a:t>
            </a:r>
            <a:r>
              <a:rPr lang="en-US" altLang="zh-CN" sz="2400" b="1" dirty="0" smtClean="0">
                <a:latin typeface="Calibri" pitchFamily="34" charset="0"/>
                <a:sym typeface="宋体" pitchFamily="2" charset="-122"/>
              </a:rPr>
              <a:t>Bug</a:t>
            </a:r>
            <a:r>
              <a:rPr lang="zh-CN" altLang="en-US" sz="2400" b="1" dirty="0" smtClean="0">
                <a:latin typeface="Calibri" pitchFamily="34" charset="0"/>
                <a:sym typeface="宋体" pitchFamily="2" charset="-122"/>
              </a:rPr>
              <a:t>作为过滤器来兼容ＩＥ６和其它标准浏览器。</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solidFill>
                  <a:srgbClr val="FF0000"/>
                </a:solidFill>
                <a:latin typeface="Calibri" pitchFamily="34" charset="0"/>
                <a:sym typeface="宋体" pitchFamily="2" charset="-122"/>
              </a:rPr>
              <a:t>语法：选择符</a:t>
            </a:r>
            <a:r>
              <a:rPr lang="en-US" altLang="zh-CN" sz="2400" b="1" dirty="0" smtClean="0">
                <a:solidFill>
                  <a:srgbClr val="FF0000"/>
                </a:solidFill>
                <a:latin typeface="Calibri" pitchFamily="34" charset="0"/>
                <a:sym typeface="宋体" pitchFamily="2" charset="-122"/>
              </a:rPr>
              <a:t>{</a:t>
            </a:r>
            <a:r>
              <a:rPr lang="zh-CN" altLang="en-US" sz="2400" b="1" dirty="0" smtClean="0">
                <a:solidFill>
                  <a:srgbClr val="FF0000"/>
                </a:solidFill>
                <a:latin typeface="Calibri" pitchFamily="34" charset="0"/>
                <a:sym typeface="宋体" pitchFamily="2" charset="-122"/>
              </a:rPr>
              <a:t>属性：属性值</a:t>
            </a:r>
            <a:r>
              <a:rPr lang="en-US" altLang="zh-CN" sz="2400" b="1" dirty="0" smtClean="0">
                <a:solidFill>
                  <a:srgbClr val="FF0000"/>
                </a:solidFill>
                <a:latin typeface="Calibri" pitchFamily="34" charset="0"/>
                <a:sym typeface="宋体" pitchFamily="2" charset="-122"/>
              </a:rPr>
              <a:t>!important;}</a:t>
            </a:r>
          </a:p>
          <a:p>
            <a:pPr>
              <a:lnSpc>
                <a:spcPct val="90000"/>
              </a:lnSpc>
              <a:spcBef>
                <a:spcPct val="20000"/>
              </a:spcBef>
            </a:pPr>
            <a:endParaRPr lang="en-US" altLang="zh-CN" sz="2400" b="1" dirty="0" smtClean="0">
              <a:latin typeface="Calibri" pitchFamily="34" charset="0"/>
              <a:sym typeface="宋体" pitchFamily="2" charset="-122"/>
            </a:endParaRPr>
          </a:p>
          <a:p>
            <a:pPr>
              <a:lnSpc>
                <a:spcPct val="90000"/>
              </a:lnSpc>
              <a:spcBef>
                <a:spcPct val="20000"/>
              </a:spcBef>
            </a:pPr>
            <a:r>
              <a:rPr lang="en-US" altLang="zh-CN" sz="2400" b="1" dirty="0" smtClean="0">
                <a:solidFill>
                  <a:srgbClr val="FF0000"/>
                </a:solidFill>
                <a:latin typeface="Calibri" pitchFamily="34" charset="0"/>
                <a:sym typeface="宋体" pitchFamily="2" charset="-122"/>
              </a:rPr>
              <a:t>3</a:t>
            </a:r>
            <a:r>
              <a:rPr lang="zh-CN" altLang="en-US" sz="2400" b="1" dirty="0" smtClean="0">
                <a:solidFill>
                  <a:srgbClr val="FF0000"/>
                </a:solidFill>
                <a:latin typeface="Calibri" pitchFamily="34" charset="0"/>
                <a:sym typeface="宋体" pitchFamily="2" charset="-122"/>
              </a:rPr>
              <a:t>）</a:t>
            </a:r>
            <a:r>
              <a:rPr lang="en-US" altLang="zh-CN" sz="2400" b="1" dirty="0" smtClean="0">
                <a:solidFill>
                  <a:srgbClr val="FF0000"/>
                </a:solidFill>
                <a:latin typeface="Calibri" pitchFamily="34" charset="0"/>
                <a:sym typeface="宋体" pitchFamily="2" charset="-122"/>
              </a:rPr>
              <a:t>*</a:t>
            </a:r>
            <a:r>
              <a:rPr lang="zh-CN" altLang="en-US" sz="2400" b="1" dirty="0" smtClean="0">
                <a:solidFill>
                  <a:srgbClr val="FF0000"/>
                </a:solidFill>
                <a:latin typeface="Calibri" pitchFamily="34" charset="0"/>
                <a:sym typeface="宋体" pitchFamily="2" charset="-122"/>
              </a:rPr>
              <a:t>属性过滤器</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latin typeface="Calibri" pitchFamily="34" charset="0"/>
                <a:sym typeface="宋体" pitchFamily="2" charset="-122"/>
              </a:rPr>
              <a:t>    当在一个属性前面增加了</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后，该属性只能被</a:t>
            </a:r>
            <a:r>
              <a:rPr lang="en-US" altLang="zh-CN" sz="2400" b="1" dirty="0" smtClean="0">
                <a:latin typeface="Calibri" pitchFamily="34" charset="0"/>
                <a:sym typeface="宋体" pitchFamily="2" charset="-122"/>
              </a:rPr>
              <a:t>IE7</a:t>
            </a:r>
            <a:r>
              <a:rPr lang="zh-CN" altLang="en-US" sz="2400" b="1" dirty="0" smtClean="0">
                <a:latin typeface="Calibri" pitchFamily="34" charset="0"/>
                <a:sym typeface="宋体" pitchFamily="2" charset="-122"/>
              </a:rPr>
              <a:t>浏览器识别，其它浏览器混略该属性的作用。</a:t>
            </a:r>
          </a:p>
          <a:p>
            <a:pPr>
              <a:lnSpc>
                <a:spcPct val="90000"/>
              </a:lnSpc>
              <a:spcBef>
                <a:spcPct val="20000"/>
              </a:spcBef>
            </a:pPr>
            <a:endParaRPr lang="zh-CN" altLang="en-US" sz="2400" b="1" dirty="0" smtClean="0">
              <a:latin typeface="Calibri" pitchFamily="34" charset="0"/>
              <a:sym typeface="宋体" pitchFamily="2" charset="-122"/>
            </a:endParaRPr>
          </a:p>
          <a:p>
            <a:pPr>
              <a:lnSpc>
                <a:spcPct val="90000"/>
              </a:lnSpc>
              <a:spcBef>
                <a:spcPct val="20000"/>
              </a:spcBef>
            </a:pPr>
            <a:r>
              <a:rPr lang="zh-CN" altLang="en-US" sz="2400" b="1" dirty="0" smtClean="0">
                <a:solidFill>
                  <a:srgbClr val="FF0000"/>
                </a:solidFill>
                <a:latin typeface="Calibri" pitchFamily="34" charset="0"/>
                <a:sym typeface="宋体" pitchFamily="2" charset="-122"/>
              </a:rPr>
              <a:t>语法：选择符</a:t>
            </a:r>
            <a:r>
              <a:rPr lang="en-US" altLang="zh-CN" sz="2400" b="1" dirty="0" smtClean="0">
                <a:solidFill>
                  <a:srgbClr val="FF0000"/>
                </a:solidFill>
                <a:latin typeface="Calibri" pitchFamily="34" charset="0"/>
                <a:sym typeface="宋体" pitchFamily="2" charset="-122"/>
              </a:rPr>
              <a:t>{*</a:t>
            </a:r>
            <a:r>
              <a:rPr lang="zh-CN" altLang="en-US" sz="2400" b="1" dirty="0" smtClean="0">
                <a:solidFill>
                  <a:srgbClr val="FF0000"/>
                </a:solidFill>
                <a:latin typeface="Calibri" pitchFamily="34" charset="0"/>
                <a:sym typeface="宋体" pitchFamily="2" charset="-122"/>
              </a:rPr>
              <a:t>属性：属性值；</a:t>
            </a:r>
            <a:r>
              <a:rPr lang="en-US" altLang="zh-CN" sz="2400" b="1" dirty="0" smtClean="0">
                <a:solidFill>
                  <a:srgbClr val="FF0000"/>
                </a:solidFill>
                <a:latin typeface="Calibri" pitchFamily="34" charset="0"/>
                <a:sym typeface="宋体" pitchFamily="2" charset="-122"/>
              </a:rPr>
              <a:t>}</a:t>
            </a:r>
            <a:endParaRPr lang="en-US" altLang="zh-CN" sz="2400" b="1" dirty="0">
              <a:solidFill>
                <a:srgbClr val="FF0000"/>
              </a:solidFill>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smtClean="0">
                <a:ln w="18415" cmpd="sng">
                  <a:solidFill>
                    <a:srgbClr val="FFFFFF"/>
                  </a:solidFill>
                  <a:prstDash val="solid"/>
                </a:ln>
                <a:solidFill>
                  <a:schemeClr val="bg1"/>
                </a:solidFill>
                <a:latin typeface="+mn-ea"/>
                <a:ea typeface="+mn-ea"/>
                <a:cs typeface="+mj-cs"/>
              </a:rPr>
              <a:t>第</a:t>
            </a:r>
            <a:r>
              <a:rPr lang="zh-CN" altLang="en-US" sz="2800" smtClean="0">
                <a:ln w="18415" cmpd="sng">
                  <a:solidFill>
                    <a:srgbClr val="FFFFFF"/>
                  </a:solidFill>
                  <a:prstDash val="solid"/>
                </a:ln>
                <a:solidFill>
                  <a:schemeClr val="bg1"/>
                </a:solidFill>
                <a:latin typeface="+mn-ea"/>
              </a:rPr>
              <a:t>九</a:t>
            </a:r>
            <a:r>
              <a:rPr lang="zh-CN" altLang="en-US" sz="280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lnSpc>
                <a:spcPct val="90000"/>
              </a:lnSpc>
              <a:spcBef>
                <a:spcPct val="20000"/>
              </a:spcBef>
            </a:pPr>
            <a:r>
              <a:rPr lang="en-US" altLang="zh-CN" sz="2400" b="1" dirty="0" smtClean="0">
                <a:latin typeface="Calibri" pitchFamily="34" charset="0"/>
                <a:sym typeface="宋体" pitchFamily="2" charset="-122"/>
              </a:rPr>
              <a:t>cursor:;</a:t>
            </a:r>
          </a:p>
          <a:p>
            <a:pPr>
              <a:lnSpc>
                <a:spcPct val="90000"/>
              </a:lnSpc>
              <a:spcBef>
                <a:spcPct val="20000"/>
              </a:spcBef>
            </a:pPr>
            <a:r>
              <a:rPr lang="en-US" altLang="zh-CN" sz="2400" b="1" dirty="0" smtClean="0">
                <a:latin typeface="Calibri" pitchFamily="34" charset="0"/>
                <a:sym typeface="宋体" pitchFamily="2" charset="-122"/>
              </a:rPr>
              <a:t>auto</a:t>
            </a:r>
            <a:r>
              <a:rPr lang="zh-CN" altLang="en-US" sz="2400" b="1" dirty="0" smtClean="0">
                <a:latin typeface="Calibri" pitchFamily="34" charset="0"/>
                <a:sym typeface="宋体" pitchFamily="2" charset="-122"/>
              </a:rPr>
              <a:t>默认</a:t>
            </a:r>
          </a:p>
          <a:p>
            <a:pPr>
              <a:lnSpc>
                <a:spcPct val="90000"/>
              </a:lnSpc>
              <a:spcBef>
                <a:spcPct val="20000"/>
              </a:spcBef>
            </a:pPr>
            <a:r>
              <a:rPr lang="en-US" altLang="zh-CN" sz="2400" b="1" dirty="0" smtClean="0">
                <a:latin typeface="Calibri" pitchFamily="34" charset="0"/>
                <a:sym typeface="宋体" pitchFamily="2" charset="-122"/>
              </a:rPr>
              <a:t>crosshair</a:t>
            </a:r>
            <a:r>
              <a:rPr lang="zh-CN" altLang="en-US" sz="2400" b="1" dirty="0" smtClean="0">
                <a:latin typeface="Calibri" pitchFamily="34" charset="0"/>
                <a:sym typeface="宋体" pitchFamily="2" charset="-122"/>
              </a:rPr>
              <a:t>加号</a:t>
            </a:r>
          </a:p>
          <a:p>
            <a:pPr>
              <a:lnSpc>
                <a:spcPct val="90000"/>
              </a:lnSpc>
              <a:spcBef>
                <a:spcPct val="20000"/>
              </a:spcBef>
            </a:pPr>
            <a:r>
              <a:rPr lang="en-US" altLang="zh-CN" sz="2400" b="1" dirty="0" smtClean="0">
                <a:latin typeface="Calibri" pitchFamily="34" charset="0"/>
                <a:sym typeface="宋体" pitchFamily="2" charset="-122"/>
              </a:rPr>
              <a:t>text</a:t>
            </a:r>
            <a:r>
              <a:rPr lang="zh-CN" altLang="en-US" sz="2400" b="1" dirty="0" smtClean="0">
                <a:latin typeface="Calibri" pitchFamily="34" charset="0"/>
                <a:sym typeface="宋体" pitchFamily="2" charset="-122"/>
              </a:rPr>
              <a:t>文本</a:t>
            </a:r>
          </a:p>
          <a:p>
            <a:pPr>
              <a:lnSpc>
                <a:spcPct val="90000"/>
              </a:lnSpc>
              <a:spcBef>
                <a:spcPct val="20000"/>
              </a:spcBef>
            </a:pPr>
            <a:r>
              <a:rPr lang="en-US" altLang="zh-CN" sz="2400" b="1" dirty="0" smtClean="0">
                <a:latin typeface="Calibri" pitchFamily="34" charset="0"/>
                <a:sym typeface="宋体" pitchFamily="2" charset="-122"/>
              </a:rPr>
              <a:t>wait</a:t>
            </a:r>
            <a:r>
              <a:rPr lang="zh-CN" altLang="en-US" sz="2400" b="1" dirty="0" smtClean="0">
                <a:latin typeface="Calibri" pitchFamily="34" charset="0"/>
                <a:sym typeface="宋体" pitchFamily="2" charset="-122"/>
              </a:rPr>
              <a:t>等待</a:t>
            </a:r>
          </a:p>
          <a:p>
            <a:pPr>
              <a:lnSpc>
                <a:spcPct val="90000"/>
              </a:lnSpc>
              <a:spcBef>
                <a:spcPct val="20000"/>
              </a:spcBef>
            </a:pPr>
            <a:r>
              <a:rPr lang="en-US" altLang="zh-CN" sz="2400" b="1" dirty="0" smtClean="0">
                <a:latin typeface="Calibri" pitchFamily="34" charset="0"/>
                <a:sym typeface="宋体" pitchFamily="2" charset="-122"/>
              </a:rPr>
              <a:t>help</a:t>
            </a:r>
            <a:r>
              <a:rPr lang="zh-CN" altLang="en-US" sz="2400" b="1" dirty="0" smtClean="0">
                <a:latin typeface="Calibri" pitchFamily="34" charset="0"/>
                <a:sym typeface="宋体" pitchFamily="2" charset="-122"/>
              </a:rPr>
              <a:t>帮助</a:t>
            </a:r>
          </a:p>
          <a:p>
            <a:pPr>
              <a:lnSpc>
                <a:spcPct val="90000"/>
              </a:lnSpc>
              <a:spcBef>
                <a:spcPct val="20000"/>
              </a:spcBef>
            </a:pPr>
            <a:r>
              <a:rPr lang="en-US" altLang="zh-CN" sz="2400" b="1" dirty="0" smtClean="0">
                <a:latin typeface="Calibri" pitchFamily="34" charset="0"/>
                <a:sym typeface="宋体" pitchFamily="2" charset="-122"/>
              </a:rPr>
              <a:t>progress</a:t>
            </a:r>
            <a:r>
              <a:rPr lang="zh-CN" altLang="en-US" sz="2400" b="1" dirty="0" smtClean="0">
                <a:latin typeface="Calibri" pitchFamily="34" charset="0"/>
                <a:sym typeface="宋体" pitchFamily="2" charset="-122"/>
              </a:rPr>
              <a:t>过程</a:t>
            </a:r>
          </a:p>
          <a:p>
            <a:pPr>
              <a:lnSpc>
                <a:spcPct val="90000"/>
              </a:lnSpc>
              <a:spcBef>
                <a:spcPct val="20000"/>
              </a:spcBef>
            </a:pPr>
            <a:r>
              <a:rPr lang="en-US" altLang="zh-CN" sz="2400" b="1" dirty="0" smtClean="0">
                <a:latin typeface="Calibri" pitchFamily="34" charset="0"/>
                <a:sym typeface="宋体" pitchFamily="2" charset="-122"/>
              </a:rPr>
              <a:t>inherit</a:t>
            </a:r>
            <a:r>
              <a:rPr lang="zh-CN" altLang="en-US" sz="2400" b="1" dirty="0" smtClean="0">
                <a:latin typeface="Calibri" pitchFamily="34" charset="0"/>
                <a:sym typeface="宋体" pitchFamily="2" charset="-122"/>
              </a:rPr>
              <a:t>继承</a:t>
            </a:r>
          </a:p>
          <a:p>
            <a:pPr>
              <a:lnSpc>
                <a:spcPct val="90000"/>
              </a:lnSpc>
              <a:spcBef>
                <a:spcPct val="20000"/>
              </a:spcBef>
            </a:pPr>
            <a:r>
              <a:rPr lang="en-US" altLang="zh-CN" sz="2400" b="1" dirty="0" smtClean="0">
                <a:latin typeface="Calibri" pitchFamily="34" charset="0"/>
                <a:sym typeface="宋体" pitchFamily="2" charset="-122"/>
              </a:rPr>
              <a:t>move</a:t>
            </a:r>
            <a:r>
              <a:rPr lang="zh-CN" altLang="en-US" sz="2400" b="1" dirty="0" smtClean="0">
                <a:latin typeface="Calibri" pitchFamily="34" charset="0"/>
                <a:sym typeface="宋体" pitchFamily="2" charset="-122"/>
              </a:rPr>
              <a:t>移动</a:t>
            </a:r>
          </a:p>
          <a:p>
            <a:pPr>
              <a:lnSpc>
                <a:spcPct val="90000"/>
              </a:lnSpc>
              <a:spcBef>
                <a:spcPct val="20000"/>
              </a:spcBef>
            </a:pPr>
            <a:r>
              <a:rPr lang="en-US" altLang="zh-CN" sz="2400" b="1" dirty="0" smtClean="0">
                <a:latin typeface="Calibri" pitchFamily="34" charset="0"/>
                <a:sym typeface="宋体" pitchFamily="2" charset="-122"/>
              </a:rPr>
              <a:t>ne-resize</a:t>
            </a:r>
            <a:r>
              <a:rPr lang="zh-CN" altLang="en-US" sz="2400" b="1" dirty="0" smtClean="0">
                <a:latin typeface="Calibri" pitchFamily="34" charset="0"/>
                <a:sym typeface="宋体" pitchFamily="2" charset="-122"/>
              </a:rPr>
              <a:t>向上或向右移动</a:t>
            </a:r>
          </a:p>
          <a:p>
            <a:pPr>
              <a:lnSpc>
                <a:spcPct val="90000"/>
              </a:lnSpc>
              <a:spcBef>
                <a:spcPct val="20000"/>
              </a:spcBef>
            </a:pPr>
            <a:r>
              <a:rPr lang="en-US" altLang="zh-CN" sz="2400" b="1" dirty="0" smtClean="0">
                <a:latin typeface="Calibri" pitchFamily="34" charset="0"/>
                <a:sym typeface="宋体" pitchFamily="2" charset="-122"/>
              </a:rPr>
              <a:t>pointer</a:t>
            </a:r>
            <a:r>
              <a:rPr lang="zh-CN" altLang="en-US" sz="2400" b="1" dirty="0" smtClean="0">
                <a:latin typeface="Calibri" pitchFamily="34" charset="0"/>
                <a:sym typeface="宋体" pitchFamily="2" charset="-122"/>
              </a:rPr>
              <a:t>手形</a:t>
            </a:r>
            <a:endParaRPr lang="zh-CN" altLang="en-US" sz="2400" b="1" dirty="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本节学习目标</a:t>
            </a:r>
          </a:p>
        </p:txBody>
      </p:sp>
      <p:sp>
        <p:nvSpPr>
          <p:cNvPr id="3"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4"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6"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7"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zh-CN" altLang="en-US" sz="2800" b="1" dirty="0" smtClean="0">
                <a:latin typeface="宋体" pitchFamily="2" charset="-122"/>
                <a:sym typeface="黑体" pitchFamily="2" charset="-122"/>
              </a:rPr>
              <a:t>常见浏览器兼容问题</a:t>
            </a:r>
            <a:endParaRPr lang="zh-CN" altLang="en-US" sz="2800" b="1" dirty="0">
              <a:latin typeface="宋体" pitchFamily="2" charset="-122"/>
              <a:sym typeface="黑体" pitchFamily="2" charset="-122"/>
            </a:endParaRPr>
          </a:p>
        </p:txBody>
      </p:sp>
      <p:sp>
        <p:nvSpPr>
          <p:cNvPr id="8"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2</a:t>
            </a:r>
            <a:endParaRPr lang="zh-CN" altLang="en-US" sz="3600">
              <a:solidFill>
                <a:schemeClr val="bg1"/>
              </a:solidFill>
            </a:endParaRPr>
          </a:p>
        </p:txBody>
      </p:sp>
      <p:sp>
        <p:nvSpPr>
          <p:cNvPr id="10"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1"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宋体" pitchFamily="2" charset="-122"/>
                <a:sym typeface="黑体" pitchFamily="2" charset="-122"/>
              </a:rPr>
              <a:t>解决方法</a:t>
            </a:r>
            <a:endParaRPr lang="zh-CN" altLang="en-US" sz="2800" b="1" dirty="0">
              <a:latin typeface="宋体" pitchFamily="2" charset="-122"/>
              <a:sym typeface="黑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5" name="内容占位符 2"/>
          <p:cNvSpPr txBox="1">
            <a:spLocks/>
          </p:cNvSpPr>
          <p:nvPr/>
        </p:nvSpPr>
        <p:spPr>
          <a:xfrm>
            <a:off x="467544" y="2492896"/>
            <a:ext cx="8424936" cy="4176464"/>
          </a:xfrm>
          <a:prstGeom prst="rect">
            <a:avLst/>
          </a:prstGeom>
        </p:spPr>
        <p:txBody>
          <a:bodyPr/>
          <a:lstStyle/>
          <a:p>
            <a:pPr>
              <a:spcBef>
                <a:spcPts val="0"/>
              </a:spcBef>
            </a:pPr>
            <a:endParaRPr lang="zh-CN" altLang="en-US" sz="2400" b="1" dirty="0" smtClean="0">
              <a:latin typeface="Arial" pitchFamily="34" charset="0"/>
              <a:cs typeface="Arial" pitchFamily="34" charset="0"/>
            </a:endParaRPr>
          </a:p>
        </p:txBody>
      </p:sp>
      <p:sp>
        <p:nvSpPr>
          <p:cNvPr id="6"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7"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8"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关于浏览器</a:t>
            </a:r>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pic>
        <p:nvPicPr>
          <p:cNvPr id="10" name="图片 1" descr="浏览器图标"/>
          <p:cNvPicPr>
            <a:picLocks noChangeAspect="1" noChangeArrowheads="1"/>
          </p:cNvPicPr>
          <p:nvPr/>
        </p:nvPicPr>
        <p:blipFill>
          <a:blip r:embed="rId2" cstate="print"/>
          <a:srcRect/>
          <a:stretch>
            <a:fillRect/>
          </a:stretch>
        </p:blipFill>
        <p:spPr bwMode="auto">
          <a:xfrm>
            <a:off x="395288" y="2781300"/>
            <a:ext cx="3659187" cy="3730625"/>
          </a:xfrm>
          <a:prstGeom prst="rect">
            <a:avLst/>
          </a:prstGeom>
          <a:noFill/>
          <a:ln w="9525">
            <a:noFill/>
            <a:miter lim="800000"/>
            <a:headEnd/>
            <a:tailEnd/>
          </a:ln>
        </p:spPr>
      </p:pic>
      <p:pic>
        <p:nvPicPr>
          <p:cNvPr id="11" name="图片 2" descr="174861954"/>
          <p:cNvPicPr>
            <a:picLocks noChangeAspect="1" noChangeArrowheads="1"/>
          </p:cNvPicPr>
          <p:nvPr/>
        </p:nvPicPr>
        <p:blipFill>
          <a:blip r:embed="rId3" cstate="print"/>
          <a:srcRect/>
          <a:stretch>
            <a:fillRect/>
          </a:stretch>
        </p:blipFill>
        <p:spPr bwMode="auto">
          <a:xfrm>
            <a:off x="4211638" y="2708275"/>
            <a:ext cx="4495800"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r>
              <a:rPr lang="zh-CN" altLang="en-US" sz="2400" b="1" dirty="0" smtClean="0">
                <a:latin typeface="Arial" pitchFamily="34" charset="0"/>
                <a:cs typeface="Arial" pitchFamily="34" charset="0"/>
              </a:rPr>
              <a:t>一、常用的浏览器</a:t>
            </a:r>
          </a:p>
          <a:p>
            <a:pPr>
              <a:spcBef>
                <a:spcPts val="600"/>
              </a:spcBef>
            </a:pPr>
            <a:endParaRPr lang="zh-CN" altLang="en-US" sz="2400" b="1" dirty="0" smtClean="0">
              <a:latin typeface="Arial" pitchFamily="34" charset="0"/>
              <a:cs typeface="Arial" pitchFamily="34" charset="0"/>
            </a:endParaRPr>
          </a:p>
          <a:p>
            <a:pPr>
              <a:spcBef>
                <a:spcPts val="600"/>
              </a:spcBef>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）主流浏览器</a:t>
            </a:r>
          </a:p>
          <a:p>
            <a:pPr>
              <a:spcBef>
                <a:spcPts val="600"/>
              </a:spcBef>
            </a:pPr>
            <a:r>
              <a:rPr lang="en-US" altLang="zh-CN" sz="2400" b="1" dirty="0" smtClean="0">
                <a:latin typeface="Arial" pitchFamily="34" charset="0"/>
                <a:cs typeface="Arial" pitchFamily="34" charset="0"/>
              </a:rPr>
              <a:t>Internet Explorer</a:t>
            </a:r>
            <a:r>
              <a:rPr lang="zh-CN" altLang="en-US" sz="2400" b="1" dirty="0" smtClean="0">
                <a:latin typeface="Arial" pitchFamily="34" charset="0"/>
                <a:cs typeface="Arial" pitchFamily="34" charset="0"/>
              </a:rPr>
              <a:t>、 </a:t>
            </a:r>
            <a:r>
              <a:rPr lang="en-US" altLang="zh-CN" sz="2400" b="1" dirty="0" smtClean="0">
                <a:latin typeface="Arial" pitchFamily="34" charset="0"/>
                <a:cs typeface="Arial" pitchFamily="34" charset="0"/>
              </a:rPr>
              <a:t>Safari</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Mozilla Firefox</a:t>
            </a:r>
            <a:r>
              <a:rPr lang="zh-CN" altLang="en-US" sz="2400" b="1" dirty="0" smtClean="0">
                <a:latin typeface="Arial" pitchFamily="34" charset="0"/>
                <a:cs typeface="Arial" pitchFamily="34" charset="0"/>
              </a:rPr>
              <a:t>、 </a:t>
            </a:r>
            <a:r>
              <a:rPr lang="en-US" altLang="zh-CN" sz="2400" b="1" dirty="0" smtClean="0">
                <a:latin typeface="Arial" pitchFamily="34" charset="0"/>
                <a:cs typeface="Arial" pitchFamily="34" charset="0"/>
              </a:rPr>
              <a:t>Google Chrome</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Opera</a:t>
            </a:r>
            <a:r>
              <a:rPr lang="zh-CN" altLang="en-US" sz="2400" b="1" dirty="0" smtClean="0">
                <a:latin typeface="Arial" pitchFamily="34" charset="0"/>
                <a:cs typeface="Arial" pitchFamily="34" charset="0"/>
              </a:rPr>
              <a:t>、百度、</a:t>
            </a:r>
            <a:r>
              <a:rPr lang="en-US" altLang="zh-CN" sz="2400" b="1" dirty="0" smtClean="0">
                <a:latin typeface="Arial" pitchFamily="34" charset="0"/>
                <a:cs typeface="Arial" pitchFamily="34" charset="0"/>
              </a:rPr>
              <a:t>360</a:t>
            </a:r>
            <a:r>
              <a:rPr lang="zh-CN" altLang="en-US" sz="2400" b="1" dirty="0" smtClean="0">
                <a:latin typeface="Arial" pitchFamily="34" charset="0"/>
                <a:cs typeface="Arial" pitchFamily="34" charset="0"/>
              </a:rPr>
              <a:t>、搜狗、傲游  </a:t>
            </a:r>
          </a:p>
          <a:p>
            <a:pPr>
              <a:spcBef>
                <a:spcPts val="600"/>
              </a:spcBef>
            </a:pP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a:t>
            </a:r>
            <a:r>
              <a:rPr lang="zh-CN" altLang="en-US" sz="2400" b="1" dirty="0" smtClean="0">
                <a:solidFill>
                  <a:srgbClr val="FF0000"/>
                </a:solidFill>
                <a:latin typeface="Arial" pitchFamily="34" charset="0"/>
                <a:cs typeface="Arial" pitchFamily="34" charset="0"/>
              </a:rPr>
              <a:t>最早的浏览器 </a:t>
            </a:r>
            <a:r>
              <a:rPr lang="en-US" altLang="zh-CN" sz="2400" b="1" dirty="0" smtClean="0">
                <a:solidFill>
                  <a:srgbClr val="FF0000"/>
                </a:solidFill>
                <a:latin typeface="Arial" pitchFamily="34" charset="0"/>
                <a:cs typeface="Arial" pitchFamily="34" charset="0"/>
              </a:rPr>
              <a:t>: Mosaic  /  Netscape Navigator(</a:t>
            </a:r>
            <a:r>
              <a:rPr lang="zh-CN" altLang="en-US" sz="2400" b="1" dirty="0" smtClean="0">
                <a:solidFill>
                  <a:srgbClr val="FF0000"/>
                </a:solidFill>
                <a:latin typeface="Arial" pitchFamily="34" charset="0"/>
                <a:cs typeface="Arial" pitchFamily="34" charset="0"/>
              </a:rPr>
              <a:t>网景领航者</a:t>
            </a:r>
            <a:r>
              <a:rPr lang="en-US" altLang="zh-CN" sz="2400" b="1" dirty="0" smtClean="0">
                <a:solidFill>
                  <a:srgbClr val="FF0000"/>
                </a:solidFill>
                <a:latin typeface="Arial" pitchFamily="34" charset="0"/>
                <a:cs typeface="Arial" pitchFamily="34" charset="0"/>
              </a:rPr>
              <a:t>)</a:t>
            </a:r>
            <a:r>
              <a:rPr lang="zh-CN" altLang="en-US" sz="2400" b="1" dirty="0" smtClean="0">
                <a:solidFill>
                  <a:srgbClr val="FF0000"/>
                </a:solidFill>
                <a:latin typeface="Arial" pitchFamily="34" charset="0"/>
                <a:cs typeface="Arial" pitchFamily="34" charset="0"/>
              </a:rPr>
              <a:t>（</a:t>
            </a:r>
            <a:r>
              <a:rPr lang="en-US" altLang="zh-CN" sz="2400" b="1" dirty="0" smtClean="0">
                <a:solidFill>
                  <a:srgbClr val="FF0000"/>
                </a:solidFill>
                <a:latin typeface="Arial" pitchFamily="34" charset="0"/>
                <a:cs typeface="Arial" pitchFamily="34" charset="0"/>
              </a:rPr>
              <a:t>1994-2008</a:t>
            </a:r>
            <a:r>
              <a:rPr lang="zh-CN" altLang="en-US" sz="2400" b="1" dirty="0" smtClean="0">
                <a:solidFill>
                  <a:srgbClr val="FF0000"/>
                </a:solidFill>
                <a:latin typeface="Arial" pitchFamily="34" charset="0"/>
                <a:cs typeface="Arial" pitchFamily="34" charset="0"/>
              </a:rPr>
              <a:t>）简称</a:t>
            </a:r>
            <a:r>
              <a:rPr lang="en-US" altLang="zh-CN" sz="2400" b="1" dirty="0" smtClean="0">
                <a:solidFill>
                  <a:srgbClr val="FF0000"/>
                </a:solidFill>
                <a:latin typeface="Arial" pitchFamily="34" charset="0"/>
                <a:cs typeface="Arial" pitchFamily="34" charset="0"/>
              </a:rPr>
              <a:t>NN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r>
              <a:rPr lang="zh-CN" altLang="en-US" sz="2400" b="1" dirty="0" smtClean="0">
                <a:latin typeface="Arial" pitchFamily="34" charset="0"/>
                <a:cs typeface="Arial" pitchFamily="34" charset="0"/>
              </a:rPr>
              <a:t>二、浏览器大战</a:t>
            </a:r>
          </a:p>
        </p:txBody>
      </p:sp>
      <p:pic>
        <p:nvPicPr>
          <p:cNvPr id="5" name="图片 1" descr="095446f9hi8piejomm9pwv"/>
          <p:cNvPicPr>
            <a:picLocks noChangeAspect="1" noChangeArrowheads="1"/>
          </p:cNvPicPr>
          <p:nvPr/>
        </p:nvPicPr>
        <p:blipFill>
          <a:blip r:embed="rId2" cstate="print"/>
          <a:srcRect r="6937" b="7498"/>
          <a:stretch>
            <a:fillRect/>
          </a:stretch>
        </p:blipFill>
        <p:spPr bwMode="auto">
          <a:xfrm>
            <a:off x="1619250" y="2708275"/>
            <a:ext cx="5661025" cy="3221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r>
              <a:rPr lang="zh-CN" altLang="en-US" sz="2400" b="1" dirty="0" smtClean="0">
                <a:latin typeface="Arial" pitchFamily="34" charset="0"/>
                <a:cs typeface="Arial" pitchFamily="34" charset="0"/>
              </a:rPr>
              <a:t>二、浏览器大战</a:t>
            </a:r>
          </a:p>
        </p:txBody>
      </p:sp>
      <p:pic>
        <p:nvPicPr>
          <p:cNvPr id="6" name="图片 2" descr="2fdda3cc7cd98d103fb20326233fb80e7bec9046"/>
          <p:cNvPicPr>
            <a:picLocks noChangeAspect="1" noChangeArrowheads="1"/>
          </p:cNvPicPr>
          <p:nvPr/>
        </p:nvPicPr>
        <p:blipFill>
          <a:blip r:embed="rId2" cstate="print"/>
          <a:srcRect/>
          <a:stretch>
            <a:fillRect/>
          </a:stretch>
        </p:blipFill>
        <p:spPr bwMode="auto">
          <a:xfrm>
            <a:off x="329952" y="2803748"/>
            <a:ext cx="3810000" cy="2857500"/>
          </a:xfrm>
          <a:prstGeom prst="rect">
            <a:avLst/>
          </a:prstGeom>
          <a:noFill/>
          <a:ln w="9525">
            <a:noFill/>
            <a:miter lim="800000"/>
            <a:headEnd/>
            <a:tailEnd/>
          </a:ln>
        </p:spPr>
      </p:pic>
      <p:sp>
        <p:nvSpPr>
          <p:cNvPr id="7" name="文本框 3"/>
          <p:cNvSpPr txBox="1">
            <a:spLocks noChangeArrowheads="1"/>
          </p:cNvSpPr>
          <p:nvPr/>
        </p:nvSpPr>
        <p:spPr bwMode="auto">
          <a:xfrm>
            <a:off x="4360862" y="2838450"/>
            <a:ext cx="4783137" cy="2800767"/>
          </a:xfrm>
          <a:prstGeom prst="rect">
            <a:avLst/>
          </a:prstGeom>
          <a:noFill/>
          <a:ln w="9525">
            <a:noFill/>
            <a:miter lim="800000"/>
            <a:headEnd/>
            <a:tailEnd/>
          </a:ln>
        </p:spPr>
        <p:txBody>
          <a:bodyPr wrap="square">
            <a:spAutoFit/>
          </a:bodyPr>
          <a:lstStyle/>
          <a:p>
            <a:r>
              <a:rPr lang="zh-CN" altLang="en-US" sz="2200" b="1" dirty="0"/>
              <a:t>第一次浏览器大战发生在上个世纪90年代，微软发布了它的IE浏览器，和网景公司的Netscape Navigator浏览器大打出手。</a:t>
            </a:r>
          </a:p>
          <a:p>
            <a:endParaRPr lang="zh-CN" altLang="en-US" sz="2200" b="1" dirty="0"/>
          </a:p>
          <a:p>
            <a:r>
              <a:rPr lang="zh-CN" altLang="en-US" sz="2200" b="1" dirty="0"/>
              <a:t>第二次浏览器大战发生在20世纪。</a:t>
            </a:r>
          </a:p>
          <a:p>
            <a:endParaRPr lang="zh-CN" altLang="en-US" sz="2200" b="1" dirty="0"/>
          </a:p>
          <a:p>
            <a:r>
              <a:rPr lang="zh-CN" altLang="en-US" sz="2200" b="1" dirty="0"/>
              <a:t>    战争产物：Internet Explorer 9</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r>
              <a:rPr lang="zh-CN" altLang="en-US" sz="2400" b="1" dirty="0" smtClean="0">
                <a:latin typeface="Arial" pitchFamily="34" charset="0"/>
                <a:cs typeface="Arial" pitchFamily="34" charset="0"/>
              </a:rPr>
              <a:t>三、主流浏览器市场份额</a:t>
            </a:r>
          </a:p>
          <a:p>
            <a:pPr>
              <a:spcBef>
                <a:spcPts val="600"/>
              </a:spcBef>
            </a:pPr>
            <a:r>
              <a:rPr lang="en-US" altLang="zh-CN" sz="2400" b="1" dirty="0" smtClean="0">
                <a:latin typeface="Arial" pitchFamily="34" charset="0"/>
                <a:cs typeface="Arial" pitchFamily="34" charset="0"/>
              </a:rPr>
              <a:t>2013</a:t>
            </a:r>
            <a:r>
              <a:rPr lang="zh-CN" altLang="en-US" sz="2400" b="1" dirty="0" smtClean="0">
                <a:latin typeface="Arial" pitchFamily="34" charset="0"/>
                <a:cs typeface="Arial" pitchFamily="34" charset="0"/>
              </a:rPr>
              <a:t>年</a:t>
            </a: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月份全球主流浏览器市场份额排行榜</a:t>
            </a:r>
          </a:p>
        </p:txBody>
      </p:sp>
      <p:pic>
        <p:nvPicPr>
          <p:cNvPr id="8" name="图片 1" descr="02083150_kJPJ"/>
          <p:cNvPicPr>
            <a:picLocks noChangeAspect="1" noChangeArrowheads="1"/>
          </p:cNvPicPr>
          <p:nvPr/>
        </p:nvPicPr>
        <p:blipFill>
          <a:blip r:embed="rId2" cstate="print"/>
          <a:srcRect/>
          <a:stretch>
            <a:fillRect/>
          </a:stretch>
        </p:blipFill>
        <p:spPr bwMode="auto">
          <a:xfrm>
            <a:off x="1857356" y="2680280"/>
            <a:ext cx="5857916" cy="3800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5" descr="15"/>
          <p:cNvPicPr>
            <a:picLocks noChangeAspect="1" noChangeArrowheads="1"/>
          </p:cNvPicPr>
          <p:nvPr/>
        </p:nvPicPr>
        <p:blipFill>
          <a:blip r:embed="rId2" cstate="print"/>
          <a:srcRect/>
          <a:stretch>
            <a:fillRect/>
          </a:stretch>
        </p:blipFill>
        <p:spPr bwMode="auto">
          <a:xfrm>
            <a:off x="285721" y="4226838"/>
            <a:ext cx="5429288" cy="2631161"/>
          </a:xfrm>
          <a:prstGeom prst="rect">
            <a:avLst/>
          </a:prstGeom>
          <a:noFill/>
          <a:ln w="9525">
            <a:noFill/>
            <a:miter lim="800000"/>
            <a:headEnd/>
            <a:tailEnd/>
          </a:ln>
        </p:spPr>
      </p:pic>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a:t>
            </a:r>
            <a:r>
              <a:rPr lang="zh-CN" altLang="en-US" sz="2800" dirty="0" smtClean="0">
                <a:ln w="18415" cmpd="sng">
                  <a:solidFill>
                    <a:srgbClr val="FFFFFF"/>
                  </a:solidFill>
                  <a:prstDash val="solid"/>
                </a:ln>
                <a:solidFill>
                  <a:schemeClr val="bg1"/>
                </a:solidFill>
                <a:latin typeface="+mn-ea"/>
              </a:rPr>
              <a:t>九</a:t>
            </a:r>
            <a:r>
              <a:rPr lang="zh-CN" altLang="en-US" sz="2800" dirty="0" smtClean="0">
                <a:ln w="18415" cmpd="sng">
                  <a:solidFill>
                    <a:srgbClr val="FFFFFF"/>
                  </a:solidFill>
                  <a:prstDash val="solid"/>
                </a:ln>
                <a:solidFill>
                  <a:schemeClr val="bg1"/>
                </a:solidFill>
                <a:latin typeface="+mn-ea"/>
                <a:ea typeface="+mn-ea"/>
                <a:cs typeface="+mj-cs"/>
              </a:rPr>
              <a:t>章 </a:t>
            </a:r>
            <a:r>
              <a:rPr lang="zh-CN" altLang="en-US" sz="2800" dirty="0" smtClean="0">
                <a:ln w="18415" cmpd="sng">
                  <a:solidFill>
                    <a:srgbClr val="FFFFFF"/>
                  </a:solidFill>
                  <a:prstDash val="solid"/>
                </a:ln>
                <a:solidFill>
                  <a:schemeClr val="bg1"/>
                </a:solidFill>
                <a:latin typeface="+mn-ea"/>
                <a:ea typeface="+mn-ea"/>
                <a:cs typeface="+mj-cs"/>
              </a:rPr>
              <a:t>浏览器兼容</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endParaRPr lang="zh-CN" altLang="en-US" sz="2400" b="1" dirty="0" smtClean="0">
              <a:latin typeface="Arial" pitchFamily="34" charset="0"/>
              <a:cs typeface="Arial" pitchFamily="34" charset="0"/>
            </a:endParaRPr>
          </a:p>
        </p:txBody>
      </p:sp>
      <p:pic>
        <p:nvPicPr>
          <p:cNvPr id="5" name="图片 1" descr="02083150_kJPJ"/>
          <p:cNvPicPr>
            <a:picLocks noChangeAspect="1" noChangeArrowheads="1"/>
          </p:cNvPicPr>
          <p:nvPr/>
        </p:nvPicPr>
        <p:blipFill>
          <a:blip r:embed="rId3" cstate="print"/>
          <a:srcRect/>
          <a:stretch>
            <a:fillRect/>
          </a:stretch>
        </p:blipFill>
        <p:spPr bwMode="auto">
          <a:xfrm>
            <a:off x="671027" y="1571612"/>
            <a:ext cx="4472477" cy="2899902"/>
          </a:xfrm>
          <a:prstGeom prst="rect">
            <a:avLst/>
          </a:prstGeom>
          <a:noFill/>
          <a:ln w="9525">
            <a:noFill/>
            <a:miter lim="800000"/>
            <a:headEnd/>
            <a:tailEnd/>
          </a:ln>
        </p:spPr>
      </p:pic>
      <p:cxnSp>
        <p:nvCxnSpPr>
          <p:cNvPr id="6" name="直接箭头连接符 2"/>
          <p:cNvCxnSpPr>
            <a:cxnSpLocks noChangeShapeType="1"/>
          </p:cNvCxnSpPr>
          <p:nvPr/>
        </p:nvCxnSpPr>
        <p:spPr bwMode="auto">
          <a:xfrm flipV="1">
            <a:off x="3760861" y="2333897"/>
            <a:ext cx="1368425" cy="292100"/>
          </a:xfrm>
          <a:prstGeom prst="straightConnector1">
            <a:avLst/>
          </a:prstGeom>
          <a:noFill/>
          <a:ln w="9525">
            <a:solidFill>
              <a:schemeClr val="tx1"/>
            </a:solidFill>
            <a:round/>
            <a:headEnd/>
            <a:tailEnd type="arrow" w="med" len="med"/>
          </a:ln>
          <a:effectLst>
            <a:outerShdw dist="17961" dir="13500000" algn="ctr" rotWithShape="0">
              <a:srgbClr val="000000"/>
            </a:outerShdw>
          </a:effectLst>
        </p:spPr>
      </p:cxnSp>
      <p:sp>
        <p:nvSpPr>
          <p:cNvPr id="7" name="文本框 3"/>
          <p:cNvSpPr txBox="1">
            <a:spLocks noChangeArrowheads="1"/>
          </p:cNvSpPr>
          <p:nvPr/>
        </p:nvSpPr>
        <p:spPr bwMode="auto">
          <a:xfrm>
            <a:off x="5200724" y="2117997"/>
            <a:ext cx="2228850" cy="398463"/>
          </a:xfrm>
          <a:prstGeom prst="rect">
            <a:avLst/>
          </a:prstGeom>
          <a:noFill/>
          <a:ln w="9525">
            <a:noFill/>
            <a:miter lim="800000"/>
            <a:headEnd/>
            <a:tailEnd/>
          </a:ln>
        </p:spPr>
        <p:txBody>
          <a:bodyPr>
            <a:spAutoFit/>
          </a:bodyPr>
          <a:lstStyle/>
          <a:p>
            <a:r>
              <a:rPr lang="zh-CN" altLang="en-US" sz="2000">
                <a:latin typeface="Calibri" pitchFamily="34" charset="0"/>
                <a:sym typeface="宋体" pitchFamily="2" charset="-122"/>
              </a:rPr>
              <a:t>2013年2月份</a:t>
            </a:r>
            <a:endParaRPr lang="zh-CN" altLang="en-US" sz="2000"/>
          </a:p>
        </p:txBody>
      </p:sp>
      <p:sp>
        <p:nvSpPr>
          <p:cNvPr id="9" name="文本框 4"/>
          <p:cNvSpPr txBox="1">
            <a:spLocks noChangeArrowheads="1"/>
          </p:cNvSpPr>
          <p:nvPr/>
        </p:nvSpPr>
        <p:spPr bwMode="auto">
          <a:xfrm>
            <a:off x="5848424" y="4492897"/>
            <a:ext cx="2540000" cy="663575"/>
          </a:xfrm>
          <a:prstGeom prst="rect">
            <a:avLst/>
          </a:prstGeom>
          <a:noFill/>
          <a:ln w="9525">
            <a:noFill/>
            <a:miter lim="800000"/>
            <a:headEnd/>
            <a:tailEnd/>
          </a:ln>
        </p:spPr>
        <p:txBody>
          <a:bodyPr>
            <a:spAutoFit/>
          </a:bodyPr>
          <a:lstStyle/>
          <a:p>
            <a:r>
              <a:rPr lang="zh-CN" altLang="en-US"/>
              <a:t>2014年11月份全球主流浏览器市场份额排行榜</a:t>
            </a:r>
          </a:p>
        </p:txBody>
      </p:sp>
      <p:cxnSp>
        <p:nvCxnSpPr>
          <p:cNvPr id="11" name="直接箭头连接符 6"/>
          <p:cNvCxnSpPr>
            <a:cxnSpLocks noChangeShapeType="1"/>
          </p:cNvCxnSpPr>
          <p:nvPr/>
        </p:nvCxnSpPr>
        <p:spPr bwMode="auto">
          <a:xfrm flipV="1">
            <a:off x="4479999" y="4924697"/>
            <a:ext cx="1368425" cy="292100"/>
          </a:xfrm>
          <a:prstGeom prst="straightConnector1">
            <a:avLst/>
          </a:prstGeom>
          <a:noFill/>
          <a:ln w="9525">
            <a:solidFill>
              <a:schemeClr val="tx1"/>
            </a:solidFill>
            <a:round/>
            <a:headEnd/>
            <a:tailEnd type="arrow" w="med" len="med"/>
          </a:ln>
          <a:effectLst>
            <a:outerShdw dist="17961" dir="13500000" algn="ctr" rotWithShape="0">
              <a:srgbClr val="000000"/>
            </a:outerShdw>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12135</TotalTime>
  <Words>1552</Words>
  <Application>Microsoft Office PowerPoint</Application>
  <PresentationFormat>全屏显示(4:3)</PresentationFormat>
  <Paragraphs>188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1237</cp:revision>
  <dcterms:created xsi:type="dcterms:W3CDTF">2009-05-11T03:02:58Z</dcterms:created>
  <dcterms:modified xsi:type="dcterms:W3CDTF">2016-12-05T08:53:57Z</dcterms:modified>
</cp:coreProperties>
</file>