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42"/>
  </p:notesMasterIdLst>
  <p:handoutMasterIdLst>
    <p:handoutMasterId r:id="rId43"/>
  </p:handoutMasterIdLst>
  <p:sldIdLst>
    <p:sldId id="270" r:id="rId2"/>
    <p:sldId id="326" r:id="rId3"/>
    <p:sldId id="327" r:id="rId4"/>
    <p:sldId id="306" r:id="rId5"/>
    <p:sldId id="328" r:id="rId6"/>
    <p:sldId id="339" r:id="rId7"/>
    <p:sldId id="340" r:id="rId8"/>
    <p:sldId id="329" r:id="rId9"/>
    <p:sldId id="330" r:id="rId10"/>
    <p:sldId id="331" r:id="rId11"/>
    <p:sldId id="310" r:id="rId12"/>
    <p:sldId id="332" r:id="rId13"/>
    <p:sldId id="333" r:id="rId14"/>
    <p:sldId id="311" r:id="rId15"/>
    <p:sldId id="312" r:id="rId16"/>
    <p:sldId id="314" r:id="rId17"/>
    <p:sldId id="334" r:id="rId18"/>
    <p:sldId id="308" r:id="rId19"/>
    <p:sldId id="335" r:id="rId20"/>
    <p:sldId id="336" r:id="rId21"/>
    <p:sldId id="316" r:id="rId22"/>
    <p:sldId id="317" r:id="rId23"/>
    <p:sldId id="318" r:id="rId24"/>
    <p:sldId id="319" r:id="rId25"/>
    <p:sldId id="320" r:id="rId26"/>
    <p:sldId id="321" r:id="rId27"/>
    <p:sldId id="343" r:id="rId28"/>
    <p:sldId id="323" r:id="rId29"/>
    <p:sldId id="346" r:id="rId30"/>
    <p:sldId id="347" r:id="rId31"/>
    <p:sldId id="348" r:id="rId32"/>
    <p:sldId id="345" r:id="rId33"/>
    <p:sldId id="322" r:id="rId34"/>
    <p:sldId id="324" r:id="rId35"/>
    <p:sldId id="341" r:id="rId36"/>
    <p:sldId id="342" r:id="rId37"/>
    <p:sldId id="337" r:id="rId38"/>
    <p:sldId id="325" r:id="rId39"/>
    <p:sldId id="349" r:id="rId40"/>
    <p:sldId id="298" r:id="rId4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EDF2F9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47" autoAdjust="0"/>
    <p:restoredTop sz="97711" autoAdjust="0"/>
  </p:normalViewPr>
  <p:slideViewPr>
    <p:cSldViewPr>
      <p:cViewPr>
        <p:scale>
          <a:sx n="100" d="100"/>
          <a:sy n="100" d="100"/>
        </p:scale>
        <p:origin x="-8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2016/12/21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7543" y="1772817"/>
          <a:ext cx="8208913" cy="4298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内联样式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标签   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style="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属性值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属性值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;"&gt;&lt;/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标签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例如：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 style=“width:100px; height:100px; border:1px</a:t>
                      </a:r>
                      <a:r>
                        <a:rPr lang="en-US" altLang="zh-CN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solid #</a:t>
                      </a:r>
                      <a:r>
                        <a:rPr lang="en-US" altLang="zh-CN" sz="24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eee</a:t>
                      </a:r>
                      <a:r>
                        <a:rPr lang="en-US" altLang="zh-CN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; </a:t>
                      </a:r>
                      <a:r>
                        <a:rPr lang="en-US" altLang="zh-CN" sz="24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background:#fff</a:t>
                      </a:r>
                      <a:r>
                        <a:rPr lang="en-US" altLang="zh-CN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&lt;/div&gt;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外部样式的建立及调用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外部样式表的创建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步骤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外部样式表的导入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7543" y="1772817"/>
          <a:ext cx="8208913" cy="4298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引用外部样式表文件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*方法 一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&lt;link 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rel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="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stylesheet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" type="text/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css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" 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="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目标文件的路径及文件名全称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" /&gt;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说明：使用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link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元素导入外部样式表时，需将该元素写在文档头部，即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&lt;head&gt;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与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&lt;/head&gt;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之间。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rel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：用于定义文档关联，表示关联样式表；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：定义文档类型；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7543" y="1772817"/>
          <a:ext cx="8208913" cy="4298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引用外部样式表文件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*方法二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&lt;style type="text/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css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@import   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目标文件的路径及文件名全称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&lt;/style&gt;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注：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@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import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之间没有空格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和小括号之间也没有空格；必须结尾以分号结束；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*link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import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导入外部样式的区别：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差别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：老祖宗的差别：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属于</a:t>
            </a:r>
            <a:r>
              <a:rPr lang="en-US" altLang="zh-CN" sz="2400" b="1" dirty="0" smtClean="0"/>
              <a:t>XHTML</a:t>
            </a:r>
            <a:r>
              <a:rPr lang="zh-CN" altLang="en-US" sz="2400" b="1" dirty="0" smtClean="0"/>
              <a:t>标签，而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完全是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提供的一种方式。 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标签除了可以加载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外，还可以做很多其它的事情，比如定义</a:t>
            </a:r>
            <a:r>
              <a:rPr lang="en-US" altLang="zh-CN" sz="2400" b="1" dirty="0" smtClean="0"/>
              <a:t>RSS</a:t>
            </a:r>
            <a:r>
              <a:rPr lang="zh-CN" altLang="en-US" sz="2400" b="1" dirty="0" smtClean="0"/>
              <a:t>，定义</a:t>
            </a:r>
            <a:r>
              <a:rPr lang="en-US" altLang="zh-CN" sz="2400" b="1" dirty="0" err="1" smtClean="0"/>
              <a:t>rel</a:t>
            </a:r>
            <a:r>
              <a:rPr lang="zh-CN" altLang="en-US" sz="2400" b="1" dirty="0" smtClean="0"/>
              <a:t>连接属性等，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就只能加载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差别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：加载顺序的差别：</a:t>
            </a:r>
            <a:r>
              <a:rPr lang="zh-CN" altLang="en-US" sz="2400" b="1" dirty="0" smtClean="0"/>
              <a:t>当一个页面被加载的时候（就是被浏览者浏览的时候），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引用的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会同时被加载，而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引用的</a:t>
            </a:r>
            <a:r>
              <a:rPr lang="en-US" altLang="zh-CN" sz="2400" b="1" dirty="0" smtClean="0"/>
              <a:t>CSS </a:t>
            </a:r>
            <a:r>
              <a:rPr lang="zh-CN" altLang="en-US" sz="2400" b="1" dirty="0" smtClean="0"/>
              <a:t>会等到页面全部被下载完再被加载。所以有时候浏览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加载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的页面时开始会没有样式。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差别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：兼容性的差别。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CSS2.1</a:t>
            </a:r>
            <a:r>
              <a:rPr lang="zh-CN" altLang="en-US" sz="2400" b="1" dirty="0" smtClean="0"/>
              <a:t>提出的，所以老的浏览器不支持，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只在</a:t>
            </a:r>
            <a:r>
              <a:rPr lang="en-US" altLang="zh-CN" sz="2400" b="1" dirty="0" smtClean="0"/>
              <a:t>IE5</a:t>
            </a:r>
            <a:r>
              <a:rPr lang="zh-CN" altLang="en-US" sz="2400" b="1" dirty="0" smtClean="0"/>
              <a:t>以上的才能识别，而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标签无此问题。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差别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：使用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dom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控制样式时的差别</a:t>
            </a:r>
            <a:r>
              <a:rPr lang="zh-CN" altLang="en-US" sz="2400" b="1" dirty="0" smtClean="0"/>
              <a:t>：当使用</a:t>
            </a:r>
            <a:r>
              <a:rPr lang="en-US" altLang="zh-CN" sz="2400" b="1" dirty="0" err="1" smtClean="0"/>
              <a:t>javascript</a:t>
            </a:r>
            <a:r>
              <a:rPr lang="zh-CN" altLang="en-US" sz="2400" b="1" dirty="0" smtClean="0"/>
              <a:t>控制</a:t>
            </a:r>
            <a:r>
              <a:rPr lang="en-US" altLang="zh-CN" sz="2400" b="1" dirty="0" err="1" smtClean="0"/>
              <a:t>dom</a:t>
            </a:r>
            <a:r>
              <a:rPr lang="zh-CN" altLang="en-US" sz="2400" b="1" dirty="0" smtClean="0"/>
              <a:t>去改变样式的时候，只能使用</a:t>
            </a:r>
            <a:r>
              <a:rPr lang="en-US" altLang="zh-CN" sz="2400" b="1" dirty="0" smtClean="0"/>
              <a:t>link</a:t>
            </a:r>
            <a:r>
              <a:rPr lang="zh-CN" altLang="en-US" sz="2400" b="1" dirty="0" smtClean="0"/>
              <a:t>标签，因为</a:t>
            </a:r>
            <a:r>
              <a:rPr lang="en-US" altLang="zh-CN" sz="2400" b="1" dirty="0" smtClean="0"/>
              <a:t>@import</a:t>
            </a:r>
            <a:r>
              <a:rPr lang="zh-CN" altLang="en-US" sz="2400" b="1" dirty="0" smtClean="0"/>
              <a:t>不是</a:t>
            </a:r>
            <a:r>
              <a:rPr lang="en-US" altLang="zh-CN" sz="2400" b="1" dirty="0" err="1" smtClean="0"/>
              <a:t>dom</a:t>
            </a:r>
            <a:r>
              <a:rPr lang="zh-CN" altLang="en-US" sz="2400" b="1" dirty="0" smtClean="0"/>
              <a:t>可以控制的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564904"/>
            <a:ext cx="8229600" cy="3864492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内联样式表的优先级别最高</a:t>
            </a:r>
            <a:br>
              <a:rPr lang="zh-CN" altLang="en-US" sz="2400" b="1" dirty="0" smtClean="0">
                <a:solidFill>
                  <a:srgbClr val="FF0000"/>
                </a:solidFill>
              </a:rPr>
            </a:b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内部样式表与外部样式表的优先级和书写的顺序有关，后书写的优先级别高。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sym typeface="黑体" pitchFamily="2" charset="-122"/>
              </a:rPr>
              <a:t>样式表的优先级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564904"/>
            <a:ext cx="8229600" cy="3864492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语法由两部分组成：选择符、声明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语法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77072"/>
            <a:ext cx="6696744" cy="26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539552" y="3212976"/>
            <a:ext cx="6192688" cy="720080"/>
          </a:xfrm>
          <a:prstGeom prst="roundRect">
            <a:avLst/>
          </a:prstGeom>
          <a:solidFill>
            <a:srgbClr val="EDF2F9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选择符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属性：属性值；属性：属性值；</a:t>
            </a:r>
            <a:r>
              <a:rPr lang="en-US" altLang="zh-CN" sz="2400" b="1" dirty="0" smtClean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2292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例如：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/>
              <a:t>说明：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）每个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样式由两部分组成，即选择符和声明，声明又分为属性和属性值；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）属性必须放在花括号中，属性与属性值用冒号连接。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）每条声明用分号结束。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）当一个属性有多个属性值的时候，属性值与属性值不分先后顺序。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）在书写样式过程中，空格、换行等操作不影响属性显示。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564904"/>
            <a:ext cx="8229600" cy="3864492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选择符表示要定义样式的对象，可以是元素本身，也可以是一类元素或者制定名称的元素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选择符包括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大类：类型选择符、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选择符、和特殊选择符；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选择符（选择器）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8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常用的选择符有十种左右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类型选择符（标记选择器）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类选择符 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选择符）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 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选择器）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伪类选择器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群组选择符（集合选择器）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通配符（*）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伪对象选择符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包含选择符（后代选择器）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 元素选择符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类型选择符（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element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语法：元素名称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2400" b="1" dirty="0" smtClean="0"/>
              <a:t> </a:t>
            </a:r>
          </a:p>
          <a:p>
            <a:r>
              <a:rPr lang="zh-CN" altLang="en-US" sz="2000" b="1" dirty="0" smtClean="0"/>
              <a:t>说明：</a:t>
            </a:r>
          </a:p>
          <a:p>
            <a:r>
              <a:rPr lang="en-US" altLang="zh-CN" sz="2000" b="1" dirty="0" smtClean="0"/>
              <a:t>a)</a:t>
            </a:r>
            <a:r>
              <a:rPr lang="zh-CN" altLang="en-US" sz="2000" b="1" dirty="0" smtClean="0"/>
              <a:t>元素选择符就是以文档语言对象类型作为选择符，即使用结构中元素名称作为选择符。例如</a:t>
            </a:r>
            <a:r>
              <a:rPr lang="en-US" altLang="zh-CN" sz="2000" b="1" dirty="0" smtClean="0"/>
              <a:t>body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div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img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em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strong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span......</a:t>
            </a:r>
            <a:r>
              <a:rPr lang="zh-CN" altLang="en-US" sz="2000" b="1" dirty="0" smtClean="0"/>
              <a:t>等。</a:t>
            </a:r>
          </a:p>
          <a:p>
            <a:r>
              <a:rPr lang="en-US" altLang="zh-CN" sz="2000" b="1" dirty="0" smtClean="0"/>
              <a:t>b)</a:t>
            </a:r>
            <a:r>
              <a:rPr lang="zh-CN" altLang="en-US" sz="2000" b="1" dirty="0" smtClean="0"/>
              <a:t>所有的页面元素都可以作为选择符</a:t>
            </a:r>
            <a:r>
              <a:rPr lang="en-US" altLang="zh-CN" sz="2000" b="1" dirty="0" smtClean="0"/>
              <a:t>;</a:t>
            </a:r>
          </a:p>
          <a:p>
            <a:r>
              <a:rPr lang="zh-CN" altLang="en-US" sz="2000" b="1" dirty="0" smtClean="0"/>
              <a:t>用法：</a:t>
            </a:r>
          </a:p>
          <a:p>
            <a:r>
              <a:rPr lang="en-US" altLang="zh-CN" sz="2000" b="1" dirty="0" smtClean="0"/>
              <a:t>1)</a:t>
            </a:r>
            <a:r>
              <a:rPr lang="zh-CN" altLang="en-US" sz="2000" b="1" dirty="0" smtClean="0"/>
              <a:t>如果想改变某个元素得默认样式时，可以使用类型选择符；</a:t>
            </a:r>
            <a:br>
              <a:rPr lang="zh-CN" altLang="en-US" sz="2000" b="1" dirty="0" smtClean="0"/>
            </a:br>
            <a:r>
              <a:rPr lang="en-US" altLang="zh-CN" sz="2000" b="1" dirty="0" smtClean="0"/>
              <a:t>2)</a:t>
            </a:r>
            <a:r>
              <a:rPr lang="zh-CN" altLang="en-US" sz="2000" b="1" dirty="0" smtClean="0"/>
              <a:t>当统一文档某个元素的显示效果时，可以使用类型选择符；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2) 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选择器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#id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r>
              <a:rPr lang="zh-CN" altLang="en-US" sz="2000" b="1" dirty="0" smtClean="0"/>
              <a:t>说明：</a:t>
            </a:r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）当我们使用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选择符时，应该为每个元素定义一个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属性，</a:t>
            </a:r>
          </a:p>
          <a:p>
            <a:r>
              <a:rPr lang="zh-CN" altLang="en-US" sz="2000" b="1" dirty="0" smtClean="0"/>
              <a:t>如：</a:t>
            </a:r>
            <a:r>
              <a:rPr lang="en-US" altLang="zh-CN" sz="2000" b="1" dirty="0" smtClean="0"/>
              <a:t>&lt;div id="top"&gt;&lt;/div&gt;</a:t>
            </a:r>
          </a:p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选择符的语法格式是“</a:t>
            </a:r>
            <a:r>
              <a:rPr lang="en-US" altLang="zh-CN" sz="2000" b="1" dirty="0" smtClean="0"/>
              <a:t>#”</a:t>
            </a:r>
            <a:r>
              <a:rPr lang="zh-CN" altLang="en-US" sz="2000" b="1" dirty="0" smtClean="0"/>
              <a:t>加上自定义的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名</a:t>
            </a:r>
          </a:p>
          <a:p>
            <a:r>
              <a:rPr lang="zh-CN" altLang="en-US" sz="2000" b="1" dirty="0" smtClean="0"/>
              <a:t>如：</a:t>
            </a:r>
            <a:r>
              <a:rPr lang="en-US" altLang="zh-CN" sz="2000" b="1" dirty="0" smtClean="0"/>
              <a:t>#box{width:300px; height:300px;}</a:t>
            </a:r>
          </a:p>
          <a:p>
            <a:r>
              <a:rPr lang="en-US" altLang="zh-CN" sz="2000" b="1" dirty="0" smtClean="0"/>
              <a:t>3)  </a:t>
            </a:r>
            <a:r>
              <a:rPr lang="zh-CN" altLang="en-US" sz="2000" b="1" dirty="0" smtClean="0"/>
              <a:t>起名时要取英文名，不能用关键字：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所有的标记和属性都是关键字</a:t>
            </a:r>
            <a:r>
              <a:rPr lang="en-US" altLang="zh-CN" sz="2000" b="1" dirty="0" smtClean="0"/>
              <a:t>)</a:t>
            </a:r>
          </a:p>
          <a:p>
            <a:r>
              <a:rPr lang="zh-CN" altLang="en-US" sz="2000" b="1" dirty="0" smtClean="0"/>
              <a:t>如：</a:t>
            </a:r>
            <a:r>
              <a:rPr lang="en-US" altLang="zh-CN" sz="2000" b="1" dirty="0" smtClean="0"/>
              <a:t>head</a:t>
            </a:r>
            <a:r>
              <a:rPr lang="zh-CN" altLang="en-US" sz="2000" b="1" dirty="0" smtClean="0"/>
              <a:t>标记</a:t>
            </a:r>
          </a:p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）一个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名称只能对应文档中一个具体的元素对象，因为</a:t>
            </a:r>
            <a:r>
              <a:rPr lang="en-US" altLang="zh-CN" sz="2000" b="1" dirty="0" smtClean="0"/>
              <a:t>id</a:t>
            </a:r>
            <a:r>
              <a:rPr lang="zh-CN" altLang="en-US" sz="2000" b="1" dirty="0" smtClean="0"/>
              <a:t>只能定义页面中某一个唯一的元素对象。</a:t>
            </a:r>
          </a:p>
          <a:p>
            <a:r>
              <a:rPr lang="en-US" altLang="zh-CN" sz="2000" b="1" dirty="0" smtClean="0"/>
              <a:t>5)   </a:t>
            </a:r>
            <a:r>
              <a:rPr lang="zh-CN" altLang="en-US" sz="2000" b="1" dirty="0" smtClean="0"/>
              <a:t>最大的用处：创建网页的外围结构。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选择器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.class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</a:t>
            </a:r>
          </a:p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）当我们使用类选择符时，应先为每个元素定义一个类名称，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）类选择符的语法格式是：</a:t>
            </a:r>
            <a:r>
              <a:rPr lang="en-US" altLang="zh-CN" sz="2400" b="1" dirty="0" smtClean="0"/>
              <a:t>"</a:t>
            </a:r>
            <a:r>
              <a:rPr lang="zh-CN" altLang="en-US" sz="2400" b="1" dirty="0" smtClean="0"/>
              <a:t>如：</a:t>
            </a:r>
            <a:r>
              <a:rPr lang="en-US" altLang="zh-CN" sz="2400" b="1" dirty="0" smtClean="0"/>
              <a:t>&lt;div class="top"&gt;&lt;/div&gt;"</a:t>
            </a:r>
          </a:p>
          <a:p>
            <a:r>
              <a:rPr lang="zh-CN" altLang="en-US" sz="2400" b="1" dirty="0" smtClean="0"/>
              <a:t>用法：</a:t>
            </a:r>
            <a:r>
              <a:rPr lang="en-US" altLang="zh-CN" sz="2400" b="1" dirty="0" smtClean="0"/>
              <a:t>class</a:t>
            </a:r>
            <a:r>
              <a:rPr lang="zh-CN" altLang="en-US" sz="2400" b="1" dirty="0" smtClean="0"/>
              <a:t>选择符更适合定义一类样式；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4)*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通配符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语法：*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说明：通配选择符的写法是“*”，其含义就是所有元素。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用法：常用来重置样式。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）群组选择器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说明：当有多个选择符应用相同的样式时，可以将选择符用“，”分隔的方式，合并为一组。</a:t>
            </a:r>
          </a:p>
          <a:p>
            <a:r>
              <a:rPr lang="zh-CN" altLang="en-US" sz="2400" b="1" dirty="0" smtClean="0"/>
              <a:t>做页面居中设置 ：选择符</a:t>
            </a:r>
            <a:r>
              <a:rPr lang="en-US" altLang="zh-CN" sz="2400" b="1" dirty="0" smtClean="0"/>
              <a:t>{margin:0 auto;}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 包含选择器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1    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选择符父级  选择符子级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说明：选择符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和选择符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用空格隔开，含义就是选择符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中包含的所有选择符</a:t>
            </a:r>
            <a:r>
              <a:rPr lang="en-US" altLang="zh-CN" sz="2400" b="1" dirty="0" smtClean="0"/>
              <a:t>2;</a:t>
            </a:r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 伪类选择器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伪类选择符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 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a:link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超链接的初始状态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a:visited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超链接被访问后的状态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a:hover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鼠标悬停，即鼠标划过超链接时的状态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a:active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{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属性：属性值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超链接被激活时的状态，即鼠标按下时超链接的状态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说明：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）当这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个超链接伪类选择符联合使用时，应注意他们的顺序，正常顺序为：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a:link,a:visited,a:hover,a:active,</a:t>
            </a:r>
            <a:r>
              <a:rPr lang="zh-CN" altLang="en-US" sz="2400" b="1" dirty="0" smtClean="0"/>
              <a:t>错误的顺序有时会使超链接的样式失效；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）为了简化代码，可以把伪类选择符中相同的声明提出来放在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选择符中；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例如：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a{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color:red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     a:hover{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color:green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;}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表示超链接的三种状态都相同，只有鼠标划过变颜色。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543956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其他伪类（</a:t>
            </a:r>
            <a:r>
              <a:rPr lang="en-US" altLang="zh-CN" sz="2400" b="1" dirty="0" smtClean="0"/>
              <a:t>CSS3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设置首、末或指定元素样式：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:first-child</a:t>
            </a:r>
            <a:r>
              <a:rPr lang="zh-CN" altLang="en-US" sz="2400" b="1" dirty="0" smtClean="0"/>
              <a:t>（ </a:t>
            </a:r>
            <a:r>
              <a:rPr lang="en-US" altLang="zh-CN" sz="2400" b="1" dirty="0" smtClean="0"/>
              <a:t>CSS2.1</a:t>
            </a:r>
            <a:r>
              <a:rPr lang="zh-CN" altLang="en-US" sz="2400" b="1" dirty="0" smtClean="0"/>
              <a:t>，适用于出</a:t>
            </a:r>
            <a:r>
              <a:rPr lang="en-US" altLang="zh-CN" sz="2400" b="1" dirty="0" smtClean="0"/>
              <a:t>IE6</a:t>
            </a:r>
            <a:r>
              <a:rPr lang="zh-CN" altLang="en-US" sz="2400" b="1" dirty="0" smtClean="0"/>
              <a:t>之外的所有浏览器，选择父级元素内嵌的第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个子元素）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:last-child</a:t>
            </a:r>
            <a:r>
              <a:rPr lang="zh-CN" altLang="en-US" sz="2400" b="1" dirty="0" smtClean="0"/>
              <a:t> （ 选择父级元素内嵌的最后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个子元素）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:only-child</a:t>
            </a:r>
            <a:r>
              <a:rPr lang="zh-CN" altLang="en-US" sz="2400" b="1" dirty="0" smtClean="0"/>
              <a:t>（目标仅仅指向父对象中唯一的子元素。 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:first-of-type</a:t>
            </a:r>
            <a:r>
              <a:rPr lang="zh-CN" altLang="en-US" sz="2400" b="1" dirty="0" smtClean="0"/>
              <a:t>（选择父级元素内嵌的第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个指定类别的子元素）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:last-of-type</a:t>
            </a:r>
            <a:r>
              <a:rPr lang="zh-CN" altLang="en-US" sz="2400" b="1" dirty="0" smtClean="0"/>
              <a:t> （选择父级元素内嵌的最后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个指定类别的子元素）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:only-of-type</a:t>
            </a:r>
            <a:r>
              <a:rPr lang="zh-CN" altLang="en-US" sz="2400" b="1" dirty="0" smtClean="0"/>
              <a:t>（选择子元素中无相同类型兄弟元素的那一个）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6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简介</a:t>
            </a:r>
          </a:p>
        </p:txBody>
      </p:sp>
      <p:sp>
        <p:nvSpPr>
          <p:cNvPr id="8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样式表的建立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3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3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14" name="L 形 42"/>
          <p:cNvSpPr>
            <a:spLocks/>
          </p:cNvSpPr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样式表的优先级</a:t>
            </a:r>
          </a:p>
        </p:txBody>
      </p:sp>
      <p:sp>
        <p:nvSpPr>
          <p:cNvPr id="24" name="矩形 40"/>
          <p:cNvSpPr>
            <a:spLocks noChangeArrowheads="1"/>
          </p:cNvSpPr>
          <p:nvPr/>
        </p:nvSpPr>
        <p:spPr bwMode="auto">
          <a:xfrm>
            <a:off x="755576" y="4762598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5" name="文本框 41"/>
          <p:cNvSpPr txBox="1">
            <a:spLocks noChangeArrowheads="1"/>
          </p:cNvSpPr>
          <p:nvPr/>
        </p:nvSpPr>
        <p:spPr bwMode="auto">
          <a:xfrm>
            <a:off x="828601" y="47197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L 形 42"/>
          <p:cNvSpPr>
            <a:spLocks/>
          </p:cNvSpPr>
          <p:nvPr/>
        </p:nvSpPr>
        <p:spPr bwMode="auto">
          <a:xfrm rot="16200000">
            <a:off x="792088" y="48340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7" name="文本框 43"/>
          <p:cNvSpPr txBox="1">
            <a:spLocks noChangeArrowheads="1"/>
          </p:cNvSpPr>
          <p:nvPr/>
        </p:nvSpPr>
        <p:spPr bwMode="auto">
          <a:xfrm>
            <a:off x="1752525" y="4830860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语法</a:t>
            </a:r>
          </a:p>
        </p:txBody>
      </p:sp>
      <p:sp>
        <p:nvSpPr>
          <p:cNvPr id="28" name="矩形 40"/>
          <p:cNvSpPr>
            <a:spLocks noChangeArrowheads="1"/>
          </p:cNvSpPr>
          <p:nvPr/>
        </p:nvSpPr>
        <p:spPr bwMode="auto">
          <a:xfrm>
            <a:off x="755576" y="5698702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9" name="文本框 41"/>
          <p:cNvSpPr txBox="1">
            <a:spLocks noChangeArrowheads="1"/>
          </p:cNvSpPr>
          <p:nvPr/>
        </p:nvSpPr>
        <p:spPr bwMode="auto">
          <a:xfrm>
            <a:off x="828601" y="5655839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0" name="L 形 42"/>
          <p:cNvSpPr>
            <a:spLocks/>
          </p:cNvSpPr>
          <p:nvPr/>
        </p:nvSpPr>
        <p:spPr bwMode="auto">
          <a:xfrm rot="16200000">
            <a:off x="792088" y="5770140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文本框 43"/>
          <p:cNvSpPr txBox="1">
            <a:spLocks noChangeArrowheads="1"/>
          </p:cNvSpPr>
          <p:nvPr/>
        </p:nvSpPr>
        <p:spPr bwMode="auto">
          <a:xfrm>
            <a:off x="1752525" y="5766964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选择器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543956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根据项目在列表中的位置设置样式：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:nth-child(n)</a:t>
            </a:r>
            <a:r>
              <a:rPr lang="zh-CN" altLang="en-US" sz="2400" b="1" dirty="0" smtClean="0"/>
              <a:t>（匹配属于其父元素的第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个子元素，与类型无关）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:nth-last-child(n)</a:t>
            </a:r>
            <a:r>
              <a:rPr lang="zh-CN" altLang="en-US" sz="2400" b="1" dirty="0" smtClean="0"/>
              <a:t>（选择器匹配属于其元素的第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个子元素的每个元素，不论元素的类型，从最后一个子元素开始计数）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:nth-type(n)</a:t>
            </a:r>
            <a:r>
              <a:rPr lang="zh-CN" altLang="en-US" sz="2400" b="1" dirty="0" smtClean="0"/>
              <a:t> （匹配属于父元素的特定类型的第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个子元素的每个元素）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:nth-last-of-type(n)</a:t>
            </a:r>
            <a:r>
              <a:rPr lang="zh-CN" altLang="en-US" sz="2400" b="1" dirty="0" smtClean="0"/>
              <a:t>（选择器匹配属于父元素的特定类型的第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个子元素的每个元素，从最后一个子元素开始计数。 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使用这些伪类时，在括号内填入目标元素在列表中的位置作为参数。这个参数可以是数字、关键字、或者一个公式。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） 伪对象选择器（第九章）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:after: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属性一起使用，定义在对象后的内容。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div:after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content:url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(logo.jpg);}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div:after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{content:"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文本内容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";}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:before: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content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属性一起使用，定义在对象前的内容。</a:t>
            </a:r>
            <a:endParaRPr lang="en-US" altLang="zh-CN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如：</a:t>
            </a:r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div:before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{content:"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在其前放内容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";}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:first-letter: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定义对象内第一个字符的样式。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该伪元素只能用于块级元素。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）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:first-line: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定义对象内第一行的样式。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说明：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该伪元素只能用于块级元素。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*ie6</a:t>
            </a:r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以下版本浏览器不支持伪对象选择符。</a:t>
            </a: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9</a:t>
            </a:r>
            <a:r>
              <a:rPr lang="zh-CN" altLang="en-US" sz="2400" b="1" dirty="0" smtClean="0"/>
              <a:t>） 子选择器</a:t>
            </a:r>
            <a:r>
              <a:rPr lang="zh-CN" altLang="en-US" sz="2400" b="1" smtClean="0"/>
              <a:t>（第十章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语法：选择符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1&gt;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选择符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2{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属性：属性值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;}</a:t>
            </a:r>
          </a:p>
          <a:p>
            <a:pPr>
              <a:spcBef>
                <a:spcPts val="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作用：只对选择符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下的子元素选择符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起作用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） 属性</a:t>
            </a:r>
            <a:r>
              <a:rPr lang="zh-CN" altLang="en-US" sz="2400" b="1" smtClean="0"/>
              <a:t>选择器（第十二章）</a:t>
            </a:r>
            <a:endParaRPr lang="en-US" altLang="zh-CN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属性选择器可以根据元素的属性及属性值来选择元素。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用于选取带有指定属性的元素。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用于选取带有指定属性和值的元素。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[attribute~=value]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用于选取属性值中包含指定词汇的元素。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[attribute|=value]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用于选取带有以指定值开头的属性值的元素，该值必须是整个单词。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[attribute^=value]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匹配属性值以指定值开头的每个元素。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[attribute$=value]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匹配属性值以指定值结尾的每个元素。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[attribute*=value]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匹配属性值中包含指定值的每个元素。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选择符的权重</a:t>
            </a:r>
          </a:p>
          <a:p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中用四位数字表示权重，权重的表达方式如：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0</a:t>
            </a:r>
          </a:p>
          <a:p>
            <a:r>
              <a:rPr lang="zh-CN" altLang="en-US" sz="2400" b="1" dirty="0" smtClean="0">
                <a:solidFill>
                  <a:schemeClr val="accent1"/>
                </a:solidFill>
              </a:rPr>
              <a:t>类型选择符的权重为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0001</a:t>
            </a:r>
          </a:p>
          <a:p>
            <a:r>
              <a:rPr lang="en-US" altLang="zh-CN" sz="2400" b="1" dirty="0" smtClean="0">
                <a:solidFill>
                  <a:schemeClr val="accent6"/>
                </a:solidFill>
              </a:rPr>
              <a:t>class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选择符的权重为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0010</a:t>
            </a:r>
          </a:p>
          <a:p>
            <a:r>
              <a:rPr lang="en-US" altLang="zh-CN" sz="2400" b="1" dirty="0" smtClean="0"/>
              <a:t>id</a:t>
            </a:r>
            <a:r>
              <a:rPr lang="zh-CN" altLang="en-US" sz="2400" b="1" dirty="0" smtClean="0"/>
              <a:t>选择符的权重为</a:t>
            </a:r>
            <a:r>
              <a:rPr lang="en-US" altLang="zh-CN" sz="2400" b="1" dirty="0" smtClean="0"/>
              <a:t>0100</a:t>
            </a:r>
          </a:p>
          <a:p>
            <a:r>
              <a:rPr lang="zh-CN" altLang="en-US" sz="2400" b="1" dirty="0" smtClean="0">
                <a:solidFill>
                  <a:schemeClr val="accent3"/>
                </a:solidFill>
              </a:rPr>
              <a:t>子选择符的权重为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0000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</a:rPr>
              <a:t>属性选择符的权重为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0010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</a:rPr>
              <a:t>伪类选择符的权重为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0010</a:t>
            </a:r>
          </a:p>
          <a:p>
            <a:r>
              <a:rPr lang="zh-CN" altLang="en-US" sz="2400" b="1" dirty="0" smtClean="0">
                <a:solidFill>
                  <a:schemeClr val="accent6"/>
                </a:solidFill>
              </a:rPr>
              <a:t>伪元素选择符的权重为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0010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包含选择符的权重：包含的选择符权重值之和 </a:t>
            </a:r>
          </a:p>
          <a:p>
            <a:r>
              <a:rPr lang="zh-CN" altLang="en-US" sz="2400" b="1" dirty="0" smtClean="0"/>
              <a:t>内联样式的权重为</a:t>
            </a:r>
            <a:r>
              <a:rPr lang="en-US" altLang="zh-CN" sz="2400" b="1" dirty="0" smtClean="0"/>
              <a:t>1000</a:t>
            </a:r>
          </a:p>
          <a:p>
            <a:r>
              <a:rPr lang="zh-CN" altLang="en-US" sz="2400" b="1" dirty="0" smtClean="0"/>
              <a:t>继承样式的权重为</a:t>
            </a:r>
            <a:r>
              <a:rPr lang="en-US" altLang="zh-CN" sz="2400" b="1" dirty="0" smtClean="0"/>
              <a:t>0000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pic>
        <p:nvPicPr>
          <p:cNvPr id="1026" name="Picture 2" descr="http://d.hiphotos.baidu.com/zhidao/wh%3D600%2C800/sign=4a0826fc9d22720e7b9beafc4bfb267e/b219ebc4b74543a9c1d979521b178a82b80114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00808"/>
            <a:ext cx="5257800" cy="2809876"/>
          </a:xfrm>
          <a:prstGeom prst="rect">
            <a:avLst/>
          </a:prstGeom>
          <a:noFill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57200" y="4725144"/>
            <a:ext cx="8686800" cy="1704252"/>
          </a:xfrm>
          <a:prstGeom prst="rect">
            <a:avLst/>
          </a:prstGeom>
        </p:spPr>
        <p:txBody>
          <a:bodyPr/>
          <a:lstStyle/>
          <a:p>
            <a:r>
              <a:rPr lang="zh-CN" altLang="en-US" sz="2200" b="1" dirty="0" smtClean="0"/>
              <a:t>第一等：代表内联样式，如</a:t>
            </a:r>
            <a:r>
              <a:rPr lang="en-US" altLang="zh-CN" sz="2200" b="1" dirty="0" smtClean="0"/>
              <a:t>: style=””</a:t>
            </a:r>
            <a:r>
              <a:rPr lang="zh-CN" altLang="en-US" sz="2200" b="1" dirty="0" smtClean="0"/>
              <a:t>，权值为</a:t>
            </a:r>
            <a:r>
              <a:rPr lang="en-US" altLang="zh-CN" sz="2200" b="1" dirty="0" smtClean="0"/>
              <a:t>1000</a:t>
            </a:r>
            <a:r>
              <a:rPr lang="zh-CN" altLang="en-US" sz="2200" b="1" dirty="0" smtClean="0"/>
              <a:t>。</a:t>
            </a:r>
          </a:p>
          <a:p>
            <a:r>
              <a:rPr lang="zh-CN" altLang="en-US" sz="2200" b="1" dirty="0" smtClean="0"/>
              <a:t>第二等：代表</a:t>
            </a:r>
            <a:r>
              <a:rPr lang="en-US" altLang="zh-CN" sz="2200" b="1" dirty="0" smtClean="0"/>
              <a:t>ID</a:t>
            </a:r>
            <a:r>
              <a:rPr lang="zh-CN" altLang="en-US" sz="2200" b="1" dirty="0" smtClean="0"/>
              <a:t>选择器，如：</a:t>
            </a:r>
            <a:r>
              <a:rPr lang="en-US" altLang="zh-CN" sz="2200" b="1" dirty="0" smtClean="0"/>
              <a:t>#content</a:t>
            </a:r>
            <a:r>
              <a:rPr lang="zh-CN" altLang="en-US" sz="2200" b="1" dirty="0" smtClean="0"/>
              <a:t>，权值为</a:t>
            </a:r>
            <a:r>
              <a:rPr lang="en-US" altLang="zh-CN" sz="2200" b="1" dirty="0" smtClean="0"/>
              <a:t>0100</a:t>
            </a:r>
            <a:r>
              <a:rPr lang="zh-CN" altLang="en-US" sz="2200" b="1" dirty="0" smtClean="0"/>
              <a:t>。</a:t>
            </a:r>
          </a:p>
          <a:p>
            <a:r>
              <a:rPr lang="zh-CN" altLang="en-US" sz="2200" b="1" dirty="0" smtClean="0"/>
              <a:t>第三等：代表类，伪类和属性选择器，如</a:t>
            </a:r>
            <a:r>
              <a:rPr lang="en-US" altLang="zh-CN" sz="2200" b="1" dirty="0" smtClean="0"/>
              <a:t>.content</a:t>
            </a:r>
            <a:r>
              <a:rPr lang="zh-CN" altLang="en-US" sz="2200" b="1" dirty="0" smtClean="0"/>
              <a:t>，权值为</a:t>
            </a:r>
            <a:r>
              <a:rPr lang="en-US" altLang="zh-CN" sz="2200" b="1" dirty="0" smtClean="0"/>
              <a:t>0010</a:t>
            </a:r>
            <a:r>
              <a:rPr lang="zh-CN" altLang="en-US" sz="2200" b="1" dirty="0" smtClean="0"/>
              <a:t>。</a:t>
            </a:r>
          </a:p>
          <a:p>
            <a:r>
              <a:rPr lang="zh-CN" altLang="en-US" sz="2200" b="1" dirty="0" smtClean="0"/>
              <a:t>第四等：代表类型选择器，如</a:t>
            </a:r>
            <a:r>
              <a:rPr lang="en-US" altLang="zh-CN" sz="2200" b="1" dirty="0" smtClean="0"/>
              <a:t>div p</a:t>
            </a:r>
            <a:r>
              <a:rPr lang="zh-CN" altLang="en-US" sz="2200" b="1" dirty="0" smtClean="0"/>
              <a:t>，权值为</a:t>
            </a:r>
            <a:r>
              <a:rPr lang="en-US" altLang="zh-CN" sz="2200" b="1" dirty="0" smtClean="0"/>
              <a:t>0001</a:t>
            </a:r>
            <a:r>
              <a:rPr lang="zh-CN" altLang="en-US" sz="22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pic>
        <p:nvPicPr>
          <p:cNvPr id="2" name="Picture 2" descr="http://www.nowamagic.net/csszone/images/priority_rules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5928" y="1285860"/>
            <a:ext cx="5200650" cy="546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当不同选择符的样式设置有冲突的时候，高权重选择符的样式会覆盖低权重选择符的样式。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例如：</a:t>
            </a:r>
            <a:r>
              <a:rPr lang="en-US" altLang="zh-CN" sz="2400" b="1" dirty="0" err="1" smtClean="0"/>
              <a:t>p.demo</a:t>
            </a:r>
            <a:r>
              <a:rPr lang="zh-CN" altLang="en-US" sz="2400" b="1" dirty="0" smtClean="0"/>
              <a:t>的权重是</a:t>
            </a:r>
            <a:r>
              <a:rPr lang="en-US" altLang="zh-CN" sz="2400" b="1" dirty="0" smtClean="0"/>
              <a:t>1+10=11</a:t>
            </a:r>
            <a:r>
              <a:rPr lang="zh-CN" altLang="en-US" sz="2400" b="1" dirty="0" smtClean="0"/>
              <a:t>。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相同权重的选择符，样式遵循就近原则：哪个选择符最后定义，就采用哪个选择符样式。</a:t>
            </a:r>
            <a:r>
              <a:rPr lang="zh-CN" altLang="en-US" sz="2400" b="1" dirty="0" smtClean="0"/>
              <a:t>（注意：是样式中定义该选择符的先后，而不是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中使用先后）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的注释</a:t>
            </a:r>
          </a:p>
          <a:p>
            <a:r>
              <a:rPr lang="en-US" altLang="zh-CN" sz="2400" b="1" dirty="0" smtClean="0"/>
              <a:t>&lt;!--  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注释内容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  </a:t>
            </a:r>
            <a:r>
              <a:rPr lang="en-US" altLang="zh-CN" sz="2400" b="1" dirty="0" smtClean="0"/>
              <a:t>--&gt;</a:t>
            </a:r>
          </a:p>
          <a:p>
            <a:r>
              <a:rPr lang="zh-CN" altLang="en-US" sz="2400" dirty="0" smtClean="0"/>
              <a:t> </a:t>
            </a:r>
          </a:p>
          <a:p>
            <a:r>
              <a:rPr lang="zh-CN" altLang="en-US" sz="2400" dirty="0" smtClean="0"/>
              <a:t> </a:t>
            </a:r>
          </a:p>
          <a:p>
            <a:r>
              <a:rPr lang="zh-CN" altLang="en-US" sz="2400" dirty="0" smtClean="0"/>
              <a:t> </a:t>
            </a:r>
          </a:p>
          <a:p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的注释</a:t>
            </a:r>
          </a:p>
          <a:p>
            <a:r>
              <a:rPr lang="en-US" altLang="zh-CN" sz="2400" b="1" dirty="0" smtClean="0"/>
              <a:t>/* 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注释内容</a:t>
            </a:r>
            <a:r>
              <a:rPr lang="en-US" altLang="zh-CN" sz="2400" b="1" dirty="0" smtClean="0"/>
              <a:t>*/</a:t>
            </a:r>
          </a:p>
          <a:p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4352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预习：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元素居中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margin:0 auto;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浮动属性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float:left</a:t>
            </a:r>
            <a:r>
              <a:rPr lang="en-US" altLang="zh-CN" sz="2400" b="1" smtClean="0"/>
              <a:t>/right/none</a:t>
            </a:r>
            <a:endParaRPr lang="en-US" altLang="zh-CN" sz="2400" b="1" dirty="0" smtClean="0"/>
          </a:p>
          <a:p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229600" cy="3744416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cascading style sheets    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层叠样式表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标准中的表现标准语言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表现标准语言在网页中主要对网页信息的显示进行控制，简单说就是如何修饰网页信息的显示样式。</a:t>
            </a:r>
            <a:endParaRPr lang="en-US" altLang="zh-CN" sz="2400" b="1" dirty="0" smtClean="0"/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b="1" dirty="0" smtClean="0"/>
              <a:t>目前推荐遵循的是</a:t>
            </a:r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发布的</a:t>
            </a:r>
            <a:r>
              <a:rPr lang="en-US" altLang="zh-CN" sz="2400" b="1" dirty="0" smtClean="0"/>
              <a:t>CSS3.0.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b="1" dirty="0" smtClean="0"/>
              <a:t>用来表现</a:t>
            </a:r>
            <a:r>
              <a:rPr lang="en-US" altLang="zh-CN" sz="2400" b="1" dirty="0" smtClean="0"/>
              <a:t>XHTML</a:t>
            </a:r>
            <a:r>
              <a:rPr lang="zh-CN" altLang="en-US" sz="2400" b="1" dirty="0" smtClean="0"/>
              <a:t>或者</a:t>
            </a:r>
            <a:r>
              <a:rPr lang="en-US" altLang="zh-CN" sz="2400" b="1" dirty="0" smtClean="0"/>
              <a:t>XML</a:t>
            </a:r>
            <a:r>
              <a:rPr lang="zh-CN" altLang="en-US" sz="2400" b="1" dirty="0" smtClean="0"/>
              <a:t>等样式文件的计算机语言。</a:t>
            </a: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400" b="1" dirty="0" smtClean="0"/>
              <a:t>1998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21</a:t>
            </a:r>
            <a:r>
              <a:rPr lang="zh-CN" altLang="en-US" sz="2400" b="1" dirty="0" smtClean="0"/>
              <a:t>日由</a:t>
            </a:r>
            <a:r>
              <a:rPr lang="en-US" altLang="zh-CN" sz="2400" b="1" dirty="0" smtClean="0"/>
              <a:t>w3C</a:t>
            </a:r>
            <a:r>
              <a:rPr lang="zh-CN" altLang="en-US" sz="2400" b="1" dirty="0" smtClean="0"/>
              <a:t>正式推出的</a:t>
            </a:r>
            <a:r>
              <a:rPr lang="en-US" altLang="zh-CN" sz="2400" b="1" dirty="0" smtClean="0"/>
              <a:t>css2.0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简介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916832"/>
            <a:ext cx="8229600" cy="432048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1" dirty="0" err="1" smtClean="0"/>
              <a:t>div+css</a:t>
            </a:r>
            <a:r>
              <a:rPr lang="zh-CN" altLang="en-US" sz="2800" b="1" dirty="0" smtClean="0"/>
              <a:t>的优点：</a:t>
            </a:r>
            <a:endParaRPr lang="en-US" altLang="zh-CN" sz="2400" b="1" dirty="0" smtClean="0"/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400" b="1" dirty="0" smtClean="0"/>
              <a:t>缩减页面代码，提高访问速度</a:t>
            </a:r>
            <a:r>
              <a:rPr lang="en-US" altLang="zh-CN" sz="2400" b="1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代码减少，页面文件就会小，占用网络带宽就少，客户端打开速度就快，用户体验会更好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endParaRPr lang="zh-CN" altLang="en-US" sz="2400" b="1" dirty="0" smtClean="0"/>
          </a:p>
          <a:p>
            <a:pPr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400" b="1" dirty="0" smtClean="0"/>
              <a:t> 结构清晰，有利于</a:t>
            </a:r>
            <a:r>
              <a:rPr lang="en-US" altLang="zh-CN" sz="2400" b="1" dirty="0" err="1" smtClean="0"/>
              <a:t>seo</a:t>
            </a:r>
            <a:endParaRPr lang="en-US" altLang="zh-CN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    </a:t>
            </a:r>
            <a:r>
              <a:rPr lang="en-US" altLang="zh-CN" sz="2400" b="1" dirty="0" smtClean="0"/>
              <a:t>- </a:t>
            </a:r>
            <a:r>
              <a:rPr lang="zh-CN" altLang="en-US" sz="2400" b="1" dirty="0" smtClean="0"/>
              <a:t>有利于搜索引擎优化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    - </a:t>
            </a:r>
            <a:r>
              <a:rPr lang="zh-CN" altLang="en-US" sz="2400" b="1" dirty="0" smtClean="0"/>
              <a:t>缩短改版时间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    - </a:t>
            </a:r>
            <a:r>
              <a:rPr lang="zh-CN" altLang="en-US" sz="2400" b="1" dirty="0" smtClean="0"/>
              <a:t>对网站的重构有很好的支持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/>
              <a:t>    - </a:t>
            </a:r>
            <a:r>
              <a:rPr lang="zh-CN" altLang="en-US" sz="2400" b="1" dirty="0" smtClean="0"/>
              <a:t>弥补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语言的不足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pic>
        <p:nvPicPr>
          <p:cNvPr id="5" name="Picture 4" descr="web设计师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3" y="2792809"/>
            <a:ext cx="107950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6" name="Picture 5" descr="Snap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813" y="2792809"/>
            <a:ext cx="18002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nap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150" y="4664472"/>
            <a:ext cx="1728788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5650" y="6093222"/>
            <a:ext cx="1130300" cy="693737"/>
          </a:xfrm>
          <a:prstGeom prst="wedgeRoundRectCallout">
            <a:avLst>
              <a:gd name="adj1" fmla="val 56463"/>
              <a:gd name="adj2" fmla="val -8203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程序员写代码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1116013" y="2276872"/>
            <a:ext cx="1441450" cy="398462"/>
          </a:xfrm>
          <a:prstGeom prst="wedgeRoundRectCallout">
            <a:avLst>
              <a:gd name="adj1" fmla="val 45375"/>
              <a:gd name="adj2" fmla="val 1189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美工做样式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732588" y="2738834"/>
            <a:ext cx="2016125" cy="693738"/>
          </a:xfrm>
          <a:prstGeom prst="wedgeRoundRectCallout">
            <a:avLst>
              <a:gd name="adj1" fmla="val -48898"/>
              <a:gd name="adj2" fmla="val 112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内容与样式和谐统一的完整网页</a:t>
            </a: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1428231">
            <a:off x="3521075" y="3699272"/>
            <a:ext cx="1150938" cy="576262"/>
          </a:xfrm>
          <a:prstGeom prst="rightArrow">
            <a:avLst>
              <a:gd name="adj1" fmla="val 46898"/>
              <a:gd name="adj2" fmla="val 10075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20107877">
            <a:off x="3521075" y="4537472"/>
            <a:ext cx="1150938" cy="576262"/>
          </a:xfrm>
          <a:prstGeom prst="rightArrow">
            <a:avLst>
              <a:gd name="adj1" fmla="val 46898"/>
              <a:gd name="adj2" fmla="val 10075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93750" y="4664472"/>
            <a:ext cx="1008063" cy="1368425"/>
            <a:chOff x="4558" y="604"/>
            <a:chExt cx="953" cy="1290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558" y="618"/>
              <a:ext cx="953" cy="1270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15" name="Picture 15" descr="程序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58" y="604"/>
              <a:ext cx="950" cy="129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</p:pic>
      </p:grp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2348309"/>
            <a:ext cx="1741487" cy="417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9552" y="1628800"/>
            <a:ext cx="664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样式表能实现内容与样式的分离，方便团队开发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>
          <a:xfrm>
            <a:off x="685677" y="1438795"/>
            <a:ext cx="8229600" cy="18637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样式复用、方便网站的后期维护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414" y="1934095"/>
            <a:ext cx="6029325" cy="436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139" y="2078558"/>
            <a:ext cx="6426200" cy="465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3302" y="2365895"/>
            <a:ext cx="6192837" cy="4487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6395914" y="2632595"/>
            <a:ext cx="1944688" cy="990600"/>
          </a:xfrm>
          <a:prstGeom prst="wedgeRoundRectCallout">
            <a:avLst>
              <a:gd name="adj1" fmla="val -41102"/>
              <a:gd name="adj2" fmla="val 145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同一网站共用同一样式，确保网站统一的风格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2492896"/>
            <a:ext cx="8229600" cy="3744416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、内部样式表（嵌套到页面中）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、内联样式（行间样式，行内样式，嵌入式样式）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、引用外部样式表文件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itchFamily="2" charset="-122"/>
                <a:sym typeface="黑体" pitchFamily="2" charset="-122"/>
              </a:rPr>
              <a:t>CSS</a:t>
            </a:r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样式表的建立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0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第二章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CSS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7543" y="1772817"/>
          <a:ext cx="8208913" cy="4298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内部样式表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&lt;style type="text/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css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/*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css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语句*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&lt;/style&gt;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注：使用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style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标记创建样式时，最好将该标记写在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&lt;head&gt;&lt;/head&gt;;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15300</TotalTime>
  <Words>1870</Words>
  <Application>Microsoft Office PowerPoint</Application>
  <PresentationFormat>全屏显示(4:3)</PresentationFormat>
  <Paragraphs>285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1156</cp:revision>
  <dcterms:created xsi:type="dcterms:W3CDTF">2009-05-11T03:02:58Z</dcterms:created>
  <dcterms:modified xsi:type="dcterms:W3CDTF">2016-12-21T09:42:35Z</dcterms:modified>
</cp:coreProperties>
</file>