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3"/>
  </p:notesMasterIdLst>
  <p:handoutMasterIdLst>
    <p:handoutMasterId r:id="rId24"/>
  </p:handoutMasterIdLst>
  <p:sldIdLst>
    <p:sldId id="270" r:id="rId2"/>
    <p:sldId id="326" r:id="rId3"/>
    <p:sldId id="327" r:id="rId4"/>
    <p:sldId id="329" r:id="rId5"/>
    <p:sldId id="333" r:id="rId6"/>
    <p:sldId id="334" r:id="rId7"/>
    <p:sldId id="335" r:id="rId8"/>
    <p:sldId id="336" r:id="rId9"/>
    <p:sldId id="343" r:id="rId10"/>
    <p:sldId id="344" r:id="rId11"/>
    <p:sldId id="337" r:id="rId12"/>
    <p:sldId id="345" r:id="rId13"/>
    <p:sldId id="346" r:id="rId14"/>
    <p:sldId id="347" r:id="rId15"/>
    <p:sldId id="348" r:id="rId16"/>
    <p:sldId id="339" r:id="rId17"/>
    <p:sldId id="340" r:id="rId18"/>
    <p:sldId id="341" r:id="rId19"/>
    <p:sldId id="349" r:id="rId20"/>
    <p:sldId id="350" r:id="rId21"/>
    <p:sldId id="298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EDF2F9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7711" autoAdjust="0"/>
  </p:normalViewPr>
  <p:slideViewPr>
    <p:cSldViewPr>
      <p:cViewPr>
        <p:scale>
          <a:sx n="100" d="100"/>
          <a:sy n="100" d="100"/>
        </p:scale>
        <p:origin x="-78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85721" y="1882160"/>
          <a:ext cx="8715436" cy="4037648"/>
        </p:xfrm>
        <a:graphic>
          <a:graphicData uri="http://schemas.openxmlformats.org/drawingml/2006/table">
            <a:tbl>
              <a:tblPr/>
              <a:tblGrid>
                <a:gridCol w="2071701"/>
                <a:gridCol w="6643735"/>
              </a:tblGrid>
              <a:tr h="365125">
                <a:tc gridSpan="2"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display</a:t>
                      </a:r>
                      <a:r>
                        <a:rPr lang="zh-CN" altLang="en-US" sz="1800" b="1" dirty="0" smtClean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的属性值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值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table-row-group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此元素会作为一个或多个行的分组来显示（类似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tbody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table-header-group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此元素会作为一个或多个行的分组来显示（类似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thead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table-footer-group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此元素会作为一个或多个行的分组来显示（类似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tfoot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table-row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此元素会作为一个表格行显示（类似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table-column-group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此元素会作为一个或多个列的分组来显示（类似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colgroup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table-column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此元素会作为一个单元格列显示（类似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col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table-cell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此元素会作为一个表格单元格显示（类似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&lt;td&gt;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th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table-caption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此元素会作为一个表格标题显示（类似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&lt;caption&gt;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inherit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规定应该从父元素继承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display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属性的值。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14488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block</a:t>
            </a:r>
            <a:endParaRPr lang="zh-CN" altLang="en-US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2470161"/>
          <a:ext cx="8208913" cy="33162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00013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类似在元素后面添加换行符，也就是说其他元素不能在其后面并列显示。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23161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特征：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、不设置宽度时，宽度撑满一行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、独占一行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、支持宽高</a:t>
                      </a:r>
                      <a:endParaRPr lang="en-US" altLang="zh-CN" sz="22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2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当元素设置了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属性后，就相当于给该元素加了</a:t>
                      </a:r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display:block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14488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inline</a:t>
            </a:r>
            <a:endParaRPr lang="zh-CN" altLang="en-US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2470161"/>
          <a:ext cx="8208913" cy="33162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00013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在元素后面删除换行符，多个元素可以在一行内并列显示。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23161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特征：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、内容撑开宽度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、非独占一行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、不支持宽高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、代码换行被解析成空格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14488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inline-block</a:t>
            </a:r>
            <a:endParaRPr lang="zh-CN" altLang="en-US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2470160"/>
          <a:ext cx="8208913" cy="4323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24459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元素的内容以块状显示，行内的其他元素显示在同一行。（只有这一个元素类型支持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vertical-align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属性）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img,input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280525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特征：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、不设置宽度时，内容撑开宽度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、非独占一行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、支持宽高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、代码换行被解析成空格</a:t>
                      </a:r>
                      <a:endParaRPr lang="en-US" altLang="zh-CN" sz="22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2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Arial" pitchFamily="34" charset="0"/>
                          <a:cs typeface="Arial" pitchFamily="34" charset="0"/>
                        </a:rPr>
                        <a:t>IE7-</a:t>
                      </a:r>
                      <a:r>
                        <a:rPr lang="zh-CN" altLang="en-US" sz="1600" b="1" dirty="0" smtClean="0">
                          <a:latin typeface="Arial" pitchFamily="34" charset="0"/>
                          <a:cs typeface="Arial" pitchFamily="34" charset="0"/>
                        </a:rPr>
                        <a:t>浏览器不支持给块级元素设置</a:t>
                      </a:r>
                      <a:r>
                        <a:rPr lang="en-US" altLang="zh-CN" sz="1600" b="1" dirty="0" smtClean="0">
                          <a:latin typeface="Arial" pitchFamily="34" charset="0"/>
                          <a:cs typeface="Arial" pitchFamily="34" charset="0"/>
                        </a:rPr>
                        <a:t>inline-block</a:t>
                      </a:r>
                      <a:r>
                        <a:rPr lang="zh-CN" altLang="en-US" sz="1600" b="1" dirty="0" smtClean="0">
                          <a:latin typeface="Arial" pitchFamily="34" charset="0"/>
                          <a:cs typeface="Arial" pitchFamily="34" charset="0"/>
                        </a:rPr>
                        <a:t>样式，解决方法如下：首先将其变成行内元素，使用具有行内元素的特性，然后触发</a:t>
                      </a:r>
                      <a:r>
                        <a:rPr lang="en-US" altLang="zh-CN" sz="1600" b="1" dirty="0" err="1" smtClean="0">
                          <a:latin typeface="Arial" pitchFamily="34" charset="0"/>
                          <a:cs typeface="Arial" pitchFamily="34" charset="0"/>
                        </a:rPr>
                        <a:t>haslayout</a:t>
                      </a:r>
                      <a:r>
                        <a:rPr lang="zh-CN" altLang="en-US" sz="1600" b="1" dirty="0" smtClean="0">
                          <a:latin typeface="Arial" pitchFamily="34" charset="0"/>
                          <a:cs typeface="Arial" pitchFamily="34" charset="0"/>
                        </a:rPr>
                        <a:t>，使其具有块级元素的特性，如此就可以模拟出</a:t>
                      </a:r>
                      <a:r>
                        <a:rPr lang="en-US" altLang="zh-CN" sz="1600" b="1" dirty="0" smtClean="0">
                          <a:latin typeface="Arial" pitchFamily="34" charset="0"/>
                          <a:cs typeface="Arial" pitchFamily="34" charset="0"/>
                        </a:rPr>
                        <a:t>inline-block</a:t>
                      </a:r>
                      <a:r>
                        <a:rPr lang="zh-CN" altLang="en-US" sz="1600" b="1" dirty="0" smtClean="0">
                          <a:latin typeface="Arial" pitchFamily="34" charset="0"/>
                          <a:cs typeface="Arial" pitchFamily="34" charset="0"/>
                        </a:rPr>
                        <a:t>的效果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Arial" pitchFamily="34" charset="0"/>
                          <a:cs typeface="Arial" pitchFamily="34" charset="0"/>
                        </a:rPr>
                        <a:t>div{ </a:t>
                      </a:r>
                      <a:r>
                        <a:rPr lang="en-US" altLang="zh-CN" sz="1600" b="1" dirty="0" err="1" smtClean="0">
                          <a:latin typeface="Arial" pitchFamily="34" charset="0"/>
                          <a:cs typeface="Arial" pitchFamily="34" charset="0"/>
                        </a:rPr>
                        <a:t>display:inline</a:t>
                      </a:r>
                      <a:r>
                        <a:rPr lang="en-US" altLang="zh-CN" sz="1600" b="1" dirty="0" smtClean="0">
                          <a:latin typeface="Arial" pitchFamily="34" charset="0"/>
                          <a:cs typeface="Arial" pitchFamily="34" charset="0"/>
                        </a:rPr>
                        <a:t>-block; *display: inline; zoom: 1;}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2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14488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none</a:t>
            </a:r>
            <a:endParaRPr lang="zh-CN" altLang="en-US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2470161"/>
          <a:ext cx="8208913" cy="33162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00013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此元素不会被显示。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23161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特征：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隐藏元素并脱离文档流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714488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list-item</a:t>
            </a:r>
            <a:endParaRPr lang="zh-CN" altLang="en-US" sz="2400" b="1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3" y="2470161"/>
          <a:ext cx="8208913" cy="33162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00013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将元素转换成列表。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的默认类型。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23161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特征：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、不设置宽度时，宽度撑满一行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、独占一行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zh-CN" altLang="en-US" sz="2200" b="1" dirty="0" smtClean="0">
                          <a:latin typeface="Arial" pitchFamily="34" charset="0"/>
                          <a:cs typeface="Arial" pitchFamily="34" charset="0"/>
                        </a:rPr>
                        <a:t>、支持宽高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96944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、大部分块元素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display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属性值默认为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block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，其中列表的默认值为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list-item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B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、大部分内联元素的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display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属性值默认为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inline,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其中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img,input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，默认为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inline-block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96944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块级元素</a:t>
            </a:r>
            <a:r>
              <a:rPr lang="en-US" altLang="zh-CN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(block element)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div -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最常用的块级元素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dl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和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dt-dd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搭配使用的块级元素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form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交互表单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h1 -h6-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大标题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hr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水平分隔线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ol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排序表单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p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段落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ul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非排序列表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fieldset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表单字段集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colgroup-col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表单列分组元素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table-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tr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-td 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表格及行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-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单元格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pre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格式化文本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96944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内联元素</a:t>
            </a:r>
            <a:r>
              <a:rPr lang="en-US" altLang="zh-CN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(inline element)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2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a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锚点                              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b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粗体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(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不推荐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)                         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br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换行                             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i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斜体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em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强调                          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font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字体设定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(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不推荐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) 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img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图片                         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input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输入框            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label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表格标签               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span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常用内联容器，定义文本内区块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strong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粗体强调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sub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下标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sup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上标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textarea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多行文本输入框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 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u -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下划线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571744"/>
            <a:ext cx="8462174" cy="396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1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、置换元素</a:t>
            </a:r>
            <a:endParaRPr lang="en-US" altLang="zh-CN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浏览器根据元素的标签和属性，来决定元素的具体显示内容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例如：浏览器会根据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img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标签的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src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属性的值来读取图片信息并显示出来，而如果查看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(x)html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代码，则看不到图片的实际内容；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&lt;input&gt;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标签的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type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属性来决定是显示输入框，还是单选按钮等。 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(x)html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中的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img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&lt;input&gt;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textarea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&lt;select&gt;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&lt;object&gt;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都是置换元素。这些元素往往没有实际的内容，即是一个空元素。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置换元素在其显示中生成了框，这也就是有的内联元素能够设置宽高的原因。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置换元素与非置换元素</a:t>
            </a: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第五章 元素类型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571744"/>
            <a:ext cx="8462174" cy="396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2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、非置换元素</a:t>
            </a:r>
            <a:endParaRPr lang="en-US" altLang="zh-CN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(X)HTML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的大多数元素是不可替换元素，即其内容直接表现给用户端（例如浏览器）。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例如：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&lt;p&gt;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段落的内容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&lt;/p&gt;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段落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&lt;p&gt;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是一个不可替换元素，文字“段落的内容”全被显示。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置换元素与非置换元素</a:t>
            </a: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  <a:sym typeface="黑体" pitchFamily="2" charset="-122"/>
              </a:rPr>
              <a:t>元素的类型</a:t>
            </a:r>
            <a:endParaRPr lang="zh-CN" altLang="en-US" sz="2800" b="1" dirty="0">
              <a:latin typeface="+mn-ea"/>
              <a:ea typeface="+mn-ea"/>
              <a:sym typeface="黑体" pitchFamily="2" charset="-122"/>
            </a:endParaRPr>
          </a:p>
        </p:txBody>
      </p:sp>
      <p:sp>
        <p:nvSpPr>
          <p:cNvPr id="8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  <a:sym typeface="黑体" pitchFamily="2" charset="-122"/>
              </a:rPr>
              <a:t>元素类型的转换</a:t>
            </a:r>
            <a:endParaRPr lang="zh-CN" altLang="en-US" sz="2800" b="1" dirty="0">
              <a:latin typeface="+mn-ea"/>
              <a:ea typeface="+mn-ea"/>
              <a:sym typeface="黑体" pitchFamily="2" charset="-122"/>
            </a:endParaRPr>
          </a:p>
        </p:txBody>
      </p:sp>
      <p:sp>
        <p:nvSpPr>
          <p:cNvPr id="12" name="矩形 35"/>
          <p:cNvSpPr>
            <a:spLocks noChangeArrowheads="1"/>
          </p:cNvSpPr>
          <p:nvPr/>
        </p:nvSpPr>
        <p:spPr bwMode="auto">
          <a:xfrm>
            <a:off x="754564" y="403384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36"/>
          <p:cNvSpPr txBox="1">
            <a:spLocks noChangeArrowheads="1"/>
          </p:cNvSpPr>
          <p:nvPr/>
        </p:nvSpPr>
        <p:spPr bwMode="auto">
          <a:xfrm>
            <a:off x="827589" y="398939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L 形 37"/>
          <p:cNvSpPr>
            <a:spLocks/>
          </p:cNvSpPr>
          <p:nvPr/>
        </p:nvSpPr>
        <p:spPr bwMode="auto">
          <a:xfrm rot="16200000">
            <a:off x="791076" y="410369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38"/>
          <p:cNvSpPr txBox="1">
            <a:spLocks noChangeArrowheads="1"/>
          </p:cNvSpPr>
          <p:nvPr/>
        </p:nvSpPr>
        <p:spPr bwMode="auto">
          <a:xfrm>
            <a:off x="1751513" y="410052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  <a:sym typeface="黑体" pitchFamily="2" charset="-122"/>
              </a:rPr>
              <a:t>置换元素与非置换元素</a:t>
            </a:r>
            <a:endParaRPr lang="zh-CN" altLang="en-US" sz="2800" b="1" dirty="0">
              <a:latin typeface="+mn-ea"/>
              <a:ea typeface="+mn-ea"/>
              <a:sym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424936" cy="41764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根据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显示分类，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XHTML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元素被分为三种类型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块状元素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内联元素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可变元素</a:t>
            </a: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XHTML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元素分类</a:t>
            </a: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块状元素（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block element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） 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1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）块状元素在网页中就是以块的形式显示，所谓块状就是元素显示为矩形区域，常用的块状元素包扩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div,dl,dt,dd,ol,ul,fieldset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,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（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h1-h6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）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,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p,form,hr,iframe,colgroup,col,table,tr,td</a:t>
            </a: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,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等；</a:t>
            </a:r>
            <a:endParaRPr lang="en-US" altLang="zh-CN" sz="22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2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）默认情况下，块状元素都会占据一行，通俗地说，两个相邻块状元素不会出现并列显示的现象；默认情况下，块状元素会按顺序自上而下排列。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3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）</a:t>
            </a:r>
            <a:r>
              <a:rPr lang="zh-CN" altLang="en-US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块状元素都可以定义自己的宽度和高度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。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4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）块状元素一般都作为其他元素的容器，它可以容纳其它内联元素和其它块状元素。我们可以把这种容器比喻为一个盒子。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内联元素（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inline element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）（或是行内元素）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1)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常见的内联元素如：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a,span,i,em,strong,b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等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2) 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内联元素的表现形式是始终以行内逐个进行显示；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3) </a:t>
            </a:r>
            <a:r>
              <a:rPr lang="zh-CN" altLang="en-US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内联元素没有自己的形状，不能定义它的宽和高</a:t>
            </a:r>
            <a:r>
              <a:rPr lang="en-US" altLang="zh-CN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,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它显示的宽度、高度只能根据所包含内容的高度和宽度来确定，它的最小内容单元也会呈现矩形形状；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200" b="1" dirty="0" smtClean="0">
                <a:latin typeface="Calibri" pitchFamily="34" charset="0"/>
                <a:sym typeface="宋体" pitchFamily="2" charset="-122"/>
              </a:rPr>
              <a:t>4)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内联元素也会遵循盒模型基本规则，如可以定义</a:t>
            </a:r>
            <a:r>
              <a:rPr lang="en-US" altLang="zh-CN" sz="2200" b="1" dirty="0" err="1" smtClean="0">
                <a:latin typeface="Calibri" pitchFamily="34" charset="0"/>
                <a:sym typeface="宋体" pitchFamily="2" charset="-122"/>
              </a:rPr>
              <a:t>padding,border,margin,background</a:t>
            </a:r>
            <a:r>
              <a:rPr lang="zh-CN" altLang="en-US" sz="2200" b="1" dirty="0" smtClean="0">
                <a:latin typeface="Calibri" pitchFamily="34" charset="0"/>
                <a:sym typeface="宋体" pitchFamily="2" charset="-122"/>
              </a:rPr>
              <a:t>等属性，</a:t>
            </a:r>
            <a:r>
              <a:rPr lang="zh-CN" altLang="en-US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但个别属性不能正确显示</a:t>
            </a:r>
            <a:r>
              <a:rPr lang="en-US" altLang="zh-CN" sz="22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896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、可变元素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需要根据上下文关系确定该元素是块元素或者内联元素。</a:t>
            </a:r>
            <a:endParaRPr lang="en-US" altLang="zh-CN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b="1" dirty="0" smtClean="0">
                <a:latin typeface="+mj-ea"/>
                <a:ea typeface="+mj-ea"/>
              </a:rPr>
              <a:t>applet - java applet </a:t>
            </a:r>
            <a:br>
              <a:rPr 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button - </a:t>
            </a:r>
            <a:r>
              <a:rPr lang="zh-CN" altLang="en-US" sz="2200" b="1" dirty="0" smtClean="0">
                <a:latin typeface="+mj-ea"/>
                <a:ea typeface="+mj-ea"/>
              </a:rPr>
              <a:t>按钮 </a:t>
            </a:r>
            <a:br>
              <a:rPr lang="zh-CN" alt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del - </a:t>
            </a:r>
            <a:r>
              <a:rPr lang="zh-CN" altLang="en-US" sz="2200" b="1" dirty="0" smtClean="0">
                <a:latin typeface="+mj-ea"/>
                <a:ea typeface="+mj-ea"/>
              </a:rPr>
              <a:t>删除文本 </a:t>
            </a:r>
            <a:br>
              <a:rPr lang="zh-CN" altLang="en-US" sz="2200" b="1" dirty="0" smtClean="0">
                <a:latin typeface="+mj-ea"/>
                <a:ea typeface="+mj-ea"/>
              </a:rPr>
            </a:br>
            <a:r>
              <a:rPr lang="en-US" sz="2200" b="1" dirty="0" err="1" smtClean="0">
                <a:latin typeface="+mj-ea"/>
                <a:ea typeface="+mj-ea"/>
              </a:rPr>
              <a:t>iframe</a:t>
            </a:r>
            <a:r>
              <a:rPr lang="en-US" sz="2200" b="1" dirty="0" smtClean="0">
                <a:latin typeface="+mj-ea"/>
                <a:ea typeface="+mj-ea"/>
              </a:rPr>
              <a:t> - inline frame </a:t>
            </a:r>
            <a:br>
              <a:rPr 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ins - </a:t>
            </a:r>
            <a:r>
              <a:rPr lang="zh-CN" altLang="en-US" sz="2200" b="1" dirty="0" smtClean="0">
                <a:latin typeface="+mj-ea"/>
                <a:ea typeface="+mj-ea"/>
              </a:rPr>
              <a:t>插入的文本 </a:t>
            </a:r>
            <a:br>
              <a:rPr lang="zh-CN" alt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map - </a:t>
            </a:r>
            <a:r>
              <a:rPr lang="zh-CN" altLang="en-US" sz="2200" b="1" dirty="0" smtClean="0">
                <a:latin typeface="+mj-ea"/>
                <a:ea typeface="+mj-ea"/>
              </a:rPr>
              <a:t>图片区块</a:t>
            </a:r>
            <a:r>
              <a:rPr lang="en-US" altLang="zh-CN" sz="2200" b="1" dirty="0" smtClean="0">
                <a:latin typeface="+mj-ea"/>
                <a:ea typeface="+mj-ea"/>
              </a:rPr>
              <a:t>(</a:t>
            </a:r>
            <a:r>
              <a:rPr lang="en-US" sz="2200" b="1" dirty="0" smtClean="0">
                <a:latin typeface="+mj-ea"/>
                <a:ea typeface="+mj-ea"/>
              </a:rPr>
              <a:t>map) </a:t>
            </a:r>
            <a:br>
              <a:rPr 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object - object</a:t>
            </a:r>
            <a:r>
              <a:rPr lang="zh-CN" altLang="en-US" sz="2200" b="1" dirty="0" smtClean="0">
                <a:latin typeface="+mj-ea"/>
                <a:ea typeface="+mj-ea"/>
              </a:rPr>
              <a:t>对象 </a:t>
            </a:r>
            <a:br>
              <a:rPr lang="zh-CN" altLang="en-US" sz="2200" b="1" dirty="0" smtClean="0">
                <a:latin typeface="+mj-ea"/>
                <a:ea typeface="+mj-ea"/>
              </a:rPr>
            </a:br>
            <a:r>
              <a:rPr lang="en-US" sz="2200" b="1" dirty="0" smtClean="0">
                <a:latin typeface="+mj-ea"/>
                <a:ea typeface="+mj-ea"/>
              </a:rPr>
              <a:t>script - </a:t>
            </a:r>
            <a:r>
              <a:rPr lang="zh-CN" altLang="en-US" sz="2200" b="1" dirty="0" smtClean="0">
                <a:latin typeface="+mj-ea"/>
                <a:ea typeface="+mj-ea"/>
              </a:rPr>
              <a:t>客户端脚本</a:t>
            </a:r>
            <a:r>
              <a:rPr lang="zh-CN" altLang="en-US" sz="2200" dirty="0" smtClean="0"/>
              <a:t> </a:t>
            </a:r>
            <a:endParaRPr lang="zh-CN" altLang="en-US" sz="22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、 元素类型的转换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盒子模型可通过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display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属性来改变默认的显示类型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571744"/>
            <a:ext cx="8462174" cy="396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display</a:t>
            </a: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属性用于规定元素生成的框类型，影响显示方式值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: none | inline | block | inline-block | list-item | run-in | table | inline-table | table-row-group | table-header-group | table-footer-group | table-row | table-</a:t>
            </a:r>
            <a:r>
              <a:rPr lang="en-US" altLang="zh-CN" sz="2400" b="1" dirty="0" err="1" smtClean="0">
                <a:latin typeface="Calibri" pitchFamily="34" charset="0"/>
                <a:sym typeface="宋体" pitchFamily="2" charset="-122"/>
              </a:rPr>
              <a:t>colume</a:t>
            </a:r>
            <a:r>
              <a:rPr lang="en-US" altLang="zh-CN" sz="2400" b="1" dirty="0" smtClean="0">
                <a:latin typeface="Calibri" pitchFamily="34" charset="0"/>
                <a:sym typeface="宋体" pitchFamily="2" charset="-122"/>
              </a:rPr>
              <a:t>-group | table-column | table-cell | table-caption | inherit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Calibri" pitchFamily="34" charset="0"/>
                <a:sym typeface="宋体" pitchFamily="2" charset="-122"/>
              </a:rPr>
              <a:t>作用：该属性设置或检索对象元素应该生成的盒模型的类型。</a:t>
            </a:r>
            <a:endParaRPr lang="en-US" altLang="zh-CN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CN" sz="2400" b="1" dirty="0" smtClean="0"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display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属性在网页布局中非常常见，但经常用到的仅仅是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block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inline-block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inline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none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等寥寥几个属性值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zh-CN" altLang="en-US" sz="2400" b="1" dirty="0" smtClean="0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元素类型的转换</a:t>
            </a: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章 </a:t>
            </a:r>
            <a:r>
              <a:rPr lang="zh-CN" altLang="en-US" sz="28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元素类型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85721" y="1882160"/>
          <a:ext cx="8715436" cy="4404360"/>
        </p:xfrm>
        <a:graphic>
          <a:graphicData uri="http://schemas.openxmlformats.org/drawingml/2006/table">
            <a:tbl>
              <a:tblPr/>
              <a:tblGrid>
                <a:gridCol w="1357321"/>
                <a:gridCol w="7358115"/>
              </a:tblGrid>
              <a:tr h="365125">
                <a:tc gridSpan="2"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display</a:t>
                      </a:r>
                      <a:r>
                        <a:rPr lang="zh-CN" altLang="en-US" sz="1800" b="1" dirty="0" smtClean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的属性值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值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none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此元素不会被显示。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block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此元素将显示为块级元素，此元素前后会带有换行符。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inline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默认。此元素会被显示为内联元素，元素前后没有换行符。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inline-block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行内块元素。（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CSS2.1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新增的值）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list-item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此元素会作为列表显示。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run-in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此元素会根据上下文作为块级元素或内联元素显示。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compact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中有值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compact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，不过由于缺乏广泛支持，已经从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CSS2.1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中删除。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marker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中有值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marker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，不过由于缺乏广泛支持，已经从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CSS2.1 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中删除。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table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此元素会作为块级表格来显示（类似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&lt;table&gt;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），表格前后带有换行符。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inline-table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此元素会作为内联表格来显示（类似 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&lt;table&gt;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），表格前后没有换行符。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11890</TotalTime>
  <Words>1471</Words>
  <Application>Microsoft Office PowerPoint</Application>
  <PresentationFormat>全屏显示(4:3)</PresentationFormat>
  <Paragraphs>189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1196</cp:revision>
  <dcterms:created xsi:type="dcterms:W3CDTF">2009-05-11T03:02:58Z</dcterms:created>
  <dcterms:modified xsi:type="dcterms:W3CDTF">2016-11-07T08:17:07Z</dcterms:modified>
</cp:coreProperties>
</file>