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20"/>
  </p:notesMasterIdLst>
  <p:handoutMasterIdLst>
    <p:handoutMasterId r:id="rId21"/>
  </p:handoutMasterIdLst>
  <p:sldIdLst>
    <p:sldId id="270" r:id="rId2"/>
    <p:sldId id="326" r:id="rId3"/>
    <p:sldId id="327" r:id="rId4"/>
    <p:sldId id="329" r:id="rId5"/>
    <p:sldId id="335" r:id="rId6"/>
    <p:sldId id="331" r:id="rId7"/>
    <p:sldId id="333" r:id="rId8"/>
    <p:sldId id="338" r:id="rId9"/>
    <p:sldId id="336" r:id="rId10"/>
    <p:sldId id="337" r:id="rId11"/>
    <p:sldId id="332" r:id="rId12"/>
    <p:sldId id="339" r:id="rId13"/>
    <p:sldId id="340" r:id="rId14"/>
    <p:sldId id="341" r:id="rId15"/>
    <p:sldId id="345" r:id="rId16"/>
    <p:sldId id="342" r:id="rId17"/>
    <p:sldId id="344" r:id="rId18"/>
    <p:sldId id="298" r:id="rId1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82F"/>
    <a:srgbClr val="EDF2F9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97711" autoAdjust="0"/>
  </p:normalViewPr>
  <p:slideViewPr>
    <p:cSldViewPr>
      <p:cViewPr>
        <p:scale>
          <a:sx n="100" d="100"/>
          <a:sy n="100" d="100"/>
        </p:scale>
        <p:origin x="-786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4384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9685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visibility:hidden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/visible;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隐藏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可见</a:t>
            </a:r>
          </a:p>
          <a:p>
            <a:pPr>
              <a:spcBef>
                <a:spcPts val="600"/>
              </a:spcBef>
            </a:pP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visibility:hidden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display:none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的区别：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visibility:hidden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属性会使对象不可见，但该对象在网页所占的空间没有改变，等于留出了一块空白区域，而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display:none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属性会使这个对象彻底消失。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500306"/>
            <a:ext cx="8424936" cy="416905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:after: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属性一起使用，定义在对象后的内容。</a:t>
            </a:r>
          </a:p>
          <a:p>
            <a:pPr>
              <a:spcBef>
                <a:spcPts val="600"/>
              </a:spcBef>
            </a:pPr>
            <a:r>
              <a:rPr lang="zh-CN" altLang="en-US" sz="2200" b="1" dirty="0" smtClean="0">
                <a:latin typeface="Arial" pitchFamily="34" charset="0"/>
                <a:cs typeface="Arial" pitchFamily="34" charset="0"/>
              </a:rPr>
              <a:t>如：</a:t>
            </a:r>
            <a:r>
              <a:rPr lang="en-US" altLang="zh-CN" sz="2200" b="1" dirty="0" err="1" smtClean="0">
                <a:latin typeface="Arial" pitchFamily="34" charset="0"/>
                <a:cs typeface="Arial" pitchFamily="34" charset="0"/>
              </a:rPr>
              <a:t>div:after</a:t>
            </a: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200" b="1" dirty="0" err="1" smtClean="0">
                <a:latin typeface="Arial" pitchFamily="34" charset="0"/>
                <a:cs typeface="Arial" pitchFamily="34" charset="0"/>
              </a:rPr>
              <a:t>content:url</a:t>
            </a: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200" b="1" dirty="0" err="1" smtClean="0">
                <a:latin typeface="Arial" pitchFamily="34" charset="0"/>
                <a:cs typeface="Arial" pitchFamily="34" charset="0"/>
              </a:rPr>
              <a:t>logo.jpg</a:t>
            </a: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);}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200" b="1" dirty="0" err="1" smtClean="0">
                <a:latin typeface="Arial" pitchFamily="34" charset="0"/>
                <a:cs typeface="Arial" pitchFamily="34" charset="0"/>
              </a:rPr>
              <a:t>div:after</a:t>
            </a: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{content:"</a:t>
            </a:r>
            <a:r>
              <a:rPr lang="zh-CN" altLang="en-US" sz="2200" b="1" dirty="0" smtClean="0">
                <a:latin typeface="Arial" pitchFamily="34" charset="0"/>
                <a:cs typeface="Arial" pitchFamily="34" charset="0"/>
              </a:rPr>
              <a:t>文本内容</a:t>
            </a: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";}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:before: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属性一起使用，定义在对象前的内容。</a:t>
            </a:r>
            <a:endParaRPr lang="en-US" altLang="zh-CN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200" b="1" dirty="0" smtClean="0">
                <a:latin typeface="Arial" pitchFamily="34" charset="0"/>
                <a:cs typeface="Arial" pitchFamily="34" charset="0"/>
              </a:rPr>
              <a:t>如：</a:t>
            </a:r>
            <a:r>
              <a:rPr lang="en-US" altLang="zh-CN" sz="2200" b="1" dirty="0" err="1" smtClean="0">
                <a:latin typeface="Arial" pitchFamily="34" charset="0"/>
                <a:cs typeface="Arial" pitchFamily="34" charset="0"/>
              </a:rPr>
              <a:t>div:before</a:t>
            </a: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{content:"</a:t>
            </a:r>
            <a:r>
              <a:rPr lang="zh-CN" altLang="en-US" sz="2200" b="1" dirty="0" smtClean="0">
                <a:latin typeface="Arial" pitchFamily="34" charset="0"/>
                <a:cs typeface="Arial" pitchFamily="34" charset="0"/>
              </a:rPr>
              <a:t>在其前放内容</a:t>
            </a: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";}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:first-letter: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定义对象内第一个字符的样式。</a:t>
            </a:r>
          </a:p>
          <a:p>
            <a:pPr>
              <a:spcBef>
                <a:spcPts val="600"/>
              </a:spcBef>
            </a:pPr>
            <a:r>
              <a:rPr lang="zh-CN" altLang="en-US" sz="2200" b="1" dirty="0" smtClean="0">
                <a:latin typeface="Arial" pitchFamily="34" charset="0"/>
                <a:cs typeface="Arial" pitchFamily="34" charset="0"/>
              </a:rPr>
              <a:t>说明：该伪元素只能用于块级元素。</a:t>
            </a:r>
            <a:endParaRPr lang="en-US" altLang="zh-CN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:first-line: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定义对象内第一行的样式。</a:t>
            </a:r>
          </a:p>
          <a:p>
            <a:pPr>
              <a:spcBef>
                <a:spcPts val="600"/>
              </a:spcBef>
            </a:pPr>
            <a:r>
              <a:rPr lang="zh-CN" altLang="en-US" sz="2200" b="1" dirty="0" smtClean="0">
                <a:latin typeface="Arial" pitchFamily="34" charset="0"/>
                <a:cs typeface="Arial" pitchFamily="34" charset="0"/>
              </a:rPr>
              <a:t>说明：该伪元素只能用于块级元素。</a:t>
            </a:r>
            <a:endParaRPr lang="en-US" altLang="zh-CN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*ie6</a:t>
            </a:r>
            <a:r>
              <a:rPr lang="zh-CN" altLang="en-US" sz="2200" b="1" dirty="0" smtClean="0">
                <a:latin typeface="Arial" pitchFamily="34" charset="0"/>
                <a:cs typeface="Arial" pitchFamily="34" charset="0"/>
              </a:rPr>
              <a:t>以下版本浏览器不支持伪对象选择符。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伪对象选择符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500306"/>
            <a:ext cx="8424936" cy="4169054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一、什么是</a:t>
            </a:r>
            <a:r>
              <a:rPr lang="en-US" altLang="zh-CN" sz="2400" b="1" dirty="0" smtClean="0"/>
              <a:t>BFC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Box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Formatting Context</a:t>
            </a:r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B: BOX</a:t>
            </a:r>
            <a:r>
              <a:rPr lang="zh-CN" altLang="en-US" sz="2400" b="1" dirty="0" smtClean="0"/>
              <a:t>即盒子，页面的基本构成元素。分为 </a:t>
            </a:r>
            <a:r>
              <a:rPr lang="en-US" altLang="zh-CN" sz="2400" b="1" dirty="0" smtClean="0"/>
              <a:t>inline </a:t>
            </a:r>
            <a:r>
              <a:rPr lang="zh-CN" altLang="en-US" sz="2400" b="1" dirty="0" smtClean="0"/>
              <a:t>（行内）、 </a:t>
            </a:r>
            <a:r>
              <a:rPr lang="en-US" altLang="zh-CN" sz="2400" b="1" dirty="0" smtClean="0"/>
              <a:t>block</a:t>
            </a:r>
            <a:r>
              <a:rPr lang="zh-CN" altLang="en-US" sz="2400" b="1" dirty="0" smtClean="0"/>
              <a:t>（块级）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run-in</a:t>
            </a:r>
            <a:r>
              <a:rPr lang="zh-CN" altLang="en-US" sz="2400" b="1" dirty="0" smtClean="0"/>
              <a:t>（可变）三种类型的</a:t>
            </a:r>
            <a:r>
              <a:rPr lang="en-US" altLang="zh-CN" sz="2400" b="1" dirty="0" smtClean="0"/>
              <a:t>BOX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FC: Formatting Context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的规范中的一种概念。它是页面中的一块渲染区域，并且有一套渲染规则，它决定了其子元素将如何定位，以及和其他元素的关系和相互作用。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常见的 </a:t>
            </a:r>
            <a:r>
              <a:rPr lang="en-US" altLang="zh-CN" sz="2400" b="1" dirty="0" smtClean="0"/>
              <a:t>Formatting Context </a:t>
            </a:r>
            <a:r>
              <a:rPr lang="zh-CN" altLang="en-US" sz="2400" b="1" dirty="0" smtClean="0"/>
              <a:t>有 </a:t>
            </a:r>
            <a:r>
              <a:rPr lang="en-US" altLang="zh-CN" sz="2400" b="1" dirty="0" smtClean="0"/>
              <a:t>Block </a:t>
            </a:r>
            <a:r>
              <a:rPr lang="en-US" altLang="zh-CN" sz="2400" b="1" dirty="0" err="1" smtClean="0"/>
              <a:t>fomatting</a:t>
            </a:r>
            <a:r>
              <a:rPr lang="en-US" altLang="zh-CN" sz="2400" b="1" dirty="0" smtClean="0"/>
              <a:t> context (</a:t>
            </a:r>
            <a:r>
              <a:rPr lang="zh-CN" altLang="en-US" sz="2400" b="1" dirty="0" smtClean="0"/>
              <a:t>简称</a:t>
            </a:r>
            <a:r>
              <a:rPr lang="en-US" altLang="zh-CN" sz="2400" b="1" dirty="0" smtClean="0"/>
              <a:t>BFC)</a:t>
            </a:r>
            <a:r>
              <a:rPr lang="zh-CN" altLang="en-US" sz="2400" b="1" dirty="0" smtClean="0"/>
              <a:t>和 </a:t>
            </a:r>
            <a:r>
              <a:rPr lang="en-US" altLang="zh-CN" sz="2400" b="1" dirty="0" smtClean="0"/>
              <a:t>Inline formatting context (</a:t>
            </a:r>
            <a:r>
              <a:rPr lang="zh-CN" altLang="en-US" sz="2400" b="1" dirty="0" smtClean="0"/>
              <a:t>简称</a:t>
            </a:r>
            <a:r>
              <a:rPr lang="en-US" altLang="zh-CN" sz="2400" b="1" dirty="0" smtClean="0"/>
              <a:t>IFC)</a:t>
            </a:r>
          </a:p>
          <a:p>
            <a:endParaRPr lang="zh-CN" altLang="en-US" sz="2400" b="1" dirty="0" smtClean="0"/>
          </a:p>
          <a:p>
            <a:pPr>
              <a:spcBef>
                <a:spcPts val="600"/>
              </a:spcBef>
            </a:pPr>
            <a:endParaRPr lang="zh-CN" alt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BFC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  <a:sym typeface="黑体" pitchFamily="2" charset="-122"/>
              </a:rPr>
              <a:t>概念及应用</a:t>
            </a:r>
            <a:endParaRPr lang="zh-CN" altLang="en-US" sz="2400" b="1" dirty="0">
              <a:latin typeface="Arial" pitchFamily="34" charset="0"/>
              <a:cs typeface="Arial" pitchFamily="34" charset="0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85926"/>
            <a:ext cx="8424936" cy="416905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BFC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定义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BFC(Block formatting context)</a:t>
            </a:r>
            <a:r>
              <a:rPr lang="zh-CN" altLang="en-US" sz="2400" b="1" dirty="0" smtClean="0"/>
              <a:t>直译为</a:t>
            </a:r>
            <a:r>
              <a:rPr lang="en-US" altLang="zh-CN" sz="2400" b="1" dirty="0" smtClean="0"/>
              <a:t>“</a:t>
            </a:r>
            <a:r>
              <a:rPr lang="zh-CN" altLang="en-US" sz="2400" b="1" dirty="0" smtClean="0"/>
              <a:t>块级格式化上下文</a:t>
            </a:r>
            <a:r>
              <a:rPr lang="en-US" altLang="zh-CN" sz="2400" b="1" dirty="0" smtClean="0"/>
              <a:t>”</a:t>
            </a:r>
            <a:r>
              <a:rPr lang="zh-CN" altLang="en-US" sz="2400" b="1" dirty="0" smtClean="0"/>
              <a:t>。它是一个独立的渲染区域，只有</a:t>
            </a:r>
            <a:r>
              <a:rPr lang="en-US" altLang="zh-CN" sz="2400" b="1" dirty="0" smtClean="0"/>
              <a:t>Block-level box</a:t>
            </a:r>
            <a:r>
              <a:rPr lang="zh-CN" altLang="en-US" sz="2400" b="1" dirty="0" smtClean="0"/>
              <a:t>（块级盒子）参与， 它规定了内部的</a:t>
            </a:r>
            <a:r>
              <a:rPr lang="en-US" altLang="zh-CN" sz="2400" b="1" dirty="0" smtClean="0"/>
              <a:t>Block-level Box</a:t>
            </a:r>
            <a:r>
              <a:rPr lang="zh-CN" altLang="en-US" sz="2400" b="1" dirty="0" smtClean="0"/>
              <a:t>如何布局，并且与这个区域外部毫不相干。</a:t>
            </a:r>
          </a:p>
          <a:p>
            <a:pPr>
              <a:spcBef>
                <a:spcPts val="600"/>
              </a:spcBef>
            </a:pPr>
            <a:endParaRPr lang="zh-CN" alt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85926"/>
            <a:ext cx="8676456" cy="4643470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BFC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布局规则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、内部的</a:t>
            </a:r>
            <a:r>
              <a:rPr lang="en-US" altLang="zh-CN" sz="2200" b="1" dirty="0" smtClean="0"/>
              <a:t>Box</a:t>
            </a:r>
            <a:r>
              <a:rPr lang="zh-CN" altLang="en-US" sz="2200" b="1" dirty="0" smtClean="0"/>
              <a:t>会在垂直方向，一个接一个地放置。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Box</a:t>
            </a:r>
            <a:r>
              <a:rPr lang="zh-CN" altLang="en-US" sz="2200" b="1" dirty="0" smtClean="0"/>
              <a:t>垂直方向的距离由</a:t>
            </a:r>
            <a:r>
              <a:rPr lang="en-US" altLang="zh-CN" sz="2200" b="1" dirty="0" smtClean="0"/>
              <a:t>margin</a:t>
            </a:r>
            <a:r>
              <a:rPr lang="zh-CN" altLang="en-US" sz="2200" b="1" dirty="0" smtClean="0"/>
              <a:t>决定。属于同一个</a:t>
            </a:r>
            <a:r>
              <a:rPr lang="en-US" altLang="zh-CN" sz="2200" b="1" dirty="0" smtClean="0"/>
              <a:t>BFC</a:t>
            </a:r>
            <a:r>
              <a:rPr lang="zh-CN" altLang="en-US" sz="2200" b="1" dirty="0" smtClean="0"/>
              <a:t>的两个相邻</a:t>
            </a:r>
            <a:r>
              <a:rPr lang="en-US" altLang="zh-CN" sz="2200" b="1" dirty="0" smtClean="0"/>
              <a:t>Box</a:t>
            </a:r>
            <a:r>
              <a:rPr lang="zh-CN" altLang="en-US" sz="2200" b="1" dirty="0" smtClean="0"/>
              <a:t>的</a:t>
            </a:r>
            <a:r>
              <a:rPr lang="en-US" altLang="zh-CN" sz="2200" b="1" dirty="0" smtClean="0"/>
              <a:t>margin</a:t>
            </a:r>
            <a:r>
              <a:rPr lang="zh-CN" altLang="en-US" sz="2200" b="1" dirty="0" smtClean="0"/>
              <a:t>会发生重叠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、每个元素的</a:t>
            </a:r>
            <a:r>
              <a:rPr lang="en-US" altLang="zh-CN" sz="2200" b="1" dirty="0" smtClean="0"/>
              <a:t>margin box</a:t>
            </a:r>
            <a:r>
              <a:rPr lang="zh-CN" altLang="en-US" sz="2200" b="1" dirty="0" smtClean="0"/>
              <a:t>的左边， 与包含块</a:t>
            </a:r>
            <a:r>
              <a:rPr lang="en-US" altLang="zh-CN" sz="2200" b="1" dirty="0" smtClean="0"/>
              <a:t>border box</a:t>
            </a:r>
            <a:r>
              <a:rPr lang="zh-CN" altLang="en-US" sz="2200" b="1" dirty="0" smtClean="0"/>
              <a:t>的左边相接触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对于从左往右的格式化，否则相反</a:t>
            </a:r>
            <a:r>
              <a:rPr lang="en-US" altLang="zh-CN" sz="2200" b="1" dirty="0" smtClean="0"/>
              <a:t>)</a:t>
            </a:r>
            <a:r>
              <a:rPr lang="zh-CN" altLang="en-US" sz="2200" b="1" dirty="0" smtClean="0"/>
              <a:t>。即使存在浮动也是如此。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4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BFC</a:t>
            </a:r>
            <a:r>
              <a:rPr lang="zh-CN" altLang="en-US" sz="2200" b="1" dirty="0" smtClean="0"/>
              <a:t>的区域不会与</a:t>
            </a:r>
            <a:r>
              <a:rPr lang="en-US" altLang="zh-CN" sz="2200" b="1" dirty="0" smtClean="0"/>
              <a:t>float box</a:t>
            </a:r>
            <a:r>
              <a:rPr lang="zh-CN" altLang="en-US" sz="2200" b="1" dirty="0" smtClean="0"/>
              <a:t>重叠。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BFC</a:t>
            </a:r>
            <a:r>
              <a:rPr lang="zh-CN" altLang="en-US" sz="2200" b="1" dirty="0" smtClean="0"/>
              <a:t>就是页面上的一个隔离的独立容器，容器里面的子元素不会影响到外面的元素。反之也如此。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6</a:t>
            </a:r>
            <a:r>
              <a:rPr lang="zh-CN" altLang="en-US" sz="2200" b="1" dirty="0" smtClean="0"/>
              <a:t>、计算</a:t>
            </a:r>
            <a:r>
              <a:rPr lang="en-US" altLang="zh-CN" sz="2200" b="1" dirty="0" smtClean="0"/>
              <a:t>BFC</a:t>
            </a:r>
            <a:r>
              <a:rPr lang="zh-CN" altLang="en-US" sz="2200" b="1" dirty="0" smtClean="0"/>
              <a:t>的高度时，浮动元素也参与计算</a:t>
            </a:r>
          </a:p>
          <a:p>
            <a:pPr>
              <a:spcBef>
                <a:spcPts val="600"/>
              </a:spcBef>
            </a:pPr>
            <a:endParaRPr lang="zh-CN" alt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85926"/>
            <a:ext cx="8676456" cy="464347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zh-CN" altLang="en-US" sz="2400" b="1" dirty="0" smtClean="0">
                <a:solidFill>
                  <a:srgbClr val="FF0000"/>
                </a:solidFill>
              </a:rPr>
              <a:t>简单来说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BFC</a:t>
            </a:r>
            <a:r>
              <a:rPr lang="zh-CN" altLang="en-US" sz="2200" b="1" dirty="0" smtClean="0"/>
              <a:t>的最大作用就是给这个容器加了一道结界！！！</a:t>
            </a:r>
            <a:endParaRPr lang="en-US" altLang="zh-CN" sz="22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2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2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2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2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2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2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200" b="1" dirty="0" smtClean="0"/>
              <a:t>别人浮动的子元素影响不到他，他的子元素作天作地也影响不了别人</a:t>
            </a:r>
          </a:p>
          <a:p>
            <a:pPr>
              <a:spcBef>
                <a:spcPts val="600"/>
              </a:spcBef>
            </a:pPr>
            <a:endParaRPr lang="zh-CN" alt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imgsrc.baidu.com/forum/w%3D580/sign=3976b8c6c0cec3fd8b3ea77de689d4b6/275ad109b3de9c82513cbc856f81800a19d843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071810"/>
            <a:ext cx="3005159" cy="2265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85926"/>
            <a:ext cx="8676456" cy="464347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 b="1" dirty="0" smtClean="0"/>
              <a:t>二、哪些元素会生成</a:t>
            </a:r>
            <a:r>
              <a:rPr lang="en-US" altLang="zh-CN" sz="2400" b="1" dirty="0" smtClean="0"/>
              <a:t>BFC</a:t>
            </a:r>
            <a:endParaRPr lang="zh-CN" altLang="en-US" sz="24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2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、根元素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float</a:t>
            </a:r>
            <a:r>
              <a:rPr lang="zh-CN" altLang="en-US" sz="2200" b="1" dirty="0" smtClean="0"/>
              <a:t>属性不为</a:t>
            </a:r>
            <a:r>
              <a:rPr lang="en-US" altLang="zh-CN" sz="2200" b="1" dirty="0" smtClean="0"/>
              <a:t>none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position</a:t>
            </a:r>
            <a:r>
              <a:rPr lang="zh-CN" altLang="en-US" sz="2200" b="1" dirty="0" smtClean="0"/>
              <a:t>为</a:t>
            </a:r>
            <a:r>
              <a:rPr lang="en-US" altLang="zh-CN" sz="2200" b="1" dirty="0" smtClean="0"/>
              <a:t>absolute</a:t>
            </a:r>
            <a:r>
              <a:rPr lang="zh-CN" altLang="en-US" sz="2200" b="1" dirty="0" smtClean="0"/>
              <a:t>或</a:t>
            </a:r>
            <a:r>
              <a:rPr lang="en-US" altLang="zh-CN" sz="2200" b="1" dirty="0" smtClean="0"/>
              <a:t>fixed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4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display</a:t>
            </a:r>
            <a:r>
              <a:rPr lang="zh-CN" altLang="en-US" sz="2200" b="1" dirty="0" smtClean="0"/>
              <a:t>为</a:t>
            </a:r>
            <a:r>
              <a:rPr lang="en-US" altLang="zh-CN" sz="2200" b="1" dirty="0" smtClean="0"/>
              <a:t>inline-block, table-cell, table-caption, flex, inline-flex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overflow</a:t>
            </a:r>
            <a:r>
              <a:rPr lang="zh-CN" altLang="en-US" sz="2200" b="1" dirty="0" smtClean="0"/>
              <a:t>不为</a:t>
            </a:r>
            <a:r>
              <a:rPr lang="en-US" altLang="zh-CN" sz="2200" b="1" dirty="0" smtClean="0"/>
              <a:t>visible</a:t>
            </a:r>
          </a:p>
          <a:p>
            <a:pPr>
              <a:spcBef>
                <a:spcPts val="600"/>
              </a:spcBef>
            </a:pPr>
            <a:endParaRPr lang="zh-CN" alt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85926"/>
            <a:ext cx="8676456" cy="464347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400" b="1" dirty="0" smtClean="0"/>
              <a:t>三、</a:t>
            </a:r>
            <a:r>
              <a:rPr lang="en-US" altLang="zh-CN" sz="2400" b="1" dirty="0" smtClean="0"/>
              <a:t>BFC</a:t>
            </a:r>
            <a:r>
              <a:rPr lang="zh-CN" altLang="en-US" sz="2400" b="1" dirty="0" smtClean="0"/>
              <a:t>的作用及原理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altLang="zh-CN" sz="22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、自适应两栏（三栏）布局</a:t>
            </a:r>
            <a:endParaRPr lang="en-US" altLang="zh-CN" sz="24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、</a:t>
            </a:r>
            <a:r>
              <a:rPr lang="zh-CN" altLang="en-US" sz="2400" b="1" dirty="0" smtClean="0"/>
              <a:t>清除内部浮动</a:t>
            </a:r>
            <a:endParaRPr lang="en-US" altLang="zh-CN" sz="2400" b="1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、防止 </a:t>
            </a:r>
            <a:r>
              <a:rPr lang="en-US" altLang="zh-CN" sz="2400" b="1" dirty="0" smtClean="0"/>
              <a:t>margin </a:t>
            </a:r>
            <a:r>
              <a:rPr lang="zh-CN" altLang="en-US" sz="2400" b="1" dirty="0" smtClean="0"/>
              <a:t>重叠</a:t>
            </a:r>
            <a:endParaRPr lang="en-US" altLang="zh-CN" sz="2200" b="1" dirty="0" smtClean="0"/>
          </a:p>
          <a:p>
            <a:pPr>
              <a:spcBef>
                <a:spcPts val="600"/>
              </a:spcBef>
            </a:pPr>
            <a:endParaRPr lang="zh-CN" alt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八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本节学习目标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6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sym typeface="黑体" pitchFamily="2" charset="-122"/>
              </a:rPr>
              <a:t>宽高自适应</a:t>
            </a:r>
            <a:endParaRPr lang="zh-CN" altLang="en-US" sz="2800" b="1" dirty="0">
              <a:latin typeface="宋体" pitchFamily="2" charset="-122"/>
              <a:sym typeface="黑体" pitchFamily="2" charset="-122"/>
            </a:endParaRPr>
          </a:p>
        </p:txBody>
      </p:sp>
      <p:sp>
        <p:nvSpPr>
          <p:cNvPr id="8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9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bg1"/>
                </a:solidFill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sym typeface="黑体" pitchFamily="2" charset="-122"/>
              </a:rPr>
              <a:t>伪对象选择符</a:t>
            </a:r>
            <a:endParaRPr lang="zh-CN" altLang="en-US" sz="2800" b="1" dirty="0">
              <a:latin typeface="宋体" pitchFamily="2" charset="-122"/>
              <a:sym typeface="黑体" pitchFamily="2" charset="-122"/>
            </a:endParaRPr>
          </a:p>
        </p:txBody>
      </p:sp>
      <p:sp>
        <p:nvSpPr>
          <p:cNvPr id="12" name="矩形 35"/>
          <p:cNvSpPr>
            <a:spLocks noChangeArrowheads="1"/>
          </p:cNvSpPr>
          <p:nvPr/>
        </p:nvSpPr>
        <p:spPr bwMode="auto">
          <a:xfrm>
            <a:off x="785786" y="3973516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3" name="文本框 36"/>
          <p:cNvSpPr txBox="1">
            <a:spLocks noChangeArrowheads="1"/>
          </p:cNvSpPr>
          <p:nvPr/>
        </p:nvSpPr>
        <p:spPr bwMode="auto">
          <a:xfrm>
            <a:off x="858811" y="3929066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L 形 37"/>
          <p:cNvSpPr>
            <a:spLocks/>
          </p:cNvSpPr>
          <p:nvPr/>
        </p:nvSpPr>
        <p:spPr bwMode="auto">
          <a:xfrm rot="16200000">
            <a:off x="822298" y="4043367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文本框 38"/>
          <p:cNvSpPr txBox="1">
            <a:spLocks noChangeArrowheads="1"/>
          </p:cNvSpPr>
          <p:nvPr/>
        </p:nvSpPr>
        <p:spPr bwMode="auto">
          <a:xfrm>
            <a:off x="1782735" y="4040191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+mj-lt"/>
                <a:sym typeface="黑体" pitchFamily="2" charset="-122"/>
              </a:rPr>
              <a:t>BFC</a:t>
            </a:r>
            <a:r>
              <a:rPr lang="zh-CN" altLang="en-US" sz="2800" b="1" dirty="0" smtClean="0">
                <a:latin typeface="+mj-lt"/>
                <a:sym typeface="黑体" pitchFamily="2" charset="-122"/>
              </a:rPr>
              <a:t>概念及应用</a:t>
            </a:r>
            <a:endParaRPr lang="zh-CN" altLang="en-US" sz="2800" b="1" dirty="0">
              <a:latin typeface="+mj-lt"/>
              <a:sym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492896"/>
            <a:ext cx="8229600" cy="39365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网页布局中经常要定义元素的宽和高。但很多时候我们希望元素的大小能够根据窗口或子元素自动调整，这就是自适应。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元素自适应在网页布局中非常重要，它能够使网页显示更灵活，可以适应在不同设备、不同窗口和不同分辨率下显示。</a:t>
            </a:r>
          </a:p>
          <a:p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/>
          </a:p>
        </p:txBody>
      </p:sp>
      <p:sp>
        <p:nvSpPr>
          <p:cNvPr id="6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7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宽高自适应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9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2844" y="1714488"/>
            <a:ext cx="9001156" cy="49685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）宽度自适应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元素宽度设置为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100%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。（块元素宽度默认为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100%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）元素具备最小高度的自适应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min-height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属性：最小高度；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说明：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IE6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浏览器不识别该属性，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height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属性在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IE6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里就类似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min-height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作用。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hack1:min-height:value; _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height:value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hack2:min-height:value;  </a:t>
            </a:r>
            <a:r>
              <a:rPr lang="en-US" altLang="zh-CN" sz="2200" b="1" dirty="0" err="1" smtClean="0">
                <a:latin typeface="Arial" pitchFamily="34" charset="0"/>
                <a:cs typeface="Arial" pitchFamily="34" charset="0"/>
              </a:rPr>
              <a:t>height:auto!important</a:t>
            </a: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;  </a:t>
            </a:r>
            <a:r>
              <a:rPr lang="en-US" altLang="zh-CN" sz="2200" b="1" dirty="0" err="1" smtClean="0">
                <a:latin typeface="Arial" pitchFamily="34" charset="0"/>
                <a:cs typeface="Arial" pitchFamily="34" charset="0"/>
              </a:rPr>
              <a:t>height:value</a:t>
            </a: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;   </a:t>
            </a:r>
          </a:p>
          <a:p>
            <a:pPr>
              <a:spcBef>
                <a:spcPts val="600"/>
              </a:spcBef>
            </a:pP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9685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min-height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（最小高度）</a:t>
            </a:r>
          </a:p>
          <a:p>
            <a:pPr>
              <a:spcBef>
                <a:spcPts val="600"/>
              </a:spcBef>
            </a:pP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max-height(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最大高度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min-width(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最小宽度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max-width(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最大宽度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注：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IE6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及以下版本不识别该组属性。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9685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）高度自适应</a:t>
            </a:r>
          </a:p>
          <a:p>
            <a:pPr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1)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元素高度自适应窗口高度</a:t>
            </a:r>
          </a:p>
          <a:p>
            <a:pPr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设置方法：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html,body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{height:100%;}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需要自适应的元素：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height:100%;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2)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自适应元素高度：</a:t>
            </a:r>
            <a:endParaRPr lang="en-US" altLang="zh-CN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父元素：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；</a:t>
            </a:r>
            <a:endParaRPr lang="en-US" altLang="zh-CN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需要自适应父元素高度的子元素：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height:100%;</a:t>
            </a:r>
          </a:p>
          <a:p>
            <a:pPr>
              <a:spcBef>
                <a:spcPts val="600"/>
              </a:spcBef>
            </a:pPr>
            <a:endParaRPr lang="en-US" altLang="zh-CN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 err="1" smtClean="0">
                <a:latin typeface="Arial" pitchFamily="34" charset="0"/>
                <a:cs typeface="Arial" pitchFamily="34" charset="0"/>
              </a:rPr>
              <a:t>height:auto</a:t>
            </a:r>
            <a:r>
              <a:rPr lang="zh-CN" altLang="en-US" sz="2200" b="1" dirty="0" smtClean="0">
                <a:latin typeface="Arial" pitchFamily="34" charset="0"/>
                <a:cs typeface="Arial" pitchFamily="34" charset="0"/>
              </a:rPr>
              <a:t>，是指根据块内内容自动调节高度。</a:t>
            </a:r>
            <a:br>
              <a:rPr lang="zh-CN" altLang="en-US" sz="2200" b="1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2200" b="1" dirty="0" smtClean="0">
                <a:latin typeface="Arial" pitchFamily="34" charset="0"/>
                <a:cs typeface="Arial" pitchFamily="34" charset="0"/>
              </a:rPr>
              <a:t>height:100%</a:t>
            </a:r>
            <a:r>
              <a:rPr lang="zh-CN" altLang="en-US" sz="2200" b="1" dirty="0" smtClean="0">
                <a:latin typeface="Arial" pitchFamily="34" charset="0"/>
                <a:cs typeface="Arial" pitchFamily="34" charset="0"/>
              </a:rPr>
              <a:t>，是指其相对父块高度而定义的高度，也就是按照离它最近且有定义高度的父层的高度来定义高度。</a:t>
            </a:r>
            <a:endParaRPr lang="en-US" altLang="zh-CN" sz="22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第八章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9685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background-size: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length|percentage|cover|contain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Length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：设置背景图像的高度和宽度。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第一个值设置宽度，第二个值设置高度。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如果只设置一个值，则第二个值会被设置为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"auto"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Percentage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：以父元素的百分比来设置背景图像的宽度和高度。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第一个值设置宽度，第二个值设置高度。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如果只设置一个值，则第二个值会被设置为 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"auto"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Cover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：把背景图像扩展至足够大，以使背景图像完全覆盖背景区域。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背景图像的某些部分也许无法显示在背景定位区域中。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Contain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：把图像图像扩展至最大尺寸，以使其宽度和高度完全适应内容区域。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八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章 宽高自适应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9685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）浮动元素父元素高度自适应（高度塌陷）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hack1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：给父元素添加声明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overflow:hidden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hack2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：在浮动元素下方添加空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div,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并给该元素添加声明：</a:t>
            </a:r>
            <a:r>
              <a:rPr lang="en-US" altLang="zh-CN" sz="2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clear:both;height:0;overflow:hidden(font-size:0;)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hack3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：万能清除浮动法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:after {content:".";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display:block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height:0;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visibility:hidden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clear:both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 }</a:t>
            </a:r>
          </a:p>
          <a:p>
            <a:pPr>
              <a:spcBef>
                <a:spcPts val="600"/>
              </a:spcBef>
            </a:pPr>
            <a:endParaRPr lang="en-US" altLang="zh-CN" sz="22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12769</TotalTime>
  <Words>1143</Words>
  <Application>Microsoft Office PowerPoint</Application>
  <PresentationFormat>全屏显示(4:3)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1247</cp:revision>
  <dcterms:created xsi:type="dcterms:W3CDTF">2009-05-11T03:02:58Z</dcterms:created>
  <dcterms:modified xsi:type="dcterms:W3CDTF">2017-02-23T02:21:53Z</dcterms:modified>
</cp:coreProperties>
</file>