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1" r:id="rId1"/>
  </p:sldMasterIdLst>
  <p:notesMasterIdLst>
    <p:notesMasterId r:id="rId30"/>
  </p:notesMasterIdLst>
  <p:handoutMasterIdLst>
    <p:handoutMasterId r:id="rId31"/>
  </p:handoutMasterIdLst>
  <p:sldIdLst>
    <p:sldId id="270" r:id="rId2"/>
    <p:sldId id="326" r:id="rId3"/>
    <p:sldId id="327" r:id="rId4"/>
    <p:sldId id="329" r:id="rId5"/>
    <p:sldId id="333" r:id="rId6"/>
    <p:sldId id="334" r:id="rId7"/>
    <p:sldId id="335" r:id="rId8"/>
    <p:sldId id="336" r:id="rId9"/>
    <p:sldId id="337" r:id="rId10"/>
    <p:sldId id="338" r:id="rId11"/>
    <p:sldId id="339" r:id="rId12"/>
    <p:sldId id="340" r:id="rId13"/>
    <p:sldId id="353" r:id="rId14"/>
    <p:sldId id="354" r:id="rId15"/>
    <p:sldId id="355" r:id="rId16"/>
    <p:sldId id="356" r:id="rId17"/>
    <p:sldId id="357" r:id="rId18"/>
    <p:sldId id="342" r:id="rId19"/>
    <p:sldId id="343" r:id="rId20"/>
    <p:sldId id="344" r:id="rId21"/>
    <p:sldId id="345" r:id="rId22"/>
    <p:sldId id="346" r:id="rId23"/>
    <p:sldId id="347" r:id="rId24"/>
    <p:sldId id="348" r:id="rId25"/>
    <p:sldId id="349" r:id="rId26"/>
    <p:sldId id="350" r:id="rId27"/>
    <p:sldId id="351" r:id="rId28"/>
    <p:sldId id="298" r:id="rId29"/>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682F"/>
    <a:srgbClr val="EDF2F9"/>
    <a:srgbClr val="30313C"/>
    <a:srgbClr val="D729C2"/>
    <a:srgbClr val="000000"/>
    <a:srgbClr val="126C12"/>
    <a:srgbClr val="FFFFFF"/>
    <a:srgbClr val="F0AEE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577" autoAdjust="0"/>
    <p:restoredTop sz="97711" autoAdjust="0"/>
  </p:normalViewPr>
  <p:slideViewPr>
    <p:cSldViewPr>
      <p:cViewPr>
        <p:scale>
          <a:sx n="100" d="100"/>
          <a:sy n="100" d="100"/>
        </p:scale>
        <p:origin x="-780"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922" y="-96"/>
      </p:cViewPr>
      <p:guideLst>
        <p:guide orient="horz" pos="3223"/>
        <p:guide pos="2236"/>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eaLnBrk="1" fontAlgn="auto" hangingPunct="1">
              <a:spcBef>
                <a:spcPts val="0"/>
              </a:spcBef>
              <a:spcAft>
                <a:spcPts val="0"/>
              </a:spcAft>
              <a:defRPr sz="1300">
                <a:latin typeface="+mn-lt"/>
                <a:ea typeface="+mn-ea"/>
              </a:defRPr>
            </a:lvl1pPr>
          </a:lstStyle>
          <a:p>
            <a:pPr>
              <a:defRPr/>
            </a:pPr>
            <a:fld id="{70ABFF79-D769-4C51-AB58-CDC6036374DE}" type="datetimeFigureOut">
              <a:rPr lang="zh-CN" altLang="en-US"/>
              <a:pPr>
                <a:defRPr/>
              </a:pPr>
              <a:t>2016/11/9</a:t>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eaLnBrk="1" hangingPunct="1">
              <a:defRPr sz="1300">
                <a:latin typeface="Calibri" pitchFamily="34" charset="0"/>
                <a:ea typeface="宋体" charset="-122"/>
              </a:defRPr>
            </a:lvl1pPr>
          </a:lstStyle>
          <a:p>
            <a:pPr>
              <a:defRPr/>
            </a:pPr>
            <a:fld id="{79EEA996-020E-4491-A8FE-2999AE290A2F}" type="slidenum">
              <a:rPr lang="zh-CN" altLang="en-US"/>
              <a:pPr>
                <a:defRPr/>
              </a:pPr>
              <a:t>‹#›</a:t>
            </a:fld>
            <a:endParaRPr lang="zh-CN" altLang="en-US"/>
          </a:p>
        </p:txBody>
      </p:sp>
    </p:spTree>
    <p:extLst>
      <p:ext uri="{BB962C8B-B14F-4D97-AF65-F5344CB8AC3E}">
        <p14:creationId xmlns:p14="http://schemas.microsoft.com/office/powerpoint/2010/main" xmlns="" val="15580082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9048" tIns="49524" rIns="99048" bIns="49524" rtlCol="0"/>
          <a:lstStyle>
            <a:lvl1pPr algn="r" eaLnBrk="1" fontAlgn="auto" hangingPunct="1">
              <a:spcBef>
                <a:spcPts val="0"/>
              </a:spcBef>
              <a:spcAft>
                <a:spcPts val="0"/>
              </a:spcAft>
              <a:defRPr sz="1300">
                <a:latin typeface="+mn-lt"/>
                <a:ea typeface="+mn-ea"/>
              </a:defRPr>
            </a:lvl1pPr>
          </a:lstStyle>
          <a:p>
            <a:pPr>
              <a:defRPr/>
            </a:pPr>
            <a:fld id="{ED16476E-A71C-4AFA-BCAF-AE9DED0D3362}" type="datetimeFigureOut">
              <a:rPr lang="zh-CN" altLang="en-US"/>
              <a:pPr>
                <a:defRPr/>
              </a:pPr>
              <a:t>2016/11/9</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eaLnBrk="1" hangingPunct="1">
              <a:defRPr sz="1300">
                <a:latin typeface="Calibri" pitchFamily="34" charset="0"/>
                <a:ea typeface="宋体" charset="-122"/>
              </a:defRPr>
            </a:lvl1pPr>
          </a:lstStyle>
          <a:p>
            <a:pPr>
              <a:defRPr/>
            </a:pPr>
            <a:fld id="{67AC7D58-F7CB-4D95-AD42-1055CEF0C37D}" type="slidenum">
              <a:rPr lang="zh-CN" altLang="en-US"/>
              <a:pPr>
                <a:defRPr/>
              </a:pPr>
              <a:t>‹#›</a:t>
            </a:fld>
            <a:endParaRPr lang="zh-CN" altLang="en-US"/>
          </a:p>
        </p:txBody>
      </p:sp>
    </p:spTree>
    <p:extLst>
      <p:ext uri="{BB962C8B-B14F-4D97-AF65-F5344CB8AC3E}">
        <p14:creationId xmlns:p14="http://schemas.microsoft.com/office/powerpoint/2010/main" xmlns="" val="18360421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79BAA94-CDE7-4B6B-86B9-0A736CF10895}" type="datetimeFigureOut">
              <a:rPr lang="zh-CN" altLang="en-US" smtClean="0"/>
              <a:pPr/>
              <a:t>2016/11/9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79BAA94-CDE7-4B6B-86B9-0A736CF10895}" type="datetimeFigureOut">
              <a:rPr lang="zh-CN" altLang="en-US" smtClean="0"/>
              <a:pPr/>
              <a:t>2016/11/9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79BAA94-CDE7-4B6B-86B9-0A736CF10895}" type="datetimeFigureOut">
              <a:rPr lang="zh-CN" altLang="en-US" smtClean="0"/>
              <a:pPr/>
              <a:t>2016/11/9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79BAA94-CDE7-4B6B-86B9-0A736CF10895}" type="datetimeFigureOut">
              <a:rPr lang="zh-CN" altLang="en-US" smtClean="0"/>
              <a:pPr/>
              <a:t>2016/11/9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79BAA94-CDE7-4B6B-86B9-0A736CF10895}" type="datetimeFigureOut">
              <a:rPr lang="zh-CN" altLang="en-US" smtClean="0"/>
              <a:pPr/>
              <a:t>2016/11/9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79BAA94-CDE7-4B6B-86B9-0A736CF10895}" type="datetimeFigureOut">
              <a:rPr lang="zh-CN" altLang="en-US" smtClean="0"/>
              <a:pPr/>
              <a:t>2016/11/9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79BAA94-CDE7-4B6B-86B9-0A736CF10895}" type="datetimeFigureOut">
              <a:rPr lang="zh-CN" altLang="en-US" smtClean="0"/>
              <a:pPr/>
              <a:t>2016/11/9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79BAA94-CDE7-4B6B-86B9-0A736CF10895}" type="datetimeFigureOut">
              <a:rPr lang="zh-CN" altLang="en-US" smtClean="0"/>
              <a:pPr/>
              <a:t>2016/11/9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79BAA94-CDE7-4B6B-86B9-0A736CF10895}" type="datetimeFigureOut">
              <a:rPr lang="zh-CN" altLang="en-US" smtClean="0"/>
              <a:pPr/>
              <a:t>2016/11/9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79BAA94-CDE7-4B6B-86B9-0A736CF10895}" type="datetimeFigureOut">
              <a:rPr lang="zh-CN" altLang="en-US" smtClean="0"/>
              <a:pPr/>
              <a:t>2016/11/9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79BAA94-CDE7-4B6B-86B9-0A736CF10895}" type="datetimeFigureOut">
              <a:rPr lang="zh-CN" altLang="en-US" smtClean="0"/>
              <a:pPr/>
              <a:t>2016/11/9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9BAA94-CDE7-4B6B-86B9-0A736CF10895}" type="datetimeFigureOut">
              <a:rPr lang="zh-CN" altLang="en-US" smtClean="0"/>
              <a:pPr/>
              <a:t>2016/11/9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E5176-CAA3-442B-B6AA-E88D17C3B5EC}" type="slidenum">
              <a:rPr lang="zh-CN" altLang="en-US" smtClean="0"/>
              <a:pPr/>
              <a:t>‹#›</a:t>
            </a:fld>
            <a:endParaRPr lang="zh-CN" altLang="en-US"/>
          </a:p>
        </p:txBody>
      </p:sp>
      <p:pic>
        <p:nvPicPr>
          <p:cNvPr id="7" name="图片 3"/>
          <p:cNvPicPr>
            <a:picLocks noChangeAspect="1"/>
          </p:cNvPicPr>
          <p:nvPr userDrawn="1"/>
        </p:nvPicPr>
        <p:blipFill>
          <a:blip r:embed="rId13" cstate="print"/>
          <a:srcRect/>
          <a:stretch>
            <a:fillRect/>
          </a:stretch>
        </p:blipFill>
        <p:spPr bwMode="auto">
          <a:xfrm>
            <a:off x="23813" y="115888"/>
            <a:ext cx="1562100" cy="360362"/>
          </a:xfrm>
          <a:prstGeom prst="rect">
            <a:avLst/>
          </a:prstGeom>
          <a:noFill/>
          <a:ln w="9525">
            <a:noFill/>
            <a:miter lim="800000"/>
            <a:headEnd/>
            <a:tailEnd/>
          </a:ln>
        </p:spPr>
      </p:pic>
      <p:sp>
        <p:nvSpPr>
          <p:cNvPr id="8" name="矩形 7"/>
          <p:cNvSpPr/>
          <p:nvPr userDrawn="1"/>
        </p:nvSpPr>
        <p:spPr>
          <a:xfrm>
            <a:off x="1617663" y="104775"/>
            <a:ext cx="73025" cy="360363"/>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2"/>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矩形 1"/>
          <p:cNvSpPr/>
          <p:nvPr/>
        </p:nvSpPr>
        <p:spPr>
          <a:xfrm>
            <a:off x="0" y="4240746"/>
            <a:ext cx="9144000" cy="2438488"/>
          </a:xfrm>
          <a:prstGeom prst="rect">
            <a:avLst/>
          </a:prstGeom>
        </p:spPr>
        <p:txBody>
          <a:bodyPr wrap="square" anchor="ctr">
            <a:spAutoFit/>
          </a:bodyPr>
          <a:lstStyle/>
          <a:p>
            <a:pPr lvl="2" eaLnBrk="1" hangingPunct="1">
              <a:lnSpc>
                <a:spcPct val="150000"/>
              </a:lnSpc>
              <a:spcAft>
                <a:spcPts val="0"/>
              </a:spcAft>
              <a:defRPr/>
            </a:pPr>
            <a:r>
              <a:rPr lang="en-US" altLang="zh-CN" sz="5400" b="1" dirty="0" smtClean="0">
                <a:solidFill>
                  <a:schemeClr val="bg1"/>
                </a:solidFill>
                <a:latin typeface="微软雅黑" pitchFamily="34" charset="-122"/>
                <a:ea typeface="微软雅黑" pitchFamily="34" charset="-122"/>
              </a:rPr>
              <a:t>HTML5</a:t>
            </a:r>
            <a:r>
              <a:rPr lang="zh-CN" altLang="en-US" sz="5400" b="1" dirty="0" smtClean="0">
                <a:solidFill>
                  <a:schemeClr val="bg1"/>
                </a:solidFill>
                <a:latin typeface="微软雅黑" pitchFamily="34" charset="-122"/>
                <a:ea typeface="微软雅黑" pitchFamily="34" charset="-122"/>
              </a:rPr>
              <a:t>前端开发</a:t>
            </a:r>
            <a:endParaRPr lang="en-US" altLang="zh-CN" sz="5400" b="1" dirty="0" smtClean="0">
              <a:solidFill>
                <a:schemeClr val="bg1"/>
              </a:solidFill>
              <a:latin typeface="微软雅黑" pitchFamily="34" charset="-122"/>
              <a:ea typeface="微软雅黑" pitchFamily="34" charset="-122"/>
            </a:endParaRPr>
          </a:p>
          <a:p>
            <a:pPr lvl="2" eaLnBrk="1" hangingPunct="1">
              <a:lnSpc>
                <a:spcPct val="150000"/>
              </a:lnSpc>
              <a:spcAft>
                <a:spcPts val="0"/>
              </a:spcAft>
              <a:defRPr/>
            </a:pPr>
            <a:r>
              <a:rPr lang="en-US" altLang="zh-CN" sz="5400" b="1" dirty="0" smtClean="0">
                <a:solidFill>
                  <a:schemeClr val="bg1"/>
                </a:solidFill>
                <a:latin typeface="微软雅黑" pitchFamily="34" charset="-122"/>
                <a:ea typeface="微软雅黑" pitchFamily="34" charset="-122"/>
              </a:rPr>
              <a:t>                        —— </a:t>
            </a:r>
            <a:r>
              <a:rPr lang="zh-CN" altLang="en-US" sz="5400" b="1" dirty="0" smtClean="0">
                <a:solidFill>
                  <a:schemeClr val="bg1"/>
                </a:solidFill>
                <a:latin typeface="微软雅黑" pitchFamily="34" charset="-122"/>
                <a:ea typeface="微软雅黑" pitchFamily="34" charset="-122"/>
              </a:rPr>
              <a:t>王妮</a:t>
            </a:r>
            <a:endParaRPr lang="en-US" altLang="zh-CN" sz="5400" b="1" dirty="0" smtClean="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第六章 定位、锚点、透明</a:t>
            </a:r>
          </a:p>
        </p:txBody>
      </p:sp>
      <p:sp>
        <p:nvSpPr>
          <p:cNvPr id="4" name="内容占位符 2"/>
          <p:cNvSpPr txBox="1">
            <a:spLocks/>
          </p:cNvSpPr>
          <p:nvPr/>
        </p:nvSpPr>
        <p:spPr>
          <a:xfrm>
            <a:off x="467544" y="1700808"/>
            <a:ext cx="8424936" cy="4896544"/>
          </a:xfrm>
          <a:prstGeom prst="rect">
            <a:avLst/>
          </a:prstGeom>
        </p:spPr>
        <p:txBody>
          <a:bodyPr/>
          <a:lstStyle/>
          <a:p>
            <a:pPr>
              <a:lnSpc>
                <a:spcPct val="90000"/>
              </a:lnSpc>
              <a:spcBef>
                <a:spcPts val="1200"/>
              </a:spcBef>
            </a:pPr>
            <a:r>
              <a:rPr lang="zh-CN" altLang="en-US" sz="2400" b="1" dirty="0" smtClean="0">
                <a:latin typeface="Calibri" pitchFamily="34" charset="0"/>
                <a:sym typeface="宋体" pitchFamily="2" charset="-122"/>
              </a:rPr>
              <a:t>五、命名锚点链接的应用</a:t>
            </a:r>
          </a:p>
          <a:p>
            <a:pPr>
              <a:lnSpc>
                <a:spcPct val="90000"/>
              </a:lnSpc>
              <a:spcBef>
                <a:spcPts val="1200"/>
              </a:spcBef>
            </a:pPr>
            <a:endParaRPr lang="zh-CN" altLang="en-US" sz="2400" b="1" dirty="0" smtClean="0">
              <a:latin typeface="Calibri" pitchFamily="34" charset="0"/>
              <a:sym typeface="宋体" pitchFamily="2" charset="-122"/>
            </a:endParaRPr>
          </a:p>
          <a:p>
            <a:pPr>
              <a:lnSpc>
                <a:spcPct val="90000"/>
              </a:lnSpc>
              <a:spcBef>
                <a:spcPts val="1200"/>
              </a:spcBef>
            </a:pPr>
            <a:r>
              <a:rPr lang="zh-CN" altLang="en-US" sz="2400" b="1" dirty="0" smtClean="0">
                <a:latin typeface="Calibri" pitchFamily="34" charset="0"/>
                <a:sym typeface="宋体" pitchFamily="2" charset="-122"/>
              </a:rPr>
              <a:t>定义：</a:t>
            </a:r>
          </a:p>
          <a:p>
            <a:pPr>
              <a:lnSpc>
                <a:spcPct val="90000"/>
              </a:lnSpc>
              <a:spcBef>
                <a:spcPts val="1200"/>
              </a:spcBef>
            </a:pPr>
            <a:r>
              <a:rPr lang="zh-CN" altLang="en-US" sz="2400" b="1" dirty="0" smtClean="0">
                <a:latin typeface="Calibri" pitchFamily="34" charset="0"/>
                <a:sym typeface="宋体" pitchFamily="2" charset="-122"/>
              </a:rPr>
              <a:t>是网页制作中超级链接的一种，又叫命名锚记。命名锚记像一个迅速定位器一样是一种页面内的超级链接，运用相当普遍。</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第六章 定位、锚点、透明</a:t>
            </a:r>
          </a:p>
        </p:txBody>
      </p:sp>
      <p:sp>
        <p:nvSpPr>
          <p:cNvPr id="4" name="内容占位符 2"/>
          <p:cNvSpPr txBox="1">
            <a:spLocks/>
          </p:cNvSpPr>
          <p:nvPr/>
        </p:nvSpPr>
        <p:spPr>
          <a:xfrm>
            <a:off x="467544" y="1700808"/>
            <a:ext cx="8424936" cy="4896544"/>
          </a:xfrm>
          <a:prstGeom prst="rect">
            <a:avLst/>
          </a:prstGeom>
        </p:spPr>
        <p:txBody>
          <a:bodyPr/>
          <a:lstStyle/>
          <a:p>
            <a:pPr>
              <a:lnSpc>
                <a:spcPct val="90000"/>
              </a:lnSpc>
              <a:spcBef>
                <a:spcPts val="1200"/>
              </a:spcBef>
            </a:pPr>
            <a:r>
              <a:rPr lang="zh-CN" altLang="en-US" sz="2400" b="1" dirty="0" smtClean="0">
                <a:latin typeface="Calibri" pitchFamily="34" charset="0"/>
                <a:sym typeface="宋体" pitchFamily="2" charset="-122"/>
              </a:rPr>
              <a:t>命名锚点链接的应用：</a:t>
            </a:r>
          </a:p>
          <a:p>
            <a:pPr>
              <a:lnSpc>
                <a:spcPct val="90000"/>
              </a:lnSpc>
              <a:spcBef>
                <a:spcPts val="1200"/>
              </a:spcBef>
            </a:pPr>
            <a:endParaRPr lang="zh-CN" altLang="en-US" sz="2400" b="1" dirty="0" smtClean="0">
              <a:latin typeface="Calibri" pitchFamily="34" charset="0"/>
              <a:sym typeface="宋体" pitchFamily="2" charset="-122"/>
            </a:endParaRPr>
          </a:p>
          <a:p>
            <a:pPr>
              <a:lnSpc>
                <a:spcPct val="90000"/>
              </a:lnSpc>
              <a:spcBef>
                <a:spcPts val="1200"/>
              </a:spcBef>
            </a:pPr>
            <a:r>
              <a:rPr lang="en-US" altLang="zh-CN" sz="2400" b="1" dirty="0" smtClean="0">
                <a:latin typeface="Calibri" pitchFamily="34" charset="0"/>
                <a:sym typeface="宋体" pitchFamily="2" charset="-122"/>
              </a:rPr>
              <a:t>1)</a:t>
            </a:r>
            <a:r>
              <a:rPr lang="zh-CN" altLang="en-US" sz="2400" b="1" dirty="0" smtClean="0">
                <a:latin typeface="Calibri" pitchFamily="34" charset="0"/>
                <a:sym typeface="宋体" pitchFamily="2" charset="-122"/>
              </a:rPr>
              <a:t>命名锚点的作用：在同一页面内的不同位置进行跳转。</a:t>
            </a:r>
          </a:p>
          <a:p>
            <a:pPr>
              <a:lnSpc>
                <a:spcPct val="90000"/>
              </a:lnSpc>
              <a:spcBef>
                <a:spcPts val="1200"/>
              </a:spcBef>
            </a:pPr>
            <a:endParaRPr lang="zh-CN" altLang="en-US" sz="2400" b="1" dirty="0" smtClean="0">
              <a:latin typeface="Calibri" pitchFamily="34" charset="0"/>
              <a:sym typeface="宋体" pitchFamily="2" charset="-122"/>
            </a:endParaRPr>
          </a:p>
          <a:p>
            <a:pPr>
              <a:lnSpc>
                <a:spcPct val="90000"/>
              </a:lnSpc>
              <a:spcBef>
                <a:spcPts val="1200"/>
              </a:spcBef>
            </a:pPr>
            <a:r>
              <a:rPr lang="en-US" altLang="zh-CN" sz="2400" b="1" dirty="0" smtClean="0">
                <a:latin typeface="Calibri" pitchFamily="34" charset="0"/>
                <a:sym typeface="宋体" pitchFamily="2" charset="-122"/>
              </a:rPr>
              <a:t>2)</a:t>
            </a:r>
            <a:r>
              <a:rPr lang="zh-CN" altLang="en-US" sz="2400" b="1" dirty="0" smtClean="0">
                <a:latin typeface="Calibri" pitchFamily="34" charset="0"/>
                <a:sym typeface="宋体" pitchFamily="2" charset="-122"/>
              </a:rPr>
              <a:t>给元素定义命名锚记名</a:t>
            </a:r>
          </a:p>
          <a:p>
            <a:pPr>
              <a:lnSpc>
                <a:spcPct val="90000"/>
              </a:lnSpc>
              <a:spcBef>
                <a:spcPts val="1200"/>
              </a:spcBef>
            </a:pPr>
            <a:r>
              <a:rPr lang="zh-CN" altLang="en-US" sz="2400" b="1" dirty="0" smtClean="0">
                <a:latin typeface="Calibri" pitchFamily="34" charset="0"/>
                <a:sym typeface="宋体" pitchFamily="2" charset="-122"/>
              </a:rPr>
              <a:t>语法：</a:t>
            </a:r>
            <a:r>
              <a:rPr lang="en-US" altLang="zh-CN" sz="2400" b="1" dirty="0" smtClean="0">
                <a:latin typeface="Calibri" pitchFamily="34" charset="0"/>
                <a:sym typeface="宋体" pitchFamily="2" charset="-122"/>
              </a:rPr>
              <a:t>&lt;</a:t>
            </a:r>
            <a:r>
              <a:rPr lang="zh-CN" altLang="en-US" sz="2400" b="1" dirty="0" smtClean="0">
                <a:latin typeface="Calibri" pitchFamily="34" charset="0"/>
                <a:sym typeface="宋体" pitchFamily="2" charset="-122"/>
              </a:rPr>
              <a:t>标记   </a:t>
            </a:r>
            <a:r>
              <a:rPr lang="en-US" altLang="zh-CN" sz="2400" b="1" dirty="0" smtClean="0">
                <a:latin typeface="Calibri" pitchFamily="34" charset="0"/>
                <a:sym typeface="宋体" pitchFamily="2" charset="-122"/>
              </a:rPr>
              <a:t>id="</a:t>
            </a:r>
            <a:r>
              <a:rPr lang="zh-CN" altLang="en-US" sz="2400" b="1" dirty="0" smtClean="0">
                <a:latin typeface="Calibri" pitchFamily="34" charset="0"/>
                <a:sym typeface="宋体" pitchFamily="2" charset="-122"/>
              </a:rPr>
              <a:t>命名锚记名</a:t>
            </a:r>
            <a:r>
              <a:rPr lang="en-US" altLang="zh-CN" sz="2400" b="1" dirty="0" smtClean="0">
                <a:latin typeface="Calibri" pitchFamily="34" charset="0"/>
                <a:sym typeface="宋体" pitchFamily="2" charset="-122"/>
              </a:rPr>
              <a:t>"&gt;    &lt;/</a:t>
            </a:r>
            <a:r>
              <a:rPr lang="zh-CN" altLang="en-US" sz="2400" b="1" dirty="0" smtClean="0">
                <a:latin typeface="Calibri" pitchFamily="34" charset="0"/>
                <a:sym typeface="宋体" pitchFamily="2" charset="-122"/>
              </a:rPr>
              <a:t>标记</a:t>
            </a:r>
            <a:r>
              <a:rPr lang="en-US" altLang="zh-CN" sz="2400" b="1" dirty="0" smtClean="0">
                <a:latin typeface="Calibri" pitchFamily="34" charset="0"/>
                <a:sym typeface="宋体" pitchFamily="2" charset="-122"/>
              </a:rPr>
              <a:t>&gt;</a:t>
            </a:r>
          </a:p>
          <a:p>
            <a:pPr>
              <a:lnSpc>
                <a:spcPct val="90000"/>
              </a:lnSpc>
              <a:spcBef>
                <a:spcPts val="1200"/>
              </a:spcBef>
            </a:pPr>
            <a:endParaRPr lang="en-US" altLang="zh-CN" sz="2400" b="1" dirty="0" smtClean="0">
              <a:latin typeface="Calibri" pitchFamily="34" charset="0"/>
              <a:sym typeface="宋体" pitchFamily="2" charset="-122"/>
            </a:endParaRPr>
          </a:p>
          <a:p>
            <a:pPr>
              <a:lnSpc>
                <a:spcPct val="90000"/>
              </a:lnSpc>
              <a:spcBef>
                <a:spcPts val="1200"/>
              </a:spcBef>
            </a:pPr>
            <a:r>
              <a:rPr lang="en-US" altLang="zh-CN" sz="2400" b="1" dirty="0" smtClean="0">
                <a:latin typeface="Calibri" pitchFamily="34" charset="0"/>
                <a:sym typeface="宋体" pitchFamily="2" charset="-122"/>
              </a:rPr>
              <a:t>3)</a:t>
            </a:r>
            <a:r>
              <a:rPr lang="zh-CN" altLang="en-US" sz="2400" b="1" dirty="0" smtClean="0">
                <a:latin typeface="Calibri" pitchFamily="34" charset="0"/>
                <a:sym typeface="宋体" pitchFamily="2" charset="-122"/>
              </a:rPr>
              <a:t>命名锚记连接</a:t>
            </a:r>
          </a:p>
          <a:p>
            <a:pPr>
              <a:lnSpc>
                <a:spcPct val="90000"/>
              </a:lnSpc>
              <a:spcBef>
                <a:spcPts val="1200"/>
              </a:spcBef>
            </a:pPr>
            <a:r>
              <a:rPr lang="zh-CN" altLang="en-US" sz="2400" b="1" dirty="0" smtClean="0">
                <a:latin typeface="Calibri" pitchFamily="34" charset="0"/>
                <a:sym typeface="宋体" pitchFamily="2" charset="-122"/>
              </a:rPr>
              <a:t>语法：</a:t>
            </a:r>
            <a:r>
              <a:rPr lang="en-US" altLang="zh-CN" sz="2400" b="1" dirty="0" smtClean="0">
                <a:latin typeface="Calibri" pitchFamily="34" charset="0"/>
                <a:sym typeface="宋体" pitchFamily="2" charset="-122"/>
              </a:rPr>
              <a:t>&lt;a </a:t>
            </a:r>
            <a:r>
              <a:rPr lang="en-US" altLang="zh-CN" sz="2400" b="1" dirty="0" err="1" smtClean="0">
                <a:latin typeface="Calibri" pitchFamily="34" charset="0"/>
                <a:sym typeface="宋体" pitchFamily="2" charset="-122"/>
              </a:rPr>
              <a:t>href</a:t>
            </a:r>
            <a:r>
              <a:rPr lang="en-US" altLang="zh-CN" sz="2400" b="1" dirty="0" smtClean="0">
                <a:latin typeface="Calibri" pitchFamily="34" charset="0"/>
                <a:sym typeface="宋体" pitchFamily="2" charset="-122"/>
              </a:rPr>
              <a:t>="#</a:t>
            </a:r>
            <a:r>
              <a:rPr lang="zh-CN" altLang="en-US" sz="2400" b="1" dirty="0" smtClean="0">
                <a:latin typeface="Calibri" pitchFamily="34" charset="0"/>
                <a:sym typeface="宋体" pitchFamily="2" charset="-122"/>
              </a:rPr>
              <a:t>命名锚记名称</a:t>
            </a:r>
            <a:r>
              <a:rPr lang="en-US" altLang="zh-CN" sz="2400" b="1" dirty="0" smtClean="0">
                <a:latin typeface="Calibri" pitchFamily="34" charset="0"/>
                <a:sym typeface="宋体" pitchFamily="2" charset="-122"/>
              </a:rPr>
              <a:t>"&gt;&lt;/a&gt;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第六章 定位、锚点、透明</a:t>
            </a:r>
          </a:p>
        </p:txBody>
      </p:sp>
      <p:sp>
        <p:nvSpPr>
          <p:cNvPr id="4" name="内容占位符 2"/>
          <p:cNvSpPr txBox="1">
            <a:spLocks/>
          </p:cNvSpPr>
          <p:nvPr/>
        </p:nvSpPr>
        <p:spPr>
          <a:xfrm>
            <a:off x="467544" y="1700808"/>
            <a:ext cx="8424936" cy="4896544"/>
          </a:xfrm>
          <a:prstGeom prst="rect">
            <a:avLst/>
          </a:prstGeom>
        </p:spPr>
        <p:txBody>
          <a:bodyPr/>
          <a:lstStyle/>
          <a:p>
            <a:pPr>
              <a:lnSpc>
                <a:spcPct val="90000"/>
              </a:lnSpc>
              <a:spcBef>
                <a:spcPts val="1200"/>
              </a:spcBef>
            </a:pPr>
            <a:r>
              <a:rPr lang="zh-CN" altLang="en-US" sz="2400" b="1" dirty="0" smtClean="0">
                <a:latin typeface="Calibri" pitchFamily="34" charset="0"/>
                <a:sym typeface="宋体" pitchFamily="2" charset="-122"/>
              </a:rPr>
              <a:t>六、圆角切图</a:t>
            </a:r>
          </a:p>
          <a:p>
            <a:pPr>
              <a:lnSpc>
                <a:spcPct val="90000"/>
              </a:lnSpc>
              <a:spcBef>
                <a:spcPts val="1200"/>
              </a:spcBef>
            </a:pPr>
            <a:r>
              <a:rPr lang="en-US" altLang="zh-CN" sz="2400" b="1" dirty="0" smtClean="0">
                <a:latin typeface="Calibri" pitchFamily="34" charset="0"/>
                <a:sym typeface="宋体" pitchFamily="2" charset="-122"/>
              </a:rPr>
              <a:t>1</a:t>
            </a:r>
            <a:r>
              <a:rPr lang="zh-CN" altLang="en-US" sz="2400" b="1" dirty="0" smtClean="0">
                <a:latin typeface="Calibri" pitchFamily="34" charset="0"/>
                <a:sym typeface="宋体" pitchFamily="2" charset="-122"/>
              </a:rPr>
              <a:t>、</a:t>
            </a:r>
            <a:r>
              <a:rPr lang="en-US" altLang="zh-CN" sz="2400" b="1" dirty="0" err="1" smtClean="0">
                <a:latin typeface="Calibri" pitchFamily="34" charset="0"/>
                <a:sym typeface="宋体" pitchFamily="2" charset="-122"/>
              </a:rPr>
              <a:t>css</a:t>
            </a:r>
            <a:r>
              <a:rPr lang="en-US" altLang="zh-CN" sz="2400" b="1" dirty="0" smtClean="0">
                <a:latin typeface="Calibri" pitchFamily="34" charset="0"/>
                <a:sym typeface="宋体" pitchFamily="2" charset="-122"/>
              </a:rPr>
              <a:t> </a:t>
            </a:r>
            <a:r>
              <a:rPr lang="zh-CN" altLang="en-US" sz="2400" b="1" dirty="0" smtClean="0">
                <a:latin typeface="Calibri" pitchFamily="34" charset="0"/>
                <a:sym typeface="宋体" pitchFamily="2" charset="-122"/>
              </a:rPr>
              <a:t>书写</a:t>
            </a:r>
          </a:p>
          <a:p>
            <a:pPr>
              <a:lnSpc>
                <a:spcPct val="90000"/>
              </a:lnSpc>
              <a:spcBef>
                <a:spcPts val="1200"/>
              </a:spcBef>
            </a:pPr>
            <a:r>
              <a:rPr lang="en-US" altLang="zh-CN" sz="2400" b="1" dirty="0" smtClean="0">
                <a:latin typeface="Calibri" pitchFamily="34" charset="0"/>
                <a:sym typeface="宋体" pitchFamily="2" charset="-122"/>
              </a:rPr>
              <a:t>border-radius</a:t>
            </a:r>
            <a:r>
              <a:rPr lang="zh-CN" altLang="en-US" sz="2400" b="1" dirty="0" smtClean="0">
                <a:latin typeface="Calibri" pitchFamily="34" charset="0"/>
                <a:sym typeface="宋体" pitchFamily="2" charset="-122"/>
              </a:rPr>
              <a:t>：左上角    右上角    右下角    左下角</a:t>
            </a:r>
          </a:p>
          <a:p>
            <a:pPr>
              <a:lnSpc>
                <a:spcPct val="90000"/>
              </a:lnSpc>
              <a:spcBef>
                <a:spcPts val="1200"/>
              </a:spcBef>
            </a:pPr>
            <a:r>
              <a:rPr lang="en-US" altLang="zh-CN" sz="2400" b="1" dirty="0" smtClean="0">
                <a:latin typeface="Calibri" pitchFamily="34" charset="0"/>
                <a:sym typeface="宋体" pitchFamily="2" charset="-122"/>
              </a:rPr>
              <a:t>border-radius</a:t>
            </a:r>
            <a:r>
              <a:rPr lang="zh-CN" altLang="en-US" sz="2400" b="1" dirty="0" smtClean="0">
                <a:latin typeface="Calibri" pitchFamily="34" charset="0"/>
                <a:sym typeface="宋体" pitchFamily="2" charset="-122"/>
              </a:rPr>
              <a:t>：左上角右下角     右上角 左下角</a:t>
            </a:r>
          </a:p>
          <a:p>
            <a:pPr>
              <a:lnSpc>
                <a:spcPct val="90000"/>
              </a:lnSpc>
              <a:spcBef>
                <a:spcPts val="1200"/>
              </a:spcBef>
            </a:pPr>
            <a:r>
              <a:rPr lang="zh-CN" altLang="en-US" sz="2400" b="1" dirty="0" smtClean="0">
                <a:latin typeface="Calibri" pitchFamily="34" charset="0"/>
                <a:sym typeface="宋体" pitchFamily="2" charset="-122"/>
              </a:rPr>
              <a:t>                                         </a:t>
            </a:r>
            <a:r>
              <a:rPr lang="en-US" altLang="zh-CN" sz="2400" b="1" dirty="0" smtClean="0">
                <a:latin typeface="Calibri" pitchFamily="34" charset="0"/>
                <a:sym typeface="宋体" pitchFamily="2" charset="-122"/>
              </a:rPr>
              <a:t>(</a:t>
            </a:r>
            <a:r>
              <a:rPr lang="zh-CN" altLang="en-US" sz="2400" b="1" dirty="0" smtClean="0">
                <a:latin typeface="Calibri" pitchFamily="34" charset="0"/>
                <a:sym typeface="宋体" pitchFamily="2" charset="-122"/>
              </a:rPr>
              <a:t>对角线</a:t>
            </a:r>
            <a:r>
              <a:rPr lang="en-US" altLang="zh-CN" sz="2400" b="1" dirty="0" smtClean="0">
                <a:latin typeface="Calibri" pitchFamily="34" charset="0"/>
                <a:sym typeface="宋体" pitchFamily="2" charset="-122"/>
              </a:rPr>
              <a:t>)</a:t>
            </a:r>
          </a:p>
          <a:p>
            <a:pPr>
              <a:lnSpc>
                <a:spcPct val="90000"/>
              </a:lnSpc>
              <a:spcBef>
                <a:spcPts val="1200"/>
              </a:spcBef>
            </a:pPr>
            <a:r>
              <a:rPr lang="en-US" altLang="zh-CN" sz="2400" b="1" dirty="0" smtClean="0">
                <a:latin typeface="Calibri" pitchFamily="34" charset="0"/>
                <a:sym typeface="宋体" pitchFamily="2" charset="-122"/>
              </a:rPr>
              <a:t>border-top-left-radius</a:t>
            </a:r>
            <a:r>
              <a:rPr lang="zh-CN" altLang="en-US" sz="2400" b="1" dirty="0" smtClean="0">
                <a:latin typeface="Calibri" pitchFamily="34" charset="0"/>
                <a:sym typeface="宋体" pitchFamily="2" charset="-122"/>
              </a:rPr>
              <a:t>：左上角</a:t>
            </a:r>
          </a:p>
          <a:p>
            <a:pPr>
              <a:lnSpc>
                <a:spcPct val="90000"/>
              </a:lnSpc>
              <a:spcBef>
                <a:spcPts val="1200"/>
              </a:spcBef>
            </a:pPr>
            <a:r>
              <a:rPr lang="en-US" altLang="zh-CN" sz="2400" b="1" dirty="0" smtClean="0">
                <a:latin typeface="Calibri" pitchFamily="34" charset="0"/>
                <a:sym typeface="宋体" pitchFamily="2" charset="-122"/>
              </a:rPr>
              <a:t>border-top-right-radius</a:t>
            </a:r>
            <a:r>
              <a:rPr lang="zh-CN" altLang="en-US" sz="2400" b="1" dirty="0" smtClean="0">
                <a:latin typeface="Calibri" pitchFamily="34" charset="0"/>
                <a:sym typeface="宋体" pitchFamily="2" charset="-122"/>
              </a:rPr>
              <a:t>：右上角</a:t>
            </a:r>
            <a:endParaRPr lang="en-US" altLang="zh-CN" sz="2400" b="1" dirty="0" smtClean="0">
              <a:latin typeface="Calibri" pitchFamily="34" charset="0"/>
              <a:sym typeface="宋体" pitchFamily="2" charset="-122"/>
            </a:endParaRPr>
          </a:p>
          <a:p>
            <a:pPr>
              <a:lnSpc>
                <a:spcPct val="90000"/>
              </a:lnSpc>
              <a:spcBef>
                <a:spcPts val="1200"/>
              </a:spcBef>
            </a:pPr>
            <a:r>
              <a:rPr lang="en-US" altLang="zh-CN" sz="2400" b="1" dirty="0" smtClean="0">
                <a:latin typeface="Calibri" pitchFamily="34" charset="0"/>
                <a:sym typeface="宋体" pitchFamily="2" charset="-122"/>
              </a:rPr>
              <a:t>border-bottom-left-radius</a:t>
            </a:r>
            <a:r>
              <a:rPr lang="zh-CN" altLang="en-US" sz="2400" b="1" dirty="0" smtClean="0">
                <a:latin typeface="Calibri" pitchFamily="34" charset="0"/>
                <a:sym typeface="宋体" pitchFamily="2" charset="-122"/>
              </a:rPr>
              <a:t>：左下角</a:t>
            </a:r>
            <a:endParaRPr lang="en-US" altLang="zh-CN" sz="2400" b="1" dirty="0" smtClean="0">
              <a:latin typeface="Calibri" pitchFamily="34" charset="0"/>
              <a:sym typeface="宋体" pitchFamily="2" charset="-122"/>
            </a:endParaRPr>
          </a:p>
          <a:p>
            <a:pPr>
              <a:lnSpc>
                <a:spcPct val="90000"/>
              </a:lnSpc>
              <a:spcBef>
                <a:spcPts val="1200"/>
              </a:spcBef>
            </a:pPr>
            <a:r>
              <a:rPr lang="en-US" altLang="zh-CN" sz="2400" b="1" dirty="0" smtClean="0">
                <a:latin typeface="Calibri" pitchFamily="34" charset="0"/>
                <a:sym typeface="宋体" pitchFamily="2" charset="-122"/>
              </a:rPr>
              <a:t>border-bottom-right-radius</a:t>
            </a:r>
            <a:r>
              <a:rPr lang="zh-CN" altLang="en-US" sz="2400" b="1" dirty="0" smtClean="0">
                <a:latin typeface="Calibri" pitchFamily="34" charset="0"/>
                <a:sym typeface="宋体" pitchFamily="2" charset="-122"/>
              </a:rPr>
              <a:t>：右下角</a:t>
            </a:r>
            <a:endParaRPr lang="en-US" altLang="zh-CN" sz="2400" b="1" dirty="0" smtClean="0">
              <a:latin typeface="Calibri" pitchFamily="34" charset="0"/>
              <a:sym typeface="宋体" pitchFamily="2" charset="-122"/>
            </a:endParaRPr>
          </a:p>
          <a:p>
            <a:pPr>
              <a:lnSpc>
                <a:spcPct val="90000"/>
              </a:lnSpc>
              <a:spcBef>
                <a:spcPts val="1200"/>
              </a:spcBef>
            </a:pPr>
            <a:r>
              <a:rPr lang="en-US" altLang="zh-CN" sz="2400" b="1" dirty="0" smtClean="0">
                <a:latin typeface="Calibri" pitchFamily="34" charset="0"/>
                <a:sym typeface="宋体" pitchFamily="2" charset="-122"/>
              </a:rPr>
              <a:t>2</a:t>
            </a:r>
            <a:r>
              <a:rPr lang="zh-CN" altLang="en-US" sz="2400" b="1" dirty="0" smtClean="0">
                <a:latin typeface="Calibri" pitchFamily="34" charset="0"/>
                <a:sym typeface="宋体" pitchFamily="2" charset="-122"/>
              </a:rPr>
              <a:t>、切图拼接；</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第六章 定位、锚点、透明</a:t>
            </a:r>
          </a:p>
        </p:txBody>
      </p:sp>
      <p:sp>
        <p:nvSpPr>
          <p:cNvPr id="4" name="内容占位符 2"/>
          <p:cNvSpPr txBox="1">
            <a:spLocks/>
          </p:cNvSpPr>
          <p:nvPr/>
        </p:nvSpPr>
        <p:spPr>
          <a:xfrm>
            <a:off x="467544" y="1700808"/>
            <a:ext cx="8424936" cy="4896544"/>
          </a:xfrm>
          <a:prstGeom prst="rect">
            <a:avLst/>
          </a:prstGeom>
        </p:spPr>
        <p:txBody>
          <a:bodyPr/>
          <a:lstStyle/>
          <a:p>
            <a:pPr>
              <a:lnSpc>
                <a:spcPct val="90000"/>
              </a:lnSpc>
              <a:spcBef>
                <a:spcPts val="1200"/>
              </a:spcBef>
            </a:pPr>
            <a:r>
              <a:rPr lang="zh-CN" altLang="en-US" sz="2400" b="1" dirty="0" smtClean="0">
                <a:latin typeface="Calibri" pitchFamily="34" charset="0"/>
                <a:sym typeface="宋体" pitchFamily="2" charset="-122"/>
              </a:rPr>
              <a:t>七、透明度设置</a:t>
            </a:r>
          </a:p>
          <a:p>
            <a:pPr>
              <a:lnSpc>
                <a:spcPct val="90000"/>
              </a:lnSpc>
              <a:spcBef>
                <a:spcPts val="1200"/>
              </a:spcBef>
            </a:pPr>
            <a:endParaRPr lang="zh-CN" altLang="en-US" sz="2400" b="1" dirty="0" smtClean="0">
              <a:latin typeface="Calibri" pitchFamily="34" charset="0"/>
              <a:sym typeface="宋体" pitchFamily="2" charset="-122"/>
            </a:endParaRPr>
          </a:p>
          <a:p>
            <a:pPr>
              <a:lnSpc>
                <a:spcPct val="90000"/>
              </a:lnSpc>
              <a:spcBef>
                <a:spcPts val="1200"/>
              </a:spcBef>
            </a:pPr>
            <a:r>
              <a:rPr lang="en-US" altLang="zh-CN" sz="2400" b="1" dirty="0" smtClean="0">
                <a:latin typeface="Calibri" pitchFamily="34" charset="0"/>
                <a:sym typeface="宋体" pitchFamily="2" charset="-122"/>
              </a:rPr>
              <a:t>IE</a:t>
            </a:r>
            <a:r>
              <a:rPr lang="zh-CN" altLang="en-US" sz="2400" b="1" dirty="0" smtClean="0">
                <a:latin typeface="Calibri" pitchFamily="34" charset="0"/>
                <a:sym typeface="宋体" pitchFamily="2" charset="-122"/>
              </a:rPr>
              <a:t>浏览器写法：</a:t>
            </a:r>
          </a:p>
          <a:p>
            <a:pPr>
              <a:lnSpc>
                <a:spcPct val="90000"/>
              </a:lnSpc>
              <a:spcBef>
                <a:spcPts val="1200"/>
              </a:spcBef>
            </a:pPr>
            <a:r>
              <a:rPr lang="en-US" altLang="zh-CN" sz="2400" b="1" dirty="0" err="1" smtClean="0">
                <a:latin typeface="Calibri" pitchFamily="34" charset="0"/>
                <a:sym typeface="宋体" pitchFamily="2" charset="-122"/>
              </a:rPr>
              <a:t>filter:alpha</a:t>
            </a:r>
            <a:r>
              <a:rPr lang="en-US" altLang="zh-CN" sz="2400" b="1" dirty="0" smtClean="0">
                <a:latin typeface="Calibri" pitchFamily="34" charset="0"/>
                <a:sym typeface="宋体" pitchFamily="2" charset="-122"/>
              </a:rPr>
              <a:t>(opacity=value);</a:t>
            </a:r>
            <a:r>
              <a:rPr lang="zh-CN" altLang="en-US" sz="2400" b="1" dirty="0" smtClean="0">
                <a:latin typeface="Calibri" pitchFamily="34" charset="0"/>
                <a:sym typeface="宋体" pitchFamily="2" charset="-122"/>
              </a:rPr>
              <a:t>取值范围 </a:t>
            </a:r>
            <a:r>
              <a:rPr lang="en-US" altLang="zh-CN" sz="2400" b="1" dirty="0" smtClean="0">
                <a:latin typeface="Calibri" pitchFamily="34" charset="0"/>
                <a:sym typeface="宋体" pitchFamily="2" charset="-122"/>
              </a:rPr>
              <a:t>1-100</a:t>
            </a:r>
          </a:p>
          <a:p>
            <a:pPr>
              <a:lnSpc>
                <a:spcPct val="90000"/>
              </a:lnSpc>
              <a:spcBef>
                <a:spcPts val="1200"/>
              </a:spcBef>
            </a:pPr>
            <a:endParaRPr lang="en-US" altLang="zh-CN" sz="2400" b="1" dirty="0" smtClean="0">
              <a:latin typeface="Calibri" pitchFamily="34" charset="0"/>
              <a:sym typeface="宋体" pitchFamily="2" charset="-122"/>
            </a:endParaRPr>
          </a:p>
          <a:p>
            <a:pPr>
              <a:lnSpc>
                <a:spcPct val="90000"/>
              </a:lnSpc>
              <a:spcBef>
                <a:spcPts val="1200"/>
              </a:spcBef>
            </a:pPr>
            <a:r>
              <a:rPr lang="zh-CN" altLang="en-US" sz="2400" b="1" dirty="0" smtClean="0">
                <a:latin typeface="Calibri" pitchFamily="34" charset="0"/>
                <a:sym typeface="宋体" pitchFamily="2" charset="-122"/>
              </a:rPr>
              <a:t>兼容其他浏览器写法：</a:t>
            </a:r>
          </a:p>
          <a:p>
            <a:pPr>
              <a:lnSpc>
                <a:spcPct val="90000"/>
              </a:lnSpc>
              <a:spcBef>
                <a:spcPts val="1200"/>
              </a:spcBef>
            </a:pPr>
            <a:r>
              <a:rPr lang="en-US" altLang="zh-CN" sz="2400" b="1" dirty="0" smtClean="0">
                <a:latin typeface="Calibri" pitchFamily="34" charset="0"/>
                <a:sym typeface="宋体" pitchFamily="2" charset="-122"/>
              </a:rPr>
              <a:t>opacity:  .value/0.2</a:t>
            </a:r>
          </a:p>
          <a:p>
            <a:pPr>
              <a:lnSpc>
                <a:spcPct val="90000"/>
              </a:lnSpc>
              <a:spcBef>
                <a:spcPts val="1200"/>
              </a:spcBef>
            </a:pPr>
            <a:r>
              <a:rPr lang="en-US" altLang="zh-CN" sz="2400" b="1" dirty="0" smtClean="0">
                <a:latin typeface="Calibri" pitchFamily="34" charset="0"/>
                <a:sym typeface="宋体" pitchFamily="2" charset="-122"/>
              </a:rPr>
              <a:t>(value</a:t>
            </a:r>
            <a:r>
              <a:rPr lang="zh-CN" altLang="en-US" sz="2400" b="1" dirty="0" smtClean="0">
                <a:latin typeface="Calibri" pitchFamily="34" charset="0"/>
                <a:sym typeface="宋体" pitchFamily="2" charset="-122"/>
              </a:rPr>
              <a:t>的取值范围</a:t>
            </a:r>
            <a:r>
              <a:rPr lang="en-US" altLang="zh-CN" sz="2400" b="1" dirty="0" smtClean="0">
                <a:latin typeface="Calibri" pitchFamily="34" charset="0"/>
                <a:sym typeface="宋体" pitchFamily="2" charset="-122"/>
              </a:rPr>
              <a:t>0-1,0.1,0.2,0.3-----0.9)</a:t>
            </a:r>
          </a:p>
          <a:p>
            <a:pPr>
              <a:lnSpc>
                <a:spcPct val="90000"/>
              </a:lnSpc>
              <a:spcBef>
                <a:spcPts val="1200"/>
              </a:spcBef>
            </a:pPr>
            <a:r>
              <a:rPr lang="zh-CN" altLang="en-US" sz="2400" b="1" dirty="0" smtClean="0">
                <a:latin typeface="Calibri" pitchFamily="34" charset="0"/>
                <a:sym typeface="宋体" pitchFamily="2" charset="-122"/>
              </a:rPr>
              <a:t>例如：</a:t>
            </a:r>
            <a:r>
              <a:rPr lang="en-US" altLang="zh-CN" sz="2400" b="1" dirty="0" smtClean="0">
                <a:latin typeface="Calibri" pitchFamily="34" charset="0"/>
                <a:sym typeface="宋体" pitchFamily="2" charset="-122"/>
              </a:rPr>
              <a:t>opacity: .8 ; </a:t>
            </a:r>
            <a:r>
              <a:rPr lang="en-US" altLang="zh-CN" sz="2400" b="1" dirty="0" err="1" smtClean="0">
                <a:latin typeface="Calibri" pitchFamily="34" charset="0"/>
                <a:sym typeface="宋体" pitchFamily="2" charset="-122"/>
              </a:rPr>
              <a:t>filter:alpha</a:t>
            </a:r>
            <a:r>
              <a:rPr lang="en-US" altLang="zh-CN" sz="2400" b="1" dirty="0" smtClean="0">
                <a:latin typeface="Calibri" pitchFamily="34" charset="0"/>
                <a:sym typeface="宋体" pitchFamily="2" charset="-122"/>
              </a:rPr>
              <a:t>(opacity=80);</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第六章 定位、锚点、透明</a:t>
            </a:r>
          </a:p>
        </p:txBody>
      </p:sp>
      <p:sp>
        <p:nvSpPr>
          <p:cNvPr id="4" name="内容占位符 2"/>
          <p:cNvSpPr txBox="1">
            <a:spLocks/>
          </p:cNvSpPr>
          <p:nvPr/>
        </p:nvSpPr>
        <p:spPr>
          <a:xfrm>
            <a:off x="467544" y="1700808"/>
            <a:ext cx="8424936" cy="4896544"/>
          </a:xfrm>
          <a:prstGeom prst="rect">
            <a:avLst/>
          </a:prstGeom>
        </p:spPr>
        <p:txBody>
          <a:bodyPr/>
          <a:lstStyle/>
          <a:p>
            <a:r>
              <a:rPr lang="zh-CN" altLang="en-US" sz="2400" b="1" dirty="0" smtClean="0"/>
              <a:t>图片高级</a:t>
            </a:r>
            <a:r>
              <a:rPr lang="en-US" altLang="zh-CN" sz="2400" b="1" dirty="0" smtClean="0"/>
              <a:t>-</a:t>
            </a:r>
            <a:r>
              <a:rPr lang="zh-CN" altLang="en-US" sz="2400" b="1" dirty="0" smtClean="0"/>
              <a:t>透明图片</a:t>
            </a:r>
          </a:p>
          <a:p>
            <a:r>
              <a:rPr lang="zh-CN" altLang="en-US" sz="2400" b="1" dirty="0" smtClean="0"/>
              <a:t>（一）网页上常用的图片格式（</a:t>
            </a:r>
            <a:r>
              <a:rPr lang="en-US" altLang="zh-CN" sz="2400" b="1" dirty="0" err="1" smtClean="0"/>
              <a:t>jpg,png,gif</a:t>
            </a:r>
            <a:r>
              <a:rPr lang="zh-CN" altLang="en-US" sz="2400" b="1" dirty="0" smtClean="0"/>
              <a:t>）</a:t>
            </a:r>
          </a:p>
          <a:p>
            <a:r>
              <a:rPr lang="zh-CN" altLang="en-US" sz="2400" b="1" dirty="0" smtClean="0"/>
              <a:t>            支持透明：</a:t>
            </a:r>
            <a:r>
              <a:rPr lang="en-US" altLang="zh-CN" sz="2400" b="1" dirty="0" smtClean="0"/>
              <a:t>gif</a:t>
            </a:r>
            <a:r>
              <a:rPr lang="zh-CN" altLang="en-US" sz="2400" b="1" dirty="0" smtClean="0"/>
              <a:t>，</a:t>
            </a:r>
            <a:r>
              <a:rPr lang="en-US" altLang="zh-CN" sz="2400" b="1" dirty="0" err="1" smtClean="0"/>
              <a:t>png</a:t>
            </a:r>
            <a:r>
              <a:rPr lang="en-US" altLang="zh-CN" sz="2400" b="1" dirty="0" smtClean="0"/>
              <a:t>(png8,png24,png32)</a:t>
            </a:r>
          </a:p>
          <a:p>
            <a:r>
              <a:rPr lang="zh-CN" altLang="en-US" sz="2400" b="1" dirty="0" smtClean="0"/>
              <a:t>（二）网页上的图片形式（插入图片和背景图）</a:t>
            </a:r>
          </a:p>
          <a:p>
            <a:r>
              <a:rPr lang="zh-CN" altLang="en-US" sz="2400" b="1" dirty="0" smtClean="0"/>
              <a:t>（三）插入图片透明</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第六章 定位、锚点、透明</a:t>
            </a:r>
          </a:p>
        </p:txBody>
      </p:sp>
      <p:sp>
        <p:nvSpPr>
          <p:cNvPr id="4" name="内容占位符 2"/>
          <p:cNvSpPr txBox="1">
            <a:spLocks/>
          </p:cNvSpPr>
          <p:nvPr/>
        </p:nvSpPr>
        <p:spPr>
          <a:xfrm>
            <a:off x="467544" y="1700808"/>
            <a:ext cx="8424936" cy="4896544"/>
          </a:xfrm>
          <a:prstGeom prst="rect">
            <a:avLst/>
          </a:prstGeom>
        </p:spPr>
        <p:txBody>
          <a:bodyPr/>
          <a:lstStyle/>
          <a:p>
            <a:r>
              <a:rPr lang="en-US" altLang="zh-CN" sz="2400" b="1" dirty="0" smtClean="0"/>
              <a:t>A.</a:t>
            </a:r>
            <a:r>
              <a:rPr lang="zh-CN" altLang="en-US" sz="2400" b="1" dirty="0" smtClean="0"/>
              <a:t>图片背景透明：</a:t>
            </a:r>
          </a:p>
          <a:p>
            <a:r>
              <a:rPr lang="zh-CN" altLang="en-US" sz="2400" b="1" dirty="0" smtClean="0"/>
              <a:t>    </a:t>
            </a:r>
            <a:r>
              <a:rPr lang="en-US" altLang="zh-CN" sz="2400" b="1" dirty="0" smtClean="0"/>
              <a:t>.gif</a:t>
            </a:r>
            <a:r>
              <a:rPr lang="zh-CN" altLang="en-US" sz="2400" b="1" dirty="0" smtClean="0"/>
              <a:t>：支持</a:t>
            </a:r>
          </a:p>
          <a:p>
            <a:r>
              <a:rPr lang="zh-CN" altLang="en-US" sz="2400" b="1" dirty="0" smtClean="0"/>
              <a:t>    </a:t>
            </a:r>
            <a:r>
              <a:rPr lang="en-US" altLang="zh-CN" sz="2400" b="1" dirty="0" smtClean="0"/>
              <a:t>.png8</a:t>
            </a:r>
            <a:r>
              <a:rPr lang="zh-CN" altLang="en-US" sz="2400" b="1" dirty="0" smtClean="0"/>
              <a:t>：支持</a:t>
            </a:r>
            <a:r>
              <a:rPr lang="en-US" altLang="zh-CN" sz="2400" b="1" dirty="0" smtClean="0"/>
              <a:t>(</a:t>
            </a:r>
            <a:r>
              <a:rPr lang="zh-CN" altLang="en-US" sz="2400" b="1" dirty="0" smtClean="0"/>
              <a:t>建议使用</a:t>
            </a:r>
            <a:r>
              <a:rPr lang="en-US" altLang="zh-CN" sz="2400" b="1" dirty="0" smtClean="0"/>
              <a:t>)</a:t>
            </a:r>
          </a:p>
          <a:p>
            <a:r>
              <a:rPr lang="en-US" altLang="zh-CN" sz="2400" b="1" dirty="0" smtClean="0"/>
              <a:t>    .png24:  IE6</a:t>
            </a:r>
            <a:r>
              <a:rPr lang="zh-CN" altLang="en-US" sz="2400" b="1" dirty="0" smtClean="0"/>
              <a:t>不支持，其它内核浏览器支持（</a:t>
            </a:r>
            <a:r>
              <a:rPr lang="en-US" altLang="zh-CN" sz="2400" b="1" dirty="0" smtClean="0"/>
              <a:t>PS</a:t>
            </a:r>
            <a:r>
              <a:rPr lang="zh-CN" altLang="en-US" sz="2400" b="1" dirty="0" smtClean="0"/>
              <a:t>制作</a:t>
            </a:r>
            <a:r>
              <a:rPr lang="en-US" altLang="zh-CN" sz="2400" b="1" dirty="0" smtClean="0"/>
              <a:t>)</a:t>
            </a:r>
          </a:p>
          <a:p>
            <a:r>
              <a:rPr lang="en-US" altLang="zh-CN" sz="2400" b="1" dirty="0" smtClean="0"/>
              <a:t>    .png32</a:t>
            </a:r>
            <a:r>
              <a:rPr lang="zh-CN" altLang="en-US" sz="2400" b="1" dirty="0" smtClean="0"/>
              <a:t>：</a:t>
            </a:r>
            <a:r>
              <a:rPr lang="en-US" altLang="zh-CN" sz="2400" b="1" dirty="0" smtClean="0"/>
              <a:t>IE6</a:t>
            </a:r>
            <a:r>
              <a:rPr lang="zh-CN" altLang="en-US" sz="2400" b="1" dirty="0" smtClean="0"/>
              <a:t>不支持，其它内核浏览器支持</a:t>
            </a:r>
            <a:endParaRPr lang="en-US" altLang="zh-CN" sz="2400" b="1" dirty="0" smtClean="0"/>
          </a:p>
          <a:p>
            <a:endParaRPr lang="en-US" altLang="zh-CN" sz="2400" b="1" dirty="0" smtClean="0"/>
          </a:p>
          <a:p>
            <a:endParaRPr lang="en-US" altLang="zh-CN" sz="2400" b="1" dirty="0" smtClean="0"/>
          </a:p>
          <a:p>
            <a:r>
              <a:rPr lang="en-US" altLang="zh-CN" sz="2400" b="1" dirty="0" smtClean="0">
                <a:solidFill>
                  <a:srgbClr val="FF0000"/>
                </a:solidFill>
              </a:rPr>
              <a:t>Png32</a:t>
            </a:r>
            <a:r>
              <a:rPr lang="zh-CN" altLang="en-US" sz="2400" b="1" dirty="0" smtClean="0">
                <a:solidFill>
                  <a:srgbClr val="FF0000"/>
                </a:solidFill>
              </a:rPr>
              <a:t>图片作为背景图兼容</a:t>
            </a:r>
            <a:r>
              <a:rPr lang="en-US" altLang="zh-CN" sz="2400" b="1" dirty="0" smtClean="0">
                <a:solidFill>
                  <a:srgbClr val="FF0000"/>
                </a:solidFill>
              </a:rPr>
              <a:t>IE6</a:t>
            </a:r>
            <a:r>
              <a:rPr lang="zh-CN" altLang="en-US" sz="2400" b="1" dirty="0" smtClean="0">
                <a:solidFill>
                  <a:srgbClr val="FF0000"/>
                </a:solidFill>
              </a:rPr>
              <a:t>的写法</a:t>
            </a:r>
            <a:endParaRPr lang="en-US" altLang="zh-CN" sz="2400" b="1" dirty="0" smtClean="0">
              <a:solidFill>
                <a:srgbClr val="FF0000"/>
              </a:solidFill>
            </a:endParaRPr>
          </a:p>
          <a:p>
            <a:r>
              <a:rPr lang="en-US" altLang="zh-CN" sz="2400" b="1" dirty="0" smtClean="0">
                <a:solidFill>
                  <a:srgbClr val="FF0000"/>
                </a:solidFill>
              </a:rPr>
              <a:t>background-image: </a:t>
            </a:r>
            <a:r>
              <a:rPr lang="en-US" altLang="zh-CN" sz="2400" b="1" dirty="0" err="1" smtClean="0">
                <a:solidFill>
                  <a:srgbClr val="FF0000"/>
                </a:solidFill>
              </a:rPr>
              <a:t>url</a:t>
            </a:r>
            <a:r>
              <a:rPr lang="en-US" altLang="zh-CN" sz="2400" b="1" dirty="0" smtClean="0">
                <a:solidFill>
                  <a:srgbClr val="FF0000"/>
                </a:solidFill>
              </a:rPr>
              <a:t>(</a:t>
            </a:r>
            <a:r>
              <a:rPr lang="zh-CN" altLang="en-US" sz="2400" b="1" dirty="0" smtClean="0">
                <a:solidFill>
                  <a:srgbClr val="FF0000"/>
                </a:solidFill>
              </a:rPr>
              <a:t>路径</a:t>
            </a:r>
            <a:r>
              <a:rPr lang="en-US" altLang="zh-CN" sz="2400" b="1" dirty="0" smtClean="0">
                <a:solidFill>
                  <a:srgbClr val="FF0000"/>
                </a:solidFill>
              </a:rPr>
              <a:t>)!important;/* FF IE7 */</a:t>
            </a:r>
          </a:p>
          <a:p>
            <a:r>
              <a:rPr lang="en-US" altLang="zh-CN" sz="2400" b="1" dirty="0" smtClean="0">
                <a:solidFill>
                  <a:srgbClr val="FF0000"/>
                </a:solidFill>
              </a:rPr>
              <a:t>background-repeat: no-repeat;</a:t>
            </a:r>
          </a:p>
          <a:p>
            <a:r>
              <a:rPr lang="en-US" altLang="zh-CN" sz="2400" b="1" dirty="0" smtClean="0">
                <a:solidFill>
                  <a:srgbClr val="FF0000"/>
                </a:solidFill>
              </a:rPr>
              <a:t>_</a:t>
            </a:r>
            <a:r>
              <a:rPr lang="en-US" altLang="zh-CN" sz="2400" b="1" dirty="0" err="1" smtClean="0">
                <a:solidFill>
                  <a:srgbClr val="FF0000"/>
                </a:solidFill>
              </a:rPr>
              <a:t>filter:progid:DXImageTransform.Microsoft.AlphaImageLoader</a:t>
            </a:r>
            <a:r>
              <a:rPr lang="en-US" altLang="zh-CN" sz="2400" b="1" dirty="0" smtClean="0">
                <a:solidFill>
                  <a:srgbClr val="FF0000"/>
                </a:solidFill>
              </a:rPr>
              <a:t>(</a:t>
            </a:r>
            <a:r>
              <a:rPr lang="en-US" altLang="zh-CN" sz="2400" b="1" dirty="0" err="1" smtClean="0">
                <a:solidFill>
                  <a:srgbClr val="FF0000"/>
                </a:solidFill>
              </a:rPr>
              <a:t>src</a:t>
            </a:r>
            <a:r>
              <a:rPr lang="en-US" altLang="zh-CN" sz="2400" b="1" dirty="0" smtClean="0">
                <a:solidFill>
                  <a:srgbClr val="FF0000"/>
                </a:solidFill>
              </a:rPr>
              <a:t>='</a:t>
            </a:r>
            <a:r>
              <a:rPr lang="zh-CN" altLang="en-US" sz="2400" b="1" dirty="0" smtClean="0">
                <a:solidFill>
                  <a:srgbClr val="FF0000"/>
                </a:solidFill>
              </a:rPr>
              <a:t>路径</a:t>
            </a:r>
            <a:r>
              <a:rPr lang="en-US" altLang="zh-CN" sz="2400" b="1" dirty="0" smtClean="0">
                <a:solidFill>
                  <a:srgbClr val="FF0000"/>
                </a:solidFill>
              </a:rPr>
              <a:t>'); /* IE6 */</a:t>
            </a:r>
          </a:p>
          <a:p>
            <a:r>
              <a:rPr lang="en-US" altLang="zh-CN" sz="2400" b="1" dirty="0" smtClean="0">
                <a:solidFill>
                  <a:srgbClr val="FF0000"/>
                </a:solidFill>
              </a:rPr>
              <a:t>_background-image: none; /* IE6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第六章 定位、锚点、透明</a:t>
            </a:r>
          </a:p>
        </p:txBody>
      </p:sp>
      <p:sp>
        <p:nvSpPr>
          <p:cNvPr id="4" name="内容占位符 2"/>
          <p:cNvSpPr txBox="1">
            <a:spLocks/>
          </p:cNvSpPr>
          <p:nvPr/>
        </p:nvSpPr>
        <p:spPr>
          <a:xfrm>
            <a:off x="467544" y="1700808"/>
            <a:ext cx="8676456" cy="4896544"/>
          </a:xfrm>
          <a:prstGeom prst="rect">
            <a:avLst/>
          </a:prstGeom>
        </p:spPr>
        <p:txBody>
          <a:bodyPr/>
          <a:lstStyle/>
          <a:p>
            <a:r>
              <a:rPr lang="en-US" sz="2400" b="1" dirty="0" smtClean="0"/>
              <a:t>B.</a:t>
            </a:r>
            <a:r>
              <a:rPr lang="zh-CN" altLang="en-US" sz="2400" b="1" dirty="0" smtClean="0"/>
              <a:t>图片本身透明</a:t>
            </a:r>
          </a:p>
          <a:p>
            <a:r>
              <a:rPr lang="zh-CN" altLang="en-US" sz="2400" b="1" dirty="0" smtClean="0"/>
              <a:t>    </a:t>
            </a:r>
            <a:r>
              <a:rPr lang="en-US" altLang="zh-CN" sz="2400" b="1" dirty="0" smtClean="0"/>
              <a:t>.</a:t>
            </a:r>
            <a:r>
              <a:rPr lang="en-US" sz="2400" b="1" dirty="0" smtClean="0"/>
              <a:t>png24: IE6</a:t>
            </a:r>
            <a:r>
              <a:rPr lang="zh-CN" altLang="en-US" sz="2400" b="1" dirty="0" smtClean="0"/>
              <a:t>不支持（</a:t>
            </a:r>
            <a:r>
              <a:rPr lang="en-US" sz="2400" b="1" dirty="0" err="1" smtClean="0"/>
              <a:t>ps</a:t>
            </a:r>
            <a:r>
              <a:rPr lang="zh-CN" altLang="en-US" sz="2400" b="1" dirty="0" smtClean="0"/>
              <a:t>制作</a:t>
            </a:r>
            <a:r>
              <a:rPr lang="en-US" altLang="zh-CN" sz="2400" b="1" dirty="0" smtClean="0"/>
              <a:t>)</a:t>
            </a:r>
            <a:r>
              <a:rPr lang="zh-CN" altLang="en-US" sz="2400" b="1" dirty="0" smtClean="0"/>
              <a:t>，可用</a:t>
            </a:r>
            <a:r>
              <a:rPr lang="en-US" sz="2400" b="1" dirty="0" smtClean="0"/>
              <a:t>filter</a:t>
            </a:r>
            <a:r>
              <a:rPr lang="zh-CN" altLang="en-US" sz="2400" b="1" dirty="0" smtClean="0"/>
              <a:t>兼容。</a:t>
            </a:r>
          </a:p>
          <a:p>
            <a:r>
              <a:rPr lang="zh-CN" altLang="en-US" sz="2400" b="1" dirty="0" smtClean="0"/>
              <a:t>    </a:t>
            </a:r>
            <a:r>
              <a:rPr lang="en-US" altLang="zh-CN" sz="2400" b="1" dirty="0" smtClean="0"/>
              <a:t>.</a:t>
            </a:r>
            <a:r>
              <a:rPr lang="en-US" sz="2400" b="1" dirty="0" smtClean="0"/>
              <a:t>png32：IE6</a:t>
            </a:r>
            <a:r>
              <a:rPr lang="zh-CN" altLang="en-US" sz="2400" b="1" dirty="0" smtClean="0"/>
              <a:t>不支持，可用</a:t>
            </a:r>
            <a:r>
              <a:rPr lang="en-US" sz="2400" b="1" dirty="0" smtClean="0"/>
              <a:t>filter</a:t>
            </a:r>
            <a:r>
              <a:rPr lang="zh-CN" altLang="en-US" sz="2400" b="1" dirty="0" smtClean="0"/>
              <a:t>兼容。</a:t>
            </a:r>
            <a:endParaRPr lang="en-US" altLang="zh-CN" sz="2400" b="1" dirty="0" smtClean="0"/>
          </a:p>
          <a:p>
            <a:endParaRPr lang="en-US" altLang="zh-CN" sz="2400" b="1" dirty="0" smtClean="0"/>
          </a:p>
          <a:p>
            <a:r>
              <a:rPr lang="zh-CN" altLang="en-US" sz="2000" b="1" dirty="0" smtClean="0">
                <a:solidFill>
                  <a:srgbClr val="FF0000"/>
                </a:solidFill>
              </a:rPr>
              <a:t>半透明插入图片兼容</a:t>
            </a:r>
            <a:r>
              <a:rPr lang="en-US" sz="2000" b="1" dirty="0" smtClean="0">
                <a:solidFill>
                  <a:srgbClr val="FF0000"/>
                </a:solidFill>
              </a:rPr>
              <a:t>IE6</a:t>
            </a:r>
            <a:r>
              <a:rPr lang="zh-CN" altLang="en-US" sz="2000" b="1" dirty="0" smtClean="0">
                <a:solidFill>
                  <a:srgbClr val="FF0000"/>
                </a:solidFill>
              </a:rPr>
              <a:t>做法</a:t>
            </a:r>
            <a:r>
              <a:rPr lang="en-US" altLang="zh-CN" sz="2000" b="1" dirty="0" smtClean="0">
                <a:solidFill>
                  <a:srgbClr val="FF0000"/>
                </a:solidFill>
              </a:rPr>
              <a:t>:</a:t>
            </a:r>
            <a:r>
              <a:rPr lang="zh-CN" altLang="en-US" sz="2000" b="1" dirty="0" smtClean="0">
                <a:solidFill>
                  <a:srgbClr val="FF0000"/>
                </a:solidFill>
              </a:rPr>
              <a:t>（使用</a:t>
            </a:r>
            <a:r>
              <a:rPr lang="en-US" sz="2000" b="1" dirty="0" smtClean="0">
                <a:solidFill>
                  <a:srgbClr val="FF0000"/>
                </a:solidFill>
              </a:rPr>
              <a:t>png32</a:t>
            </a:r>
            <a:r>
              <a:rPr lang="zh-CN" altLang="en-US" sz="2000" b="1" dirty="0" smtClean="0">
                <a:solidFill>
                  <a:srgbClr val="FF0000"/>
                </a:solidFill>
              </a:rPr>
              <a:t>或</a:t>
            </a:r>
            <a:r>
              <a:rPr lang="en-US" sz="2000" b="1" dirty="0" smtClean="0">
                <a:solidFill>
                  <a:srgbClr val="FF0000"/>
                </a:solidFill>
              </a:rPr>
              <a:t>PS</a:t>
            </a:r>
            <a:r>
              <a:rPr lang="zh-CN" altLang="en-US" sz="2000" b="1" dirty="0" smtClean="0">
                <a:solidFill>
                  <a:srgbClr val="FF0000"/>
                </a:solidFill>
              </a:rPr>
              <a:t>制作的</a:t>
            </a:r>
            <a:r>
              <a:rPr lang="en-US" sz="2000" b="1" dirty="0" smtClean="0">
                <a:solidFill>
                  <a:srgbClr val="FF0000"/>
                </a:solidFill>
              </a:rPr>
              <a:t>png24</a:t>
            </a:r>
            <a:r>
              <a:rPr lang="zh-CN" altLang="en-US" sz="2000" b="1" dirty="0" smtClean="0">
                <a:solidFill>
                  <a:srgbClr val="FF0000"/>
                </a:solidFill>
              </a:rPr>
              <a:t>半透明图片）</a:t>
            </a:r>
          </a:p>
          <a:p>
            <a:r>
              <a:rPr lang="zh-CN" altLang="en-US" sz="2000" b="1" dirty="0" smtClean="0">
                <a:solidFill>
                  <a:srgbClr val="FF0000"/>
                </a:solidFill>
              </a:rPr>
              <a:t>样式：</a:t>
            </a:r>
          </a:p>
          <a:p>
            <a:r>
              <a:rPr lang="en-US" altLang="zh-CN" sz="2000" b="1" dirty="0" smtClean="0">
                <a:solidFill>
                  <a:srgbClr val="FF0000"/>
                </a:solidFill>
              </a:rPr>
              <a:t>&lt;</a:t>
            </a:r>
            <a:r>
              <a:rPr lang="en-US" sz="2000" b="1" dirty="0" smtClean="0">
                <a:solidFill>
                  <a:srgbClr val="FF0000"/>
                </a:solidFill>
              </a:rPr>
              <a:t>style type="text/</a:t>
            </a:r>
            <a:r>
              <a:rPr lang="en-US" sz="2000" b="1" dirty="0" err="1" smtClean="0">
                <a:solidFill>
                  <a:srgbClr val="FF0000"/>
                </a:solidFill>
              </a:rPr>
              <a:t>css</a:t>
            </a:r>
            <a:r>
              <a:rPr lang="en-US" sz="2000" b="1" dirty="0" smtClean="0">
                <a:solidFill>
                  <a:srgbClr val="FF0000"/>
                </a:solidFill>
              </a:rPr>
              <a:t>"&gt;</a:t>
            </a:r>
          </a:p>
          <a:p>
            <a:r>
              <a:rPr lang="en-US" sz="2000" b="1" dirty="0" smtClean="0">
                <a:solidFill>
                  <a:srgbClr val="FF0000"/>
                </a:solidFill>
              </a:rPr>
              <a:t>.alpha{display:none;_display:inline-block;filter:progid:DXImageTransform.Microsoft.AlphaImageLoader</a:t>
            </a:r>
          </a:p>
          <a:p>
            <a:r>
              <a:rPr lang="en-US" sz="2000" b="1" dirty="0" smtClean="0">
                <a:solidFill>
                  <a:srgbClr val="FF0000"/>
                </a:solidFill>
              </a:rPr>
              <a:t>(</a:t>
            </a:r>
            <a:r>
              <a:rPr lang="en-US" sz="2000" b="1" dirty="0" err="1" smtClean="0">
                <a:solidFill>
                  <a:srgbClr val="FF0000"/>
                </a:solidFill>
              </a:rPr>
              <a:t>src</a:t>
            </a:r>
            <a:r>
              <a:rPr lang="en-US" sz="2000" b="1" dirty="0" smtClean="0">
                <a:solidFill>
                  <a:srgbClr val="FF0000"/>
                </a:solidFill>
              </a:rPr>
              <a:t>="</a:t>
            </a:r>
            <a:r>
              <a:rPr lang="zh-CN" altLang="en-US" sz="2000" b="1" dirty="0" smtClean="0">
                <a:solidFill>
                  <a:srgbClr val="FF0000"/>
                </a:solidFill>
              </a:rPr>
              <a:t>图片路径</a:t>
            </a:r>
            <a:r>
              <a:rPr lang="en-US" altLang="zh-CN" sz="2000" b="1" dirty="0" smtClean="0">
                <a:solidFill>
                  <a:srgbClr val="FF0000"/>
                </a:solidFill>
              </a:rPr>
              <a:t>",</a:t>
            </a:r>
            <a:r>
              <a:rPr lang="en-US" sz="2000" b="1" dirty="0" err="1" smtClean="0">
                <a:solidFill>
                  <a:srgbClr val="FF0000"/>
                </a:solidFill>
              </a:rPr>
              <a:t>sizingMethod</a:t>
            </a:r>
            <a:r>
              <a:rPr lang="en-US" sz="2000" b="1" dirty="0" smtClean="0">
                <a:solidFill>
                  <a:srgbClr val="FF0000"/>
                </a:solidFill>
              </a:rPr>
              <a:t>="scale");</a:t>
            </a:r>
            <a:r>
              <a:rPr lang="en-US" sz="2000" b="1" dirty="0" err="1" smtClean="0">
                <a:solidFill>
                  <a:srgbClr val="FF0000"/>
                </a:solidFill>
              </a:rPr>
              <a:t>width:value;height:value</a:t>
            </a:r>
            <a:r>
              <a:rPr lang="en-US" sz="2000" b="1" dirty="0" smtClean="0">
                <a:solidFill>
                  <a:srgbClr val="FF0000"/>
                </a:solidFill>
              </a:rPr>
              <a:t>;}</a:t>
            </a:r>
          </a:p>
          <a:p>
            <a:r>
              <a:rPr lang="en-US" sz="2000" b="1" dirty="0" smtClean="0">
                <a:solidFill>
                  <a:srgbClr val="FF0000"/>
                </a:solidFill>
              </a:rPr>
              <a:t>.ie6hidden{_</a:t>
            </a:r>
            <a:r>
              <a:rPr lang="en-US" sz="2000" b="1" dirty="0" err="1" smtClean="0">
                <a:solidFill>
                  <a:srgbClr val="FF0000"/>
                </a:solidFill>
              </a:rPr>
              <a:t>display:none</a:t>
            </a:r>
            <a:r>
              <a:rPr lang="en-US" sz="2000" b="1" dirty="0" smtClean="0">
                <a:solidFill>
                  <a:srgbClr val="FF0000"/>
                </a:solidFill>
              </a:rPr>
              <a:t>;}</a:t>
            </a:r>
          </a:p>
          <a:p>
            <a:r>
              <a:rPr lang="en-US" sz="2000" b="1" dirty="0" smtClean="0">
                <a:solidFill>
                  <a:srgbClr val="FF0000"/>
                </a:solidFill>
              </a:rPr>
              <a:t>&lt;/style&gt;</a:t>
            </a:r>
          </a:p>
          <a:p>
            <a:r>
              <a:rPr lang="zh-CN" altLang="en-US" sz="2000" b="1" dirty="0" smtClean="0">
                <a:solidFill>
                  <a:srgbClr val="FF0000"/>
                </a:solidFill>
              </a:rPr>
              <a:t>结构：</a:t>
            </a:r>
          </a:p>
          <a:p>
            <a:r>
              <a:rPr lang="en-US" altLang="zh-CN" sz="2000" b="1" dirty="0" smtClean="0">
                <a:solidFill>
                  <a:srgbClr val="FF0000"/>
                </a:solidFill>
              </a:rPr>
              <a:t>&lt;</a:t>
            </a:r>
            <a:r>
              <a:rPr lang="en-US" sz="2000" b="1" dirty="0" smtClean="0">
                <a:solidFill>
                  <a:srgbClr val="FF0000"/>
                </a:solidFill>
              </a:rPr>
              <a:t>span class="alpha"&gt;&lt;/span&gt;</a:t>
            </a:r>
          </a:p>
          <a:p>
            <a:r>
              <a:rPr lang="en-US" sz="2000" b="1" dirty="0" smtClean="0">
                <a:solidFill>
                  <a:srgbClr val="FF0000"/>
                </a:solidFill>
              </a:rPr>
              <a:t>&lt;</a:t>
            </a:r>
            <a:r>
              <a:rPr lang="en-US" sz="2000" b="1" dirty="0" err="1" smtClean="0">
                <a:solidFill>
                  <a:srgbClr val="FF0000"/>
                </a:solidFill>
              </a:rPr>
              <a:t>img</a:t>
            </a:r>
            <a:r>
              <a:rPr lang="en-US" sz="2000" b="1" dirty="0" smtClean="0">
                <a:solidFill>
                  <a:srgbClr val="FF0000"/>
                </a:solidFill>
              </a:rPr>
              <a:t> class="ie6hidden" </a:t>
            </a:r>
            <a:r>
              <a:rPr lang="en-US" sz="2000" b="1" dirty="0" err="1" smtClean="0">
                <a:solidFill>
                  <a:srgbClr val="FF0000"/>
                </a:solidFill>
              </a:rPr>
              <a:t>src</a:t>
            </a:r>
            <a:r>
              <a:rPr lang="en-US" sz="2000" b="1" dirty="0" smtClean="0">
                <a:solidFill>
                  <a:srgbClr val="FF0000"/>
                </a:solidFill>
              </a:rPr>
              <a:t>="" /&gt;</a:t>
            </a:r>
            <a:endParaRPr lang="en-US" altLang="zh-CN" sz="2000" b="1" dirty="0" smtClean="0">
              <a:solidFill>
                <a:srgbClr val="FF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第六章 定位、锚点、透明</a:t>
            </a:r>
          </a:p>
        </p:txBody>
      </p:sp>
      <p:sp>
        <p:nvSpPr>
          <p:cNvPr id="4" name="内容占位符 2"/>
          <p:cNvSpPr txBox="1">
            <a:spLocks/>
          </p:cNvSpPr>
          <p:nvPr/>
        </p:nvSpPr>
        <p:spPr>
          <a:xfrm>
            <a:off x="467544" y="1700808"/>
            <a:ext cx="8676456" cy="4896544"/>
          </a:xfrm>
          <a:prstGeom prst="rect">
            <a:avLst/>
          </a:prstGeom>
        </p:spPr>
        <p:txBody>
          <a:bodyPr/>
          <a:lstStyle/>
          <a:p>
            <a:r>
              <a:rPr lang="en-US" sz="2400" b="1" dirty="0" smtClean="0"/>
              <a:t>C、css3</a:t>
            </a:r>
            <a:r>
              <a:rPr lang="zh-CN" altLang="en-US" sz="2400" b="1" dirty="0" smtClean="0"/>
              <a:t>新增透明属性</a:t>
            </a:r>
          </a:p>
          <a:p>
            <a:r>
              <a:rPr lang="zh-CN" altLang="en-US" sz="2400" b="1" dirty="0" smtClean="0"/>
              <a:t>语法 ：</a:t>
            </a:r>
            <a:r>
              <a:rPr lang="en-US" sz="2400" b="1" dirty="0" err="1" smtClean="0"/>
              <a:t>background:rgba</a:t>
            </a:r>
            <a:r>
              <a:rPr lang="en-US" sz="2400" b="1" dirty="0" smtClean="0"/>
              <a:t>(</a:t>
            </a:r>
            <a:r>
              <a:rPr lang="en-US" sz="2400" b="1" dirty="0" err="1" smtClean="0"/>
              <a:t>value,value,value,value</a:t>
            </a:r>
            <a:r>
              <a:rPr lang="en-US" sz="2400" b="1" dirty="0" smtClean="0"/>
              <a:t>);</a:t>
            </a:r>
          </a:p>
          <a:p>
            <a:r>
              <a:rPr lang="zh-CN" altLang="en-US" sz="2400" b="1" dirty="0" smtClean="0"/>
              <a:t>说明：前三个值是</a:t>
            </a:r>
            <a:r>
              <a:rPr lang="en-US" sz="2400" b="1" dirty="0" smtClean="0"/>
              <a:t>RGB</a:t>
            </a:r>
            <a:r>
              <a:rPr lang="zh-CN" altLang="en-US" sz="2400" b="1" dirty="0" smtClean="0"/>
              <a:t>的颜色值，最后一个是透明的数值。</a:t>
            </a:r>
            <a:endParaRPr lang="zh-CN" altLang="en-US" sz="24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第六章 定位、锚点、透明</a:t>
            </a:r>
          </a:p>
        </p:txBody>
      </p:sp>
      <p:sp>
        <p:nvSpPr>
          <p:cNvPr id="4" name="内容占位符 2"/>
          <p:cNvSpPr txBox="1">
            <a:spLocks/>
          </p:cNvSpPr>
          <p:nvPr/>
        </p:nvSpPr>
        <p:spPr>
          <a:xfrm>
            <a:off x="467544" y="1700808"/>
            <a:ext cx="8424936" cy="4896544"/>
          </a:xfrm>
          <a:prstGeom prst="rect">
            <a:avLst/>
          </a:prstGeom>
        </p:spPr>
        <p:txBody>
          <a:bodyPr/>
          <a:lstStyle/>
          <a:p>
            <a:pPr>
              <a:lnSpc>
                <a:spcPct val="90000"/>
              </a:lnSpc>
              <a:spcBef>
                <a:spcPts val="1200"/>
              </a:spcBef>
            </a:pPr>
            <a:r>
              <a:rPr lang="zh-CN" altLang="en-US" sz="2400" b="1" dirty="0" smtClean="0">
                <a:solidFill>
                  <a:srgbClr val="FF0000"/>
                </a:solidFill>
                <a:latin typeface="Calibri" pitchFamily="34" charset="0"/>
                <a:sym typeface="宋体" pitchFamily="2" charset="-122"/>
              </a:rPr>
              <a:t>八、滚动条</a:t>
            </a:r>
          </a:p>
          <a:p>
            <a:pPr>
              <a:lnSpc>
                <a:spcPct val="90000"/>
              </a:lnSpc>
              <a:spcBef>
                <a:spcPts val="1200"/>
              </a:spcBef>
            </a:pPr>
            <a:r>
              <a:rPr lang="en-US" altLang="zh-CN" sz="2400" b="1" dirty="0" smtClean="0">
                <a:solidFill>
                  <a:srgbClr val="FF0000"/>
                </a:solidFill>
                <a:latin typeface="Calibri" pitchFamily="34" charset="0"/>
                <a:sym typeface="宋体" pitchFamily="2" charset="-122"/>
              </a:rPr>
              <a:t>1</a:t>
            </a:r>
            <a:r>
              <a:rPr lang="zh-CN" altLang="en-US" sz="2400" b="1" dirty="0" smtClean="0">
                <a:solidFill>
                  <a:srgbClr val="FF0000"/>
                </a:solidFill>
                <a:latin typeface="Calibri" pitchFamily="34" charset="0"/>
                <a:sym typeface="宋体" pitchFamily="2" charset="-122"/>
              </a:rPr>
              <a:t>、</a:t>
            </a:r>
            <a:r>
              <a:rPr lang="en-US" altLang="zh-CN" sz="2400" b="1" dirty="0" smtClean="0">
                <a:solidFill>
                  <a:srgbClr val="FF0000"/>
                </a:solidFill>
                <a:latin typeface="Calibri" pitchFamily="34" charset="0"/>
                <a:sym typeface="宋体" pitchFamily="2" charset="-122"/>
              </a:rPr>
              <a:t>Overflow</a:t>
            </a:r>
            <a:r>
              <a:rPr lang="zh-CN" altLang="en-US" sz="2400" b="1" dirty="0" smtClean="0">
                <a:solidFill>
                  <a:srgbClr val="FF0000"/>
                </a:solidFill>
                <a:latin typeface="Calibri" pitchFamily="34" charset="0"/>
                <a:sym typeface="宋体" pitchFamily="2" charset="-122"/>
              </a:rPr>
              <a:t>内容溢出时的设置</a:t>
            </a:r>
          </a:p>
          <a:p>
            <a:pPr>
              <a:lnSpc>
                <a:spcPct val="90000"/>
              </a:lnSpc>
              <a:spcBef>
                <a:spcPts val="1200"/>
              </a:spcBef>
            </a:pPr>
            <a:endParaRPr lang="zh-CN" altLang="en-US" sz="2400" b="1" dirty="0" smtClean="0">
              <a:solidFill>
                <a:srgbClr val="FF0000"/>
              </a:solidFill>
              <a:latin typeface="Calibri" pitchFamily="34" charset="0"/>
              <a:sym typeface="宋体" pitchFamily="2" charset="-122"/>
            </a:endParaRPr>
          </a:p>
          <a:p>
            <a:pPr>
              <a:lnSpc>
                <a:spcPct val="90000"/>
              </a:lnSpc>
              <a:spcBef>
                <a:spcPts val="1200"/>
              </a:spcBef>
            </a:pPr>
            <a:r>
              <a:rPr lang="zh-CN" altLang="en-US" sz="2400" b="1" dirty="0" smtClean="0">
                <a:solidFill>
                  <a:srgbClr val="FF0000"/>
                </a:solidFill>
                <a:latin typeface="Calibri" pitchFamily="34" charset="0"/>
                <a:sym typeface="宋体" pitchFamily="2" charset="-122"/>
              </a:rPr>
              <a:t>属性：</a:t>
            </a:r>
          </a:p>
          <a:p>
            <a:pPr>
              <a:lnSpc>
                <a:spcPct val="90000"/>
              </a:lnSpc>
              <a:spcBef>
                <a:spcPts val="1200"/>
              </a:spcBef>
            </a:pPr>
            <a:r>
              <a:rPr lang="en-US" altLang="zh-CN" sz="2400" b="1" dirty="0" smtClean="0">
                <a:solidFill>
                  <a:srgbClr val="FF0000"/>
                </a:solidFill>
                <a:latin typeface="Calibri" pitchFamily="34" charset="0"/>
                <a:sym typeface="宋体" pitchFamily="2" charset="-122"/>
              </a:rPr>
              <a:t>overflow </a:t>
            </a:r>
            <a:r>
              <a:rPr lang="zh-CN" altLang="en-US" sz="2400" b="1" dirty="0" smtClean="0">
                <a:solidFill>
                  <a:srgbClr val="FF0000"/>
                </a:solidFill>
                <a:latin typeface="Calibri" pitchFamily="34" charset="0"/>
                <a:sym typeface="宋体" pitchFamily="2" charset="-122"/>
              </a:rPr>
              <a:t>水平及垂直方向内容溢出时的设置 </a:t>
            </a:r>
          </a:p>
          <a:p>
            <a:pPr>
              <a:lnSpc>
                <a:spcPct val="90000"/>
              </a:lnSpc>
              <a:spcBef>
                <a:spcPts val="1200"/>
              </a:spcBef>
            </a:pPr>
            <a:r>
              <a:rPr lang="en-US" altLang="zh-CN" sz="2400" b="1" dirty="0" smtClean="0">
                <a:solidFill>
                  <a:srgbClr val="FF0000"/>
                </a:solidFill>
                <a:latin typeface="Calibri" pitchFamily="34" charset="0"/>
                <a:sym typeface="宋体" pitchFamily="2" charset="-122"/>
              </a:rPr>
              <a:t>overflow-x </a:t>
            </a:r>
            <a:r>
              <a:rPr lang="zh-CN" altLang="en-US" sz="2400" b="1" dirty="0" smtClean="0">
                <a:solidFill>
                  <a:srgbClr val="FF0000"/>
                </a:solidFill>
                <a:latin typeface="Calibri" pitchFamily="34" charset="0"/>
                <a:sym typeface="宋体" pitchFamily="2" charset="-122"/>
              </a:rPr>
              <a:t>水平方向内容溢出时的设置 </a:t>
            </a:r>
          </a:p>
          <a:p>
            <a:pPr>
              <a:lnSpc>
                <a:spcPct val="90000"/>
              </a:lnSpc>
              <a:spcBef>
                <a:spcPts val="1200"/>
              </a:spcBef>
            </a:pPr>
            <a:r>
              <a:rPr lang="en-US" altLang="zh-CN" sz="2400" b="1" dirty="0" smtClean="0">
                <a:solidFill>
                  <a:srgbClr val="FF0000"/>
                </a:solidFill>
                <a:latin typeface="Calibri" pitchFamily="34" charset="0"/>
                <a:sym typeface="宋体" pitchFamily="2" charset="-122"/>
              </a:rPr>
              <a:t>overflow-y </a:t>
            </a:r>
            <a:r>
              <a:rPr lang="zh-CN" altLang="en-US" sz="2400" b="1" dirty="0" smtClean="0">
                <a:solidFill>
                  <a:srgbClr val="FF0000"/>
                </a:solidFill>
                <a:latin typeface="Calibri" pitchFamily="34" charset="0"/>
                <a:sym typeface="宋体" pitchFamily="2" charset="-122"/>
              </a:rPr>
              <a:t>垂直方向内容溢出时的设置</a:t>
            </a:r>
          </a:p>
          <a:p>
            <a:pPr>
              <a:lnSpc>
                <a:spcPct val="90000"/>
              </a:lnSpc>
              <a:spcBef>
                <a:spcPts val="1200"/>
              </a:spcBef>
            </a:pPr>
            <a:endParaRPr lang="zh-CN" altLang="en-US" sz="2400" b="1" dirty="0" smtClean="0">
              <a:latin typeface="Calibri" pitchFamily="34" charset="0"/>
              <a:sym typeface="宋体" pitchFamily="2" charset="-122"/>
            </a:endParaRPr>
          </a:p>
          <a:p>
            <a:pPr>
              <a:lnSpc>
                <a:spcPct val="90000"/>
              </a:lnSpc>
              <a:spcBef>
                <a:spcPts val="1200"/>
              </a:spcBef>
            </a:pPr>
            <a:r>
              <a:rPr lang="zh-CN" altLang="en-US" sz="2400" b="1" dirty="0" smtClean="0">
                <a:latin typeface="Calibri" pitchFamily="34" charset="0"/>
                <a:sym typeface="宋体" pitchFamily="2" charset="-122"/>
              </a:rPr>
              <a:t>以上三个属性设置的属性值：</a:t>
            </a:r>
          </a:p>
          <a:p>
            <a:pPr>
              <a:lnSpc>
                <a:spcPct val="90000"/>
              </a:lnSpc>
              <a:spcBef>
                <a:spcPts val="1200"/>
              </a:spcBef>
            </a:pPr>
            <a:r>
              <a:rPr lang="en-US" altLang="zh-CN" sz="2400" b="1" dirty="0" smtClean="0">
                <a:latin typeface="Calibri" pitchFamily="34" charset="0"/>
                <a:sym typeface="宋体" pitchFamily="2" charset="-122"/>
              </a:rPr>
              <a:t>visible</a:t>
            </a:r>
            <a:r>
              <a:rPr lang="zh-CN" altLang="en-US" sz="2400" b="1" dirty="0" smtClean="0">
                <a:latin typeface="Calibri" pitchFamily="34" charset="0"/>
                <a:sym typeface="宋体" pitchFamily="2" charset="-122"/>
              </a:rPr>
              <a:t>、</a:t>
            </a:r>
            <a:r>
              <a:rPr lang="en-US" altLang="zh-CN" sz="2400" b="1" dirty="0" smtClean="0">
                <a:latin typeface="Calibri" pitchFamily="34" charset="0"/>
                <a:sym typeface="宋体" pitchFamily="2" charset="-122"/>
              </a:rPr>
              <a:t>scroll</a:t>
            </a:r>
            <a:r>
              <a:rPr lang="zh-CN" altLang="en-US" sz="2400" b="1" dirty="0" smtClean="0">
                <a:latin typeface="Calibri" pitchFamily="34" charset="0"/>
                <a:sym typeface="宋体" pitchFamily="2" charset="-122"/>
              </a:rPr>
              <a:t>、</a:t>
            </a:r>
            <a:r>
              <a:rPr lang="en-US" altLang="zh-CN" sz="2400" b="1" dirty="0" smtClean="0">
                <a:latin typeface="Calibri" pitchFamily="34" charset="0"/>
                <a:sym typeface="宋体" pitchFamily="2" charset="-122"/>
              </a:rPr>
              <a:t>hidden</a:t>
            </a:r>
            <a:r>
              <a:rPr lang="zh-CN" altLang="en-US" sz="2400" b="1" dirty="0" smtClean="0">
                <a:latin typeface="Calibri" pitchFamily="34" charset="0"/>
                <a:sym typeface="宋体" pitchFamily="2" charset="-122"/>
              </a:rPr>
              <a:t>、</a:t>
            </a:r>
            <a:r>
              <a:rPr lang="en-US" altLang="zh-CN" sz="2400" b="1" dirty="0" smtClean="0">
                <a:latin typeface="Calibri" pitchFamily="34" charset="0"/>
                <a:sym typeface="宋体" pitchFamily="2" charset="-122"/>
              </a:rPr>
              <a:t>auto</a:t>
            </a:r>
            <a:r>
              <a:rPr lang="zh-CN" altLang="en-US" sz="2400" b="1" dirty="0" smtClean="0">
                <a:latin typeface="Calibri" pitchFamily="34" charset="0"/>
                <a:sym typeface="宋体" pitchFamily="2" charset="-122"/>
              </a:rPr>
              <a:t>、</a:t>
            </a:r>
          </a:p>
          <a:p>
            <a:pPr>
              <a:lnSpc>
                <a:spcPct val="90000"/>
              </a:lnSpc>
              <a:spcBef>
                <a:spcPts val="1200"/>
              </a:spcBef>
            </a:pPr>
            <a:endParaRPr lang="zh-CN" altLang="en-US" sz="2400" b="1" dirty="0" smtClean="0">
              <a:latin typeface="Calibri" pitchFamily="34" charset="0"/>
              <a:sym typeface="宋体"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第六章 定位、锚点、透明</a:t>
            </a:r>
          </a:p>
        </p:txBody>
      </p:sp>
      <p:sp>
        <p:nvSpPr>
          <p:cNvPr id="4" name="内容占位符 2"/>
          <p:cNvSpPr txBox="1">
            <a:spLocks/>
          </p:cNvSpPr>
          <p:nvPr/>
        </p:nvSpPr>
        <p:spPr>
          <a:xfrm>
            <a:off x="467544" y="1700808"/>
            <a:ext cx="8424936" cy="4896544"/>
          </a:xfrm>
          <a:prstGeom prst="rect">
            <a:avLst/>
          </a:prstGeom>
        </p:spPr>
        <p:txBody>
          <a:bodyPr/>
          <a:lstStyle/>
          <a:p>
            <a:pPr>
              <a:lnSpc>
                <a:spcPct val="90000"/>
              </a:lnSpc>
              <a:spcBef>
                <a:spcPts val="1200"/>
              </a:spcBef>
            </a:pPr>
            <a:r>
              <a:rPr lang="en-US" altLang="zh-CN" sz="2400" b="1" dirty="0" smtClean="0">
                <a:latin typeface="Calibri" pitchFamily="34" charset="0"/>
                <a:sym typeface="宋体" pitchFamily="2" charset="-122"/>
              </a:rPr>
              <a:t>visible </a:t>
            </a:r>
            <a:r>
              <a:rPr lang="zh-CN" altLang="en-US" sz="2400" b="1" dirty="0" smtClean="0">
                <a:latin typeface="Calibri" pitchFamily="34" charset="0"/>
                <a:sym typeface="宋体" pitchFamily="2" charset="-122"/>
              </a:rPr>
              <a:t>默认值，其中的内容无论是否超出范围都将被显示。</a:t>
            </a:r>
          </a:p>
          <a:p>
            <a:pPr>
              <a:lnSpc>
                <a:spcPct val="90000"/>
              </a:lnSpc>
              <a:spcBef>
                <a:spcPts val="1200"/>
              </a:spcBef>
            </a:pPr>
            <a:endParaRPr lang="zh-CN" altLang="en-US" sz="2400" b="1" dirty="0" smtClean="0">
              <a:latin typeface="Calibri" pitchFamily="34" charset="0"/>
              <a:sym typeface="宋体" pitchFamily="2" charset="-122"/>
            </a:endParaRPr>
          </a:p>
          <a:p>
            <a:pPr>
              <a:lnSpc>
                <a:spcPct val="90000"/>
              </a:lnSpc>
              <a:spcBef>
                <a:spcPts val="1200"/>
              </a:spcBef>
            </a:pPr>
            <a:r>
              <a:rPr lang="zh-CN" altLang="en-US" sz="2400" b="1" dirty="0" smtClean="0">
                <a:latin typeface="Calibri" pitchFamily="34" charset="0"/>
                <a:sym typeface="宋体" pitchFamily="2" charset="-122"/>
              </a:rPr>
              <a:t> </a:t>
            </a:r>
            <a:r>
              <a:rPr lang="en-US" altLang="zh-CN" sz="2400" b="1" dirty="0" smtClean="0">
                <a:latin typeface="Calibri" pitchFamily="34" charset="0"/>
                <a:sym typeface="宋体" pitchFamily="2" charset="-122"/>
              </a:rPr>
              <a:t>hidden </a:t>
            </a:r>
            <a:r>
              <a:rPr lang="zh-CN" altLang="en-US" sz="2400" b="1" dirty="0" smtClean="0">
                <a:latin typeface="Calibri" pitchFamily="34" charset="0"/>
                <a:sym typeface="宋体" pitchFamily="2" charset="-122"/>
              </a:rPr>
              <a:t>效果与</a:t>
            </a:r>
            <a:r>
              <a:rPr lang="en-US" altLang="zh-CN" sz="2400" b="1" dirty="0" smtClean="0">
                <a:latin typeface="Calibri" pitchFamily="34" charset="0"/>
                <a:sym typeface="宋体" pitchFamily="2" charset="-122"/>
              </a:rPr>
              <a:t>visible</a:t>
            </a:r>
            <a:r>
              <a:rPr lang="zh-CN" altLang="en-US" sz="2400" b="1" dirty="0" smtClean="0">
                <a:latin typeface="Calibri" pitchFamily="34" charset="0"/>
                <a:sym typeface="宋体" pitchFamily="2" charset="-122"/>
              </a:rPr>
              <a:t>相反。任何超出“</a:t>
            </a:r>
            <a:r>
              <a:rPr lang="en-US" altLang="zh-CN" sz="2400" b="1" dirty="0" smtClean="0">
                <a:latin typeface="Calibri" pitchFamily="34" charset="0"/>
                <a:sym typeface="宋体" pitchFamily="2" charset="-122"/>
              </a:rPr>
              <a:t>width”</a:t>
            </a:r>
            <a:r>
              <a:rPr lang="zh-CN" altLang="en-US" sz="2400" b="1" dirty="0" smtClean="0">
                <a:latin typeface="Calibri" pitchFamily="34" charset="0"/>
                <a:sym typeface="宋体" pitchFamily="2" charset="-122"/>
              </a:rPr>
              <a:t>和“</a:t>
            </a:r>
            <a:r>
              <a:rPr lang="en-US" altLang="zh-CN" sz="2400" b="1" dirty="0" smtClean="0">
                <a:latin typeface="Calibri" pitchFamily="34" charset="0"/>
                <a:sym typeface="宋体" pitchFamily="2" charset="-122"/>
              </a:rPr>
              <a:t>height”</a:t>
            </a:r>
            <a:r>
              <a:rPr lang="zh-CN" altLang="en-US" sz="2400" b="1" dirty="0" smtClean="0">
                <a:latin typeface="Calibri" pitchFamily="34" charset="0"/>
                <a:sym typeface="宋体" pitchFamily="2" charset="-122"/>
              </a:rPr>
              <a:t>的内容都会隐藏。</a:t>
            </a:r>
          </a:p>
          <a:p>
            <a:pPr>
              <a:lnSpc>
                <a:spcPct val="90000"/>
              </a:lnSpc>
              <a:spcBef>
                <a:spcPts val="1200"/>
              </a:spcBef>
            </a:pPr>
            <a:endParaRPr lang="zh-CN" altLang="en-US" sz="2400" b="1" dirty="0" smtClean="0">
              <a:latin typeface="Calibri" pitchFamily="34" charset="0"/>
              <a:sym typeface="宋体" pitchFamily="2" charset="-122"/>
            </a:endParaRPr>
          </a:p>
          <a:p>
            <a:pPr>
              <a:lnSpc>
                <a:spcPct val="90000"/>
              </a:lnSpc>
              <a:spcBef>
                <a:spcPts val="1200"/>
              </a:spcBef>
            </a:pPr>
            <a:r>
              <a:rPr lang="zh-CN" altLang="en-US" sz="2400" b="1" dirty="0" smtClean="0">
                <a:latin typeface="Calibri" pitchFamily="34" charset="0"/>
                <a:sym typeface="宋体" pitchFamily="2" charset="-122"/>
              </a:rPr>
              <a:t> </a:t>
            </a:r>
            <a:r>
              <a:rPr lang="en-US" altLang="zh-CN" sz="2400" b="1" dirty="0" smtClean="0">
                <a:latin typeface="Calibri" pitchFamily="34" charset="0"/>
                <a:sym typeface="宋体" pitchFamily="2" charset="-122"/>
              </a:rPr>
              <a:t>scroll </a:t>
            </a:r>
            <a:r>
              <a:rPr lang="zh-CN" altLang="en-US" sz="2400" b="1" dirty="0" smtClean="0">
                <a:latin typeface="Calibri" pitchFamily="34" charset="0"/>
                <a:sym typeface="宋体" pitchFamily="2" charset="-122"/>
              </a:rPr>
              <a:t>无论内容是否超越范围，都将显示滚动条。</a:t>
            </a:r>
          </a:p>
          <a:p>
            <a:pPr>
              <a:lnSpc>
                <a:spcPct val="90000"/>
              </a:lnSpc>
              <a:spcBef>
                <a:spcPts val="1200"/>
              </a:spcBef>
            </a:pPr>
            <a:endParaRPr lang="zh-CN" altLang="en-US" sz="2400" b="1" dirty="0" smtClean="0">
              <a:latin typeface="Calibri" pitchFamily="34" charset="0"/>
              <a:sym typeface="宋体" pitchFamily="2" charset="-122"/>
            </a:endParaRPr>
          </a:p>
          <a:p>
            <a:pPr>
              <a:lnSpc>
                <a:spcPct val="90000"/>
              </a:lnSpc>
              <a:spcBef>
                <a:spcPts val="1200"/>
              </a:spcBef>
            </a:pPr>
            <a:r>
              <a:rPr lang="zh-CN" altLang="en-US" sz="2400" b="1" dirty="0" smtClean="0">
                <a:latin typeface="Calibri" pitchFamily="34" charset="0"/>
                <a:sym typeface="宋体" pitchFamily="2" charset="-122"/>
              </a:rPr>
              <a:t> </a:t>
            </a:r>
            <a:r>
              <a:rPr lang="en-US" altLang="zh-CN" sz="2400" b="1" dirty="0" smtClean="0">
                <a:latin typeface="Calibri" pitchFamily="34" charset="0"/>
                <a:sym typeface="宋体" pitchFamily="2" charset="-122"/>
              </a:rPr>
              <a:t>auto </a:t>
            </a:r>
            <a:r>
              <a:rPr lang="zh-CN" altLang="en-US" sz="2400" b="1" dirty="0" smtClean="0">
                <a:latin typeface="Calibri" pitchFamily="34" charset="0"/>
                <a:sym typeface="宋体" pitchFamily="2" charset="-122"/>
              </a:rPr>
              <a:t>当内容超出范围时，显示滚动条，否则不显示。</a:t>
            </a:r>
          </a:p>
          <a:p>
            <a:pPr>
              <a:lnSpc>
                <a:spcPct val="90000"/>
              </a:lnSpc>
              <a:spcBef>
                <a:spcPts val="1200"/>
              </a:spcBef>
            </a:pPr>
            <a:endParaRPr lang="zh-CN" altLang="en-US" sz="2400" b="1" dirty="0" smtClean="0">
              <a:latin typeface="Calibri" pitchFamily="34" charset="0"/>
              <a:sym typeface="宋体"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0" y="3501008"/>
            <a:ext cx="9144000" cy="1800200"/>
          </a:xfrm>
          <a:prstGeom prst="rect">
            <a:avLst/>
          </a:prstGeom>
          <a:solidFill>
            <a:srgbClr val="FF682F"/>
          </a:solidFill>
          <a:ln>
            <a:noFill/>
          </a:ln>
        </p:spPr>
        <p:txBody>
          <a:bodyPr anchor="ctr"/>
          <a:lstStyle/>
          <a:p>
            <a:pPr lvl="0" algn="r" eaLnBrk="1" fontAlgn="auto" hangingPunct="1">
              <a:spcAft>
                <a:spcPts val="0"/>
              </a:spcAft>
              <a:defRPr/>
            </a:pPr>
            <a:r>
              <a:rPr lang="zh-CN" altLang="en-US" sz="5400" dirty="0" smtClean="0">
                <a:ln w="18415" cmpd="sng">
                  <a:solidFill>
                    <a:srgbClr val="FFFFFF"/>
                  </a:solidFill>
                  <a:prstDash val="solid"/>
                </a:ln>
                <a:solidFill>
                  <a:schemeClr val="bg1"/>
                </a:solidFill>
                <a:latin typeface="+mn-ea"/>
                <a:ea typeface="+mn-ea"/>
                <a:cs typeface="+mj-cs"/>
              </a:rPr>
              <a:t>第六章 定位、锚点、透明</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第六章 定位、锚点、透明</a:t>
            </a:r>
          </a:p>
        </p:txBody>
      </p:sp>
      <p:sp>
        <p:nvSpPr>
          <p:cNvPr id="4" name="内容占位符 2"/>
          <p:cNvSpPr txBox="1">
            <a:spLocks/>
          </p:cNvSpPr>
          <p:nvPr/>
        </p:nvSpPr>
        <p:spPr>
          <a:xfrm>
            <a:off x="467544" y="1700808"/>
            <a:ext cx="8424936" cy="4896544"/>
          </a:xfrm>
          <a:prstGeom prst="rect">
            <a:avLst/>
          </a:prstGeom>
        </p:spPr>
        <p:txBody>
          <a:bodyPr/>
          <a:lstStyle/>
          <a:p>
            <a:pPr>
              <a:lnSpc>
                <a:spcPct val="90000"/>
              </a:lnSpc>
              <a:spcBef>
                <a:spcPts val="0"/>
              </a:spcBef>
            </a:pPr>
            <a:r>
              <a:rPr lang="zh-CN" altLang="en-US" sz="2200" b="1" dirty="0" smtClean="0">
                <a:latin typeface="Calibri" pitchFamily="34" charset="0"/>
                <a:sym typeface="宋体" pitchFamily="2" charset="-122"/>
              </a:rPr>
              <a:t>应用</a:t>
            </a:r>
            <a:r>
              <a:rPr lang="en-US" altLang="zh-CN" sz="2200" b="1" dirty="0" smtClean="0">
                <a:latin typeface="Calibri" pitchFamily="34" charset="0"/>
                <a:sym typeface="宋体" pitchFamily="2" charset="-122"/>
              </a:rPr>
              <a:t>:</a:t>
            </a:r>
          </a:p>
          <a:p>
            <a:pPr>
              <a:lnSpc>
                <a:spcPct val="90000"/>
              </a:lnSpc>
              <a:spcBef>
                <a:spcPts val="0"/>
              </a:spcBef>
            </a:pPr>
            <a:r>
              <a:rPr lang="en-US" altLang="zh-CN" sz="2200" b="1" dirty="0" smtClean="0">
                <a:latin typeface="Calibri" pitchFamily="34" charset="0"/>
                <a:sym typeface="宋体" pitchFamily="2" charset="-122"/>
              </a:rPr>
              <a:t>1</a:t>
            </a:r>
            <a:r>
              <a:rPr lang="zh-CN" altLang="en-US" sz="2200" b="1" dirty="0" smtClean="0">
                <a:latin typeface="Calibri" pitchFamily="34" charset="0"/>
                <a:sym typeface="宋体" pitchFamily="2" charset="-122"/>
              </a:rPr>
              <a:t>、</a:t>
            </a:r>
          </a:p>
          <a:p>
            <a:pPr>
              <a:lnSpc>
                <a:spcPct val="90000"/>
              </a:lnSpc>
              <a:spcBef>
                <a:spcPts val="0"/>
              </a:spcBef>
            </a:pPr>
            <a:r>
              <a:rPr lang="en-US" altLang="zh-CN" sz="2200" b="1" dirty="0" smtClean="0">
                <a:latin typeface="Calibri" pitchFamily="34" charset="0"/>
                <a:sym typeface="宋体" pitchFamily="2" charset="-122"/>
              </a:rPr>
              <a:t>1</a:t>
            </a:r>
            <a:r>
              <a:rPr lang="zh-CN" altLang="en-US" sz="2200" b="1" dirty="0" smtClean="0">
                <a:latin typeface="Calibri" pitchFamily="34" charset="0"/>
                <a:sym typeface="宋体" pitchFamily="2" charset="-122"/>
              </a:rPr>
              <a:t>）没有水平滚动条</a:t>
            </a:r>
            <a:r>
              <a:rPr lang="en-US" altLang="zh-CN" sz="2200" b="1" dirty="0" smtClean="0">
                <a:latin typeface="Calibri" pitchFamily="34" charset="0"/>
                <a:sym typeface="宋体" pitchFamily="2" charset="-122"/>
              </a:rPr>
              <a:t>:</a:t>
            </a:r>
          </a:p>
          <a:p>
            <a:pPr>
              <a:lnSpc>
                <a:spcPct val="90000"/>
              </a:lnSpc>
              <a:spcBef>
                <a:spcPts val="0"/>
              </a:spcBef>
            </a:pPr>
            <a:r>
              <a:rPr lang="en-US" altLang="zh-CN" sz="2200" b="1" dirty="0" smtClean="0">
                <a:latin typeface="Calibri" pitchFamily="34" charset="0"/>
                <a:sym typeface="宋体" pitchFamily="2" charset="-122"/>
              </a:rPr>
              <a:t>&lt;div style="overflow-</a:t>
            </a:r>
            <a:r>
              <a:rPr lang="en-US" altLang="zh-CN" sz="2200" b="1" dirty="0" err="1" smtClean="0">
                <a:latin typeface="Calibri" pitchFamily="34" charset="0"/>
                <a:sym typeface="宋体" pitchFamily="2" charset="-122"/>
              </a:rPr>
              <a:t>x:hidden</a:t>
            </a:r>
            <a:r>
              <a:rPr lang="en-US" altLang="zh-CN" sz="2200" b="1" dirty="0" smtClean="0">
                <a:latin typeface="Calibri" pitchFamily="34" charset="0"/>
                <a:sym typeface="宋体" pitchFamily="2" charset="-122"/>
              </a:rPr>
              <a:t>"&gt;test&lt;/div&gt;</a:t>
            </a:r>
          </a:p>
          <a:p>
            <a:pPr>
              <a:lnSpc>
                <a:spcPct val="90000"/>
              </a:lnSpc>
              <a:spcBef>
                <a:spcPts val="0"/>
              </a:spcBef>
            </a:pPr>
            <a:endParaRPr lang="en-US" altLang="zh-CN" sz="2200" b="1" dirty="0" smtClean="0">
              <a:latin typeface="Calibri" pitchFamily="34" charset="0"/>
              <a:sym typeface="宋体" pitchFamily="2" charset="-122"/>
            </a:endParaRPr>
          </a:p>
          <a:p>
            <a:pPr>
              <a:lnSpc>
                <a:spcPct val="90000"/>
              </a:lnSpc>
              <a:spcBef>
                <a:spcPts val="0"/>
              </a:spcBef>
            </a:pPr>
            <a:r>
              <a:rPr lang="en-US" altLang="zh-CN" sz="2200" b="1" dirty="0" smtClean="0">
                <a:latin typeface="Calibri" pitchFamily="34" charset="0"/>
                <a:sym typeface="宋体" pitchFamily="2" charset="-122"/>
              </a:rPr>
              <a:t>2</a:t>
            </a:r>
            <a:r>
              <a:rPr lang="zh-CN" altLang="en-US" sz="2200" b="1" dirty="0" smtClean="0">
                <a:latin typeface="Calibri" pitchFamily="34" charset="0"/>
                <a:sym typeface="宋体" pitchFamily="2" charset="-122"/>
              </a:rPr>
              <a:t>）没有垂直滚动条 </a:t>
            </a:r>
          </a:p>
          <a:p>
            <a:pPr>
              <a:lnSpc>
                <a:spcPct val="90000"/>
              </a:lnSpc>
              <a:spcBef>
                <a:spcPts val="0"/>
              </a:spcBef>
            </a:pPr>
            <a:r>
              <a:rPr lang="en-US" altLang="zh-CN" sz="2200" b="1" dirty="0" smtClean="0">
                <a:latin typeface="Calibri" pitchFamily="34" charset="0"/>
                <a:sym typeface="宋体" pitchFamily="2" charset="-122"/>
              </a:rPr>
              <a:t>&lt;div style="overflow-</a:t>
            </a:r>
            <a:r>
              <a:rPr lang="en-US" altLang="zh-CN" sz="2200" b="1" dirty="0" err="1" smtClean="0">
                <a:latin typeface="Calibri" pitchFamily="34" charset="0"/>
                <a:sym typeface="宋体" pitchFamily="2" charset="-122"/>
              </a:rPr>
              <a:t>y:hidden</a:t>
            </a:r>
            <a:r>
              <a:rPr lang="en-US" altLang="zh-CN" sz="2200" b="1" dirty="0" smtClean="0">
                <a:latin typeface="Calibri" pitchFamily="34" charset="0"/>
                <a:sym typeface="宋体" pitchFamily="2" charset="-122"/>
              </a:rPr>
              <a:t>"&gt;test&lt;/div&gt;</a:t>
            </a:r>
          </a:p>
          <a:p>
            <a:pPr>
              <a:lnSpc>
                <a:spcPct val="90000"/>
              </a:lnSpc>
              <a:spcBef>
                <a:spcPts val="0"/>
              </a:spcBef>
            </a:pPr>
            <a:endParaRPr lang="en-US" altLang="zh-CN" sz="2200" b="1" dirty="0" smtClean="0">
              <a:latin typeface="Calibri" pitchFamily="34" charset="0"/>
              <a:sym typeface="宋体" pitchFamily="2" charset="-122"/>
            </a:endParaRPr>
          </a:p>
          <a:p>
            <a:pPr>
              <a:lnSpc>
                <a:spcPct val="90000"/>
              </a:lnSpc>
              <a:spcBef>
                <a:spcPts val="0"/>
              </a:spcBef>
            </a:pPr>
            <a:r>
              <a:rPr lang="en-US" altLang="zh-CN" sz="2200" b="1" dirty="0" smtClean="0">
                <a:latin typeface="Calibri" pitchFamily="34" charset="0"/>
                <a:sym typeface="宋体" pitchFamily="2" charset="-122"/>
              </a:rPr>
              <a:t>3</a:t>
            </a:r>
            <a:r>
              <a:rPr lang="zh-CN" altLang="en-US" sz="2200" b="1" dirty="0" smtClean="0">
                <a:latin typeface="Calibri" pitchFamily="34" charset="0"/>
                <a:sym typeface="宋体" pitchFamily="2" charset="-122"/>
              </a:rPr>
              <a:t>）没有滚动条 </a:t>
            </a:r>
          </a:p>
          <a:p>
            <a:pPr>
              <a:lnSpc>
                <a:spcPct val="90000"/>
              </a:lnSpc>
              <a:spcBef>
                <a:spcPts val="0"/>
              </a:spcBef>
            </a:pPr>
            <a:r>
              <a:rPr lang="en-US" altLang="zh-CN" sz="2200" b="1" dirty="0" smtClean="0">
                <a:latin typeface="Calibri" pitchFamily="34" charset="0"/>
                <a:sym typeface="宋体" pitchFamily="2" charset="-122"/>
              </a:rPr>
              <a:t>&lt;div style="overflow-</a:t>
            </a:r>
            <a:r>
              <a:rPr lang="en-US" altLang="zh-CN" sz="2200" b="1" dirty="0" err="1" smtClean="0">
                <a:latin typeface="Calibri" pitchFamily="34" charset="0"/>
                <a:sym typeface="宋体" pitchFamily="2" charset="-122"/>
              </a:rPr>
              <a:t>x:hidden;overflow-y:hidden</a:t>
            </a:r>
            <a:r>
              <a:rPr lang="en-US" altLang="zh-CN" sz="2200" b="1" dirty="0" smtClean="0">
                <a:latin typeface="Calibri" pitchFamily="34" charset="0"/>
                <a:sym typeface="宋体" pitchFamily="2" charset="-122"/>
              </a:rPr>
              <a:t>" </a:t>
            </a:r>
            <a:r>
              <a:rPr lang="zh-CN" altLang="en-US" sz="2200" b="1" dirty="0" smtClean="0">
                <a:latin typeface="Calibri" pitchFamily="34" charset="0"/>
                <a:sym typeface="宋体" pitchFamily="2" charset="-122"/>
              </a:rPr>
              <a:t>或</a:t>
            </a:r>
          </a:p>
          <a:p>
            <a:pPr>
              <a:lnSpc>
                <a:spcPct val="90000"/>
              </a:lnSpc>
              <a:spcBef>
                <a:spcPts val="0"/>
              </a:spcBef>
            </a:pPr>
            <a:r>
              <a:rPr lang="en-US" altLang="zh-CN" sz="2200" b="1" dirty="0" smtClean="0">
                <a:latin typeface="Calibri" pitchFamily="34" charset="0"/>
                <a:sym typeface="宋体" pitchFamily="2" charset="-122"/>
              </a:rPr>
              <a:t>style="</a:t>
            </a:r>
            <a:r>
              <a:rPr lang="en-US" altLang="zh-CN" sz="2200" b="1" dirty="0" err="1" smtClean="0">
                <a:latin typeface="Calibri" pitchFamily="34" charset="0"/>
                <a:sym typeface="宋体" pitchFamily="2" charset="-122"/>
              </a:rPr>
              <a:t>overflow:hidden</a:t>
            </a:r>
            <a:r>
              <a:rPr lang="en-US" altLang="zh-CN" sz="2200" b="1" dirty="0" smtClean="0">
                <a:latin typeface="Calibri" pitchFamily="34" charset="0"/>
                <a:sym typeface="宋体" pitchFamily="2" charset="-122"/>
              </a:rPr>
              <a:t>"&gt;test&lt;/div&gt;</a:t>
            </a:r>
          </a:p>
          <a:p>
            <a:pPr>
              <a:lnSpc>
                <a:spcPct val="90000"/>
              </a:lnSpc>
              <a:spcBef>
                <a:spcPts val="0"/>
              </a:spcBef>
            </a:pPr>
            <a:endParaRPr lang="en-US" altLang="zh-CN" sz="2200" b="1" dirty="0" smtClean="0">
              <a:latin typeface="Calibri" pitchFamily="34" charset="0"/>
              <a:sym typeface="宋体" pitchFamily="2" charset="-122"/>
            </a:endParaRPr>
          </a:p>
          <a:p>
            <a:pPr>
              <a:lnSpc>
                <a:spcPct val="90000"/>
              </a:lnSpc>
              <a:spcBef>
                <a:spcPts val="0"/>
              </a:spcBef>
            </a:pPr>
            <a:r>
              <a:rPr lang="en-US" altLang="zh-CN" sz="2200" b="1" dirty="0" smtClean="0">
                <a:latin typeface="Calibri" pitchFamily="34" charset="0"/>
                <a:sym typeface="宋体" pitchFamily="2" charset="-122"/>
              </a:rPr>
              <a:t>4</a:t>
            </a:r>
            <a:r>
              <a:rPr lang="zh-CN" altLang="en-US" sz="2200" b="1" dirty="0" smtClean="0">
                <a:latin typeface="Calibri" pitchFamily="34" charset="0"/>
                <a:sym typeface="宋体" pitchFamily="2" charset="-122"/>
              </a:rPr>
              <a:t>）自动显示滚动条</a:t>
            </a:r>
          </a:p>
          <a:p>
            <a:pPr>
              <a:lnSpc>
                <a:spcPct val="90000"/>
              </a:lnSpc>
              <a:spcBef>
                <a:spcPts val="0"/>
              </a:spcBef>
            </a:pPr>
            <a:r>
              <a:rPr lang="en-US" altLang="zh-CN" sz="2200" b="1" dirty="0" smtClean="0">
                <a:latin typeface="Calibri" pitchFamily="34" charset="0"/>
                <a:sym typeface="宋体" pitchFamily="2" charset="-122"/>
              </a:rPr>
              <a:t>&lt;div  style="height:100px;width:100px;overflow:auto;"&gt;test&lt;/div&gt;</a:t>
            </a:r>
          </a:p>
          <a:p>
            <a:pPr>
              <a:lnSpc>
                <a:spcPct val="90000"/>
              </a:lnSpc>
              <a:spcBef>
                <a:spcPts val="0"/>
              </a:spcBef>
            </a:pPr>
            <a:endParaRPr lang="zh-CN" altLang="en-US" sz="2200" b="1" dirty="0" smtClean="0">
              <a:latin typeface="Calibri" pitchFamily="34" charset="0"/>
              <a:sym typeface="宋体"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第六章 定位、锚点、透明</a:t>
            </a:r>
          </a:p>
        </p:txBody>
      </p:sp>
      <p:sp>
        <p:nvSpPr>
          <p:cNvPr id="4" name="内容占位符 2"/>
          <p:cNvSpPr txBox="1">
            <a:spLocks/>
          </p:cNvSpPr>
          <p:nvPr/>
        </p:nvSpPr>
        <p:spPr>
          <a:xfrm>
            <a:off x="467544" y="1700808"/>
            <a:ext cx="8424936" cy="4896544"/>
          </a:xfrm>
          <a:prstGeom prst="rect">
            <a:avLst/>
          </a:prstGeom>
        </p:spPr>
        <p:txBody>
          <a:bodyPr/>
          <a:lstStyle/>
          <a:p>
            <a:pPr>
              <a:lnSpc>
                <a:spcPct val="90000"/>
              </a:lnSpc>
              <a:spcBef>
                <a:spcPts val="0"/>
              </a:spcBef>
            </a:pPr>
            <a:r>
              <a:rPr lang="en-US" altLang="zh-CN" sz="2400" b="1" dirty="0" smtClean="0">
                <a:latin typeface="Calibri" pitchFamily="34" charset="0"/>
                <a:sym typeface="宋体" pitchFamily="2" charset="-122"/>
              </a:rPr>
              <a:t>2</a:t>
            </a:r>
            <a:r>
              <a:rPr lang="zh-CN" altLang="en-US" sz="2400" b="1" dirty="0" smtClean="0">
                <a:latin typeface="Calibri" pitchFamily="34" charset="0"/>
                <a:sym typeface="宋体" pitchFamily="2" charset="-122"/>
              </a:rPr>
              <a:t>、自己定义滚动条的颜色</a:t>
            </a:r>
          </a:p>
          <a:p>
            <a:pPr>
              <a:lnSpc>
                <a:spcPct val="90000"/>
              </a:lnSpc>
              <a:spcBef>
                <a:spcPts val="0"/>
              </a:spcBef>
            </a:pPr>
            <a:endParaRPr lang="zh-CN" altLang="en-US" sz="2400" b="1" dirty="0" smtClean="0">
              <a:latin typeface="Calibri" pitchFamily="34" charset="0"/>
              <a:sym typeface="宋体" pitchFamily="2" charset="-122"/>
            </a:endParaRPr>
          </a:p>
          <a:p>
            <a:pPr>
              <a:lnSpc>
                <a:spcPct val="90000"/>
              </a:lnSpc>
              <a:spcBef>
                <a:spcPts val="0"/>
              </a:spcBef>
            </a:pPr>
            <a:r>
              <a:rPr lang="en-US" altLang="zh-CN" sz="2400" b="1" dirty="0" smtClean="0">
                <a:latin typeface="Calibri" pitchFamily="34" charset="0"/>
                <a:sym typeface="宋体" pitchFamily="2" charset="-122"/>
              </a:rPr>
              <a:t>scrollbar-face-color(</a:t>
            </a:r>
            <a:r>
              <a:rPr lang="zh-CN" altLang="en-US" sz="2400" b="1" dirty="0" smtClean="0">
                <a:latin typeface="Calibri" pitchFamily="34" charset="0"/>
                <a:sym typeface="宋体" pitchFamily="2" charset="-122"/>
              </a:rPr>
              <a:t>立体滚动条凸出部分的颜色</a:t>
            </a:r>
            <a:r>
              <a:rPr lang="en-US" altLang="zh-CN" sz="2400" b="1" dirty="0" smtClean="0">
                <a:latin typeface="Calibri" pitchFamily="34" charset="0"/>
                <a:sym typeface="宋体" pitchFamily="2" charset="-122"/>
              </a:rPr>
              <a:t>)</a:t>
            </a:r>
          </a:p>
          <a:p>
            <a:pPr>
              <a:lnSpc>
                <a:spcPct val="90000"/>
              </a:lnSpc>
              <a:spcBef>
                <a:spcPts val="0"/>
              </a:spcBef>
            </a:pPr>
            <a:r>
              <a:rPr lang="en-US" altLang="zh-CN" sz="2400" b="1" dirty="0" smtClean="0">
                <a:latin typeface="Calibri" pitchFamily="34" charset="0"/>
                <a:sym typeface="宋体" pitchFamily="2" charset="-122"/>
              </a:rPr>
              <a:t>scrollbar-highlight-color(</a:t>
            </a:r>
            <a:r>
              <a:rPr lang="zh-CN" altLang="en-US" sz="2400" b="1" dirty="0" smtClean="0">
                <a:latin typeface="Calibri" pitchFamily="34" charset="0"/>
                <a:sym typeface="宋体" pitchFamily="2" charset="-122"/>
              </a:rPr>
              <a:t>滚动条背景条的颜色</a:t>
            </a:r>
            <a:r>
              <a:rPr lang="en-US" altLang="zh-CN" sz="2400" b="1" dirty="0" smtClean="0">
                <a:latin typeface="Calibri" pitchFamily="34" charset="0"/>
                <a:sym typeface="宋体" pitchFamily="2" charset="-122"/>
              </a:rPr>
              <a:t>)</a:t>
            </a:r>
          </a:p>
          <a:p>
            <a:pPr>
              <a:lnSpc>
                <a:spcPct val="90000"/>
              </a:lnSpc>
              <a:spcBef>
                <a:spcPts val="0"/>
              </a:spcBef>
            </a:pPr>
            <a:r>
              <a:rPr lang="en-US" altLang="zh-CN" sz="2400" b="1" dirty="0" smtClean="0">
                <a:latin typeface="Calibri" pitchFamily="34" charset="0"/>
                <a:sym typeface="宋体" pitchFamily="2" charset="-122"/>
              </a:rPr>
              <a:t>scrollbar-base-color(</a:t>
            </a:r>
            <a:r>
              <a:rPr lang="zh-CN" altLang="en-US" sz="2400" b="1" dirty="0" smtClean="0">
                <a:latin typeface="Calibri" pitchFamily="34" charset="0"/>
                <a:sym typeface="宋体" pitchFamily="2" charset="-122"/>
              </a:rPr>
              <a:t>滚动条背景的亮光色，基底</a:t>
            </a:r>
            <a:r>
              <a:rPr lang="en-US" altLang="zh-CN" sz="2400" b="1" dirty="0" smtClean="0">
                <a:latin typeface="Calibri" pitchFamily="34" charset="0"/>
                <a:sym typeface="宋体" pitchFamily="2" charset="-122"/>
              </a:rPr>
              <a:t>)</a:t>
            </a:r>
          </a:p>
          <a:p>
            <a:pPr>
              <a:lnSpc>
                <a:spcPct val="90000"/>
              </a:lnSpc>
              <a:spcBef>
                <a:spcPts val="0"/>
              </a:spcBef>
            </a:pPr>
            <a:r>
              <a:rPr lang="en-US" altLang="zh-CN" sz="2400" b="1" dirty="0" smtClean="0">
                <a:latin typeface="Calibri" pitchFamily="34" charset="0"/>
                <a:sym typeface="宋体" pitchFamily="2" charset="-122"/>
              </a:rPr>
              <a:t>scrollbar-arrow-color(</a:t>
            </a:r>
            <a:r>
              <a:rPr lang="zh-CN" altLang="en-US" sz="2400" b="1" dirty="0" smtClean="0">
                <a:latin typeface="Calibri" pitchFamily="34" charset="0"/>
                <a:sym typeface="宋体" pitchFamily="2" charset="-122"/>
              </a:rPr>
              <a:t>上下按钮三角箭头的颜色</a:t>
            </a:r>
            <a:r>
              <a:rPr lang="en-US" altLang="zh-CN" sz="2400" b="1" dirty="0" smtClean="0">
                <a:latin typeface="Calibri" pitchFamily="34" charset="0"/>
                <a:sym typeface="宋体" pitchFamily="2" charset="-122"/>
              </a:rPr>
              <a:t>)</a:t>
            </a:r>
          </a:p>
          <a:p>
            <a:pPr>
              <a:lnSpc>
                <a:spcPct val="90000"/>
              </a:lnSpc>
              <a:spcBef>
                <a:spcPts val="0"/>
              </a:spcBef>
            </a:pPr>
            <a:r>
              <a:rPr lang="en-US" altLang="zh-CN" sz="2400" b="1" dirty="0" smtClean="0">
                <a:latin typeface="Calibri" pitchFamily="34" charset="0"/>
                <a:sym typeface="宋体" pitchFamily="2" charset="-122"/>
              </a:rPr>
              <a:t>scrollbar-shadow-color(</a:t>
            </a:r>
            <a:r>
              <a:rPr lang="zh-CN" altLang="en-US" sz="2400" b="1" dirty="0" smtClean="0">
                <a:latin typeface="Calibri" pitchFamily="34" charset="0"/>
                <a:sym typeface="宋体" pitchFamily="2" charset="-122"/>
              </a:rPr>
              <a:t>立体滚动条阴影的颜色</a:t>
            </a:r>
            <a:r>
              <a:rPr lang="en-US" altLang="zh-CN" sz="2400" b="1" dirty="0" smtClean="0">
                <a:latin typeface="Calibri" pitchFamily="34" charset="0"/>
                <a:sym typeface="宋体" pitchFamily="2" charset="-122"/>
              </a:rPr>
              <a:t>)(</a:t>
            </a:r>
            <a:r>
              <a:rPr lang="zh-CN" altLang="en-US" sz="2400" b="1" dirty="0" smtClean="0">
                <a:latin typeface="Calibri" pitchFamily="34" charset="0"/>
                <a:sym typeface="宋体" pitchFamily="2" charset="-122"/>
              </a:rPr>
              <a:t>滑动滚动条边框色</a:t>
            </a:r>
            <a:r>
              <a:rPr lang="en-US" altLang="zh-CN" sz="2400" b="1" dirty="0" smtClean="0">
                <a:latin typeface="Calibri" pitchFamily="34" charset="0"/>
                <a:sym typeface="宋体" pitchFamily="2" charset="-122"/>
              </a:rPr>
              <a:t>,</a:t>
            </a:r>
            <a:r>
              <a:rPr lang="en-US" altLang="zh-CN" sz="2400" b="1" dirty="0" err="1" smtClean="0">
                <a:latin typeface="Calibri" pitchFamily="34" charset="0"/>
                <a:sym typeface="宋体" pitchFamily="2" charset="-122"/>
              </a:rPr>
              <a:t>ie</a:t>
            </a:r>
            <a:r>
              <a:rPr lang="zh-CN" altLang="en-US" sz="2400" b="1" dirty="0" smtClean="0">
                <a:latin typeface="Calibri" pitchFamily="34" charset="0"/>
                <a:sym typeface="宋体" pitchFamily="2" charset="-122"/>
              </a:rPr>
              <a:t>显示</a:t>
            </a:r>
            <a:r>
              <a:rPr lang="en-US" altLang="zh-CN" sz="2400" b="1" dirty="0" smtClean="0">
                <a:latin typeface="Calibri" pitchFamily="34" charset="0"/>
                <a:sym typeface="宋体" pitchFamily="2" charset="-122"/>
              </a:rPr>
              <a:t>)</a:t>
            </a:r>
          </a:p>
          <a:p>
            <a:pPr>
              <a:lnSpc>
                <a:spcPct val="90000"/>
              </a:lnSpc>
              <a:spcBef>
                <a:spcPts val="0"/>
              </a:spcBef>
            </a:pPr>
            <a:r>
              <a:rPr lang="en-US" altLang="zh-CN" sz="2400" b="1" dirty="0" smtClean="0">
                <a:latin typeface="Calibri" pitchFamily="34" charset="0"/>
                <a:sym typeface="宋体" pitchFamily="2" charset="-122"/>
              </a:rPr>
              <a:t>scrollbar-dark-shadow-color(</a:t>
            </a:r>
            <a:r>
              <a:rPr lang="zh-CN" altLang="en-US" sz="2400" b="1" dirty="0" smtClean="0">
                <a:latin typeface="Calibri" pitchFamily="34" charset="0"/>
                <a:sym typeface="宋体" pitchFamily="2" charset="-122"/>
              </a:rPr>
              <a:t>立体滚动条强阴影的颜色（浏览器不显示）</a:t>
            </a:r>
            <a:r>
              <a:rPr lang="en-US" altLang="zh-CN" sz="2400" b="1" dirty="0" smtClean="0">
                <a:latin typeface="Calibri" pitchFamily="34" charset="0"/>
                <a:sym typeface="宋体" pitchFamily="2" charset="-122"/>
              </a:rPr>
              <a:t>)</a:t>
            </a:r>
          </a:p>
          <a:p>
            <a:pPr>
              <a:lnSpc>
                <a:spcPct val="90000"/>
              </a:lnSpc>
              <a:spcBef>
                <a:spcPts val="0"/>
              </a:spcBef>
            </a:pPr>
            <a:endParaRPr lang="en-US" altLang="zh-CN" sz="2400" b="1" dirty="0" smtClean="0">
              <a:latin typeface="Calibri" pitchFamily="34" charset="0"/>
              <a:sym typeface="宋体" pitchFamily="2" charset="-122"/>
            </a:endParaRPr>
          </a:p>
          <a:p>
            <a:pPr>
              <a:lnSpc>
                <a:spcPct val="90000"/>
              </a:lnSpc>
              <a:spcBef>
                <a:spcPts val="0"/>
              </a:spcBef>
            </a:pPr>
            <a:r>
              <a:rPr lang="zh-CN" altLang="en-US" sz="2400" b="1" dirty="0" smtClean="0">
                <a:latin typeface="Calibri" pitchFamily="34" charset="0"/>
                <a:sym typeface="宋体" pitchFamily="2" charset="-122"/>
              </a:rPr>
              <a:t>以上适用与</a:t>
            </a:r>
            <a:r>
              <a:rPr lang="en-US" altLang="zh-CN" sz="2400" b="1" dirty="0" smtClean="0">
                <a:latin typeface="Calibri" pitchFamily="34" charset="0"/>
                <a:sym typeface="宋体" pitchFamily="2" charset="-122"/>
              </a:rPr>
              <a:t>&lt;body&gt;</a:t>
            </a:r>
            <a:r>
              <a:rPr lang="zh-CN" altLang="en-US" sz="2400" b="1" dirty="0" smtClean="0">
                <a:latin typeface="Calibri" pitchFamily="34" charset="0"/>
                <a:sym typeface="宋体" pitchFamily="2" charset="-122"/>
              </a:rPr>
              <a:t>、</a:t>
            </a:r>
            <a:r>
              <a:rPr lang="en-US" altLang="zh-CN" sz="2400" b="1" dirty="0" smtClean="0">
                <a:latin typeface="Calibri" pitchFamily="34" charset="0"/>
                <a:sym typeface="宋体" pitchFamily="2" charset="-122"/>
              </a:rPr>
              <a:t>&lt;div&gt;</a:t>
            </a:r>
            <a:r>
              <a:rPr lang="zh-CN" altLang="en-US" sz="2400" b="1" dirty="0" smtClean="0">
                <a:latin typeface="Calibri" pitchFamily="34" charset="0"/>
                <a:sym typeface="宋体" pitchFamily="2" charset="-122"/>
              </a:rPr>
              <a:t>、</a:t>
            </a:r>
            <a:r>
              <a:rPr lang="en-US" altLang="zh-CN" sz="2400" b="1" dirty="0" smtClean="0">
                <a:latin typeface="Calibri" pitchFamily="34" charset="0"/>
                <a:sym typeface="宋体" pitchFamily="2" charset="-122"/>
              </a:rPr>
              <a:t>&lt;</a:t>
            </a:r>
            <a:r>
              <a:rPr lang="en-US" altLang="zh-CN" sz="2400" b="1" dirty="0" err="1" smtClean="0">
                <a:latin typeface="Calibri" pitchFamily="34" charset="0"/>
                <a:sym typeface="宋体" pitchFamily="2" charset="-122"/>
              </a:rPr>
              <a:t>textarea</a:t>
            </a:r>
            <a:r>
              <a:rPr lang="en-US" altLang="zh-CN" sz="2400" b="1" dirty="0" smtClean="0">
                <a:latin typeface="Calibri" pitchFamily="34" charset="0"/>
                <a:sym typeface="宋体" pitchFamily="2" charset="-122"/>
              </a:rPr>
              <a:t>&gt;</a:t>
            </a:r>
            <a:r>
              <a:rPr lang="zh-CN" altLang="en-US" sz="2400" b="1" dirty="0" smtClean="0">
                <a:latin typeface="Calibri" pitchFamily="34" charset="0"/>
                <a:sym typeface="宋体" pitchFamily="2" charset="-122"/>
              </a:rPr>
              <a:t>、</a:t>
            </a:r>
            <a:r>
              <a:rPr lang="en-US" altLang="zh-CN" sz="2400" b="1" dirty="0" smtClean="0">
                <a:latin typeface="Calibri" pitchFamily="34" charset="0"/>
                <a:sym typeface="宋体" pitchFamily="2" charset="-122"/>
              </a:rPr>
              <a:t>&lt;</a:t>
            </a:r>
            <a:r>
              <a:rPr lang="en-US" altLang="zh-CN" sz="2400" b="1" dirty="0" err="1" smtClean="0">
                <a:latin typeface="Calibri" pitchFamily="34" charset="0"/>
                <a:sym typeface="宋体" pitchFamily="2" charset="-122"/>
              </a:rPr>
              <a:t>iframe</a:t>
            </a:r>
            <a:r>
              <a:rPr lang="en-US" altLang="zh-CN" sz="2400" b="1" dirty="0" smtClean="0">
                <a:latin typeface="Calibri" pitchFamily="34" charset="0"/>
                <a:sym typeface="宋体" pitchFamily="2" charset="-122"/>
              </a:rPr>
              <a:t>&gt;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第六章 定位、锚点、透明</a:t>
            </a:r>
          </a:p>
        </p:txBody>
      </p:sp>
      <p:sp>
        <p:nvSpPr>
          <p:cNvPr id="4" name="内容占位符 2"/>
          <p:cNvSpPr txBox="1">
            <a:spLocks/>
          </p:cNvSpPr>
          <p:nvPr/>
        </p:nvSpPr>
        <p:spPr>
          <a:xfrm>
            <a:off x="467544" y="1700808"/>
            <a:ext cx="8424936" cy="4896544"/>
          </a:xfrm>
          <a:prstGeom prst="rect">
            <a:avLst/>
          </a:prstGeom>
        </p:spPr>
        <p:txBody>
          <a:bodyPr/>
          <a:lstStyle/>
          <a:p>
            <a:pPr>
              <a:lnSpc>
                <a:spcPct val="90000"/>
              </a:lnSpc>
              <a:spcBef>
                <a:spcPts val="0"/>
              </a:spcBef>
            </a:pPr>
            <a:r>
              <a:rPr lang="zh-CN" altLang="en-US" sz="2400" b="1" dirty="0" smtClean="0">
                <a:latin typeface="Calibri" pitchFamily="34" charset="0"/>
                <a:sym typeface="宋体" pitchFamily="2" charset="-122"/>
              </a:rPr>
              <a:t>九、</a:t>
            </a:r>
            <a:r>
              <a:rPr lang="en-US" altLang="zh-CN" sz="2400" b="1" dirty="0" smtClean="0">
                <a:latin typeface="Calibri" pitchFamily="34" charset="0"/>
                <a:sym typeface="宋体" pitchFamily="2" charset="-122"/>
              </a:rPr>
              <a:t>Flash</a:t>
            </a:r>
            <a:r>
              <a:rPr lang="zh-CN" altLang="en-US" sz="2400" b="1" dirty="0" smtClean="0">
                <a:latin typeface="Calibri" pitchFamily="34" charset="0"/>
                <a:sym typeface="宋体" pitchFamily="2" charset="-122"/>
              </a:rPr>
              <a:t>和</a:t>
            </a:r>
            <a:r>
              <a:rPr lang="en-US" altLang="zh-CN" sz="2400" b="1" dirty="0" smtClean="0">
                <a:latin typeface="Calibri" pitchFamily="34" charset="0"/>
                <a:sym typeface="宋体" pitchFamily="2" charset="-122"/>
              </a:rPr>
              <a:t>marquee(</a:t>
            </a:r>
            <a:r>
              <a:rPr lang="zh-CN" altLang="en-US" sz="2400" b="1" dirty="0" smtClean="0">
                <a:latin typeface="Calibri" pitchFamily="34" charset="0"/>
                <a:sym typeface="宋体" pitchFamily="2" charset="-122"/>
              </a:rPr>
              <a:t>滚动字幕</a:t>
            </a:r>
            <a:r>
              <a:rPr lang="en-US" altLang="zh-CN" sz="2400" b="1" dirty="0" smtClean="0">
                <a:latin typeface="Calibri" pitchFamily="34" charset="0"/>
                <a:sym typeface="宋体" pitchFamily="2" charset="-122"/>
              </a:rPr>
              <a:t>)</a:t>
            </a:r>
          </a:p>
          <a:p>
            <a:pPr>
              <a:lnSpc>
                <a:spcPct val="90000"/>
              </a:lnSpc>
              <a:spcBef>
                <a:spcPts val="0"/>
              </a:spcBef>
            </a:pPr>
            <a:endParaRPr lang="en-US" altLang="zh-CN" sz="2400" b="1" dirty="0" smtClean="0">
              <a:latin typeface="Calibri" pitchFamily="34" charset="0"/>
              <a:sym typeface="宋体" pitchFamily="2" charset="-122"/>
            </a:endParaRPr>
          </a:p>
          <a:p>
            <a:pPr>
              <a:lnSpc>
                <a:spcPct val="90000"/>
              </a:lnSpc>
              <a:spcBef>
                <a:spcPts val="0"/>
              </a:spcBef>
            </a:pPr>
            <a:r>
              <a:rPr lang="en-US" altLang="zh-CN" sz="2400" b="1" dirty="0" smtClean="0">
                <a:latin typeface="Calibri" pitchFamily="34" charset="0"/>
                <a:sym typeface="宋体" pitchFamily="2" charset="-122"/>
              </a:rPr>
              <a:t>1</a:t>
            </a:r>
            <a:r>
              <a:rPr lang="zh-CN" altLang="en-US" sz="2400" b="1" dirty="0" smtClean="0">
                <a:latin typeface="Calibri" pitchFamily="34" charset="0"/>
                <a:sym typeface="宋体" pitchFamily="2" charset="-122"/>
              </a:rPr>
              <a:t>、插入</a:t>
            </a:r>
            <a:r>
              <a:rPr lang="en-US" altLang="zh-CN" sz="2400" b="1" dirty="0" smtClean="0">
                <a:latin typeface="Calibri" pitchFamily="34" charset="0"/>
                <a:sym typeface="宋体" pitchFamily="2" charset="-122"/>
              </a:rPr>
              <a:t>flash</a:t>
            </a:r>
          </a:p>
          <a:p>
            <a:pPr>
              <a:lnSpc>
                <a:spcPct val="90000"/>
              </a:lnSpc>
              <a:spcBef>
                <a:spcPts val="0"/>
              </a:spcBef>
            </a:pPr>
            <a:r>
              <a:rPr lang="en-US" altLang="zh-CN" sz="2400" b="1" dirty="0" smtClean="0">
                <a:latin typeface="Calibri" pitchFamily="34" charset="0"/>
                <a:sym typeface="宋体" pitchFamily="2" charset="-122"/>
              </a:rPr>
              <a:t>1</a:t>
            </a:r>
            <a:r>
              <a:rPr lang="zh-CN" altLang="en-US" sz="2400" b="1" dirty="0" smtClean="0">
                <a:latin typeface="Calibri" pitchFamily="34" charset="0"/>
                <a:sym typeface="宋体" pitchFamily="2" charset="-122"/>
              </a:rPr>
              <a:t>）语法：</a:t>
            </a:r>
          </a:p>
          <a:p>
            <a:pPr>
              <a:lnSpc>
                <a:spcPct val="90000"/>
              </a:lnSpc>
              <a:spcBef>
                <a:spcPts val="0"/>
              </a:spcBef>
            </a:pPr>
            <a:endParaRPr lang="zh-CN" altLang="en-US" sz="2400" b="1" dirty="0" smtClean="0">
              <a:latin typeface="Calibri" pitchFamily="34" charset="0"/>
              <a:sym typeface="宋体" pitchFamily="2" charset="-122"/>
            </a:endParaRPr>
          </a:p>
          <a:p>
            <a:pPr>
              <a:lnSpc>
                <a:spcPct val="90000"/>
              </a:lnSpc>
              <a:spcBef>
                <a:spcPts val="0"/>
              </a:spcBef>
            </a:pPr>
            <a:r>
              <a:rPr lang="en-US" altLang="zh-CN" sz="2400" b="1" dirty="0" smtClean="0">
                <a:latin typeface="Calibri" pitchFamily="34" charset="0"/>
                <a:sym typeface="宋体" pitchFamily="2" charset="-122"/>
              </a:rPr>
              <a:t>&lt;object width="value" height="value"&gt;</a:t>
            </a:r>
          </a:p>
          <a:p>
            <a:pPr>
              <a:lnSpc>
                <a:spcPct val="90000"/>
              </a:lnSpc>
              <a:spcBef>
                <a:spcPts val="0"/>
              </a:spcBef>
            </a:pPr>
            <a:r>
              <a:rPr lang="en-US" altLang="zh-CN" sz="2400" b="1" dirty="0" smtClean="0">
                <a:latin typeface="Calibri" pitchFamily="34" charset="0"/>
                <a:sym typeface="宋体" pitchFamily="2" charset="-122"/>
              </a:rPr>
              <a:t>&lt;</a:t>
            </a:r>
            <a:r>
              <a:rPr lang="en-US" altLang="zh-CN" sz="2400" b="1" dirty="0" err="1" smtClean="0">
                <a:latin typeface="Calibri" pitchFamily="34" charset="0"/>
                <a:sym typeface="宋体" pitchFamily="2" charset="-122"/>
              </a:rPr>
              <a:t>param</a:t>
            </a:r>
            <a:r>
              <a:rPr lang="en-US" altLang="zh-CN" sz="2400" b="1" dirty="0" smtClean="0">
                <a:latin typeface="Calibri" pitchFamily="34" charset="0"/>
                <a:sym typeface="宋体" pitchFamily="2" charset="-122"/>
              </a:rPr>
              <a:t> name="movie" value="flash</a:t>
            </a:r>
            <a:r>
              <a:rPr lang="zh-CN" altLang="en-US" sz="2400" b="1" dirty="0" smtClean="0">
                <a:latin typeface="Calibri" pitchFamily="34" charset="0"/>
                <a:sym typeface="宋体" pitchFamily="2" charset="-122"/>
              </a:rPr>
              <a:t>路径及全称</a:t>
            </a:r>
            <a:r>
              <a:rPr lang="en-US" altLang="zh-CN" sz="2400" b="1" dirty="0" smtClean="0">
                <a:latin typeface="Calibri" pitchFamily="34" charset="0"/>
                <a:sym typeface="宋体" pitchFamily="2" charset="-122"/>
              </a:rPr>
              <a:t>" /&gt;</a:t>
            </a:r>
          </a:p>
          <a:p>
            <a:pPr>
              <a:lnSpc>
                <a:spcPct val="90000"/>
              </a:lnSpc>
              <a:spcBef>
                <a:spcPts val="0"/>
              </a:spcBef>
            </a:pPr>
            <a:r>
              <a:rPr lang="zh-CN" altLang="en-US" sz="2400" b="1" dirty="0" smtClean="0">
                <a:latin typeface="Calibri" pitchFamily="34" charset="0"/>
                <a:sym typeface="宋体" pitchFamily="2" charset="-122"/>
              </a:rPr>
              <a:t>（其他浏览器识别）</a:t>
            </a:r>
          </a:p>
          <a:p>
            <a:pPr>
              <a:lnSpc>
                <a:spcPct val="90000"/>
              </a:lnSpc>
              <a:spcBef>
                <a:spcPts val="0"/>
              </a:spcBef>
            </a:pPr>
            <a:r>
              <a:rPr lang="en-US" altLang="zh-CN" sz="2400" b="1" dirty="0" smtClean="0">
                <a:latin typeface="Calibri" pitchFamily="34" charset="0"/>
                <a:sym typeface="宋体" pitchFamily="2" charset="-122"/>
              </a:rPr>
              <a:t>&lt;embed  width="value" height="value" </a:t>
            </a:r>
            <a:r>
              <a:rPr lang="en-US" altLang="zh-CN" sz="2400" b="1" dirty="0" err="1" smtClean="0">
                <a:latin typeface="Calibri" pitchFamily="34" charset="0"/>
                <a:sym typeface="宋体" pitchFamily="2" charset="-122"/>
              </a:rPr>
              <a:t>src</a:t>
            </a:r>
            <a:r>
              <a:rPr lang="en-US" altLang="zh-CN" sz="2400" b="1" dirty="0" smtClean="0">
                <a:latin typeface="Calibri" pitchFamily="34" charset="0"/>
                <a:sym typeface="宋体" pitchFamily="2" charset="-122"/>
              </a:rPr>
              <a:t>="flash</a:t>
            </a:r>
            <a:r>
              <a:rPr lang="zh-CN" altLang="en-US" sz="2400" b="1" dirty="0" smtClean="0">
                <a:latin typeface="Calibri" pitchFamily="34" charset="0"/>
                <a:sym typeface="宋体" pitchFamily="2" charset="-122"/>
              </a:rPr>
              <a:t>路径及全称</a:t>
            </a:r>
            <a:r>
              <a:rPr lang="en-US" altLang="zh-CN" sz="2400" b="1" dirty="0" smtClean="0">
                <a:latin typeface="Calibri" pitchFamily="34" charset="0"/>
                <a:sym typeface="宋体" pitchFamily="2" charset="-122"/>
              </a:rPr>
              <a:t>"&gt;</a:t>
            </a:r>
          </a:p>
          <a:p>
            <a:pPr>
              <a:lnSpc>
                <a:spcPct val="90000"/>
              </a:lnSpc>
              <a:spcBef>
                <a:spcPts val="0"/>
              </a:spcBef>
            </a:pPr>
            <a:r>
              <a:rPr lang="en-US" altLang="zh-CN" sz="2400" b="1" dirty="0" smtClean="0">
                <a:latin typeface="Calibri" pitchFamily="34" charset="0"/>
                <a:sym typeface="宋体" pitchFamily="2" charset="-122"/>
              </a:rPr>
              <a:t>&lt;/embed&gt;   </a:t>
            </a:r>
            <a:r>
              <a:rPr lang="zh-CN" altLang="en-US" sz="2400" b="1" dirty="0" smtClean="0">
                <a:latin typeface="Calibri" pitchFamily="34" charset="0"/>
                <a:sym typeface="宋体" pitchFamily="2" charset="-122"/>
              </a:rPr>
              <a:t>（</a:t>
            </a:r>
            <a:r>
              <a:rPr lang="en-US" altLang="zh-CN" sz="2400" b="1" dirty="0" err="1" smtClean="0">
                <a:latin typeface="Calibri" pitchFamily="34" charset="0"/>
                <a:sym typeface="宋体" pitchFamily="2" charset="-122"/>
              </a:rPr>
              <a:t>ie</a:t>
            </a:r>
            <a:r>
              <a:rPr lang="zh-CN" altLang="en-US" sz="2400" b="1" dirty="0" smtClean="0">
                <a:latin typeface="Calibri" pitchFamily="34" charset="0"/>
                <a:sym typeface="宋体" pitchFamily="2" charset="-122"/>
              </a:rPr>
              <a:t>浏览器识别）</a:t>
            </a:r>
          </a:p>
          <a:p>
            <a:pPr>
              <a:lnSpc>
                <a:spcPct val="90000"/>
              </a:lnSpc>
              <a:spcBef>
                <a:spcPts val="0"/>
              </a:spcBef>
            </a:pPr>
            <a:r>
              <a:rPr lang="en-US" altLang="zh-CN" sz="2400" b="1" dirty="0" smtClean="0">
                <a:latin typeface="Calibri" pitchFamily="34" charset="0"/>
                <a:sym typeface="宋体" pitchFamily="2" charset="-122"/>
              </a:rPr>
              <a:t>&lt;/object&gt;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第六章 定位、锚点、透明</a:t>
            </a:r>
          </a:p>
        </p:txBody>
      </p:sp>
      <p:sp>
        <p:nvSpPr>
          <p:cNvPr id="4" name="内容占位符 2"/>
          <p:cNvSpPr txBox="1">
            <a:spLocks/>
          </p:cNvSpPr>
          <p:nvPr/>
        </p:nvSpPr>
        <p:spPr>
          <a:xfrm>
            <a:off x="467544" y="1700808"/>
            <a:ext cx="8424936" cy="4896544"/>
          </a:xfrm>
          <a:prstGeom prst="rect">
            <a:avLst/>
          </a:prstGeom>
        </p:spPr>
        <p:txBody>
          <a:bodyPr/>
          <a:lstStyle/>
          <a:p>
            <a:pPr>
              <a:lnSpc>
                <a:spcPct val="90000"/>
              </a:lnSpc>
              <a:spcBef>
                <a:spcPts val="0"/>
              </a:spcBef>
            </a:pPr>
            <a:r>
              <a:rPr lang="zh-CN" altLang="en-US" sz="2400" b="1" dirty="0" smtClean="0">
                <a:latin typeface="Calibri" pitchFamily="34" charset="0"/>
                <a:sym typeface="宋体" pitchFamily="2" charset="-122"/>
              </a:rPr>
              <a:t>说明：</a:t>
            </a:r>
          </a:p>
          <a:p>
            <a:pPr>
              <a:lnSpc>
                <a:spcPct val="90000"/>
              </a:lnSpc>
              <a:spcBef>
                <a:spcPts val="0"/>
              </a:spcBef>
            </a:pPr>
            <a:endParaRPr lang="zh-CN" altLang="en-US" sz="2400" b="1" dirty="0" smtClean="0">
              <a:latin typeface="Calibri" pitchFamily="34" charset="0"/>
              <a:sym typeface="宋体" pitchFamily="2" charset="-122"/>
            </a:endParaRPr>
          </a:p>
          <a:p>
            <a:pPr>
              <a:lnSpc>
                <a:spcPct val="90000"/>
              </a:lnSpc>
              <a:spcBef>
                <a:spcPts val="0"/>
              </a:spcBef>
            </a:pPr>
            <a:r>
              <a:rPr lang="en-US" altLang="zh-CN" sz="2400" b="1" dirty="0" smtClean="0">
                <a:latin typeface="Calibri" pitchFamily="34" charset="0"/>
                <a:sym typeface="宋体" pitchFamily="2" charset="-122"/>
              </a:rPr>
              <a:t>flash</a:t>
            </a:r>
            <a:r>
              <a:rPr lang="zh-CN" altLang="en-US" sz="2400" b="1" dirty="0" smtClean="0">
                <a:latin typeface="Calibri" pitchFamily="34" charset="0"/>
                <a:sym typeface="宋体" pitchFamily="2" charset="-122"/>
              </a:rPr>
              <a:t>源文件格式</a:t>
            </a:r>
            <a:r>
              <a:rPr lang="en-US" altLang="zh-CN" sz="2400" b="1" dirty="0" smtClean="0">
                <a:latin typeface="Calibri" pitchFamily="34" charset="0"/>
                <a:sym typeface="宋体" pitchFamily="2" charset="-122"/>
              </a:rPr>
              <a:t>.</a:t>
            </a:r>
            <a:r>
              <a:rPr lang="en-US" altLang="zh-CN" sz="2400" b="1" dirty="0" err="1" smtClean="0">
                <a:latin typeface="Calibri" pitchFamily="34" charset="0"/>
                <a:sym typeface="宋体" pitchFamily="2" charset="-122"/>
              </a:rPr>
              <a:t>fla</a:t>
            </a:r>
            <a:r>
              <a:rPr lang="en-US" altLang="zh-CN" sz="2400" b="1" dirty="0" smtClean="0">
                <a:latin typeface="Calibri" pitchFamily="34" charset="0"/>
                <a:sym typeface="宋体" pitchFamily="2" charset="-122"/>
              </a:rPr>
              <a:t>,</a:t>
            </a:r>
          </a:p>
          <a:p>
            <a:pPr>
              <a:lnSpc>
                <a:spcPct val="90000"/>
              </a:lnSpc>
              <a:spcBef>
                <a:spcPts val="0"/>
              </a:spcBef>
            </a:pPr>
            <a:endParaRPr lang="en-US" altLang="zh-CN" sz="2400" b="1" dirty="0" smtClean="0">
              <a:latin typeface="Calibri" pitchFamily="34" charset="0"/>
              <a:sym typeface="宋体" pitchFamily="2" charset="-122"/>
            </a:endParaRPr>
          </a:p>
          <a:p>
            <a:pPr>
              <a:lnSpc>
                <a:spcPct val="90000"/>
              </a:lnSpc>
              <a:spcBef>
                <a:spcPts val="0"/>
              </a:spcBef>
            </a:pPr>
            <a:r>
              <a:rPr lang="zh-CN" altLang="en-US" sz="2400" b="1" dirty="0" smtClean="0">
                <a:latin typeface="Calibri" pitchFamily="34" charset="0"/>
                <a:sym typeface="宋体" pitchFamily="2" charset="-122"/>
              </a:rPr>
              <a:t>导出影片为</a:t>
            </a:r>
            <a:r>
              <a:rPr lang="en-US" altLang="zh-CN" sz="2400" b="1" dirty="0" smtClean="0">
                <a:latin typeface="Calibri" pitchFamily="34" charset="0"/>
                <a:sym typeface="宋体" pitchFamily="2" charset="-122"/>
              </a:rPr>
              <a:t>.</a:t>
            </a:r>
            <a:r>
              <a:rPr lang="en-US" altLang="zh-CN" sz="2400" b="1" dirty="0" err="1" smtClean="0">
                <a:latin typeface="Calibri" pitchFamily="34" charset="0"/>
                <a:sym typeface="宋体" pitchFamily="2" charset="-122"/>
              </a:rPr>
              <a:t>swf</a:t>
            </a:r>
            <a:r>
              <a:rPr lang="en-US" altLang="zh-CN" sz="2400" b="1" dirty="0" smtClean="0">
                <a:latin typeface="Calibri" pitchFamily="34" charset="0"/>
                <a:sym typeface="宋体" pitchFamily="2" charset="-122"/>
              </a:rPr>
              <a:t>,</a:t>
            </a:r>
          </a:p>
          <a:p>
            <a:pPr>
              <a:lnSpc>
                <a:spcPct val="90000"/>
              </a:lnSpc>
              <a:spcBef>
                <a:spcPts val="0"/>
              </a:spcBef>
            </a:pPr>
            <a:endParaRPr lang="en-US" altLang="zh-CN" sz="2400" b="1" dirty="0" smtClean="0">
              <a:latin typeface="Calibri" pitchFamily="34" charset="0"/>
              <a:sym typeface="宋体" pitchFamily="2" charset="-122"/>
            </a:endParaRPr>
          </a:p>
          <a:p>
            <a:pPr>
              <a:lnSpc>
                <a:spcPct val="90000"/>
              </a:lnSpc>
              <a:spcBef>
                <a:spcPts val="0"/>
              </a:spcBef>
            </a:pPr>
            <a:r>
              <a:rPr lang="zh-CN" altLang="en-US" sz="2400" b="1" dirty="0" smtClean="0">
                <a:latin typeface="Calibri" pitchFamily="34" charset="0"/>
                <a:sym typeface="宋体" pitchFamily="2" charset="-122"/>
              </a:rPr>
              <a:t>创建播放器格式为</a:t>
            </a:r>
            <a:r>
              <a:rPr lang="en-US" altLang="zh-CN" sz="2400" b="1" dirty="0" smtClean="0">
                <a:latin typeface="Calibri" pitchFamily="34" charset="0"/>
                <a:sym typeface="宋体" pitchFamily="2" charset="-122"/>
              </a:rPr>
              <a:t>.exe.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第六章 定位、锚点、透明</a:t>
            </a:r>
          </a:p>
        </p:txBody>
      </p:sp>
      <p:sp>
        <p:nvSpPr>
          <p:cNvPr id="4" name="内容占位符 2"/>
          <p:cNvSpPr txBox="1">
            <a:spLocks/>
          </p:cNvSpPr>
          <p:nvPr/>
        </p:nvSpPr>
        <p:spPr>
          <a:xfrm>
            <a:off x="467544" y="1700808"/>
            <a:ext cx="8424936" cy="4896544"/>
          </a:xfrm>
          <a:prstGeom prst="rect">
            <a:avLst/>
          </a:prstGeom>
        </p:spPr>
        <p:txBody>
          <a:bodyPr/>
          <a:lstStyle/>
          <a:p>
            <a:pPr>
              <a:lnSpc>
                <a:spcPct val="90000"/>
              </a:lnSpc>
              <a:spcBef>
                <a:spcPts val="0"/>
              </a:spcBef>
            </a:pPr>
            <a:r>
              <a:rPr lang="en-US" altLang="zh-CN" sz="2400" b="1" dirty="0" smtClean="0">
                <a:latin typeface="Calibri" pitchFamily="34" charset="0"/>
                <a:sym typeface="宋体" pitchFamily="2" charset="-122"/>
              </a:rPr>
              <a:t>2</a:t>
            </a:r>
            <a:r>
              <a:rPr lang="zh-CN" altLang="en-US" sz="2400" b="1" dirty="0" smtClean="0">
                <a:latin typeface="Calibri" pitchFamily="34" charset="0"/>
                <a:sym typeface="宋体" pitchFamily="2" charset="-122"/>
              </a:rPr>
              <a:t>）将</a:t>
            </a:r>
            <a:r>
              <a:rPr lang="en-US" altLang="zh-CN" sz="2400" b="1" dirty="0" smtClean="0">
                <a:latin typeface="Calibri" pitchFamily="34" charset="0"/>
                <a:sym typeface="宋体" pitchFamily="2" charset="-122"/>
              </a:rPr>
              <a:t>flash</a:t>
            </a:r>
            <a:r>
              <a:rPr lang="zh-CN" altLang="en-US" sz="2400" b="1" dirty="0" smtClean="0">
                <a:latin typeface="Calibri" pitchFamily="34" charset="0"/>
                <a:sym typeface="宋体" pitchFamily="2" charset="-122"/>
              </a:rPr>
              <a:t>背景设置为透明</a:t>
            </a:r>
          </a:p>
          <a:p>
            <a:pPr>
              <a:lnSpc>
                <a:spcPct val="90000"/>
              </a:lnSpc>
              <a:spcBef>
                <a:spcPts val="0"/>
              </a:spcBef>
            </a:pPr>
            <a:endParaRPr lang="zh-CN" altLang="en-US" sz="2400" b="1" dirty="0" smtClean="0">
              <a:latin typeface="Calibri" pitchFamily="34" charset="0"/>
              <a:sym typeface="宋体" pitchFamily="2" charset="-122"/>
            </a:endParaRPr>
          </a:p>
          <a:p>
            <a:pPr>
              <a:lnSpc>
                <a:spcPct val="90000"/>
              </a:lnSpc>
              <a:spcBef>
                <a:spcPts val="0"/>
              </a:spcBef>
            </a:pPr>
            <a:r>
              <a:rPr lang="en-US" altLang="zh-CN" sz="2400" b="1" dirty="0" smtClean="0">
                <a:latin typeface="Calibri" pitchFamily="34" charset="0"/>
                <a:sym typeface="宋体" pitchFamily="2" charset="-122"/>
              </a:rPr>
              <a:t>&lt;</a:t>
            </a:r>
            <a:r>
              <a:rPr lang="en-US" altLang="zh-CN" sz="2400" b="1" dirty="0" err="1" smtClean="0">
                <a:latin typeface="Calibri" pitchFamily="34" charset="0"/>
                <a:sym typeface="宋体" pitchFamily="2" charset="-122"/>
              </a:rPr>
              <a:t>param</a:t>
            </a:r>
            <a:r>
              <a:rPr lang="en-US" altLang="zh-CN" sz="2400" b="1" dirty="0" smtClean="0">
                <a:latin typeface="Calibri" pitchFamily="34" charset="0"/>
                <a:sym typeface="宋体" pitchFamily="2" charset="-122"/>
              </a:rPr>
              <a:t> name="</a:t>
            </a:r>
            <a:r>
              <a:rPr lang="en-US" altLang="zh-CN" sz="2400" b="1" dirty="0" err="1" smtClean="0">
                <a:latin typeface="Calibri" pitchFamily="34" charset="0"/>
                <a:sym typeface="宋体" pitchFamily="2" charset="-122"/>
              </a:rPr>
              <a:t>wmode</a:t>
            </a:r>
            <a:r>
              <a:rPr lang="en-US" altLang="zh-CN" sz="2400" b="1" dirty="0" smtClean="0">
                <a:latin typeface="Calibri" pitchFamily="34" charset="0"/>
                <a:sym typeface="宋体" pitchFamily="2" charset="-122"/>
              </a:rPr>
              <a:t>" value="transparent" /&gt;</a:t>
            </a:r>
          </a:p>
          <a:p>
            <a:pPr>
              <a:lnSpc>
                <a:spcPct val="90000"/>
              </a:lnSpc>
              <a:spcBef>
                <a:spcPts val="0"/>
              </a:spcBef>
            </a:pPr>
            <a:endParaRPr lang="en-US" altLang="zh-CN" sz="2400" b="1" dirty="0" smtClean="0">
              <a:latin typeface="Calibri" pitchFamily="34" charset="0"/>
              <a:sym typeface="宋体" pitchFamily="2" charset="-122"/>
            </a:endParaRPr>
          </a:p>
          <a:p>
            <a:pPr>
              <a:lnSpc>
                <a:spcPct val="90000"/>
              </a:lnSpc>
              <a:spcBef>
                <a:spcPts val="0"/>
              </a:spcBef>
            </a:pPr>
            <a:r>
              <a:rPr lang="zh-CN" altLang="en-US" sz="2400" b="1" dirty="0" smtClean="0">
                <a:latin typeface="Calibri" pitchFamily="34" charset="0"/>
                <a:sym typeface="宋体" pitchFamily="2" charset="-122"/>
              </a:rPr>
              <a:t>给</a:t>
            </a:r>
            <a:r>
              <a:rPr lang="en-US" altLang="zh-CN" sz="2400" b="1" dirty="0" smtClean="0">
                <a:latin typeface="Calibri" pitchFamily="34" charset="0"/>
                <a:sym typeface="宋体" pitchFamily="2" charset="-122"/>
              </a:rPr>
              <a:t>&lt;embed&gt;</a:t>
            </a:r>
            <a:r>
              <a:rPr lang="zh-CN" altLang="en-US" sz="2400" b="1" dirty="0" smtClean="0">
                <a:latin typeface="Calibri" pitchFamily="34" charset="0"/>
                <a:sym typeface="宋体" pitchFamily="2" charset="-122"/>
              </a:rPr>
              <a:t>标记添加属性：</a:t>
            </a:r>
            <a:r>
              <a:rPr lang="en-US" altLang="zh-CN" sz="2400" b="1" dirty="0" err="1" smtClean="0">
                <a:latin typeface="Calibri" pitchFamily="34" charset="0"/>
                <a:sym typeface="宋体" pitchFamily="2" charset="-122"/>
              </a:rPr>
              <a:t>wmode</a:t>
            </a:r>
            <a:r>
              <a:rPr lang="en-US" altLang="zh-CN" sz="2400" b="1" dirty="0" smtClean="0">
                <a:latin typeface="Calibri" pitchFamily="34" charset="0"/>
                <a:sym typeface="宋体" pitchFamily="2" charset="-122"/>
              </a:rPr>
              <a:t>="transparent"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第六章 定位、锚点、透明</a:t>
            </a:r>
          </a:p>
        </p:txBody>
      </p:sp>
      <p:sp>
        <p:nvSpPr>
          <p:cNvPr id="4" name="内容占位符 2"/>
          <p:cNvSpPr txBox="1">
            <a:spLocks/>
          </p:cNvSpPr>
          <p:nvPr/>
        </p:nvSpPr>
        <p:spPr>
          <a:xfrm>
            <a:off x="467544" y="1700808"/>
            <a:ext cx="8424936" cy="4896544"/>
          </a:xfrm>
          <a:prstGeom prst="rect">
            <a:avLst/>
          </a:prstGeom>
        </p:spPr>
        <p:txBody>
          <a:bodyPr/>
          <a:lstStyle/>
          <a:p>
            <a:pPr>
              <a:lnSpc>
                <a:spcPct val="90000"/>
              </a:lnSpc>
              <a:spcBef>
                <a:spcPts val="0"/>
              </a:spcBef>
            </a:pPr>
            <a:r>
              <a:rPr lang="en-US" altLang="zh-CN" sz="2400" b="1" dirty="0" smtClean="0">
                <a:latin typeface="Calibri" pitchFamily="34" charset="0"/>
                <a:sym typeface="宋体" pitchFamily="2" charset="-122"/>
              </a:rPr>
              <a:t>3</a:t>
            </a:r>
            <a:r>
              <a:rPr lang="zh-CN" altLang="en-US" sz="2400" b="1" dirty="0" smtClean="0">
                <a:latin typeface="Calibri" pitchFamily="34" charset="0"/>
                <a:sym typeface="宋体" pitchFamily="2" charset="-122"/>
              </a:rPr>
              <a:t>）</a:t>
            </a:r>
            <a:r>
              <a:rPr lang="en-US" altLang="zh-CN" sz="2400" b="1" dirty="0" smtClean="0">
                <a:latin typeface="Calibri" pitchFamily="34" charset="0"/>
                <a:sym typeface="宋体" pitchFamily="2" charset="-122"/>
              </a:rPr>
              <a:t>IE</a:t>
            </a:r>
            <a:r>
              <a:rPr lang="zh-CN" altLang="en-US" sz="2400" b="1" dirty="0" smtClean="0">
                <a:latin typeface="Calibri" pitchFamily="34" charset="0"/>
                <a:sym typeface="宋体" pitchFamily="2" charset="-122"/>
              </a:rPr>
              <a:t>中不显示</a:t>
            </a:r>
            <a:r>
              <a:rPr lang="en-US" altLang="zh-CN" sz="2400" b="1" dirty="0" smtClean="0">
                <a:latin typeface="Calibri" pitchFamily="34" charset="0"/>
                <a:sym typeface="宋体" pitchFamily="2" charset="-122"/>
              </a:rPr>
              <a:t>flash,</a:t>
            </a:r>
            <a:r>
              <a:rPr lang="zh-CN" altLang="en-US" sz="2400" b="1" dirty="0" smtClean="0">
                <a:latin typeface="Calibri" pitchFamily="34" charset="0"/>
                <a:sym typeface="宋体" pitchFamily="2" charset="-122"/>
              </a:rPr>
              <a:t>可做如下操作：</a:t>
            </a:r>
          </a:p>
          <a:p>
            <a:pPr>
              <a:lnSpc>
                <a:spcPct val="90000"/>
              </a:lnSpc>
              <a:spcBef>
                <a:spcPts val="0"/>
              </a:spcBef>
            </a:pPr>
            <a:endParaRPr lang="zh-CN" altLang="en-US" sz="2400" b="1" dirty="0" smtClean="0">
              <a:latin typeface="Calibri" pitchFamily="34" charset="0"/>
              <a:sym typeface="宋体" pitchFamily="2" charset="-122"/>
            </a:endParaRPr>
          </a:p>
          <a:p>
            <a:pPr>
              <a:lnSpc>
                <a:spcPct val="90000"/>
              </a:lnSpc>
              <a:spcBef>
                <a:spcPts val="0"/>
              </a:spcBef>
            </a:pPr>
            <a:r>
              <a:rPr lang="en-US" altLang="zh-CN" sz="2400" b="1" dirty="0" smtClean="0">
                <a:latin typeface="Calibri" pitchFamily="34" charset="0"/>
                <a:sym typeface="宋体" pitchFamily="2" charset="-122"/>
              </a:rPr>
              <a:t>A.</a:t>
            </a:r>
            <a:r>
              <a:rPr lang="zh-CN" altLang="en-US" sz="2400" b="1" dirty="0" smtClean="0">
                <a:latin typeface="Calibri" pitchFamily="34" charset="0"/>
                <a:sym typeface="宋体" pitchFamily="2" charset="-122"/>
              </a:rPr>
              <a:t>下载安装</a:t>
            </a:r>
            <a:r>
              <a:rPr lang="en-US" altLang="zh-CN" sz="2400" b="1" dirty="0" smtClean="0">
                <a:latin typeface="Calibri" pitchFamily="34" charset="0"/>
                <a:sym typeface="宋体" pitchFamily="2" charset="-122"/>
              </a:rPr>
              <a:t>flash player;</a:t>
            </a:r>
          </a:p>
          <a:p>
            <a:pPr>
              <a:lnSpc>
                <a:spcPct val="90000"/>
              </a:lnSpc>
              <a:spcBef>
                <a:spcPts val="0"/>
              </a:spcBef>
            </a:pPr>
            <a:endParaRPr lang="en-US" altLang="zh-CN" sz="2400" b="1" dirty="0" smtClean="0">
              <a:latin typeface="Calibri" pitchFamily="34" charset="0"/>
              <a:sym typeface="宋体" pitchFamily="2" charset="-122"/>
            </a:endParaRPr>
          </a:p>
          <a:p>
            <a:pPr>
              <a:lnSpc>
                <a:spcPct val="90000"/>
              </a:lnSpc>
              <a:spcBef>
                <a:spcPts val="0"/>
              </a:spcBef>
            </a:pPr>
            <a:r>
              <a:rPr lang="en-US" altLang="zh-CN" sz="2400" b="1" dirty="0" smtClean="0">
                <a:latin typeface="Calibri" pitchFamily="34" charset="0"/>
                <a:sym typeface="宋体" pitchFamily="2" charset="-122"/>
              </a:rPr>
              <a:t>B.</a:t>
            </a:r>
            <a:r>
              <a:rPr lang="zh-CN" altLang="en-US" sz="2400" b="1" dirty="0" smtClean="0">
                <a:latin typeface="Calibri" pitchFamily="34" charset="0"/>
                <a:sym typeface="宋体" pitchFamily="2" charset="-122"/>
              </a:rPr>
              <a:t>打开</a:t>
            </a:r>
            <a:r>
              <a:rPr lang="en-US" altLang="zh-CN" sz="2400" b="1" dirty="0" smtClean="0">
                <a:latin typeface="Calibri" pitchFamily="34" charset="0"/>
                <a:sym typeface="宋体" pitchFamily="2" charset="-122"/>
              </a:rPr>
              <a:t>IE</a:t>
            </a:r>
            <a:r>
              <a:rPr lang="zh-CN" altLang="en-US" sz="2400" b="1" dirty="0" smtClean="0">
                <a:latin typeface="Calibri" pitchFamily="34" charset="0"/>
                <a:sym typeface="宋体" pitchFamily="2" charset="-122"/>
              </a:rPr>
              <a:t>浏览器，选择工具菜单</a:t>
            </a:r>
            <a:r>
              <a:rPr lang="en-US" altLang="zh-CN" sz="2400" b="1" dirty="0" smtClean="0">
                <a:latin typeface="Calibri" pitchFamily="34" charset="0"/>
                <a:sym typeface="宋体" pitchFamily="2" charset="-122"/>
              </a:rPr>
              <a:t>--Internet</a:t>
            </a:r>
            <a:r>
              <a:rPr lang="zh-CN" altLang="en-US" sz="2400" b="1" dirty="0" smtClean="0">
                <a:latin typeface="Calibri" pitchFamily="34" charset="0"/>
                <a:sym typeface="宋体" pitchFamily="2" charset="-122"/>
              </a:rPr>
              <a:t>选项</a:t>
            </a:r>
            <a:r>
              <a:rPr lang="en-US" altLang="zh-CN" sz="2400" b="1" dirty="0" smtClean="0">
                <a:latin typeface="Calibri" pitchFamily="34" charset="0"/>
                <a:sym typeface="宋体" pitchFamily="2" charset="-122"/>
              </a:rPr>
              <a:t>----</a:t>
            </a:r>
            <a:r>
              <a:rPr lang="zh-CN" altLang="en-US" sz="2400" b="1" dirty="0" smtClean="0">
                <a:latin typeface="Calibri" pitchFamily="34" charset="0"/>
                <a:sym typeface="宋体" pitchFamily="2" charset="-122"/>
              </a:rPr>
              <a:t>安全</a:t>
            </a:r>
            <a:r>
              <a:rPr lang="en-US" altLang="zh-CN" sz="2400" b="1" dirty="0" smtClean="0">
                <a:latin typeface="Calibri" pitchFamily="34" charset="0"/>
                <a:sym typeface="宋体" pitchFamily="2" charset="-122"/>
              </a:rPr>
              <a:t>----</a:t>
            </a:r>
            <a:r>
              <a:rPr lang="zh-CN" altLang="en-US" sz="2400" b="1" dirty="0" smtClean="0">
                <a:latin typeface="Calibri" pitchFamily="34" charset="0"/>
                <a:sym typeface="宋体" pitchFamily="2" charset="-122"/>
              </a:rPr>
              <a:t>低。</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第六章 定位、锚点、透明</a:t>
            </a:r>
          </a:p>
        </p:txBody>
      </p:sp>
      <p:sp>
        <p:nvSpPr>
          <p:cNvPr id="4" name="内容占位符 2"/>
          <p:cNvSpPr txBox="1">
            <a:spLocks/>
          </p:cNvSpPr>
          <p:nvPr/>
        </p:nvSpPr>
        <p:spPr>
          <a:xfrm>
            <a:off x="467544" y="1700808"/>
            <a:ext cx="8424936" cy="4896544"/>
          </a:xfrm>
          <a:prstGeom prst="rect">
            <a:avLst/>
          </a:prstGeom>
        </p:spPr>
        <p:txBody>
          <a:bodyPr/>
          <a:lstStyle/>
          <a:p>
            <a:pPr>
              <a:lnSpc>
                <a:spcPct val="90000"/>
              </a:lnSpc>
              <a:spcBef>
                <a:spcPts val="0"/>
              </a:spcBef>
            </a:pPr>
            <a:r>
              <a:rPr lang="en-US" altLang="zh-CN" sz="2400" b="1" dirty="0" smtClean="0">
                <a:latin typeface="Calibri" pitchFamily="34" charset="0"/>
                <a:sym typeface="宋体" pitchFamily="2" charset="-122"/>
              </a:rPr>
              <a:t>2</a:t>
            </a:r>
            <a:r>
              <a:rPr lang="zh-CN" altLang="en-US" sz="2400" b="1" dirty="0" smtClean="0">
                <a:latin typeface="Calibri" pitchFamily="34" charset="0"/>
                <a:sym typeface="宋体" pitchFamily="2" charset="-122"/>
              </a:rPr>
              <a:t>、滚动字幕的应用：</a:t>
            </a:r>
          </a:p>
          <a:p>
            <a:pPr>
              <a:lnSpc>
                <a:spcPct val="90000"/>
              </a:lnSpc>
              <a:spcBef>
                <a:spcPts val="0"/>
              </a:spcBef>
            </a:pPr>
            <a:r>
              <a:rPr lang="zh-CN" altLang="en-US" sz="2400" b="1" dirty="0" smtClean="0">
                <a:latin typeface="Calibri" pitchFamily="34" charset="0"/>
                <a:sym typeface="宋体" pitchFamily="2" charset="-122"/>
              </a:rPr>
              <a:t> </a:t>
            </a:r>
            <a:r>
              <a:rPr lang="en-US" altLang="zh-CN" sz="2400" b="1" dirty="0" smtClean="0">
                <a:latin typeface="Calibri" pitchFamily="34" charset="0"/>
                <a:sym typeface="宋体" pitchFamily="2" charset="-122"/>
              </a:rPr>
              <a:t>&lt;marquee</a:t>
            </a:r>
          </a:p>
          <a:p>
            <a:pPr>
              <a:lnSpc>
                <a:spcPct val="90000"/>
              </a:lnSpc>
              <a:spcBef>
                <a:spcPts val="0"/>
              </a:spcBef>
            </a:pPr>
            <a:r>
              <a:rPr lang="en-US" altLang="zh-CN" sz="2400" b="1" dirty="0" smtClean="0">
                <a:latin typeface="Calibri" pitchFamily="34" charset="0"/>
                <a:sym typeface="宋体" pitchFamily="2" charset="-122"/>
              </a:rPr>
              <a:t>behavior="scroll/alternate"  direction="up/down/left/right"</a:t>
            </a:r>
          </a:p>
          <a:p>
            <a:pPr>
              <a:lnSpc>
                <a:spcPct val="90000"/>
              </a:lnSpc>
              <a:spcBef>
                <a:spcPts val="0"/>
              </a:spcBef>
            </a:pPr>
            <a:r>
              <a:rPr lang="en-US" altLang="zh-CN" sz="2400" b="1" dirty="0" err="1" smtClean="0">
                <a:latin typeface="Calibri" pitchFamily="34" charset="0"/>
                <a:sym typeface="宋体" pitchFamily="2" charset="-122"/>
              </a:rPr>
              <a:t>scrollamount</a:t>
            </a:r>
            <a:r>
              <a:rPr lang="en-US" altLang="zh-CN" sz="2400" b="1" dirty="0" smtClean="0">
                <a:latin typeface="Calibri" pitchFamily="34" charset="0"/>
                <a:sym typeface="宋体" pitchFamily="2" charset="-122"/>
              </a:rPr>
              <a:t>="value"</a:t>
            </a:r>
          </a:p>
          <a:p>
            <a:pPr>
              <a:lnSpc>
                <a:spcPct val="90000"/>
              </a:lnSpc>
              <a:spcBef>
                <a:spcPts val="0"/>
              </a:spcBef>
            </a:pPr>
            <a:r>
              <a:rPr lang="en-US" altLang="zh-CN" sz="2400" b="1" dirty="0" smtClean="0">
                <a:latin typeface="Calibri" pitchFamily="34" charset="0"/>
                <a:sym typeface="宋体" pitchFamily="2" charset="-122"/>
              </a:rPr>
              <a:t>height="value" </a:t>
            </a:r>
          </a:p>
          <a:p>
            <a:pPr>
              <a:lnSpc>
                <a:spcPct val="90000"/>
              </a:lnSpc>
              <a:spcBef>
                <a:spcPts val="0"/>
              </a:spcBef>
            </a:pPr>
            <a:r>
              <a:rPr lang="en-US" altLang="zh-CN" sz="2400" b="1" dirty="0" smtClean="0">
                <a:latin typeface="Calibri" pitchFamily="34" charset="0"/>
                <a:sym typeface="宋体" pitchFamily="2" charset="-122"/>
              </a:rPr>
              <a:t>width=""&gt;</a:t>
            </a:r>
          </a:p>
          <a:p>
            <a:pPr>
              <a:lnSpc>
                <a:spcPct val="90000"/>
              </a:lnSpc>
              <a:spcBef>
                <a:spcPts val="0"/>
              </a:spcBef>
            </a:pPr>
            <a:endParaRPr lang="en-US" altLang="zh-CN" sz="2400" b="1" dirty="0" smtClean="0">
              <a:latin typeface="Calibri" pitchFamily="34" charset="0"/>
              <a:sym typeface="宋体" pitchFamily="2" charset="-122"/>
            </a:endParaRPr>
          </a:p>
          <a:p>
            <a:pPr>
              <a:lnSpc>
                <a:spcPct val="90000"/>
              </a:lnSpc>
              <a:spcBef>
                <a:spcPts val="0"/>
              </a:spcBef>
            </a:pPr>
            <a:r>
              <a:rPr lang="zh-CN" altLang="en-US" sz="2400" b="1" dirty="0" smtClean="0">
                <a:latin typeface="Calibri" pitchFamily="34" charset="0"/>
                <a:sym typeface="宋体" pitchFamily="2" charset="-122"/>
              </a:rPr>
              <a:t>内容</a:t>
            </a:r>
          </a:p>
          <a:p>
            <a:pPr>
              <a:lnSpc>
                <a:spcPct val="90000"/>
              </a:lnSpc>
              <a:spcBef>
                <a:spcPts val="0"/>
              </a:spcBef>
            </a:pPr>
            <a:endParaRPr lang="zh-CN" altLang="en-US" sz="2400" b="1" dirty="0" smtClean="0">
              <a:latin typeface="Calibri" pitchFamily="34" charset="0"/>
              <a:sym typeface="宋体" pitchFamily="2" charset="-122"/>
            </a:endParaRPr>
          </a:p>
          <a:p>
            <a:pPr>
              <a:lnSpc>
                <a:spcPct val="90000"/>
              </a:lnSpc>
              <a:spcBef>
                <a:spcPts val="0"/>
              </a:spcBef>
            </a:pPr>
            <a:r>
              <a:rPr lang="en-US" altLang="zh-CN" sz="2400" b="1" dirty="0" smtClean="0">
                <a:latin typeface="Calibri" pitchFamily="34" charset="0"/>
                <a:sym typeface="宋体" pitchFamily="2" charset="-122"/>
              </a:rPr>
              <a:t>&lt;/marquee&gt;</a:t>
            </a:r>
            <a:endParaRPr lang="zh-CN" altLang="en-US" sz="2400" b="1" dirty="0" smtClean="0">
              <a:latin typeface="Calibri" pitchFamily="34" charset="0"/>
              <a:sym typeface="宋体"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第六章 定位、锚点、透明</a:t>
            </a:r>
          </a:p>
        </p:txBody>
      </p:sp>
      <p:sp>
        <p:nvSpPr>
          <p:cNvPr id="4" name="内容占位符 2"/>
          <p:cNvSpPr txBox="1">
            <a:spLocks/>
          </p:cNvSpPr>
          <p:nvPr/>
        </p:nvSpPr>
        <p:spPr>
          <a:xfrm>
            <a:off x="467544" y="1700808"/>
            <a:ext cx="8424936" cy="4896544"/>
          </a:xfrm>
          <a:prstGeom prst="rect">
            <a:avLst/>
          </a:prstGeom>
        </p:spPr>
        <p:txBody>
          <a:bodyPr/>
          <a:lstStyle/>
          <a:p>
            <a:pPr>
              <a:lnSpc>
                <a:spcPct val="90000"/>
              </a:lnSpc>
              <a:spcBef>
                <a:spcPts val="0"/>
              </a:spcBef>
            </a:pPr>
            <a:r>
              <a:rPr lang="zh-CN" altLang="en-US" sz="2400" b="1" dirty="0" smtClean="0">
                <a:latin typeface="Calibri" pitchFamily="34" charset="0"/>
                <a:sym typeface="宋体" pitchFamily="2" charset="-122"/>
              </a:rPr>
              <a:t>说明：</a:t>
            </a:r>
          </a:p>
          <a:p>
            <a:pPr>
              <a:lnSpc>
                <a:spcPct val="90000"/>
              </a:lnSpc>
              <a:spcBef>
                <a:spcPts val="0"/>
              </a:spcBef>
            </a:pPr>
            <a:endParaRPr lang="zh-CN" altLang="en-US" sz="2400" b="1" dirty="0" smtClean="0">
              <a:latin typeface="Calibri" pitchFamily="34" charset="0"/>
              <a:sym typeface="宋体" pitchFamily="2" charset="-122"/>
            </a:endParaRPr>
          </a:p>
          <a:p>
            <a:pPr>
              <a:lnSpc>
                <a:spcPct val="90000"/>
              </a:lnSpc>
              <a:spcBef>
                <a:spcPts val="0"/>
              </a:spcBef>
            </a:pPr>
            <a:r>
              <a:rPr lang="en-US" altLang="zh-CN" sz="2400" b="1" dirty="0" smtClean="0">
                <a:latin typeface="Calibri" pitchFamily="34" charset="0"/>
                <a:sym typeface="宋体" pitchFamily="2" charset="-122"/>
              </a:rPr>
              <a:t>behavior</a:t>
            </a:r>
            <a:r>
              <a:rPr lang="zh-CN" altLang="en-US" sz="2400" b="1" dirty="0" smtClean="0">
                <a:latin typeface="Calibri" pitchFamily="34" charset="0"/>
                <a:sym typeface="宋体" pitchFamily="2" charset="-122"/>
              </a:rPr>
              <a:t>（行为）</a:t>
            </a:r>
            <a:r>
              <a:rPr lang="en-US" altLang="zh-CN" sz="2400" b="1" dirty="0" smtClean="0">
                <a:latin typeface="Calibri" pitchFamily="34" charset="0"/>
                <a:sym typeface="宋体" pitchFamily="2" charset="-122"/>
              </a:rPr>
              <a:t>="scroll(</a:t>
            </a:r>
            <a:r>
              <a:rPr lang="zh-CN" altLang="en-US" sz="2400" b="1" dirty="0" smtClean="0">
                <a:latin typeface="Calibri" pitchFamily="34" charset="0"/>
                <a:sym typeface="宋体" pitchFamily="2" charset="-122"/>
              </a:rPr>
              <a:t>滚动</a:t>
            </a:r>
            <a:r>
              <a:rPr lang="en-US" altLang="zh-CN" sz="2400" b="1" dirty="0" smtClean="0">
                <a:latin typeface="Calibri" pitchFamily="34" charset="0"/>
                <a:sym typeface="宋体" pitchFamily="2" charset="-122"/>
              </a:rPr>
              <a:t>)/alternate</a:t>
            </a:r>
            <a:r>
              <a:rPr lang="zh-CN" altLang="en-US" sz="2400" b="1" dirty="0" smtClean="0">
                <a:latin typeface="Calibri" pitchFamily="34" charset="0"/>
                <a:sym typeface="宋体" pitchFamily="2" charset="-122"/>
              </a:rPr>
              <a:t>（晃动）</a:t>
            </a:r>
          </a:p>
          <a:p>
            <a:pPr>
              <a:lnSpc>
                <a:spcPct val="90000"/>
              </a:lnSpc>
              <a:spcBef>
                <a:spcPts val="0"/>
              </a:spcBef>
            </a:pPr>
            <a:endParaRPr lang="zh-CN" altLang="en-US" sz="2400" b="1" dirty="0" smtClean="0">
              <a:latin typeface="Calibri" pitchFamily="34" charset="0"/>
              <a:sym typeface="宋体" pitchFamily="2" charset="-122"/>
            </a:endParaRPr>
          </a:p>
          <a:p>
            <a:pPr>
              <a:lnSpc>
                <a:spcPct val="90000"/>
              </a:lnSpc>
              <a:spcBef>
                <a:spcPts val="0"/>
              </a:spcBef>
            </a:pPr>
            <a:r>
              <a:rPr lang="en-US" altLang="zh-CN" sz="2400" b="1" dirty="0" smtClean="0">
                <a:latin typeface="Calibri" pitchFamily="34" charset="0"/>
                <a:sym typeface="宋体" pitchFamily="2" charset="-122"/>
              </a:rPr>
              <a:t>direction</a:t>
            </a:r>
            <a:r>
              <a:rPr lang="zh-CN" altLang="en-US" sz="2400" b="1" dirty="0" smtClean="0">
                <a:latin typeface="Calibri" pitchFamily="34" charset="0"/>
                <a:sym typeface="宋体" pitchFamily="2" charset="-122"/>
              </a:rPr>
              <a:t>（方向）</a:t>
            </a:r>
            <a:r>
              <a:rPr lang="en-US" altLang="zh-CN" sz="2400" b="1" dirty="0" smtClean="0">
                <a:latin typeface="Calibri" pitchFamily="34" charset="0"/>
                <a:sym typeface="宋体" pitchFamily="2" charset="-122"/>
              </a:rPr>
              <a:t>="up(</a:t>
            </a:r>
            <a:r>
              <a:rPr lang="zh-CN" altLang="en-US" sz="2400" b="1" dirty="0" smtClean="0">
                <a:latin typeface="Calibri" pitchFamily="34" charset="0"/>
                <a:sym typeface="宋体" pitchFamily="2" charset="-122"/>
              </a:rPr>
              <a:t>从下向上</a:t>
            </a:r>
            <a:r>
              <a:rPr lang="en-US" altLang="zh-CN" sz="2400" b="1" dirty="0" smtClean="0">
                <a:latin typeface="Calibri" pitchFamily="34" charset="0"/>
                <a:sym typeface="宋体" pitchFamily="2" charset="-122"/>
              </a:rPr>
              <a:t>)/down</a:t>
            </a:r>
            <a:r>
              <a:rPr lang="zh-CN" altLang="en-US" sz="2400" b="1" dirty="0" smtClean="0">
                <a:latin typeface="Calibri" pitchFamily="34" charset="0"/>
                <a:sym typeface="宋体" pitchFamily="2" charset="-122"/>
              </a:rPr>
              <a:t>（从上向下）</a:t>
            </a:r>
          </a:p>
          <a:p>
            <a:pPr>
              <a:lnSpc>
                <a:spcPct val="90000"/>
              </a:lnSpc>
              <a:spcBef>
                <a:spcPts val="0"/>
              </a:spcBef>
            </a:pPr>
            <a:r>
              <a:rPr lang="en-US" altLang="zh-CN" sz="2400" b="1" dirty="0" smtClean="0">
                <a:latin typeface="Calibri" pitchFamily="34" charset="0"/>
                <a:sym typeface="宋体" pitchFamily="2" charset="-122"/>
              </a:rPr>
              <a:t>/left</a:t>
            </a:r>
            <a:r>
              <a:rPr lang="zh-CN" altLang="en-US" sz="2400" b="1" dirty="0" smtClean="0">
                <a:latin typeface="Calibri" pitchFamily="34" charset="0"/>
                <a:sym typeface="宋体" pitchFamily="2" charset="-122"/>
              </a:rPr>
              <a:t>（从右向左）</a:t>
            </a:r>
            <a:r>
              <a:rPr lang="en-US" altLang="zh-CN" sz="2400" b="1" dirty="0" smtClean="0">
                <a:latin typeface="Calibri" pitchFamily="34" charset="0"/>
                <a:sym typeface="宋体" pitchFamily="2" charset="-122"/>
              </a:rPr>
              <a:t>/right</a:t>
            </a:r>
            <a:r>
              <a:rPr lang="zh-CN" altLang="en-US" sz="2400" b="1" dirty="0" smtClean="0">
                <a:latin typeface="Calibri" pitchFamily="34" charset="0"/>
                <a:sym typeface="宋体" pitchFamily="2" charset="-122"/>
              </a:rPr>
              <a:t>（从左向右）“</a:t>
            </a:r>
          </a:p>
          <a:p>
            <a:pPr>
              <a:lnSpc>
                <a:spcPct val="90000"/>
              </a:lnSpc>
              <a:spcBef>
                <a:spcPts val="0"/>
              </a:spcBef>
            </a:pPr>
            <a:endParaRPr lang="zh-CN" altLang="en-US" sz="2400" b="1" dirty="0" smtClean="0">
              <a:latin typeface="Calibri" pitchFamily="34" charset="0"/>
              <a:sym typeface="宋体" pitchFamily="2" charset="-122"/>
            </a:endParaRPr>
          </a:p>
          <a:p>
            <a:pPr>
              <a:lnSpc>
                <a:spcPct val="90000"/>
              </a:lnSpc>
              <a:spcBef>
                <a:spcPts val="0"/>
              </a:spcBef>
            </a:pPr>
            <a:r>
              <a:rPr lang="en-US" altLang="zh-CN" sz="2400" b="1" dirty="0" err="1" smtClean="0">
                <a:latin typeface="Calibri" pitchFamily="34" charset="0"/>
                <a:sym typeface="宋体" pitchFamily="2" charset="-122"/>
              </a:rPr>
              <a:t>scrollamount</a:t>
            </a:r>
            <a:r>
              <a:rPr lang="zh-CN" altLang="en-US" sz="2400" b="1" dirty="0" smtClean="0">
                <a:latin typeface="Calibri" pitchFamily="34" charset="0"/>
                <a:sym typeface="宋体" pitchFamily="2" charset="-122"/>
              </a:rPr>
              <a:t>（滚动速度）</a:t>
            </a:r>
            <a:r>
              <a:rPr lang="en-US" altLang="zh-CN" sz="2400" b="1" dirty="0" smtClean="0">
                <a:latin typeface="Calibri" pitchFamily="34" charset="0"/>
                <a:sym typeface="宋体" pitchFamily="2" charset="-122"/>
              </a:rPr>
              <a:t>="value" </a:t>
            </a:r>
          </a:p>
          <a:p>
            <a:pPr>
              <a:lnSpc>
                <a:spcPct val="90000"/>
              </a:lnSpc>
              <a:spcBef>
                <a:spcPts val="0"/>
              </a:spcBef>
            </a:pPr>
            <a:endParaRPr lang="en-US" altLang="zh-CN" sz="2400" b="1" dirty="0" smtClean="0">
              <a:latin typeface="Calibri" pitchFamily="34" charset="0"/>
              <a:sym typeface="宋体" pitchFamily="2" charset="-122"/>
            </a:endParaRPr>
          </a:p>
          <a:p>
            <a:pPr>
              <a:lnSpc>
                <a:spcPct val="90000"/>
              </a:lnSpc>
              <a:spcBef>
                <a:spcPts val="0"/>
              </a:spcBef>
            </a:pPr>
            <a:r>
              <a:rPr lang="en-US" altLang="zh-CN" sz="2400" b="1" dirty="0" smtClean="0">
                <a:latin typeface="Calibri" pitchFamily="34" charset="0"/>
                <a:sym typeface="宋体" pitchFamily="2" charset="-122"/>
              </a:rPr>
              <a:t>height="value(</a:t>
            </a:r>
            <a:r>
              <a:rPr lang="zh-CN" altLang="en-US" sz="2400" b="1" dirty="0" smtClean="0">
                <a:latin typeface="Calibri" pitchFamily="34" charset="0"/>
                <a:sym typeface="宋体" pitchFamily="2" charset="-122"/>
              </a:rPr>
              <a:t>上下滚动范围</a:t>
            </a:r>
            <a:r>
              <a:rPr lang="en-US" altLang="zh-CN" sz="2400" b="1" dirty="0" smtClean="0">
                <a:latin typeface="Calibri" pitchFamily="34" charset="0"/>
                <a:sym typeface="宋体" pitchFamily="2" charset="-122"/>
              </a:rPr>
              <a:t>)" </a:t>
            </a:r>
          </a:p>
          <a:p>
            <a:pPr>
              <a:lnSpc>
                <a:spcPct val="90000"/>
              </a:lnSpc>
              <a:spcBef>
                <a:spcPts val="0"/>
              </a:spcBef>
            </a:pPr>
            <a:endParaRPr lang="en-US" altLang="zh-CN" sz="2400" b="1" dirty="0" smtClean="0">
              <a:latin typeface="Calibri" pitchFamily="34" charset="0"/>
              <a:sym typeface="宋体" pitchFamily="2" charset="-122"/>
            </a:endParaRPr>
          </a:p>
          <a:p>
            <a:pPr>
              <a:lnSpc>
                <a:spcPct val="90000"/>
              </a:lnSpc>
              <a:spcBef>
                <a:spcPts val="0"/>
              </a:spcBef>
            </a:pPr>
            <a:r>
              <a:rPr lang="en-US" altLang="zh-CN" sz="2400" b="1" dirty="0" smtClean="0">
                <a:latin typeface="Calibri" pitchFamily="34" charset="0"/>
                <a:sym typeface="宋体" pitchFamily="2" charset="-122"/>
              </a:rPr>
              <a:t>width=""(</a:t>
            </a:r>
            <a:r>
              <a:rPr lang="zh-CN" altLang="en-US" sz="2400" b="1" dirty="0" smtClean="0">
                <a:latin typeface="Calibri" pitchFamily="34" charset="0"/>
                <a:sym typeface="宋体" pitchFamily="2" charset="-122"/>
              </a:rPr>
              <a:t>左右滚动范围</a:t>
            </a:r>
            <a:r>
              <a:rPr lang="en-US" altLang="zh-CN" sz="2400" b="1" dirty="0" smtClean="0">
                <a:latin typeface="Calibri" pitchFamily="34" charset="0"/>
                <a:sym typeface="宋体" pitchFamily="2" charset="-122"/>
              </a:rPr>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2"/>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矩形 1"/>
          <p:cNvSpPr/>
          <p:nvPr/>
        </p:nvSpPr>
        <p:spPr>
          <a:xfrm>
            <a:off x="0" y="4316548"/>
            <a:ext cx="9144000" cy="1144096"/>
          </a:xfrm>
          <a:prstGeom prst="rect">
            <a:avLst/>
          </a:prstGeom>
        </p:spPr>
        <p:txBody>
          <a:bodyPr wrap="square" anchor="ctr">
            <a:spAutoFit/>
          </a:bodyPr>
          <a:lstStyle/>
          <a:p>
            <a:pPr lvl="2" eaLnBrk="1" hangingPunct="1">
              <a:lnSpc>
                <a:spcPct val="150000"/>
              </a:lnSpc>
              <a:spcAft>
                <a:spcPts val="0"/>
              </a:spcAft>
              <a:defRPr/>
            </a:pPr>
            <a:r>
              <a:rPr lang="zh-CN" altLang="en-US" sz="5400" b="1" dirty="0" smtClean="0">
                <a:solidFill>
                  <a:schemeClr val="bg1"/>
                </a:solidFill>
                <a:latin typeface="微软雅黑" pitchFamily="34" charset="-122"/>
                <a:ea typeface="微软雅黑" pitchFamily="34" charset="-122"/>
              </a:rPr>
              <a:t>本章完</a:t>
            </a:r>
            <a:endParaRPr lang="zh-CN" altLang="zh-CN" sz="5400" b="1" dirty="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0" y="857232"/>
            <a:ext cx="9144000" cy="648000"/>
          </a:xfrm>
          <a:prstGeom prst="rect">
            <a:avLst/>
          </a:prstGeom>
          <a:solidFill>
            <a:srgbClr val="FF682F"/>
          </a:solidFill>
          <a:ln>
            <a:noFill/>
          </a:ln>
        </p:spPr>
        <p:txBody>
          <a:bodyPr anchor="ctr"/>
          <a:lstStyle/>
          <a:p>
            <a:pPr lvl="0" algn="ctr" eaLnBrk="1" fontAlgn="auto" hangingPunct="1">
              <a:spcAft>
                <a:spcPts val="0"/>
              </a:spcAft>
              <a:defRPr/>
            </a:pPr>
            <a:r>
              <a:rPr lang="zh-CN" altLang="en-US" sz="2800" smtClean="0">
                <a:ln w="18415" cmpd="sng">
                  <a:solidFill>
                    <a:srgbClr val="FFFFFF"/>
                  </a:solidFill>
                  <a:prstDash val="solid"/>
                </a:ln>
                <a:solidFill>
                  <a:schemeClr val="bg1"/>
                </a:solidFill>
                <a:latin typeface="+mn-ea"/>
                <a:ea typeface="+mn-ea"/>
                <a:cs typeface="+mj-cs"/>
              </a:rPr>
              <a:t>本节学习目标</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3" name="内容占位符 2"/>
          <p:cNvSpPr txBox="1">
            <a:spLocks/>
          </p:cNvSpPr>
          <p:nvPr/>
        </p:nvSpPr>
        <p:spPr>
          <a:xfrm>
            <a:off x="457200" y="1903433"/>
            <a:ext cx="8229600" cy="4525963"/>
          </a:xfrm>
          <a:prstGeom prst="rect">
            <a:avLst/>
          </a:prstGeom>
        </p:spPr>
        <p:txBody>
          <a:bodyPr/>
          <a:lstStyle/>
          <a:p>
            <a:pPr marL="1005840" lvl="1" indent="-411480" eaLnBrk="1" fontAlgn="auto" hangingPunct="1">
              <a:spcBef>
                <a:spcPct val="20000"/>
              </a:spcBef>
              <a:spcAft>
                <a:spcPts val="0"/>
              </a:spcAft>
              <a:buClr>
                <a:schemeClr val="tx1">
                  <a:shade val="95000"/>
                </a:schemeClr>
              </a:buClr>
              <a:buSzPct val="65000"/>
              <a:defRPr/>
            </a:pPr>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4" name="矩形 14"/>
          <p:cNvSpPr>
            <a:spLocks noChangeArrowheads="1"/>
          </p:cNvSpPr>
          <p:nvPr/>
        </p:nvSpPr>
        <p:spPr bwMode="auto">
          <a:xfrm>
            <a:off x="755576" y="2037804"/>
            <a:ext cx="565150" cy="593725"/>
          </a:xfrm>
          <a:prstGeom prst="rect">
            <a:avLst/>
          </a:prstGeom>
          <a:solidFill>
            <a:srgbClr val="FF682F"/>
          </a:solidFill>
          <a:ln w="9525">
            <a:noFill/>
            <a:miter lim="800000"/>
            <a:headEnd/>
            <a:tailEnd/>
          </a:ln>
        </p:spPr>
        <p:txBody>
          <a:bodyPr anchor="ctr"/>
          <a:lstStyle/>
          <a:p>
            <a:pPr algn="ctr" eaLnBrk="1" hangingPunct="1"/>
            <a:endParaRPr lang="zh-CN" altLang="en-US"/>
          </a:p>
        </p:txBody>
      </p:sp>
      <p:sp>
        <p:nvSpPr>
          <p:cNvPr id="5" name="文本框 15"/>
          <p:cNvSpPr txBox="1">
            <a:spLocks noChangeArrowheads="1"/>
          </p:cNvSpPr>
          <p:nvPr/>
        </p:nvSpPr>
        <p:spPr bwMode="auto">
          <a:xfrm>
            <a:off x="852414" y="2010817"/>
            <a:ext cx="468312" cy="647700"/>
          </a:xfrm>
          <a:prstGeom prst="rect">
            <a:avLst/>
          </a:prstGeom>
          <a:noFill/>
          <a:ln w="9525">
            <a:noFill/>
            <a:miter lim="800000"/>
            <a:headEnd/>
            <a:tailEnd/>
          </a:ln>
        </p:spPr>
        <p:txBody>
          <a:bodyPr>
            <a:spAutoFit/>
          </a:bodyPr>
          <a:lstStyle/>
          <a:p>
            <a:pPr eaLnBrk="1" hangingPunct="1"/>
            <a:r>
              <a:rPr lang="en-US" sz="3600">
                <a:solidFill>
                  <a:schemeClr val="bg1"/>
                </a:solidFill>
              </a:rPr>
              <a:t>1</a:t>
            </a:r>
            <a:endParaRPr lang="zh-CN" altLang="en-US" sz="3600">
              <a:solidFill>
                <a:schemeClr val="bg1"/>
              </a:solidFill>
            </a:endParaRPr>
          </a:p>
        </p:txBody>
      </p:sp>
      <p:sp>
        <p:nvSpPr>
          <p:cNvPr id="6" name="L 形 16"/>
          <p:cNvSpPr>
            <a:spLocks/>
          </p:cNvSpPr>
          <p:nvPr/>
        </p:nvSpPr>
        <p:spPr bwMode="auto">
          <a:xfrm rot="16200000">
            <a:off x="792882" y="2108449"/>
            <a:ext cx="612775" cy="608012"/>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headEnd/>
            <a:tailEnd/>
          </a:ln>
        </p:spPr>
        <p:txBody>
          <a:bodyPr anchor="ctr"/>
          <a:lstStyle/>
          <a:p>
            <a:endParaRPr lang="zh-CN" altLang="en-US"/>
          </a:p>
        </p:txBody>
      </p:sp>
      <p:sp>
        <p:nvSpPr>
          <p:cNvPr id="7" name="文本框 38"/>
          <p:cNvSpPr txBox="1">
            <a:spLocks noChangeArrowheads="1"/>
          </p:cNvSpPr>
          <p:nvPr/>
        </p:nvSpPr>
        <p:spPr bwMode="auto">
          <a:xfrm>
            <a:off x="1752525" y="2104479"/>
            <a:ext cx="7035329" cy="523220"/>
          </a:xfrm>
          <a:prstGeom prst="rect">
            <a:avLst/>
          </a:prstGeom>
          <a:noFill/>
          <a:ln w="9525">
            <a:noFill/>
            <a:miter lim="800000"/>
            <a:headEnd/>
            <a:tailEnd/>
          </a:ln>
        </p:spPr>
        <p:txBody>
          <a:bodyPr wrap="square">
            <a:spAutoFit/>
          </a:bodyPr>
          <a:lstStyle/>
          <a:p>
            <a:r>
              <a:rPr lang="zh-CN" altLang="en-US" sz="2800" b="1" dirty="0" smtClean="0">
                <a:latin typeface="+mn-ea"/>
                <a:ea typeface="+mn-ea"/>
                <a:sym typeface="黑体" pitchFamily="2" charset="-122"/>
              </a:rPr>
              <a:t>元素定位设置</a:t>
            </a:r>
          </a:p>
        </p:txBody>
      </p:sp>
      <p:sp>
        <p:nvSpPr>
          <p:cNvPr id="8" name="矩形 35"/>
          <p:cNvSpPr>
            <a:spLocks noChangeArrowheads="1"/>
          </p:cNvSpPr>
          <p:nvPr/>
        </p:nvSpPr>
        <p:spPr bwMode="auto">
          <a:xfrm>
            <a:off x="755576" y="2963985"/>
            <a:ext cx="565150" cy="592138"/>
          </a:xfrm>
          <a:prstGeom prst="rect">
            <a:avLst/>
          </a:prstGeom>
          <a:solidFill>
            <a:srgbClr val="FF682F"/>
          </a:solidFill>
          <a:ln w="9525">
            <a:noFill/>
            <a:miter lim="800000"/>
            <a:headEnd/>
            <a:tailEnd/>
          </a:ln>
        </p:spPr>
        <p:txBody>
          <a:bodyPr anchor="ctr"/>
          <a:lstStyle/>
          <a:p>
            <a:pPr algn="ctr" eaLnBrk="1" hangingPunct="1"/>
            <a:endParaRPr lang="zh-CN" altLang="en-US"/>
          </a:p>
        </p:txBody>
      </p:sp>
      <p:sp>
        <p:nvSpPr>
          <p:cNvPr id="9" name="文本框 36"/>
          <p:cNvSpPr txBox="1">
            <a:spLocks noChangeArrowheads="1"/>
          </p:cNvSpPr>
          <p:nvPr/>
        </p:nvSpPr>
        <p:spPr bwMode="auto">
          <a:xfrm>
            <a:off x="828601" y="2919535"/>
            <a:ext cx="468313" cy="646113"/>
          </a:xfrm>
          <a:prstGeom prst="rect">
            <a:avLst/>
          </a:prstGeom>
          <a:noFill/>
          <a:ln w="9525">
            <a:noFill/>
            <a:miter lim="800000"/>
            <a:headEnd/>
            <a:tailEnd/>
          </a:ln>
        </p:spPr>
        <p:txBody>
          <a:bodyPr>
            <a:spAutoFit/>
          </a:bodyPr>
          <a:lstStyle/>
          <a:p>
            <a:pPr eaLnBrk="1" hangingPunct="1"/>
            <a:r>
              <a:rPr lang="en-US" sz="3600">
                <a:solidFill>
                  <a:schemeClr val="bg1"/>
                </a:solidFill>
              </a:rPr>
              <a:t>2</a:t>
            </a:r>
            <a:endParaRPr lang="zh-CN" altLang="en-US" sz="3600">
              <a:solidFill>
                <a:schemeClr val="bg1"/>
              </a:solidFill>
            </a:endParaRPr>
          </a:p>
        </p:txBody>
      </p:sp>
      <p:sp>
        <p:nvSpPr>
          <p:cNvPr id="10" name="L 形 37"/>
          <p:cNvSpPr>
            <a:spLocks/>
          </p:cNvSpPr>
          <p:nvPr/>
        </p:nvSpPr>
        <p:spPr bwMode="auto">
          <a:xfrm rot="16200000">
            <a:off x="792088" y="3033836"/>
            <a:ext cx="614363" cy="608012"/>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headEnd/>
            <a:tailEnd/>
          </a:ln>
        </p:spPr>
        <p:txBody>
          <a:bodyPr anchor="ctr"/>
          <a:lstStyle/>
          <a:p>
            <a:endParaRPr lang="zh-CN" altLang="en-US"/>
          </a:p>
        </p:txBody>
      </p:sp>
      <p:sp>
        <p:nvSpPr>
          <p:cNvPr id="11" name="文本框 38"/>
          <p:cNvSpPr txBox="1">
            <a:spLocks noChangeArrowheads="1"/>
          </p:cNvSpPr>
          <p:nvPr/>
        </p:nvSpPr>
        <p:spPr bwMode="auto">
          <a:xfrm>
            <a:off x="1752525" y="3030660"/>
            <a:ext cx="7035329" cy="523220"/>
          </a:xfrm>
          <a:prstGeom prst="rect">
            <a:avLst/>
          </a:prstGeom>
          <a:noFill/>
          <a:ln w="9525">
            <a:noFill/>
            <a:miter lim="800000"/>
            <a:headEnd/>
            <a:tailEnd/>
          </a:ln>
        </p:spPr>
        <p:txBody>
          <a:bodyPr wrap="square">
            <a:spAutoFit/>
          </a:bodyPr>
          <a:lstStyle/>
          <a:p>
            <a:r>
              <a:rPr lang="zh-CN" altLang="en-US" sz="2800" b="1" dirty="0" smtClean="0">
                <a:latin typeface="+mn-ea"/>
                <a:ea typeface="+mn-ea"/>
                <a:sym typeface="黑体" pitchFamily="2" charset="-122"/>
              </a:rPr>
              <a:t>锚点连接</a:t>
            </a:r>
          </a:p>
        </p:txBody>
      </p:sp>
      <p:sp>
        <p:nvSpPr>
          <p:cNvPr id="12" name="矩形 35"/>
          <p:cNvSpPr>
            <a:spLocks noChangeArrowheads="1"/>
          </p:cNvSpPr>
          <p:nvPr/>
        </p:nvSpPr>
        <p:spPr bwMode="auto">
          <a:xfrm>
            <a:off x="754564" y="3819531"/>
            <a:ext cx="565150" cy="592138"/>
          </a:xfrm>
          <a:prstGeom prst="rect">
            <a:avLst/>
          </a:prstGeom>
          <a:solidFill>
            <a:srgbClr val="FF682F"/>
          </a:solidFill>
          <a:ln w="9525">
            <a:noFill/>
            <a:miter lim="800000"/>
            <a:headEnd/>
            <a:tailEnd/>
          </a:ln>
        </p:spPr>
        <p:txBody>
          <a:bodyPr anchor="ctr"/>
          <a:lstStyle/>
          <a:p>
            <a:pPr algn="ctr" eaLnBrk="1" hangingPunct="1"/>
            <a:endParaRPr lang="zh-CN" altLang="en-US"/>
          </a:p>
        </p:txBody>
      </p:sp>
      <p:sp>
        <p:nvSpPr>
          <p:cNvPr id="13" name="文本框 36"/>
          <p:cNvSpPr txBox="1">
            <a:spLocks noChangeArrowheads="1"/>
          </p:cNvSpPr>
          <p:nvPr/>
        </p:nvSpPr>
        <p:spPr bwMode="auto">
          <a:xfrm>
            <a:off x="827589" y="3783019"/>
            <a:ext cx="468313" cy="646113"/>
          </a:xfrm>
          <a:prstGeom prst="rect">
            <a:avLst/>
          </a:prstGeom>
          <a:noFill/>
          <a:ln w="9525">
            <a:noFill/>
            <a:miter lim="800000"/>
            <a:headEnd/>
            <a:tailEnd/>
          </a:ln>
        </p:spPr>
        <p:txBody>
          <a:bodyPr>
            <a:spAutoFit/>
          </a:bodyPr>
          <a:lstStyle/>
          <a:p>
            <a:pPr eaLnBrk="1" hangingPunct="1"/>
            <a:r>
              <a:rPr lang="en-US" sz="3600" dirty="0" smtClean="0">
                <a:solidFill>
                  <a:schemeClr val="bg1"/>
                </a:solidFill>
              </a:rPr>
              <a:t>3</a:t>
            </a:r>
            <a:endParaRPr lang="zh-CN" altLang="en-US" sz="3600" dirty="0">
              <a:solidFill>
                <a:schemeClr val="bg1"/>
              </a:solidFill>
            </a:endParaRPr>
          </a:p>
        </p:txBody>
      </p:sp>
      <p:sp>
        <p:nvSpPr>
          <p:cNvPr id="14" name="L 形 37"/>
          <p:cNvSpPr>
            <a:spLocks/>
          </p:cNvSpPr>
          <p:nvPr/>
        </p:nvSpPr>
        <p:spPr bwMode="auto">
          <a:xfrm rot="16200000">
            <a:off x="791076" y="3889382"/>
            <a:ext cx="614363" cy="608012"/>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headEnd/>
            <a:tailEnd/>
          </a:ln>
        </p:spPr>
        <p:txBody>
          <a:bodyPr anchor="ctr"/>
          <a:lstStyle/>
          <a:p>
            <a:endParaRPr lang="zh-CN" altLang="en-US"/>
          </a:p>
        </p:txBody>
      </p:sp>
      <p:sp>
        <p:nvSpPr>
          <p:cNvPr id="15" name="文本框 38"/>
          <p:cNvSpPr txBox="1">
            <a:spLocks noChangeArrowheads="1"/>
          </p:cNvSpPr>
          <p:nvPr/>
        </p:nvSpPr>
        <p:spPr bwMode="auto">
          <a:xfrm>
            <a:off x="1751513" y="3886206"/>
            <a:ext cx="7035329" cy="523220"/>
          </a:xfrm>
          <a:prstGeom prst="rect">
            <a:avLst/>
          </a:prstGeom>
          <a:noFill/>
          <a:ln w="9525">
            <a:noFill/>
            <a:miter lim="800000"/>
            <a:headEnd/>
            <a:tailEnd/>
          </a:ln>
        </p:spPr>
        <p:txBody>
          <a:bodyPr wrap="square">
            <a:spAutoFit/>
          </a:bodyPr>
          <a:lstStyle/>
          <a:p>
            <a:r>
              <a:rPr lang="zh-CN" altLang="en-US" sz="2800" b="1" dirty="0" smtClean="0">
                <a:latin typeface="+mn-ea"/>
                <a:ea typeface="+mn-ea"/>
                <a:sym typeface="黑体" pitchFamily="2" charset="-122"/>
              </a:rPr>
              <a:t>圆角切图</a:t>
            </a:r>
          </a:p>
        </p:txBody>
      </p:sp>
      <p:sp>
        <p:nvSpPr>
          <p:cNvPr id="16" name="矩形 35"/>
          <p:cNvSpPr>
            <a:spLocks noChangeArrowheads="1"/>
          </p:cNvSpPr>
          <p:nvPr/>
        </p:nvSpPr>
        <p:spPr bwMode="auto">
          <a:xfrm>
            <a:off x="754564" y="4748225"/>
            <a:ext cx="565150" cy="592138"/>
          </a:xfrm>
          <a:prstGeom prst="rect">
            <a:avLst/>
          </a:prstGeom>
          <a:solidFill>
            <a:srgbClr val="FF682F"/>
          </a:solidFill>
          <a:ln w="9525">
            <a:noFill/>
            <a:miter lim="800000"/>
            <a:headEnd/>
            <a:tailEnd/>
          </a:ln>
        </p:spPr>
        <p:txBody>
          <a:bodyPr anchor="ctr"/>
          <a:lstStyle/>
          <a:p>
            <a:pPr algn="ctr" eaLnBrk="1" hangingPunct="1"/>
            <a:endParaRPr lang="zh-CN" altLang="en-US"/>
          </a:p>
        </p:txBody>
      </p:sp>
      <p:sp>
        <p:nvSpPr>
          <p:cNvPr id="17" name="文本框 36"/>
          <p:cNvSpPr txBox="1">
            <a:spLocks noChangeArrowheads="1"/>
          </p:cNvSpPr>
          <p:nvPr/>
        </p:nvSpPr>
        <p:spPr bwMode="auto">
          <a:xfrm>
            <a:off x="827589" y="4703775"/>
            <a:ext cx="468313" cy="646113"/>
          </a:xfrm>
          <a:prstGeom prst="rect">
            <a:avLst/>
          </a:prstGeom>
          <a:noFill/>
          <a:ln w="9525">
            <a:noFill/>
            <a:miter lim="800000"/>
            <a:headEnd/>
            <a:tailEnd/>
          </a:ln>
        </p:spPr>
        <p:txBody>
          <a:bodyPr>
            <a:spAutoFit/>
          </a:bodyPr>
          <a:lstStyle/>
          <a:p>
            <a:pPr eaLnBrk="1" hangingPunct="1"/>
            <a:r>
              <a:rPr lang="en-US" sz="3600" dirty="0" smtClean="0">
                <a:solidFill>
                  <a:schemeClr val="bg1"/>
                </a:solidFill>
              </a:rPr>
              <a:t>4</a:t>
            </a:r>
            <a:endParaRPr lang="zh-CN" altLang="en-US" sz="3600" dirty="0">
              <a:solidFill>
                <a:schemeClr val="bg1"/>
              </a:solidFill>
            </a:endParaRPr>
          </a:p>
        </p:txBody>
      </p:sp>
      <p:sp>
        <p:nvSpPr>
          <p:cNvPr id="18" name="L 形 37"/>
          <p:cNvSpPr>
            <a:spLocks/>
          </p:cNvSpPr>
          <p:nvPr/>
        </p:nvSpPr>
        <p:spPr bwMode="auto">
          <a:xfrm rot="16200000">
            <a:off x="791076" y="4818076"/>
            <a:ext cx="614363" cy="608012"/>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headEnd/>
            <a:tailEnd/>
          </a:ln>
        </p:spPr>
        <p:txBody>
          <a:bodyPr anchor="ctr"/>
          <a:lstStyle/>
          <a:p>
            <a:endParaRPr lang="zh-CN" altLang="en-US"/>
          </a:p>
        </p:txBody>
      </p:sp>
      <p:sp>
        <p:nvSpPr>
          <p:cNvPr id="19" name="文本框 38"/>
          <p:cNvSpPr txBox="1">
            <a:spLocks noChangeArrowheads="1"/>
          </p:cNvSpPr>
          <p:nvPr/>
        </p:nvSpPr>
        <p:spPr bwMode="auto">
          <a:xfrm>
            <a:off x="1751513" y="4814900"/>
            <a:ext cx="7035329" cy="523220"/>
          </a:xfrm>
          <a:prstGeom prst="rect">
            <a:avLst/>
          </a:prstGeom>
          <a:noFill/>
          <a:ln w="9525">
            <a:noFill/>
            <a:miter lim="800000"/>
            <a:headEnd/>
            <a:tailEnd/>
          </a:ln>
        </p:spPr>
        <p:txBody>
          <a:bodyPr wrap="square">
            <a:spAutoFit/>
          </a:bodyPr>
          <a:lstStyle/>
          <a:p>
            <a:r>
              <a:rPr lang="zh-CN" altLang="en-US" sz="2800" b="1" dirty="0" smtClean="0">
                <a:latin typeface="+mn-ea"/>
                <a:ea typeface="+mn-ea"/>
                <a:sym typeface="黑体" pitchFamily="2" charset="-122"/>
              </a:rPr>
              <a:t>透明度设置</a:t>
            </a:r>
          </a:p>
        </p:txBody>
      </p:sp>
      <p:sp>
        <p:nvSpPr>
          <p:cNvPr id="20" name="矩形 35"/>
          <p:cNvSpPr>
            <a:spLocks noChangeArrowheads="1"/>
          </p:cNvSpPr>
          <p:nvPr/>
        </p:nvSpPr>
        <p:spPr bwMode="auto">
          <a:xfrm>
            <a:off x="754564" y="5676919"/>
            <a:ext cx="565150" cy="592138"/>
          </a:xfrm>
          <a:prstGeom prst="rect">
            <a:avLst/>
          </a:prstGeom>
          <a:solidFill>
            <a:srgbClr val="FF682F"/>
          </a:solidFill>
          <a:ln w="9525">
            <a:noFill/>
            <a:miter lim="800000"/>
            <a:headEnd/>
            <a:tailEnd/>
          </a:ln>
        </p:spPr>
        <p:txBody>
          <a:bodyPr anchor="ctr"/>
          <a:lstStyle/>
          <a:p>
            <a:pPr algn="ctr" eaLnBrk="1" hangingPunct="1"/>
            <a:endParaRPr lang="zh-CN" altLang="en-US"/>
          </a:p>
        </p:txBody>
      </p:sp>
      <p:sp>
        <p:nvSpPr>
          <p:cNvPr id="21" name="文本框 36"/>
          <p:cNvSpPr txBox="1">
            <a:spLocks noChangeArrowheads="1"/>
          </p:cNvSpPr>
          <p:nvPr/>
        </p:nvSpPr>
        <p:spPr bwMode="auto">
          <a:xfrm>
            <a:off x="827589" y="5632469"/>
            <a:ext cx="468313" cy="646113"/>
          </a:xfrm>
          <a:prstGeom prst="rect">
            <a:avLst/>
          </a:prstGeom>
          <a:noFill/>
          <a:ln w="9525">
            <a:noFill/>
            <a:miter lim="800000"/>
            <a:headEnd/>
            <a:tailEnd/>
          </a:ln>
        </p:spPr>
        <p:txBody>
          <a:bodyPr>
            <a:spAutoFit/>
          </a:bodyPr>
          <a:lstStyle/>
          <a:p>
            <a:pPr eaLnBrk="1" hangingPunct="1"/>
            <a:r>
              <a:rPr lang="en-US" sz="3600" dirty="0" smtClean="0">
                <a:solidFill>
                  <a:schemeClr val="bg1"/>
                </a:solidFill>
              </a:rPr>
              <a:t>5</a:t>
            </a:r>
            <a:endParaRPr lang="zh-CN" altLang="en-US" sz="3600" dirty="0">
              <a:solidFill>
                <a:schemeClr val="bg1"/>
              </a:solidFill>
            </a:endParaRPr>
          </a:p>
        </p:txBody>
      </p:sp>
      <p:sp>
        <p:nvSpPr>
          <p:cNvPr id="22" name="L 形 37"/>
          <p:cNvSpPr>
            <a:spLocks/>
          </p:cNvSpPr>
          <p:nvPr/>
        </p:nvSpPr>
        <p:spPr bwMode="auto">
          <a:xfrm rot="16200000">
            <a:off x="791076" y="5746770"/>
            <a:ext cx="614363" cy="608012"/>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headEnd/>
            <a:tailEnd/>
          </a:ln>
        </p:spPr>
        <p:txBody>
          <a:bodyPr anchor="ctr"/>
          <a:lstStyle/>
          <a:p>
            <a:endParaRPr lang="zh-CN" altLang="en-US"/>
          </a:p>
        </p:txBody>
      </p:sp>
      <p:sp>
        <p:nvSpPr>
          <p:cNvPr id="23" name="文本框 38"/>
          <p:cNvSpPr txBox="1">
            <a:spLocks noChangeArrowheads="1"/>
          </p:cNvSpPr>
          <p:nvPr/>
        </p:nvSpPr>
        <p:spPr bwMode="auto">
          <a:xfrm>
            <a:off x="1751513" y="5743594"/>
            <a:ext cx="7035329" cy="523220"/>
          </a:xfrm>
          <a:prstGeom prst="rect">
            <a:avLst/>
          </a:prstGeom>
          <a:noFill/>
          <a:ln w="9525">
            <a:noFill/>
            <a:miter lim="800000"/>
            <a:headEnd/>
            <a:tailEnd/>
          </a:ln>
        </p:spPr>
        <p:txBody>
          <a:bodyPr wrap="square">
            <a:spAutoFit/>
          </a:bodyPr>
          <a:lstStyle/>
          <a:p>
            <a:r>
              <a:rPr lang="zh-CN" altLang="en-US" sz="2800" b="1" dirty="0" smtClean="0">
                <a:latin typeface="+mn-ea"/>
                <a:ea typeface="+mn-ea"/>
                <a:sym typeface="黑体" pitchFamily="2" charset="-122"/>
              </a:rPr>
              <a:t>滚动条设置</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第六章 定位、锚点、透明</a:t>
            </a:r>
          </a:p>
        </p:txBody>
      </p:sp>
      <p:sp>
        <p:nvSpPr>
          <p:cNvPr id="4" name="内容占位符 2"/>
          <p:cNvSpPr txBox="1">
            <a:spLocks/>
          </p:cNvSpPr>
          <p:nvPr/>
        </p:nvSpPr>
        <p:spPr>
          <a:xfrm>
            <a:off x="467544" y="1700808"/>
            <a:ext cx="8424936" cy="4968552"/>
          </a:xfrm>
          <a:prstGeom prst="rect">
            <a:avLst/>
          </a:prstGeom>
        </p:spPr>
        <p:txBody>
          <a:bodyPr/>
          <a:lstStyle/>
          <a:p>
            <a:pPr>
              <a:spcBef>
                <a:spcPts val="600"/>
              </a:spcBef>
            </a:pPr>
            <a:r>
              <a:rPr lang="zh-CN" altLang="en-US" sz="2400" b="1" dirty="0" smtClean="0">
                <a:solidFill>
                  <a:srgbClr val="FF0000"/>
                </a:solidFill>
                <a:latin typeface="Arial" pitchFamily="34" charset="0"/>
                <a:cs typeface="Arial" pitchFamily="34" charset="0"/>
              </a:rPr>
              <a:t>一、</a:t>
            </a:r>
            <a:r>
              <a:rPr lang="en-US" altLang="zh-CN" sz="2400" b="1" dirty="0" smtClean="0">
                <a:solidFill>
                  <a:srgbClr val="FF0000"/>
                </a:solidFill>
                <a:latin typeface="Arial" pitchFamily="34" charset="0"/>
                <a:cs typeface="Arial" pitchFamily="34" charset="0"/>
              </a:rPr>
              <a:t>position </a:t>
            </a:r>
            <a:r>
              <a:rPr lang="zh-CN" altLang="en-US" sz="2400" b="1" dirty="0" smtClean="0">
                <a:solidFill>
                  <a:srgbClr val="FF0000"/>
                </a:solidFill>
                <a:latin typeface="Arial" pitchFamily="34" charset="0"/>
                <a:cs typeface="Arial" pitchFamily="34" charset="0"/>
              </a:rPr>
              <a:t>定位属性，检索对象的定位方式；</a:t>
            </a:r>
            <a:endParaRPr lang="en-US" altLang="zh-CN" sz="2400" b="1" dirty="0" smtClean="0">
              <a:solidFill>
                <a:srgbClr val="FF0000"/>
              </a:solidFill>
              <a:latin typeface="Arial" pitchFamily="34" charset="0"/>
              <a:cs typeface="Arial" pitchFamily="34" charset="0"/>
            </a:endParaRPr>
          </a:p>
          <a:p>
            <a:pPr>
              <a:spcBef>
                <a:spcPts val="600"/>
              </a:spcBef>
            </a:pPr>
            <a:r>
              <a:rPr lang="zh-CN" altLang="en-US" sz="2400" b="1" dirty="0" smtClean="0">
                <a:solidFill>
                  <a:srgbClr val="FF0000"/>
                </a:solidFill>
                <a:latin typeface="Arial" pitchFamily="34" charset="0"/>
                <a:cs typeface="Arial" pitchFamily="34" charset="0"/>
              </a:rPr>
              <a:t>语法：</a:t>
            </a:r>
            <a:r>
              <a:rPr lang="en-US" altLang="zh-CN" sz="2400" b="1" dirty="0" smtClean="0">
                <a:solidFill>
                  <a:srgbClr val="FF0000"/>
                </a:solidFill>
                <a:latin typeface="Arial" pitchFamily="34" charset="0"/>
                <a:cs typeface="Arial" pitchFamily="34" charset="0"/>
              </a:rPr>
              <a:t>position</a:t>
            </a:r>
            <a:r>
              <a:rPr lang="zh-CN" altLang="en-US" sz="2400" b="1" dirty="0" smtClean="0">
                <a:solidFill>
                  <a:srgbClr val="FF0000"/>
                </a:solidFill>
                <a:latin typeface="Arial" pitchFamily="34" charset="0"/>
                <a:cs typeface="Arial" pitchFamily="34" charset="0"/>
              </a:rPr>
              <a:t>：</a:t>
            </a:r>
            <a:r>
              <a:rPr lang="en-US" altLang="zh-CN" sz="2400" b="1" dirty="0" smtClean="0">
                <a:solidFill>
                  <a:srgbClr val="FF0000"/>
                </a:solidFill>
                <a:latin typeface="Arial" pitchFamily="34" charset="0"/>
                <a:cs typeface="Arial" pitchFamily="34" charset="0"/>
              </a:rPr>
              <a:t>static /absolute/relative/fixed</a:t>
            </a:r>
          </a:p>
          <a:p>
            <a:pPr>
              <a:spcBef>
                <a:spcPts val="600"/>
              </a:spcBef>
            </a:pPr>
            <a:endParaRPr lang="en-US" altLang="zh-CN" sz="2400" b="1" dirty="0" smtClean="0">
              <a:latin typeface="Arial" pitchFamily="34" charset="0"/>
              <a:cs typeface="Arial" pitchFamily="34" charset="0"/>
            </a:endParaRPr>
          </a:p>
          <a:p>
            <a:pPr>
              <a:spcBef>
                <a:spcPts val="600"/>
              </a:spcBef>
            </a:pPr>
            <a:r>
              <a:rPr lang="zh-CN" altLang="en-US" sz="2200" b="1" dirty="0" smtClean="0">
                <a:latin typeface="Arial" pitchFamily="34" charset="0"/>
                <a:cs typeface="Arial" pitchFamily="34" charset="0"/>
              </a:rPr>
              <a:t>取值：</a:t>
            </a:r>
          </a:p>
          <a:p>
            <a:pPr>
              <a:spcBef>
                <a:spcPts val="600"/>
              </a:spcBef>
            </a:pPr>
            <a:r>
              <a:rPr lang="en-US" altLang="zh-CN" sz="2200" b="1" dirty="0" smtClean="0">
                <a:latin typeface="Arial" pitchFamily="34" charset="0"/>
                <a:cs typeface="Arial" pitchFamily="34" charset="0"/>
              </a:rPr>
              <a:t>1</a:t>
            </a:r>
            <a:r>
              <a:rPr lang="zh-CN" altLang="en-US" sz="2200" b="1" dirty="0" smtClean="0">
                <a:latin typeface="Arial" pitchFamily="34" charset="0"/>
                <a:cs typeface="Arial" pitchFamily="34" charset="0"/>
              </a:rPr>
              <a:t>、</a:t>
            </a:r>
            <a:r>
              <a:rPr lang="en-US" altLang="zh-CN" sz="2200" b="1" dirty="0" smtClean="0">
                <a:latin typeface="Arial" pitchFamily="34" charset="0"/>
                <a:cs typeface="Arial" pitchFamily="34" charset="0"/>
              </a:rPr>
              <a:t>static</a:t>
            </a:r>
            <a:r>
              <a:rPr lang="zh-CN" altLang="en-US" sz="2200" b="1" dirty="0" smtClean="0">
                <a:latin typeface="Arial" pitchFamily="34" charset="0"/>
                <a:cs typeface="Arial" pitchFamily="34" charset="0"/>
              </a:rPr>
              <a:t>：默认值，无特殊定位，对象遵循</a:t>
            </a:r>
            <a:r>
              <a:rPr lang="en-US" altLang="zh-CN" sz="2200" b="1" dirty="0" smtClean="0">
                <a:latin typeface="Arial" pitchFamily="34" charset="0"/>
                <a:cs typeface="Arial" pitchFamily="34" charset="0"/>
              </a:rPr>
              <a:t>HTML</a:t>
            </a:r>
            <a:r>
              <a:rPr lang="zh-CN" altLang="en-US" sz="2200" b="1" dirty="0" smtClean="0">
                <a:latin typeface="Arial" pitchFamily="34" charset="0"/>
                <a:cs typeface="Arial" pitchFamily="34" charset="0"/>
              </a:rPr>
              <a:t>原则；</a:t>
            </a:r>
          </a:p>
          <a:p>
            <a:pPr>
              <a:spcBef>
                <a:spcPts val="600"/>
              </a:spcBef>
            </a:pPr>
            <a:r>
              <a:rPr lang="en-US" altLang="zh-CN" sz="2200" b="1" dirty="0" smtClean="0">
                <a:latin typeface="Arial" pitchFamily="34" charset="0"/>
                <a:cs typeface="Arial" pitchFamily="34" charset="0"/>
              </a:rPr>
              <a:t>2</a:t>
            </a:r>
            <a:r>
              <a:rPr lang="zh-CN" altLang="en-US" sz="2200" b="1" dirty="0" smtClean="0">
                <a:latin typeface="Arial" pitchFamily="34" charset="0"/>
                <a:cs typeface="Arial" pitchFamily="34" charset="0"/>
              </a:rPr>
              <a:t>、</a:t>
            </a:r>
            <a:r>
              <a:rPr lang="en-US" altLang="zh-CN" sz="2200" b="1" dirty="0" smtClean="0">
                <a:latin typeface="Arial" pitchFamily="34" charset="0"/>
                <a:cs typeface="Arial" pitchFamily="34" charset="0"/>
              </a:rPr>
              <a:t>absolute</a:t>
            </a:r>
            <a:r>
              <a:rPr lang="zh-CN" altLang="en-US" sz="2200" b="1" dirty="0" smtClean="0">
                <a:latin typeface="Arial" pitchFamily="34" charset="0"/>
                <a:cs typeface="Arial" pitchFamily="34" charset="0"/>
              </a:rPr>
              <a:t>：绝对定位，将对象</a:t>
            </a:r>
            <a:r>
              <a:rPr lang="zh-CN" altLang="en-US" sz="2200" b="1" dirty="0" smtClean="0">
                <a:solidFill>
                  <a:srgbClr val="FF0000"/>
                </a:solidFill>
                <a:latin typeface="Arial" pitchFamily="34" charset="0"/>
                <a:cs typeface="Arial" pitchFamily="34" charset="0"/>
              </a:rPr>
              <a:t>从文档流中拖离出来</a:t>
            </a:r>
            <a:r>
              <a:rPr lang="zh-CN" altLang="en-US" sz="2200" b="1" dirty="0" smtClean="0">
                <a:latin typeface="Arial" pitchFamily="34" charset="0"/>
                <a:cs typeface="Arial" pitchFamily="34" charset="0"/>
              </a:rPr>
              <a:t>，使用</a:t>
            </a:r>
            <a:r>
              <a:rPr lang="en-US" altLang="zh-CN" sz="2200" b="1" dirty="0" smtClean="0">
                <a:latin typeface="Arial" pitchFamily="34" charset="0"/>
                <a:cs typeface="Arial" pitchFamily="34" charset="0"/>
              </a:rPr>
              <a:t>left/right/top/bottom</a:t>
            </a:r>
            <a:r>
              <a:rPr lang="zh-CN" altLang="en-US" sz="2200" b="1" dirty="0" smtClean="0">
                <a:latin typeface="Arial" pitchFamily="34" charset="0"/>
                <a:cs typeface="Arial" pitchFamily="34" charset="0"/>
              </a:rPr>
              <a:t>等属性相对其最接近的一个并有定位设置的父元素进行绝对定位；如果不存在这样的父对象，则依据</a:t>
            </a:r>
            <a:r>
              <a:rPr lang="en-US" altLang="zh-CN" sz="2200" b="1" dirty="0" smtClean="0">
                <a:latin typeface="Arial" pitchFamily="34" charset="0"/>
                <a:cs typeface="Arial" pitchFamily="34" charset="0"/>
              </a:rPr>
              <a:t>body</a:t>
            </a:r>
            <a:r>
              <a:rPr lang="zh-CN" altLang="en-US" sz="2200" b="1" dirty="0" smtClean="0">
                <a:latin typeface="Arial" pitchFamily="34" charset="0"/>
                <a:cs typeface="Arial" pitchFamily="34" charset="0"/>
              </a:rPr>
              <a:t>对象</a:t>
            </a:r>
            <a:r>
              <a:rPr lang="en-US" altLang="zh-CN" sz="2200" b="1" dirty="0" smtClean="0">
                <a:latin typeface="Arial" pitchFamily="34" charset="0"/>
                <a:cs typeface="Arial" pitchFamily="34" charset="0"/>
              </a:rPr>
              <a:t>(</a:t>
            </a:r>
            <a:r>
              <a:rPr lang="zh-CN" altLang="en-US" sz="2200" b="1" dirty="0" smtClean="0">
                <a:latin typeface="Arial" pitchFamily="34" charset="0"/>
                <a:cs typeface="Arial" pitchFamily="34" charset="0"/>
              </a:rPr>
              <a:t>浏览器</a:t>
            </a:r>
            <a:r>
              <a:rPr lang="en-US" altLang="zh-CN" sz="2200" b="1" dirty="0" smtClean="0">
                <a:latin typeface="Arial" pitchFamily="34" charset="0"/>
                <a:cs typeface="Arial" pitchFamily="34" charset="0"/>
              </a:rPr>
              <a:t>)</a:t>
            </a:r>
            <a:r>
              <a:rPr lang="zh-CN" altLang="en-US" sz="2200" b="1" dirty="0" smtClean="0">
                <a:latin typeface="Arial" pitchFamily="34" charset="0"/>
                <a:cs typeface="Arial" pitchFamily="34" charset="0"/>
              </a:rPr>
              <a:t>，而其层叠通过</a:t>
            </a:r>
            <a:r>
              <a:rPr lang="en-US" altLang="zh-CN" sz="2200" b="1" dirty="0" smtClean="0">
                <a:latin typeface="Arial" pitchFamily="34" charset="0"/>
                <a:cs typeface="Arial" pitchFamily="34" charset="0"/>
              </a:rPr>
              <a:t>z-index</a:t>
            </a:r>
            <a:r>
              <a:rPr lang="zh-CN" altLang="en-US" sz="2200" b="1" dirty="0" smtClean="0">
                <a:latin typeface="Arial" pitchFamily="34" charset="0"/>
                <a:cs typeface="Arial" pitchFamily="34" charset="0"/>
              </a:rPr>
              <a:t>属性定义；</a:t>
            </a:r>
          </a:p>
          <a:p>
            <a:pPr>
              <a:spcBef>
                <a:spcPts val="600"/>
              </a:spcBef>
            </a:pPr>
            <a:r>
              <a:rPr lang="en-US" altLang="zh-CN" sz="2200" b="1" dirty="0" smtClean="0">
                <a:latin typeface="Arial" pitchFamily="34" charset="0"/>
                <a:cs typeface="Arial" pitchFamily="34" charset="0"/>
              </a:rPr>
              <a:t>3</a:t>
            </a:r>
            <a:r>
              <a:rPr lang="zh-CN" altLang="en-US" sz="2200" b="1" dirty="0" smtClean="0">
                <a:latin typeface="Arial" pitchFamily="34" charset="0"/>
                <a:cs typeface="Arial" pitchFamily="34" charset="0"/>
              </a:rPr>
              <a:t>、</a:t>
            </a:r>
            <a:r>
              <a:rPr lang="en-US" altLang="zh-CN" sz="2200" b="1" dirty="0" smtClean="0">
                <a:latin typeface="Arial" pitchFamily="34" charset="0"/>
                <a:cs typeface="Arial" pitchFamily="34" charset="0"/>
              </a:rPr>
              <a:t>relative </a:t>
            </a:r>
            <a:r>
              <a:rPr lang="zh-CN" altLang="en-US" sz="2200" b="1" dirty="0" smtClean="0">
                <a:latin typeface="Arial" pitchFamily="34" charset="0"/>
                <a:cs typeface="Arial" pitchFamily="34" charset="0"/>
              </a:rPr>
              <a:t>：相对定位，对象不可层叠，将依据</a:t>
            </a:r>
            <a:r>
              <a:rPr lang="en-US" altLang="zh-CN" sz="2200" b="1" dirty="0" smtClean="0">
                <a:latin typeface="Arial" pitchFamily="34" charset="0"/>
                <a:cs typeface="Arial" pitchFamily="34" charset="0"/>
              </a:rPr>
              <a:t>right</a:t>
            </a:r>
            <a:r>
              <a:rPr lang="zh-CN" altLang="en-US" sz="2200" b="1" dirty="0" smtClean="0">
                <a:latin typeface="Arial" pitchFamily="34" charset="0"/>
                <a:cs typeface="Arial" pitchFamily="34" charset="0"/>
              </a:rPr>
              <a:t>，</a:t>
            </a:r>
            <a:r>
              <a:rPr lang="en-US" altLang="zh-CN" sz="2200" b="1" dirty="0" smtClean="0">
                <a:latin typeface="Arial" pitchFamily="34" charset="0"/>
                <a:cs typeface="Arial" pitchFamily="34" charset="0"/>
              </a:rPr>
              <a:t>top</a:t>
            </a:r>
            <a:r>
              <a:rPr lang="zh-CN" altLang="en-US" sz="2200" b="1" dirty="0" smtClean="0">
                <a:latin typeface="Arial" pitchFamily="34" charset="0"/>
                <a:cs typeface="Arial" pitchFamily="34" charset="0"/>
              </a:rPr>
              <a:t>，</a:t>
            </a:r>
            <a:r>
              <a:rPr lang="en-US" altLang="zh-CN" sz="2200" b="1" dirty="0" smtClean="0">
                <a:latin typeface="Arial" pitchFamily="34" charset="0"/>
                <a:cs typeface="Arial" pitchFamily="34" charset="0"/>
              </a:rPr>
              <a:t>left</a:t>
            </a:r>
            <a:r>
              <a:rPr lang="zh-CN" altLang="en-US" sz="2200" b="1" dirty="0" smtClean="0">
                <a:latin typeface="Arial" pitchFamily="34" charset="0"/>
                <a:cs typeface="Arial" pitchFamily="34" charset="0"/>
              </a:rPr>
              <a:t>，</a:t>
            </a:r>
            <a:r>
              <a:rPr lang="en-US" altLang="zh-CN" sz="2200" b="1" dirty="0" smtClean="0">
                <a:latin typeface="Arial" pitchFamily="34" charset="0"/>
                <a:cs typeface="Arial" pitchFamily="34" charset="0"/>
              </a:rPr>
              <a:t>bottom</a:t>
            </a:r>
            <a:r>
              <a:rPr lang="zh-CN" altLang="en-US" sz="2200" b="1" dirty="0" smtClean="0">
                <a:latin typeface="Arial" pitchFamily="34" charset="0"/>
                <a:cs typeface="Arial" pitchFamily="34" charset="0"/>
              </a:rPr>
              <a:t>（相对定位）等属性</a:t>
            </a:r>
            <a:r>
              <a:rPr lang="zh-CN" altLang="en-US" sz="2200" b="1" dirty="0" smtClean="0">
                <a:solidFill>
                  <a:srgbClr val="FF0000"/>
                </a:solidFill>
                <a:latin typeface="Arial" pitchFamily="34" charset="0"/>
                <a:cs typeface="Arial" pitchFamily="34" charset="0"/>
              </a:rPr>
              <a:t>在正常文档流中偏移位置</a:t>
            </a:r>
            <a:r>
              <a:rPr lang="zh-CN" altLang="en-US" sz="2200" b="1" dirty="0" smtClean="0">
                <a:latin typeface="Arial" pitchFamily="34" charset="0"/>
                <a:cs typeface="Arial" pitchFamily="34" charset="0"/>
              </a:rPr>
              <a:t>；</a:t>
            </a:r>
          </a:p>
          <a:p>
            <a:pPr>
              <a:spcBef>
                <a:spcPts val="600"/>
              </a:spcBef>
            </a:pPr>
            <a:r>
              <a:rPr lang="en-US" altLang="zh-CN" sz="2200" b="1" dirty="0" smtClean="0">
                <a:latin typeface="Arial" pitchFamily="34" charset="0"/>
                <a:cs typeface="Arial" pitchFamily="34" charset="0"/>
              </a:rPr>
              <a:t>4</a:t>
            </a:r>
            <a:r>
              <a:rPr lang="zh-CN" altLang="en-US" sz="2200" b="1" dirty="0" smtClean="0">
                <a:latin typeface="Arial" pitchFamily="34" charset="0"/>
                <a:cs typeface="Arial" pitchFamily="34" charset="0"/>
              </a:rPr>
              <a:t>、</a:t>
            </a:r>
            <a:r>
              <a:rPr lang="en-US" altLang="zh-CN" sz="2200" b="1" dirty="0" smtClean="0">
                <a:latin typeface="Arial" pitchFamily="34" charset="0"/>
                <a:cs typeface="Arial" pitchFamily="34" charset="0"/>
              </a:rPr>
              <a:t>fixed</a:t>
            </a:r>
            <a:r>
              <a:rPr lang="zh-CN" altLang="en-US" sz="2200" b="1" dirty="0" smtClean="0">
                <a:latin typeface="Arial" pitchFamily="34" charset="0"/>
                <a:cs typeface="Arial" pitchFamily="34" charset="0"/>
              </a:rPr>
              <a:t>：</a:t>
            </a:r>
            <a:r>
              <a:rPr lang="en-US" altLang="zh-CN" sz="2200" b="1" dirty="0" smtClean="0">
                <a:latin typeface="Arial" pitchFamily="34" charset="0"/>
                <a:cs typeface="Arial" pitchFamily="34" charset="0"/>
              </a:rPr>
              <a:t>(</a:t>
            </a:r>
            <a:r>
              <a:rPr lang="zh-CN" altLang="en-US" sz="2200" b="1" dirty="0" smtClean="0">
                <a:latin typeface="Arial" pitchFamily="34" charset="0"/>
                <a:cs typeface="Arial" pitchFamily="34" charset="0"/>
              </a:rPr>
              <a:t>固定定位</a:t>
            </a:r>
            <a:r>
              <a:rPr lang="en-US" altLang="zh-CN" sz="2200" b="1" dirty="0" smtClean="0">
                <a:latin typeface="Arial" pitchFamily="34" charset="0"/>
                <a:cs typeface="Arial" pitchFamily="34" charset="0"/>
              </a:rPr>
              <a:t>)</a:t>
            </a:r>
            <a:r>
              <a:rPr lang="zh-CN" altLang="en-US" sz="2200" b="1" dirty="0" smtClean="0">
                <a:latin typeface="Arial" pitchFamily="34" charset="0"/>
                <a:cs typeface="Arial" pitchFamily="34" charset="0"/>
              </a:rPr>
              <a:t>未支持，对象定位遵从绝对定位方式（</a:t>
            </a:r>
            <a:r>
              <a:rPr lang="en-US" altLang="zh-CN" sz="2200" b="1" dirty="0" smtClean="0">
                <a:latin typeface="Arial" pitchFamily="34" charset="0"/>
                <a:cs typeface="Arial" pitchFamily="34" charset="0"/>
              </a:rPr>
              <a:t>absolute</a:t>
            </a:r>
            <a:r>
              <a:rPr lang="zh-CN" altLang="en-US" sz="2200" b="1" dirty="0" smtClean="0">
                <a:latin typeface="Arial" pitchFamily="34" charset="0"/>
                <a:cs typeface="Arial" pitchFamily="34" charset="0"/>
              </a:rPr>
              <a:t>）；但是要遵守一些规范；</a:t>
            </a:r>
          </a:p>
          <a:p>
            <a:pPr>
              <a:spcBef>
                <a:spcPts val="0"/>
              </a:spcBef>
            </a:pPr>
            <a:endParaRPr lang="en-US" altLang="zh-CN" sz="2000"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第六章 定位、锚点、透明</a:t>
            </a:r>
          </a:p>
        </p:txBody>
      </p:sp>
      <p:graphicFrame>
        <p:nvGraphicFramePr>
          <p:cNvPr id="5" name="表格 4"/>
          <p:cNvGraphicFramePr/>
          <p:nvPr/>
        </p:nvGraphicFramePr>
        <p:xfrm>
          <a:off x="246063" y="1628799"/>
          <a:ext cx="8718425" cy="5103098"/>
        </p:xfrm>
        <a:graphic>
          <a:graphicData uri="http://schemas.openxmlformats.org/drawingml/2006/table">
            <a:tbl>
              <a:tblPr/>
              <a:tblGrid>
                <a:gridCol w="1300990"/>
                <a:gridCol w="7417435"/>
              </a:tblGrid>
              <a:tr h="368935">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80604020202020204" charset="0"/>
                        <a:defRPr sz="1800" kern="1200">
                          <a:latin typeface="Calibri" pitchFamily="2" charset="0"/>
                        </a:defRPr>
                      </a:lvl3pPr>
                      <a:lvl4pPr marL="1600200" lvl="3" indent="-228600" algn="l">
                        <a:defRPr sz="1600" kern="1200"/>
                      </a:lvl4pPr>
                      <a:lvl5pPr marL="2057400" lvl="4" indent="-228600" algn="l">
                        <a:defRPr sz="1600" kern="1200"/>
                      </a:lvl5pPr>
                    </a:lstStyle>
                    <a:p>
                      <a:pPr marL="0" lvl="0" indent="0">
                        <a:spcBef>
                          <a:spcPct val="0"/>
                        </a:spcBef>
                        <a:buNone/>
                      </a:pPr>
                      <a:r>
                        <a:rPr lang="zh-CN" altLang="en-US" sz="1800" b="1" dirty="0">
                          <a:solidFill>
                            <a:schemeClr val="tx1"/>
                          </a:solidFill>
                          <a:latin typeface="宋体" charset="0"/>
                          <a:ea typeface="宋体" charset="0"/>
                        </a:rPr>
                        <a:t>值</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6">
                        <a:lumMod val="20000"/>
                        <a:lumOff val="80000"/>
                      </a:schemeClr>
                    </a:solid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80604020202020204" charset="0"/>
                        <a:defRPr sz="1800" kern="1200">
                          <a:latin typeface="Calibri" pitchFamily="2" charset="0"/>
                        </a:defRPr>
                      </a:lvl3pPr>
                      <a:lvl4pPr marL="1600200" lvl="3" indent="-228600" algn="l">
                        <a:defRPr sz="1600" kern="1200"/>
                      </a:lvl4pPr>
                      <a:lvl5pPr marL="2057400" lvl="4" indent="-228600" algn="l">
                        <a:defRPr sz="1600" kern="1200"/>
                      </a:lvl5pPr>
                    </a:lstStyle>
                    <a:p>
                      <a:pPr marL="0" lvl="0" indent="0">
                        <a:spcBef>
                          <a:spcPct val="0"/>
                        </a:spcBef>
                        <a:buNone/>
                      </a:pPr>
                      <a:r>
                        <a:rPr lang="zh-CN" altLang="en-US" sz="1800" b="1" dirty="0">
                          <a:solidFill>
                            <a:schemeClr val="tx1"/>
                          </a:solidFill>
                          <a:latin typeface="宋体" charset="0"/>
                          <a:ea typeface="宋体" charset="0"/>
                        </a:rPr>
                        <a:t>描述</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6">
                        <a:lumMod val="20000"/>
                        <a:lumOff val="80000"/>
                      </a:schemeClr>
                    </a:solidFill>
                  </a:tcPr>
                </a:tc>
              </a:tr>
              <a:tr h="947984">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80604020202020204" charset="0"/>
                        <a:defRPr sz="1800" kern="1200">
                          <a:latin typeface="Calibri" pitchFamily="2" charset="0"/>
                        </a:defRPr>
                      </a:lvl3pPr>
                      <a:lvl4pPr marL="1600200" lvl="3" indent="-228600" algn="l">
                        <a:defRPr sz="1600" kern="1200"/>
                      </a:lvl4pPr>
                      <a:lvl5pPr marL="2057400" lvl="4" indent="-228600" algn="l">
                        <a:defRPr sz="1600" kern="1200"/>
                      </a:lvl5pPr>
                    </a:lstStyle>
                    <a:p>
                      <a:pPr marL="0" lvl="0" indent="0">
                        <a:spcBef>
                          <a:spcPct val="0"/>
                        </a:spcBef>
                        <a:buNone/>
                      </a:pPr>
                      <a:r>
                        <a:rPr lang="en-US" altLang="x-none" sz="1800" b="1" dirty="0">
                          <a:solidFill>
                            <a:srgbClr val="FF0000"/>
                          </a:solidFill>
                          <a:latin typeface="宋体" charset="0"/>
                          <a:ea typeface="宋体" charset="0"/>
                        </a:rPr>
                        <a:t>static</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80604020202020204" charset="0"/>
                        <a:defRPr sz="1800" kern="1200">
                          <a:latin typeface="Calibri" pitchFamily="2" charset="0"/>
                        </a:defRPr>
                      </a:lvl3pPr>
                      <a:lvl4pPr marL="1600200" lvl="3" indent="-228600" algn="l">
                        <a:defRPr sz="1600" kern="1200"/>
                      </a:lvl4pPr>
                      <a:lvl5pPr marL="2057400" lvl="4" indent="-228600" algn="l">
                        <a:defRPr sz="1600" kern="1200"/>
                      </a:lvl5pPr>
                    </a:lstStyle>
                    <a:p>
                      <a:pPr marL="0" lvl="0" indent="0">
                        <a:spcBef>
                          <a:spcPct val="0"/>
                        </a:spcBef>
                        <a:buNone/>
                      </a:pPr>
                      <a:r>
                        <a:rPr lang="zh-CN" altLang="en-US" sz="1800" b="1" dirty="0">
                          <a:solidFill>
                            <a:srgbClr val="FF0000"/>
                          </a:solidFill>
                          <a:latin typeface="宋体" charset="0"/>
                          <a:ea typeface="宋体" charset="0"/>
                        </a:rPr>
                        <a:t>默认。位置设置为 </a:t>
                      </a:r>
                      <a:r>
                        <a:rPr lang="en-US" altLang="x-none" sz="1800" b="1" dirty="0">
                          <a:solidFill>
                            <a:srgbClr val="FF0000"/>
                          </a:solidFill>
                          <a:latin typeface="宋体" charset="0"/>
                          <a:ea typeface="宋体" charset="0"/>
                        </a:rPr>
                        <a:t>static </a:t>
                      </a:r>
                      <a:r>
                        <a:rPr lang="zh-CN" altLang="en-US" sz="1800" b="1" dirty="0">
                          <a:solidFill>
                            <a:srgbClr val="FF0000"/>
                          </a:solidFill>
                          <a:latin typeface="宋体" charset="0"/>
                          <a:ea typeface="宋体" charset="0"/>
                        </a:rPr>
                        <a:t>的元素会正常显示，它始终会处于文档流给予的位置（</a:t>
                      </a:r>
                      <a:r>
                        <a:rPr lang="en-US" altLang="x-none" sz="1800" b="1" dirty="0">
                          <a:solidFill>
                            <a:srgbClr val="FF0000"/>
                          </a:solidFill>
                          <a:latin typeface="宋体" charset="0"/>
                          <a:ea typeface="宋体" charset="0"/>
                        </a:rPr>
                        <a:t>static </a:t>
                      </a:r>
                      <a:r>
                        <a:rPr lang="zh-CN" altLang="en-US" sz="1800" b="1" dirty="0">
                          <a:solidFill>
                            <a:srgbClr val="FF0000"/>
                          </a:solidFill>
                          <a:latin typeface="宋体" charset="0"/>
                          <a:ea typeface="宋体" charset="0"/>
                        </a:rPr>
                        <a:t>元素会忽略任何 </a:t>
                      </a:r>
                      <a:r>
                        <a:rPr lang="en-US" altLang="x-none" sz="1800" b="1" dirty="0">
                          <a:solidFill>
                            <a:srgbClr val="FF0000"/>
                          </a:solidFill>
                          <a:latin typeface="宋体" charset="0"/>
                          <a:ea typeface="宋体" charset="0"/>
                        </a:rPr>
                        <a:t>top</a:t>
                      </a:r>
                      <a:r>
                        <a:rPr lang="zh-CN" altLang="en-US" sz="1800" b="1" dirty="0">
                          <a:solidFill>
                            <a:srgbClr val="FF0000"/>
                          </a:solidFill>
                          <a:latin typeface="宋体" charset="0"/>
                          <a:ea typeface="宋体" charset="0"/>
                        </a:rPr>
                        <a:t>、</a:t>
                      </a:r>
                      <a:r>
                        <a:rPr lang="en-US" altLang="x-none" sz="1800" b="1" dirty="0">
                          <a:solidFill>
                            <a:srgbClr val="FF0000"/>
                          </a:solidFill>
                          <a:latin typeface="宋体" charset="0"/>
                          <a:ea typeface="宋体" charset="0"/>
                        </a:rPr>
                        <a:t>bottom</a:t>
                      </a:r>
                      <a:r>
                        <a:rPr lang="zh-CN" altLang="en-US" sz="1800" b="1" dirty="0">
                          <a:solidFill>
                            <a:srgbClr val="FF0000"/>
                          </a:solidFill>
                          <a:latin typeface="宋体" charset="0"/>
                          <a:ea typeface="宋体" charset="0"/>
                        </a:rPr>
                        <a:t>、</a:t>
                      </a:r>
                      <a:r>
                        <a:rPr lang="en-US" altLang="x-none" sz="1800" b="1" dirty="0">
                          <a:solidFill>
                            <a:srgbClr val="FF0000"/>
                          </a:solidFill>
                          <a:latin typeface="宋体" charset="0"/>
                          <a:ea typeface="宋体" charset="0"/>
                        </a:rPr>
                        <a:t>left </a:t>
                      </a:r>
                      <a:r>
                        <a:rPr lang="zh-CN" altLang="en-US" sz="1800" b="1" dirty="0">
                          <a:solidFill>
                            <a:srgbClr val="FF0000"/>
                          </a:solidFill>
                          <a:latin typeface="宋体" charset="0"/>
                          <a:ea typeface="宋体" charset="0"/>
                        </a:rPr>
                        <a:t>或 </a:t>
                      </a:r>
                      <a:r>
                        <a:rPr lang="en-US" altLang="x-none" sz="1800" b="1" dirty="0">
                          <a:solidFill>
                            <a:srgbClr val="FF0000"/>
                          </a:solidFill>
                          <a:latin typeface="宋体" charset="0"/>
                          <a:ea typeface="宋体" charset="0"/>
                        </a:rPr>
                        <a:t>right </a:t>
                      </a:r>
                      <a:r>
                        <a:rPr lang="zh-CN" altLang="en-US" sz="1800" b="1" dirty="0">
                          <a:solidFill>
                            <a:srgbClr val="FF0000"/>
                          </a:solidFill>
                          <a:latin typeface="宋体" charset="0"/>
                          <a:ea typeface="宋体" charset="0"/>
                        </a:rPr>
                        <a:t>声明）。</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94771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80604020202020204" charset="0"/>
                        <a:defRPr sz="1800" kern="1200">
                          <a:latin typeface="Calibri" pitchFamily="2" charset="0"/>
                        </a:defRPr>
                      </a:lvl3pPr>
                      <a:lvl4pPr marL="1600200" lvl="3" indent="-228600" algn="l">
                        <a:defRPr sz="1600" kern="1200"/>
                      </a:lvl4pPr>
                      <a:lvl5pPr marL="2057400" lvl="4" indent="-228600" algn="l">
                        <a:defRPr sz="1600" kern="1200"/>
                      </a:lvl5pPr>
                    </a:lstStyle>
                    <a:p>
                      <a:pPr marL="0" lvl="0" indent="0">
                        <a:spcBef>
                          <a:spcPct val="0"/>
                        </a:spcBef>
                        <a:buNone/>
                      </a:pPr>
                      <a:r>
                        <a:rPr lang="en-US" altLang="x-none" sz="1800" b="1" dirty="0">
                          <a:solidFill>
                            <a:srgbClr val="FF0000"/>
                          </a:solidFill>
                          <a:latin typeface="宋体" charset="0"/>
                          <a:ea typeface="宋体" charset="0"/>
                        </a:rPr>
                        <a:t>relative</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80604020202020204" charset="0"/>
                        <a:defRPr sz="1800" kern="1200">
                          <a:latin typeface="Calibri" pitchFamily="2" charset="0"/>
                        </a:defRPr>
                      </a:lvl3pPr>
                      <a:lvl4pPr marL="1600200" lvl="3" indent="-228600" algn="l">
                        <a:defRPr sz="1600" kern="1200"/>
                      </a:lvl4pPr>
                      <a:lvl5pPr marL="2057400" lvl="4" indent="-228600" algn="l">
                        <a:defRPr sz="1600" kern="1200"/>
                      </a:lvl5pPr>
                    </a:lstStyle>
                    <a:p>
                      <a:pPr marL="0" lvl="0" indent="0">
                        <a:spcBef>
                          <a:spcPct val="0"/>
                        </a:spcBef>
                        <a:buNone/>
                      </a:pPr>
                      <a:r>
                        <a:rPr lang="zh-CN" altLang="en-US" sz="1800" b="1" dirty="0">
                          <a:solidFill>
                            <a:srgbClr val="FF0000"/>
                          </a:solidFill>
                          <a:latin typeface="宋体" charset="0"/>
                          <a:ea typeface="宋体" charset="0"/>
                        </a:rPr>
                        <a:t>是相对于默认位置的偏移定位</a:t>
                      </a:r>
                      <a:r>
                        <a:rPr lang="zh-CN" altLang="en-US" sz="1800" b="1" dirty="0" smtClean="0">
                          <a:solidFill>
                            <a:srgbClr val="FF0000"/>
                          </a:solidFill>
                          <a:latin typeface="宋体" charset="0"/>
                          <a:ea typeface="宋体" charset="0"/>
                        </a:rPr>
                        <a:t>，通过设置</a:t>
                      </a:r>
                      <a:r>
                        <a:rPr lang="en-US" altLang="zh-CN" sz="1800" b="1" dirty="0" smtClean="0">
                          <a:solidFill>
                            <a:srgbClr val="FF0000"/>
                          </a:solidFill>
                          <a:latin typeface="宋体" charset="0"/>
                          <a:ea typeface="宋体" charset="0"/>
                        </a:rPr>
                        <a:t>left</a:t>
                      </a:r>
                      <a:r>
                        <a:rPr lang="zh-CN" altLang="en-US" sz="1800" b="1" dirty="0" smtClean="0">
                          <a:solidFill>
                            <a:srgbClr val="FF0000"/>
                          </a:solidFill>
                          <a:latin typeface="宋体" charset="0"/>
                          <a:ea typeface="宋体" charset="0"/>
                        </a:rPr>
                        <a:t>、</a:t>
                      </a:r>
                      <a:r>
                        <a:rPr lang="en-US" altLang="zh-CN" sz="1800" b="1" dirty="0" smtClean="0">
                          <a:solidFill>
                            <a:srgbClr val="FF0000"/>
                          </a:solidFill>
                          <a:latin typeface="宋体" charset="0"/>
                          <a:ea typeface="宋体" charset="0"/>
                        </a:rPr>
                        <a:t>top</a:t>
                      </a:r>
                      <a:r>
                        <a:rPr lang="zh-CN" altLang="en-US" sz="1800" b="1" dirty="0" smtClean="0">
                          <a:solidFill>
                            <a:srgbClr val="FF0000"/>
                          </a:solidFill>
                          <a:latin typeface="宋体" charset="0"/>
                          <a:ea typeface="宋体" charset="0"/>
                        </a:rPr>
                        <a:t>、</a:t>
                      </a:r>
                      <a:r>
                        <a:rPr lang="en-US" altLang="zh-CN" sz="1800" b="1" dirty="0" smtClean="0">
                          <a:solidFill>
                            <a:srgbClr val="FF0000"/>
                          </a:solidFill>
                          <a:latin typeface="宋体" charset="0"/>
                          <a:ea typeface="宋体" charset="0"/>
                        </a:rPr>
                        <a:t>right</a:t>
                      </a:r>
                      <a:r>
                        <a:rPr lang="zh-CN" altLang="en-US" sz="1800" b="1" dirty="0" smtClean="0">
                          <a:solidFill>
                            <a:srgbClr val="FF0000"/>
                          </a:solidFill>
                          <a:latin typeface="宋体" charset="0"/>
                          <a:ea typeface="宋体" charset="0"/>
                        </a:rPr>
                        <a:t>、</a:t>
                      </a:r>
                      <a:r>
                        <a:rPr lang="en-US" altLang="zh-CN" sz="1800" b="1" dirty="0" smtClean="0">
                          <a:solidFill>
                            <a:srgbClr val="FF0000"/>
                          </a:solidFill>
                          <a:latin typeface="宋体" charset="0"/>
                          <a:ea typeface="宋体" charset="0"/>
                        </a:rPr>
                        <a:t>bottom</a:t>
                      </a:r>
                      <a:r>
                        <a:rPr lang="zh-CN" altLang="en-US" sz="1800" b="1" dirty="0" smtClean="0">
                          <a:solidFill>
                            <a:srgbClr val="FF0000"/>
                          </a:solidFill>
                          <a:latin typeface="宋体" charset="0"/>
                          <a:ea typeface="宋体" charset="0"/>
                        </a:rPr>
                        <a:t>值可</a:t>
                      </a:r>
                      <a:r>
                        <a:rPr lang="zh-CN" altLang="en-US" sz="1800" b="1" dirty="0">
                          <a:solidFill>
                            <a:srgbClr val="FF0000"/>
                          </a:solidFill>
                          <a:latin typeface="宋体" charset="0"/>
                          <a:ea typeface="宋体" charset="0"/>
                        </a:rPr>
                        <a:t>将其移至相对于其正常位置的地</a:t>
                      </a:r>
                      <a:r>
                        <a:rPr lang="zh-CN" altLang="en-US" sz="1800" b="1" dirty="0" smtClean="0">
                          <a:solidFill>
                            <a:srgbClr val="FF0000"/>
                          </a:solidFill>
                          <a:latin typeface="宋体" charset="0"/>
                          <a:ea typeface="宋体" charset="0"/>
                        </a:rPr>
                        <a:t>方</a:t>
                      </a:r>
                      <a:endParaRPr lang="zh-CN" altLang="en-US" sz="1800" b="1" dirty="0">
                        <a:solidFill>
                          <a:srgbClr val="FF0000"/>
                        </a:solidFill>
                        <a:latin typeface="宋体" charset="0"/>
                        <a:ea typeface="宋体"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527855">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80604020202020204" charset="0"/>
                        <a:defRPr sz="1800" kern="1200">
                          <a:latin typeface="Calibri" pitchFamily="2" charset="0"/>
                        </a:defRPr>
                      </a:lvl3pPr>
                      <a:lvl4pPr marL="1600200" lvl="3" indent="-228600" algn="l">
                        <a:defRPr sz="1600" kern="1200"/>
                      </a:lvl4pPr>
                      <a:lvl5pPr marL="2057400" lvl="4" indent="-228600" algn="l">
                        <a:defRPr sz="1600" kern="1200"/>
                      </a:lvl5pPr>
                    </a:lstStyle>
                    <a:p>
                      <a:pPr marL="0" lvl="0" indent="0">
                        <a:spcBef>
                          <a:spcPct val="0"/>
                        </a:spcBef>
                        <a:buNone/>
                      </a:pPr>
                      <a:r>
                        <a:rPr lang="en-US" altLang="x-none" sz="1800" b="1" dirty="0">
                          <a:solidFill>
                            <a:srgbClr val="FF0000"/>
                          </a:solidFill>
                          <a:latin typeface="宋体" charset="0"/>
                          <a:ea typeface="宋体" charset="0"/>
                        </a:rPr>
                        <a:t>absolute</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80604020202020204" charset="0"/>
                        <a:defRPr sz="1800" kern="1200">
                          <a:latin typeface="Calibri" pitchFamily="2" charset="0"/>
                        </a:defRPr>
                      </a:lvl3pPr>
                      <a:lvl4pPr marL="1600200" lvl="3" indent="-228600" algn="l">
                        <a:defRPr sz="1600" kern="1200"/>
                      </a:lvl4pPr>
                      <a:lvl5pPr marL="2057400" lvl="4" indent="-228600" algn="l">
                        <a:defRPr sz="1600" kern="1200"/>
                      </a:lvl5pPr>
                    </a:lstStyle>
                    <a:p>
                      <a:pPr marL="0" lvl="0" indent="0">
                        <a:spcBef>
                          <a:spcPct val="0"/>
                        </a:spcBef>
                        <a:buNone/>
                      </a:pPr>
                      <a:r>
                        <a:rPr lang="zh-CN" altLang="en-US" sz="1800" b="1" dirty="0">
                          <a:solidFill>
                            <a:srgbClr val="FF0000"/>
                          </a:solidFill>
                          <a:latin typeface="宋体" charset="0"/>
                          <a:ea typeface="宋体" charset="0"/>
                        </a:rPr>
                        <a:t>相对于父级元素的绝对定位，浮出、脱离文档流，它不占据空间，就是我们所说的层，其位置相对于最近的已定位父元素而言的位</a:t>
                      </a:r>
                      <a:r>
                        <a:rPr lang="zh-CN" altLang="en-US" sz="1800" b="1" dirty="0" smtClean="0">
                          <a:solidFill>
                            <a:srgbClr val="FF0000"/>
                          </a:solidFill>
                          <a:latin typeface="宋体" charset="0"/>
                          <a:ea typeface="宋体" charset="0"/>
                        </a:rPr>
                        <a:t>置，可</a:t>
                      </a:r>
                      <a:r>
                        <a:rPr lang="zh-CN" altLang="en-US" sz="1800" b="1" dirty="0">
                          <a:solidFill>
                            <a:srgbClr val="FF0000"/>
                          </a:solidFill>
                          <a:latin typeface="宋体" charset="0"/>
                          <a:ea typeface="宋体" charset="0"/>
                        </a:rPr>
                        <a:t>直接指定 </a:t>
                      </a:r>
                      <a:r>
                        <a:rPr lang="en-US" altLang="x-none" sz="1800" b="1" dirty="0">
                          <a:solidFill>
                            <a:srgbClr val="FF0000"/>
                          </a:solidFill>
                          <a:latin typeface="宋体" charset="0"/>
                          <a:ea typeface="宋体" charset="0"/>
                        </a:rPr>
                        <a:t>“left”</a:t>
                      </a:r>
                      <a:r>
                        <a:rPr lang="zh-CN" altLang="en-US" sz="1800" b="1" dirty="0">
                          <a:solidFill>
                            <a:srgbClr val="FF0000"/>
                          </a:solidFill>
                          <a:latin typeface="宋体" charset="0"/>
                          <a:ea typeface="宋体" charset="0"/>
                        </a:rPr>
                        <a:t>、</a:t>
                      </a:r>
                      <a:r>
                        <a:rPr lang="en-US" altLang="x-none" sz="1800" b="1" dirty="0">
                          <a:solidFill>
                            <a:srgbClr val="FF0000"/>
                          </a:solidFill>
                          <a:latin typeface="宋体" charset="0"/>
                          <a:ea typeface="宋体" charset="0"/>
                        </a:rPr>
                        <a:t>“top”</a:t>
                      </a:r>
                      <a:r>
                        <a:rPr lang="zh-CN" altLang="en-US" sz="1800" b="1" dirty="0">
                          <a:solidFill>
                            <a:srgbClr val="FF0000"/>
                          </a:solidFill>
                          <a:latin typeface="宋体" charset="0"/>
                          <a:ea typeface="宋体" charset="0"/>
                        </a:rPr>
                        <a:t>、</a:t>
                      </a:r>
                      <a:r>
                        <a:rPr lang="en-US" altLang="x-none" sz="1800" b="1" dirty="0">
                          <a:solidFill>
                            <a:srgbClr val="FF0000"/>
                          </a:solidFill>
                          <a:latin typeface="宋体" charset="0"/>
                          <a:ea typeface="宋体" charset="0"/>
                        </a:rPr>
                        <a:t>“right” </a:t>
                      </a:r>
                      <a:r>
                        <a:rPr lang="zh-CN" altLang="en-US" sz="1800" b="1" dirty="0">
                          <a:solidFill>
                            <a:srgbClr val="FF0000"/>
                          </a:solidFill>
                          <a:latin typeface="宋体" charset="0"/>
                          <a:ea typeface="宋体" charset="0"/>
                        </a:rPr>
                        <a:t>以及 </a:t>
                      </a:r>
                      <a:r>
                        <a:rPr lang="en-US" altLang="x-none" sz="1800" b="1" dirty="0">
                          <a:solidFill>
                            <a:srgbClr val="FF0000"/>
                          </a:solidFill>
                          <a:latin typeface="宋体" charset="0"/>
                          <a:ea typeface="宋体" charset="0"/>
                        </a:rPr>
                        <a:t>“bottom” </a:t>
                      </a:r>
                      <a:r>
                        <a:rPr lang="zh-CN" altLang="en-US" sz="1800" b="1" dirty="0">
                          <a:solidFill>
                            <a:srgbClr val="FF0000"/>
                          </a:solidFill>
                          <a:latin typeface="宋体" charset="0"/>
                          <a:ea typeface="宋体" charset="0"/>
                        </a:rPr>
                        <a:t>属性。若父级都没有定位，则以</a:t>
                      </a:r>
                      <a:r>
                        <a:rPr lang="en-US" altLang="x-none" sz="1800" b="1" dirty="0">
                          <a:solidFill>
                            <a:srgbClr val="FF0000"/>
                          </a:solidFill>
                          <a:latin typeface="宋体" charset="0"/>
                          <a:ea typeface="宋体" charset="0"/>
                        </a:rPr>
                        <a:t>html</a:t>
                      </a:r>
                      <a:r>
                        <a:rPr lang="zh-CN" altLang="en-US" sz="1800" b="1" dirty="0">
                          <a:solidFill>
                            <a:srgbClr val="FF0000"/>
                          </a:solidFill>
                          <a:latin typeface="宋体" charset="0"/>
                          <a:ea typeface="宋体" charset="0"/>
                        </a:rPr>
                        <a:t>、</a:t>
                      </a:r>
                      <a:r>
                        <a:rPr lang="en-US" altLang="x-none" sz="1800" b="1" dirty="0">
                          <a:solidFill>
                            <a:srgbClr val="FF0000"/>
                          </a:solidFill>
                          <a:latin typeface="宋体" charset="0"/>
                          <a:ea typeface="宋体" charset="0"/>
                        </a:rPr>
                        <a:t>body</a:t>
                      </a:r>
                      <a:r>
                        <a:rPr lang="zh-CN" altLang="en-US" sz="1800" b="1" dirty="0">
                          <a:solidFill>
                            <a:srgbClr val="FF0000"/>
                          </a:solidFill>
                          <a:latin typeface="宋体" charset="0"/>
                          <a:ea typeface="宋体" charset="0"/>
                        </a:rPr>
                        <a:t>，浏览器的位置为相对位置。</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237645">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80604020202020204" charset="0"/>
                        <a:defRPr sz="1800" kern="1200">
                          <a:latin typeface="Calibri" pitchFamily="2" charset="0"/>
                        </a:defRPr>
                      </a:lvl3pPr>
                      <a:lvl4pPr marL="1600200" lvl="3" indent="-228600" algn="l">
                        <a:defRPr sz="1600" kern="1200"/>
                      </a:lvl4pPr>
                      <a:lvl5pPr marL="2057400" lvl="4" indent="-228600" algn="l">
                        <a:defRPr sz="1600" kern="1200"/>
                      </a:lvl5pPr>
                    </a:lstStyle>
                    <a:p>
                      <a:pPr marL="0" lvl="0" indent="0">
                        <a:spcBef>
                          <a:spcPct val="0"/>
                        </a:spcBef>
                        <a:buNone/>
                      </a:pPr>
                      <a:r>
                        <a:rPr lang="en-US" altLang="x-none" sz="1800" b="1" dirty="0">
                          <a:solidFill>
                            <a:srgbClr val="FF0000"/>
                          </a:solidFill>
                          <a:latin typeface="宋体" charset="0"/>
                          <a:ea typeface="宋体" charset="0"/>
                        </a:rPr>
                        <a:t>fixed</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80604020202020204" charset="0"/>
                        <a:defRPr sz="1800" kern="1200">
                          <a:latin typeface="Calibri" pitchFamily="2" charset="0"/>
                        </a:defRPr>
                      </a:lvl3pPr>
                      <a:lvl4pPr marL="1600200" lvl="3" indent="-228600" algn="l">
                        <a:defRPr sz="1600" kern="1200"/>
                      </a:lvl4pPr>
                      <a:lvl5pPr marL="2057400" lvl="4" indent="-228600" algn="l">
                        <a:defRPr sz="1600" kern="1200"/>
                      </a:lvl5pPr>
                    </a:lstStyle>
                    <a:p>
                      <a:pPr marL="0" lvl="0" indent="0">
                        <a:spcBef>
                          <a:spcPct val="0"/>
                        </a:spcBef>
                        <a:buNone/>
                      </a:pPr>
                      <a:r>
                        <a:rPr lang="zh-CN" altLang="en-US" sz="1800" b="1" dirty="0">
                          <a:solidFill>
                            <a:srgbClr val="FF0000"/>
                          </a:solidFill>
                          <a:latin typeface="宋体" charset="0"/>
                          <a:ea typeface="宋体" charset="0"/>
                        </a:rPr>
                        <a:t>相对浏览器的绝对定位，可定位于相对于浏览器窗口的指定坐标。此元素的位置可通过 </a:t>
                      </a:r>
                      <a:r>
                        <a:rPr lang="en-US" altLang="x-none" sz="1800" b="1" dirty="0">
                          <a:solidFill>
                            <a:srgbClr val="FF0000"/>
                          </a:solidFill>
                          <a:latin typeface="宋体" charset="0"/>
                          <a:ea typeface="宋体" charset="0"/>
                        </a:rPr>
                        <a:t>"left"</a:t>
                      </a:r>
                      <a:r>
                        <a:rPr lang="zh-CN" altLang="en-US" sz="1800" b="1" dirty="0">
                          <a:solidFill>
                            <a:srgbClr val="FF0000"/>
                          </a:solidFill>
                          <a:latin typeface="宋体" charset="0"/>
                          <a:ea typeface="宋体" charset="0"/>
                        </a:rPr>
                        <a:t>、</a:t>
                      </a:r>
                      <a:r>
                        <a:rPr lang="en-US" altLang="x-none" sz="1800" b="1" dirty="0">
                          <a:solidFill>
                            <a:srgbClr val="FF0000"/>
                          </a:solidFill>
                          <a:latin typeface="宋体" charset="0"/>
                          <a:ea typeface="宋体" charset="0"/>
                        </a:rPr>
                        <a:t>"top"</a:t>
                      </a:r>
                      <a:r>
                        <a:rPr lang="zh-CN" altLang="en-US" sz="1800" b="1" dirty="0">
                          <a:solidFill>
                            <a:srgbClr val="FF0000"/>
                          </a:solidFill>
                          <a:latin typeface="宋体" charset="0"/>
                          <a:ea typeface="宋体" charset="0"/>
                        </a:rPr>
                        <a:t>、</a:t>
                      </a:r>
                      <a:r>
                        <a:rPr lang="en-US" altLang="x-none" sz="1800" b="1" dirty="0">
                          <a:solidFill>
                            <a:srgbClr val="FF0000"/>
                          </a:solidFill>
                          <a:latin typeface="宋体" charset="0"/>
                          <a:ea typeface="宋体" charset="0"/>
                        </a:rPr>
                        <a:t>"right" </a:t>
                      </a:r>
                      <a:r>
                        <a:rPr lang="zh-CN" altLang="en-US" sz="1800" b="1" dirty="0">
                          <a:solidFill>
                            <a:srgbClr val="FF0000"/>
                          </a:solidFill>
                          <a:latin typeface="宋体" charset="0"/>
                          <a:ea typeface="宋体" charset="0"/>
                        </a:rPr>
                        <a:t>以及</a:t>
                      </a:r>
                      <a:r>
                        <a:rPr lang="en-US" altLang="x-none" sz="1800" b="1" dirty="0">
                          <a:solidFill>
                            <a:srgbClr val="FF0000"/>
                          </a:solidFill>
                          <a:latin typeface="宋体" charset="0"/>
                          <a:ea typeface="宋体" charset="0"/>
                        </a:rPr>
                        <a:t>"bottom" </a:t>
                      </a:r>
                      <a:r>
                        <a:rPr lang="zh-CN" altLang="en-US" sz="1800" b="1" dirty="0">
                          <a:solidFill>
                            <a:srgbClr val="FF0000"/>
                          </a:solidFill>
                          <a:latin typeface="宋体" charset="0"/>
                          <a:ea typeface="宋体" charset="0"/>
                        </a:rPr>
                        <a:t>属性来规定。不论窗口滚动与否，元素都会留在那个位置。</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第六章 定位、锚点、透明</a:t>
            </a:r>
          </a:p>
        </p:txBody>
      </p:sp>
      <p:sp>
        <p:nvSpPr>
          <p:cNvPr id="4" name="内容占位符 2"/>
          <p:cNvSpPr txBox="1">
            <a:spLocks/>
          </p:cNvSpPr>
          <p:nvPr/>
        </p:nvSpPr>
        <p:spPr>
          <a:xfrm>
            <a:off x="467544" y="1700808"/>
            <a:ext cx="8424936" cy="4896544"/>
          </a:xfrm>
          <a:prstGeom prst="rect">
            <a:avLst/>
          </a:prstGeom>
        </p:spPr>
        <p:txBody>
          <a:bodyPr/>
          <a:lstStyle/>
          <a:p>
            <a:pPr>
              <a:lnSpc>
                <a:spcPct val="90000"/>
              </a:lnSpc>
              <a:spcBef>
                <a:spcPts val="1200"/>
              </a:spcBef>
            </a:pPr>
            <a:r>
              <a:rPr lang="zh-CN" altLang="en-US" sz="2400" b="1" dirty="0" smtClean="0">
                <a:latin typeface="Calibri" pitchFamily="34" charset="0"/>
                <a:sym typeface="宋体" pitchFamily="2" charset="-122"/>
              </a:rPr>
              <a:t>二、绝对定位和相对定位的区别</a:t>
            </a:r>
          </a:p>
          <a:p>
            <a:pPr>
              <a:lnSpc>
                <a:spcPct val="90000"/>
              </a:lnSpc>
              <a:spcBef>
                <a:spcPts val="1200"/>
              </a:spcBef>
            </a:pPr>
            <a:endParaRPr lang="zh-CN" altLang="en-US" sz="2400" b="1" dirty="0" smtClean="0">
              <a:latin typeface="Calibri" pitchFamily="34" charset="0"/>
              <a:sym typeface="宋体" pitchFamily="2" charset="-122"/>
            </a:endParaRPr>
          </a:p>
          <a:p>
            <a:pPr>
              <a:lnSpc>
                <a:spcPct val="90000"/>
              </a:lnSpc>
              <a:spcBef>
                <a:spcPts val="1200"/>
              </a:spcBef>
            </a:pPr>
            <a:r>
              <a:rPr lang="en-US" altLang="zh-CN" sz="2400" b="1" dirty="0" smtClean="0">
                <a:latin typeface="Calibri" pitchFamily="34" charset="0"/>
                <a:sym typeface="宋体" pitchFamily="2" charset="-122"/>
              </a:rPr>
              <a:t>1</a:t>
            </a:r>
            <a:r>
              <a:rPr lang="zh-CN" altLang="en-US" sz="2400" b="1" dirty="0" smtClean="0">
                <a:latin typeface="Calibri" pitchFamily="34" charset="0"/>
                <a:sym typeface="宋体" pitchFamily="2" charset="-122"/>
              </a:rPr>
              <a:t>、参照物不同，绝对定位的参照物是包含块（父级），相对定位的参照物是元素本身位置；</a:t>
            </a:r>
          </a:p>
          <a:p>
            <a:pPr>
              <a:lnSpc>
                <a:spcPct val="90000"/>
              </a:lnSpc>
              <a:spcBef>
                <a:spcPts val="1200"/>
              </a:spcBef>
            </a:pPr>
            <a:endParaRPr lang="zh-CN" altLang="en-US" sz="2400" b="1" dirty="0" smtClean="0">
              <a:latin typeface="Calibri" pitchFamily="34" charset="0"/>
              <a:sym typeface="宋体" pitchFamily="2" charset="-122"/>
            </a:endParaRPr>
          </a:p>
          <a:p>
            <a:pPr>
              <a:lnSpc>
                <a:spcPct val="90000"/>
              </a:lnSpc>
              <a:spcBef>
                <a:spcPts val="1200"/>
              </a:spcBef>
            </a:pPr>
            <a:r>
              <a:rPr lang="en-US" altLang="zh-CN" sz="2400" b="1" dirty="0" smtClean="0">
                <a:latin typeface="Calibri" pitchFamily="34" charset="0"/>
                <a:sym typeface="宋体" pitchFamily="2" charset="-122"/>
              </a:rPr>
              <a:t>2</a:t>
            </a:r>
            <a:r>
              <a:rPr lang="zh-CN" altLang="en-US" sz="2400" b="1" dirty="0" smtClean="0">
                <a:latin typeface="Calibri" pitchFamily="34" charset="0"/>
                <a:sym typeface="宋体" pitchFamily="2" charset="-122"/>
              </a:rPr>
              <a:t>、绝对定位将对象从文档流中拖离出来因此不占据空间，相对定位不破坏正常的文档流顺序无论是否进行移动，元素仍然占据原来的空间。</a:t>
            </a:r>
          </a:p>
          <a:p>
            <a:pPr>
              <a:lnSpc>
                <a:spcPct val="90000"/>
              </a:lnSpc>
              <a:spcBef>
                <a:spcPts val="1200"/>
              </a:spcBef>
            </a:pPr>
            <a:endParaRPr lang="zh-CN" altLang="en-US" sz="2400" b="1" dirty="0" smtClean="0">
              <a:latin typeface="Calibri" pitchFamily="34" charset="0"/>
              <a:sym typeface="宋体"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第六章 定位、锚点、透明</a:t>
            </a:r>
          </a:p>
        </p:txBody>
      </p:sp>
      <p:sp>
        <p:nvSpPr>
          <p:cNvPr id="4" name="内容占位符 2"/>
          <p:cNvSpPr txBox="1">
            <a:spLocks/>
          </p:cNvSpPr>
          <p:nvPr/>
        </p:nvSpPr>
        <p:spPr>
          <a:xfrm>
            <a:off x="467544" y="1700808"/>
            <a:ext cx="8424936" cy="4896544"/>
          </a:xfrm>
          <a:prstGeom prst="rect">
            <a:avLst/>
          </a:prstGeom>
        </p:spPr>
        <p:txBody>
          <a:bodyPr/>
          <a:lstStyle/>
          <a:p>
            <a:pPr>
              <a:lnSpc>
                <a:spcPct val="90000"/>
              </a:lnSpc>
              <a:spcBef>
                <a:spcPts val="1200"/>
              </a:spcBef>
            </a:pPr>
            <a:r>
              <a:rPr lang="zh-CN" altLang="en-US" sz="2200" b="1" dirty="0" smtClean="0">
                <a:latin typeface="Calibri" pitchFamily="34" charset="0"/>
                <a:sym typeface="宋体" pitchFamily="2" charset="-122"/>
              </a:rPr>
              <a:t>三、包含块的概念及作用</a:t>
            </a:r>
          </a:p>
          <a:p>
            <a:pPr>
              <a:lnSpc>
                <a:spcPct val="90000"/>
              </a:lnSpc>
              <a:spcBef>
                <a:spcPts val="1200"/>
              </a:spcBef>
            </a:pPr>
            <a:r>
              <a:rPr lang="zh-CN" altLang="en-US" sz="2200" b="1" dirty="0" smtClean="0">
                <a:latin typeface="Calibri" pitchFamily="34" charset="0"/>
                <a:sym typeface="宋体" pitchFamily="2" charset="-122"/>
              </a:rPr>
              <a:t>        包含块是绝对定位的基础，包含块就是为决定定位元素提供坐标，偏移和显示范围的参照物，即确定绝对定位的偏移起点和百分比 长度的参考；</a:t>
            </a:r>
          </a:p>
          <a:p>
            <a:pPr>
              <a:lnSpc>
                <a:spcPct val="90000"/>
              </a:lnSpc>
              <a:spcBef>
                <a:spcPts val="1200"/>
              </a:spcBef>
            </a:pPr>
            <a:endParaRPr lang="zh-CN" altLang="en-US" sz="2200" b="1" dirty="0" smtClean="0">
              <a:latin typeface="Calibri" pitchFamily="34" charset="0"/>
              <a:sym typeface="宋体" pitchFamily="2" charset="-122"/>
            </a:endParaRPr>
          </a:p>
          <a:p>
            <a:pPr>
              <a:lnSpc>
                <a:spcPct val="90000"/>
              </a:lnSpc>
              <a:spcBef>
                <a:spcPts val="1200"/>
              </a:spcBef>
            </a:pPr>
            <a:r>
              <a:rPr lang="zh-CN" altLang="en-US" sz="2200" b="1" dirty="0" smtClean="0">
                <a:latin typeface="Calibri" pitchFamily="34" charset="0"/>
                <a:sym typeface="宋体" pitchFamily="2" charset="-122"/>
              </a:rPr>
              <a:t>        默认状态下，</a:t>
            </a:r>
            <a:r>
              <a:rPr lang="en-US" altLang="zh-CN" sz="2200" b="1" dirty="0" smtClean="0">
                <a:latin typeface="Calibri" pitchFamily="34" charset="0"/>
                <a:sym typeface="宋体" pitchFamily="2" charset="-122"/>
              </a:rPr>
              <a:t>body</a:t>
            </a:r>
            <a:r>
              <a:rPr lang="zh-CN" altLang="en-US" sz="2200" b="1" dirty="0" smtClean="0">
                <a:latin typeface="Calibri" pitchFamily="34" charset="0"/>
                <a:sym typeface="宋体" pitchFamily="2" charset="-122"/>
              </a:rPr>
              <a:t>是一个大的包含块，所有绝对定位的元素都是根据窗口来定自己所处的位置和百分比大小的显示的，如果我们定义了包含元素为包含元素块以后，对于被包含的绝对定位元素来说，就会根据最接近的具有定位功能的上级包含元素来定位自己的显示位置。</a:t>
            </a:r>
          </a:p>
          <a:p>
            <a:pPr>
              <a:lnSpc>
                <a:spcPct val="90000"/>
              </a:lnSpc>
              <a:spcBef>
                <a:spcPts val="1200"/>
              </a:spcBef>
            </a:pPr>
            <a:endParaRPr lang="zh-CN" altLang="en-US" sz="2200" b="1" dirty="0" smtClean="0">
              <a:latin typeface="Calibri" pitchFamily="34" charset="0"/>
              <a:sym typeface="宋体" pitchFamily="2" charset="-122"/>
            </a:endParaRPr>
          </a:p>
          <a:p>
            <a:pPr>
              <a:lnSpc>
                <a:spcPct val="90000"/>
              </a:lnSpc>
              <a:spcBef>
                <a:spcPts val="1200"/>
              </a:spcBef>
            </a:pPr>
            <a:r>
              <a:rPr lang="zh-CN" altLang="en-US" sz="2400" b="1" dirty="0" smtClean="0">
                <a:solidFill>
                  <a:srgbClr val="FF0000"/>
                </a:solidFill>
                <a:latin typeface="Calibri" pitchFamily="34" charset="0"/>
                <a:sym typeface="宋体" pitchFamily="2" charset="-122"/>
              </a:rPr>
              <a:t>定义元素为包含块：给绝对定位元素的父元素添加声明</a:t>
            </a:r>
            <a:r>
              <a:rPr lang="en-US" altLang="zh-CN" sz="2400" b="1" dirty="0" smtClean="0">
                <a:solidFill>
                  <a:srgbClr val="FF0000"/>
                </a:solidFill>
                <a:latin typeface="Calibri" pitchFamily="34" charset="0"/>
                <a:sym typeface="宋体" pitchFamily="2" charset="-122"/>
              </a:rPr>
              <a:t>position</a:t>
            </a:r>
            <a:r>
              <a:rPr lang="zh-CN" altLang="en-US" sz="2400" b="1" dirty="0" smtClean="0">
                <a:solidFill>
                  <a:srgbClr val="FF0000"/>
                </a:solidFill>
                <a:latin typeface="Calibri" pitchFamily="34" charset="0"/>
                <a:sym typeface="宋体" pitchFamily="2" charset="-122"/>
              </a:rPr>
              <a:t>：</a:t>
            </a:r>
            <a:r>
              <a:rPr lang="en-US" altLang="zh-CN" sz="2400" b="1" dirty="0" smtClean="0">
                <a:solidFill>
                  <a:srgbClr val="FF0000"/>
                </a:solidFill>
                <a:latin typeface="Calibri" pitchFamily="34" charset="0"/>
                <a:sym typeface="宋体" pitchFamily="2" charset="-122"/>
              </a:rPr>
              <a:t>relative</a:t>
            </a:r>
            <a:r>
              <a:rPr lang="zh-CN" altLang="en-US" sz="2400" b="1" dirty="0" smtClean="0">
                <a:solidFill>
                  <a:srgbClr val="FF0000"/>
                </a:solidFill>
                <a:latin typeface="Calibri" pitchFamily="34" charset="0"/>
                <a:sym typeface="宋体" pitchFamily="2" charset="-122"/>
              </a:rPr>
              <a:t>；</a:t>
            </a:r>
          </a:p>
          <a:p>
            <a:pPr>
              <a:lnSpc>
                <a:spcPct val="90000"/>
              </a:lnSpc>
              <a:spcBef>
                <a:spcPts val="1200"/>
              </a:spcBef>
            </a:pPr>
            <a:endParaRPr lang="zh-CN" altLang="en-US" sz="2400" b="1" dirty="0" smtClean="0">
              <a:latin typeface="Calibri" pitchFamily="34" charset="0"/>
              <a:sym typeface="宋体"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第六章 定位、锚点、透明</a:t>
            </a:r>
          </a:p>
        </p:txBody>
      </p:sp>
      <p:sp>
        <p:nvSpPr>
          <p:cNvPr id="4" name="内容占位符 2"/>
          <p:cNvSpPr txBox="1">
            <a:spLocks/>
          </p:cNvSpPr>
          <p:nvPr/>
        </p:nvSpPr>
        <p:spPr>
          <a:xfrm>
            <a:off x="467544" y="1700808"/>
            <a:ext cx="8424936" cy="4896544"/>
          </a:xfrm>
          <a:prstGeom prst="rect">
            <a:avLst/>
          </a:prstGeom>
        </p:spPr>
        <p:txBody>
          <a:bodyPr/>
          <a:lstStyle/>
          <a:p>
            <a:pPr>
              <a:lnSpc>
                <a:spcPct val="90000"/>
              </a:lnSpc>
              <a:spcBef>
                <a:spcPts val="1200"/>
              </a:spcBef>
            </a:pPr>
            <a:r>
              <a:rPr lang="zh-CN" altLang="en-US" sz="2400" b="1" dirty="0" smtClean="0">
                <a:solidFill>
                  <a:srgbClr val="FF0000"/>
                </a:solidFill>
                <a:latin typeface="Calibri" pitchFamily="34" charset="0"/>
                <a:sym typeface="宋体" pitchFamily="2" charset="-122"/>
              </a:rPr>
              <a:t>四、定位元素层叠属性：</a:t>
            </a:r>
          </a:p>
          <a:p>
            <a:pPr>
              <a:lnSpc>
                <a:spcPct val="90000"/>
              </a:lnSpc>
              <a:spcBef>
                <a:spcPts val="1200"/>
              </a:spcBef>
            </a:pPr>
            <a:endParaRPr lang="zh-CN" altLang="en-US" sz="2400" b="1" dirty="0" smtClean="0">
              <a:solidFill>
                <a:srgbClr val="FF0000"/>
              </a:solidFill>
              <a:latin typeface="Calibri" pitchFamily="34" charset="0"/>
              <a:sym typeface="宋体" pitchFamily="2" charset="-122"/>
            </a:endParaRPr>
          </a:p>
          <a:p>
            <a:pPr>
              <a:lnSpc>
                <a:spcPct val="90000"/>
              </a:lnSpc>
              <a:spcBef>
                <a:spcPts val="1200"/>
              </a:spcBef>
            </a:pPr>
            <a:r>
              <a:rPr lang="en-US" altLang="zh-CN" sz="2400" b="1" dirty="0" smtClean="0">
                <a:solidFill>
                  <a:srgbClr val="FF0000"/>
                </a:solidFill>
                <a:latin typeface="Calibri" pitchFamily="34" charset="0"/>
                <a:sym typeface="宋体" pitchFamily="2" charset="-122"/>
              </a:rPr>
              <a:t>z-index : auto |number</a:t>
            </a:r>
          </a:p>
          <a:p>
            <a:pPr>
              <a:lnSpc>
                <a:spcPct val="90000"/>
              </a:lnSpc>
              <a:spcBef>
                <a:spcPts val="1200"/>
              </a:spcBef>
            </a:pPr>
            <a:endParaRPr lang="en-US" altLang="zh-CN" sz="2400" b="1" dirty="0" smtClean="0">
              <a:solidFill>
                <a:srgbClr val="FF0000"/>
              </a:solidFill>
              <a:latin typeface="Calibri" pitchFamily="34" charset="0"/>
              <a:sym typeface="宋体" pitchFamily="2" charset="-122"/>
            </a:endParaRPr>
          </a:p>
          <a:p>
            <a:pPr>
              <a:lnSpc>
                <a:spcPct val="90000"/>
              </a:lnSpc>
              <a:spcBef>
                <a:spcPts val="1200"/>
              </a:spcBef>
            </a:pPr>
            <a:r>
              <a:rPr lang="zh-CN" altLang="en-US" sz="2400" b="1" dirty="0" smtClean="0">
                <a:solidFill>
                  <a:srgbClr val="FF0000"/>
                </a:solidFill>
                <a:latin typeface="Calibri" pitchFamily="34" charset="0"/>
                <a:sym typeface="宋体" pitchFamily="2" charset="-122"/>
              </a:rPr>
              <a:t>检索或设置对象的层叠顺序。</a:t>
            </a:r>
          </a:p>
          <a:p>
            <a:pPr>
              <a:lnSpc>
                <a:spcPct val="90000"/>
              </a:lnSpc>
              <a:spcBef>
                <a:spcPts val="1200"/>
              </a:spcBef>
            </a:pPr>
            <a:endParaRPr lang="zh-CN" altLang="en-US" sz="2400" b="1" dirty="0" smtClean="0">
              <a:latin typeface="Calibri" pitchFamily="34" charset="0"/>
              <a:sym typeface="宋体" pitchFamily="2" charset="-122"/>
            </a:endParaRPr>
          </a:p>
          <a:p>
            <a:pPr>
              <a:lnSpc>
                <a:spcPct val="90000"/>
              </a:lnSpc>
              <a:spcBef>
                <a:spcPts val="1200"/>
              </a:spcBef>
            </a:pPr>
            <a:r>
              <a:rPr lang="en-US" altLang="zh-CN" sz="2400" b="1" dirty="0" smtClean="0">
                <a:latin typeface="Calibri" pitchFamily="34" charset="0"/>
                <a:sym typeface="宋体" pitchFamily="2" charset="-122"/>
              </a:rPr>
              <a:t>auto</a:t>
            </a:r>
            <a:r>
              <a:rPr lang="zh-CN" altLang="en-US" sz="2400" b="1" dirty="0" smtClean="0">
                <a:latin typeface="Calibri" pitchFamily="34" charset="0"/>
                <a:sym typeface="宋体" pitchFamily="2" charset="-122"/>
              </a:rPr>
              <a:t>：默认值。遵从其父对象</a:t>
            </a:r>
          </a:p>
          <a:p>
            <a:pPr>
              <a:lnSpc>
                <a:spcPct val="90000"/>
              </a:lnSpc>
              <a:spcBef>
                <a:spcPts val="1200"/>
              </a:spcBef>
            </a:pPr>
            <a:r>
              <a:rPr lang="en-US" altLang="zh-CN" sz="2400" b="1" dirty="0" smtClean="0">
                <a:latin typeface="Calibri" pitchFamily="34" charset="0"/>
                <a:sym typeface="宋体" pitchFamily="2" charset="-122"/>
              </a:rPr>
              <a:t>number:</a:t>
            </a:r>
            <a:r>
              <a:rPr lang="zh-CN" altLang="en-US" sz="2400" b="1" dirty="0" smtClean="0">
                <a:latin typeface="Calibri" pitchFamily="34" charset="0"/>
                <a:sym typeface="宋体" pitchFamily="2" charset="-122"/>
              </a:rPr>
              <a:t>无单位的整数值。可为负数</a:t>
            </a:r>
          </a:p>
          <a:p>
            <a:pPr>
              <a:lnSpc>
                <a:spcPct val="90000"/>
              </a:lnSpc>
              <a:spcBef>
                <a:spcPts val="1200"/>
              </a:spcBef>
            </a:pPr>
            <a:endParaRPr lang="zh-CN" altLang="en-US" sz="2400" b="1" dirty="0" smtClean="0">
              <a:latin typeface="Calibri" pitchFamily="34" charset="0"/>
              <a:sym typeface="宋体"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rPr>
              <a:t>第六章 定位、锚点、透明</a:t>
            </a:r>
          </a:p>
        </p:txBody>
      </p:sp>
      <p:sp>
        <p:nvSpPr>
          <p:cNvPr id="4" name="内容占位符 2"/>
          <p:cNvSpPr txBox="1">
            <a:spLocks/>
          </p:cNvSpPr>
          <p:nvPr/>
        </p:nvSpPr>
        <p:spPr>
          <a:xfrm>
            <a:off x="467544" y="1700808"/>
            <a:ext cx="8424936" cy="4896544"/>
          </a:xfrm>
          <a:prstGeom prst="rect">
            <a:avLst/>
          </a:prstGeom>
        </p:spPr>
        <p:txBody>
          <a:bodyPr/>
          <a:lstStyle/>
          <a:p>
            <a:pPr>
              <a:lnSpc>
                <a:spcPct val="90000"/>
              </a:lnSpc>
              <a:spcBef>
                <a:spcPts val="1200"/>
              </a:spcBef>
            </a:pPr>
            <a:r>
              <a:rPr lang="zh-CN" altLang="en-US" sz="2400" b="1" dirty="0" smtClean="0">
                <a:latin typeface="Calibri" pitchFamily="34" charset="0"/>
                <a:sym typeface="宋体" pitchFamily="2" charset="-122"/>
              </a:rPr>
              <a:t>说明：</a:t>
            </a:r>
          </a:p>
          <a:p>
            <a:pPr>
              <a:lnSpc>
                <a:spcPct val="90000"/>
              </a:lnSpc>
              <a:spcBef>
                <a:spcPts val="1200"/>
              </a:spcBef>
            </a:pPr>
            <a:endParaRPr lang="zh-CN" altLang="en-US" sz="2400" b="1" dirty="0" smtClean="0">
              <a:latin typeface="Calibri" pitchFamily="34" charset="0"/>
              <a:sym typeface="宋体" pitchFamily="2" charset="-122"/>
            </a:endParaRPr>
          </a:p>
          <a:p>
            <a:pPr>
              <a:lnSpc>
                <a:spcPct val="90000"/>
              </a:lnSpc>
              <a:spcBef>
                <a:spcPts val="1200"/>
              </a:spcBef>
            </a:pPr>
            <a:r>
              <a:rPr lang="zh-CN" altLang="en-US" sz="2400" b="1" dirty="0" smtClean="0">
                <a:latin typeface="Calibri" pitchFamily="34" charset="0"/>
                <a:sym typeface="宋体" pitchFamily="2" charset="-122"/>
              </a:rPr>
              <a:t>较大 </a:t>
            </a:r>
            <a:r>
              <a:rPr lang="en-US" altLang="zh-CN" sz="2400" b="1" dirty="0" smtClean="0">
                <a:latin typeface="Calibri" pitchFamily="34" charset="0"/>
                <a:sym typeface="宋体" pitchFamily="2" charset="-122"/>
              </a:rPr>
              <a:t>number </a:t>
            </a:r>
            <a:r>
              <a:rPr lang="zh-CN" altLang="en-US" sz="2400" b="1" dirty="0" smtClean="0">
                <a:latin typeface="Calibri" pitchFamily="34" charset="0"/>
                <a:sym typeface="宋体" pitchFamily="2" charset="-122"/>
              </a:rPr>
              <a:t>值的对象会覆盖在较小 </a:t>
            </a:r>
            <a:r>
              <a:rPr lang="en-US" altLang="zh-CN" sz="2400" b="1" dirty="0" smtClean="0">
                <a:latin typeface="Calibri" pitchFamily="34" charset="0"/>
                <a:sym typeface="宋体" pitchFamily="2" charset="-122"/>
              </a:rPr>
              <a:t>number </a:t>
            </a:r>
            <a:r>
              <a:rPr lang="zh-CN" altLang="en-US" sz="2400" b="1" dirty="0" smtClean="0">
                <a:latin typeface="Calibri" pitchFamily="34" charset="0"/>
                <a:sym typeface="宋体" pitchFamily="2" charset="-122"/>
              </a:rPr>
              <a:t>值的对象之上。如两个绝对定位对象的此属性具有同样的 </a:t>
            </a:r>
            <a:r>
              <a:rPr lang="en-US" altLang="zh-CN" sz="2400" b="1" dirty="0" smtClean="0">
                <a:latin typeface="Calibri" pitchFamily="34" charset="0"/>
                <a:sym typeface="宋体" pitchFamily="2" charset="-122"/>
              </a:rPr>
              <a:t>number </a:t>
            </a:r>
            <a:r>
              <a:rPr lang="zh-CN" altLang="en-US" sz="2400" b="1" dirty="0" smtClean="0">
                <a:latin typeface="Calibri" pitchFamily="34" charset="0"/>
                <a:sym typeface="宋体" pitchFamily="2" charset="-122"/>
              </a:rPr>
              <a:t>值，那么将依据它们在</a:t>
            </a:r>
            <a:r>
              <a:rPr lang="en-US" altLang="zh-CN" sz="2400" b="1" dirty="0" smtClean="0">
                <a:latin typeface="Calibri" pitchFamily="34" charset="0"/>
                <a:sym typeface="宋体" pitchFamily="2" charset="-122"/>
              </a:rPr>
              <a:t>HTML</a:t>
            </a:r>
            <a:r>
              <a:rPr lang="zh-CN" altLang="en-US" sz="2400" b="1" dirty="0" smtClean="0">
                <a:latin typeface="Calibri" pitchFamily="34" charset="0"/>
                <a:sym typeface="宋体" pitchFamily="2" charset="-122"/>
              </a:rPr>
              <a:t>文档中声明的顺序层叠。</a:t>
            </a:r>
          </a:p>
          <a:p>
            <a:pPr>
              <a:lnSpc>
                <a:spcPct val="90000"/>
              </a:lnSpc>
              <a:spcBef>
                <a:spcPts val="1200"/>
              </a:spcBef>
            </a:pPr>
            <a:r>
              <a:rPr lang="zh-CN" altLang="en-US" sz="2400" b="1" dirty="0" smtClean="0">
                <a:latin typeface="Calibri" pitchFamily="34" charset="0"/>
                <a:sym typeface="宋体" pitchFamily="2" charset="-122"/>
              </a:rPr>
              <a:t>此属性仅仅作用于 </a:t>
            </a:r>
            <a:r>
              <a:rPr lang="en-US" altLang="zh-CN" sz="2400" b="1" dirty="0" smtClean="0">
                <a:latin typeface="Calibri" pitchFamily="34" charset="0"/>
                <a:sym typeface="宋体" pitchFamily="2" charset="-122"/>
              </a:rPr>
              <a:t>position </a:t>
            </a:r>
            <a:r>
              <a:rPr lang="zh-CN" altLang="en-US" sz="2400" b="1" dirty="0" smtClean="0">
                <a:latin typeface="Calibri" pitchFamily="34" charset="0"/>
                <a:sym typeface="宋体" pitchFamily="2" charset="-122"/>
              </a:rPr>
              <a:t>属性值为 </a:t>
            </a:r>
            <a:r>
              <a:rPr lang="en-US" altLang="zh-CN" sz="2400" b="1" dirty="0" smtClean="0">
                <a:latin typeface="Calibri" pitchFamily="34" charset="0"/>
                <a:sym typeface="宋体" pitchFamily="2" charset="-122"/>
              </a:rPr>
              <a:t>relative </a:t>
            </a:r>
            <a:r>
              <a:rPr lang="zh-CN" altLang="en-US" sz="2400" b="1" dirty="0" smtClean="0">
                <a:latin typeface="Calibri" pitchFamily="34" charset="0"/>
                <a:sym typeface="宋体" pitchFamily="2" charset="-122"/>
              </a:rPr>
              <a:t>或 </a:t>
            </a:r>
            <a:r>
              <a:rPr lang="en-US" altLang="zh-CN" sz="2400" b="1" dirty="0" smtClean="0">
                <a:latin typeface="Calibri" pitchFamily="34" charset="0"/>
                <a:sym typeface="宋体" pitchFamily="2" charset="-122"/>
              </a:rPr>
              <a:t>absolute </a:t>
            </a:r>
            <a:r>
              <a:rPr lang="zh-CN" altLang="en-US" sz="2400" b="1" dirty="0" smtClean="0">
                <a:latin typeface="Calibri" pitchFamily="34" charset="0"/>
                <a:sym typeface="宋体" pitchFamily="2" charset="-122"/>
              </a:rPr>
              <a:t>的对象。</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12410</TotalTime>
  <Words>1723</Words>
  <Application>Microsoft Office PowerPoint</Application>
  <PresentationFormat>全屏显示(4:3)</PresentationFormat>
  <Paragraphs>239</Paragraphs>
  <Slides>28</Slides>
  <Notes>0</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vector>
  </TitlesOfParts>
  <Company>1000</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h5</dc:title>
  <dc:creator>wmy</dc:creator>
  <cp:lastModifiedBy>1</cp:lastModifiedBy>
  <cp:revision>1207</cp:revision>
  <dcterms:created xsi:type="dcterms:W3CDTF">2009-05-11T03:02:58Z</dcterms:created>
  <dcterms:modified xsi:type="dcterms:W3CDTF">2016-11-09T07:56:46Z</dcterms:modified>
</cp:coreProperties>
</file>