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64"/>
  </p:notesMasterIdLst>
  <p:handoutMasterIdLst>
    <p:handoutMasterId r:id="rId65"/>
  </p:handoutMasterIdLst>
  <p:sldIdLst>
    <p:sldId id="270" r:id="rId2"/>
    <p:sldId id="306" r:id="rId3"/>
    <p:sldId id="341" r:id="rId4"/>
    <p:sldId id="317" r:id="rId5"/>
    <p:sldId id="343" r:id="rId6"/>
    <p:sldId id="344" r:id="rId7"/>
    <p:sldId id="345" r:id="rId8"/>
    <p:sldId id="346" r:id="rId9"/>
    <p:sldId id="347" r:id="rId10"/>
    <p:sldId id="349" r:id="rId11"/>
    <p:sldId id="355" r:id="rId12"/>
    <p:sldId id="357" r:id="rId13"/>
    <p:sldId id="356" r:id="rId14"/>
    <p:sldId id="358" r:id="rId15"/>
    <p:sldId id="342" r:id="rId16"/>
    <p:sldId id="350" r:id="rId17"/>
    <p:sldId id="359" r:id="rId18"/>
    <p:sldId id="363" r:id="rId19"/>
    <p:sldId id="360" r:id="rId20"/>
    <p:sldId id="361" r:id="rId21"/>
    <p:sldId id="407" r:id="rId22"/>
    <p:sldId id="364" r:id="rId23"/>
    <p:sldId id="365" r:id="rId24"/>
    <p:sldId id="366" r:id="rId25"/>
    <p:sldId id="367" r:id="rId26"/>
    <p:sldId id="369" r:id="rId27"/>
    <p:sldId id="370" r:id="rId28"/>
    <p:sldId id="373" r:id="rId29"/>
    <p:sldId id="374" r:id="rId30"/>
    <p:sldId id="376" r:id="rId31"/>
    <p:sldId id="377" r:id="rId32"/>
    <p:sldId id="378" r:id="rId33"/>
    <p:sldId id="379" r:id="rId34"/>
    <p:sldId id="380" r:id="rId35"/>
    <p:sldId id="381" r:id="rId36"/>
    <p:sldId id="382" r:id="rId37"/>
    <p:sldId id="384" r:id="rId38"/>
    <p:sldId id="352" r:id="rId39"/>
    <p:sldId id="353" r:id="rId40"/>
    <p:sldId id="385" r:id="rId41"/>
    <p:sldId id="348" r:id="rId42"/>
    <p:sldId id="386" r:id="rId43"/>
    <p:sldId id="387" r:id="rId44"/>
    <p:sldId id="388" r:id="rId45"/>
    <p:sldId id="389" r:id="rId46"/>
    <p:sldId id="390" r:id="rId47"/>
    <p:sldId id="391" r:id="rId48"/>
    <p:sldId id="392" r:id="rId49"/>
    <p:sldId id="372" r:id="rId50"/>
    <p:sldId id="394" r:id="rId51"/>
    <p:sldId id="397" r:id="rId52"/>
    <p:sldId id="398" r:id="rId53"/>
    <p:sldId id="399" r:id="rId54"/>
    <p:sldId id="406" r:id="rId55"/>
    <p:sldId id="400" r:id="rId56"/>
    <p:sldId id="401" r:id="rId57"/>
    <p:sldId id="395" r:id="rId58"/>
    <p:sldId id="402" r:id="rId59"/>
    <p:sldId id="403" r:id="rId60"/>
    <p:sldId id="404" r:id="rId61"/>
    <p:sldId id="405" r:id="rId62"/>
    <p:sldId id="298" r:id="rId6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9142" autoAdjust="0"/>
  </p:normalViewPr>
  <p:slideViewPr>
    <p:cSldViewPr>
      <p:cViewPr>
        <p:scale>
          <a:sx n="100" d="100"/>
          <a:sy n="100" d="100"/>
        </p:scale>
        <p:origin x="-78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2017/2/28</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 xmlns:p14="http://schemas.microsoft.com/office/powerpoint/2010/main"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2017/2/28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 xmlns:p14="http://schemas.microsoft.com/office/powerpoint/2010/main"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2017/2/28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585323"/>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第一阶段</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143932" cy="4154984"/>
          </a:xfrm>
          <a:prstGeom prst="rect">
            <a:avLst/>
          </a:prstGeom>
          <a:noFill/>
          <a:ln w="9525">
            <a:noFill/>
            <a:miter lim="800000"/>
            <a:headEnd/>
            <a:tailEnd/>
          </a:ln>
        </p:spPr>
        <p:txBody>
          <a:bodyPr wrap="square">
            <a:spAutoFit/>
          </a:bodyPr>
          <a:lstStyle/>
          <a:p>
            <a:r>
              <a:rPr lang="en-US" altLang="zh-CN" sz="2400" b="1" dirty="0" smtClean="0"/>
              <a:t>HTML5</a:t>
            </a:r>
            <a:r>
              <a:rPr lang="zh-CN" altLang="en-US" sz="2400" b="1" dirty="0" smtClean="0"/>
              <a:t>的特点</a:t>
            </a:r>
            <a:endParaRPr lang="en-US" altLang="zh-CN" sz="2400" b="1" dirty="0" smtClean="0"/>
          </a:p>
          <a:p>
            <a:endParaRPr lang="en-US" altLang="zh-CN" sz="2400" b="1" dirty="0" smtClean="0"/>
          </a:p>
          <a:p>
            <a:r>
              <a:rPr lang="en-US" altLang="zh-CN" sz="2400" b="1" dirty="0" smtClean="0"/>
              <a:t>1</a:t>
            </a:r>
            <a:r>
              <a:rPr lang="zh-CN" altLang="en-US" sz="2400" b="1" dirty="0" smtClean="0"/>
              <a:t>、更简单</a:t>
            </a:r>
            <a:endParaRPr lang="en-US" altLang="zh-CN" sz="2400" b="1" dirty="0" smtClean="0"/>
          </a:p>
          <a:p>
            <a:endParaRPr lang="zh-CN" altLang="en-US" sz="2400" b="1" dirty="0" smtClean="0"/>
          </a:p>
          <a:p>
            <a:r>
              <a:rPr lang="en-US" altLang="zh-CN" sz="2400" b="1" dirty="0" smtClean="0"/>
              <a:t>2</a:t>
            </a:r>
            <a:r>
              <a:rPr lang="zh-CN" altLang="en-US" sz="2400" b="1" dirty="0" smtClean="0"/>
              <a:t>、标签的语义化</a:t>
            </a:r>
            <a:endParaRPr lang="en-US" altLang="zh-CN" sz="2400" b="1" dirty="0" smtClean="0"/>
          </a:p>
          <a:p>
            <a:endParaRPr lang="zh-CN" altLang="en-US" sz="2400" b="1" dirty="0" smtClean="0"/>
          </a:p>
          <a:p>
            <a:r>
              <a:rPr lang="en-US" altLang="zh-CN" sz="2400" b="1" dirty="0" smtClean="0"/>
              <a:t>3</a:t>
            </a:r>
            <a:r>
              <a:rPr lang="zh-CN" altLang="en-US" sz="2400" b="1" dirty="0" smtClean="0"/>
              <a:t>、语法更宽松</a:t>
            </a:r>
            <a:endParaRPr lang="en-US" altLang="zh-CN" sz="2400" b="1" dirty="0" smtClean="0"/>
          </a:p>
          <a:p>
            <a:endParaRPr lang="zh-CN" altLang="en-US" sz="2400" b="1" dirty="0" smtClean="0"/>
          </a:p>
          <a:p>
            <a:r>
              <a:rPr lang="en-US" altLang="zh-CN" sz="2400" b="1" dirty="0" smtClean="0"/>
              <a:t>4</a:t>
            </a:r>
            <a:r>
              <a:rPr lang="zh-CN" altLang="en-US" sz="2400" b="1" dirty="0" smtClean="0"/>
              <a:t>、多设备跨平台</a:t>
            </a:r>
            <a:endParaRPr lang="en-US" altLang="zh-CN" sz="2400" b="1" dirty="0" smtClean="0"/>
          </a:p>
          <a:p>
            <a:endParaRPr lang="zh-CN" altLang="en-US" sz="2400" b="1" dirty="0" smtClean="0"/>
          </a:p>
          <a:p>
            <a:r>
              <a:rPr lang="en-US" altLang="zh-CN" sz="2400" b="1" dirty="0" smtClean="0"/>
              <a:t>5</a:t>
            </a:r>
            <a:r>
              <a:rPr lang="zh-CN" altLang="en-US" sz="2400" b="1" dirty="0" smtClean="0"/>
              <a:t>、自适应网页设计</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572528" cy="4893647"/>
          </a:xfrm>
          <a:prstGeom prst="rect">
            <a:avLst/>
          </a:prstGeom>
          <a:noFill/>
          <a:ln w="9525">
            <a:noFill/>
            <a:miter lim="800000"/>
            <a:headEnd/>
            <a:tailEnd/>
          </a:ln>
        </p:spPr>
        <p:txBody>
          <a:bodyPr wrap="square">
            <a:spAutoFit/>
          </a:bodyPr>
          <a:lstStyle/>
          <a:p>
            <a:r>
              <a:rPr lang="zh-CN" altLang="en-US" sz="2400" b="1" dirty="0" smtClean="0"/>
              <a:t>什么是语义化标签？</a:t>
            </a:r>
            <a:endParaRPr lang="en-US" altLang="zh-CN" sz="2400" b="1" dirty="0" smtClean="0"/>
          </a:p>
          <a:p>
            <a:endParaRPr lang="en-US" altLang="zh-CN" sz="2400" b="1" dirty="0" smtClean="0"/>
          </a:p>
          <a:p>
            <a:r>
              <a:rPr lang="zh-CN" altLang="en-US" sz="2400" b="1" dirty="0" smtClean="0">
                <a:solidFill>
                  <a:srgbClr val="FF0000"/>
                </a:solidFill>
              </a:rPr>
              <a:t>语义化标签就是尽量使用有相对应的结构的含义的</a:t>
            </a:r>
            <a:r>
              <a:rPr lang="en-US" altLang="zh-CN" sz="2400" b="1" dirty="0" smtClean="0">
                <a:solidFill>
                  <a:srgbClr val="FF0000"/>
                </a:solidFill>
              </a:rPr>
              <a:t>Html</a:t>
            </a:r>
            <a:r>
              <a:rPr lang="zh-CN" altLang="en-US" sz="2400" b="1" dirty="0" smtClean="0">
                <a:solidFill>
                  <a:srgbClr val="FF0000"/>
                </a:solidFill>
              </a:rPr>
              <a:t>的标签</a:t>
            </a:r>
          </a:p>
          <a:p>
            <a:r>
              <a:rPr lang="zh-CN" altLang="en-US" sz="2400" b="1" dirty="0" smtClean="0"/>
              <a:t>	</a:t>
            </a:r>
          </a:p>
          <a:p>
            <a:r>
              <a:rPr lang="en-US" altLang="zh-CN" sz="2400" b="1" dirty="0" smtClean="0"/>
              <a:t>1.</a:t>
            </a:r>
            <a:r>
              <a:rPr lang="zh-CN" altLang="en-US" sz="2400" b="1" dirty="0" smtClean="0"/>
              <a:t>结构更好，更利于搜索引擎的抓取（</a:t>
            </a:r>
            <a:r>
              <a:rPr lang="en-US" altLang="zh-CN" sz="2400" b="1" dirty="0" smtClean="0"/>
              <a:t>SEO</a:t>
            </a:r>
            <a:r>
              <a:rPr lang="zh-CN" altLang="en-US" sz="2400" b="1" dirty="0" smtClean="0"/>
              <a:t>的优化）和开发人员的维护</a:t>
            </a:r>
            <a:r>
              <a:rPr lang="en-US" altLang="zh-CN" sz="2400" b="1" dirty="0" smtClean="0"/>
              <a:t>(</a:t>
            </a:r>
            <a:r>
              <a:rPr lang="zh-CN" altLang="en-US" sz="2400" b="1" dirty="0" smtClean="0"/>
              <a:t>可维护性更高，因为结构清晰，</a:t>
            </a:r>
            <a:r>
              <a:rPr lang="en-US" altLang="zh-CN" sz="2400" b="1" dirty="0" smtClean="0"/>
              <a:t>so</a:t>
            </a:r>
            <a:r>
              <a:rPr lang="zh-CN" altLang="en-US" sz="2400" b="1" dirty="0" smtClean="0"/>
              <a:t>易于阅读</a:t>
            </a:r>
            <a:r>
              <a:rPr lang="en-US" altLang="zh-CN" sz="2400" b="1" dirty="0" smtClean="0"/>
              <a:t>)</a:t>
            </a:r>
            <a:r>
              <a:rPr lang="zh-CN" altLang="en-US" sz="2400" b="1" dirty="0" smtClean="0"/>
              <a:t>。 </a:t>
            </a:r>
          </a:p>
          <a:p>
            <a:endParaRPr lang="en-US" altLang="zh-CN" sz="2400" b="1" dirty="0" smtClean="0"/>
          </a:p>
          <a:p>
            <a:r>
              <a:rPr lang="en-US" altLang="zh-CN" sz="2400" b="1" dirty="0" smtClean="0"/>
              <a:t>2.</a:t>
            </a:r>
            <a:r>
              <a:rPr lang="zh-CN" altLang="en-US" sz="2400" b="1" dirty="0" smtClean="0"/>
              <a:t>更有利于特殊终端的阅读</a:t>
            </a:r>
            <a:r>
              <a:rPr lang="en-US" altLang="zh-CN" sz="2400" b="1" dirty="0" smtClean="0"/>
              <a:t>(</a:t>
            </a:r>
            <a:r>
              <a:rPr lang="zh-CN" altLang="en-US" sz="2400" b="1" dirty="0" smtClean="0"/>
              <a:t>手机，个人助理等）</a:t>
            </a:r>
            <a:endParaRPr lang="en-US" altLang="zh-CN" sz="2400" b="1" dirty="0" smtClean="0"/>
          </a:p>
          <a:p>
            <a:endParaRPr lang="en-US" altLang="zh-CN" sz="2400" b="1" dirty="0" smtClean="0"/>
          </a:p>
          <a:p>
            <a:r>
              <a:rPr lang="zh-CN" altLang="en-US" sz="2400" b="1" dirty="0" smtClean="0"/>
              <a:t>尽量用有结构含义的，少用无语义的，如</a:t>
            </a:r>
            <a:r>
              <a:rPr lang="en-US" altLang="zh-CN" sz="2400" b="1" dirty="0" smtClean="0"/>
              <a:t>&lt;span&gt;</a:t>
            </a:r>
            <a:r>
              <a:rPr lang="zh-CN" altLang="en-US" sz="2400" b="1" dirty="0" smtClean="0"/>
              <a:t>，</a:t>
            </a:r>
            <a:r>
              <a:rPr lang="en-US" altLang="zh-CN" sz="2400" b="1" dirty="0" smtClean="0"/>
              <a:t>&lt;div&gt;</a:t>
            </a:r>
            <a:r>
              <a:rPr lang="zh-CN" altLang="en-US" sz="2400" b="1" dirty="0" smtClean="0"/>
              <a:t>无意义，看不出是</a:t>
            </a:r>
            <a:r>
              <a:rPr lang="zh-CN" altLang="en-US" sz="2400" b="1" smtClean="0"/>
              <a:t>什么东西</a:t>
            </a:r>
            <a:r>
              <a:rPr lang="zh-CN" altLang="en-US" sz="2400" b="1" dirty="0" smtClean="0"/>
              <a:t>，</a:t>
            </a:r>
            <a:r>
              <a:rPr lang="zh-CN" altLang="en-US" sz="2400" b="1" smtClean="0"/>
              <a:t>可是</a:t>
            </a:r>
            <a:r>
              <a:rPr lang="en-US" altLang="zh-CN" sz="2400" b="1" dirty="0" smtClean="0"/>
              <a:t>&lt;address&gt;</a:t>
            </a:r>
            <a:r>
              <a:rPr lang="zh-CN" altLang="en-US" sz="2400" b="1" dirty="0" smtClean="0"/>
              <a:t>一看就知道这里面的是地址，</a:t>
            </a:r>
            <a:r>
              <a:rPr lang="en-US" altLang="zh-CN" sz="2400" b="1" dirty="0" err="1" smtClean="0"/>
              <a:t>em</a:t>
            </a:r>
            <a:r>
              <a:rPr lang="zh-CN" altLang="en-US" sz="2400" b="1" dirty="0" smtClean="0"/>
              <a:t>标签一看就知道这个是强调的内容，区分于不同内容。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pic>
        <p:nvPicPr>
          <p:cNvPr id="5" name="Picture 2"/>
          <p:cNvPicPr>
            <a:picLocks noChangeAspect="1" noChangeArrowheads="1"/>
          </p:cNvPicPr>
          <p:nvPr/>
        </p:nvPicPr>
        <p:blipFill>
          <a:blip r:embed="rId2" cstate="print"/>
          <a:srcRect/>
          <a:stretch>
            <a:fillRect/>
          </a:stretch>
        </p:blipFill>
        <p:spPr bwMode="auto">
          <a:xfrm>
            <a:off x="714348" y="2143116"/>
            <a:ext cx="7738767"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429684" cy="2308324"/>
          </a:xfrm>
          <a:prstGeom prst="rect">
            <a:avLst/>
          </a:prstGeom>
          <a:noFill/>
          <a:ln w="9525">
            <a:noFill/>
            <a:miter lim="800000"/>
            <a:headEnd/>
            <a:tailEnd/>
          </a:ln>
        </p:spPr>
        <p:txBody>
          <a:bodyPr wrap="square">
            <a:spAutoFit/>
          </a:bodyPr>
          <a:lstStyle/>
          <a:p>
            <a:r>
              <a:rPr lang="en-US" altLang="zh-CN" sz="2400" b="1" dirty="0" smtClean="0"/>
              <a:t>&lt;header&gt; </a:t>
            </a:r>
            <a:r>
              <a:rPr lang="zh-CN" altLang="en-US" sz="2400" b="1" dirty="0" smtClean="0"/>
              <a:t>头标签</a:t>
            </a:r>
            <a:endParaRPr lang="en-US" altLang="zh-CN" sz="2400" b="1" dirty="0" smtClean="0"/>
          </a:p>
          <a:p>
            <a:r>
              <a:rPr lang="en-US" altLang="zh-CN" sz="2400" b="1" dirty="0" smtClean="0"/>
              <a:t>&lt;</a:t>
            </a:r>
            <a:r>
              <a:rPr lang="en-US" altLang="zh-CN" sz="2400" b="1" dirty="0" err="1" smtClean="0"/>
              <a:t>nav</a:t>
            </a:r>
            <a:r>
              <a:rPr lang="en-US" altLang="zh-CN" sz="2400" b="1" dirty="0" smtClean="0"/>
              <a:t>&gt; </a:t>
            </a:r>
            <a:r>
              <a:rPr lang="zh-CN" altLang="en-US" sz="2400" b="1" dirty="0" smtClean="0"/>
              <a:t>导航标签</a:t>
            </a:r>
          </a:p>
          <a:p>
            <a:r>
              <a:rPr lang="en-US" altLang="zh-CN" sz="2400" b="1" dirty="0" smtClean="0"/>
              <a:t>&lt;article&gt;</a:t>
            </a:r>
            <a:r>
              <a:rPr lang="zh-CN" altLang="en-US" sz="2400" b="1" dirty="0" smtClean="0"/>
              <a:t>文章标签</a:t>
            </a:r>
          </a:p>
          <a:p>
            <a:r>
              <a:rPr lang="en-US" altLang="zh-CN" sz="2400" b="1" dirty="0" smtClean="0"/>
              <a:t>&lt;aside&gt; </a:t>
            </a:r>
            <a:r>
              <a:rPr lang="zh-CN" altLang="en-US" sz="2400" b="1" dirty="0" smtClean="0"/>
              <a:t>侧边栏导航</a:t>
            </a:r>
          </a:p>
          <a:p>
            <a:r>
              <a:rPr lang="en-US" altLang="zh-CN" sz="2400" b="1" dirty="0" smtClean="0"/>
              <a:t>&lt;footer&gt;</a:t>
            </a:r>
            <a:r>
              <a:rPr lang="zh-CN" altLang="en-US" sz="2400" b="1" dirty="0" smtClean="0"/>
              <a:t>页脚</a:t>
            </a:r>
            <a:endParaRPr lang="en-US" altLang="zh-CN" sz="2400" b="1" dirty="0" smtClean="0"/>
          </a:p>
          <a:p>
            <a:r>
              <a:rPr lang="en-US" altLang="zh-CN" sz="2400" b="1" dirty="0" smtClean="0"/>
              <a:t>&lt;section&gt; </a:t>
            </a:r>
            <a:r>
              <a:rPr lang="zh-CN" altLang="en-US" sz="2400" b="1" dirty="0" smtClean="0"/>
              <a:t>章节、页眉、栏目</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429684" cy="2677656"/>
          </a:xfrm>
          <a:prstGeom prst="rect">
            <a:avLst/>
          </a:prstGeom>
          <a:noFill/>
          <a:ln w="9525">
            <a:noFill/>
            <a:miter lim="800000"/>
            <a:headEnd/>
            <a:tailEnd/>
          </a:ln>
        </p:spPr>
        <p:txBody>
          <a:bodyPr wrap="square">
            <a:spAutoFit/>
          </a:bodyPr>
          <a:lstStyle/>
          <a:p>
            <a:r>
              <a:rPr lang="zh-CN" altLang="en-US" sz="2400" b="1" dirty="0" smtClean="0"/>
              <a:t>怎么判断你的页面是否符合</a:t>
            </a:r>
            <a:r>
              <a:rPr lang="en-US" altLang="zh-CN" sz="2400" b="1" dirty="0" smtClean="0"/>
              <a:t>Web</a:t>
            </a:r>
            <a:r>
              <a:rPr lang="zh-CN" altLang="en-US" sz="2400" b="1" dirty="0" smtClean="0"/>
              <a:t>标准之一：语义化标签呢？</a:t>
            </a:r>
            <a:endParaRPr lang="en-US" altLang="zh-CN" sz="2400" b="1" dirty="0" smtClean="0"/>
          </a:p>
          <a:p>
            <a:endParaRPr lang="en-US" altLang="zh-CN" sz="2400" b="1" dirty="0" smtClean="0"/>
          </a:p>
          <a:p>
            <a:r>
              <a:rPr lang="zh-CN" altLang="en-US" sz="2400" b="1" dirty="0" smtClean="0"/>
              <a:t>你可以把你的页面暂时去掉样式后看可读性怎么样，如果这个时候感觉你的页面很乱，那就说明的的页面的语义化标签不怎么样，而如果你的页面去掉样式了感觉依然不是杂乱无章的，那么，就说明你的页面结构清晰，语义化标签使用比较规范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lvl="0"/>
            <a:r>
              <a:rPr lang="zh-CN" altLang="en-US" sz="2400" b="1" dirty="0" smtClean="0"/>
              <a:t>新的文档类型声明</a:t>
            </a:r>
            <a:r>
              <a:rPr lang="en-US" sz="2400" b="1" dirty="0" smtClean="0"/>
              <a:t>(DTD)</a:t>
            </a:r>
            <a:endParaRPr lang="zh-CN" altLang="en-US" sz="2400" dirty="0"/>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0" name="文本框 2"/>
          <p:cNvSpPr txBox="1">
            <a:spLocks noChangeArrowheads="1"/>
          </p:cNvSpPr>
          <p:nvPr/>
        </p:nvSpPr>
        <p:spPr bwMode="auto">
          <a:xfrm>
            <a:off x="428596" y="2571744"/>
            <a:ext cx="8143932" cy="3970318"/>
          </a:xfrm>
          <a:prstGeom prst="rect">
            <a:avLst/>
          </a:prstGeom>
          <a:noFill/>
          <a:ln w="9525">
            <a:noFill/>
            <a:miter lim="800000"/>
            <a:headEnd/>
            <a:tailEnd/>
          </a:ln>
        </p:spPr>
        <p:txBody>
          <a:bodyPr wrap="square">
            <a:spAutoFit/>
          </a:bodyPr>
          <a:lstStyle/>
          <a:p>
            <a:r>
              <a:rPr lang="en-US" altLang="zh-CN" sz="1400" b="1" dirty="0" smtClean="0">
                <a:solidFill>
                  <a:srgbClr val="00B050"/>
                </a:solidFill>
              </a:rPr>
              <a:t>HTML4</a:t>
            </a:r>
            <a:r>
              <a:rPr lang="zh-CN" altLang="en-US" sz="1400" b="1" dirty="0" smtClean="0">
                <a:solidFill>
                  <a:srgbClr val="00B050"/>
                </a:solidFill>
              </a:rPr>
              <a:t>规定的三种文档类型声明：</a:t>
            </a:r>
          </a:p>
          <a:p>
            <a:r>
              <a:rPr lang="en-US" altLang="zh-CN" sz="1400" dirty="0" smtClean="0"/>
              <a:t>&lt;!DOCTYPE HTML PUBLIC “-//W3C//DTD HTML 4.01//EN””http:/www.w3.org/TR/html4/strict.dtd”&gt;     </a:t>
            </a:r>
          </a:p>
          <a:p>
            <a:r>
              <a:rPr lang="en-US" altLang="zh-CN" sz="1400" dirty="0" smtClean="0"/>
              <a:t>&lt;!DOCTYPE HTML PUBLIC “-//W3C//DTD HTML4.01//EN””http://www.w3.org/TR/html4/loose.dtd”&gt;     </a:t>
            </a:r>
          </a:p>
          <a:p>
            <a:r>
              <a:rPr lang="en-US" altLang="zh-CN" sz="1400" dirty="0" smtClean="0"/>
              <a:t>&lt;!DOCTYPE HTML PUBLIC “-//W3C//DTD HTML4.01//EN””http://www.w3.org/TR/html4/frameset.dtd”&gt; </a:t>
            </a:r>
          </a:p>
          <a:p>
            <a:r>
              <a:rPr lang="en-US" altLang="zh-CN" sz="1400" b="1" dirty="0" smtClean="0">
                <a:solidFill>
                  <a:srgbClr val="00B050"/>
                </a:solidFill>
              </a:rPr>
              <a:t>XHTML1.0</a:t>
            </a:r>
            <a:r>
              <a:rPr lang="zh-CN" altLang="en-US" sz="1400" b="1" dirty="0" smtClean="0">
                <a:solidFill>
                  <a:srgbClr val="00B050"/>
                </a:solidFill>
              </a:rPr>
              <a:t>规定的三种文档类型声明：</a:t>
            </a:r>
          </a:p>
          <a:p>
            <a:r>
              <a:rPr lang="en-US" altLang="zh-CN" sz="1400" dirty="0" smtClean="0"/>
              <a:t>&lt;!DOCTYPE html PUBLIC “-//W3C//DTD XHTML 1.0 Strict//EN””http://www.w3.org/TR/xhtml1/DTD/xhtml1-strict.dtd”&gt;     </a:t>
            </a:r>
          </a:p>
          <a:p>
            <a:r>
              <a:rPr lang="en-US" altLang="zh-CN" sz="1400" dirty="0" smtClean="0"/>
              <a:t>&lt;!DOCTYPE html PUBLIC “-//W3C//DTD XHTML 1.0 Transitional//EN””http://www.w3.org/TR/xhtml1/DTD/xhtml1-transitional.dtd”&gt;     </a:t>
            </a:r>
          </a:p>
          <a:p>
            <a:r>
              <a:rPr lang="en-US" altLang="zh-CN" sz="1400" dirty="0" smtClean="0"/>
              <a:t>&lt;!DOCTYPE html PUBLIC “-//W3C//DTD XHTML 1.0 Frameset//EN””http://www.w3.org/TR/xhtml1/DTD/xhtml1-frameset.dtd”&gt;     </a:t>
            </a:r>
          </a:p>
          <a:p>
            <a:r>
              <a:rPr lang="en-US" altLang="zh-CN" sz="1400" b="1" dirty="0" smtClean="0">
                <a:solidFill>
                  <a:srgbClr val="00B050"/>
                </a:solidFill>
              </a:rPr>
              <a:t>XHTML 1.1</a:t>
            </a:r>
            <a:r>
              <a:rPr lang="zh-CN" altLang="en-US" sz="1400" b="1" dirty="0" smtClean="0">
                <a:solidFill>
                  <a:srgbClr val="00B050"/>
                </a:solidFill>
              </a:rPr>
              <a:t>文档严格定义类型，等同于</a:t>
            </a:r>
            <a:r>
              <a:rPr lang="en-US" altLang="zh-CN" sz="1400" b="1" dirty="0" smtClean="0">
                <a:solidFill>
                  <a:srgbClr val="00B050"/>
                </a:solidFill>
              </a:rPr>
              <a:t>XHTML1.0</a:t>
            </a:r>
            <a:r>
              <a:rPr lang="zh-CN" altLang="en-US" sz="1400" b="1" dirty="0" smtClean="0">
                <a:solidFill>
                  <a:srgbClr val="00B050"/>
                </a:solidFill>
              </a:rPr>
              <a:t>文档过渡定义类型：</a:t>
            </a:r>
          </a:p>
          <a:p>
            <a:r>
              <a:rPr lang="en-US" altLang="zh-CN" sz="1400" dirty="0" smtClean="0"/>
              <a:t>&lt;!DOCTYPE html PUBLIC “-//W3C//DTD XHTML 1.1//EN””http://www.w3.org/TR/xhtml11/DTD/xhtml1.dtd”&gt;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lvl="0"/>
            <a:r>
              <a:rPr lang="zh-CN" altLang="en-US" sz="2400" b="1" dirty="0" smtClean="0"/>
              <a:t>新的文档类型声明</a:t>
            </a:r>
            <a:r>
              <a:rPr lang="en-US" sz="2400" b="1" dirty="0" smtClean="0"/>
              <a:t>(DTD)</a:t>
            </a:r>
            <a:endParaRPr lang="zh-CN" altLang="en-US" sz="2400" dirty="0"/>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0" name="文本框 2"/>
          <p:cNvSpPr txBox="1">
            <a:spLocks noChangeArrowheads="1"/>
          </p:cNvSpPr>
          <p:nvPr/>
        </p:nvSpPr>
        <p:spPr bwMode="auto">
          <a:xfrm>
            <a:off x="428596" y="2571744"/>
            <a:ext cx="8143932" cy="4154984"/>
          </a:xfrm>
          <a:prstGeom prst="rect">
            <a:avLst/>
          </a:prstGeom>
          <a:noFill/>
          <a:ln w="9525">
            <a:noFill/>
            <a:miter lim="800000"/>
            <a:headEnd/>
            <a:tailEnd/>
          </a:ln>
        </p:spPr>
        <p:txBody>
          <a:bodyPr wrap="square">
            <a:spAutoFit/>
          </a:bodyPr>
          <a:lstStyle/>
          <a:p>
            <a:r>
              <a:rPr lang="en-US" altLang="zh-CN" sz="2400" b="1" dirty="0" smtClean="0">
                <a:solidFill>
                  <a:srgbClr val="FF0000"/>
                </a:solidFill>
              </a:rPr>
              <a:t>HTML5 </a:t>
            </a:r>
            <a:r>
              <a:rPr lang="zh-CN" altLang="en-US" sz="2400" b="1" dirty="0" smtClean="0">
                <a:solidFill>
                  <a:srgbClr val="FF0000"/>
                </a:solidFill>
              </a:rPr>
              <a:t>的文档类型声明：   </a:t>
            </a:r>
          </a:p>
          <a:p>
            <a:r>
              <a:rPr lang="en-US" altLang="zh-CN" sz="2400" b="1" dirty="0" smtClean="0"/>
              <a:t>&lt;!DOCTYPE html&gt;</a:t>
            </a:r>
          </a:p>
          <a:p>
            <a:endParaRPr lang="en-US" altLang="zh-CN" sz="2400" b="1" dirty="0" smtClean="0"/>
          </a:p>
          <a:p>
            <a:r>
              <a:rPr lang="en-US" altLang="zh-CN" sz="2400" b="1" dirty="0" smtClean="0">
                <a:solidFill>
                  <a:srgbClr val="FF0000"/>
                </a:solidFill>
              </a:rPr>
              <a:t>HTML5 </a:t>
            </a:r>
            <a:r>
              <a:rPr lang="zh-CN" altLang="en-US" sz="2400" b="1" dirty="0" smtClean="0">
                <a:solidFill>
                  <a:srgbClr val="FF0000"/>
                </a:solidFill>
              </a:rPr>
              <a:t>基本结构 ：</a:t>
            </a:r>
            <a:endParaRPr lang="en-US" altLang="zh-CN" sz="2400" b="1" dirty="0" smtClean="0">
              <a:solidFill>
                <a:srgbClr val="FF0000"/>
              </a:solidFill>
            </a:endParaRPr>
          </a:p>
          <a:p>
            <a:r>
              <a:rPr lang="en-US" altLang="zh-CN" sz="2400" b="1" dirty="0" smtClean="0"/>
              <a:t>&lt;!DOCTYPE html&gt;</a:t>
            </a:r>
            <a:r>
              <a:rPr lang="zh-CN" altLang="en-US" sz="2400" b="1" dirty="0" smtClean="0"/>
              <a:t>命名文档类型</a:t>
            </a:r>
          </a:p>
          <a:p>
            <a:r>
              <a:rPr lang="en-US" altLang="zh-CN" sz="2400" b="1" dirty="0" smtClean="0"/>
              <a:t>&lt;html&gt;&lt;/html&gt;</a:t>
            </a:r>
            <a:r>
              <a:rPr lang="zh-CN" altLang="en-US" sz="2400" b="1" dirty="0" smtClean="0"/>
              <a:t>说明我们写的是标记语言</a:t>
            </a:r>
          </a:p>
          <a:p>
            <a:r>
              <a:rPr lang="en-US" altLang="zh-CN" sz="2400" b="1" dirty="0" smtClean="0"/>
              <a:t>&lt;head&gt;&lt;/head&gt;</a:t>
            </a:r>
            <a:r>
              <a:rPr lang="zh-CN" altLang="en-US" sz="2400" b="1" dirty="0" smtClean="0"/>
              <a:t>文件头部</a:t>
            </a:r>
            <a:endParaRPr lang="en-US" altLang="zh-CN" sz="2400" b="1" dirty="0" smtClean="0"/>
          </a:p>
          <a:p>
            <a:r>
              <a:rPr lang="en-US" altLang="zh-CN" sz="2400" b="1" dirty="0" smtClean="0"/>
              <a:t>&lt;title&gt;&lt;/title&gt;</a:t>
            </a:r>
            <a:r>
              <a:rPr lang="zh-CN" altLang="en-US" sz="2400" b="1" dirty="0" smtClean="0"/>
              <a:t>文件标题（显示在状态栏上的内容）</a:t>
            </a:r>
          </a:p>
          <a:p>
            <a:r>
              <a:rPr lang="en-US" altLang="zh-CN" sz="2400" b="1" dirty="0" smtClean="0"/>
              <a:t>&lt;meta </a:t>
            </a:r>
            <a:r>
              <a:rPr lang="en-US" altLang="zh-CN" sz="2400" b="1" dirty="0" err="1" smtClean="0"/>
              <a:t>charset</a:t>
            </a:r>
            <a:r>
              <a:rPr lang="en-US" altLang="zh-CN" sz="2400" b="1" dirty="0" smtClean="0"/>
              <a:t>="utf-8" /&gt;</a:t>
            </a:r>
            <a:r>
              <a:rPr lang="zh-CN" altLang="en-US" sz="2400" b="1" dirty="0" smtClean="0"/>
              <a:t>编码格式</a:t>
            </a:r>
          </a:p>
          <a:p>
            <a:r>
              <a:rPr lang="en-US" altLang="zh-CN" sz="2400" b="1" dirty="0" smtClean="0"/>
              <a:t>&lt;body&gt;&lt;/body&gt;</a:t>
            </a:r>
            <a:r>
              <a:rPr lang="zh-CN" altLang="en-US" sz="2400" b="1" dirty="0" smtClean="0"/>
              <a:t>文件主体</a:t>
            </a:r>
            <a:r>
              <a:rPr lang="en-US" altLang="zh-CN" sz="2400" b="1" dirty="0" smtClean="0"/>
              <a:t>(</a:t>
            </a:r>
            <a:r>
              <a:rPr lang="zh-CN" altLang="en-US" sz="2400" b="1" dirty="0" smtClean="0"/>
              <a:t>所有要写的内容</a:t>
            </a:r>
            <a:r>
              <a:rPr lang="en-US" altLang="zh-CN" sz="2400" b="1" dirty="0" smtClean="0"/>
              <a:t>)</a:t>
            </a:r>
          </a:p>
          <a:p>
            <a:r>
              <a:rPr lang="en-US" altLang="zh-CN" sz="2400" b="1" dirty="0" smtClean="0"/>
              <a:t>  </a:t>
            </a:r>
            <a:r>
              <a:rPr lang="en-US" altLang="zh-CN" sz="1400" b="1" dirty="0" smtClean="0"/>
              <a:t> </a:t>
            </a:r>
            <a:r>
              <a:rPr lang="en-US" altLang="zh-CN" sz="1400" b="1" dirty="0" smtClean="0">
                <a:solidFill>
                  <a:srgbClr val="FF0000"/>
                </a:solidFill>
              </a:rPr>
              <a:t> </a:t>
            </a:r>
            <a:r>
              <a:rPr lang="en-US" altLang="zh-CN" sz="1400" b="1" dirty="0" smtClean="0">
                <a:solidFill>
                  <a:srgbClr val="00B050"/>
                </a:solid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新增的</a:t>
            </a:r>
            <a:r>
              <a:rPr lang="en-US" altLang="zh-CN" sz="2400" b="1" dirty="0" smtClean="0">
                <a:latin typeface="黑体" pitchFamily="2" charset="-122"/>
                <a:sym typeface="黑体" pitchFamily="2" charset="-122"/>
              </a:rPr>
              <a:t>HTML5</a:t>
            </a:r>
            <a:r>
              <a:rPr lang="zh-CN" altLang="en-US" sz="2400" b="1" dirty="0" smtClean="0">
                <a:latin typeface="黑体" pitchFamily="2" charset="-122"/>
                <a:sym typeface="黑体" pitchFamily="2" charset="-122"/>
              </a:rPr>
              <a:t>标签</a:t>
            </a:r>
            <a:endParaRPr lang="zh-CN" altLang="en-US" sz="2400" b="1" dirty="0">
              <a:latin typeface="黑体" pitchFamily="2" charset="-122"/>
              <a:sym typeface="黑体" pitchFamily="2" charset="-122"/>
            </a:endParaRPr>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0" name="文本框 38"/>
          <p:cNvSpPr txBox="1">
            <a:spLocks noChangeArrowheads="1"/>
          </p:cNvSpPr>
          <p:nvPr/>
        </p:nvSpPr>
        <p:spPr bwMode="auto">
          <a:xfrm>
            <a:off x="1214414" y="2428868"/>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一、新增的结构元素</a:t>
            </a:r>
            <a:endParaRPr lang="zh-CN" altLang="en-US" sz="2400" b="1" dirty="0">
              <a:latin typeface="黑体" pitchFamily="2" charset="-122"/>
              <a:sym typeface="黑体" pitchFamily="2" charset="-122"/>
            </a:endParaRPr>
          </a:p>
        </p:txBody>
      </p:sp>
      <p:sp>
        <p:nvSpPr>
          <p:cNvPr id="12" name="内容占位符 2"/>
          <p:cNvSpPr txBox="1">
            <a:spLocks/>
          </p:cNvSpPr>
          <p:nvPr/>
        </p:nvSpPr>
        <p:spPr>
          <a:xfrm>
            <a:off x="528638" y="3491888"/>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3" name="表格 12"/>
          <p:cNvGraphicFramePr>
            <a:graphicFrameLocks noGrp="1"/>
          </p:cNvGraphicFramePr>
          <p:nvPr/>
        </p:nvGraphicFramePr>
        <p:xfrm>
          <a:off x="857224" y="3672421"/>
          <a:ext cx="7929618" cy="2614099"/>
        </p:xfrm>
        <a:graphic>
          <a:graphicData uri="http://schemas.openxmlformats.org/drawingml/2006/table">
            <a:tbl>
              <a:tblPr firstRow="1" bandRow="1">
                <a:tableStyleId>{93296810-A885-4BE3-A3E7-6D5BEEA58F35}</a:tableStyleId>
              </a:tblPr>
              <a:tblGrid>
                <a:gridCol w="1446237"/>
                <a:gridCol w="6483381"/>
              </a:tblGrid>
              <a:tr h="414869">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a:t>
                      </a:r>
                      <a:r>
                        <a:rPr lang="en-US" altLang="zh-CN" sz="2400" b="1" dirty="0" smtClean="0">
                          <a:latin typeface="Arial" pitchFamily="34" charset="0"/>
                          <a:cs typeface="Arial" pitchFamily="34" charset="0"/>
                        </a:rPr>
                        <a:t>header</a:t>
                      </a:r>
                      <a:r>
                        <a:rPr lang="en-US" altLang="zh-CN" sz="2400" dirty="0" smtClean="0"/>
                        <a:t>&gt;&lt;/</a:t>
                      </a:r>
                      <a:r>
                        <a:rPr lang="en-US" altLang="zh-CN" sz="2400" b="1" dirty="0" smtClean="0">
                          <a:latin typeface="Arial" pitchFamily="34" charset="0"/>
                          <a:cs typeface="Arial" pitchFamily="34" charset="0"/>
                        </a:rPr>
                        <a:t>header</a:t>
                      </a:r>
                      <a:r>
                        <a:rPr lang="en-US" altLang="zh-CN" sz="2400" dirty="0" smtClean="0"/>
                        <a:t>&gt;</a:t>
                      </a:r>
                    </a:p>
                  </a:txBody>
                  <a:tcPr/>
                </a:tc>
              </a:tr>
              <a:tr h="2156899">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header</a:t>
                      </a:r>
                      <a:r>
                        <a:rPr lang="zh-CN" altLang="en-US" sz="2400" b="1" dirty="0" smtClean="0">
                          <a:latin typeface="Arial" pitchFamily="34" charset="0"/>
                          <a:cs typeface="Arial" pitchFamily="34" charset="0"/>
                        </a:rPr>
                        <a:t>元素表示页面中一个内容区块或者整个页面的标题。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4" name="文本框 38"/>
          <p:cNvSpPr txBox="1">
            <a:spLocks noChangeArrowheads="1"/>
          </p:cNvSpPr>
          <p:nvPr/>
        </p:nvSpPr>
        <p:spPr bwMode="auto">
          <a:xfrm>
            <a:off x="785786" y="3100917"/>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1</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header</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542748"/>
        </p:xfrm>
        <a:graphic>
          <a:graphicData uri="http://schemas.openxmlformats.org/drawingml/2006/table">
            <a:tbl>
              <a:tblPr firstRow="1" bandRow="1">
                <a:tableStyleId>{93296810-A885-4BE3-A3E7-6D5BEEA58F35}</a:tableStyleId>
              </a:tblPr>
              <a:tblGrid>
                <a:gridCol w="1446237"/>
                <a:gridCol w="6483381"/>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&lt;footer&gt;&lt;/footer&gt;</a:t>
                      </a:r>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footer</a:t>
                      </a:r>
                      <a:r>
                        <a:rPr lang="zh-CN" altLang="en-US" sz="2400" b="1" dirty="0" smtClean="0">
                          <a:latin typeface="Arial" pitchFamily="34" charset="0"/>
                          <a:cs typeface="Arial" pitchFamily="34" charset="0"/>
                        </a:rPr>
                        <a:t>元素表示整个页面或者页面中的一个内容区块的脚注。一般来说，他会包含创作者的姓名、创作日期以及创作者联系信息。</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2</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footer</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542748"/>
        </p:xfrm>
        <a:graphic>
          <a:graphicData uri="http://schemas.openxmlformats.org/drawingml/2006/table">
            <a:tbl>
              <a:tblPr firstRow="1" bandRow="1">
                <a:tableStyleId>{93296810-A885-4BE3-A3E7-6D5BEEA58F35}</a:tableStyleId>
              </a:tblPr>
              <a:tblGrid>
                <a:gridCol w="1446237"/>
                <a:gridCol w="6483381"/>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&lt;article&gt;&lt;/article&gt;</a:t>
                      </a:r>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article</a:t>
                      </a:r>
                      <a:r>
                        <a:rPr lang="zh-CN" altLang="en-US" sz="2400" b="1" dirty="0" smtClean="0">
                          <a:latin typeface="Arial" pitchFamily="34" charset="0"/>
                          <a:cs typeface="Arial" pitchFamily="34" charset="0"/>
                        </a:rPr>
                        <a:t>元素表示页面中的一块与上下文不相关的独立内容，譬如博客中的一篇文章或者报纸中的一篇文章</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3</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article</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第十一章</a:t>
            </a:r>
            <a:r>
              <a:rPr lang="en-US" altLang="zh-CN" sz="5400" dirty="0" smtClean="0">
                <a:ln w="18415" cmpd="sng">
                  <a:solidFill>
                    <a:srgbClr val="FFFFFF"/>
                  </a:solidFill>
                  <a:prstDash val="solid"/>
                </a:ln>
                <a:solidFill>
                  <a:schemeClr val="bg1"/>
                </a:solidFill>
                <a:latin typeface="+mn-ea"/>
                <a:ea typeface="+mn-ea"/>
                <a:cs typeface="+mj-cs"/>
              </a:rPr>
              <a:t>HTML5</a:t>
            </a:r>
            <a:r>
              <a:rPr lang="zh-CN" altLang="en-US" sz="5400" dirty="0" smtClean="0">
                <a:ln w="18415" cmpd="sng">
                  <a:solidFill>
                    <a:srgbClr val="FFFFFF"/>
                  </a:solidFill>
                  <a:prstDash val="solid"/>
                </a:ln>
                <a:solidFill>
                  <a:schemeClr val="bg1"/>
                </a:solidFill>
                <a:latin typeface="+mn-ea"/>
                <a:ea typeface="+mn-ea"/>
                <a:cs typeface="+mj-cs"/>
              </a:rPr>
              <a:t>与</a:t>
            </a:r>
            <a:r>
              <a:rPr lang="en-US" altLang="zh-CN" sz="5400" dirty="0" smtClean="0">
                <a:ln w="18415" cmpd="sng">
                  <a:solidFill>
                    <a:srgbClr val="FFFFFF"/>
                  </a:solidFill>
                  <a:prstDash val="solid"/>
                </a:ln>
                <a:solidFill>
                  <a:schemeClr val="bg1"/>
                </a:solidFill>
                <a:latin typeface="+mn-ea"/>
                <a:ea typeface="+mn-ea"/>
                <a:cs typeface="+mj-cs"/>
              </a:rPr>
              <a:t>HTML4</a:t>
            </a:r>
            <a:r>
              <a:rPr lang="zh-CN" altLang="en-US" sz="5400" dirty="0" smtClean="0">
                <a:ln w="18415" cmpd="sng">
                  <a:solidFill>
                    <a:srgbClr val="FFFFFF"/>
                  </a:solidFill>
                  <a:prstDash val="solid"/>
                </a:ln>
                <a:solidFill>
                  <a:schemeClr val="bg1"/>
                </a:solidFill>
                <a:latin typeface="+mn-ea"/>
                <a:ea typeface="+mn-ea"/>
                <a:cs typeface="+mj-cs"/>
              </a:rPr>
              <a:t>的区别</a:t>
            </a:r>
          </a:p>
        </p:txBody>
      </p:sp>
      <p:sp>
        <p:nvSpPr>
          <p:cNvPr id="4"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542748"/>
        </p:xfrm>
        <a:graphic>
          <a:graphicData uri="http://schemas.openxmlformats.org/drawingml/2006/table">
            <a:tbl>
              <a:tblPr firstRow="1" bandRow="1">
                <a:tableStyleId>{93296810-A885-4BE3-A3E7-6D5BEEA58F35}</a:tableStyleId>
              </a:tblPr>
              <a:tblGrid>
                <a:gridCol w="1446237"/>
                <a:gridCol w="6483381"/>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&lt;aside&gt;&lt;/aside&gt;</a:t>
                      </a:r>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aside</a:t>
                      </a:r>
                      <a:r>
                        <a:rPr lang="zh-CN" altLang="en-US" sz="2400" b="1" dirty="0" smtClean="0">
                          <a:latin typeface="Arial" pitchFamily="34" charset="0"/>
                          <a:cs typeface="Arial" pitchFamily="34" charset="0"/>
                        </a:rPr>
                        <a:t>元素表示</a:t>
                      </a:r>
                      <a:r>
                        <a:rPr lang="en-US" altLang="zh-CN" sz="2400" b="1" dirty="0" err="1" smtClean="0">
                          <a:latin typeface="Arial" pitchFamily="34" charset="0"/>
                          <a:cs typeface="Arial" pitchFamily="34" charset="0"/>
                        </a:rPr>
                        <a:t>acticle</a:t>
                      </a:r>
                      <a:r>
                        <a:rPr lang="zh-CN" altLang="en-US" sz="2400" b="1" dirty="0" smtClean="0">
                          <a:latin typeface="Arial" pitchFamily="34" charset="0"/>
                          <a:cs typeface="Arial" pitchFamily="34" charset="0"/>
                        </a:rPr>
                        <a:t>元素的内容之外的，与</a:t>
                      </a:r>
                      <a:r>
                        <a:rPr lang="en-US" altLang="zh-CN" sz="2400" b="1" dirty="0" smtClean="0">
                          <a:latin typeface="Arial" pitchFamily="34" charset="0"/>
                          <a:cs typeface="Arial" pitchFamily="34" charset="0"/>
                        </a:rPr>
                        <a:t>article</a:t>
                      </a:r>
                      <a:r>
                        <a:rPr lang="zh-CN" altLang="en-US" sz="2400" b="1" dirty="0" smtClean="0">
                          <a:latin typeface="Arial" pitchFamily="34" charset="0"/>
                          <a:cs typeface="Arial" pitchFamily="34" charset="0"/>
                        </a:rPr>
                        <a:t>元素的内容相关的辅助信息。</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4</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aside</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571472" y="2428868"/>
          <a:ext cx="7286676" cy="2655112"/>
        </p:xfrm>
        <a:graphic>
          <a:graphicData uri="http://schemas.openxmlformats.org/drawingml/2006/table">
            <a:tbl>
              <a:tblPr firstRow="1" bandRow="1">
                <a:tableStyleId>{93296810-A885-4BE3-A3E7-6D5BEEA58F35}</a:tableStyleId>
              </a:tblPr>
              <a:tblGrid>
                <a:gridCol w="1328974"/>
                <a:gridCol w="5957702"/>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&lt;section&gt;&lt;/section&gt;</a:t>
                      </a:r>
                    </a:p>
                  </a:txBody>
                  <a:tcPr/>
                </a:tc>
              </a:tr>
              <a:tr h="2083608">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r>
                        <a:rPr lang="en-US" altLang="zh-CN" sz="2400" b="1" dirty="0" smtClean="0">
                          <a:latin typeface="Arial" pitchFamily="34" charset="0"/>
                          <a:cs typeface="Arial" pitchFamily="34" charset="0"/>
                        </a:rPr>
                        <a:t>section</a:t>
                      </a:r>
                      <a:r>
                        <a:rPr lang="zh-CN" altLang="en-US" sz="2400" b="1" dirty="0" smtClean="0">
                          <a:latin typeface="Arial" pitchFamily="34" charset="0"/>
                          <a:cs typeface="Arial" pitchFamily="34" charset="0"/>
                        </a:rPr>
                        <a:t>元素表示页面中的一个内容区块，比如章节、页眉、页脚或页面中的其他重要部分。它可以与</a:t>
                      </a:r>
                      <a:r>
                        <a:rPr lang="en-US" altLang="zh-CN" sz="2400" b="1" dirty="0" smtClean="0">
                          <a:latin typeface="Arial" pitchFamily="34" charset="0"/>
                          <a:cs typeface="Arial" pitchFamily="34" charset="0"/>
                        </a:rPr>
                        <a:t>h1</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h2</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h3</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h4</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h5</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h6</a:t>
                      </a:r>
                      <a:r>
                        <a:rPr lang="zh-CN" altLang="en-US" sz="2400" b="1" dirty="0" smtClean="0">
                          <a:latin typeface="Arial" pitchFamily="34" charset="0"/>
                          <a:cs typeface="Arial" pitchFamily="34" charset="0"/>
                        </a:rPr>
                        <a:t>等元素结合起来使用，标示文档结构</a:t>
                      </a: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500034" y="1857364"/>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5</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section</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542748"/>
        </p:xfrm>
        <a:graphic>
          <a:graphicData uri="http://schemas.openxmlformats.org/drawingml/2006/table">
            <a:tbl>
              <a:tblPr firstRow="1" bandRow="1">
                <a:tableStyleId>{93296810-A885-4BE3-A3E7-6D5BEEA58F35}</a:tableStyleId>
              </a:tblPr>
              <a:tblGrid>
                <a:gridCol w="1446237"/>
                <a:gridCol w="6483381"/>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a:t>
                      </a:r>
                      <a:r>
                        <a:rPr lang="en-US" altLang="zh-CN" sz="2400" dirty="0" err="1" smtClean="0"/>
                        <a:t>nav</a:t>
                      </a:r>
                      <a:r>
                        <a:rPr lang="en-US" altLang="zh-CN" sz="2400" dirty="0" smtClean="0"/>
                        <a:t>&gt;&lt;/</a:t>
                      </a:r>
                      <a:r>
                        <a:rPr lang="en-US" altLang="zh-CN" sz="2400" dirty="0" err="1" smtClean="0"/>
                        <a:t>nav</a:t>
                      </a:r>
                      <a:r>
                        <a:rPr lang="en-US" altLang="zh-CN" sz="2400" dirty="0" smtClean="0"/>
                        <a:t>&gt;</a:t>
                      </a:r>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latin typeface="Arial" pitchFamily="34" charset="0"/>
                          <a:cs typeface="Arial" pitchFamily="34" charset="0"/>
                        </a:rPr>
                        <a:t>nav</a:t>
                      </a:r>
                      <a:r>
                        <a:rPr lang="zh-CN" altLang="en-US" sz="2400" b="1" dirty="0" smtClean="0">
                          <a:latin typeface="Arial" pitchFamily="34" charset="0"/>
                          <a:cs typeface="Arial" pitchFamily="34" charset="0"/>
                        </a:rPr>
                        <a:t>元素表示页面中导航链接的部分。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6</a:t>
            </a:r>
            <a:r>
              <a:rPr lang="zh-CN" altLang="en-US" sz="2400" b="1" dirty="0" smtClean="0">
                <a:latin typeface="Arial" pitchFamily="34" charset="0"/>
                <a:cs typeface="Arial" pitchFamily="34" charset="0"/>
                <a:sym typeface="黑体" pitchFamily="2" charset="-122"/>
              </a:rPr>
              <a:t>、</a:t>
            </a:r>
            <a:r>
              <a:rPr lang="en-US" altLang="zh-CN" sz="2400" b="1" dirty="0" err="1" smtClean="0">
                <a:latin typeface="Arial" pitchFamily="34" charset="0"/>
                <a:cs typeface="Arial" pitchFamily="34" charset="0"/>
              </a:rPr>
              <a:t>nav</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23198"/>
          <a:ext cx="7929618" cy="4320512"/>
        </p:xfrm>
        <a:graphic>
          <a:graphicData uri="http://schemas.openxmlformats.org/drawingml/2006/table">
            <a:tbl>
              <a:tblPr firstRow="1" bandRow="1">
                <a:tableStyleId>{93296810-A885-4BE3-A3E7-6D5BEEA58F35}</a:tableStyleId>
              </a:tblPr>
              <a:tblGrid>
                <a:gridCol w="1446237"/>
                <a:gridCol w="6483381"/>
              </a:tblGrid>
              <a:tr h="57147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&lt;figure&gt;&lt;/figure&gt;</a:t>
                      </a:r>
                    </a:p>
                  </a:txBody>
                  <a:tcPr/>
                </a:tc>
              </a:tr>
              <a:tr h="2417435">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figure</a:t>
                      </a:r>
                      <a:r>
                        <a:rPr lang="zh-CN" altLang="en-US" sz="2400" b="1" dirty="0" smtClean="0">
                          <a:latin typeface="Arial" pitchFamily="34" charset="0"/>
                          <a:cs typeface="Arial" pitchFamily="34" charset="0"/>
                        </a:rPr>
                        <a:t>元素表示一段独立的流内容，一般表示文档主体流内容中的一个独立单元。使用</a:t>
                      </a:r>
                      <a:r>
                        <a:rPr lang="en-US" altLang="zh-CN" sz="2400" b="1" dirty="0" err="1" smtClean="0">
                          <a:latin typeface="Arial" pitchFamily="34" charset="0"/>
                          <a:cs typeface="Arial" pitchFamily="34" charset="0"/>
                        </a:rPr>
                        <a:t>figcaption</a:t>
                      </a:r>
                      <a:r>
                        <a:rPr lang="zh-CN" altLang="en-US" sz="2400" b="1" dirty="0" smtClean="0">
                          <a:latin typeface="Arial" pitchFamily="34" charset="0"/>
                          <a:cs typeface="Arial" pitchFamily="34" charset="0"/>
                        </a:rPr>
                        <a:t>元素为</a:t>
                      </a:r>
                      <a:r>
                        <a:rPr lang="en-US" altLang="zh-CN" sz="2400" b="1" dirty="0" smtClean="0">
                          <a:latin typeface="Arial" pitchFamily="34" charset="0"/>
                          <a:cs typeface="Arial" pitchFamily="34" charset="0"/>
                        </a:rPr>
                        <a:t>figure</a:t>
                      </a:r>
                      <a:r>
                        <a:rPr lang="zh-CN" altLang="en-US" sz="2400" b="1" dirty="0" smtClean="0">
                          <a:latin typeface="Arial" pitchFamily="34" charset="0"/>
                          <a:cs typeface="Arial" pitchFamily="34" charset="0"/>
                        </a:rPr>
                        <a:t>元素添加标题。</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 figure</a:t>
                      </a:r>
                      <a:r>
                        <a:rPr lang="zh-CN" altLang="en-US" sz="2400" b="1" dirty="0" smtClean="0">
                          <a:latin typeface="Arial" pitchFamily="34" charset="0"/>
                          <a:cs typeface="Arial" pitchFamily="34" charset="0"/>
                        </a:rPr>
                        <a:t>是一种元素的组合，带有可选标题。用来表示网页上一块独立的内容。</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 </a:t>
                      </a:r>
                      <a:r>
                        <a:rPr lang="en-US" altLang="zh-CN" sz="2400" b="1" dirty="0" err="1" smtClean="0">
                          <a:latin typeface="Arial" pitchFamily="34" charset="0"/>
                          <a:cs typeface="Arial" pitchFamily="34" charset="0"/>
                        </a:rPr>
                        <a:t>figcaption</a:t>
                      </a:r>
                      <a:r>
                        <a:rPr lang="zh-CN" altLang="en-US" sz="2400" b="1" dirty="0" smtClean="0">
                          <a:latin typeface="Arial" pitchFamily="34" charset="0"/>
                          <a:cs typeface="Arial" pitchFamily="34" charset="0"/>
                        </a:rPr>
                        <a:t>表示 </a:t>
                      </a:r>
                      <a:r>
                        <a:rPr lang="en-US" altLang="zh-CN" sz="2400" b="1" dirty="0" smtClean="0">
                          <a:latin typeface="Arial" pitchFamily="34" charset="0"/>
                          <a:cs typeface="Arial" pitchFamily="34" charset="0"/>
                        </a:rPr>
                        <a:t>figure </a:t>
                      </a:r>
                      <a:r>
                        <a:rPr lang="zh-CN" altLang="en-US" sz="2400" b="1" dirty="0" smtClean="0">
                          <a:latin typeface="Arial" pitchFamily="34" charset="0"/>
                          <a:cs typeface="Arial" pitchFamily="34" charset="0"/>
                        </a:rPr>
                        <a:t>的标题。从属于  </a:t>
                      </a:r>
                      <a:r>
                        <a:rPr lang="en-US" altLang="zh-CN" sz="2400" b="1" dirty="0" smtClean="0">
                          <a:latin typeface="Arial" pitchFamily="34" charset="0"/>
                          <a:cs typeface="Arial" pitchFamily="34" charset="0"/>
                        </a:rPr>
                        <a:t>figure </a:t>
                      </a:r>
                      <a:r>
                        <a:rPr lang="zh-CN" altLang="en-US" sz="2400" b="1" dirty="0" smtClean="0">
                          <a:latin typeface="Arial" pitchFamily="34" charset="0"/>
                          <a:cs typeface="Arial" pitchFamily="34" charset="0"/>
                        </a:rPr>
                        <a:t>，并且</a:t>
                      </a:r>
                      <a:r>
                        <a:rPr lang="en-US" altLang="zh-CN" sz="2400" b="1" dirty="0" smtClean="0">
                          <a:latin typeface="Arial" pitchFamily="34" charset="0"/>
                          <a:cs typeface="Arial" pitchFamily="34" charset="0"/>
                        </a:rPr>
                        <a:t>figure </a:t>
                      </a:r>
                      <a:r>
                        <a:rPr lang="zh-CN" altLang="en-US" sz="2400" b="1" dirty="0" smtClean="0">
                          <a:latin typeface="Arial" pitchFamily="34" charset="0"/>
                          <a:cs typeface="Arial" pitchFamily="34" charset="0"/>
                        </a:rPr>
                        <a:t>中只能放置一个</a:t>
                      </a:r>
                      <a:r>
                        <a:rPr lang="en-US" altLang="zh-CN" sz="2400" b="1" dirty="0" err="1" smtClean="0">
                          <a:latin typeface="Arial" pitchFamily="34" charset="0"/>
                          <a:cs typeface="Arial" pitchFamily="34" charset="0"/>
                        </a:rPr>
                        <a:t>figcaption</a:t>
                      </a: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7</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figure</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242886" y="1777376"/>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857224" y="3071810"/>
          <a:ext cx="8286776" cy="3748094"/>
        </p:xfrm>
        <a:graphic>
          <a:graphicData uri="http://schemas.openxmlformats.org/drawingml/2006/table">
            <a:tbl>
              <a:tblPr firstRow="1" bandRow="1">
                <a:tableStyleId>{93296810-A885-4BE3-A3E7-6D5BEEA58F35}</a:tableStyleId>
              </a:tblPr>
              <a:tblGrid>
                <a:gridCol w="1511377"/>
                <a:gridCol w="6775399"/>
              </a:tblGrid>
              <a:tr h="92869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&lt;video </a:t>
                      </a:r>
                      <a:r>
                        <a:rPr lang="en-US" altLang="zh-CN" sz="2400" dirty="0" err="1" smtClean="0"/>
                        <a:t>src</a:t>
                      </a:r>
                      <a:r>
                        <a:rPr lang="en-US" altLang="zh-CN" sz="2400" dirty="0" smtClean="0"/>
                        <a:t>=“#” controls=“controls”&gt;video</a:t>
                      </a:r>
                      <a:r>
                        <a:rPr lang="zh-CN" altLang="en-US" sz="2400" dirty="0" smtClean="0"/>
                        <a:t>元素</a:t>
                      </a:r>
                      <a:r>
                        <a:rPr lang="en-US" altLang="zh-CN" sz="2400" dirty="0" smtClean="0"/>
                        <a:t>&lt;/video&gt;</a:t>
                      </a:r>
                    </a:p>
                  </a:txBody>
                  <a:tcPr/>
                </a:tc>
              </a:tr>
              <a:tr h="2083608">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r>
                        <a:rPr lang="zh-CN" altLang="en-US" sz="1800" b="1" dirty="0" smtClean="0">
                          <a:latin typeface="Arial" pitchFamily="34" charset="0"/>
                          <a:cs typeface="Arial" pitchFamily="34" charset="0"/>
                        </a:rPr>
                        <a:t>定义视频，比如电影片段或其他视频流</a:t>
                      </a:r>
                      <a:endParaRPr lang="en-US" altLang="zh-CN" sz="1800" b="1" dirty="0" smtClean="0">
                        <a:latin typeface="Arial" pitchFamily="34" charset="0"/>
                        <a:cs typeface="Arial" pitchFamily="34" charset="0"/>
                      </a:endParaRPr>
                    </a:p>
                    <a:p>
                      <a:pPr>
                        <a:spcBef>
                          <a:spcPts val="600"/>
                        </a:spcBef>
                      </a:pPr>
                      <a:r>
                        <a:rPr lang="zh-CN" altLang="en-US" sz="1800" b="1" dirty="0" smtClean="0">
                          <a:latin typeface="Arial" pitchFamily="34" charset="0"/>
                          <a:cs typeface="Arial" pitchFamily="34" charset="0"/>
                          <a:sym typeface="黑体" pitchFamily="2" charset="-122"/>
                        </a:rPr>
                        <a:t>支持的视频格式：</a:t>
                      </a:r>
                    </a:p>
                    <a:p>
                      <a:pPr>
                        <a:spcBef>
                          <a:spcPts val="600"/>
                        </a:spcBef>
                      </a:pPr>
                      <a:r>
                        <a:rPr lang="en-US" altLang="zh-CN" sz="1800" b="1" dirty="0" smtClean="0">
                          <a:latin typeface="Arial" pitchFamily="34" charset="0"/>
                          <a:cs typeface="Arial" pitchFamily="34" charset="0"/>
                          <a:sym typeface="黑体" pitchFamily="2" charset="-122"/>
                        </a:rPr>
                        <a:t>OGG = </a:t>
                      </a:r>
                      <a:r>
                        <a:rPr lang="zh-CN" altLang="en-US" sz="1800" b="1" dirty="0" smtClean="0">
                          <a:latin typeface="Arial" pitchFamily="34" charset="0"/>
                          <a:cs typeface="Arial" pitchFamily="34" charset="0"/>
                          <a:sym typeface="黑体" pitchFamily="2" charset="-122"/>
                        </a:rPr>
                        <a:t>带有</a:t>
                      </a:r>
                      <a:r>
                        <a:rPr lang="en-US" altLang="zh-CN" sz="1800" b="1" dirty="0" err="1" smtClean="0">
                          <a:latin typeface="Arial" pitchFamily="34" charset="0"/>
                          <a:cs typeface="Arial" pitchFamily="34" charset="0"/>
                          <a:sym typeface="黑体" pitchFamily="2" charset="-122"/>
                        </a:rPr>
                        <a:t>Theora</a:t>
                      </a:r>
                      <a:r>
                        <a:rPr lang="zh-CN" altLang="en-US" sz="1800" b="1" dirty="0" smtClean="0">
                          <a:latin typeface="Arial" pitchFamily="34" charset="0"/>
                          <a:cs typeface="Arial" pitchFamily="34" charset="0"/>
                          <a:sym typeface="黑体" pitchFamily="2" charset="-122"/>
                        </a:rPr>
                        <a:t>视频编码</a:t>
                      </a:r>
                      <a:r>
                        <a:rPr lang="en-US" altLang="zh-CN" sz="1800" b="1" dirty="0" smtClean="0">
                          <a:latin typeface="Arial" pitchFamily="34" charset="0"/>
                          <a:cs typeface="Arial" pitchFamily="34" charset="0"/>
                          <a:sym typeface="黑体" pitchFamily="2" charset="-122"/>
                        </a:rPr>
                        <a:t>+</a:t>
                      </a:r>
                      <a:r>
                        <a:rPr lang="en-US" altLang="zh-CN" sz="1800" b="1" dirty="0" err="1" smtClean="0">
                          <a:latin typeface="Arial" pitchFamily="34" charset="0"/>
                          <a:cs typeface="Arial" pitchFamily="34" charset="0"/>
                          <a:sym typeface="黑体" pitchFamily="2" charset="-122"/>
                        </a:rPr>
                        <a:t>Vorbis</a:t>
                      </a:r>
                      <a:r>
                        <a:rPr lang="zh-CN" altLang="en-US" sz="1800" b="1" dirty="0" smtClean="0">
                          <a:latin typeface="Arial" pitchFamily="34" charset="0"/>
                          <a:cs typeface="Arial" pitchFamily="34" charset="0"/>
                          <a:sym typeface="黑体" pitchFamily="2" charset="-122"/>
                        </a:rPr>
                        <a:t>音频编码的</a:t>
                      </a:r>
                      <a:r>
                        <a:rPr lang="en-US" altLang="zh-CN" sz="1800" b="1" dirty="0" err="1" smtClean="0">
                          <a:latin typeface="Arial" pitchFamily="34" charset="0"/>
                          <a:cs typeface="Arial" pitchFamily="34" charset="0"/>
                          <a:sym typeface="黑体" pitchFamily="2" charset="-122"/>
                        </a:rPr>
                        <a:t>ogg</a:t>
                      </a:r>
                      <a:r>
                        <a:rPr lang="zh-CN" altLang="en-US" sz="1800" b="1" dirty="0" smtClean="0">
                          <a:latin typeface="Arial" pitchFamily="34" charset="0"/>
                          <a:cs typeface="Arial" pitchFamily="34" charset="0"/>
                          <a:sym typeface="黑体" pitchFamily="2" charset="-122"/>
                        </a:rPr>
                        <a:t>文件</a:t>
                      </a:r>
                    </a:p>
                    <a:p>
                      <a:pPr>
                        <a:spcBef>
                          <a:spcPts val="600"/>
                        </a:spcBef>
                      </a:pPr>
                      <a:r>
                        <a:rPr lang="zh-CN" altLang="en-US" sz="1800" b="1" dirty="0" smtClean="0">
                          <a:latin typeface="Arial" pitchFamily="34" charset="0"/>
                          <a:cs typeface="Arial" pitchFamily="34" charset="0"/>
                          <a:sym typeface="黑体" pitchFamily="2" charset="-122"/>
                        </a:rPr>
                        <a:t>浏览器支持：</a:t>
                      </a:r>
                      <a:r>
                        <a:rPr lang="en-US" altLang="zh-CN" sz="1800" b="1" dirty="0" smtClean="0">
                          <a:latin typeface="Arial" pitchFamily="34" charset="0"/>
                          <a:cs typeface="Arial" pitchFamily="34" charset="0"/>
                          <a:sym typeface="黑体" pitchFamily="2" charset="-122"/>
                        </a:rPr>
                        <a:t>F,C,O</a:t>
                      </a:r>
                    </a:p>
                    <a:p>
                      <a:pPr>
                        <a:spcBef>
                          <a:spcPts val="600"/>
                        </a:spcBef>
                      </a:pPr>
                      <a:r>
                        <a:rPr lang="en-US" altLang="zh-CN" sz="1800" b="1" dirty="0" smtClean="0">
                          <a:latin typeface="Arial" pitchFamily="34" charset="0"/>
                          <a:cs typeface="Arial" pitchFamily="34" charset="0"/>
                          <a:sym typeface="黑体" pitchFamily="2" charset="-122"/>
                        </a:rPr>
                        <a:t>MPEG4 = </a:t>
                      </a:r>
                      <a:r>
                        <a:rPr lang="zh-CN" altLang="en-US" sz="1800" b="1" dirty="0" smtClean="0">
                          <a:latin typeface="Arial" pitchFamily="34" charset="0"/>
                          <a:cs typeface="Arial" pitchFamily="34" charset="0"/>
                          <a:sym typeface="黑体" pitchFamily="2" charset="-122"/>
                        </a:rPr>
                        <a:t>带有</a:t>
                      </a:r>
                      <a:r>
                        <a:rPr lang="en-US" altLang="zh-CN" sz="1800" b="1" dirty="0" smtClean="0">
                          <a:latin typeface="Arial" pitchFamily="34" charset="0"/>
                          <a:cs typeface="Arial" pitchFamily="34" charset="0"/>
                          <a:sym typeface="黑体" pitchFamily="2" charset="-122"/>
                        </a:rPr>
                        <a:t>H.264</a:t>
                      </a:r>
                      <a:r>
                        <a:rPr lang="zh-CN" altLang="en-US" sz="1800" b="1" dirty="0" smtClean="0">
                          <a:latin typeface="Arial" pitchFamily="34" charset="0"/>
                          <a:cs typeface="Arial" pitchFamily="34" charset="0"/>
                          <a:sym typeface="黑体" pitchFamily="2" charset="-122"/>
                        </a:rPr>
                        <a:t>视频编码</a:t>
                      </a:r>
                      <a:r>
                        <a:rPr lang="en-US" altLang="zh-CN" sz="1800" b="1" dirty="0" smtClean="0">
                          <a:latin typeface="Arial" pitchFamily="34" charset="0"/>
                          <a:cs typeface="Arial" pitchFamily="34" charset="0"/>
                          <a:sym typeface="黑体" pitchFamily="2" charset="-122"/>
                        </a:rPr>
                        <a:t>+AAC</a:t>
                      </a:r>
                      <a:r>
                        <a:rPr lang="zh-CN" altLang="en-US" sz="1800" b="1" dirty="0" smtClean="0">
                          <a:latin typeface="Arial" pitchFamily="34" charset="0"/>
                          <a:cs typeface="Arial" pitchFamily="34" charset="0"/>
                          <a:sym typeface="黑体" pitchFamily="2" charset="-122"/>
                        </a:rPr>
                        <a:t>音频编码的</a:t>
                      </a:r>
                      <a:r>
                        <a:rPr lang="en-US" altLang="zh-CN" sz="1800" b="1" dirty="0" smtClean="0">
                          <a:latin typeface="Arial" pitchFamily="34" charset="0"/>
                          <a:cs typeface="Arial" pitchFamily="34" charset="0"/>
                          <a:sym typeface="黑体" pitchFamily="2" charset="-122"/>
                        </a:rPr>
                        <a:t>MPEG4</a:t>
                      </a:r>
                      <a:r>
                        <a:rPr lang="zh-CN" altLang="en-US" sz="1800" b="1" dirty="0" smtClean="0">
                          <a:latin typeface="Arial" pitchFamily="34" charset="0"/>
                          <a:cs typeface="Arial" pitchFamily="34" charset="0"/>
                          <a:sym typeface="黑体" pitchFamily="2" charset="-122"/>
                        </a:rPr>
                        <a:t>文件</a:t>
                      </a:r>
                    </a:p>
                    <a:p>
                      <a:pPr>
                        <a:spcBef>
                          <a:spcPts val="600"/>
                        </a:spcBef>
                      </a:pPr>
                      <a:r>
                        <a:rPr lang="zh-CN" altLang="en-US" sz="1800" b="1" dirty="0" smtClean="0">
                          <a:latin typeface="Arial" pitchFamily="34" charset="0"/>
                          <a:cs typeface="Arial" pitchFamily="34" charset="0"/>
                          <a:sym typeface="黑体" pitchFamily="2" charset="-122"/>
                        </a:rPr>
                        <a:t>浏览器支持</a:t>
                      </a:r>
                      <a:r>
                        <a:rPr lang="en-US" altLang="zh-CN" sz="1800" b="1" dirty="0" smtClean="0">
                          <a:latin typeface="Arial" pitchFamily="34" charset="0"/>
                          <a:cs typeface="Arial" pitchFamily="34" charset="0"/>
                          <a:sym typeface="黑体" pitchFamily="2" charset="-122"/>
                        </a:rPr>
                        <a:t>:S,C</a:t>
                      </a:r>
                    </a:p>
                    <a:p>
                      <a:pPr>
                        <a:spcBef>
                          <a:spcPts val="600"/>
                        </a:spcBef>
                      </a:pPr>
                      <a:r>
                        <a:rPr lang="en-US" altLang="zh-CN" sz="1800" b="1" dirty="0" err="1" smtClean="0">
                          <a:latin typeface="Arial" pitchFamily="34" charset="0"/>
                          <a:cs typeface="Arial" pitchFamily="34" charset="0"/>
                          <a:sym typeface="黑体" pitchFamily="2" charset="-122"/>
                        </a:rPr>
                        <a:t>WebM</a:t>
                      </a:r>
                      <a:r>
                        <a:rPr lang="en-US" altLang="zh-CN" sz="1800" b="1" dirty="0" smtClean="0">
                          <a:latin typeface="Arial" pitchFamily="34" charset="0"/>
                          <a:cs typeface="Arial" pitchFamily="34" charset="0"/>
                          <a:sym typeface="黑体" pitchFamily="2" charset="-122"/>
                        </a:rPr>
                        <a:t> = </a:t>
                      </a:r>
                      <a:r>
                        <a:rPr lang="zh-CN" altLang="en-US" sz="1800" b="1" dirty="0" smtClean="0">
                          <a:latin typeface="Arial" pitchFamily="34" charset="0"/>
                          <a:cs typeface="Arial" pitchFamily="34" charset="0"/>
                          <a:sym typeface="黑体" pitchFamily="2" charset="-122"/>
                        </a:rPr>
                        <a:t>带有</a:t>
                      </a:r>
                      <a:r>
                        <a:rPr lang="en-US" altLang="zh-CN" sz="1800" b="1" dirty="0" smtClean="0">
                          <a:latin typeface="Arial" pitchFamily="34" charset="0"/>
                          <a:cs typeface="Arial" pitchFamily="34" charset="0"/>
                          <a:sym typeface="黑体" pitchFamily="2" charset="-122"/>
                        </a:rPr>
                        <a:t>VP8</a:t>
                      </a:r>
                      <a:r>
                        <a:rPr lang="zh-CN" altLang="en-US" sz="1800" b="1" dirty="0" smtClean="0">
                          <a:latin typeface="Arial" pitchFamily="34" charset="0"/>
                          <a:cs typeface="Arial" pitchFamily="34" charset="0"/>
                          <a:sym typeface="黑体" pitchFamily="2" charset="-122"/>
                        </a:rPr>
                        <a:t>视频格式编码</a:t>
                      </a:r>
                      <a:r>
                        <a:rPr lang="en-US" altLang="zh-CN" sz="1800" b="1" dirty="0" smtClean="0">
                          <a:latin typeface="Arial" pitchFamily="34" charset="0"/>
                          <a:cs typeface="Arial" pitchFamily="34" charset="0"/>
                          <a:sym typeface="黑体" pitchFamily="2" charset="-122"/>
                        </a:rPr>
                        <a:t>+</a:t>
                      </a:r>
                      <a:r>
                        <a:rPr lang="en-US" altLang="zh-CN" sz="1800" b="1" dirty="0" err="1" smtClean="0">
                          <a:latin typeface="Arial" pitchFamily="34" charset="0"/>
                          <a:cs typeface="Arial" pitchFamily="34" charset="0"/>
                          <a:sym typeface="黑体" pitchFamily="2" charset="-122"/>
                        </a:rPr>
                        <a:t>Vorbis</a:t>
                      </a:r>
                      <a:r>
                        <a:rPr lang="zh-CN" altLang="en-US" sz="1800" b="1" dirty="0" smtClean="0">
                          <a:latin typeface="Arial" pitchFamily="34" charset="0"/>
                          <a:cs typeface="Arial" pitchFamily="34" charset="0"/>
                          <a:sym typeface="黑体" pitchFamily="2" charset="-122"/>
                        </a:rPr>
                        <a:t>音频编码的</a:t>
                      </a:r>
                      <a:r>
                        <a:rPr lang="en-US" altLang="zh-CN" sz="1800" b="1" dirty="0" err="1" smtClean="0">
                          <a:latin typeface="Arial" pitchFamily="34" charset="0"/>
                          <a:cs typeface="Arial" pitchFamily="34" charset="0"/>
                          <a:sym typeface="黑体" pitchFamily="2" charset="-122"/>
                        </a:rPr>
                        <a:t>WebM</a:t>
                      </a:r>
                      <a:r>
                        <a:rPr lang="zh-CN" altLang="en-US" sz="1800" b="1" dirty="0" smtClean="0">
                          <a:latin typeface="Arial" pitchFamily="34" charset="0"/>
                          <a:cs typeface="Arial" pitchFamily="34" charset="0"/>
                          <a:sym typeface="黑体" pitchFamily="2" charset="-122"/>
                        </a:rPr>
                        <a:t>格式</a:t>
                      </a:r>
                    </a:p>
                    <a:p>
                      <a:pPr>
                        <a:spcBef>
                          <a:spcPts val="600"/>
                        </a:spcBef>
                      </a:pPr>
                      <a:r>
                        <a:rPr lang="zh-CN" altLang="en-US" sz="1800" b="1" dirty="0" smtClean="0">
                          <a:latin typeface="Arial" pitchFamily="34" charset="0"/>
                          <a:cs typeface="Arial" pitchFamily="34" charset="0"/>
                          <a:sym typeface="黑体" pitchFamily="2" charset="-122"/>
                        </a:rPr>
                        <a:t>浏览器支持</a:t>
                      </a:r>
                      <a:r>
                        <a:rPr lang="en-US" altLang="zh-CN" sz="1800" b="1" dirty="0" smtClean="0">
                          <a:latin typeface="Arial" pitchFamily="34" charset="0"/>
                          <a:cs typeface="Arial" pitchFamily="34" charset="0"/>
                          <a:sym typeface="黑体" pitchFamily="2" charset="-122"/>
                        </a:rPr>
                        <a:t>:I</a:t>
                      </a:r>
                      <a:r>
                        <a:rPr lang="zh-CN" altLang="en-US" sz="1800" b="1" dirty="0" smtClean="0">
                          <a:latin typeface="Arial" pitchFamily="34" charset="0"/>
                          <a:cs typeface="Arial" pitchFamily="34" charset="0"/>
                          <a:sym typeface="黑体" pitchFamily="2" charset="-122"/>
                        </a:rPr>
                        <a:t>、</a:t>
                      </a:r>
                      <a:r>
                        <a:rPr lang="en-US" altLang="zh-CN" sz="1800" b="1" dirty="0" smtClean="0">
                          <a:latin typeface="Arial" pitchFamily="34" charset="0"/>
                          <a:cs typeface="Arial" pitchFamily="34" charset="0"/>
                          <a:sym typeface="黑体" pitchFamily="2" charset="-122"/>
                        </a:rPr>
                        <a:t>F</a:t>
                      </a:r>
                      <a:r>
                        <a:rPr lang="zh-CN" altLang="en-US" sz="1800" b="1" dirty="0" smtClean="0">
                          <a:latin typeface="Arial" pitchFamily="34" charset="0"/>
                          <a:cs typeface="Arial" pitchFamily="34" charset="0"/>
                          <a:sym typeface="黑体" pitchFamily="2" charset="-122"/>
                        </a:rPr>
                        <a:t>、</a:t>
                      </a:r>
                      <a:r>
                        <a:rPr lang="en-US" altLang="zh-CN" sz="1800" b="1" dirty="0" smtClean="0">
                          <a:latin typeface="Arial" pitchFamily="34" charset="0"/>
                          <a:cs typeface="Arial" pitchFamily="34" charset="0"/>
                          <a:sym typeface="黑体" pitchFamily="2" charset="-122"/>
                        </a:rPr>
                        <a:t>C</a:t>
                      </a:r>
                      <a:r>
                        <a:rPr lang="zh-CN" altLang="en-US" sz="1800" b="1" dirty="0" smtClean="0">
                          <a:latin typeface="Arial" pitchFamily="34" charset="0"/>
                          <a:cs typeface="Arial" pitchFamily="34" charset="0"/>
                          <a:sym typeface="黑体" pitchFamily="2" charset="-122"/>
                        </a:rPr>
                        <a:t>、</a:t>
                      </a:r>
                      <a:r>
                        <a:rPr lang="en-US" altLang="zh-CN" sz="1800" b="1" dirty="0" smtClean="0">
                          <a:latin typeface="Arial" pitchFamily="34" charset="0"/>
                          <a:cs typeface="Arial" pitchFamily="34" charset="0"/>
                          <a:sym typeface="黑体" pitchFamily="2" charset="-122"/>
                        </a:rPr>
                        <a:t>O</a:t>
                      </a:r>
                    </a:p>
                  </a:txBody>
                  <a:tcPr/>
                </a:tc>
              </a:tr>
            </a:tbl>
          </a:graphicData>
        </a:graphic>
      </p:graphicFrame>
      <p:sp>
        <p:nvSpPr>
          <p:cNvPr id="10" name="文本框 38"/>
          <p:cNvSpPr txBox="1">
            <a:spLocks noChangeArrowheads="1"/>
          </p:cNvSpPr>
          <p:nvPr/>
        </p:nvSpPr>
        <p:spPr bwMode="auto">
          <a:xfrm>
            <a:off x="1000100" y="1857364"/>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二、新增的其他元素</a:t>
            </a:r>
            <a:endParaRPr lang="zh-CN" altLang="en-US" sz="2400" b="1" dirty="0">
              <a:latin typeface="黑体" pitchFamily="2" charset="-122"/>
              <a:sym typeface="黑体" pitchFamily="2" charset="-122"/>
            </a:endParaRPr>
          </a:p>
        </p:txBody>
      </p:sp>
      <p:sp>
        <p:nvSpPr>
          <p:cNvPr id="11" name="文本框 38"/>
          <p:cNvSpPr txBox="1">
            <a:spLocks noChangeArrowheads="1"/>
          </p:cNvSpPr>
          <p:nvPr/>
        </p:nvSpPr>
        <p:spPr bwMode="auto">
          <a:xfrm>
            <a:off x="1142976" y="250030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1</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video</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614186"/>
        </p:xfrm>
        <a:graphic>
          <a:graphicData uri="http://schemas.openxmlformats.org/drawingml/2006/table">
            <a:tbl>
              <a:tblPr firstRow="1" bandRow="1">
                <a:tableStyleId>{93296810-A885-4BE3-A3E7-6D5BEEA58F35}</a:tableStyleId>
              </a:tblPr>
              <a:tblGrid>
                <a:gridCol w="1446237"/>
                <a:gridCol w="6483381"/>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&lt;audio</a:t>
                      </a:r>
                      <a:r>
                        <a:rPr lang="en-US" altLang="zh-CN" sz="2400" baseline="0" dirty="0" smtClean="0"/>
                        <a:t> </a:t>
                      </a:r>
                      <a:r>
                        <a:rPr lang="en-US" altLang="zh-CN" sz="2400" baseline="0" dirty="0" err="1" smtClean="0"/>
                        <a:t>src</a:t>
                      </a:r>
                      <a:r>
                        <a:rPr lang="en-US" altLang="zh-CN" sz="2400" baseline="0" dirty="0" smtClean="0"/>
                        <a:t>=“#”&gt;audio</a:t>
                      </a:r>
                      <a:r>
                        <a:rPr lang="zh-CN" altLang="en-US" sz="2400" baseline="0" dirty="0" smtClean="0"/>
                        <a:t>元素</a:t>
                      </a:r>
                      <a:r>
                        <a:rPr lang="en-US" altLang="zh-CN" sz="2400" baseline="0" dirty="0" smtClean="0"/>
                        <a:t>&lt;/audio&gt;</a:t>
                      </a:r>
                      <a:endParaRPr lang="en-US" altLang="zh-CN" sz="2400" dirty="0" smtClean="0"/>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audio</a:t>
                      </a:r>
                      <a:r>
                        <a:rPr lang="zh-CN" altLang="en-US" sz="2400" b="1" dirty="0" smtClean="0">
                          <a:latin typeface="Arial" pitchFamily="34" charset="0"/>
                          <a:cs typeface="Arial" pitchFamily="34" charset="0"/>
                        </a:rPr>
                        <a:t>元素定义音频，比如音乐或其他音频流</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支持的音频格式：</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latin typeface="Arial" pitchFamily="34" charset="0"/>
                          <a:cs typeface="Arial" pitchFamily="34" charset="0"/>
                        </a:rPr>
                        <a:t>Ogg</a:t>
                      </a:r>
                      <a:r>
                        <a:rPr lang="en-US" altLang="zh-CN" sz="2400" b="1" dirty="0" smtClean="0">
                          <a:latin typeface="Arial" pitchFamily="34" charset="0"/>
                          <a:cs typeface="Arial" pitchFamily="34" charset="0"/>
                        </a:rPr>
                        <a:t>	</a:t>
                      </a:r>
                      <a:r>
                        <a:rPr lang="zh-CN" altLang="en-US" sz="2400" b="1" dirty="0" smtClean="0">
                          <a:latin typeface="Arial" pitchFamily="34" charset="0"/>
                          <a:cs typeface="Arial" pitchFamily="34" charset="0"/>
                        </a:rPr>
                        <a:t>免费	支持的浏览器</a:t>
                      </a:r>
                      <a:r>
                        <a:rPr lang="en-US" altLang="zh-CN" sz="2400" b="1" dirty="0" smtClean="0">
                          <a:latin typeface="Arial" pitchFamily="34" charset="0"/>
                          <a:cs typeface="Arial" pitchFamily="34" charset="0"/>
                        </a:rPr>
                        <a:t>:C</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F</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MP3	</a:t>
                      </a:r>
                      <a:r>
                        <a:rPr lang="zh-CN" altLang="en-US" sz="2400" b="1" dirty="0" smtClean="0">
                          <a:latin typeface="Arial" pitchFamily="34" charset="0"/>
                          <a:cs typeface="Arial" pitchFamily="34" charset="0"/>
                        </a:rPr>
                        <a:t>收费	支持的浏览器</a:t>
                      </a:r>
                      <a:r>
                        <a:rPr lang="en-US" altLang="zh-CN" sz="2400" b="1" dirty="0" smtClean="0">
                          <a:latin typeface="Arial" pitchFamily="34" charset="0"/>
                          <a:cs typeface="Arial" pitchFamily="34" charset="0"/>
                        </a:rPr>
                        <a:t>: I</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C</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Wav</a:t>
                      </a:r>
                      <a:r>
                        <a:rPr lang="en-US" altLang="zh-CN" sz="2400" b="1" smtClean="0">
                          <a:latin typeface="Arial" pitchFamily="34" charset="0"/>
                          <a:cs typeface="Arial" pitchFamily="34" charset="0"/>
                        </a:rPr>
                        <a:t>	</a:t>
                      </a:r>
                      <a:r>
                        <a:rPr lang="zh-CN" altLang="en-US" sz="2400" b="1" smtClean="0">
                          <a:latin typeface="Arial" pitchFamily="34" charset="0"/>
                          <a:cs typeface="Arial" pitchFamily="34" charset="0"/>
                        </a:rPr>
                        <a:t>收费</a:t>
                      </a:r>
                      <a:r>
                        <a:rPr lang="zh-CN" altLang="en-US" sz="2400" b="1" dirty="0" smtClean="0">
                          <a:latin typeface="Arial" pitchFamily="34" charset="0"/>
                          <a:cs typeface="Arial" pitchFamily="34" charset="0"/>
                        </a:rPr>
                        <a:t>	支持的浏览器</a:t>
                      </a:r>
                      <a:r>
                        <a:rPr lang="en-US" altLang="zh-CN" sz="2400" b="1" dirty="0" smtClean="0">
                          <a:latin typeface="Arial" pitchFamily="34" charset="0"/>
                          <a:cs typeface="Arial" pitchFamily="34" charset="0"/>
                        </a:rPr>
                        <a:t>: F</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O</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S</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2</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rPr>
              <a:t>audio</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614186"/>
        </p:xfrm>
        <a:graphic>
          <a:graphicData uri="http://schemas.openxmlformats.org/drawingml/2006/table">
            <a:tbl>
              <a:tblPr firstRow="1" bandRow="1">
                <a:tableStyleId>{93296810-A885-4BE3-A3E7-6D5BEEA58F35}</a:tableStyleId>
              </a:tblPr>
              <a:tblGrid>
                <a:gridCol w="1446237"/>
                <a:gridCol w="6483381"/>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&lt;mark</a:t>
                      </a:r>
                      <a:r>
                        <a:rPr lang="en-US" altLang="zh-CN" sz="2400" baseline="0" dirty="0" smtClean="0"/>
                        <a:t>&gt;&lt;/mark&gt;</a:t>
                      </a:r>
                      <a:endParaRPr lang="en-US" altLang="zh-CN" sz="2400" dirty="0" smtClean="0"/>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Arial" pitchFamily="34" charset="0"/>
                          <a:cs typeface="Arial" pitchFamily="34" charset="0"/>
                        </a:rPr>
                        <a:t>mark</a:t>
                      </a:r>
                      <a:r>
                        <a:rPr lang="zh-CN" altLang="en-US" sz="2400" b="1" dirty="0" smtClean="0">
                          <a:solidFill>
                            <a:schemeClr val="tx1"/>
                          </a:solidFill>
                          <a:latin typeface="Arial" pitchFamily="34" charset="0"/>
                          <a:cs typeface="Arial" pitchFamily="34" charset="0"/>
                        </a:rPr>
                        <a:t>元素主要用来在视觉上向用户呈现那些需要突出显示或高亮显示的文字。</a:t>
                      </a:r>
                      <a:r>
                        <a:rPr lang="en-US" altLang="zh-CN" sz="2400" b="1" dirty="0" smtClean="0">
                          <a:solidFill>
                            <a:schemeClr val="tx1"/>
                          </a:solidFill>
                          <a:latin typeface="Arial" pitchFamily="34" charset="0"/>
                          <a:cs typeface="Arial" pitchFamily="34" charset="0"/>
                        </a:rPr>
                        <a:t>mark</a:t>
                      </a:r>
                      <a:r>
                        <a:rPr lang="zh-CN" altLang="en-US" sz="2400" b="1" dirty="0" smtClean="0">
                          <a:solidFill>
                            <a:schemeClr val="tx1"/>
                          </a:solidFill>
                          <a:latin typeface="Arial" pitchFamily="34" charset="0"/>
                          <a:cs typeface="Arial" pitchFamily="34" charset="0"/>
                        </a:rPr>
                        <a:t>元素的一个比较典型的应用就是在搜索结果中向用户高亮显示搜索关键词。</a:t>
                      </a:r>
                      <a:endParaRPr lang="en-US" altLang="zh-CN" sz="24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3</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mark</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3794204"/>
        </p:xfrm>
        <a:graphic>
          <a:graphicData uri="http://schemas.openxmlformats.org/drawingml/2006/table">
            <a:tbl>
              <a:tblPr firstRow="1" bandRow="1">
                <a:tableStyleId>{93296810-A885-4BE3-A3E7-6D5BEEA58F35}</a:tableStyleId>
              </a:tblPr>
              <a:tblGrid>
                <a:gridCol w="1446237"/>
                <a:gridCol w="6483381"/>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&lt;canvas id=“</a:t>
                      </a:r>
                      <a:r>
                        <a:rPr lang="en-US" altLang="zh-CN" sz="2400" dirty="0" err="1" smtClean="0"/>
                        <a:t>myCanvas</a:t>
                      </a:r>
                      <a:r>
                        <a:rPr lang="en-US" altLang="zh-CN" sz="2400" dirty="0" smtClean="0"/>
                        <a:t>” width=“200” height=“200”&gt;&lt;/canvas&gt;</a:t>
                      </a:r>
                    </a:p>
                  </a:txBody>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Arial" pitchFamily="34" charset="0"/>
                          <a:cs typeface="Arial" pitchFamily="34" charset="0"/>
                        </a:rPr>
                        <a:t>canvas</a:t>
                      </a:r>
                      <a:r>
                        <a:rPr lang="zh-CN" altLang="en-US" sz="2400" b="1" dirty="0" smtClean="0">
                          <a:solidFill>
                            <a:schemeClr val="tx1"/>
                          </a:solidFill>
                          <a:latin typeface="Arial" pitchFamily="34" charset="0"/>
                          <a:cs typeface="Arial" pitchFamily="34" charset="0"/>
                        </a:rPr>
                        <a:t>元素表示图形，比如图标和其他图像。这个元素本身没有行为，仅提供一块画布，但它把一个绘图</a:t>
                      </a:r>
                      <a:r>
                        <a:rPr lang="en-US" altLang="zh-CN" sz="2400" b="1" dirty="0" smtClean="0">
                          <a:solidFill>
                            <a:schemeClr val="tx1"/>
                          </a:solidFill>
                          <a:latin typeface="Arial" pitchFamily="34" charset="0"/>
                          <a:cs typeface="Arial" pitchFamily="34" charset="0"/>
                        </a:rPr>
                        <a:t>API</a:t>
                      </a:r>
                      <a:r>
                        <a:rPr lang="zh-CN" altLang="en-US" sz="2400" b="1" dirty="0" smtClean="0">
                          <a:solidFill>
                            <a:schemeClr val="tx1"/>
                          </a:solidFill>
                          <a:latin typeface="Arial" pitchFamily="34" charset="0"/>
                          <a:cs typeface="Arial" pitchFamily="34" charset="0"/>
                        </a:rPr>
                        <a:t>展现给客户端</a:t>
                      </a:r>
                      <a:r>
                        <a:rPr lang="en-US" altLang="zh-CN" sz="2400" b="1" dirty="0" err="1" smtClean="0">
                          <a:solidFill>
                            <a:schemeClr val="tx1"/>
                          </a:solidFill>
                          <a:latin typeface="Arial" pitchFamily="34" charset="0"/>
                          <a:cs typeface="Arial" pitchFamily="34" charset="0"/>
                        </a:rPr>
                        <a:t>javascript</a:t>
                      </a:r>
                      <a:r>
                        <a:rPr lang="zh-CN" altLang="en-US" sz="2400" b="1" dirty="0" smtClean="0">
                          <a:solidFill>
                            <a:schemeClr val="tx1"/>
                          </a:solidFill>
                          <a:latin typeface="Arial" pitchFamily="34" charset="0"/>
                          <a:cs typeface="Arial" pitchFamily="34" charset="0"/>
                        </a:rPr>
                        <a:t>，以使脚本能够把想绘制的东西绘制到这块画布上。</a:t>
                      </a:r>
                      <a:endParaRPr lang="en-US" altLang="zh-CN" sz="24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b="1" dirty="0" smtClean="0">
                        <a:latin typeface="Arial" pitchFamily="34" charset="0"/>
                        <a:cs typeface="Arial" pitchFamily="34" charset="0"/>
                      </a:endParaRP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4</a:t>
            </a:r>
            <a:r>
              <a:rPr lang="zh-CN" altLang="en-US" sz="2400" b="1" dirty="0" smtClean="0">
                <a:latin typeface="Arial" pitchFamily="34" charset="0"/>
                <a:cs typeface="Arial" pitchFamily="34" charset="0"/>
                <a:sym typeface="黑体" pitchFamily="2" charset="-122"/>
              </a:rPr>
              <a:t>、</a:t>
            </a:r>
            <a:r>
              <a:rPr lang="en-US" altLang="zh-CN" sz="2400" b="1" dirty="0" smtClean="0">
                <a:latin typeface="Arial" pitchFamily="34" charset="0"/>
                <a:cs typeface="Arial" pitchFamily="34" charset="0"/>
                <a:sym typeface="黑体" pitchFamily="2" charset="-122"/>
              </a:rPr>
              <a:t>canvas</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1"/>
          <a:ext cx="7929618" cy="4038927"/>
        </p:xfrm>
        <a:graphic>
          <a:graphicData uri="http://schemas.openxmlformats.org/drawingml/2006/table">
            <a:tbl>
              <a:tblPr firstRow="1" bandRow="1">
                <a:tableStyleId>{93296810-A885-4BE3-A3E7-6D5BEEA58F35}</a:tableStyleId>
              </a:tblPr>
              <a:tblGrid>
                <a:gridCol w="1446237"/>
                <a:gridCol w="6483381"/>
              </a:tblGrid>
              <a:tr h="144464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r>
                        <a:rPr lang="en-US" altLang="zh-CN" sz="2400" dirty="0" smtClean="0"/>
                        <a:t>a</a:t>
                      </a:r>
                      <a:r>
                        <a:rPr lang="zh-CN" altLang="en-US" sz="2400" dirty="0" smtClean="0"/>
                        <a:t>、可以自定义编号 </a:t>
                      </a:r>
                      <a:r>
                        <a:rPr lang="en-US" altLang="zh-CN" sz="2400" dirty="0" smtClean="0"/>
                        <a:t>start   </a:t>
                      </a:r>
                    </a:p>
                    <a:p>
                      <a:r>
                        <a:rPr lang="en-US" altLang="zh-CN" sz="2400" dirty="0" smtClean="0"/>
                        <a:t>b</a:t>
                      </a:r>
                      <a:r>
                        <a:rPr lang="zh-CN" altLang="en-US" sz="2400" dirty="0" smtClean="0"/>
                        <a:t>、可以自定义编号类型</a:t>
                      </a:r>
                      <a:r>
                        <a:rPr lang="en-US" altLang="zh-CN" sz="2400" dirty="0" smtClean="0"/>
                        <a:t>type</a:t>
                      </a:r>
                    </a:p>
                    <a:p>
                      <a:r>
                        <a:rPr lang="en-US" altLang="zh-CN" sz="2400" dirty="0" smtClean="0"/>
                        <a:t>c</a:t>
                      </a:r>
                      <a:r>
                        <a:rPr lang="zh-CN" altLang="en-US" sz="2400" dirty="0" smtClean="0"/>
                        <a:t>、可以按编号反向排序 </a:t>
                      </a:r>
                      <a:r>
                        <a:rPr lang="en-US" altLang="zh-CN" sz="2400" dirty="0" smtClean="0"/>
                        <a:t>reversed (</a:t>
                      </a:r>
                      <a:r>
                        <a:rPr lang="zh-CN" altLang="en-US" sz="2400" dirty="0" smtClean="0"/>
                        <a:t>无浏览器支持</a:t>
                      </a:r>
                      <a:r>
                        <a:rPr lang="en-US" altLang="zh-CN" sz="2400" dirty="0" smtClean="0"/>
                        <a:t>)</a:t>
                      </a:r>
                    </a:p>
                  </a:txBody>
                  <a:tcPr/>
                </a:tc>
              </a:tr>
              <a:tr h="24844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Type</a:t>
                      </a:r>
                      <a:r>
                        <a:rPr lang="zh-CN" altLang="en-US" sz="2400" b="1" dirty="0" smtClean="0">
                          <a:latin typeface="Arial" pitchFamily="34" charset="0"/>
                          <a:cs typeface="Arial" pitchFamily="34" charset="0"/>
                        </a:rPr>
                        <a:t>取值：</a:t>
                      </a: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a</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A</a:t>
                      </a:r>
                      <a:r>
                        <a:rPr lang="zh-CN" altLang="en-US" sz="2400" b="1" dirty="0" smtClean="0">
                          <a:latin typeface="Arial" pitchFamily="34" charset="0"/>
                          <a:cs typeface="Arial" pitchFamily="34" charset="0"/>
                        </a:rPr>
                        <a:t>、</a:t>
                      </a:r>
                      <a:r>
                        <a:rPr lang="en-US" altLang="zh-CN" sz="2400" b="1" dirty="0" err="1" smtClean="0">
                          <a:latin typeface="Arial" pitchFamily="34" charset="0"/>
                          <a:cs typeface="Arial" pitchFamily="34" charset="0"/>
                        </a:rPr>
                        <a:t>i</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、有序列表的列表项是从数字</a:t>
                      </a: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开始的，通过</a:t>
                      </a:r>
                      <a:r>
                        <a:rPr lang="en-US" altLang="zh-CN" sz="2400" b="1" dirty="0" smtClean="0">
                          <a:latin typeface="Arial" pitchFamily="34" charset="0"/>
                          <a:cs typeface="Arial" pitchFamily="34" charset="0"/>
                        </a:rPr>
                        <a:t>start</a:t>
                      </a:r>
                      <a:r>
                        <a:rPr lang="zh-CN" altLang="en-US" sz="2400" b="1" dirty="0" smtClean="0">
                          <a:latin typeface="Arial" pitchFamily="34" charset="0"/>
                          <a:cs typeface="Arial" pitchFamily="34" charset="0"/>
                        </a:rPr>
                        <a:t>参数可以调整起始数值。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在该语法中，不论列表编号是数字、英文字母还是罗马数字，起始数值只能是数字</a:t>
                      </a: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smtClean="0">
                <a:latin typeface="Arial" pitchFamily="34" charset="0"/>
                <a:cs typeface="Arial" pitchFamily="34" charset="0"/>
                <a:sym typeface="黑体" pitchFamily="2" charset="-122"/>
              </a:rPr>
              <a:t>5</a:t>
            </a:r>
            <a:r>
              <a:rPr lang="zh-CN" altLang="en-US" sz="2400" b="1"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改良的</a:t>
            </a:r>
            <a:r>
              <a:rPr lang="en-US" altLang="zh-CN" sz="2400" b="1" dirty="0" err="1" smtClean="0">
                <a:latin typeface="Arial" pitchFamily="34" charset="0"/>
                <a:cs typeface="Arial" pitchFamily="34" charset="0"/>
                <a:sym typeface="黑体" pitchFamily="2" charset="-122"/>
              </a:rPr>
              <a:t>ol</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429684" cy="3600986"/>
          </a:xfrm>
          <a:prstGeom prst="rect">
            <a:avLst/>
          </a:prstGeom>
          <a:noFill/>
          <a:ln w="9525">
            <a:noFill/>
            <a:miter lim="800000"/>
            <a:headEnd/>
            <a:tailEnd/>
          </a:ln>
        </p:spPr>
        <p:txBody>
          <a:bodyPr wrap="square">
            <a:spAutoFit/>
          </a:bodyPr>
          <a:lstStyle/>
          <a:p>
            <a:r>
              <a:rPr lang="zh-CN" altLang="en-US" sz="2400" b="1" dirty="0" smtClean="0"/>
              <a:t>怎样让老浏览器兼容新标签？</a:t>
            </a:r>
            <a:endParaRPr lang="en-US" altLang="zh-CN" sz="2400" b="1" dirty="0" smtClean="0"/>
          </a:p>
          <a:p>
            <a:endParaRPr lang="en-US" altLang="zh-CN" sz="2400" b="1" dirty="0" smtClean="0"/>
          </a:p>
          <a:p>
            <a:r>
              <a:rPr lang="en-US" altLang="zh-CN" sz="2000" b="1" dirty="0" smtClean="0"/>
              <a:t>&lt;script type="text/</a:t>
            </a:r>
            <a:r>
              <a:rPr lang="en-US" altLang="zh-CN" sz="2000" b="1" dirty="0" err="1" smtClean="0"/>
              <a:t>javascript</a:t>
            </a:r>
            <a:r>
              <a:rPr lang="en-US" altLang="zh-CN" sz="2000" b="1" dirty="0" smtClean="0"/>
              <a:t>"&gt;</a:t>
            </a:r>
          </a:p>
          <a:p>
            <a:r>
              <a:rPr lang="en-US" altLang="zh-CN" sz="2000" b="1" dirty="0" smtClean="0"/>
              <a:t>  </a:t>
            </a:r>
            <a:r>
              <a:rPr lang="en-US" altLang="zh-CN" sz="2000" b="1" dirty="0" err="1" smtClean="0"/>
              <a:t>var</a:t>
            </a:r>
            <a:r>
              <a:rPr lang="en-US" altLang="zh-CN" sz="2000" b="1" dirty="0" smtClean="0"/>
              <a:t> e=("</a:t>
            </a:r>
            <a:r>
              <a:rPr lang="en-US" altLang="zh-CN" sz="2000" b="1" dirty="0" err="1" smtClean="0"/>
              <a:t>abbr,article,aside,audio,canvas,datalist,details</a:t>
            </a:r>
            <a:r>
              <a:rPr lang="en-US" altLang="zh-CN" sz="2000" b="1" dirty="0" smtClean="0"/>
              <a:t>,"+</a:t>
            </a:r>
          </a:p>
          <a:p>
            <a:r>
              <a:rPr lang="en-US" altLang="zh-CN" sz="2000" b="1" dirty="0" smtClean="0"/>
              <a:t>  "</a:t>
            </a:r>
            <a:r>
              <a:rPr lang="en-US" altLang="zh-CN" sz="2000" b="1" dirty="0" err="1" smtClean="0"/>
              <a:t>figure,footer,header,hgroup,mark,menu,meter,nav,output</a:t>
            </a:r>
            <a:r>
              <a:rPr lang="en-US" altLang="zh-CN" sz="2000" b="1" dirty="0" smtClean="0"/>
              <a:t>,"+</a:t>
            </a:r>
          </a:p>
          <a:p>
            <a:r>
              <a:rPr lang="en-US" altLang="zh-CN" sz="2000" b="1" dirty="0" smtClean="0"/>
              <a:t>  "</a:t>
            </a:r>
            <a:r>
              <a:rPr lang="en-US" altLang="zh-CN" sz="2000" b="1" dirty="0" err="1" smtClean="0"/>
              <a:t>progress,section,time,video</a:t>
            </a:r>
            <a:r>
              <a:rPr lang="en-US" altLang="zh-CN" sz="2000" b="1" dirty="0" smtClean="0"/>
              <a:t>").split(',');</a:t>
            </a:r>
          </a:p>
          <a:p>
            <a:r>
              <a:rPr lang="en-US" altLang="zh-CN" sz="2000" b="1" dirty="0" smtClean="0"/>
              <a:t>  for(</a:t>
            </a:r>
            <a:r>
              <a:rPr lang="en-US" altLang="zh-CN" sz="2000" b="1" dirty="0" err="1" smtClean="0"/>
              <a:t>var</a:t>
            </a:r>
            <a:r>
              <a:rPr lang="en-US" altLang="zh-CN" sz="2000" b="1" dirty="0" smtClean="0"/>
              <a:t> </a:t>
            </a:r>
            <a:r>
              <a:rPr lang="en-US" altLang="zh-CN" sz="2000" b="1" dirty="0" err="1" smtClean="0"/>
              <a:t>i</a:t>
            </a:r>
            <a:r>
              <a:rPr lang="en-US" altLang="zh-CN" sz="2000" b="1" dirty="0" smtClean="0"/>
              <a:t>=0;i&lt;e .</a:t>
            </a:r>
            <a:r>
              <a:rPr lang="en-US" altLang="zh-CN" sz="2000" b="1" dirty="0" err="1" smtClean="0"/>
              <a:t>length;i</a:t>
            </a:r>
            <a:r>
              <a:rPr lang="en-US" altLang="zh-CN" sz="2000" b="1" dirty="0" smtClean="0"/>
              <a:t>++){</a:t>
            </a:r>
          </a:p>
          <a:p>
            <a:r>
              <a:rPr lang="en-US" altLang="zh-CN" sz="2000" b="1" dirty="0" smtClean="0"/>
              <a:t>    </a:t>
            </a:r>
            <a:r>
              <a:rPr lang="en-US" altLang="zh-CN" sz="2000" b="1" dirty="0" err="1" smtClean="0"/>
              <a:t>document.createElement</a:t>
            </a:r>
            <a:r>
              <a:rPr lang="en-US" altLang="zh-CN" sz="2000" b="1" dirty="0" smtClean="0"/>
              <a:t>(e[</a:t>
            </a:r>
            <a:r>
              <a:rPr lang="en-US" altLang="zh-CN" sz="2000" b="1" dirty="0" err="1" smtClean="0"/>
              <a:t>i</a:t>
            </a:r>
            <a:r>
              <a:rPr lang="en-US" altLang="zh-CN" sz="2000" b="1" dirty="0" smtClean="0"/>
              <a:t>]);</a:t>
            </a:r>
          </a:p>
          <a:p>
            <a:r>
              <a:rPr lang="en-US" altLang="zh-CN" sz="2000" b="1" dirty="0" smtClean="0"/>
              <a:t>  }</a:t>
            </a:r>
          </a:p>
          <a:p>
            <a:r>
              <a:rPr lang="en-US" altLang="zh-CN" sz="2000" b="1" dirty="0" smtClean="0"/>
              <a:t>&lt;/script&gt;</a:t>
            </a:r>
          </a:p>
          <a:p>
            <a:r>
              <a:rPr lang="en-US" altLang="zh-CN" sz="2000" b="1" dirty="0" smtClean="0"/>
              <a:t>&lt;![</a:t>
            </a:r>
            <a:r>
              <a:rPr lang="en-US" altLang="zh-CN" sz="2000" b="1" dirty="0" err="1" smtClean="0"/>
              <a:t>endif</a:t>
            </a:r>
            <a:r>
              <a:rPr lang="en-US" altLang="zh-CN" sz="2000" b="1" dirty="0" smtClean="0"/>
              <a:t>]--&gt;</a:t>
            </a:r>
            <a:endParaRPr lang="zh-CN" altLang="en-US" sz="2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25" name="矩形 14"/>
          <p:cNvSpPr>
            <a:spLocks noChangeArrowheads="1"/>
          </p:cNvSpPr>
          <p:nvPr/>
        </p:nvSpPr>
        <p:spPr bwMode="auto">
          <a:xfrm>
            <a:off x="611560" y="1727796"/>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30" name="文本框 15"/>
          <p:cNvSpPr txBox="1">
            <a:spLocks noChangeArrowheads="1"/>
          </p:cNvSpPr>
          <p:nvPr/>
        </p:nvSpPr>
        <p:spPr bwMode="auto">
          <a:xfrm>
            <a:off x="635372" y="1700808"/>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35" name="L 形 16"/>
          <p:cNvSpPr>
            <a:spLocks/>
          </p:cNvSpPr>
          <p:nvPr/>
        </p:nvSpPr>
        <p:spPr bwMode="auto">
          <a:xfrm rot="16200000">
            <a:off x="649444" y="1797862"/>
            <a:ext cx="464083"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44" name="文本框 38"/>
          <p:cNvSpPr txBox="1">
            <a:spLocks noChangeArrowheads="1"/>
          </p:cNvSpPr>
          <p:nvPr/>
        </p:nvSpPr>
        <p:spPr bwMode="auto">
          <a:xfrm>
            <a:off x="1349200" y="1700808"/>
            <a:ext cx="7035329" cy="461665"/>
          </a:xfrm>
          <a:prstGeom prst="rect">
            <a:avLst/>
          </a:prstGeom>
          <a:noFill/>
          <a:ln w="9525">
            <a:noFill/>
            <a:miter lim="800000"/>
            <a:headEnd/>
            <a:tailEnd/>
          </a:ln>
        </p:spPr>
        <p:txBody>
          <a:bodyPr wrap="square">
            <a:spAutoFit/>
          </a:bodyPr>
          <a:lstStyle/>
          <a:p>
            <a:r>
              <a:rPr lang="en-US" altLang="zh-CN" sz="2400" b="1" dirty="0" smtClean="0"/>
              <a:t>HTML</a:t>
            </a:r>
            <a:r>
              <a:rPr lang="zh-CN" altLang="en-US" sz="2400" b="1" dirty="0" smtClean="0"/>
              <a:t>的发展史</a:t>
            </a:r>
          </a:p>
        </p:txBody>
      </p:sp>
      <p:sp>
        <p:nvSpPr>
          <p:cNvPr id="45" name="矩形 35"/>
          <p:cNvSpPr>
            <a:spLocks noChangeArrowheads="1"/>
          </p:cNvSpPr>
          <p:nvPr/>
        </p:nvSpPr>
        <p:spPr bwMode="auto">
          <a:xfrm>
            <a:off x="611560" y="2312979"/>
            <a:ext cx="428013" cy="448452"/>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46" name="文本框 36"/>
          <p:cNvSpPr txBox="1">
            <a:spLocks noChangeArrowheads="1"/>
          </p:cNvSpPr>
          <p:nvPr/>
        </p:nvSpPr>
        <p:spPr bwMode="auto">
          <a:xfrm>
            <a:off x="611560" y="2285992"/>
            <a:ext cx="354674"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2</a:t>
            </a:r>
            <a:endParaRPr lang="zh-CN" altLang="en-US" sz="2800" dirty="0">
              <a:solidFill>
                <a:schemeClr val="bg1"/>
              </a:solidFill>
            </a:endParaRPr>
          </a:p>
        </p:txBody>
      </p:sp>
      <p:sp>
        <p:nvSpPr>
          <p:cNvPr id="47" name="L 形 37"/>
          <p:cNvSpPr>
            <a:spLocks/>
          </p:cNvSpPr>
          <p:nvPr/>
        </p:nvSpPr>
        <p:spPr bwMode="auto">
          <a:xfrm rot="16200000">
            <a:off x="648843" y="2382060"/>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48" name="文本框 38"/>
          <p:cNvSpPr txBox="1">
            <a:spLocks noChangeArrowheads="1"/>
          </p:cNvSpPr>
          <p:nvPr/>
        </p:nvSpPr>
        <p:spPr bwMode="auto">
          <a:xfrm>
            <a:off x="1349200" y="2285992"/>
            <a:ext cx="7035329" cy="461665"/>
          </a:xfrm>
          <a:prstGeom prst="rect">
            <a:avLst/>
          </a:prstGeom>
          <a:noFill/>
          <a:ln w="9525">
            <a:noFill/>
            <a:miter lim="800000"/>
            <a:headEnd/>
            <a:tailEnd/>
          </a:ln>
        </p:spPr>
        <p:txBody>
          <a:bodyPr wrap="square">
            <a:spAutoFit/>
          </a:bodyPr>
          <a:lstStyle/>
          <a:p>
            <a:pPr lvl="0"/>
            <a:r>
              <a:rPr lang="zh-CN" altLang="en-US" sz="2400" b="1" dirty="0" smtClean="0"/>
              <a:t>新的文档类型声明</a:t>
            </a:r>
            <a:r>
              <a:rPr lang="en-US" sz="2400" b="1" dirty="0" smtClean="0"/>
              <a:t>(DTD)</a:t>
            </a:r>
            <a:endParaRPr lang="zh-CN" altLang="en-US" sz="2400" dirty="0"/>
          </a:p>
        </p:txBody>
      </p:sp>
      <p:sp>
        <p:nvSpPr>
          <p:cNvPr id="49" name="矩形 40"/>
          <p:cNvSpPr>
            <a:spLocks noChangeArrowheads="1"/>
          </p:cNvSpPr>
          <p:nvPr/>
        </p:nvSpPr>
        <p:spPr bwMode="auto">
          <a:xfrm>
            <a:off x="611560" y="2971797"/>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0" name="文本框 41"/>
          <p:cNvSpPr txBox="1">
            <a:spLocks noChangeArrowheads="1"/>
          </p:cNvSpPr>
          <p:nvPr/>
        </p:nvSpPr>
        <p:spPr bwMode="auto">
          <a:xfrm>
            <a:off x="611560" y="2928934"/>
            <a:ext cx="354674"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3</a:t>
            </a:r>
            <a:endParaRPr lang="zh-CN" altLang="en-US" sz="2800" dirty="0">
              <a:solidFill>
                <a:schemeClr val="bg1"/>
              </a:solidFill>
            </a:endParaRPr>
          </a:p>
        </p:txBody>
      </p:sp>
      <p:sp>
        <p:nvSpPr>
          <p:cNvPr id="51" name="L 形 42"/>
          <p:cNvSpPr>
            <a:spLocks/>
          </p:cNvSpPr>
          <p:nvPr/>
        </p:nvSpPr>
        <p:spPr bwMode="auto">
          <a:xfrm rot="16200000">
            <a:off x="648843" y="3042464"/>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52" name="文本框 43"/>
          <p:cNvSpPr txBox="1">
            <a:spLocks noChangeArrowheads="1"/>
          </p:cNvSpPr>
          <p:nvPr/>
        </p:nvSpPr>
        <p:spPr bwMode="auto">
          <a:xfrm>
            <a:off x="1349200" y="2946396"/>
            <a:ext cx="6639793" cy="461665"/>
          </a:xfrm>
          <a:prstGeom prst="rect">
            <a:avLst/>
          </a:prstGeom>
          <a:noFill/>
          <a:ln w="9525">
            <a:noFill/>
            <a:miter lim="800000"/>
            <a:headEnd/>
            <a:tailEnd/>
          </a:ln>
        </p:spPr>
        <p:txBody>
          <a:bodyPr wrap="square">
            <a:spAutoFit/>
          </a:bodyPr>
          <a:lstStyle/>
          <a:p>
            <a:r>
              <a:rPr lang="zh-CN" altLang="en-US" sz="2400" b="1" dirty="0" smtClean="0"/>
              <a:t>新增的</a:t>
            </a:r>
            <a:r>
              <a:rPr lang="en-US" sz="2400" b="1" dirty="0" smtClean="0"/>
              <a:t>HTML5</a:t>
            </a:r>
            <a:r>
              <a:rPr lang="zh-CN" altLang="en-US" sz="2400" b="1" dirty="0" smtClean="0"/>
              <a:t>标签</a:t>
            </a:r>
            <a:endParaRPr lang="zh-CN" altLang="en-US" sz="2400" b="1" dirty="0">
              <a:latin typeface="黑体" pitchFamily="2" charset="-122"/>
              <a:sym typeface="黑体" pitchFamily="2" charset="-122"/>
            </a:endParaRPr>
          </a:p>
        </p:txBody>
      </p:sp>
      <p:sp>
        <p:nvSpPr>
          <p:cNvPr id="53" name="矩形 52"/>
          <p:cNvSpPr>
            <a:spLocks noChangeArrowheads="1"/>
          </p:cNvSpPr>
          <p:nvPr/>
        </p:nvSpPr>
        <p:spPr bwMode="auto">
          <a:xfrm>
            <a:off x="615455" y="3616325"/>
            <a:ext cx="428013" cy="448452"/>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4" name="文本框 36"/>
          <p:cNvSpPr txBox="1">
            <a:spLocks noChangeArrowheads="1"/>
          </p:cNvSpPr>
          <p:nvPr/>
        </p:nvSpPr>
        <p:spPr bwMode="auto">
          <a:xfrm>
            <a:off x="615455" y="3571876"/>
            <a:ext cx="354674"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4</a:t>
            </a:r>
            <a:endParaRPr lang="zh-CN" altLang="en-US" sz="2800" dirty="0">
              <a:solidFill>
                <a:schemeClr val="bg1"/>
              </a:solidFill>
            </a:endParaRPr>
          </a:p>
        </p:txBody>
      </p:sp>
      <p:sp>
        <p:nvSpPr>
          <p:cNvPr id="55" name="L 形 37"/>
          <p:cNvSpPr>
            <a:spLocks/>
          </p:cNvSpPr>
          <p:nvPr/>
        </p:nvSpPr>
        <p:spPr bwMode="auto">
          <a:xfrm rot="16200000">
            <a:off x="652738" y="3685406"/>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56" name="文本框 38"/>
          <p:cNvSpPr txBox="1">
            <a:spLocks noChangeArrowheads="1"/>
          </p:cNvSpPr>
          <p:nvPr/>
        </p:nvSpPr>
        <p:spPr bwMode="auto">
          <a:xfrm>
            <a:off x="1353095" y="3589338"/>
            <a:ext cx="7035329" cy="461665"/>
          </a:xfrm>
          <a:prstGeom prst="rect">
            <a:avLst/>
          </a:prstGeom>
          <a:noFill/>
          <a:ln w="9525">
            <a:noFill/>
            <a:miter lim="800000"/>
            <a:headEnd/>
            <a:tailEnd/>
          </a:ln>
        </p:spPr>
        <p:txBody>
          <a:bodyPr wrap="square">
            <a:spAutoFit/>
          </a:bodyPr>
          <a:lstStyle/>
          <a:p>
            <a:pPr lvl="0"/>
            <a:r>
              <a:rPr lang="zh-CN" altLang="en-US" sz="2400" b="1" dirty="0" smtClean="0"/>
              <a:t>删除的</a:t>
            </a:r>
            <a:r>
              <a:rPr lang="en-US" sz="2400" b="1" dirty="0" smtClean="0"/>
              <a:t>HTML</a:t>
            </a:r>
            <a:r>
              <a:rPr lang="zh-CN" altLang="en-US" sz="2400" b="1" dirty="0" smtClean="0"/>
              <a:t>标签</a:t>
            </a:r>
            <a:endParaRPr lang="zh-CN" altLang="en-US" sz="2400" dirty="0"/>
          </a:p>
        </p:txBody>
      </p:sp>
      <p:sp>
        <p:nvSpPr>
          <p:cNvPr id="57" name="矩形 40"/>
          <p:cNvSpPr>
            <a:spLocks noChangeArrowheads="1"/>
          </p:cNvSpPr>
          <p:nvPr/>
        </p:nvSpPr>
        <p:spPr bwMode="auto">
          <a:xfrm>
            <a:off x="615455" y="4240219"/>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8" name="文本框 41"/>
          <p:cNvSpPr txBox="1">
            <a:spLocks noChangeArrowheads="1"/>
          </p:cNvSpPr>
          <p:nvPr/>
        </p:nvSpPr>
        <p:spPr bwMode="auto">
          <a:xfrm>
            <a:off x="615455" y="4214818"/>
            <a:ext cx="354674"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5</a:t>
            </a:r>
            <a:endParaRPr lang="zh-CN" altLang="en-US" sz="2800" dirty="0">
              <a:solidFill>
                <a:schemeClr val="bg1"/>
              </a:solidFill>
            </a:endParaRPr>
          </a:p>
        </p:txBody>
      </p:sp>
      <p:sp>
        <p:nvSpPr>
          <p:cNvPr id="59" name="L 形 42"/>
          <p:cNvSpPr>
            <a:spLocks/>
          </p:cNvSpPr>
          <p:nvPr/>
        </p:nvSpPr>
        <p:spPr bwMode="auto">
          <a:xfrm rot="16200000">
            <a:off x="652738" y="4310885"/>
            <a:ext cx="465285" cy="460475"/>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60" name="文本框 43"/>
          <p:cNvSpPr txBox="1">
            <a:spLocks noChangeArrowheads="1"/>
          </p:cNvSpPr>
          <p:nvPr/>
        </p:nvSpPr>
        <p:spPr bwMode="auto">
          <a:xfrm>
            <a:off x="1353095" y="4214818"/>
            <a:ext cx="6639793" cy="461665"/>
          </a:xfrm>
          <a:prstGeom prst="rect">
            <a:avLst/>
          </a:prstGeom>
          <a:noFill/>
          <a:ln w="9525">
            <a:noFill/>
            <a:miter lim="800000"/>
            <a:headEnd/>
            <a:tailEnd/>
          </a:ln>
        </p:spPr>
        <p:txBody>
          <a:bodyPr wrap="square">
            <a:spAutoFit/>
          </a:bodyPr>
          <a:lstStyle/>
          <a:p>
            <a:pPr lvl="0"/>
            <a:r>
              <a:rPr lang="zh-CN" altLang="en-US" sz="2400" b="1" dirty="0" smtClean="0"/>
              <a:t>崭新的页面布局</a:t>
            </a:r>
            <a:endParaRPr lang="zh-CN" altLang="en-US" sz="2400" dirty="0"/>
          </a:p>
        </p:txBody>
      </p:sp>
      <p:sp>
        <p:nvSpPr>
          <p:cNvPr id="61" name="矩形 40"/>
          <p:cNvSpPr>
            <a:spLocks noChangeArrowheads="1"/>
          </p:cNvSpPr>
          <p:nvPr/>
        </p:nvSpPr>
        <p:spPr bwMode="auto">
          <a:xfrm>
            <a:off x="611560" y="4883161"/>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2" name="文本框 41"/>
          <p:cNvSpPr txBox="1">
            <a:spLocks noChangeArrowheads="1"/>
          </p:cNvSpPr>
          <p:nvPr/>
        </p:nvSpPr>
        <p:spPr bwMode="auto">
          <a:xfrm>
            <a:off x="611560" y="4857760"/>
            <a:ext cx="354674"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6</a:t>
            </a:r>
            <a:endParaRPr lang="zh-CN" altLang="en-US" sz="2800" dirty="0">
              <a:solidFill>
                <a:schemeClr val="bg1"/>
              </a:solidFill>
            </a:endParaRPr>
          </a:p>
        </p:txBody>
      </p:sp>
      <p:sp>
        <p:nvSpPr>
          <p:cNvPr id="63" name="L 形 42"/>
          <p:cNvSpPr>
            <a:spLocks/>
          </p:cNvSpPr>
          <p:nvPr/>
        </p:nvSpPr>
        <p:spPr bwMode="auto">
          <a:xfrm rot="16200000">
            <a:off x="648843" y="4953827"/>
            <a:ext cx="465285" cy="460475"/>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64" name="文本框 43"/>
          <p:cNvSpPr txBox="1">
            <a:spLocks noChangeArrowheads="1"/>
          </p:cNvSpPr>
          <p:nvPr/>
        </p:nvSpPr>
        <p:spPr bwMode="auto">
          <a:xfrm>
            <a:off x="1349200" y="4857760"/>
            <a:ext cx="6639793" cy="461665"/>
          </a:xfrm>
          <a:prstGeom prst="rect">
            <a:avLst/>
          </a:prstGeom>
          <a:noFill/>
          <a:ln w="9525">
            <a:noFill/>
            <a:miter lim="800000"/>
            <a:headEnd/>
            <a:tailEnd/>
          </a:ln>
        </p:spPr>
        <p:txBody>
          <a:bodyPr wrap="square">
            <a:spAutoFit/>
          </a:bodyPr>
          <a:lstStyle/>
          <a:p>
            <a:pPr lvl="0"/>
            <a:r>
              <a:rPr lang="zh-CN" altLang="en-US" sz="2400" b="1" dirty="0" smtClean="0"/>
              <a:t>智能表单的使用和规范</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429684" cy="2985433"/>
          </a:xfrm>
          <a:prstGeom prst="rect">
            <a:avLst/>
          </a:prstGeom>
          <a:noFill/>
          <a:ln w="9525">
            <a:noFill/>
            <a:miter lim="800000"/>
            <a:headEnd/>
            <a:tailEnd/>
          </a:ln>
        </p:spPr>
        <p:txBody>
          <a:bodyPr wrap="square">
            <a:spAutoFit/>
          </a:bodyPr>
          <a:lstStyle/>
          <a:p>
            <a:r>
              <a:rPr lang="en-US" altLang="zh-CN" sz="2400" b="1" dirty="0" smtClean="0"/>
              <a:t>CSS</a:t>
            </a:r>
            <a:r>
              <a:rPr lang="zh-CN" altLang="en-US" sz="2400" b="1" dirty="0" smtClean="0"/>
              <a:t>样式设置默认样式：</a:t>
            </a:r>
          </a:p>
          <a:p>
            <a:endParaRPr lang="zh-CN" altLang="en-US" sz="2400" b="1" dirty="0" smtClean="0"/>
          </a:p>
          <a:p>
            <a:r>
              <a:rPr lang="zh-CN" altLang="en-US" sz="2000" b="1" dirty="0" smtClean="0"/>
              <a:t> </a:t>
            </a:r>
            <a:r>
              <a:rPr lang="en-US" altLang="zh-CN" sz="2000" b="1" dirty="0" smtClean="0"/>
              <a:t>&lt;style&gt; </a:t>
            </a:r>
          </a:p>
          <a:p>
            <a:r>
              <a:rPr lang="en-US" altLang="zh-CN" sz="2000" b="1" dirty="0" smtClean="0"/>
              <a:t>   	article, aside, canvas, details, </a:t>
            </a:r>
            <a:r>
              <a:rPr lang="en-US" altLang="zh-CN" sz="2000" b="1" dirty="0" err="1" smtClean="0"/>
              <a:t>figcaption</a:t>
            </a:r>
            <a:r>
              <a:rPr lang="en-US" altLang="zh-CN" sz="2000" b="1" dirty="0" smtClean="0"/>
              <a:t>, figure,</a:t>
            </a:r>
          </a:p>
          <a:p>
            <a:r>
              <a:rPr lang="en-US" altLang="zh-CN" sz="2000" b="1" dirty="0" smtClean="0"/>
              <a:t>    	footer, header, </a:t>
            </a:r>
            <a:r>
              <a:rPr lang="en-US" altLang="zh-CN" sz="2000" b="1" dirty="0" err="1" smtClean="0"/>
              <a:t>hgroup</a:t>
            </a:r>
            <a:r>
              <a:rPr lang="en-US" altLang="zh-CN" sz="2000" b="1" dirty="0" smtClean="0"/>
              <a:t>, menu, </a:t>
            </a:r>
            <a:r>
              <a:rPr lang="en-US" altLang="zh-CN" sz="2000" b="1" dirty="0" err="1" smtClean="0"/>
              <a:t>nav</a:t>
            </a:r>
            <a:r>
              <a:rPr lang="en-US" altLang="zh-CN" sz="2000" b="1" dirty="0" smtClean="0"/>
              <a:t>, section, summary</a:t>
            </a:r>
          </a:p>
          <a:p>
            <a:r>
              <a:rPr lang="en-US" altLang="zh-CN" sz="2000" b="1" dirty="0" smtClean="0"/>
              <a:t>    	{ </a:t>
            </a:r>
          </a:p>
          <a:p>
            <a:r>
              <a:rPr lang="en-US" altLang="zh-CN" sz="2000" b="1" dirty="0" smtClean="0"/>
              <a:t>    		display: block;</a:t>
            </a:r>
          </a:p>
          <a:p>
            <a:r>
              <a:rPr lang="en-US" altLang="zh-CN" sz="2000" b="1" dirty="0" smtClean="0"/>
              <a:t>    	 } </a:t>
            </a:r>
          </a:p>
          <a:p>
            <a:r>
              <a:rPr lang="en-US" altLang="zh-CN" sz="2000" b="1" dirty="0" smtClean="0"/>
              <a:t>&lt;/style&gt;</a:t>
            </a:r>
            <a:endParaRPr lang="zh-CN" altLang="en-US" sz="20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429684" cy="4401205"/>
          </a:xfrm>
          <a:prstGeom prst="rect">
            <a:avLst/>
          </a:prstGeom>
          <a:noFill/>
          <a:ln w="9525">
            <a:noFill/>
            <a:miter lim="800000"/>
            <a:headEnd/>
            <a:tailEnd/>
          </a:ln>
        </p:spPr>
        <p:txBody>
          <a:bodyPr wrap="square">
            <a:spAutoFit/>
          </a:bodyPr>
          <a:lstStyle/>
          <a:p>
            <a:r>
              <a:rPr lang="zh-CN" altLang="en-US" sz="2000" b="1" dirty="0" smtClean="0"/>
              <a:t>再者还有一种办法就是用框架的方法，用到条件注释加</a:t>
            </a:r>
            <a:r>
              <a:rPr lang="en-US" sz="2000" b="1" dirty="0" smtClean="0"/>
              <a:t>JS</a:t>
            </a:r>
            <a:r>
              <a:rPr lang="zh-CN" altLang="en-US" sz="2000" b="1" dirty="0" smtClean="0"/>
              <a:t>代码实现 </a:t>
            </a:r>
            <a:br>
              <a:rPr lang="zh-CN" altLang="en-US" sz="2000" b="1" dirty="0" smtClean="0"/>
            </a:br>
            <a:endParaRPr lang="zh-CN" altLang="en-US" sz="2000" b="1" dirty="0" smtClean="0"/>
          </a:p>
          <a:p>
            <a:r>
              <a:rPr lang="zh-CN" altLang="en-US" sz="2000" b="1" dirty="0" smtClean="0"/>
              <a:t>代码如下</a:t>
            </a:r>
            <a:r>
              <a:rPr lang="en-US" sz="2000" b="1" dirty="0" smtClean="0"/>
              <a:t>:</a:t>
            </a:r>
          </a:p>
          <a:p>
            <a:pPr latinLnBrk="1"/>
            <a:r>
              <a:rPr lang="en-US" sz="2000" b="1" dirty="0" smtClean="0"/>
              <a:t/>
            </a:r>
            <a:br>
              <a:rPr lang="en-US" sz="2000" b="1" dirty="0" smtClean="0"/>
            </a:br>
            <a:r>
              <a:rPr lang="en-US" sz="2000" b="1" dirty="0" smtClean="0"/>
              <a:t>&lt;!--[if </a:t>
            </a:r>
            <a:r>
              <a:rPr lang="en-US" sz="2000" b="1" dirty="0" err="1" smtClean="0"/>
              <a:t>lt</a:t>
            </a:r>
            <a:r>
              <a:rPr lang="en-US" sz="2000" b="1" dirty="0" smtClean="0"/>
              <a:t> IE 9]&gt;</a:t>
            </a:r>
          </a:p>
          <a:p>
            <a:pPr latinLnBrk="1"/>
            <a:r>
              <a:rPr lang="en-US" sz="2000" b="1" dirty="0" smtClean="0"/>
              <a:t>&lt;script </a:t>
            </a:r>
            <a:r>
              <a:rPr lang="en-US" sz="2000" b="1" dirty="0" err="1" smtClean="0"/>
              <a:t>src</a:t>
            </a:r>
            <a:r>
              <a:rPr lang="en-US" sz="2000" b="1" dirty="0" smtClean="0"/>
              <a:t>="html5shiv.js"&gt;&lt;/script&gt;</a:t>
            </a:r>
          </a:p>
          <a:p>
            <a:pPr latinLnBrk="1"/>
            <a:r>
              <a:rPr lang="en-US" sz="2000" b="1" dirty="0" smtClean="0"/>
              <a:t>&lt;![</a:t>
            </a:r>
            <a:r>
              <a:rPr lang="en-US" sz="2000" b="1" dirty="0" err="1" smtClean="0"/>
              <a:t>endif</a:t>
            </a:r>
            <a:r>
              <a:rPr lang="en-US" sz="2000" b="1" dirty="0" smtClean="0"/>
              <a:t>]--&gt;</a:t>
            </a:r>
          </a:p>
          <a:p>
            <a:pPr latinLnBrk="1"/>
            <a:r>
              <a:rPr lang="en-US" sz="2000" b="1" dirty="0" smtClean="0"/>
              <a:t/>
            </a:r>
            <a:br>
              <a:rPr lang="en-US" sz="2000" b="1" dirty="0" smtClean="0"/>
            </a:br>
            <a:r>
              <a:rPr lang="zh-CN" altLang="en-US" sz="2000" b="1" dirty="0" smtClean="0"/>
              <a:t>直接加入这一句代码就可实现兼容问题，关于条件注意中的 </a:t>
            </a:r>
            <a:br>
              <a:rPr lang="zh-CN" altLang="en-US" sz="2000" b="1" dirty="0" smtClean="0"/>
            </a:br>
            <a:r>
              <a:rPr lang="en-US" sz="2000" b="1" dirty="0" smtClean="0"/>
              <a:t/>
            </a:r>
            <a:br>
              <a:rPr lang="en-US" sz="2000" b="1" dirty="0" smtClean="0"/>
            </a:br>
            <a:r>
              <a:rPr lang="en-US" sz="2000" b="1" dirty="0" smtClean="0"/>
              <a:t/>
            </a:r>
            <a:br>
              <a:rPr lang="en-US" sz="2000" b="1" dirty="0" smtClean="0"/>
            </a:br>
            <a:r>
              <a:rPr lang="zh-CN" altLang="en-US" sz="2000" b="1" dirty="0" smtClean="0"/>
              <a:t>是判断是否小于</a:t>
            </a:r>
            <a:r>
              <a:rPr lang="en-US" sz="2000" b="1" dirty="0" smtClean="0"/>
              <a:t>IE9</a:t>
            </a:r>
            <a:r>
              <a:rPr lang="zh-CN" altLang="en-US" sz="2000" b="1" dirty="0" smtClean="0"/>
              <a:t>以下浏览器，如果是就执行这段</a:t>
            </a:r>
            <a:r>
              <a:rPr lang="en-US" sz="2000" b="1" dirty="0" smtClean="0"/>
              <a:t>JS</a:t>
            </a:r>
            <a:r>
              <a:rPr lang="zh-CN" altLang="en-US" sz="2000" b="1" dirty="0" smtClean="0"/>
              <a:t>代码 ，如果不是，就忽略掉。至于</a:t>
            </a:r>
            <a:r>
              <a:rPr lang="en-US" sz="2000" b="1" dirty="0" smtClean="0"/>
              <a:t>JS</a:t>
            </a:r>
            <a:r>
              <a:rPr lang="zh-CN" altLang="en-US" sz="2000" b="1" dirty="0" smtClean="0"/>
              <a:t>中的链接直接打开进去看看就知道了，也是一大段的代码。</a:t>
            </a:r>
            <a:endParaRPr lang="zh-CN" altLang="en-US" sz="2000" b="1" dirty="0">
              <a:ea typeface="微软雅黑"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4</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lvl="0"/>
            <a:r>
              <a:rPr lang="zh-CN" altLang="en-US" sz="2400" b="1" dirty="0" smtClean="0"/>
              <a:t>删除的</a:t>
            </a:r>
            <a:r>
              <a:rPr lang="en-US" altLang="zh-CN" sz="2400" b="1" dirty="0" smtClean="0"/>
              <a:t>HTML</a:t>
            </a:r>
            <a:r>
              <a:rPr lang="zh-CN" altLang="en-US" sz="2400" b="1" dirty="0" smtClean="0"/>
              <a:t>标签</a:t>
            </a:r>
            <a:endParaRPr lang="zh-CN" altLang="en-US" sz="2400" b="1" dirty="0"/>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0" name="文本框 2"/>
          <p:cNvSpPr txBox="1">
            <a:spLocks noChangeArrowheads="1"/>
          </p:cNvSpPr>
          <p:nvPr/>
        </p:nvSpPr>
        <p:spPr bwMode="auto">
          <a:xfrm>
            <a:off x="428596" y="2571744"/>
            <a:ext cx="8143932" cy="3785652"/>
          </a:xfrm>
          <a:prstGeom prst="rect">
            <a:avLst/>
          </a:prstGeom>
          <a:noFill/>
          <a:ln w="9525">
            <a:noFill/>
            <a:miter lim="800000"/>
            <a:headEnd/>
            <a:tailEnd/>
          </a:ln>
        </p:spPr>
        <p:txBody>
          <a:bodyPr wrap="square">
            <a:spAutoFit/>
          </a:bodyPr>
          <a:lstStyle/>
          <a:p>
            <a:r>
              <a:rPr lang="en-US" altLang="zh-CN" sz="2400" b="1" dirty="0" smtClean="0"/>
              <a:t>1</a:t>
            </a:r>
            <a:r>
              <a:rPr lang="zh-CN" altLang="en-US" sz="2400" b="1" dirty="0" smtClean="0"/>
              <a:t>、能使用</a:t>
            </a:r>
            <a:r>
              <a:rPr lang="en-US" altLang="zh-CN" sz="2400" b="1" dirty="0" smtClean="0"/>
              <a:t>CSS</a:t>
            </a:r>
            <a:r>
              <a:rPr lang="zh-CN" altLang="en-US" sz="2400" b="1" dirty="0" smtClean="0"/>
              <a:t>替代的元素：</a:t>
            </a:r>
            <a:endParaRPr lang="en-US" altLang="zh-CN" sz="2400" b="1" dirty="0" smtClean="0"/>
          </a:p>
          <a:p>
            <a:endParaRPr lang="en-US" altLang="zh-CN" sz="2400" b="1" dirty="0" smtClean="0"/>
          </a:p>
          <a:p>
            <a:r>
              <a:rPr lang="en-US" altLang="zh-CN" sz="2400" b="1" dirty="0" err="1" smtClean="0"/>
              <a:t>basefont</a:t>
            </a:r>
            <a:endParaRPr lang="en-US" altLang="zh-CN" sz="2400" b="1" dirty="0" smtClean="0"/>
          </a:p>
          <a:p>
            <a:r>
              <a:rPr lang="en-US" altLang="zh-CN" sz="2400" b="1" dirty="0" smtClean="0"/>
              <a:t>big</a:t>
            </a:r>
          </a:p>
          <a:p>
            <a:r>
              <a:rPr lang="en-US" altLang="zh-CN" sz="2400" b="1" dirty="0" smtClean="0"/>
              <a:t>center</a:t>
            </a:r>
          </a:p>
          <a:p>
            <a:r>
              <a:rPr lang="en-US" altLang="zh-CN" sz="2400" b="1" dirty="0" smtClean="0"/>
              <a:t>font</a:t>
            </a:r>
          </a:p>
          <a:p>
            <a:r>
              <a:rPr lang="en-US" altLang="zh-CN" sz="2400" b="1" dirty="0" smtClean="0"/>
              <a:t>s</a:t>
            </a:r>
          </a:p>
          <a:p>
            <a:r>
              <a:rPr lang="en-US" altLang="zh-CN" sz="2400" b="1" dirty="0" smtClean="0"/>
              <a:t>strike</a:t>
            </a:r>
          </a:p>
          <a:p>
            <a:r>
              <a:rPr lang="en-US" altLang="zh-CN" sz="2400" b="1" dirty="0" err="1" smtClean="0"/>
              <a:t>tt</a:t>
            </a:r>
            <a:endParaRPr lang="en-US" altLang="zh-CN" sz="2400" b="1" dirty="0" smtClean="0"/>
          </a:p>
          <a:p>
            <a:r>
              <a:rPr lang="en-US" altLang="zh-CN" sz="2400" b="1" dirty="0" smtClean="0"/>
              <a:t>u</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785926"/>
            <a:ext cx="8358246" cy="2246769"/>
          </a:xfrm>
          <a:prstGeom prst="rect">
            <a:avLst/>
          </a:prstGeom>
          <a:noFill/>
          <a:ln w="9525">
            <a:noFill/>
            <a:miter lim="800000"/>
            <a:headEnd/>
            <a:tailEnd/>
          </a:ln>
        </p:spPr>
        <p:txBody>
          <a:bodyPr wrap="square">
            <a:spAutoFit/>
          </a:bodyPr>
          <a:lstStyle/>
          <a:p>
            <a:r>
              <a:rPr lang="zh-CN" altLang="en-US" sz="2000" b="1" dirty="0" smtClean="0">
                <a:latin typeface="Arial" pitchFamily="34" charset="0"/>
                <a:ea typeface="+mn-ea"/>
                <a:cs typeface="Arial" pitchFamily="34" charset="0"/>
              </a:rPr>
              <a:t>对于</a:t>
            </a:r>
            <a:r>
              <a:rPr lang="en-US" altLang="zh-CN" sz="2000" b="1" dirty="0" err="1" smtClean="0">
                <a:latin typeface="Arial" pitchFamily="34" charset="0"/>
                <a:ea typeface="+mn-ea"/>
                <a:cs typeface="Arial" pitchFamily="34" charset="0"/>
              </a:rPr>
              <a:t>basefont</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big</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center</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font</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s</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strike</a:t>
            </a:r>
            <a:r>
              <a:rPr lang="zh-CN" altLang="en-US" sz="2000" b="1" dirty="0" smtClean="0">
                <a:latin typeface="Arial" pitchFamily="34" charset="0"/>
                <a:ea typeface="+mn-ea"/>
                <a:cs typeface="Arial" pitchFamily="34" charset="0"/>
              </a:rPr>
              <a:t>、</a:t>
            </a:r>
            <a:r>
              <a:rPr lang="en-US" altLang="zh-CN" sz="2000" b="1" dirty="0" err="1" smtClean="0">
                <a:latin typeface="Arial" pitchFamily="34" charset="0"/>
                <a:ea typeface="+mn-ea"/>
                <a:cs typeface="Arial" pitchFamily="34" charset="0"/>
              </a:rPr>
              <a:t>tt</a:t>
            </a:r>
            <a:r>
              <a:rPr lang="zh-CN" altLang="en-US" sz="2000" b="1" dirty="0" smtClean="0">
                <a:latin typeface="Arial" pitchFamily="34" charset="0"/>
                <a:ea typeface="+mn-ea"/>
                <a:cs typeface="Arial" pitchFamily="34" charset="0"/>
              </a:rPr>
              <a:t>、</a:t>
            </a:r>
            <a:r>
              <a:rPr lang="en-US" altLang="zh-CN" sz="2000" b="1" dirty="0" smtClean="0">
                <a:latin typeface="Arial" pitchFamily="34" charset="0"/>
                <a:ea typeface="+mn-ea"/>
                <a:cs typeface="Arial" pitchFamily="34" charset="0"/>
              </a:rPr>
              <a:t>u</a:t>
            </a:r>
            <a:r>
              <a:rPr lang="zh-CN" altLang="en-US" sz="2000" b="1" dirty="0" smtClean="0">
                <a:latin typeface="Arial" pitchFamily="34" charset="0"/>
                <a:ea typeface="+mn-ea"/>
                <a:cs typeface="Arial" pitchFamily="34" charset="0"/>
              </a:rPr>
              <a:t>这些元素，由于它们的功能都是纯粹为画面展示服务的，而</a:t>
            </a:r>
            <a:r>
              <a:rPr lang="en-US" altLang="zh-CN" sz="2000" b="1" dirty="0" smtClean="0">
                <a:latin typeface="Arial" pitchFamily="34" charset="0"/>
                <a:ea typeface="+mn-ea"/>
                <a:cs typeface="Arial" pitchFamily="34" charset="0"/>
              </a:rPr>
              <a:t>HTML5</a:t>
            </a:r>
            <a:r>
              <a:rPr lang="zh-CN" altLang="en-US" sz="2000" b="1" dirty="0" smtClean="0">
                <a:latin typeface="Arial" pitchFamily="34" charset="0"/>
                <a:ea typeface="+mn-ea"/>
                <a:cs typeface="Arial" pitchFamily="34" charset="0"/>
              </a:rPr>
              <a:t>中提倡把画面展示性功能放在</a:t>
            </a:r>
            <a:r>
              <a:rPr lang="en-US" altLang="zh-CN" sz="2000" b="1" dirty="0" smtClean="0">
                <a:latin typeface="Arial" pitchFamily="34" charset="0"/>
                <a:ea typeface="+mn-ea"/>
                <a:cs typeface="Arial" pitchFamily="34" charset="0"/>
              </a:rPr>
              <a:t>CSS</a:t>
            </a:r>
            <a:r>
              <a:rPr lang="zh-CN" altLang="en-US" sz="2000" b="1" dirty="0" smtClean="0">
                <a:latin typeface="Arial" pitchFamily="34" charset="0"/>
                <a:ea typeface="+mn-ea"/>
                <a:cs typeface="Arial" pitchFamily="34" charset="0"/>
              </a:rPr>
              <a:t>样式表中统一编辑，所以将这些元素废除了，并使用编辑</a:t>
            </a:r>
            <a:r>
              <a:rPr lang="en-US" altLang="zh-CN" sz="2000" b="1" dirty="0" smtClean="0">
                <a:latin typeface="Arial" pitchFamily="34" charset="0"/>
                <a:ea typeface="+mn-ea"/>
                <a:cs typeface="Arial" pitchFamily="34" charset="0"/>
              </a:rPr>
              <a:t>CSS</a:t>
            </a:r>
            <a:r>
              <a:rPr lang="zh-CN" altLang="en-US" sz="2000" b="1" dirty="0" smtClean="0">
                <a:latin typeface="Arial" pitchFamily="34" charset="0"/>
                <a:ea typeface="+mn-ea"/>
                <a:cs typeface="Arial" pitchFamily="34" charset="0"/>
              </a:rPr>
              <a:t>，添加</a:t>
            </a:r>
            <a:r>
              <a:rPr lang="en-US" altLang="zh-CN" sz="2000" b="1" dirty="0" smtClean="0">
                <a:latin typeface="Arial" pitchFamily="34" charset="0"/>
                <a:ea typeface="+mn-ea"/>
                <a:cs typeface="Arial" pitchFamily="34" charset="0"/>
              </a:rPr>
              <a:t>CSS</a:t>
            </a:r>
            <a:r>
              <a:rPr lang="zh-CN" altLang="en-US" sz="2000" b="1" dirty="0" smtClean="0">
                <a:latin typeface="Arial" pitchFamily="34" charset="0"/>
                <a:ea typeface="+mn-ea"/>
                <a:cs typeface="Arial" pitchFamily="34" charset="0"/>
              </a:rPr>
              <a:t>样式表的方式进行替代。</a:t>
            </a:r>
            <a:endParaRPr lang="en-US" altLang="zh-CN" sz="2000" b="1" dirty="0" smtClean="0">
              <a:latin typeface="Arial" pitchFamily="34" charset="0"/>
              <a:ea typeface="+mn-ea"/>
              <a:cs typeface="Arial" pitchFamily="34" charset="0"/>
            </a:endParaRPr>
          </a:p>
          <a:p>
            <a:endParaRPr lang="en-US" altLang="zh-CN" sz="2000" b="1" dirty="0" smtClean="0">
              <a:latin typeface="Arial" pitchFamily="34" charset="0"/>
              <a:ea typeface="+mn-ea"/>
              <a:cs typeface="Arial" pitchFamily="34" charset="0"/>
            </a:endParaRPr>
          </a:p>
          <a:p>
            <a:r>
              <a:rPr lang="zh-CN" altLang="en-US" sz="2000" b="1" dirty="0" smtClean="0">
                <a:latin typeface="Arial" pitchFamily="34" charset="0"/>
                <a:ea typeface="+mn-ea"/>
                <a:cs typeface="Arial" pitchFamily="34" charset="0"/>
              </a:rPr>
              <a:t>其中</a:t>
            </a:r>
            <a:r>
              <a:rPr lang="en-US" altLang="zh-CN" sz="2000" b="1" dirty="0" smtClean="0">
                <a:latin typeface="Arial" pitchFamily="34" charset="0"/>
                <a:ea typeface="+mn-ea"/>
                <a:cs typeface="Arial" pitchFamily="34" charset="0"/>
              </a:rPr>
              <a:t>font</a:t>
            </a:r>
            <a:r>
              <a:rPr lang="zh-CN" altLang="en-US" sz="2000" b="1" dirty="0" smtClean="0">
                <a:latin typeface="Arial" pitchFamily="34" charset="0"/>
                <a:ea typeface="+mn-ea"/>
                <a:cs typeface="Arial" pitchFamily="34" charset="0"/>
              </a:rPr>
              <a:t>元素允许由“所见即所得”的编辑器来插入 ，</a:t>
            </a:r>
            <a:r>
              <a:rPr lang="en-US" altLang="zh-CN" sz="2000" b="1" dirty="0" smtClean="0">
                <a:latin typeface="Arial" pitchFamily="34" charset="0"/>
                <a:ea typeface="+mn-ea"/>
                <a:cs typeface="Arial" pitchFamily="34" charset="0"/>
              </a:rPr>
              <a:t>s</a:t>
            </a:r>
            <a:r>
              <a:rPr lang="zh-CN" altLang="en-US" sz="2000" b="1" dirty="0" smtClean="0">
                <a:latin typeface="Arial" pitchFamily="34" charset="0"/>
                <a:ea typeface="+mn-ea"/>
                <a:cs typeface="Arial" pitchFamily="34" charset="0"/>
              </a:rPr>
              <a:t>元素、</a:t>
            </a:r>
            <a:r>
              <a:rPr lang="en-US" altLang="zh-CN" sz="2000" b="1" dirty="0" smtClean="0">
                <a:latin typeface="Arial" pitchFamily="34" charset="0"/>
                <a:ea typeface="+mn-ea"/>
                <a:cs typeface="Arial" pitchFamily="34" charset="0"/>
              </a:rPr>
              <a:t>strike</a:t>
            </a:r>
            <a:r>
              <a:rPr lang="zh-CN" altLang="en-US" sz="2000" b="1" dirty="0" smtClean="0">
                <a:latin typeface="Arial" pitchFamily="34" charset="0"/>
                <a:ea typeface="+mn-ea"/>
                <a:cs typeface="Arial" pitchFamily="34" charset="0"/>
              </a:rPr>
              <a:t>元素可以用</a:t>
            </a:r>
            <a:r>
              <a:rPr lang="en-US" altLang="zh-CN" sz="2000" b="1" dirty="0" smtClean="0">
                <a:latin typeface="Arial" pitchFamily="34" charset="0"/>
                <a:ea typeface="+mn-ea"/>
                <a:cs typeface="Arial" pitchFamily="34" charset="0"/>
              </a:rPr>
              <a:t>del</a:t>
            </a:r>
            <a:r>
              <a:rPr lang="zh-CN" altLang="en-US" sz="2000" b="1" dirty="0" smtClean="0">
                <a:latin typeface="Arial" pitchFamily="34" charset="0"/>
                <a:ea typeface="+mn-ea"/>
                <a:cs typeface="Arial" pitchFamily="34" charset="0"/>
              </a:rPr>
              <a:t>元素替代，</a:t>
            </a:r>
            <a:r>
              <a:rPr lang="en-US" altLang="zh-CN" sz="2000" b="1" dirty="0" err="1" smtClean="0">
                <a:latin typeface="Arial" pitchFamily="34" charset="0"/>
                <a:ea typeface="+mn-ea"/>
                <a:cs typeface="Arial" pitchFamily="34" charset="0"/>
              </a:rPr>
              <a:t>tt</a:t>
            </a:r>
            <a:r>
              <a:rPr lang="zh-CN" altLang="en-US" sz="2000" b="1" dirty="0" smtClean="0">
                <a:latin typeface="Arial" pitchFamily="34" charset="0"/>
                <a:ea typeface="+mn-ea"/>
                <a:cs typeface="Arial" pitchFamily="34" charset="0"/>
              </a:rPr>
              <a:t>元素可以由</a:t>
            </a:r>
            <a:r>
              <a:rPr lang="en-US" altLang="zh-CN" sz="2000" b="1" dirty="0" smtClean="0">
                <a:latin typeface="Arial" pitchFamily="34" charset="0"/>
                <a:ea typeface="+mn-ea"/>
                <a:cs typeface="Arial" pitchFamily="34" charset="0"/>
              </a:rPr>
              <a:t>CSS</a:t>
            </a:r>
            <a:r>
              <a:rPr lang="zh-CN" altLang="en-US" sz="2000" b="1" dirty="0" smtClean="0">
                <a:latin typeface="Arial" pitchFamily="34" charset="0"/>
                <a:ea typeface="+mn-ea"/>
                <a:cs typeface="Arial" pitchFamily="34" charset="0"/>
              </a:rPr>
              <a:t>的</a:t>
            </a:r>
            <a:r>
              <a:rPr lang="en-US" altLang="zh-CN" sz="2000" b="1" dirty="0" smtClean="0">
                <a:latin typeface="Arial" pitchFamily="34" charset="0"/>
                <a:ea typeface="+mn-ea"/>
                <a:cs typeface="Arial" pitchFamily="34" charset="0"/>
              </a:rPr>
              <a:t>font-family</a:t>
            </a:r>
            <a:r>
              <a:rPr lang="zh-CN" altLang="en-US" sz="2000" b="1" dirty="0" smtClean="0">
                <a:latin typeface="Arial" pitchFamily="34" charset="0"/>
                <a:ea typeface="+mn-ea"/>
                <a:cs typeface="Arial" pitchFamily="34" charset="0"/>
              </a:rPr>
              <a:t>属性替代。</a:t>
            </a:r>
            <a:endParaRPr lang="zh-CN" altLang="en-US" sz="2000" b="1" dirty="0">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文本框 2"/>
          <p:cNvSpPr txBox="1">
            <a:spLocks noChangeArrowheads="1"/>
          </p:cNvSpPr>
          <p:nvPr/>
        </p:nvSpPr>
        <p:spPr bwMode="auto">
          <a:xfrm>
            <a:off x="428596" y="1857364"/>
            <a:ext cx="8143932" cy="4154984"/>
          </a:xfrm>
          <a:prstGeom prst="rect">
            <a:avLst/>
          </a:prstGeom>
          <a:noFill/>
          <a:ln w="9525">
            <a:noFill/>
            <a:miter lim="800000"/>
            <a:headEnd/>
            <a:tailEnd/>
          </a:ln>
        </p:spPr>
        <p:txBody>
          <a:bodyPr wrap="square">
            <a:spAutoFit/>
          </a:bodyPr>
          <a:lstStyle/>
          <a:p>
            <a:r>
              <a:rPr lang="en-US" altLang="zh-CN" sz="2400" b="1" dirty="0" smtClean="0"/>
              <a:t>2</a:t>
            </a:r>
            <a:r>
              <a:rPr lang="zh-CN" altLang="en-US" sz="2400" b="1" dirty="0" smtClean="0"/>
              <a:t>、不再使用</a:t>
            </a:r>
            <a:r>
              <a:rPr lang="en-US" altLang="zh-CN" sz="2400" b="1" dirty="0" smtClean="0"/>
              <a:t>frame</a:t>
            </a:r>
            <a:r>
              <a:rPr lang="zh-CN" altLang="en-US" sz="2400" b="1" dirty="0" smtClean="0"/>
              <a:t>框架：</a:t>
            </a:r>
            <a:endParaRPr lang="en-US" altLang="zh-CN" sz="2400" b="1" dirty="0" smtClean="0"/>
          </a:p>
          <a:p>
            <a:endParaRPr lang="en-US" altLang="zh-CN" sz="2400" b="1" dirty="0" smtClean="0"/>
          </a:p>
          <a:p>
            <a:r>
              <a:rPr lang="en-US" altLang="zh-CN" sz="2400" b="1" dirty="0" smtClean="0"/>
              <a:t>frameset</a:t>
            </a:r>
          </a:p>
          <a:p>
            <a:r>
              <a:rPr lang="en-US" altLang="zh-CN" sz="2400" b="1" dirty="0" smtClean="0"/>
              <a:t>frame</a:t>
            </a:r>
          </a:p>
          <a:p>
            <a:r>
              <a:rPr lang="en-US" altLang="zh-CN" sz="2400" b="1" dirty="0" err="1" smtClean="0"/>
              <a:t>noframes</a:t>
            </a:r>
            <a:endParaRPr lang="en-US" altLang="zh-CN" sz="2400" b="1" dirty="0" smtClean="0"/>
          </a:p>
          <a:p>
            <a:endParaRPr lang="en-US" altLang="zh-CN" sz="2400" b="1" dirty="0" smtClean="0"/>
          </a:p>
          <a:p>
            <a:r>
              <a:rPr lang="zh-CN" altLang="en-US" sz="2400" b="1" dirty="0" smtClean="0"/>
              <a:t>对于</a:t>
            </a:r>
            <a:r>
              <a:rPr lang="en-US" altLang="zh-CN" sz="2400" b="1" dirty="0" smtClean="0"/>
              <a:t>frameset</a:t>
            </a:r>
            <a:r>
              <a:rPr lang="zh-CN" altLang="en-US" sz="2400" b="1" dirty="0" smtClean="0"/>
              <a:t>元素、</a:t>
            </a:r>
            <a:r>
              <a:rPr lang="en-US" altLang="zh-CN" sz="2400" b="1" dirty="0" smtClean="0"/>
              <a:t>frame</a:t>
            </a:r>
            <a:r>
              <a:rPr lang="zh-CN" altLang="en-US" sz="2400" b="1" dirty="0" smtClean="0"/>
              <a:t>元素与</a:t>
            </a:r>
            <a:r>
              <a:rPr lang="en-US" altLang="zh-CN" sz="2400" b="1" dirty="0" err="1" smtClean="0"/>
              <a:t>noframes</a:t>
            </a:r>
            <a:r>
              <a:rPr lang="zh-CN" altLang="en-US" sz="2400" b="1" dirty="0" smtClean="0"/>
              <a:t>元素，由于</a:t>
            </a:r>
            <a:r>
              <a:rPr lang="en-US" altLang="zh-CN" sz="2400" b="1" dirty="0" smtClean="0"/>
              <a:t>frame</a:t>
            </a:r>
            <a:r>
              <a:rPr lang="zh-CN" altLang="en-US" sz="2400" b="1" dirty="0" smtClean="0"/>
              <a:t>框架对网页可用性存在负面影响，在</a:t>
            </a:r>
            <a:r>
              <a:rPr lang="en-US" altLang="zh-CN" sz="2400" b="1" dirty="0" smtClean="0"/>
              <a:t>HTML5</a:t>
            </a:r>
            <a:r>
              <a:rPr lang="zh-CN" altLang="en-US" sz="2400" b="1" dirty="0" smtClean="0"/>
              <a:t>中已不支持</a:t>
            </a:r>
            <a:r>
              <a:rPr lang="en-US" altLang="zh-CN" sz="2400" b="1" dirty="0" smtClean="0"/>
              <a:t>frame</a:t>
            </a:r>
            <a:r>
              <a:rPr lang="zh-CN" altLang="en-US" sz="2400" b="1" dirty="0" smtClean="0"/>
              <a:t>框架，只支持</a:t>
            </a:r>
            <a:r>
              <a:rPr lang="en-US" altLang="zh-CN" sz="2400" b="1" dirty="0" err="1" smtClean="0"/>
              <a:t>iframe</a:t>
            </a:r>
            <a:r>
              <a:rPr lang="zh-CN" altLang="en-US" sz="2400" b="1" dirty="0" smtClean="0"/>
              <a:t>框架，或者用服务器创建的由多个页面组成的复合页面的性质，同时将以上这三个元素废除。</a:t>
            </a:r>
            <a:endParaRPr lang="en-US" altLang="zh-CN" sz="24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文本框 2"/>
          <p:cNvSpPr txBox="1">
            <a:spLocks noChangeArrowheads="1"/>
          </p:cNvSpPr>
          <p:nvPr/>
        </p:nvSpPr>
        <p:spPr bwMode="auto">
          <a:xfrm>
            <a:off x="428596" y="1857364"/>
            <a:ext cx="8143932" cy="4893647"/>
          </a:xfrm>
          <a:prstGeom prst="rect">
            <a:avLst/>
          </a:prstGeom>
          <a:noFill/>
          <a:ln w="9525">
            <a:noFill/>
            <a:miter lim="800000"/>
            <a:headEnd/>
            <a:tailEnd/>
          </a:ln>
        </p:spPr>
        <p:txBody>
          <a:bodyPr wrap="square">
            <a:spAutoFit/>
          </a:bodyPr>
          <a:lstStyle/>
          <a:p>
            <a:r>
              <a:rPr lang="en-US" altLang="zh-CN" sz="2400" b="1" dirty="0" smtClean="0"/>
              <a:t>3</a:t>
            </a:r>
            <a:r>
              <a:rPr lang="zh-CN" altLang="en-US" sz="2400" b="1" dirty="0" smtClean="0"/>
              <a:t>、只有部分浏览器支持的元素：</a:t>
            </a:r>
            <a:endParaRPr lang="en-US" altLang="zh-CN" sz="2400" b="1" dirty="0" smtClean="0"/>
          </a:p>
          <a:p>
            <a:endParaRPr lang="en-US" altLang="zh-CN" sz="2400" b="1" dirty="0" smtClean="0"/>
          </a:p>
          <a:p>
            <a:r>
              <a:rPr lang="en-US" altLang="zh-CN" sz="2400" b="1" dirty="0" smtClean="0"/>
              <a:t>applet</a:t>
            </a:r>
          </a:p>
          <a:p>
            <a:r>
              <a:rPr lang="en-US" altLang="zh-CN" sz="2400" b="1" dirty="0" err="1" smtClean="0"/>
              <a:t>bgsound</a:t>
            </a:r>
            <a:endParaRPr lang="en-US" altLang="zh-CN" sz="2400" b="1" dirty="0" smtClean="0"/>
          </a:p>
          <a:p>
            <a:r>
              <a:rPr lang="en-US" altLang="zh-CN" sz="2400" b="1" dirty="0" smtClean="0"/>
              <a:t>blink</a:t>
            </a:r>
          </a:p>
          <a:p>
            <a:r>
              <a:rPr lang="en-US" altLang="zh-CN" sz="2400" b="1" dirty="0" smtClean="0"/>
              <a:t>marquee</a:t>
            </a:r>
          </a:p>
          <a:p>
            <a:endParaRPr lang="en-US" altLang="zh-CN" sz="2400" b="1" dirty="0" smtClean="0"/>
          </a:p>
          <a:p>
            <a:r>
              <a:rPr lang="zh-CN" altLang="en-US" sz="2400" b="1" dirty="0" smtClean="0"/>
              <a:t>对于</a:t>
            </a:r>
            <a:r>
              <a:rPr lang="en-US" altLang="zh-CN" sz="2400" b="1" dirty="0" smtClean="0"/>
              <a:t>applet</a:t>
            </a:r>
            <a:r>
              <a:rPr lang="zh-CN" altLang="en-US" sz="2400" b="1" dirty="0" smtClean="0"/>
              <a:t>、</a:t>
            </a:r>
            <a:r>
              <a:rPr lang="en-US" altLang="zh-CN" sz="2400" b="1" dirty="0" err="1" smtClean="0"/>
              <a:t>bgsound</a:t>
            </a:r>
            <a:r>
              <a:rPr lang="zh-CN" altLang="en-US" sz="2400" b="1" dirty="0" smtClean="0"/>
              <a:t>、</a:t>
            </a:r>
            <a:r>
              <a:rPr lang="en-US" altLang="zh-CN" sz="2400" b="1" dirty="0" smtClean="0"/>
              <a:t>blink</a:t>
            </a:r>
            <a:r>
              <a:rPr lang="zh-CN" altLang="en-US" sz="2400" b="1" dirty="0" smtClean="0"/>
              <a:t>、</a:t>
            </a:r>
            <a:r>
              <a:rPr lang="en-US" altLang="zh-CN" sz="2400" b="1" dirty="0" smtClean="0"/>
              <a:t>marquee</a:t>
            </a:r>
            <a:r>
              <a:rPr lang="zh-CN" altLang="en-US" sz="2400" b="1" dirty="0" smtClean="0"/>
              <a:t>等元素，由于只有部分浏览器支持这些元素，特别是</a:t>
            </a:r>
            <a:r>
              <a:rPr lang="en-US" altLang="zh-CN" sz="2400" b="1" dirty="0" err="1" smtClean="0"/>
              <a:t>bgsound</a:t>
            </a:r>
            <a:r>
              <a:rPr lang="zh-CN" altLang="en-US" sz="2400" b="1" dirty="0" smtClean="0"/>
              <a:t>元素以及</a:t>
            </a:r>
            <a:r>
              <a:rPr lang="en-US" altLang="zh-CN" sz="2400" b="1" dirty="0" smtClean="0"/>
              <a:t>marquee</a:t>
            </a:r>
            <a:r>
              <a:rPr lang="zh-CN" altLang="en-US" sz="2400" b="1" dirty="0" smtClean="0"/>
              <a:t>元素，之辈</a:t>
            </a:r>
            <a:r>
              <a:rPr lang="en-US" altLang="zh-CN" sz="2400" b="1" dirty="0" smtClean="0"/>
              <a:t>IE</a:t>
            </a:r>
            <a:r>
              <a:rPr lang="zh-CN" altLang="en-US" sz="2400" b="1" dirty="0" smtClean="0"/>
              <a:t>所支持，所以在</a:t>
            </a:r>
            <a:r>
              <a:rPr lang="en-US" altLang="zh-CN" sz="2400" b="1" dirty="0" smtClean="0"/>
              <a:t>HTML5</a:t>
            </a:r>
            <a:r>
              <a:rPr lang="zh-CN" altLang="en-US" sz="2400" b="1" dirty="0" smtClean="0"/>
              <a:t>中被废除。其中</a:t>
            </a:r>
            <a:r>
              <a:rPr lang="en-US" altLang="zh-CN" sz="2400" b="1" dirty="0" smtClean="0"/>
              <a:t>applet</a:t>
            </a:r>
            <a:r>
              <a:rPr lang="zh-CN" altLang="en-US" sz="2400" b="1" dirty="0" smtClean="0"/>
              <a:t>元素可由</a:t>
            </a:r>
            <a:r>
              <a:rPr lang="en-US" altLang="zh-CN" sz="2400" b="1" dirty="0" smtClean="0"/>
              <a:t>embed</a:t>
            </a:r>
            <a:r>
              <a:rPr lang="zh-CN" altLang="en-US" sz="2400" b="1" dirty="0" smtClean="0"/>
              <a:t>元素或</a:t>
            </a:r>
            <a:r>
              <a:rPr lang="en-US" altLang="zh-CN" sz="2400" b="1" dirty="0" smtClean="0"/>
              <a:t>object</a:t>
            </a:r>
            <a:r>
              <a:rPr lang="zh-CN" altLang="en-US" sz="2400" b="1" dirty="0" smtClean="0"/>
              <a:t>元素替代，</a:t>
            </a:r>
            <a:r>
              <a:rPr lang="en-US" altLang="zh-CN" sz="2400" b="1" dirty="0" err="1" smtClean="0"/>
              <a:t>bgsound</a:t>
            </a:r>
            <a:r>
              <a:rPr lang="zh-CN" altLang="en-US" sz="2400" b="1" dirty="0" smtClean="0"/>
              <a:t>元素可由</a:t>
            </a:r>
            <a:r>
              <a:rPr lang="en-US" altLang="zh-CN" sz="2400" b="1" dirty="0" smtClean="0"/>
              <a:t>audio</a:t>
            </a:r>
            <a:r>
              <a:rPr lang="zh-CN" altLang="en-US" sz="2400" b="1" dirty="0" smtClean="0"/>
              <a:t>元素替代，</a:t>
            </a:r>
            <a:r>
              <a:rPr lang="en-US" altLang="zh-CN" sz="2400" b="1" dirty="0" smtClean="0"/>
              <a:t>marquee</a:t>
            </a:r>
            <a:r>
              <a:rPr lang="zh-CN" altLang="en-US" sz="2400" b="1" dirty="0" smtClean="0"/>
              <a:t>可由</a:t>
            </a:r>
            <a:r>
              <a:rPr lang="en-US" altLang="zh-CN" sz="2400" b="1" dirty="0" smtClean="0"/>
              <a:t>JavaScript</a:t>
            </a:r>
            <a:r>
              <a:rPr lang="zh-CN" altLang="en-US" sz="2400" b="1" dirty="0" smtClean="0"/>
              <a:t>编程的方式所替代。</a:t>
            </a:r>
            <a:endParaRPr lang="en-US" altLang="zh-CN" sz="24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文本框 2"/>
          <p:cNvSpPr txBox="1">
            <a:spLocks noChangeArrowheads="1"/>
          </p:cNvSpPr>
          <p:nvPr/>
        </p:nvSpPr>
        <p:spPr bwMode="auto">
          <a:xfrm>
            <a:off x="428596" y="1857364"/>
            <a:ext cx="8143932" cy="4154984"/>
          </a:xfrm>
          <a:prstGeom prst="rect">
            <a:avLst/>
          </a:prstGeom>
          <a:noFill/>
          <a:ln w="9525">
            <a:noFill/>
            <a:miter lim="800000"/>
            <a:headEnd/>
            <a:tailEnd/>
          </a:ln>
        </p:spPr>
        <p:txBody>
          <a:bodyPr wrap="square">
            <a:spAutoFit/>
          </a:bodyPr>
          <a:lstStyle/>
          <a:p>
            <a:r>
              <a:rPr lang="en-US" altLang="zh-CN" sz="2400" b="1" dirty="0" smtClean="0"/>
              <a:t>4</a:t>
            </a:r>
            <a:r>
              <a:rPr lang="zh-CN" altLang="en-US" sz="2400" b="1" dirty="0" smtClean="0"/>
              <a:t>、其他被废除的元素：</a:t>
            </a:r>
            <a:endParaRPr lang="en-US" altLang="zh-CN" sz="2400" b="1" dirty="0" smtClean="0"/>
          </a:p>
          <a:p>
            <a:endParaRPr lang="en-US" altLang="zh-CN" sz="2400" b="1" dirty="0" smtClean="0"/>
          </a:p>
          <a:p>
            <a:r>
              <a:rPr lang="zh-CN" altLang="en-US" sz="2400" b="1" dirty="0" smtClean="0"/>
              <a:t>废除</a:t>
            </a:r>
            <a:r>
              <a:rPr lang="en-US" altLang="zh-CN" sz="2400" b="1" dirty="0" err="1" smtClean="0"/>
              <a:t>rb</a:t>
            </a:r>
            <a:r>
              <a:rPr lang="zh-CN" altLang="en-US" sz="2400" b="1" dirty="0" smtClean="0"/>
              <a:t>元素，使用</a:t>
            </a:r>
            <a:r>
              <a:rPr lang="en-US" altLang="zh-CN" sz="2400" b="1" dirty="0" smtClean="0"/>
              <a:t>ruby</a:t>
            </a:r>
            <a:r>
              <a:rPr lang="zh-CN" altLang="en-US" sz="2400" b="1" dirty="0" smtClean="0"/>
              <a:t>元素替代</a:t>
            </a:r>
            <a:endParaRPr lang="en-US" altLang="zh-CN" sz="2400" b="1" dirty="0" smtClean="0"/>
          </a:p>
          <a:p>
            <a:r>
              <a:rPr lang="zh-CN" altLang="en-US" sz="2400" b="1" dirty="0" smtClean="0"/>
              <a:t>废除</a:t>
            </a:r>
            <a:r>
              <a:rPr lang="en-US" altLang="zh-CN" sz="2400" b="1" dirty="0" err="1" smtClean="0"/>
              <a:t>acrony</a:t>
            </a:r>
            <a:r>
              <a:rPr lang="zh-CN" altLang="en-US" sz="2400" b="1" dirty="0" smtClean="0"/>
              <a:t>元素，使用</a:t>
            </a:r>
            <a:r>
              <a:rPr lang="en-US" altLang="zh-CN" sz="2400" b="1" dirty="0" err="1" smtClean="0"/>
              <a:t>abbr</a:t>
            </a:r>
            <a:r>
              <a:rPr lang="zh-CN" altLang="en-US" sz="2400" b="1" dirty="0" smtClean="0"/>
              <a:t>元素替代</a:t>
            </a:r>
            <a:endParaRPr lang="en-US" altLang="zh-CN" sz="2400" b="1" dirty="0" smtClean="0"/>
          </a:p>
          <a:p>
            <a:r>
              <a:rPr lang="zh-CN" altLang="en-US" sz="2400" b="1" dirty="0" smtClean="0"/>
              <a:t>废除</a:t>
            </a:r>
            <a:r>
              <a:rPr lang="en-US" altLang="zh-CN" sz="2400" b="1" dirty="0" smtClean="0"/>
              <a:t>dir</a:t>
            </a:r>
            <a:r>
              <a:rPr lang="zh-CN" altLang="en-US" sz="2400" b="1" dirty="0" smtClean="0"/>
              <a:t>元素，使用</a:t>
            </a:r>
            <a:r>
              <a:rPr lang="en-US" altLang="zh-CN" sz="2400" b="1" dirty="0" err="1" smtClean="0"/>
              <a:t>ul</a:t>
            </a:r>
            <a:r>
              <a:rPr lang="zh-CN" altLang="en-US" sz="2400" b="1" dirty="0" smtClean="0"/>
              <a:t>元素替代</a:t>
            </a:r>
            <a:endParaRPr lang="en-US" altLang="zh-CN" sz="2400" b="1" dirty="0" smtClean="0"/>
          </a:p>
          <a:p>
            <a:r>
              <a:rPr lang="zh-CN" altLang="en-US" sz="2400" b="1" dirty="0" smtClean="0"/>
              <a:t>废除</a:t>
            </a:r>
            <a:r>
              <a:rPr lang="en-US" altLang="zh-CN" sz="2400" b="1" dirty="0" err="1" smtClean="0"/>
              <a:t>isindex</a:t>
            </a:r>
            <a:r>
              <a:rPr lang="zh-CN" altLang="en-US" sz="2400" b="1" dirty="0" smtClean="0"/>
              <a:t>元素，使用</a:t>
            </a:r>
            <a:r>
              <a:rPr lang="en-US" altLang="zh-CN" sz="2400" b="1" dirty="0" smtClean="0"/>
              <a:t>form</a:t>
            </a:r>
            <a:r>
              <a:rPr lang="zh-CN" altLang="en-US" sz="2400" b="1" dirty="0" smtClean="0"/>
              <a:t>元素与</a:t>
            </a:r>
            <a:r>
              <a:rPr lang="en-US" altLang="zh-CN" sz="2400" b="1" dirty="0" smtClean="0"/>
              <a:t>input</a:t>
            </a:r>
            <a:r>
              <a:rPr lang="zh-CN" altLang="en-US" sz="2400" b="1" dirty="0" smtClean="0"/>
              <a:t>元素相结合的方式替代</a:t>
            </a:r>
            <a:endParaRPr lang="en-US" altLang="zh-CN" sz="2400" b="1" dirty="0" smtClean="0"/>
          </a:p>
          <a:p>
            <a:r>
              <a:rPr lang="zh-CN" altLang="en-US" sz="2400" b="1" dirty="0" smtClean="0"/>
              <a:t>废除</a:t>
            </a:r>
            <a:r>
              <a:rPr lang="en-US" altLang="zh-CN" sz="2400" b="1" dirty="0" smtClean="0"/>
              <a:t>listing</a:t>
            </a:r>
            <a:r>
              <a:rPr lang="zh-CN" altLang="en-US" sz="2400" b="1" dirty="0" smtClean="0"/>
              <a:t>元素，使用</a:t>
            </a:r>
            <a:r>
              <a:rPr lang="en-US" altLang="zh-CN" sz="2400" b="1" dirty="0" smtClean="0"/>
              <a:t>pre</a:t>
            </a:r>
            <a:r>
              <a:rPr lang="zh-CN" altLang="en-US" sz="2400" b="1" dirty="0" smtClean="0"/>
              <a:t>元素替代</a:t>
            </a:r>
            <a:endParaRPr lang="en-US" altLang="zh-CN" sz="2400" b="1" dirty="0" smtClean="0"/>
          </a:p>
          <a:p>
            <a:r>
              <a:rPr lang="zh-CN" altLang="en-US" sz="2400" b="1" dirty="0" smtClean="0"/>
              <a:t>废除</a:t>
            </a:r>
            <a:r>
              <a:rPr lang="en-US" altLang="zh-CN" sz="2400" b="1" dirty="0" err="1" smtClean="0"/>
              <a:t>xmp</a:t>
            </a:r>
            <a:r>
              <a:rPr lang="zh-CN" altLang="en-US" sz="2400" b="1" dirty="0" smtClean="0"/>
              <a:t>元素，使用</a:t>
            </a:r>
            <a:r>
              <a:rPr lang="en-US" altLang="zh-CN" sz="2400" b="1" dirty="0" smtClean="0"/>
              <a:t>code</a:t>
            </a:r>
            <a:r>
              <a:rPr lang="zh-CN" altLang="en-US" sz="2400" b="1" dirty="0" smtClean="0"/>
              <a:t>元素替代</a:t>
            </a:r>
            <a:endParaRPr lang="en-US" altLang="zh-CN" sz="2400" b="1" dirty="0" smtClean="0"/>
          </a:p>
          <a:p>
            <a:r>
              <a:rPr lang="zh-CN" altLang="en-US" sz="2400" b="1" dirty="0" smtClean="0"/>
              <a:t>废除</a:t>
            </a:r>
            <a:r>
              <a:rPr lang="en-US" altLang="zh-CN" sz="2400" b="1" dirty="0" err="1" smtClean="0"/>
              <a:t>nextid</a:t>
            </a:r>
            <a:r>
              <a:rPr lang="zh-CN" altLang="en-US" sz="2400" b="1" dirty="0" smtClean="0"/>
              <a:t>元素，使用</a:t>
            </a:r>
            <a:r>
              <a:rPr lang="en-US" altLang="zh-CN" sz="2400" b="1" dirty="0" smtClean="0"/>
              <a:t>GUIDS</a:t>
            </a:r>
            <a:r>
              <a:rPr lang="zh-CN" altLang="en-US" sz="2400" b="1" dirty="0" smtClean="0"/>
              <a:t>替代</a:t>
            </a:r>
            <a:endParaRPr lang="en-US" altLang="zh-CN" sz="2400" b="1" dirty="0" smtClean="0"/>
          </a:p>
          <a:p>
            <a:r>
              <a:rPr lang="zh-CN" altLang="en-US" sz="2400" b="1" dirty="0" smtClean="0"/>
              <a:t>废除</a:t>
            </a:r>
            <a:r>
              <a:rPr lang="en-US" altLang="zh-CN" sz="2400" b="1" dirty="0" smtClean="0"/>
              <a:t>plaintext</a:t>
            </a:r>
            <a:r>
              <a:rPr lang="zh-CN" altLang="en-US" sz="2400" b="1" dirty="0" smtClean="0"/>
              <a:t>元素，使用“</a:t>
            </a:r>
            <a:r>
              <a:rPr lang="en-US" altLang="zh-CN" sz="2400" b="1" dirty="0" smtClean="0"/>
              <a:t>text/</a:t>
            </a:r>
            <a:r>
              <a:rPr lang="en-US" altLang="zh-CN" sz="2400" b="1" dirty="0" err="1" smtClean="0"/>
              <a:t>plian</a:t>
            </a:r>
            <a:r>
              <a:rPr lang="zh-CN" altLang="en-US" sz="2400" b="1" dirty="0" smtClean="0"/>
              <a:t>”</a:t>
            </a:r>
            <a:r>
              <a:rPr lang="en-US" altLang="zh-CN" sz="2400" b="1" dirty="0" smtClean="0"/>
              <a:t>MIME</a:t>
            </a:r>
            <a:r>
              <a:rPr lang="zh-CN" altLang="en-US" sz="2400" b="1" dirty="0" smtClean="0"/>
              <a:t>类型替代</a:t>
            </a:r>
            <a:endParaRPr lang="en-US" altLang="zh-CN" sz="24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5</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lvl="0"/>
            <a:r>
              <a:rPr lang="zh-CN" altLang="en-US" sz="2400" b="1" dirty="0" smtClean="0"/>
              <a:t>崭新的页面布局</a:t>
            </a:r>
            <a:endParaRPr lang="zh-CN" altLang="en-US" sz="2400" b="1" dirty="0"/>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500174"/>
            <a:ext cx="8143932" cy="461665"/>
          </a:xfrm>
          <a:prstGeom prst="rect">
            <a:avLst/>
          </a:prstGeom>
          <a:noFill/>
          <a:ln w="9525">
            <a:noFill/>
            <a:miter lim="800000"/>
            <a:headEnd/>
            <a:tailEnd/>
          </a:ln>
        </p:spPr>
        <p:txBody>
          <a:bodyPr wrap="square">
            <a:spAutoFit/>
          </a:bodyPr>
          <a:lstStyle/>
          <a:p>
            <a:r>
              <a:rPr lang="en-US" altLang="zh-CN" sz="2400" b="1" dirty="0" smtClean="0"/>
              <a:t>HTML4</a:t>
            </a:r>
            <a:r>
              <a:rPr lang="zh-CN" altLang="en-US" sz="2400" b="1" dirty="0" smtClean="0"/>
              <a:t>的页面结构</a:t>
            </a:r>
            <a:endParaRPr lang="en-US" altLang="zh-CN" sz="2400" b="1" dirty="0" smtClean="0"/>
          </a:p>
        </p:txBody>
      </p:sp>
      <p:pic>
        <p:nvPicPr>
          <p:cNvPr id="5" name="Picture 3"/>
          <p:cNvPicPr>
            <a:picLocks noChangeAspect="1" noChangeArrowheads="1"/>
          </p:cNvPicPr>
          <p:nvPr/>
        </p:nvPicPr>
        <p:blipFill>
          <a:blip r:embed="rId2" cstate="print"/>
          <a:srcRect/>
          <a:stretch>
            <a:fillRect/>
          </a:stretch>
        </p:blipFill>
        <p:spPr bwMode="auto">
          <a:xfrm>
            <a:off x="1331640" y="1917724"/>
            <a:ext cx="6345237"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1500174"/>
            <a:ext cx="8143932" cy="461665"/>
          </a:xfrm>
          <a:prstGeom prst="rect">
            <a:avLst/>
          </a:prstGeom>
          <a:noFill/>
          <a:ln w="9525">
            <a:noFill/>
            <a:miter lim="800000"/>
            <a:headEnd/>
            <a:tailEnd/>
          </a:ln>
        </p:spPr>
        <p:txBody>
          <a:bodyPr wrap="square">
            <a:spAutoFit/>
          </a:bodyPr>
          <a:lstStyle/>
          <a:p>
            <a:r>
              <a:rPr lang="en-US" altLang="zh-CN" sz="2400" b="1" dirty="0" smtClean="0"/>
              <a:t>HTML5</a:t>
            </a:r>
            <a:r>
              <a:rPr lang="zh-CN" altLang="en-US" sz="2400" b="1" dirty="0" smtClean="0"/>
              <a:t>的页面结构</a:t>
            </a:r>
            <a:endParaRPr lang="en-US" altLang="zh-CN" sz="2400" b="1" dirty="0" smtClean="0"/>
          </a:p>
        </p:txBody>
      </p:sp>
      <p:pic>
        <p:nvPicPr>
          <p:cNvPr id="6" name="Picture 2"/>
          <p:cNvPicPr>
            <a:picLocks noChangeAspect="1" noChangeArrowheads="1"/>
          </p:cNvPicPr>
          <p:nvPr/>
        </p:nvPicPr>
        <p:blipFill>
          <a:blip r:embed="rId2" cstate="print"/>
          <a:srcRect/>
          <a:stretch>
            <a:fillRect/>
          </a:stretch>
        </p:blipFill>
        <p:spPr bwMode="auto">
          <a:xfrm>
            <a:off x="1403350" y="1989138"/>
            <a:ext cx="6267450" cy="4865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dirty="0" smtClean="0"/>
              <a:t>HTML</a:t>
            </a:r>
            <a:r>
              <a:rPr lang="zh-CN" altLang="en-US" sz="2400" b="1" dirty="0" smtClean="0"/>
              <a:t>的发展史</a:t>
            </a:r>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pic>
        <p:nvPicPr>
          <p:cNvPr id="10" name="Picture 5" descr="5f044a4dgd9edb01cd8e8&amp;690"/>
          <p:cNvPicPr>
            <a:picLocks noChangeAspect="1" noChangeArrowheads="1"/>
          </p:cNvPicPr>
          <p:nvPr/>
        </p:nvPicPr>
        <p:blipFill>
          <a:blip r:embed="rId2" cstate="print"/>
          <a:srcRect/>
          <a:stretch>
            <a:fillRect/>
          </a:stretch>
        </p:blipFill>
        <p:spPr bwMode="auto">
          <a:xfrm>
            <a:off x="571472" y="2428868"/>
            <a:ext cx="802322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smtClean="0">
                <a:solidFill>
                  <a:schemeClr val="bg1"/>
                </a:solidFill>
              </a:rPr>
              <a:t>6</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lvl="0"/>
            <a:r>
              <a:rPr lang="zh-CN" altLang="en-US" sz="2400" b="1" dirty="0" smtClean="0"/>
              <a:t>智能表单的使用和规范</a:t>
            </a:r>
            <a:endParaRPr lang="zh-CN" altLang="en-US" sz="2400" dirty="0"/>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0" name="文本框 2"/>
          <p:cNvSpPr txBox="1">
            <a:spLocks noChangeArrowheads="1"/>
          </p:cNvSpPr>
          <p:nvPr/>
        </p:nvSpPr>
        <p:spPr bwMode="auto">
          <a:xfrm>
            <a:off x="428596" y="2571744"/>
            <a:ext cx="8143932" cy="2677656"/>
          </a:xfrm>
          <a:prstGeom prst="rect">
            <a:avLst/>
          </a:prstGeom>
          <a:noFill/>
          <a:ln w="9525">
            <a:noFill/>
            <a:miter lim="800000"/>
            <a:headEnd/>
            <a:tailEnd/>
          </a:ln>
        </p:spPr>
        <p:txBody>
          <a:bodyPr wrap="square">
            <a:spAutoFit/>
          </a:bodyPr>
          <a:lstStyle/>
          <a:p>
            <a:r>
              <a:rPr lang="zh-CN" altLang="en-US" sz="2400" b="1" dirty="0" smtClean="0"/>
              <a:t>在</a:t>
            </a:r>
            <a:r>
              <a:rPr lang="en-US" altLang="zh-CN" sz="2400" b="1" dirty="0" smtClean="0"/>
              <a:t>HTML5</a:t>
            </a:r>
            <a:r>
              <a:rPr lang="zh-CN" altLang="en-US" sz="2400" b="1" dirty="0" smtClean="0"/>
              <a:t>中，大幅度地增加与改良了</a:t>
            </a:r>
            <a:r>
              <a:rPr lang="en-US" altLang="zh-CN" sz="2400" b="1" dirty="0" smtClean="0"/>
              <a:t>input</a:t>
            </a:r>
            <a:r>
              <a:rPr lang="zh-CN" altLang="en-US" sz="2400" b="1" dirty="0" smtClean="0"/>
              <a:t>元素的种类，可以简单地使用这些元素来实现</a:t>
            </a:r>
            <a:r>
              <a:rPr lang="en-US" altLang="zh-CN" sz="2400" b="1" dirty="0" smtClean="0"/>
              <a:t>HTML5</a:t>
            </a:r>
            <a:r>
              <a:rPr lang="zh-CN" altLang="en-US" sz="2400" b="1" dirty="0" smtClean="0"/>
              <a:t>之前需要使用</a:t>
            </a:r>
            <a:r>
              <a:rPr lang="en-US" altLang="zh-CN" sz="2400" b="1" dirty="0" smtClean="0"/>
              <a:t>JavaScript</a:t>
            </a:r>
            <a:r>
              <a:rPr lang="zh-CN" altLang="en-US" sz="2400" b="1" dirty="0" smtClean="0"/>
              <a:t>才能实现的许多功能。</a:t>
            </a:r>
            <a:endParaRPr lang="en-US" altLang="zh-CN" sz="2400" b="1" dirty="0" smtClean="0"/>
          </a:p>
          <a:p>
            <a:endParaRPr lang="en-US" altLang="zh-CN" sz="2400" b="1" dirty="0" smtClean="0"/>
          </a:p>
          <a:p>
            <a:r>
              <a:rPr lang="zh-CN" altLang="en-US" sz="2400" b="1" dirty="0" smtClean="0"/>
              <a:t>例如：</a:t>
            </a:r>
            <a:endParaRPr lang="en-US" altLang="zh-CN" sz="2400" b="1" dirty="0" smtClean="0"/>
          </a:p>
          <a:p>
            <a:r>
              <a:rPr lang="en-US" altLang="zh-CN" sz="2400" b="1" dirty="0" err="1" smtClean="0"/>
              <a:t>datetime</a:t>
            </a:r>
            <a:r>
              <a:rPr lang="en-US" altLang="zh-CN" sz="2400" b="1" dirty="0" smtClean="0"/>
              <a:t>/date/search/</a:t>
            </a:r>
            <a:r>
              <a:rPr lang="en-US" altLang="zh-CN" sz="2400" b="1" dirty="0" err="1" smtClean="0"/>
              <a:t>tel</a:t>
            </a:r>
            <a:r>
              <a:rPr lang="en-US" altLang="zh-CN" sz="2400" b="1" dirty="0" smtClean="0"/>
              <a:t>/</a:t>
            </a:r>
            <a:r>
              <a:rPr lang="en-US" altLang="zh-CN" sz="2400" b="1" dirty="0" err="1" smtClean="0"/>
              <a:t>url</a:t>
            </a:r>
            <a:r>
              <a:rPr lang="en-US" altLang="zh-CN" sz="2400" b="1" dirty="0" smtClean="0"/>
              <a:t>/email/number/range/color/file/month/week/time/</a:t>
            </a:r>
            <a:r>
              <a:rPr lang="en-US" altLang="zh-CN" sz="2400" b="1" dirty="0" err="1" smtClean="0"/>
              <a:t>datetime</a:t>
            </a:r>
            <a:r>
              <a:rPr lang="en-US" altLang="zh-CN" sz="2400" b="1" dirty="0" smtClean="0"/>
              <a:t>-local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一、新增的</a:t>
            </a:r>
            <a:r>
              <a:rPr lang="en-US" altLang="zh-CN" sz="2400" b="1" dirty="0" smtClean="0">
                <a:latin typeface="Arial" pitchFamily="34" charset="0"/>
                <a:cs typeface="Arial" pitchFamily="34" charset="0"/>
                <a:sym typeface="黑体" pitchFamily="2" charset="-122"/>
              </a:rPr>
              <a:t>input</a:t>
            </a:r>
            <a:r>
              <a:rPr lang="zh-CN" altLang="en-US" sz="2400" b="1" dirty="0" smtClean="0">
                <a:latin typeface="黑体" pitchFamily="2" charset="-122"/>
                <a:cs typeface="Arial" pitchFamily="34" charset="0"/>
                <a:sym typeface="黑体" pitchFamily="2" charset="-122"/>
              </a:rPr>
              <a:t>类型</a:t>
            </a:r>
            <a:endParaRPr lang="zh-CN" altLang="en-US" sz="2400" b="1" dirty="0">
              <a:latin typeface="黑体" pitchFamily="2" charset="-122"/>
              <a:sym typeface="黑体" pitchFamily="2" charset="-122"/>
            </a:endParaRPr>
          </a:p>
        </p:txBody>
      </p:sp>
      <p:sp>
        <p:nvSpPr>
          <p:cNvPr id="11" name="内容占位符 2"/>
          <p:cNvSpPr txBox="1">
            <a:spLocks/>
          </p:cNvSpPr>
          <p:nvPr/>
        </p:nvSpPr>
        <p:spPr>
          <a:xfrm>
            <a:off x="467544" y="2323230"/>
            <a:ext cx="8229600" cy="4320480"/>
          </a:xfrm>
          <a:prstGeom prst="rect">
            <a:avLst/>
          </a:prstGeom>
        </p:spPr>
        <p:txBody>
          <a:bodyPr/>
          <a:lstStyle/>
          <a:p>
            <a:pPr>
              <a:spcBef>
                <a:spcPts val="600"/>
              </a:spcBef>
            </a:pPr>
            <a:r>
              <a:rPr lang="en-US" altLang="zh-CN" sz="2400" b="1" dirty="0" smtClean="0"/>
              <a:t>1</a:t>
            </a:r>
            <a:r>
              <a:rPr lang="zh-CN" altLang="en-US" sz="2400" b="1" dirty="0" smtClean="0"/>
              <a:t>、</a:t>
            </a:r>
            <a:r>
              <a:rPr lang="en-US" altLang="zh-CN" sz="2400" b="1" dirty="0" smtClean="0"/>
              <a:t>email</a:t>
            </a:r>
            <a:r>
              <a:rPr lang="zh-CN" altLang="en-US" sz="2400" b="1" dirty="0" smtClean="0"/>
              <a:t>类型：</a:t>
            </a:r>
          </a:p>
        </p:txBody>
      </p:sp>
      <p:graphicFrame>
        <p:nvGraphicFramePr>
          <p:cNvPr id="12" name="表格 11"/>
          <p:cNvGraphicFramePr>
            <a:graphicFrameLocks noGrp="1"/>
          </p:cNvGraphicFramePr>
          <p:nvPr/>
        </p:nvGraphicFramePr>
        <p:xfrm>
          <a:off x="467543" y="2971302"/>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type="email"  value="damo@sina.com.cn" /&gt;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email</a:t>
                      </a:r>
                      <a:r>
                        <a:rPr lang="zh-CN" altLang="en-US" sz="2400" b="1" dirty="0" smtClean="0">
                          <a:latin typeface="Arial" pitchFamily="34" charset="0"/>
                          <a:cs typeface="Arial" pitchFamily="34" charset="0"/>
                        </a:rPr>
                        <a:t>类型的</a:t>
                      </a:r>
                      <a:r>
                        <a:rPr lang="en-US" altLang="zh-CN" sz="2400" b="1" dirty="0" smtClean="0">
                          <a:latin typeface="Arial" pitchFamily="34" charset="0"/>
                          <a:cs typeface="Arial" pitchFamily="34" charset="0"/>
                        </a:rPr>
                        <a:t>input</a:t>
                      </a:r>
                      <a:r>
                        <a:rPr lang="zh-CN" altLang="en-US" sz="2400" b="1" dirty="0" smtClean="0">
                          <a:latin typeface="Arial" pitchFamily="34" charset="0"/>
                          <a:cs typeface="Arial" pitchFamily="34" charset="0"/>
                        </a:rPr>
                        <a:t>元素是专门用来输入</a:t>
                      </a:r>
                      <a:r>
                        <a:rPr lang="en-US" altLang="zh-CN" sz="2400" b="1" dirty="0" smtClean="0">
                          <a:latin typeface="Arial" pitchFamily="34" charset="0"/>
                          <a:cs typeface="Arial" pitchFamily="34" charset="0"/>
                        </a:rPr>
                        <a:t>email</a:t>
                      </a:r>
                      <a:r>
                        <a:rPr lang="zh-CN" altLang="en-US" sz="2400" b="1" dirty="0" smtClean="0">
                          <a:latin typeface="Arial" pitchFamily="34" charset="0"/>
                          <a:cs typeface="Arial" pitchFamily="34" charset="0"/>
                        </a:rPr>
                        <a:t>地址的文本框</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如果该文本框中内容不是</a:t>
                      </a:r>
                      <a:r>
                        <a:rPr lang="en-US" altLang="zh-CN" sz="2400" b="1" dirty="0" smtClean="0">
                          <a:latin typeface="Arial" pitchFamily="34" charset="0"/>
                          <a:cs typeface="Arial" pitchFamily="34" charset="0"/>
                        </a:rPr>
                        <a:t>email</a:t>
                      </a:r>
                      <a:r>
                        <a:rPr lang="zh-CN" altLang="en-US" sz="2400" b="1" dirty="0" smtClean="0">
                          <a:latin typeface="Arial" pitchFamily="34" charset="0"/>
                          <a:cs typeface="Arial" pitchFamily="34" charset="0"/>
                        </a:rPr>
                        <a:t>地址格式的，则不允许提交。但它不检查</a:t>
                      </a:r>
                      <a:r>
                        <a:rPr lang="en-US" altLang="zh-CN" sz="2400" b="1" dirty="0" smtClean="0">
                          <a:latin typeface="Arial" pitchFamily="34" charset="0"/>
                          <a:cs typeface="Arial" pitchFamily="34" charset="0"/>
                        </a:rPr>
                        <a:t>email</a:t>
                      </a:r>
                      <a:r>
                        <a:rPr lang="zh-CN" altLang="en-US" sz="2400" b="1" dirty="0" smtClean="0">
                          <a:latin typeface="Arial" pitchFamily="34" charset="0"/>
                          <a:cs typeface="Arial" pitchFamily="34" charset="0"/>
                        </a:rPr>
                        <a:t>地址是否存在。提交时可以为空，除非加上了</a:t>
                      </a:r>
                      <a:r>
                        <a:rPr lang="en-US" altLang="zh-CN" sz="2400" b="1" dirty="0" smtClean="0">
                          <a:latin typeface="Arial" pitchFamily="34" charset="0"/>
                          <a:cs typeface="Arial" pitchFamily="34" charset="0"/>
                        </a:rPr>
                        <a:t>required</a:t>
                      </a:r>
                      <a:r>
                        <a:rPr lang="zh-CN" altLang="en-US" sz="2400" b="1" dirty="0" smtClean="0">
                          <a:latin typeface="Arial" pitchFamily="34" charset="0"/>
                          <a:cs typeface="Arial" pitchFamily="34" charset="0"/>
                        </a:rPr>
                        <a:t>属性。</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具有</a:t>
                      </a:r>
                      <a:r>
                        <a:rPr lang="en-US" altLang="zh-CN" sz="2400" b="1" dirty="0" smtClean="0">
                          <a:latin typeface="Arial" pitchFamily="34" charset="0"/>
                          <a:cs typeface="Arial" pitchFamily="34" charset="0"/>
                        </a:rPr>
                        <a:t>multiple</a:t>
                      </a:r>
                      <a:r>
                        <a:rPr lang="zh-CN" altLang="en-US" sz="2400" b="1" dirty="0" smtClean="0">
                          <a:latin typeface="Arial" pitchFamily="34" charset="0"/>
                          <a:cs typeface="Arial" pitchFamily="34" charset="0"/>
                        </a:rPr>
                        <a:t>属性，它允许在该文本框中输入一串以逗号分隔的</a:t>
                      </a:r>
                      <a:r>
                        <a:rPr lang="en-US" altLang="zh-CN" sz="2400" b="1" dirty="0" smtClean="0">
                          <a:latin typeface="Arial" pitchFamily="34" charset="0"/>
                          <a:cs typeface="Arial" pitchFamily="34" charset="0"/>
                        </a:rPr>
                        <a:t>email</a:t>
                      </a:r>
                      <a:r>
                        <a:rPr lang="zh-CN" altLang="en-US" sz="2400" b="1" dirty="0" smtClean="0">
                          <a:latin typeface="Arial" pitchFamily="34" charset="0"/>
                          <a:cs typeface="Arial" pitchFamily="34" charset="0"/>
                        </a:rPr>
                        <a:t>地址。</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1"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err="1" smtClean="0"/>
              <a:t>url</a:t>
            </a:r>
            <a:r>
              <a:rPr lang="zh-CN" altLang="en-US" sz="2400" b="1" dirty="0" smtClean="0"/>
              <a:t>类型：</a:t>
            </a:r>
          </a:p>
        </p:txBody>
      </p:sp>
      <p:graphicFrame>
        <p:nvGraphicFramePr>
          <p:cNvPr id="8" name="表格 7"/>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a:t>
                      </a:r>
                      <a:r>
                        <a:rPr lang="en-US" altLang="zh-CN" sz="2400" b="1" dirty="0" err="1" smtClean="0">
                          <a:latin typeface="Arial" pitchFamily="34" charset="0"/>
                          <a:cs typeface="Arial" pitchFamily="34" charset="0"/>
                        </a:rPr>
                        <a:t>url</a:t>
                      </a:r>
                      <a:r>
                        <a:rPr lang="en-US" altLang="zh-CN" sz="2400" b="1" dirty="0" smtClean="0">
                          <a:latin typeface="Arial" pitchFamily="34" charset="0"/>
                          <a:cs typeface="Arial" pitchFamily="34" charset="0"/>
                        </a:rPr>
                        <a:t>” value="http://www.baidu.com"  /&gt;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err="1" smtClean="0">
                          <a:latin typeface="Arial" pitchFamily="34" charset="0"/>
                          <a:cs typeface="Arial" pitchFamily="34" charset="0"/>
                        </a:rPr>
                        <a:t>url</a:t>
                      </a:r>
                      <a:r>
                        <a:rPr lang="zh-CN" altLang="en-US" sz="2400" b="1" dirty="0" smtClean="0">
                          <a:latin typeface="Arial" pitchFamily="34" charset="0"/>
                          <a:cs typeface="Arial" pitchFamily="34" charset="0"/>
                        </a:rPr>
                        <a:t>类型的</a:t>
                      </a:r>
                      <a:r>
                        <a:rPr lang="en-US" altLang="zh-CN" sz="2400" b="1" dirty="0" smtClean="0">
                          <a:latin typeface="Arial" pitchFamily="34" charset="0"/>
                          <a:cs typeface="Arial" pitchFamily="34" charset="0"/>
                        </a:rPr>
                        <a:t>input</a:t>
                      </a:r>
                      <a:r>
                        <a:rPr lang="zh-CN" altLang="en-US" sz="2400" b="1" dirty="0" smtClean="0">
                          <a:latin typeface="Arial" pitchFamily="34" charset="0"/>
                          <a:cs typeface="Arial" pitchFamily="34" charset="0"/>
                        </a:rPr>
                        <a:t>元素是一种专门用来输入</a:t>
                      </a:r>
                      <a:r>
                        <a:rPr lang="en-US" altLang="zh-CN" sz="2400" b="1" dirty="0" err="1" smtClean="0">
                          <a:latin typeface="Arial" pitchFamily="34" charset="0"/>
                          <a:cs typeface="Arial" pitchFamily="34" charset="0"/>
                        </a:rPr>
                        <a:t>url</a:t>
                      </a:r>
                      <a:r>
                        <a:rPr lang="zh-CN" altLang="en-US" sz="2400" b="1" dirty="0" smtClean="0">
                          <a:latin typeface="Arial" pitchFamily="34" charset="0"/>
                          <a:cs typeface="Arial" pitchFamily="34" charset="0"/>
                        </a:rPr>
                        <a:t>地址的文本框，需要输入</a:t>
                      </a:r>
                      <a:r>
                        <a:rPr lang="en-US" altLang="zh-CN" sz="2400" b="1" dirty="0" smtClean="0">
                          <a:latin typeface="Arial" pitchFamily="34" charset="0"/>
                          <a:cs typeface="Arial" pitchFamily="34" charset="0"/>
                        </a:rPr>
                        <a:t>http://</a:t>
                      </a:r>
                      <a:r>
                        <a:rPr lang="zh-CN" altLang="en-US" sz="2400" b="1" dirty="0" smtClean="0">
                          <a:latin typeface="Arial" pitchFamily="34" charset="0"/>
                          <a:cs typeface="Arial" pitchFamily="34" charset="0"/>
                        </a:rPr>
                        <a:t>才有效</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6"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3</a:t>
            </a:r>
            <a:r>
              <a:rPr lang="zh-CN" altLang="en-US" sz="2400" b="1" dirty="0" smtClean="0"/>
              <a:t>、</a:t>
            </a:r>
            <a:r>
              <a:rPr lang="en-US" altLang="zh-CN" sz="2400" b="1" dirty="0" smtClean="0"/>
              <a:t>number</a:t>
            </a:r>
            <a:r>
              <a:rPr lang="zh-CN" altLang="en-US" sz="2400" b="1" dirty="0" smtClean="0"/>
              <a:t>类型：</a:t>
            </a:r>
          </a:p>
        </p:txBody>
      </p:sp>
      <p:graphicFrame>
        <p:nvGraphicFramePr>
          <p:cNvPr id="7" name="表格 6"/>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type="number" value="54" min="10" max="100" step="5" /&gt;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number</a:t>
                      </a:r>
                      <a:r>
                        <a:rPr lang="zh-CN" altLang="en-US" sz="2400" b="1" dirty="0" smtClean="0">
                          <a:latin typeface="Arial" pitchFamily="34" charset="0"/>
                          <a:cs typeface="Arial" pitchFamily="34" charset="0"/>
                        </a:rPr>
                        <a:t>类型的</a:t>
                      </a:r>
                      <a:r>
                        <a:rPr lang="en-US" altLang="zh-CN" sz="2400" b="1" dirty="0" smtClean="0">
                          <a:latin typeface="Arial" pitchFamily="34" charset="0"/>
                          <a:cs typeface="Arial" pitchFamily="34" charset="0"/>
                        </a:rPr>
                        <a:t>input</a:t>
                      </a:r>
                      <a:r>
                        <a:rPr lang="zh-CN" altLang="en-US" sz="2400" b="1" dirty="0" smtClean="0">
                          <a:latin typeface="Arial" pitchFamily="34" charset="0"/>
                          <a:cs typeface="Arial" pitchFamily="34" charset="0"/>
                        </a:rPr>
                        <a:t>元素是一种专门用来输入数字的文本框，并且在提交时会检查其中的内容是否为数字。它与</a:t>
                      </a:r>
                      <a:r>
                        <a:rPr lang="en-US" altLang="zh-CN" sz="2400" b="1" dirty="0" smtClean="0">
                          <a:latin typeface="Arial" pitchFamily="34" charset="0"/>
                          <a:cs typeface="Arial" pitchFamily="34" charset="0"/>
                        </a:rPr>
                        <a:t>min</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max</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step</a:t>
                      </a:r>
                      <a:r>
                        <a:rPr lang="zh-CN" altLang="en-US" sz="2400" b="1" dirty="0" smtClean="0">
                          <a:latin typeface="Arial" pitchFamily="34" charset="0"/>
                          <a:cs typeface="Arial" pitchFamily="34" charset="0"/>
                        </a:rPr>
                        <a:t>属性很好地协作。</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8"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smtClean="0"/>
              <a:t>range</a:t>
            </a:r>
            <a:r>
              <a:rPr lang="zh-CN" altLang="en-US" sz="2400" b="1" dirty="0" smtClean="0"/>
              <a:t>类型：</a:t>
            </a:r>
          </a:p>
        </p:txBody>
      </p:sp>
      <p:graphicFrame>
        <p:nvGraphicFramePr>
          <p:cNvPr id="9" name="表格 8"/>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type="range" value="25" min=“0" max="100" step="5" /&gt;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range</a:t>
                      </a:r>
                      <a:r>
                        <a:rPr lang="zh-CN" altLang="en-US" sz="2400" b="1" dirty="0" smtClean="0">
                          <a:latin typeface="Arial" pitchFamily="34" charset="0"/>
                          <a:cs typeface="Arial" pitchFamily="34" charset="0"/>
                        </a:rPr>
                        <a:t>类型的</a:t>
                      </a:r>
                      <a:r>
                        <a:rPr lang="en-US" altLang="zh-CN" sz="2400" b="1" dirty="0" smtClean="0">
                          <a:latin typeface="Arial" pitchFamily="34" charset="0"/>
                          <a:cs typeface="Arial" pitchFamily="34" charset="0"/>
                        </a:rPr>
                        <a:t>input</a:t>
                      </a:r>
                      <a:r>
                        <a:rPr lang="zh-CN" altLang="en-US" sz="2400" b="1" dirty="0" smtClean="0">
                          <a:latin typeface="Arial" pitchFamily="34" charset="0"/>
                          <a:cs typeface="Arial" pitchFamily="34" charset="0"/>
                        </a:rPr>
                        <a:t>元素是一种只允许输入一段范围内数值的文本框，它具有</a:t>
                      </a:r>
                      <a:r>
                        <a:rPr lang="en-US" altLang="zh-CN" sz="2400" b="1" dirty="0" smtClean="0">
                          <a:latin typeface="Arial" pitchFamily="34" charset="0"/>
                          <a:cs typeface="Arial" pitchFamily="34" charset="0"/>
                        </a:rPr>
                        <a:t>min</a:t>
                      </a:r>
                      <a:r>
                        <a:rPr lang="zh-CN" altLang="en-US" sz="2400" b="1" dirty="0" smtClean="0">
                          <a:latin typeface="Arial" pitchFamily="34" charset="0"/>
                          <a:cs typeface="Arial" pitchFamily="34" charset="0"/>
                        </a:rPr>
                        <a:t>属性与</a:t>
                      </a:r>
                      <a:r>
                        <a:rPr lang="en-US" altLang="zh-CN" sz="2400" b="1" dirty="0" smtClean="0">
                          <a:latin typeface="Arial" pitchFamily="34" charset="0"/>
                          <a:cs typeface="Arial" pitchFamily="34" charset="0"/>
                        </a:rPr>
                        <a:t>max</a:t>
                      </a:r>
                      <a:r>
                        <a:rPr lang="zh-CN" altLang="en-US" sz="2400" b="1" dirty="0" smtClean="0">
                          <a:latin typeface="Arial" pitchFamily="34" charset="0"/>
                          <a:cs typeface="Arial" pitchFamily="34" charset="0"/>
                        </a:rPr>
                        <a:t>属性，可以设定最小值与最大值（默认值为</a:t>
                      </a:r>
                      <a:r>
                        <a:rPr lang="en-US" altLang="zh-CN" sz="2400" b="1" dirty="0" smtClean="0">
                          <a:latin typeface="Arial" pitchFamily="34" charset="0"/>
                          <a:cs typeface="Arial" pitchFamily="34" charset="0"/>
                        </a:rPr>
                        <a:t>0</a:t>
                      </a:r>
                      <a:r>
                        <a:rPr lang="zh-CN" altLang="en-US" sz="2400" b="1" dirty="0" smtClean="0">
                          <a:latin typeface="Arial" pitchFamily="34" charset="0"/>
                          <a:cs typeface="Arial" pitchFamily="34" charset="0"/>
                        </a:rPr>
                        <a:t>与</a:t>
                      </a:r>
                      <a:r>
                        <a:rPr lang="en-US" altLang="zh-CN" sz="2400" b="1" dirty="0" smtClean="0">
                          <a:latin typeface="Arial" pitchFamily="34" charset="0"/>
                          <a:cs typeface="Arial" pitchFamily="34" charset="0"/>
                        </a:rPr>
                        <a:t>100</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还具有</a:t>
                      </a:r>
                      <a:r>
                        <a:rPr lang="en-US" altLang="zh-CN" sz="2400" b="1" dirty="0" smtClean="0">
                          <a:latin typeface="Arial" pitchFamily="34" charset="0"/>
                          <a:cs typeface="Arial" pitchFamily="34" charset="0"/>
                        </a:rPr>
                        <a:t>step</a:t>
                      </a:r>
                      <a:r>
                        <a:rPr lang="zh-CN" altLang="en-US" sz="2400" b="1" dirty="0" smtClean="0">
                          <a:latin typeface="Arial" pitchFamily="34" charset="0"/>
                          <a:cs typeface="Arial" pitchFamily="34" charset="0"/>
                        </a:rPr>
                        <a:t>属性，可以指定每次拖动的步幅。</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8" name="内容占位符 2"/>
          <p:cNvSpPr txBox="1">
            <a:spLocks/>
          </p:cNvSpPr>
          <p:nvPr/>
        </p:nvSpPr>
        <p:spPr>
          <a:xfrm>
            <a:off x="467544" y="1916832"/>
            <a:ext cx="8229600" cy="4441126"/>
          </a:xfrm>
          <a:prstGeom prst="rect">
            <a:avLst/>
          </a:prstGeom>
        </p:spPr>
        <p:txBody>
          <a:bodyPr/>
          <a:lstStyle/>
          <a:p>
            <a:r>
              <a:rPr lang="en-US" altLang="zh-CN" sz="2400" b="1" dirty="0" smtClean="0"/>
              <a:t>5</a:t>
            </a:r>
            <a:r>
              <a:rPr lang="zh-CN" altLang="en-US" sz="2400" b="1" dirty="0" smtClean="0"/>
              <a:t>、</a:t>
            </a:r>
            <a:r>
              <a:rPr lang="en-US" sz="2400" b="1" dirty="0" smtClean="0"/>
              <a:t>date pickers (date, month, week, time, </a:t>
            </a:r>
            <a:r>
              <a:rPr lang="en-US" sz="2400" b="1" dirty="0" err="1" smtClean="0"/>
              <a:t>datetime</a:t>
            </a:r>
            <a:r>
              <a:rPr lang="en-US" sz="2400" b="1" dirty="0" smtClean="0"/>
              <a:t>, </a:t>
            </a:r>
            <a:r>
              <a:rPr lang="en-US" sz="2400" b="1" dirty="0" err="1" smtClean="0"/>
              <a:t>datetime</a:t>
            </a:r>
            <a:r>
              <a:rPr lang="en-US" sz="2400" b="1" dirty="0" smtClean="0"/>
              <a:t>-local)</a:t>
            </a:r>
          </a:p>
          <a:p>
            <a:endParaRPr lang="en-US" sz="2400" dirty="0" smtClean="0"/>
          </a:p>
          <a:p>
            <a:r>
              <a:rPr lang="zh-CN" altLang="en-US" sz="2400" b="1" dirty="0" smtClean="0"/>
              <a:t>拥有多个可供选取日期和时间的新输入类型。</a:t>
            </a:r>
            <a:endParaRPr lang="en-US" sz="2400" b="1" dirty="0" smtClean="0"/>
          </a:p>
          <a:p>
            <a:endParaRPr lang="en-US" sz="2400" b="1" dirty="0" smtClean="0"/>
          </a:p>
          <a:p>
            <a:r>
              <a:rPr lang="en-US" sz="2400" b="1" dirty="0" smtClean="0"/>
              <a:t>date - </a:t>
            </a:r>
            <a:r>
              <a:rPr lang="zh-CN" altLang="en-US" sz="2400" b="1" dirty="0" smtClean="0"/>
              <a:t>选取日、月、年</a:t>
            </a:r>
          </a:p>
          <a:p>
            <a:r>
              <a:rPr lang="en-US" sz="2400" b="1" dirty="0" smtClean="0"/>
              <a:t>month - </a:t>
            </a:r>
            <a:r>
              <a:rPr lang="zh-CN" altLang="en-US" sz="2400" b="1" dirty="0" smtClean="0"/>
              <a:t>选取月、年</a:t>
            </a:r>
          </a:p>
          <a:p>
            <a:r>
              <a:rPr lang="en-US" sz="2400" b="1" dirty="0" smtClean="0"/>
              <a:t>week - </a:t>
            </a:r>
            <a:r>
              <a:rPr lang="zh-CN" altLang="en-US" sz="2400" b="1" dirty="0" smtClean="0"/>
              <a:t>选取周和年</a:t>
            </a:r>
          </a:p>
          <a:p>
            <a:r>
              <a:rPr lang="en-US" sz="2400" b="1" dirty="0" smtClean="0"/>
              <a:t>time - </a:t>
            </a:r>
            <a:r>
              <a:rPr lang="zh-CN" altLang="en-US" sz="2400" b="1" dirty="0" smtClean="0"/>
              <a:t>选取时间（小时和分钟）</a:t>
            </a:r>
          </a:p>
          <a:p>
            <a:r>
              <a:rPr lang="en-US" sz="2400" b="1" dirty="0" err="1" smtClean="0"/>
              <a:t>datetime</a:t>
            </a:r>
            <a:r>
              <a:rPr lang="en-US" sz="2400" b="1" dirty="0" smtClean="0"/>
              <a:t> - </a:t>
            </a:r>
            <a:r>
              <a:rPr lang="zh-CN" altLang="en-US" sz="2400" b="1" dirty="0" smtClean="0"/>
              <a:t>选取时间、日、月、年（</a:t>
            </a:r>
            <a:r>
              <a:rPr lang="en-US" sz="2400" b="1" dirty="0" smtClean="0"/>
              <a:t>UTC </a:t>
            </a:r>
            <a:r>
              <a:rPr lang="zh-CN" altLang="en-US" sz="2400" b="1" dirty="0" smtClean="0"/>
              <a:t>时间）</a:t>
            </a:r>
          </a:p>
          <a:p>
            <a:r>
              <a:rPr lang="en-US" sz="2400" b="1" dirty="0" err="1" smtClean="0"/>
              <a:t>datetime</a:t>
            </a:r>
            <a:r>
              <a:rPr lang="en-US" sz="2400" b="1" dirty="0" smtClean="0"/>
              <a:t>-local - </a:t>
            </a:r>
            <a:r>
              <a:rPr lang="zh-CN" altLang="en-US" sz="2400" b="1" dirty="0" smtClean="0"/>
              <a:t>选取时间、日、月、年（本地时间）</a:t>
            </a:r>
          </a:p>
          <a:p>
            <a:endParaRPr lang="en-US" sz="2400" b="1" dirty="0" smtClean="0"/>
          </a:p>
          <a:p>
            <a:r>
              <a:rPr lang="zh-CN" altLang="en-US" sz="2400" b="1" dirty="0" smtClean="0"/>
              <a:t>例：</a:t>
            </a:r>
            <a:r>
              <a:rPr lang="en-US" sz="2400" b="1" dirty="0" smtClean="0"/>
              <a:t>&lt;input  type=“month”  &gt;</a:t>
            </a:r>
          </a:p>
          <a:p>
            <a:pPr>
              <a:spcBef>
                <a:spcPts val="600"/>
              </a:spcBef>
            </a:pPr>
            <a:endParaRPr lang="zh-CN" altLang="en-US" sz="2000" b="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8" name="内容占位符 2"/>
          <p:cNvSpPr txBox="1">
            <a:spLocks/>
          </p:cNvSpPr>
          <p:nvPr/>
        </p:nvSpPr>
        <p:spPr>
          <a:xfrm>
            <a:off x="467544" y="1916832"/>
            <a:ext cx="8229600" cy="4941168"/>
          </a:xfrm>
          <a:prstGeom prst="rect">
            <a:avLst/>
          </a:prstGeom>
        </p:spPr>
        <p:txBody>
          <a:bodyPr/>
          <a:lstStyle/>
          <a:p>
            <a:r>
              <a:rPr lang="en-US" sz="2400" b="1" dirty="0" smtClean="0"/>
              <a:t>6</a:t>
            </a:r>
            <a:r>
              <a:rPr lang="zh-CN" altLang="en-US" sz="2400" b="1" dirty="0" smtClean="0"/>
              <a:t>、</a:t>
            </a:r>
            <a:r>
              <a:rPr lang="en-US" sz="2400" b="1" dirty="0" smtClean="0"/>
              <a:t>search</a:t>
            </a:r>
            <a:r>
              <a:rPr lang="zh-CN" altLang="en-US" sz="2400" b="1" dirty="0" smtClean="0"/>
              <a:t>类型：专门用来输入搜索关键字的文本框，与</a:t>
            </a:r>
            <a:r>
              <a:rPr lang="en-US" sz="2400" b="1" dirty="0" smtClean="0"/>
              <a:t>type=“text” </a:t>
            </a:r>
            <a:r>
              <a:rPr lang="zh-CN" altLang="en-US" sz="2400" b="1" dirty="0" smtClean="0"/>
              <a:t>基本上一样。</a:t>
            </a:r>
            <a:endParaRPr lang="en-US" altLang="zh-CN" sz="2400" b="1" dirty="0" smtClean="0"/>
          </a:p>
          <a:p>
            <a:endParaRPr lang="en-US" sz="2400" b="1" dirty="0" smtClean="0"/>
          </a:p>
          <a:p>
            <a:r>
              <a:rPr lang="en-US" sz="2400" b="1" dirty="0" smtClean="0"/>
              <a:t>7</a:t>
            </a:r>
            <a:r>
              <a:rPr lang="zh-CN" altLang="en-US" sz="2400" b="1" dirty="0" smtClean="0"/>
              <a:t>、</a:t>
            </a:r>
            <a:r>
              <a:rPr lang="en-US" sz="2400" b="1" dirty="0" smtClean="0"/>
              <a:t>color</a:t>
            </a:r>
            <a:r>
              <a:rPr lang="zh-CN" altLang="en-US" sz="2400" b="1" dirty="0" smtClean="0"/>
              <a:t>类型：用来选取颜色。只在</a:t>
            </a:r>
            <a:r>
              <a:rPr lang="en-US" altLang="zh-CN" sz="2400" b="1" dirty="0" smtClean="0"/>
              <a:t>BlackBerry</a:t>
            </a:r>
            <a:r>
              <a:rPr lang="zh-CN" altLang="en-US" sz="2400" b="1" dirty="0" smtClean="0"/>
              <a:t>浏览器中被支持。</a:t>
            </a:r>
            <a:endParaRPr lang="en-US" altLang="zh-CN" sz="2400" b="1" dirty="0" smtClean="0"/>
          </a:p>
          <a:p>
            <a:endParaRPr lang="en-US" sz="2400" b="1" dirty="0" smtClean="0"/>
          </a:p>
          <a:p>
            <a:r>
              <a:rPr lang="en-US" altLang="zh-CN" sz="2400" b="1" dirty="0" smtClean="0"/>
              <a:t>8</a:t>
            </a:r>
            <a:r>
              <a:rPr lang="zh-CN" altLang="en-US" sz="2400" b="1" dirty="0" smtClean="0"/>
              <a:t>、</a:t>
            </a:r>
            <a:r>
              <a:rPr lang="en-US" altLang="zh-CN" sz="2400" b="1" dirty="0" smtClean="0"/>
              <a:t>output</a:t>
            </a:r>
            <a:r>
              <a:rPr lang="zh-CN" altLang="en-US" sz="2400" b="1" dirty="0" smtClean="0"/>
              <a:t>类型：定义不同类型的输出，如计算结果的输出，或脚本的输出。</a:t>
            </a:r>
          </a:p>
          <a:p>
            <a:endParaRPr lang="zh-CN" altLang="en-US" sz="2400" b="1" dirty="0" smtClean="0"/>
          </a:p>
          <a:p>
            <a:r>
              <a:rPr lang="zh-CN" altLang="en-US" sz="2400" b="1" dirty="0" smtClean="0"/>
              <a:t>注：必须从属于某个表单。即，必须将它书写在表单内部，或对它添加</a:t>
            </a:r>
            <a:r>
              <a:rPr lang="en-US" altLang="zh-CN" sz="2400" b="1" dirty="0" smtClean="0"/>
              <a:t>form</a:t>
            </a:r>
            <a:r>
              <a:rPr lang="zh-CN" altLang="en-US" sz="2400" b="1" dirty="0" smtClean="0"/>
              <a:t>属性。</a:t>
            </a:r>
          </a:p>
          <a:p>
            <a:endParaRPr lang="en-US" sz="2400" b="1" dirty="0" smtClean="0"/>
          </a:p>
          <a:p>
            <a:pPr>
              <a:spcBef>
                <a:spcPts val="600"/>
              </a:spcBef>
            </a:pPr>
            <a:endParaRPr lang="zh-CN" altLang="en-US" sz="20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8" name="内容占位符 2"/>
          <p:cNvSpPr txBox="1">
            <a:spLocks/>
          </p:cNvSpPr>
          <p:nvPr/>
        </p:nvSpPr>
        <p:spPr>
          <a:xfrm>
            <a:off x="467544" y="1916832"/>
            <a:ext cx="8229600" cy="4941168"/>
          </a:xfrm>
          <a:prstGeom prst="rect">
            <a:avLst/>
          </a:prstGeom>
        </p:spPr>
        <p:txBody>
          <a:bodyPr/>
          <a:lstStyle/>
          <a:p>
            <a:r>
              <a:rPr lang="zh-CN" altLang="en-US" sz="2400" b="1" dirty="0" smtClean="0"/>
              <a:t>对新元素样式的使用：</a:t>
            </a:r>
          </a:p>
          <a:p>
            <a:endParaRPr lang="zh-CN" altLang="en-US" sz="2400" b="1" dirty="0" smtClean="0"/>
          </a:p>
          <a:p>
            <a:r>
              <a:rPr lang="zh-CN" altLang="en-US" sz="2400" b="1" dirty="0" smtClean="0"/>
              <a:t>注意，跟 </a:t>
            </a:r>
            <a:r>
              <a:rPr lang="en-US" altLang="zh-CN" sz="2400" b="1" dirty="0" smtClean="0"/>
              <a:t>input </a:t>
            </a:r>
            <a:r>
              <a:rPr lang="zh-CN" altLang="en-US" sz="2400" b="1" dirty="0" smtClean="0"/>
              <a:t>标签设置样式一样，但是要设置标签中局部的样式不能实现。如改变日历的背景色，颜色框的按钮效果等，这些都不可以实现。</a:t>
            </a:r>
          </a:p>
          <a:p>
            <a:endParaRPr lang="en-US" sz="2400" b="1" dirty="0" smtClean="0"/>
          </a:p>
          <a:p>
            <a:pPr>
              <a:spcBef>
                <a:spcPts val="600"/>
              </a:spcBef>
            </a:pPr>
            <a:endParaRPr lang="zh-CN" altLang="en-US" sz="20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二、新增的表单标签</a:t>
            </a:r>
            <a:endParaRPr lang="zh-CN" altLang="en-US" sz="2400" b="1" dirty="0">
              <a:latin typeface="黑体" pitchFamily="2" charset="-122"/>
              <a:sym typeface="黑体" pitchFamily="2" charset="-122"/>
            </a:endParaRPr>
          </a:p>
        </p:txBody>
      </p:sp>
      <p:sp>
        <p:nvSpPr>
          <p:cNvPr id="11" name="内容占位符 2"/>
          <p:cNvSpPr txBox="1">
            <a:spLocks/>
          </p:cNvSpPr>
          <p:nvPr/>
        </p:nvSpPr>
        <p:spPr>
          <a:xfrm>
            <a:off x="467544" y="2323230"/>
            <a:ext cx="8229600" cy="4320480"/>
          </a:xfrm>
          <a:prstGeom prst="rect">
            <a:avLst/>
          </a:prstGeom>
        </p:spPr>
        <p:txBody>
          <a:bodyPr/>
          <a:lstStyle/>
          <a:p>
            <a:pPr>
              <a:spcBef>
                <a:spcPts val="600"/>
              </a:spcBef>
            </a:pPr>
            <a:r>
              <a:rPr lang="en-US" altLang="zh-CN" sz="2400" b="1" dirty="0" err="1" smtClean="0"/>
              <a:t>datalist</a:t>
            </a:r>
            <a:r>
              <a:rPr lang="en-US" altLang="zh-CN" sz="2400" b="1" dirty="0" smtClean="0"/>
              <a:t> </a:t>
            </a:r>
            <a:r>
              <a:rPr lang="zh-CN" altLang="en-US" sz="2400" b="1" dirty="0" smtClean="0"/>
              <a:t>：选项列表</a:t>
            </a:r>
          </a:p>
        </p:txBody>
      </p:sp>
      <p:graphicFrame>
        <p:nvGraphicFramePr>
          <p:cNvPr id="8" name="表格 7"/>
          <p:cNvGraphicFramePr>
            <a:graphicFrameLocks noGrp="1"/>
          </p:cNvGraphicFramePr>
          <p:nvPr/>
        </p:nvGraphicFramePr>
        <p:xfrm>
          <a:off x="571472" y="2786058"/>
          <a:ext cx="7929618" cy="4145280"/>
        </p:xfrm>
        <a:graphic>
          <a:graphicData uri="http://schemas.openxmlformats.org/drawingml/2006/table">
            <a:tbl>
              <a:tblPr firstRow="1" bandRow="1">
                <a:tableStyleId>{93296810-A885-4BE3-A3E7-6D5BEEA58F35}</a:tableStyleId>
              </a:tblPr>
              <a:tblGrid>
                <a:gridCol w="1071570"/>
                <a:gridCol w="6858048"/>
              </a:tblGrid>
              <a:tr h="1785950">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r>
                        <a:rPr lang="en-US" sz="2000" dirty="0" smtClean="0"/>
                        <a:t>&lt;input type=“text” list</a:t>
                      </a:r>
                      <a:r>
                        <a:rPr lang="en-US" sz="2000" smtClean="0"/>
                        <a:t>=“works” /&gt;</a:t>
                      </a:r>
                    </a:p>
                    <a:p>
                      <a:r>
                        <a:rPr lang="en-US" sz="2000" dirty="0" smtClean="0"/>
                        <a:t>&lt;</a:t>
                      </a:r>
                      <a:r>
                        <a:rPr lang="en-US" sz="2000" dirty="0" err="1" smtClean="0"/>
                        <a:t>datalist</a:t>
                      </a:r>
                      <a:r>
                        <a:rPr lang="en-US" sz="2000" dirty="0" smtClean="0"/>
                        <a:t> id="words"&gt;</a:t>
                      </a:r>
                      <a:br>
                        <a:rPr lang="en-US" sz="2000" dirty="0" smtClean="0"/>
                      </a:br>
                      <a:r>
                        <a:rPr lang="en-US" sz="2000" dirty="0" smtClean="0"/>
                        <a:t>&lt;option value="</a:t>
                      </a:r>
                      <a:r>
                        <a:rPr lang="zh-CN" altLang="en-US" sz="2000" dirty="0" smtClean="0"/>
                        <a:t>浏览器</a:t>
                      </a:r>
                      <a:r>
                        <a:rPr lang="en-US" sz="2000" dirty="0" smtClean="0"/>
                        <a:t>"&gt;</a:t>
                      </a:r>
                      <a:br>
                        <a:rPr lang="en-US" sz="2000" dirty="0" smtClean="0"/>
                      </a:br>
                      <a:r>
                        <a:rPr lang="en-US" sz="2000" dirty="0" smtClean="0"/>
                        <a:t>.</a:t>
                      </a:r>
                    </a:p>
                    <a:p>
                      <a:r>
                        <a:rPr lang="en-US" sz="2000" dirty="0" smtClean="0"/>
                        <a:t>.</a:t>
                      </a:r>
                      <a:br>
                        <a:rPr lang="en-US" sz="2000" dirty="0" smtClean="0"/>
                      </a:br>
                      <a:r>
                        <a:rPr lang="en-US" sz="2000" dirty="0" smtClean="0"/>
                        <a:t>&lt;/</a:t>
                      </a:r>
                      <a:r>
                        <a:rPr lang="en-US" sz="2000" dirty="0" err="1" smtClean="0"/>
                        <a:t>datalist</a:t>
                      </a:r>
                      <a:r>
                        <a:rPr lang="en-US" sz="2000" dirty="0" smtClean="0"/>
                        <a:t>&gt;</a:t>
                      </a:r>
                      <a:endParaRPr lang="en-US" altLang="zh-CN" sz="2000" dirty="0" smtClean="0"/>
                    </a:p>
                  </a:txBody>
                  <a:tcPr>
                    <a:solidFill>
                      <a:srgbClr val="FF682F"/>
                    </a:solidFill>
                  </a:tcPr>
                </a:tc>
              </a:tr>
              <a:tr h="2071702">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solidFill>
                            <a:schemeClr val="tx1"/>
                          </a:solidFill>
                          <a:latin typeface="Arial" pitchFamily="34" charset="0"/>
                          <a:cs typeface="Arial" pitchFamily="34" charset="0"/>
                        </a:rPr>
                        <a:t>datalist</a:t>
                      </a:r>
                      <a:r>
                        <a:rPr lang="zh-CN" altLang="en-US" sz="2000" b="1" dirty="0" smtClean="0">
                          <a:solidFill>
                            <a:schemeClr val="tx1"/>
                          </a:solidFill>
                          <a:latin typeface="Arial" pitchFamily="34" charset="0"/>
                          <a:cs typeface="Arial" pitchFamily="34" charset="0"/>
                        </a:rPr>
                        <a:t>提供一个事先定义好的列表，通过</a:t>
                      </a:r>
                      <a:r>
                        <a:rPr lang="en-US" altLang="zh-CN" sz="2000" b="1" dirty="0" smtClean="0">
                          <a:solidFill>
                            <a:schemeClr val="tx1"/>
                          </a:solidFill>
                          <a:latin typeface="Arial" pitchFamily="34" charset="0"/>
                          <a:cs typeface="Arial" pitchFamily="34" charset="0"/>
                        </a:rPr>
                        <a:t>id</a:t>
                      </a:r>
                      <a:r>
                        <a:rPr lang="zh-CN" altLang="en-US" sz="2000" b="1" dirty="0" smtClean="0">
                          <a:solidFill>
                            <a:schemeClr val="tx1"/>
                          </a:solidFill>
                          <a:latin typeface="Arial" pitchFamily="34" charset="0"/>
                          <a:cs typeface="Arial" pitchFamily="34" charset="0"/>
                        </a:rPr>
                        <a:t>与</a:t>
                      </a:r>
                      <a:r>
                        <a:rPr lang="en-US" altLang="zh-CN" sz="2000" b="1" dirty="0" smtClean="0">
                          <a:solidFill>
                            <a:schemeClr val="tx1"/>
                          </a:solidFill>
                          <a:latin typeface="Arial" pitchFamily="34" charset="0"/>
                          <a:cs typeface="Arial" pitchFamily="34" charset="0"/>
                        </a:rPr>
                        <a:t>input</a:t>
                      </a:r>
                      <a:r>
                        <a:rPr lang="zh-CN" altLang="en-US" sz="2000" b="1" dirty="0" smtClean="0">
                          <a:solidFill>
                            <a:schemeClr val="tx1"/>
                          </a:solidFill>
                          <a:latin typeface="Arial" pitchFamily="34" charset="0"/>
                          <a:cs typeface="Arial" pitchFamily="34" charset="0"/>
                        </a:rPr>
                        <a:t>关联，当在</a:t>
                      </a:r>
                      <a:r>
                        <a:rPr lang="en-US" altLang="zh-CN" sz="2000" b="1" dirty="0" smtClean="0">
                          <a:solidFill>
                            <a:schemeClr val="tx1"/>
                          </a:solidFill>
                          <a:latin typeface="Arial" pitchFamily="34" charset="0"/>
                          <a:cs typeface="Arial" pitchFamily="34" charset="0"/>
                        </a:rPr>
                        <a:t>input</a:t>
                      </a:r>
                      <a:r>
                        <a:rPr lang="zh-CN" altLang="en-US" sz="2000" b="1" dirty="0" smtClean="0">
                          <a:solidFill>
                            <a:schemeClr val="tx1"/>
                          </a:solidFill>
                          <a:latin typeface="Arial" pitchFamily="34" charset="0"/>
                          <a:cs typeface="Arial" pitchFamily="34" charset="0"/>
                        </a:rPr>
                        <a:t>内输入时就会有自动完成（</a:t>
                      </a:r>
                      <a:r>
                        <a:rPr lang="en-US" altLang="zh-CN" sz="2000" b="1" dirty="0" err="1" smtClean="0">
                          <a:solidFill>
                            <a:schemeClr val="tx1"/>
                          </a:solidFill>
                          <a:latin typeface="Arial" pitchFamily="34" charset="0"/>
                          <a:cs typeface="Arial" pitchFamily="34" charset="0"/>
                        </a:rPr>
                        <a:t>autocomplete</a:t>
                      </a:r>
                      <a:r>
                        <a:rPr lang="zh-CN" altLang="en-US" sz="2000" b="1" dirty="0" smtClean="0">
                          <a:solidFill>
                            <a:schemeClr val="tx1"/>
                          </a:solidFill>
                          <a:latin typeface="Arial" pitchFamily="34" charset="0"/>
                          <a:cs typeface="Arial" pitchFamily="34" charset="0"/>
                        </a:rPr>
                        <a:t>）的功能，用户将会看见一个下拉列表供其选择。</a:t>
                      </a:r>
                      <a:endParaRPr lang="en-US" altLang="zh-CN" sz="20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Arial" pitchFamily="34" charset="0"/>
                          <a:cs typeface="Arial" pitchFamily="34" charset="0"/>
                        </a:rPr>
                        <a:t>请与 </a:t>
                      </a:r>
                      <a:r>
                        <a:rPr lang="en-US" altLang="zh-CN" sz="2000" b="1" dirty="0" smtClean="0">
                          <a:solidFill>
                            <a:schemeClr val="tx1"/>
                          </a:solidFill>
                          <a:latin typeface="Arial" pitchFamily="34" charset="0"/>
                          <a:cs typeface="Arial" pitchFamily="34" charset="0"/>
                        </a:rPr>
                        <a:t>input </a:t>
                      </a:r>
                      <a:r>
                        <a:rPr lang="zh-CN" altLang="en-US" sz="2000" b="1" dirty="0" smtClean="0">
                          <a:solidFill>
                            <a:schemeClr val="tx1"/>
                          </a:solidFill>
                          <a:latin typeface="Arial" pitchFamily="34" charset="0"/>
                          <a:cs typeface="Arial" pitchFamily="34" charset="0"/>
                        </a:rPr>
                        <a:t>元素配合使用该元素，来定义 </a:t>
                      </a:r>
                      <a:r>
                        <a:rPr lang="en-US" altLang="zh-CN" sz="2000" b="1" dirty="0" smtClean="0">
                          <a:solidFill>
                            <a:schemeClr val="tx1"/>
                          </a:solidFill>
                          <a:latin typeface="Arial" pitchFamily="34" charset="0"/>
                          <a:cs typeface="Arial" pitchFamily="34" charset="0"/>
                        </a:rPr>
                        <a:t>input </a:t>
                      </a:r>
                      <a:r>
                        <a:rPr lang="zh-CN" altLang="en-US" sz="2000" b="1" dirty="0" smtClean="0">
                          <a:solidFill>
                            <a:schemeClr val="tx1"/>
                          </a:solidFill>
                          <a:latin typeface="Arial" pitchFamily="34" charset="0"/>
                          <a:cs typeface="Arial" pitchFamily="34" charset="0"/>
                        </a:rPr>
                        <a:t>可能的值。</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solidFill>
                            <a:schemeClr val="tx1"/>
                          </a:solidFill>
                          <a:latin typeface="Arial" pitchFamily="34" charset="0"/>
                          <a:cs typeface="Arial" pitchFamily="34" charset="0"/>
                        </a:rPr>
                        <a:t>datalist</a:t>
                      </a:r>
                      <a:r>
                        <a:rPr lang="en-US" altLang="zh-CN" sz="2000" b="1" dirty="0" smtClean="0">
                          <a:solidFill>
                            <a:schemeClr val="tx1"/>
                          </a:solidFill>
                          <a:latin typeface="Arial" pitchFamily="34" charset="0"/>
                          <a:cs typeface="Arial" pitchFamily="34" charset="0"/>
                        </a:rPr>
                        <a:t> </a:t>
                      </a:r>
                      <a:r>
                        <a:rPr lang="zh-CN" altLang="en-US" sz="2000" b="1" dirty="0" smtClean="0">
                          <a:solidFill>
                            <a:schemeClr val="tx1"/>
                          </a:solidFill>
                          <a:latin typeface="Arial" pitchFamily="34" charset="0"/>
                          <a:cs typeface="Arial" pitchFamily="34" charset="0"/>
                        </a:rPr>
                        <a:t>及其选项不会被显示出来，它仅仅是合法的输入值列表。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Arial" pitchFamily="34" charset="0"/>
                          <a:cs typeface="Arial" pitchFamily="34" charset="0"/>
                        </a:rPr>
                        <a:t>请使用 </a:t>
                      </a:r>
                      <a:r>
                        <a:rPr lang="en-US" altLang="zh-CN" sz="2000" b="1" dirty="0" smtClean="0">
                          <a:solidFill>
                            <a:schemeClr val="tx1"/>
                          </a:solidFill>
                          <a:latin typeface="Arial" pitchFamily="34" charset="0"/>
                          <a:cs typeface="Arial" pitchFamily="34" charset="0"/>
                        </a:rPr>
                        <a:t>input </a:t>
                      </a:r>
                      <a:r>
                        <a:rPr lang="zh-CN" altLang="en-US" sz="2000" b="1" dirty="0" smtClean="0">
                          <a:solidFill>
                            <a:schemeClr val="tx1"/>
                          </a:solidFill>
                          <a:latin typeface="Arial" pitchFamily="34" charset="0"/>
                          <a:cs typeface="Arial" pitchFamily="34" charset="0"/>
                        </a:rPr>
                        <a:t>元素的 </a:t>
                      </a:r>
                      <a:r>
                        <a:rPr lang="en-US" altLang="zh-CN" sz="2000" b="1" dirty="0" smtClean="0">
                          <a:solidFill>
                            <a:schemeClr val="tx1"/>
                          </a:solidFill>
                          <a:latin typeface="Arial" pitchFamily="34" charset="0"/>
                          <a:cs typeface="Arial" pitchFamily="34" charset="0"/>
                        </a:rPr>
                        <a:t>list </a:t>
                      </a:r>
                      <a:r>
                        <a:rPr lang="zh-CN" altLang="en-US" sz="2000" b="1" dirty="0" smtClean="0">
                          <a:solidFill>
                            <a:schemeClr val="tx1"/>
                          </a:solidFill>
                          <a:latin typeface="Arial" pitchFamily="34" charset="0"/>
                          <a:cs typeface="Arial" pitchFamily="34" charset="0"/>
                        </a:rPr>
                        <a:t>属性来绑定 </a:t>
                      </a:r>
                      <a:r>
                        <a:rPr lang="en-US" altLang="zh-CN" sz="2000" b="1" dirty="0" err="1" smtClean="0">
                          <a:solidFill>
                            <a:schemeClr val="tx1"/>
                          </a:solidFill>
                          <a:latin typeface="Arial" pitchFamily="34" charset="0"/>
                          <a:cs typeface="Arial" pitchFamily="34" charset="0"/>
                        </a:rPr>
                        <a:t>datalist</a:t>
                      </a:r>
                      <a:r>
                        <a:rPr lang="zh-CN" altLang="en-US" sz="2000" b="1" dirty="0" smtClean="0">
                          <a:solidFill>
                            <a:schemeClr val="tx1"/>
                          </a:solidFill>
                          <a:latin typeface="Arial" pitchFamily="34" charset="0"/>
                          <a:cs typeface="Arial"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8" name="表格 7"/>
          <p:cNvGraphicFramePr>
            <a:graphicFrameLocks noGrp="1"/>
          </p:cNvGraphicFramePr>
          <p:nvPr/>
        </p:nvGraphicFramePr>
        <p:xfrm>
          <a:off x="785786" y="2357430"/>
          <a:ext cx="7929618" cy="4483422"/>
        </p:xfrm>
        <a:graphic>
          <a:graphicData uri="http://schemas.openxmlformats.org/drawingml/2006/table">
            <a:tbl>
              <a:tblPr firstRow="1" bandRow="1">
                <a:tableStyleId>{93296810-A885-4BE3-A3E7-6D5BEEA58F35}</a:tableStyleId>
              </a:tblPr>
              <a:tblGrid>
                <a:gridCol w="1446237"/>
                <a:gridCol w="6483381"/>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r>
                        <a:rPr lang="en-US" altLang="zh-CN" sz="2400" dirty="0" smtClean="0"/>
                        <a:t>&lt;output</a:t>
                      </a:r>
                      <a:r>
                        <a:rPr lang="en-US" altLang="zh-CN" sz="2400" baseline="0" dirty="0" smtClean="0"/>
                        <a:t>&gt;&lt;/output&gt;</a:t>
                      </a:r>
                      <a:endParaRPr lang="en-US" altLang="zh-CN" sz="2400" dirty="0" smtClean="0"/>
                    </a:p>
                  </a:txBody>
                  <a:tcPr>
                    <a:solidFill>
                      <a:srgbClr val="FF682F"/>
                    </a:solidFill>
                  </a:tcPr>
                </a:tc>
              </a:tr>
              <a:tr h="297124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Arial" pitchFamily="34" charset="0"/>
                          <a:cs typeface="Arial" pitchFamily="34" charset="0"/>
                        </a:rPr>
                        <a:t>output</a:t>
                      </a:r>
                      <a:r>
                        <a:rPr lang="zh-CN" altLang="en-US" sz="2400" b="1" dirty="0" smtClean="0">
                          <a:solidFill>
                            <a:schemeClr val="tx1"/>
                          </a:solidFill>
                          <a:latin typeface="Arial" pitchFamily="34" charset="0"/>
                          <a:cs typeface="Arial" pitchFamily="34" charset="0"/>
                        </a:rPr>
                        <a:t>元素表示不同类型的输出，比如脚本的输出。</a:t>
                      </a:r>
                      <a:endParaRPr lang="en-US" altLang="zh-CN" sz="24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latin typeface="Arial" pitchFamily="34" charset="0"/>
                          <a:cs typeface="Arial" pitchFamily="34" charset="0"/>
                        </a:rPr>
                        <a:t>例如：</a:t>
                      </a:r>
                      <a:endParaRPr lang="en-US" altLang="zh-CN" sz="1800" b="1"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&lt;body&gt;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&lt;form </a:t>
                      </a:r>
                      <a:r>
                        <a:rPr lang="en-US" altLang="zh-CN" sz="1800" b="1" dirty="0" err="1" smtClean="0">
                          <a:solidFill>
                            <a:schemeClr val="tx1"/>
                          </a:solidFill>
                          <a:latin typeface="Arial" pitchFamily="34" charset="0"/>
                          <a:cs typeface="Arial" pitchFamily="34" charset="0"/>
                        </a:rPr>
                        <a:t>oninput</a:t>
                      </a:r>
                      <a:r>
                        <a:rPr lang="en-US" altLang="zh-CN" sz="1800" b="1" dirty="0" smtClean="0">
                          <a:solidFill>
                            <a:schemeClr val="tx1"/>
                          </a:solidFill>
                          <a:latin typeface="Arial" pitchFamily="34" charset="0"/>
                          <a:cs typeface="Arial" pitchFamily="34" charset="0"/>
                        </a:rPr>
                        <a:t>="</a:t>
                      </a:r>
                      <a:r>
                        <a:rPr lang="en-US" altLang="zh-CN" sz="1800" b="1" dirty="0" err="1" smtClean="0">
                          <a:solidFill>
                            <a:schemeClr val="tx1"/>
                          </a:solidFill>
                          <a:latin typeface="Arial" pitchFamily="34" charset="0"/>
                          <a:cs typeface="Arial" pitchFamily="34" charset="0"/>
                        </a:rPr>
                        <a:t>x.value</a:t>
                      </a:r>
                      <a:r>
                        <a:rPr lang="en-US" altLang="zh-CN" sz="1800" b="1" dirty="0" smtClean="0">
                          <a:solidFill>
                            <a:schemeClr val="tx1"/>
                          </a:solidFill>
                          <a:latin typeface="Arial" pitchFamily="34" charset="0"/>
                          <a:cs typeface="Arial" pitchFamily="34" charset="0"/>
                        </a:rPr>
                        <a:t>=</a:t>
                      </a:r>
                      <a:r>
                        <a:rPr lang="en-US" altLang="zh-CN" sz="1800" b="1" dirty="0" err="1" smtClean="0">
                          <a:solidFill>
                            <a:schemeClr val="tx1"/>
                          </a:solidFill>
                          <a:latin typeface="Arial" pitchFamily="34" charset="0"/>
                          <a:cs typeface="Arial" pitchFamily="34" charset="0"/>
                        </a:rPr>
                        <a:t>parseInt</a:t>
                      </a:r>
                      <a:r>
                        <a:rPr lang="en-US" altLang="zh-CN" sz="1800" b="1" dirty="0" smtClean="0">
                          <a:solidFill>
                            <a:schemeClr val="tx1"/>
                          </a:solidFill>
                          <a:latin typeface="Arial" pitchFamily="34" charset="0"/>
                          <a:cs typeface="Arial" pitchFamily="34" charset="0"/>
                        </a:rPr>
                        <a:t>(</a:t>
                      </a:r>
                      <a:r>
                        <a:rPr lang="en-US" altLang="zh-CN" sz="1800" b="1" dirty="0" err="1" smtClean="0">
                          <a:solidFill>
                            <a:schemeClr val="tx1"/>
                          </a:solidFill>
                          <a:latin typeface="Arial" pitchFamily="34" charset="0"/>
                          <a:cs typeface="Arial" pitchFamily="34" charset="0"/>
                        </a:rPr>
                        <a:t>a.value</a:t>
                      </a:r>
                      <a:r>
                        <a:rPr lang="en-US" altLang="zh-CN" sz="1800" b="1" dirty="0" smtClean="0">
                          <a:solidFill>
                            <a:schemeClr val="tx1"/>
                          </a:solidFill>
                          <a:latin typeface="Arial" pitchFamily="34" charset="0"/>
                          <a:cs typeface="Arial" pitchFamily="34" charset="0"/>
                        </a:rPr>
                        <a:t>)+</a:t>
                      </a:r>
                      <a:r>
                        <a:rPr lang="en-US" altLang="zh-CN" sz="1800" b="1" dirty="0" err="1" smtClean="0">
                          <a:solidFill>
                            <a:schemeClr val="tx1"/>
                          </a:solidFill>
                          <a:latin typeface="Arial" pitchFamily="34" charset="0"/>
                          <a:cs typeface="Arial" pitchFamily="34" charset="0"/>
                        </a:rPr>
                        <a:t>parseInt</a:t>
                      </a:r>
                      <a:r>
                        <a:rPr lang="en-US" altLang="zh-CN" sz="1800" b="1" dirty="0" smtClean="0">
                          <a:solidFill>
                            <a:schemeClr val="tx1"/>
                          </a:solidFill>
                          <a:latin typeface="Arial" pitchFamily="34" charset="0"/>
                          <a:cs typeface="Arial" pitchFamily="34" charset="0"/>
                        </a:rPr>
                        <a:t>(</a:t>
                      </a:r>
                      <a:r>
                        <a:rPr lang="en-US" altLang="zh-CN" sz="1800" b="1" dirty="0" err="1" smtClean="0">
                          <a:solidFill>
                            <a:schemeClr val="tx1"/>
                          </a:solidFill>
                          <a:latin typeface="Arial" pitchFamily="34" charset="0"/>
                          <a:cs typeface="Arial" pitchFamily="34" charset="0"/>
                        </a:rPr>
                        <a:t>b.value</a:t>
                      </a:r>
                      <a:r>
                        <a:rPr lang="en-US" altLang="zh-CN" sz="1800" b="1" dirty="0" smtClean="0">
                          <a:solidFill>
                            <a:schemeClr val="tx1"/>
                          </a:solidFill>
                          <a:latin typeface="Arial" pitchFamily="34" charset="0"/>
                          <a:cs typeface="Arial" pitchFamily="34" charset="0"/>
                        </a:rPr>
                        <a:t>)"&gt;0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&lt;input type="range" id="a" value="50"&gt;100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+&lt;input type="number" id="b" value="50"&gt;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=&lt;output name="x" for="a b"&gt;&lt;/output&gt;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&lt;/form&gt;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&lt;p&gt;&lt;b&gt;</a:t>
                      </a:r>
                      <a:r>
                        <a:rPr lang="zh-CN" altLang="en-US" sz="1800" b="1" dirty="0" smtClean="0">
                          <a:solidFill>
                            <a:schemeClr val="tx1"/>
                          </a:solidFill>
                          <a:latin typeface="Arial" pitchFamily="34" charset="0"/>
                          <a:cs typeface="Arial" pitchFamily="34" charset="0"/>
                        </a:rPr>
                        <a:t>注释：</a:t>
                      </a:r>
                      <a:r>
                        <a:rPr lang="en-US" altLang="zh-CN" sz="1800" b="1" dirty="0" smtClean="0">
                          <a:solidFill>
                            <a:schemeClr val="tx1"/>
                          </a:solidFill>
                          <a:latin typeface="Arial" pitchFamily="34" charset="0"/>
                          <a:cs typeface="Arial" pitchFamily="34" charset="0"/>
                        </a:rPr>
                        <a:t>&lt;/b&gt;Internet Explorer </a:t>
                      </a:r>
                      <a:r>
                        <a:rPr lang="zh-CN" altLang="en-US" sz="1800" b="1" dirty="0" smtClean="0">
                          <a:solidFill>
                            <a:schemeClr val="tx1"/>
                          </a:solidFill>
                          <a:latin typeface="Arial" pitchFamily="34" charset="0"/>
                          <a:cs typeface="Arial" pitchFamily="34" charset="0"/>
                        </a:rPr>
                        <a:t>不支持 </a:t>
                      </a:r>
                      <a:r>
                        <a:rPr lang="en-US" altLang="zh-CN" sz="1800" b="1" dirty="0" smtClean="0">
                          <a:solidFill>
                            <a:schemeClr val="tx1"/>
                          </a:solidFill>
                          <a:latin typeface="Arial" pitchFamily="34" charset="0"/>
                          <a:cs typeface="Arial" pitchFamily="34" charset="0"/>
                        </a:rPr>
                        <a:t>&lt;output&gt; </a:t>
                      </a:r>
                      <a:r>
                        <a:rPr lang="zh-CN" altLang="en-US" sz="1800" b="1" dirty="0" smtClean="0">
                          <a:solidFill>
                            <a:schemeClr val="tx1"/>
                          </a:solidFill>
                          <a:latin typeface="Arial" pitchFamily="34" charset="0"/>
                          <a:cs typeface="Arial" pitchFamily="34" charset="0"/>
                        </a:rPr>
                        <a:t>标签。</a:t>
                      </a:r>
                      <a:r>
                        <a:rPr lang="en-US" altLang="zh-CN" sz="1800" b="1" dirty="0" smtClean="0">
                          <a:solidFill>
                            <a:schemeClr val="tx1"/>
                          </a:solidFill>
                          <a:latin typeface="Arial" pitchFamily="34" charset="0"/>
                          <a:cs typeface="Arial" pitchFamily="34" charset="0"/>
                        </a:rPr>
                        <a:t>&lt;/p&gt;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Arial" pitchFamily="34" charset="0"/>
                          <a:cs typeface="Arial" pitchFamily="34" charset="0"/>
                        </a:rPr>
                        <a:t>&lt;/body&gt;</a:t>
                      </a:r>
                    </a:p>
                  </a:txBody>
                  <a:tcPr/>
                </a:tc>
              </a:tr>
            </a:tbl>
          </a:graphicData>
        </a:graphic>
      </p:graphicFrame>
      <p:sp>
        <p:nvSpPr>
          <p:cNvPr id="11" name="文本框 38"/>
          <p:cNvSpPr txBox="1">
            <a:spLocks noChangeArrowheads="1"/>
          </p:cNvSpPr>
          <p:nvPr/>
        </p:nvSpPr>
        <p:spPr bwMode="auto">
          <a:xfrm>
            <a:off x="714348" y="1785926"/>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output</a:t>
            </a:r>
            <a:r>
              <a:rPr lang="zh-CN" altLang="en-US" sz="2400" b="1" dirty="0" smtClean="0">
                <a:latin typeface="Arial" pitchFamily="34" charset="0"/>
                <a:cs typeface="Arial" pitchFamily="34" charset="0"/>
                <a:sym typeface="黑体" pitchFamily="2" charset="-122"/>
              </a:rPr>
              <a:t>元素</a:t>
            </a:r>
            <a:endParaRPr lang="zh-CN" altLang="en-US" sz="2400" b="1" dirty="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1800557"/>
            <a:ext cx="8358246" cy="4524315"/>
          </a:xfrm>
          <a:prstGeom prst="rect">
            <a:avLst/>
          </a:prstGeom>
          <a:noFill/>
          <a:ln w="9525">
            <a:noFill/>
            <a:miter lim="800000"/>
            <a:headEnd/>
            <a:tailEnd/>
          </a:ln>
        </p:spPr>
        <p:txBody>
          <a:bodyPr wrap="square">
            <a:spAutoFit/>
          </a:bodyPr>
          <a:lstStyle/>
          <a:p>
            <a:r>
              <a:rPr lang="zh-CN" altLang="en-US" sz="1200" dirty="0" smtClean="0"/>
              <a:t>1、HTML 1 并未曾存在，草案，HTML 得第一个官方版本便是由 IETF （互联网工程任务组） 推出得 HTML2.0。</a:t>
            </a:r>
          </a:p>
          <a:p>
            <a:r>
              <a:rPr lang="zh-CN" altLang="en-US" sz="1200" dirty="0" smtClean="0"/>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p>
          <a:p>
            <a:r>
              <a:rPr lang="zh-CN" altLang="en-US" sz="1200" dirty="0" smtClean="0"/>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p>
          <a:p>
            <a:r>
              <a:rPr lang="zh-CN" altLang="en-US" sz="1200" dirty="0" smtClean="0"/>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p>
          <a:p>
            <a:r>
              <a:rPr lang="zh-CN" altLang="en-US" sz="1200" dirty="0" smtClean="0"/>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p>
          <a:p>
            <a:r>
              <a:rPr lang="zh-CN" altLang="en-US" sz="1200" dirty="0" smtClean="0"/>
              <a:t>6、一起头，WHATWG 得重要事变包罗两部分，Web Forms 2.0 和 Web Apps 1.0，它们都是 HTML 得扩展，其后，他们归并到一起成为如今得 HTML5 范例。</a:t>
            </a:r>
          </a:p>
          <a:p>
            <a:r>
              <a:rPr lang="zh-CN" altLang="en-US" sz="1200" dirty="0" smtClean="0"/>
              <a:t>7、在 WHATWG 致力于 HTML5 得同时，W3C 连续他们得 XHTML 2.0，然而，他们徐徐地陷入窘境。从 HTML 走向 XML得路是行不通得，几个月后，W3C 组建了一个新得 HTML 事变组，他们非常明智地选择了 WHATWG得成果作为根本。</a:t>
            </a:r>
          </a:p>
          <a:p>
            <a:r>
              <a:rPr lang="zh-CN" altLang="en-US" sz="1200" dirty="0" smtClean="0"/>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p>
          <a:p>
            <a:r>
              <a:rPr lang="zh-CN" altLang="en-US" sz="1200" dirty="0" smtClean="0"/>
              <a:t>9、2012 年，HTML5 会被采取为候选标准，这将是 HTML5 真正开始发力得日子。</a:t>
            </a:r>
            <a:endParaRPr lang="zh-CN" altLang="en-US" sz="12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三、新增的表单属性</a:t>
            </a:r>
            <a:endParaRPr lang="zh-CN" altLang="en-US" sz="2400" b="1" dirty="0">
              <a:latin typeface="黑体" pitchFamily="2" charset="-122"/>
              <a:sym typeface="黑体" pitchFamily="2" charset="-122"/>
            </a:endParaRPr>
          </a:p>
        </p:txBody>
      </p:sp>
      <p:sp>
        <p:nvSpPr>
          <p:cNvPr id="9" name="内容占位符 2"/>
          <p:cNvSpPr txBox="1">
            <a:spLocks/>
          </p:cNvSpPr>
          <p:nvPr/>
        </p:nvSpPr>
        <p:spPr>
          <a:xfrm>
            <a:off x="467544" y="2428868"/>
            <a:ext cx="8229600" cy="4320480"/>
          </a:xfrm>
          <a:prstGeom prst="rect">
            <a:avLst/>
          </a:prstGeom>
        </p:spPr>
        <p:txBody>
          <a:bodyPr/>
          <a:lstStyle/>
          <a:p>
            <a:pPr>
              <a:spcBef>
                <a:spcPts val="600"/>
              </a:spcBef>
            </a:pPr>
            <a:r>
              <a:rPr lang="en-US" altLang="zh-CN" sz="2400" b="1" dirty="0" smtClean="0"/>
              <a:t>1</a:t>
            </a:r>
            <a:r>
              <a:rPr lang="zh-CN" altLang="en-US" sz="2400" b="1" dirty="0" smtClean="0"/>
              <a:t>、</a:t>
            </a:r>
            <a:r>
              <a:rPr lang="en-US" altLang="zh-CN" sz="2400" b="1" dirty="0" smtClean="0"/>
              <a:t>placeholder</a:t>
            </a:r>
            <a:r>
              <a:rPr lang="zh-CN" altLang="en-US" sz="2400" b="1" dirty="0" smtClean="0"/>
              <a:t>属性</a:t>
            </a:r>
          </a:p>
        </p:txBody>
      </p:sp>
      <p:graphicFrame>
        <p:nvGraphicFramePr>
          <p:cNvPr id="10" name="表格 9"/>
          <p:cNvGraphicFramePr>
            <a:graphicFrameLocks noGrp="1"/>
          </p:cNvGraphicFramePr>
          <p:nvPr/>
        </p:nvGraphicFramePr>
        <p:xfrm>
          <a:off x="467543" y="3076940"/>
          <a:ext cx="8208913" cy="2653966"/>
        </p:xfrm>
        <a:graphic>
          <a:graphicData uri="http://schemas.openxmlformats.org/drawingml/2006/table">
            <a:tbl>
              <a:tblPr firstRow="1" bandRow="1">
                <a:tableStyleId>{93296810-A885-4BE3-A3E7-6D5BEEA58F35}</a:tableStyleId>
              </a:tblPr>
              <a:tblGrid>
                <a:gridCol w="1224137"/>
                <a:gridCol w="6984776"/>
              </a:tblGrid>
              <a:tr h="53328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type=“text”   placeholder=“</a:t>
                      </a:r>
                      <a:r>
                        <a:rPr lang="zh-CN" altLang="en-US" sz="2400" b="1" dirty="0" smtClean="0">
                          <a:latin typeface="Arial" pitchFamily="34" charset="0"/>
                          <a:cs typeface="Arial" pitchFamily="34" charset="0"/>
                        </a:rPr>
                        <a:t>请输入正确信息</a:t>
                      </a:r>
                      <a:r>
                        <a:rPr lang="en-US" altLang="zh-CN" sz="2400" b="1" dirty="0" smtClean="0">
                          <a:latin typeface="Arial" pitchFamily="34" charset="0"/>
                          <a:cs typeface="Arial" pitchFamily="34" charset="0"/>
                        </a:rPr>
                        <a:t>” /&gt;</a:t>
                      </a:r>
                    </a:p>
                  </a:txBody>
                  <a:tcPr>
                    <a:solidFill>
                      <a:srgbClr val="FF682F"/>
                    </a:solidFill>
                  </a:tcPr>
                </a:tc>
              </a:tr>
              <a:tr h="183100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该属性用于可以显示简短的提示，提示用户该输入什么样的信息</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6"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autofocus</a:t>
            </a:r>
            <a:r>
              <a:rPr lang="zh-CN" altLang="en-US" sz="2400" b="1" dirty="0" smtClean="0"/>
              <a:t>属性</a:t>
            </a:r>
          </a:p>
        </p:txBody>
      </p:sp>
      <p:graphicFrame>
        <p:nvGraphicFramePr>
          <p:cNvPr id="7" name="表格 6"/>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type=“text”   autofocus/&gt;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给文本框、选择框、或者按钮控件加上该属性，当打开页面时，该控件自动获得光标焦点，一个页面只能有一个。</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6"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3</a:t>
            </a:r>
            <a:r>
              <a:rPr lang="zh-CN" altLang="en-US" sz="2400" b="1" dirty="0" smtClean="0"/>
              <a:t>、</a:t>
            </a:r>
            <a:r>
              <a:rPr lang="en-US" altLang="zh-CN" sz="2400" b="1" dirty="0" smtClean="0"/>
              <a:t>list</a:t>
            </a:r>
            <a:r>
              <a:rPr lang="zh-CN" altLang="en-US" sz="2400" b="1" dirty="0" smtClean="0"/>
              <a:t>属性</a:t>
            </a:r>
          </a:p>
        </p:txBody>
      </p:sp>
      <p:graphicFrame>
        <p:nvGraphicFramePr>
          <p:cNvPr id="7" name="表格 6"/>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参照</a:t>
                      </a:r>
                      <a:r>
                        <a:rPr lang="en-US" altLang="zh-CN" sz="2400" b="1" dirty="0" err="1" smtClean="0">
                          <a:latin typeface="Arial" pitchFamily="34" charset="0"/>
                          <a:cs typeface="Arial" pitchFamily="34" charset="0"/>
                        </a:rPr>
                        <a:t>datalist</a:t>
                      </a:r>
                      <a:endParaRPr lang="en-US" altLang="zh-CN" sz="2400" b="1" dirty="0" smtClean="0">
                        <a:latin typeface="Arial" pitchFamily="34" charset="0"/>
                        <a:cs typeface="Arial" pitchFamily="34" charset="0"/>
                      </a:endParaRP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HTML5</a:t>
                      </a:r>
                      <a:r>
                        <a:rPr lang="zh-CN" altLang="en-US" sz="2400" b="1" dirty="0" smtClean="0">
                          <a:latin typeface="Arial" pitchFamily="34" charset="0"/>
                          <a:cs typeface="Arial" pitchFamily="34" charset="0"/>
                        </a:rPr>
                        <a:t>中，为单行文本框增加了一个</a:t>
                      </a:r>
                      <a:r>
                        <a:rPr lang="en-US" altLang="zh-CN" sz="2400" b="1" dirty="0" smtClean="0">
                          <a:latin typeface="Arial" pitchFamily="34" charset="0"/>
                          <a:cs typeface="Arial" pitchFamily="34" charset="0"/>
                        </a:rPr>
                        <a:t>list</a:t>
                      </a:r>
                      <a:r>
                        <a:rPr lang="zh-CN" altLang="en-US" sz="2400" b="1" dirty="0" smtClean="0">
                          <a:latin typeface="Arial" pitchFamily="34" charset="0"/>
                          <a:cs typeface="Arial" pitchFamily="34" charset="0"/>
                        </a:rPr>
                        <a:t>属性，该属性的值为某个</a:t>
                      </a:r>
                      <a:r>
                        <a:rPr lang="en-US" altLang="zh-CN" sz="2400" b="1" dirty="0" err="1" smtClean="0">
                          <a:latin typeface="Arial" pitchFamily="34" charset="0"/>
                          <a:cs typeface="Arial" pitchFamily="34" charset="0"/>
                        </a:rPr>
                        <a:t>datalist</a:t>
                      </a:r>
                      <a:r>
                        <a:rPr lang="zh-CN" altLang="en-US" sz="2400" b="1" dirty="0" smtClean="0">
                          <a:latin typeface="Arial" pitchFamily="34" charset="0"/>
                          <a:cs typeface="Arial" pitchFamily="34" charset="0"/>
                        </a:rPr>
                        <a:t>元素的</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6"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err="1" smtClean="0"/>
              <a:t>autocomplete</a:t>
            </a:r>
            <a:r>
              <a:rPr lang="zh-CN" altLang="en-US" sz="2400" b="1" dirty="0" smtClean="0"/>
              <a:t>属性</a:t>
            </a:r>
          </a:p>
        </p:txBody>
      </p:sp>
      <p:graphicFrame>
        <p:nvGraphicFramePr>
          <p:cNvPr id="7" name="表格 6"/>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type="text" name="greeting" </a:t>
                      </a:r>
                      <a:r>
                        <a:rPr lang="en-US" altLang="zh-CN" sz="2400" b="1" dirty="0" err="1" smtClean="0">
                          <a:latin typeface="Arial" pitchFamily="34" charset="0"/>
                          <a:cs typeface="Arial" pitchFamily="34" charset="0"/>
                        </a:rPr>
                        <a:t>autoconplete</a:t>
                      </a:r>
                      <a:r>
                        <a:rPr lang="en-US" altLang="zh-CN" sz="2400" b="1" dirty="0" smtClean="0">
                          <a:latin typeface="Arial" pitchFamily="34" charset="0"/>
                          <a:cs typeface="Arial" pitchFamily="34" charset="0"/>
                        </a:rPr>
                        <a:t>="on"  list ="greeting"&gt;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辅助输入所用的自动完成功能，是一个节省输入时间，同时也十分方便的功能。只有三种：</a:t>
                      </a:r>
                      <a:r>
                        <a:rPr lang="en-US" altLang="zh-CN" sz="2400" b="1" dirty="0" smtClean="0">
                          <a:latin typeface="Arial" pitchFamily="34" charset="0"/>
                          <a:cs typeface="Arial" pitchFamily="34" charset="0"/>
                        </a:rPr>
                        <a:t>on/off/“”</a:t>
                      </a:r>
                      <a:r>
                        <a:rPr lang="zh-CN" altLang="en-US" sz="2400" b="1" dirty="0" smtClean="0">
                          <a:latin typeface="Arial" pitchFamily="34" charset="0"/>
                          <a:cs typeface="Arial" pitchFamily="34" charset="0"/>
                        </a:rPr>
                        <a:t>（不指定）。</a:t>
                      </a:r>
                      <a:r>
                        <a:rPr lang="en-US" altLang="zh-CN" sz="2400" b="1" dirty="0" smtClean="0">
                          <a:latin typeface="Arial" pitchFamily="34" charset="0"/>
                          <a:cs typeface="Arial" pitchFamily="34" charset="0"/>
                        </a:rPr>
                        <a:t>on</a:t>
                      </a:r>
                      <a:r>
                        <a:rPr lang="zh-CN" altLang="en-US" sz="2400" b="1" dirty="0" smtClean="0">
                          <a:latin typeface="Arial" pitchFamily="34" charset="0"/>
                          <a:cs typeface="Arial" pitchFamily="34" charset="0"/>
                        </a:rPr>
                        <a:t>可以显示指定候补输入的数据列表，使用</a:t>
                      </a:r>
                      <a:r>
                        <a:rPr lang="en-US" altLang="zh-CN" sz="2400" b="1" dirty="0" err="1" smtClean="0">
                          <a:latin typeface="Arial" pitchFamily="34" charset="0"/>
                          <a:cs typeface="Arial" pitchFamily="34" charset="0"/>
                        </a:rPr>
                        <a:t>datalist</a:t>
                      </a:r>
                      <a:r>
                        <a:rPr lang="zh-CN" altLang="en-US" sz="2400" b="1" dirty="0" smtClean="0">
                          <a:latin typeface="Arial" pitchFamily="34" charset="0"/>
                          <a:cs typeface="Arial" pitchFamily="34" charset="0"/>
                        </a:rPr>
                        <a:t>元素与</a:t>
                      </a:r>
                      <a:r>
                        <a:rPr lang="en-US" altLang="zh-CN" sz="2400" b="1" dirty="0" smtClean="0">
                          <a:latin typeface="Arial" pitchFamily="34" charset="0"/>
                          <a:cs typeface="Arial" pitchFamily="34" charset="0"/>
                        </a:rPr>
                        <a:t>list</a:t>
                      </a:r>
                      <a:r>
                        <a:rPr lang="zh-CN" altLang="en-US" sz="2400" b="1" dirty="0" smtClean="0">
                          <a:latin typeface="Arial" pitchFamily="34" charset="0"/>
                          <a:cs typeface="Arial" pitchFamily="34" charset="0"/>
                        </a:rPr>
                        <a:t>属性提供候补输入的数据列表，自动完成时，可以将该</a:t>
                      </a:r>
                      <a:r>
                        <a:rPr lang="en-US" altLang="zh-CN" sz="2400" b="1" dirty="0" err="1" smtClean="0">
                          <a:latin typeface="Arial" pitchFamily="34" charset="0"/>
                          <a:cs typeface="Arial" pitchFamily="34" charset="0"/>
                        </a:rPr>
                        <a:t>datalist</a:t>
                      </a:r>
                      <a:r>
                        <a:rPr lang="zh-CN" altLang="en-US" sz="2400" b="1" dirty="0" smtClean="0">
                          <a:latin typeface="Arial" pitchFamily="34" charset="0"/>
                          <a:cs typeface="Arial" pitchFamily="34" charset="0"/>
                        </a:rPr>
                        <a:t>元素中的数据作为候补输入的数据在文本框中显示</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solidFill>
                            <a:srgbClr val="FF0000"/>
                          </a:solidFill>
                          <a:latin typeface="Arial" pitchFamily="34" charset="0"/>
                          <a:cs typeface="Arial" pitchFamily="34" charset="0"/>
                        </a:rPr>
                        <a:t>需结合</a:t>
                      </a:r>
                      <a:r>
                        <a:rPr lang="en-US" altLang="zh-CN" sz="2400" b="1" dirty="0" smtClean="0">
                          <a:solidFill>
                            <a:srgbClr val="FF0000"/>
                          </a:solidFill>
                          <a:latin typeface="Arial" pitchFamily="34" charset="0"/>
                          <a:cs typeface="Arial" pitchFamily="34" charset="0"/>
                        </a:rPr>
                        <a:t>ASP</a:t>
                      </a:r>
                      <a:r>
                        <a:rPr lang="zh-CN" altLang="en-US" sz="2400" b="1" dirty="0" smtClean="0">
                          <a:solidFill>
                            <a:srgbClr val="FF0000"/>
                          </a:solidFill>
                          <a:latin typeface="Arial" pitchFamily="34" charset="0"/>
                          <a:cs typeface="Arial" pitchFamily="34" charset="0"/>
                        </a:rPr>
                        <a:t>和</a:t>
                      </a:r>
                      <a:r>
                        <a:rPr lang="en-US" altLang="zh-CN" sz="2400" b="1" dirty="0" smtClean="0">
                          <a:solidFill>
                            <a:srgbClr val="FF0000"/>
                          </a:solidFill>
                          <a:latin typeface="Arial" pitchFamily="34" charset="0"/>
                          <a:cs typeface="Arial" pitchFamily="34" charset="0"/>
                        </a:rPr>
                        <a:t>PHP</a:t>
                      </a:r>
                      <a:r>
                        <a:rPr lang="zh-CN" altLang="en-US" sz="2400" b="1" dirty="0" smtClean="0">
                          <a:solidFill>
                            <a:srgbClr val="FF0000"/>
                          </a:solidFill>
                          <a:latin typeface="Arial" pitchFamily="34" charset="0"/>
                          <a:cs typeface="Arial" pitchFamily="34" charset="0"/>
                        </a:rPr>
                        <a:t>使用</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6" name="内容占位符 2"/>
          <p:cNvSpPr txBox="1">
            <a:spLocks/>
          </p:cNvSpPr>
          <p:nvPr/>
        </p:nvSpPr>
        <p:spPr>
          <a:xfrm>
            <a:off x="467544" y="1916832"/>
            <a:ext cx="8229600" cy="4320480"/>
          </a:xfrm>
          <a:prstGeom prst="rect">
            <a:avLst/>
          </a:prstGeom>
        </p:spPr>
        <p:txBody>
          <a:bodyPr/>
          <a:lstStyle/>
          <a:p>
            <a:pPr>
              <a:spcBef>
                <a:spcPts val="600"/>
              </a:spcBef>
            </a:pPr>
            <a:r>
              <a:rPr lang="zh-CN" altLang="en-US" sz="2400" b="1" dirty="0" smtClean="0">
                <a:latin typeface="Arial Unicode MS" pitchFamily="34" charset="-122"/>
                <a:ea typeface="Arial Unicode MS" pitchFamily="34" charset="-122"/>
                <a:cs typeface="Arial" pitchFamily="34" charset="0"/>
              </a:rPr>
              <a:t>５</a:t>
            </a:r>
            <a:r>
              <a:rPr lang="zh-CN" altLang="en-US" sz="2400" b="1" dirty="0" smtClean="0">
                <a:latin typeface="Arial Unicode MS" pitchFamily="34" charset="-122"/>
                <a:ea typeface="Arial Unicode MS" pitchFamily="34" charset="-122"/>
              </a:rPr>
              <a:t>、ｍ</a:t>
            </a:r>
            <a:r>
              <a:rPr lang="en-US" altLang="zh-CN" sz="2400" b="1" dirty="0" err="1" smtClean="0">
                <a:latin typeface="Arial Unicode MS" pitchFamily="34" charset="-122"/>
                <a:ea typeface="Arial Unicode MS" pitchFamily="34" charset="-122"/>
              </a:rPr>
              <a:t>ultiple</a:t>
            </a:r>
            <a:r>
              <a:rPr lang="zh-CN" altLang="en-US" sz="2400" b="1" dirty="0" smtClean="0">
                <a:latin typeface="Arial Unicode MS" pitchFamily="34" charset="-122"/>
                <a:ea typeface="Arial Unicode MS" pitchFamily="34" charset="-122"/>
              </a:rPr>
              <a:t>属性</a:t>
            </a:r>
          </a:p>
        </p:txBody>
      </p:sp>
      <p:graphicFrame>
        <p:nvGraphicFramePr>
          <p:cNvPr id="7" name="表格 6"/>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type=“email” multiple/&gt;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可以输入一个或多个值，每个值之间用逗号分开；如果要获取其中的值在用</a:t>
                      </a:r>
                      <a:r>
                        <a:rPr lang="en-US" altLang="zh-CN" sz="2400" b="1" dirty="0" smtClean="0">
                          <a:latin typeface="Arial" pitchFamily="34" charset="0"/>
                          <a:cs typeface="Arial" pitchFamily="34" charset="0"/>
                        </a:rPr>
                        <a:t>split</a:t>
                      </a:r>
                      <a:r>
                        <a:rPr lang="zh-CN" altLang="en-US" sz="2400" b="1" dirty="0" smtClean="0">
                          <a:latin typeface="Arial" pitchFamily="34" charset="0"/>
                          <a:cs typeface="Arial" pitchFamily="34" charset="0"/>
                        </a:rPr>
                        <a:t>获取</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还可以应用于</a:t>
                      </a:r>
                      <a:r>
                        <a:rPr lang="en-US" altLang="zh-CN" sz="2400" b="1" dirty="0" smtClean="0">
                          <a:latin typeface="Arial" pitchFamily="34" charset="0"/>
                          <a:cs typeface="Arial" pitchFamily="34" charset="0"/>
                        </a:rPr>
                        <a:t>file</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四、表单验证</a:t>
            </a:r>
            <a:endParaRPr lang="zh-CN" altLang="en-US" sz="2400" b="1" dirty="0">
              <a:latin typeface="黑体" pitchFamily="2" charset="-122"/>
              <a:sym typeface="黑体" pitchFamily="2" charset="-122"/>
            </a:endParaRPr>
          </a:p>
        </p:txBody>
      </p:sp>
      <p:sp>
        <p:nvSpPr>
          <p:cNvPr id="10" name="文本框 38"/>
          <p:cNvSpPr txBox="1">
            <a:spLocks noChangeArrowheads="1"/>
          </p:cNvSpPr>
          <p:nvPr/>
        </p:nvSpPr>
        <p:spPr bwMode="auto">
          <a:xfrm>
            <a:off x="357158" y="2357430"/>
            <a:ext cx="8358246" cy="1200329"/>
          </a:xfrm>
          <a:prstGeom prst="rect">
            <a:avLst/>
          </a:prstGeom>
          <a:noFill/>
          <a:ln w="9525">
            <a:noFill/>
            <a:miter lim="800000"/>
            <a:headEnd/>
            <a:tailEnd/>
          </a:ln>
        </p:spPr>
        <p:txBody>
          <a:bodyPr wrap="square">
            <a:spAutoFit/>
          </a:bodyPr>
          <a:lstStyle/>
          <a:p>
            <a:r>
              <a:rPr lang="zh-CN" altLang="en-US" sz="2400" b="1" dirty="0" smtClean="0">
                <a:latin typeface="Arial" pitchFamily="34" charset="0"/>
                <a:ea typeface="+mn-ea"/>
                <a:cs typeface="Arial" pitchFamily="34" charset="0"/>
                <a:sym typeface="黑体" pitchFamily="2" charset="-122"/>
              </a:rPr>
              <a:t>在</a:t>
            </a:r>
            <a:r>
              <a:rPr lang="zh-CN" altLang="en-US" sz="2400" b="1" dirty="0" smtClean="0">
                <a:latin typeface="Arial" pitchFamily="34" charset="0"/>
                <a:ea typeface="Arial Unicode MS" pitchFamily="34" charset="-122"/>
                <a:cs typeface="Arial" pitchFamily="34" charset="0"/>
                <a:sym typeface="黑体" pitchFamily="2" charset="-122"/>
              </a:rPr>
              <a:t>ＨＴＭＬ５</a:t>
            </a:r>
            <a:r>
              <a:rPr lang="zh-CN" altLang="en-US" sz="2400" b="1" dirty="0" smtClean="0">
                <a:latin typeface="Arial" pitchFamily="34" charset="0"/>
                <a:ea typeface="+mn-ea"/>
                <a:cs typeface="Arial" pitchFamily="34" charset="0"/>
                <a:sym typeface="黑体" pitchFamily="2" charset="-122"/>
              </a:rPr>
              <a:t>中，在增加了大量的表单元素与属性的同时，也增加了大量在提交时对表单与表单内新增元素进行内容有效性验证的功能。</a:t>
            </a:r>
            <a:endParaRPr lang="zh-CN" altLang="en-US" sz="2400" b="1" dirty="0">
              <a:latin typeface="Arial" pitchFamily="34" charset="0"/>
              <a:ea typeface="+mn-ea"/>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en-US" altLang="zh-CN" sz="2400" b="1" dirty="0" smtClean="0">
                <a:latin typeface="黑体" pitchFamily="2" charset="-122"/>
                <a:sym typeface="黑体" pitchFamily="2" charset="-122"/>
              </a:rPr>
              <a:t>1</a:t>
            </a:r>
            <a:r>
              <a:rPr lang="zh-CN" altLang="en-US" sz="2400" b="1" dirty="0" smtClean="0">
                <a:latin typeface="黑体" pitchFamily="2" charset="-122"/>
                <a:sym typeface="黑体" pitchFamily="2" charset="-122"/>
              </a:rPr>
              <a:t>、自动验证</a:t>
            </a:r>
            <a:endParaRPr lang="zh-CN" altLang="en-US" sz="2400" b="1" dirty="0">
              <a:latin typeface="黑体" pitchFamily="2" charset="-122"/>
              <a:sym typeface="黑体" pitchFamily="2" charset="-122"/>
            </a:endParaRPr>
          </a:p>
        </p:txBody>
      </p:sp>
      <p:sp>
        <p:nvSpPr>
          <p:cNvPr id="11" name="内容占位符 2"/>
          <p:cNvSpPr txBox="1">
            <a:spLocks/>
          </p:cNvSpPr>
          <p:nvPr/>
        </p:nvSpPr>
        <p:spPr>
          <a:xfrm>
            <a:off x="467544" y="2323230"/>
            <a:ext cx="8229600" cy="4320480"/>
          </a:xfrm>
          <a:prstGeom prst="rect">
            <a:avLst/>
          </a:prstGeom>
        </p:spPr>
        <p:txBody>
          <a:bodyPr/>
          <a:lstStyle/>
          <a:p>
            <a:pPr>
              <a:spcBef>
                <a:spcPts val="600"/>
              </a:spcBef>
            </a:pPr>
            <a:r>
              <a:rPr lang="en-US" altLang="zh-CN" sz="2400" b="1" dirty="0" smtClean="0"/>
              <a:t>required</a:t>
            </a:r>
            <a:r>
              <a:rPr lang="zh-CN" altLang="en-US" sz="2400" b="1" dirty="0" smtClean="0"/>
              <a:t>属性</a:t>
            </a:r>
          </a:p>
          <a:p>
            <a:pPr>
              <a:spcBef>
                <a:spcPts val="600"/>
              </a:spcBef>
            </a:pPr>
            <a:endParaRPr lang="zh-CN" altLang="en-US" sz="2400" b="1" dirty="0" smtClean="0"/>
          </a:p>
        </p:txBody>
      </p:sp>
      <p:graphicFrame>
        <p:nvGraphicFramePr>
          <p:cNvPr id="8" name="表格 7"/>
          <p:cNvGraphicFramePr>
            <a:graphicFrameLocks noGrp="1"/>
          </p:cNvGraphicFramePr>
          <p:nvPr/>
        </p:nvGraphicFramePr>
        <p:xfrm>
          <a:off x="467543" y="292893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type="text"</a:t>
                      </a:r>
                      <a:r>
                        <a:rPr lang="en-US" altLang="zh-CN" sz="2400" b="1" baseline="0" dirty="0" smtClean="0">
                          <a:latin typeface="Arial" pitchFamily="34" charset="0"/>
                          <a:cs typeface="Arial" pitchFamily="34" charset="0"/>
                        </a:rPr>
                        <a:t>  </a:t>
                      </a:r>
                      <a:r>
                        <a:rPr lang="en-US" altLang="zh-CN" sz="2400" b="1" dirty="0" smtClean="0">
                          <a:latin typeface="Arial" pitchFamily="34" charset="0"/>
                          <a:cs typeface="Arial" pitchFamily="34" charset="0"/>
                        </a:rPr>
                        <a:t>required</a:t>
                      </a:r>
                      <a:r>
                        <a:rPr lang="en-US" altLang="zh-CN" sz="2400" b="1" baseline="0" dirty="0" smtClean="0">
                          <a:latin typeface="Arial" pitchFamily="34" charset="0"/>
                          <a:cs typeface="Arial" pitchFamily="34" charset="0"/>
                        </a:rPr>
                        <a:t> </a:t>
                      </a:r>
                      <a:r>
                        <a:rPr lang="en-US" altLang="zh-CN" sz="2400" b="1" dirty="0" smtClean="0">
                          <a:latin typeface="Arial" pitchFamily="34" charset="0"/>
                          <a:cs typeface="Arial" pitchFamily="34" charset="0"/>
                        </a:rPr>
                        <a:t>/&gt;</a:t>
                      </a:r>
                    </a:p>
                  </a:txBody>
                  <a:tcPr>
                    <a:solidFill>
                      <a:srgbClr val="FF682F"/>
                    </a:solidFill>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可以应用在大多数输入元素上（除了隐藏元素和图片），在提交时如果元素内容为空白，则不允许提交，同时显示提示文字。</a:t>
                      </a:r>
                      <a:endParaRPr lang="en-US" altLang="zh-CN" sz="24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pattern </a:t>
            </a:r>
            <a:r>
              <a:rPr lang="zh-CN" altLang="en-US" sz="2400" b="1" dirty="0" smtClean="0"/>
              <a:t>属性</a:t>
            </a:r>
          </a:p>
        </p:txBody>
      </p:sp>
      <p:graphicFrame>
        <p:nvGraphicFramePr>
          <p:cNvPr id="10" name="表格 9"/>
          <p:cNvGraphicFramePr>
            <a:graphicFrameLocks noGrp="1"/>
          </p:cNvGraphicFramePr>
          <p:nvPr/>
        </p:nvGraphicFramePr>
        <p:xfrm>
          <a:off x="467543" y="2564904"/>
          <a:ext cx="8208913" cy="4007368"/>
        </p:xfrm>
        <a:graphic>
          <a:graphicData uri="http://schemas.openxmlformats.org/drawingml/2006/table">
            <a:tbl>
              <a:tblPr firstRow="1" bandRow="1">
                <a:tableStyleId>{93296810-A885-4BE3-A3E7-6D5BEEA58F35}</a:tableStyleId>
              </a:tblPr>
              <a:tblGrid>
                <a:gridCol w="1224137"/>
                <a:gridCol w="6984776"/>
              </a:tblGrid>
              <a:tr h="777586">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type="text"   pattern=""  /&gt;</a:t>
                      </a:r>
                    </a:p>
                  </a:txBody>
                  <a:tcPr>
                    <a:solidFill>
                      <a:srgbClr val="FF682F"/>
                    </a:solidFill>
                  </a:tcPr>
                </a:tc>
              </a:tr>
              <a:tr h="3229782">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该属性能够提供一种正则表达式，只有用户输入的内容与表达式匹配才是有效的，用户可自定义匹配格式</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r>
                        <a:rPr lang="en-US" altLang="zh-CN" sz="2200" b="1" dirty="0" smtClean="0">
                          <a:latin typeface="Arial" pitchFamily="34" charset="0"/>
                          <a:cs typeface="Arial" pitchFamily="34" charset="0"/>
                        </a:rPr>
                        <a:t>&lt;input   type="password"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pattern="[0-9]{6,10}" /&gt;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用户名验证规则 </a:t>
                      </a:r>
                      <a:r>
                        <a:rPr lang="en-US" altLang="zh-CN" sz="2200" b="1" dirty="0" smtClean="0">
                          <a:latin typeface="Arial" pitchFamily="34" charset="0"/>
                          <a:cs typeface="Arial" pitchFamily="34" charset="0"/>
                        </a:rPr>
                        <a:t>: </a:t>
                      </a:r>
                      <a:r>
                        <a:rPr lang="zh-CN" altLang="en-US" sz="2200" b="1" dirty="0" smtClean="0">
                          <a:latin typeface="Arial" pitchFamily="34" charset="0"/>
                          <a:cs typeface="Arial" pitchFamily="34" charset="0"/>
                        </a:rPr>
                        <a:t>用户名长度为</a:t>
                      </a:r>
                      <a:r>
                        <a:rPr lang="en-US" altLang="zh-CN" sz="2200" b="1" dirty="0" smtClean="0">
                          <a:latin typeface="Arial" pitchFamily="34" charset="0"/>
                          <a:cs typeface="Arial" pitchFamily="34" charset="0"/>
                        </a:rPr>
                        <a:t>6~12</a:t>
                      </a:r>
                      <a:r>
                        <a:rPr lang="zh-CN" altLang="en-US" sz="2200" b="1" dirty="0" smtClean="0">
                          <a:latin typeface="Arial" pitchFamily="34" charset="0"/>
                          <a:cs typeface="Arial" pitchFamily="34" charset="0"/>
                        </a:rPr>
                        <a:t>并且由字母组成</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pattern="[A-z]{6,12}"</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2:</a:t>
                      </a:r>
                      <a:r>
                        <a:rPr lang="zh-CN" altLang="en-US" sz="2200" b="1" dirty="0" smtClean="0">
                          <a:latin typeface="Arial" pitchFamily="34" charset="0"/>
                          <a:cs typeface="Arial" pitchFamily="34" charset="0"/>
                        </a:rPr>
                        <a:t>密码验证规则 </a:t>
                      </a:r>
                      <a:r>
                        <a:rPr lang="en-US" altLang="zh-CN" sz="2200" b="1" dirty="0" smtClean="0">
                          <a:latin typeface="Arial" pitchFamily="34" charset="0"/>
                          <a:cs typeface="Arial" pitchFamily="34" charset="0"/>
                        </a:rPr>
                        <a:t>: </a:t>
                      </a:r>
                      <a:r>
                        <a:rPr lang="zh-CN" altLang="en-US" sz="2200" b="1" dirty="0" smtClean="0">
                          <a:latin typeface="Arial" pitchFamily="34" charset="0"/>
                          <a:cs typeface="Arial" pitchFamily="34" charset="0"/>
                        </a:rPr>
                        <a:t>密码必须是数组与字母组合</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pattern="[A-</a:t>
                      </a:r>
                      <a:r>
                        <a:rPr lang="en-US" altLang="zh-CN" sz="2200" b="1" dirty="0" err="1" smtClean="0">
                          <a:latin typeface="Arial" pitchFamily="34" charset="0"/>
                          <a:cs typeface="Arial" pitchFamily="34" charset="0"/>
                        </a:rPr>
                        <a:t>Za</a:t>
                      </a:r>
                      <a:r>
                        <a:rPr lang="en-US" altLang="zh-CN" sz="2200" b="1" dirty="0" smtClean="0">
                          <a:latin typeface="Arial" pitchFamily="34" charset="0"/>
                          <a:cs typeface="Arial" pitchFamily="34" charset="0"/>
                        </a:rPr>
                        <a:t>-z].*[0-9]|[0-9].*[A-</a:t>
                      </a:r>
                      <a:r>
                        <a:rPr lang="en-US" altLang="zh-CN" sz="2200" b="1" dirty="0" err="1" smtClean="0">
                          <a:latin typeface="Arial" pitchFamily="34" charset="0"/>
                          <a:cs typeface="Arial" pitchFamily="34" charset="0"/>
                        </a:rPr>
                        <a:t>Za</a:t>
                      </a:r>
                      <a:r>
                        <a:rPr lang="en-US" altLang="zh-CN" sz="2200" b="1" dirty="0" smtClean="0">
                          <a:latin typeface="Arial" pitchFamily="34" charset="0"/>
                          <a:cs typeface="Arial" pitchFamily="34" charset="0"/>
                        </a:rPr>
                        <a:t>-z]"</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916832"/>
            <a:ext cx="8229600" cy="4320480"/>
          </a:xfrm>
          <a:prstGeom prst="rect">
            <a:avLst/>
          </a:prstGeom>
        </p:spPr>
        <p:txBody>
          <a:bodyPr/>
          <a:lstStyle/>
          <a:p>
            <a:pPr>
              <a:spcBef>
                <a:spcPts val="600"/>
              </a:spcBef>
            </a:pPr>
            <a:r>
              <a:rPr lang="en-US" sz="2400" b="1" dirty="0" smtClean="0">
                <a:sym typeface="Arial" pitchFamily="34" charset="0"/>
              </a:rPr>
              <a:t>min</a:t>
            </a:r>
            <a:r>
              <a:rPr lang="zh-CN" altLang="en-US" sz="2400" b="1" dirty="0" smtClean="0">
                <a:sym typeface="Arial" pitchFamily="34" charset="0"/>
              </a:rPr>
              <a:t>属性、</a:t>
            </a:r>
            <a:r>
              <a:rPr lang="en-US" sz="2400" b="1" dirty="0" smtClean="0">
                <a:sym typeface="Arial" pitchFamily="34" charset="0"/>
              </a:rPr>
              <a:t>max</a:t>
            </a:r>
            <a:r>
              <a:rPr lang="zh-CN" altLang="en-US" sz="2400" b="1" dirty="0" smtClean="0">
                <a:sym typeface="Arial" pitchFamily="34" charset="0"/>
              </a:rPr>
              <a:t>属性、</a:t>
            </a:r>
            <a:r>
              <a:rPr lang="en-US" sz="2400" b="1" dirty="0" smtClean="0">
                <a:sym typeface="Arial" pitchFamily="34" charset="0"/>
              </a:rPr>
              <a:t>step</a:t>
            </a:r>
            <a:r>
              <a:rPr lang="zh-CN" altLang="en-US" sz="2400" b="1" dirty="0" smtClean="0">
                <a:sym typeface="Arial" pitchFamily="34" charset="0"/>
              </a:rPr>
              <a:t>属性</a:t>
            </a:r>
            <a:endParaRPr lang="zh-CN" altLang="en-US" sz="2400" b="1" dirty="0" smtClean="0"/>
          </a:p>
        </p:txBody>
      </p:sp>
      <p:graphicFrame>
        <p:nvGraphicFramePr>
          <p:cNvPr id="10" name="表格 9"/>
          <p:cNvGraphicFramePr>
            <a:graphicFrameLocks noGrp="1"/>
          </p:cNvGraphicFramePr>
          <p:nvPr/>
        </p:nvGraphicFramePr>
        <p:xfrm>
          <a:off x="467543" y="2564904"/>
          <a:ext cx="8208913" cy="4052742"/>
        </p:xfrm>
        <a:graphic>
          <a:graphicData uri="http://schemas.openxmlformats.org/drawingml/2006/table">
            <a:tbl>
              <a:tblPr firstRow="1" bandRow="1">
                <a:tableStyleId>{93296810-A885-4BE3-A3E7-6D5BEEA58F35}</a:tableStyleId>
              </a:tblPr>
              <a:tblGrid>
                <a:gridCol w="1224137"/>
                <a:gridCol w="6984776"/>
              </a:tblGrid>
              <a:tr h="777586">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type="number“ min="0" max="10" step="3" /&gt;</a:t>
                      </a:r>
                    </a:p>
                  </a:txBody>
                  <a:tcPr>
                    <a:solidFill>
                      <a:srgbClr val="FF682F"/>
                    </a:solidFill>
                  </a:tcPr>
                </a:tc>
              </a:tr>
              <a:tr h="3229782">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为包含数字或日期的 </a:t>
                      </a:r>
                      <a:r>
                        <a:rPr lang="en-US" altLang="zh-CN" sz="2200" b="1" dirty="0" smtClean="0">
                          <a:latin typeface="Arial" pitchFamily="34" charset="0"/>
                          <a:cs typeface="Arial" pitchFamily="34" charset="0"/>
                        </a:rPr>
                        <a:t>input </a:t>
                      </a:r>
                      <a:r>
                        <a:rPr lang="zh-CN" altLang="en-US" sz="2200" b="1" dirty="0" smtClean="0">
                          <a:latin typeface="Arial" pitchFamily="34" charset="0"/>
                          <a:cs typeface="Arial" pitchFamily="34" charset="0"/>
                        </a:rPr>
                        <a:t>类型规定限定（约束）</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max:  </a:t>
                      </a:r>
                      <a:r>
                        <a:rPr lang="zh-CN" altLang="en-US" sz="2200" b="1" dirty="0" smtClean="0">
                          <a:latin typeface="Arial" pitchFamily="34" charset="0"/>
                          <a:cs typeface="Arial" pitchFamily="34" charset="0"/>
                        </a:rPr>
                        <a:t>最大值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min:  </a:t>
                      </a:r>
                      <a:r>
                        <a:rPr lang="zh-CN" altLang="en-US" sz="2200" b="1" dirty="0" smtClean="0">
                          <a:latin typeface="Arial" pitchFamily="34" charset="0"/>
                          <a:cs typeface="Arial" pitchFamily="34" charset="0"/>
                        </a:rPr>
                        <a:t>最小值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step: </a:t>
                      </a:r>
                      <a:r>
                        <a:rPr lang="zh-CN" altLang="en-US" sz="2200" b="1" dirty="0" smtClean="0">
                          <a:latin typeface="Arial" pitchFamily="34" charset="0"/>
                          <a:cs typeface="Arial" pitchFamily="34" charset="0"/>
                        </a:rPr>
                        <a:t>数字间隔</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Arial" pitchFamily="34" charset="0"/>
                <a:ea typeface="Arial Unicode MS" pitchFamily="34" charset="-122"/>
                <a:sym typeface="黑体" pitchFamily="2" charset="-122"/>
              </a:rPr>
              <a:t>２</a:t>
            </a:r>
            <a:r>
              <a:rPr lang="zh-CN" altLang="en-US" sz="2400" b="1" dirty="0" smtClean="0">
                <a:latin typeface="黑体" pitchFamily="2" charset="-122"/>
                <a:sym typeface="黑体" pitchFamily="2" charset="-122"/>
              </a:rPr>
              <a:t>、显式验证</a:t>
            </a:r>
            <a:endParaRPr lang="zh-CN" altLang="en-US" sz="2400" b="1" dirty="0">
              <a:latin typeface="黑体" pitchFamily="2" charset="-122"/>
              <a:sym typeface="黑体" pitchFamily="2" charset="-122"/>
            </a:endParaRPr>
          </a:p>
        </p:txBody>
      </p:sp>
      <p:sp>
        <p:nvSpPr>
          <p:cNvPr id="11" name="内容占位符 2"/>
          <p:cNvSpPr txBox="1">
            <a:spLocks/>
          </p:cNvSpPr>
          <p:nvPr/>
        </p:nvSpPr>
        <p:spPr>
          <a:xfrm>
            <a:off x="467544" y="2323230"/>
            <a:ext cx="8229600" cy="4320480"/>
          </a:xfrm>
          <a:prstGeom prst="rect">
            <a:avLst/>
          </a:prstGeom>
        </p:spPr>
        <p:txBody>
          <a:bodyPr/>
          <a:lstStyle/>
          <a:p>
            <a:pPr>
              <a:spcBef>
                <a:spcPts val="600"/>
              </a:spcBef>
            </a:pPr>
            <a:r>
              <a:rPr lang="zh-CN" altLang="en-US" sz="2400" b="1" dirty="0" smtClean="0"/>
              <a:t>除了对</a:t>
            </a:r>
            <a:r>
              <a:rPr lang="en-US" altLang="zh-CN" sz="2400" b="1" dirty="0" smtClean="0"/>
              <a:t>input</a:t>
            </a:r>
            <a:r>
              <a:rPr lang="zh-CN" altLang="en-US" sz="2400" b="1" dirty="0" smtClean="0"/>
              <a:t>元素来添加属性进行元素内容有效性的自动验证外，在</a:t>
            </a:r>
            <a:r>
              <a:rPr lang="en-US" altLang="zh-CN" sz="2400" b="1" dirty="0" smtClean="0"/>
              <a:t>HTML5</a:t>
            </a:r>
            <a:r>
              <a:rPr lang="zh-CN" altLang="en-US" sz="2400" b="1" dirty="0" smtClean="0"/>
              <a:t>中，</a:t>
            </a:r>
            <a:r>
              <a:rPr lang="en-US" altLang="zh-CN" sz="2400" b="1" dirty="0" smtClean="0"/>
              <a:t>form</a:t>
            </a:r>
            <a:r>
              <a:rPr lang="zh-CN" altLang="en-US" sz="2400" b="1" dirty="0" smtClean="0"/>
              <a:t>元素与</a:t>
            </a:r>
            <a:r>
              <a:rPr lang="en-US" altLang="zh-CN" sz="2400" b="1" dirty="0" smtClean="0"/>
              <a:t>input</a:t>
            </a:r>
            <a:r>
              <a:rPr lang="zh-CN" altLang="en-US" sz="2400" b="1" dirty="0" smtClean="0"/>
              <a:t>元素（包括</a:t>
            </a:r>
            <a:r>
              <a:rPr lang="en-US" altLang="zh-CN" sz="2400" b="1" dirty="0" smtClean="0"/>
              <a:t>select</a:t>
            </a:r>
            <a:r>
              <a:rPr lang="zh-CN" altLang="en-US" sz="2400" b="1" dirty="0" smtClean="0"/>
              <a:t>和</a:t>
            </a:r>
            <a:r>
              <a:rPr lang="en-US" altLang="zh-CN" sz="2400" b="1" dirty="0" err="1" smtClean="0"/>
              <a:t>textarea</a:t>
            </a:r>
            <a:r>
              <a:rPr lang="zh-CN" altLang="en-US" sz="2400" b="1" dirty="0" smtClean="0"/>
              <a:t>）都具有一个</a:t>
            </a:r>
            <a:r>
              <a:rPr lang="en-US" altLang="zh-CN" sz="2400" b="1" dirty="0" err="1" smtClean="0"/>
              <a:t>checkValidity</a:t>
            </a:r>
            <a:r>
              <a:rPr lang="zh-CN" altLang="en-US" sz="2400" b="1" dirty="0" smtClean="0"/>
              <a:t>方法，调用该方法可以显式的对表单内所有元素内容或者单个元素内容进行有效的验证。</a:t>
            </a:r>
            <a:r>
              <a:rPr lang="en-US" altLang="zh-CN" sz="2400" b="1" dirty="0" err="1" smtClean="0"/>
              <a:t>checkValidity</a:t>
            </a:r>
            <a:r>
              <a:rPr lang="zh-CN" altLang="en-US" sz="2400" b="1" dirty="0" smtClean="0"/>
              <a:t>方法以</a:t>
            </a:r>
            <a:r>
              <a:rPr lang="en-US" altLang="zh-CN" sz="2400" b="1" dirty="0" err="1" smtClean="0"/>
              <a:t>boolean</a:t>
            </a:r>
            <a:r>
              <a:rPr lang="zh-CN" altLang="en-US" sz="2400" b="1" dirty="0" smtClean="0"/>
              <a:t>的形式返回结果。</a:t>
            </a:r>
          </a:p>
          <a:p>
            <a:pPr>
              <a:spcBef>
                <a:spcPts val="600"/>
              </a:spcBef>
            </a:pPr>
            <a:endParaRPr lang="zh-CN" altLang="en-US" sz="2400" b="1" dirty="0" smtClean="0"/>
          </a:p>
          <a:p>
            <a:pPr>
              <a:spcBef>
                <a:spcPts val="600"/>
              </a:spcBef>
            </a:pPr>
            <a:r>
              <a:rPr lang="zh-CN" altLang="en-US" sz="2400" b="1" dirty="0" smtClean="0"/>
              <a:t>注：</a:t>
            </a:r>
            <a:endParaRPr lang="en-US" altLang="zh-CN" sz="2400" b="1" dirty="0" smtClean="0"/>
          </a:p>
          <a:p>
            <a:pPr>
              <a:spcBef>
                <a:spcPts val="600"/>
              </a:spcBef>
            </a:pPr>
            <a:r>
              <a:rPr lang="zh-CN" altLang="en-US" sz="2400" b="1" dirty="0" smtClean="0"/>
              <a:t>如果采用</a:t>
            </a:r>
            <a:r>
              <a:rPr lang="en-US" altLang="zh-CN" sz="2400" b="1" dirty="0" err="1" smtClean="0"/>
              <a:t>jQuery</a:t>
            </a:r>
            <a:r>
              <a:rPr lang="zh-CN" altLang="en-US" sz="2400" b="1" dirty="0" smtClean="0"/>
              <a:t>，方法是</a:t>
            </a:r>
            <a:r>
              <a:rPr lang="en-US" altLang="zh-CN" sz="2400" b="1" dirty="0" smtClean="0"/>
              <a:t>$("#email").</a:t>
            </a:r>
            <a:r>
              <a:rPr lang="en-US" altLang="zh-CN" sz="2400" b="1" dirty="0" err="1" smtClean="0"/>
              <a:t>checkValidity</a:t>
            </a:r>
            <a:r>
              <a:rPr lang="en-US" altLang="zh-CN" sz="2400" b="1" dirty="0" smtClean="0"/>
              <a:t>;</a:t>
            </a:r>
          </a:p>
          <a:p>
            <a:pPr>
              <a:spcBef>
                <a:spcPts val="600"/>
              </a:spcBef>
            </a:pPr>
            <a:r>
              <a:rPr lang="zh-CN" altLang="en-US" sz="2400" b="1" dirty="0" smtClean="0"/>
              <a:t>如果是</a:t>
            </a:r>
            <a:r>
              <a:rPr lang="en-US" altLang="zh-CN" sz="2400" b="1" dirty="0" err="1" smtClean="0"/>
              <a:t>js</a:t>
            </a:r>
            <a:r>
              <a:rPr lang="zh-CN" altLang="en-US" sz="2400" b="1" dirty="0" smtClean="0"/>
              <a:t>，方法就是</a:t>
            </a:r>
            <a:r>
              <a:rPr lang="en-US" altLang="zh-CN" sz="2400" b="1" dirty="0" err="1" smtClean="0"/>
              <a:t>email.checkValidity</a:t>
            </a:r>
            <a:r>
              <a:rPr lang="en-US" altLang="zh-CN" sz="2400" b="1" dirty="0" smtClean="0"/>
              <a:t>();</a:t>
            </a:r>
          </a:p>
          <a:p>
            <a:pPr>
              <a:spcBef>
                <a:spcPts val="600"/>
              </a:spcBef>
            </a:pPr>
            <a:endParaRPr lang="zh-CN" altLang="en-US" sz="24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pic>
        <p:nvPicPr>
          <p:cNvPr id="5" name="图片 1"/>
          <p:cNvPicPr>
            <a:picLocks noChangeAspect="1" noChangeArrowheads="1"/>
          </p:cNvPicPr>
          <p:nvPr/>
        </p:nvPicPr>
        <p:blipFill>
          <a:blip r:embed="rId2" cstate="print"/>
          <a:srcRect/>
          <a:stretch>
            <a:fillRect/>
          </a:stretch>
        </p:blipFill>
        <p:spPr bwMode="auto">
          <a:xfrm>
            <a:off x="755650" y="1859743"/>
            <a:ext cx="7531126" cy="3578305"/>
          </a:xfrm>
          <a:prstGeom prst="rect">
            <a:avLst/>
          </a:prstGeom>
          <a:noFill/>
          <a:ln w="9525">
            <a:noFill/>
            <a:miter lim="800000"/>
            <a:headEnd/>
            <a:tailEnd/>
          </a:ln>
        </p:spPr>
      </p:pic>
      <p:sp>
        <p:nvSpPr>
          <p:cNvPr id="6" name="文本框 2"/>
          <p:cNvSpPr txBox="1">
            <a:spLocks noChangeArrowheads="1"/>
          </p:cNvSpPr>
          <p:nvPr/>
        </p:nvSpPr>
        <p:spPr bwMode="auto">
          <a:xfrm>
            <a:off x="830260" y="5598399"/>
            <a:ext cx="7313640" cy="830997"/>
          </a:xfrm>
          <a:prstGeom prst="rect">
            <a:avLst/>
          </a:prstGeom>
          <a:noFill/>
          <a:ln w="9525">
            <a:noFill/>
            <a:miter lim="800000"/>
            <a:headEnd/>
            <a:tailEnd/>
          </a:ln>
        </p:spPr>
        <p:txBody>
          <a:bodyPr wrap="square">
            <a:spAutoFit/>
          </a:bodyPr>
          <a:lstStyle/>
          <a:p>
            <a:r>
              <a:rPr lang="zh-CN" altLang="zh-CN" sz="2400" b="1" dirty="0">
                <a:latin typeface="+mn-lt"/>
              </a:rPr>
              <a:t>由上面的图可以得知，现在的</a:t>
            </a:r>
            <a:r>
              <a:rPr lang="en-US" altLang="zh-CN" sz="2400" b="1" dirty="0">
                <a:latin typeface="+mn-lt"/>
              </a:rPr>
              <a:t>HTML5</a:t>
            </a:r>
            <a:r>
              <a:rPr lang="zh-CN" altLang="en-US" sz="2400" b="1" dirty="0">
                <a:latin typeface="+mn-lt"/>
              </a:rPr>
              <a:t>还不是一个最终统一的版本，所以说</a:t>
            </a:r>
            <a:r>
              <a:rPr lang="en-US" altLang="zh-CN" sz="2400" b="1" dirty="0">
                <a:latin typeface="+mn-lt"/>
              </a:rPr>
              <a:t>HTML5</a:t>
            </a:r>
            <a:r>
              <a:rPr lang="zh-CN" altLang="en-US" sz="2400" b="1" dirty="0">
                <a:latin typeface="+mn-lt"/>
              </a:rPr>
              <a:t>用在手机端的开发</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pic>
        <p:nvPicPr>
          <p:cNvPr id="6" name="图片 1"/>
          <p:cNvPicPr>
            <a:picLocks noChangeAspect="1" noChangeArrowheads="1"/>
          </p:cNvPicPr>
          <p:nvPr/>
        </p:nvPicPr>
        <p:blipFill>
          <a:blip r:embed="rId2" cstate="print"/>
          <a:srcRect/>
          <a:stretch>
            <a:fillRect/>
          </a:stretch>
        </p:blipFill>
        <p:spPr bwMode="auto">
          <a:xfrm>
            <a:off x="1071538" y="1643050"/>
            <a:ext cx="6729428" cy="50399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394191" y="1800557"/>
            <a:ext cx="7035329" cy="461665"/>
          </a:xfrm>
          <a:prstGeom prst="rect">
            <a:avLst/>
          </a:prstGeom>
          <a:noFill/>
          <a:ln w="9525">
            <a:noFill/>
            <a:miter lim="800000"/>
            <a:headEnd/>
            <a:tailEnd/>
          </a:ln>
        </p:spPr>
        <p:txBody>
          <a:bodyPr wrap="square">
            <a:spAutoFit/>
          </a:bodyPr>
          <a:lstStyle/>
          <a:p>
            <a:r>
              <a:rPr lang="zh-CN" altLang="en-US" sz="2400" b="1" dirty="0" smtClean="0">
                <a:latin typeface="Arial" pitchFamily="34" charset="0"/>
                <a:ea typeface="Arial Unicode MS" pitchFamily="34" charset="-122"/>
                <a:sym typeface="黑体" pitchFamily="2" charset="-122"/>
              </a:rPr>
              <a:t>３</a:t>
            </a:r>
            <a:r>
              <a:rPr lang="zh-CN" altLang="en-US" sz="2400" b="1" dirty="0" smtClean="0">
                <a:latin typeface="黑体" pitchFamily="2" charset="-122"/>
                <a:sym typeface="黑体" pitchFamily="2" charset="-122"/>
              </a:rPr>
              <a:t>、</a:t>
            </a:r>
            <a:r>
              <a:rPr lang="zh-CN" altLang="en-US" sz="2400" b="1" dirty="0" smtClean="0"/>
              <a:t>取消验证</a:t>
            </a:r>
            <a:endParaRPr lang="zh-CN" altLang="en-US" sz="2400" b="1" dirty="0">
              <a:latin typeface="黑体" pitchFamily="2" charset="-122"/>
              <a:sym typeface="黑体" pitchFamily="2" charset="-122"/>
            </a:endParaRPr>
          </a:p>
        </p:txBody>
      </p:sp>
      <p:sp>
        <p:nvSpPr>
          <p:cNvPr id="11" name="内容占位符 2"/>
          <p:cNvSpPr txBox="1">
            <a:spLocks/>
          </p:cNvSpPr>
          <p:nvPr/>
        </p:nvSpPr>
        <p:spPr>
          <a:xfrm>
            <a:off x="467544" y="2323230"/>
            <a:ext cx="8229600" cy="4320480"/>
          </a:xfrm>
          <a:prstGeom prst="rect">
            <a:avLst/>
          </a:prstGeom>
        </p:spPr>
        <p:txBody>
          <a:bodyPr/>
          <a:lstStyle/>
          <a:p>
            <a:pPr>
              <a:spcBef>
                <a:spcPts val="600"/>
              </a:spcBef>
            </a:pPr>
            <a:r>
              <a:rPr lang="zh-CN" altLang="en-US" sz="2400" b="1" dirty="0" smtClean="0"/>
              <a:t>可以对</a:t>
            </a:r>
            <a:r>
              <a:rPr lang="en-US" altLang="zh-CN" sz="2400" b="1" dirty="0" smtClean="0"/>
              <a:t>form</a:t>
            </a:r>
            <a:r>
              <a:rPr lang="zh-CN" altLang="en-US" sz="2400" b="1" dirty="0" smtClean="0"/>
              <a:t>表单添加novalidate属性，即使</a:t>
            </a:r>
            <a:r>
              <a:rPr lang="en-US" altLang="zh-CN" sz="2400" b="1" dirty="0" smtClean="0"/>
              <a:t>form</a:t>
            </a:r>
            <a:r>
              <a:rPr lang="zh-CN" altLang="en-US" sz="2400" b="1" dirty="0" smtClean="0"/>
              <a:t>表单中的</a:t>
            </a:r>
            <a:r>
              <a:rPr lang="en-US" altLang="zh-CN" sz="2400" b="1" dirty="0" smtClean="0"/>
              <a:t>input</a:t>
            </a:r>
            <a:r>
              <a:rPr lang="zh-CN" altLang="en-US" sz="2400" b="1" dirty="0" smtClean="0"/>
              <a:t>添加了</a:t>
            </a:r>
            <a:r>
              <a:rPr lang="en-US" altLang="zh-CN" sz="2400" b="1" dirty="0" smtClean="0"/>
              <a:t>required</a:t>
            </a:r>
            <a:r>
              <a:rPr lang="zh-CN" altLang="en-US" sz="2400" b="1" dirty="0" smtClean="0"/>
              <a:t>，也将不进行验证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2"/>
          <p:cNvSpPr txBox="1">
            <a:spLocks noChangeArrowheads="1"/>
          </p:cNvSpPr>
          <p:nvPr/>
        </p:nvSpPr>
        <p:spPr bwMode="auto">
          <a:xfrm>
            <a:off x="571472" y="5357826"/>
            <a:ext cx="8143932" cy="1200329"/>
          </a:xfrm>
          <a:prstGeom prst="rect">
            <a:avLst/>
          </a:prstGeom>
          <a:noFill/>
          <a:ln w="9525">
            <a:noFill/>
            <a:miter lim="800000"/>
            <a:headEnd/>
            <a:tailEnd/>
          </a:ln>
        </p:spPr>
        <p:txBody>
          <a:bodyPr wrap="square">
            <a:spAutoFit/>
          </a:bodyPr>
          <a:lstStyle/>
          <a:p>
            <a:r>
              <a:rPr lang="zh-CN" altLang="en-US" sz="2400" b="1" dirty="0"/>
              <a:t>不同的浏览器显示的效果可能不一样。因为</a:t>
            </a:r>
            <a:r>
              <a:rPr lang="en-US" altLang="zh-CN" sz="2400" b="1" dirty="0"/>
              <a:t>HTML5</a:t>
            </a:r>
            <a:r>
              <a:rPr lang="zh-CN" altLang="en-US" sz="2400" b="1" dirty="0"/>
              <a:t>没有一个统一的标准，不同的浏览器解析时不一样的，现在还处于一个推广的阶段，但是大部分</a:t>
            </a:r>
            <a:r>
              <a:rPr lang="zh-CN" altLang="en-US" sz="2400" b="1" dirty="0" smtClean="0"/>
              <a:t>的是一样</a:t>
            </a:r>
            <a:r>
              <a:rPr lang="zh-CN" altLang="en-US" sz="2400" b="1" dirty="0"/>
              <a:t>的</a:t>
            </a:r>
          </a:p>
        </p:txBody>
      </p:sp>
      <p:pic>
        <p:nvPicPr>
          <p:cNvPr id="8" name="图片 3"/>
          <p:cNvPicPr>
            <a:picLocks noChangeAspect="1" noChangeArrowheads="1"/>
          </p:cNvPicPr>
          <p:nvPr/>
        </p:nvPicPr>
        <p:blipFill>
          <a:blip r:embed="rId2" cstate="print"/>
          <a:srcRect/>
          <a:stretch>
            <a:fillRect/>
          </a:stretch>
        </p:blipFill>
        <p:spPr bwMode="auto">
          <a:xfrm>
            <a:off x="928662" y="1857364"/>
            <a:ext cx="6815137" cy="3351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pic>
        <p:nvPicPr>
          <p:cNvPr id="6" name="Picture 6"/>
          <p:cNvPicPr>
            <a:picLocks noChangeAspect="1" noChangeArrowheads="1"/>
          </p:cNvPicPr>
          <p:nvPr/>
        </p:nvPicPr>
        <p:blipFill>
          <a:blip r:embed="rId2" cstate="print"/>
          <a:srcRect/>
          <a:stretch>
            <a:fillRect/>
          </a:stretch>
        </p:blipFill>
        <p:spPr bwMode="auto">
          <a:xfrm>
            <a:off x="714348" y="1928802"/>
            <a:ext cx="7618412"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第十一章</a:t>
            </a:r>
            <a:r>
              <a:rPr lang="en-US" altLang="zh-CN" sz="2800" dirty="0" smtClean="0">
                <a:ln w="18415" cmpd="sng">
                  <a:solidFill>
                    <a:srgbClr val="FFFFFF"/>
                  </a:solidFill>
                  <a:prstDash val="solid"/>
                </a:ln>
                <a:solidFill>
                  <a:schemeClr val="bg1"/>
                </a:solidFill>
                <a:latin typeface="+mn-ea"/>
                <a:ea typeface="+mn-ea"/>
                <a:cs typeface="+mj-cs"/>
              </a:rPr>
              <a:t>HTML5</a:t>
            </a:r>
            <a:r>
              <a:rPr lang="zh-CN" altLang="en-US" sz="2800" dirty="0" smtClean="0">
                <a:ln w="18415" cmpd="sng">
                  <a:solidFill>
                    <a:srgbClr val="FFFFFF"/>
                  </a:solidFill>
                  <a:prstDash val="solid"/>
                </a:ln>
                <a:solidFill>
                  <a:schemeClr val="bg1"/>
                </a:solidFill>
                <a:latin typeface="+mn-ea"/>
                <a:ea typeface="+mn-ea"/>
                <a:cs typeface="+mj-cs"/>
              </a:rPr>
              <a:t>与</a:t>
            </a:r>
            <a:r>
              <a:rPr lang="en-US" altLang="zh-CN" sz="2800" dirty="0" smtClean="0">
                <a:ln w="18415" cmpd="sng">
                  <a:solidFill>
                    <a:srgbClr val="FFFFFF"/>
                  </a:solidFill>
                  <a:prstDash val="solid"/>
                </a:ln>
                <a:solidFill>
                  <a:schemeClr val="bg1"/>
                </a:solidFill>
                <a:latin typeface="+mn-ea"/>
                <a:ea typeface="+mn-ea"/>
                <a:cs typeface="+mj-cs"/>
              </a:rPr>
              <a:t>HTML4</a:t>
            </a:r>
            <a:r>
              <a:rPr lang="zh-CN" altLang="en-US" sz="2800" dirty="0" smtClean="0">
                <a:ln w="18415" cmpd="sng">
                  <a:solidFill>
                    <a:srgbClr val="FFFFFF"/>
                  </a:solidFill>
                  <a:prstDash val="solid"/>
                </a:ln>
                <a:solidFill>
                  <a:schemeClr val="bg1"/>
                </a:solidFill>
                <a:latin typeface="+mn-ea"/>
                <a:ea typeface="+mn-ea"/>
                <a:cs typeface="+mj-cs"/>
              </a:rPr>
              <a:t>的区别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pic>
        <p:nvPicPr>
          <p:cNvPr id="5" name="Picture 5"/>
          <p:cNvPicPr>
            <a:picLocks noChangeAspect="1" noChangeArrowheads="1"/>
          </p:cNvPicPr>
          <p:nvPr/>
        </p:nvPicPr>
        <p:blipFill>
          <a:blip r:embed="rId2" cstate="print"/>
          <a:srcRect/>
          <a:stretch>
            <a:fillRect/>
          </a:stretch>
        </p:blipFill>
        <p:spPr bwMode="auto">
          <a:xfrm>
            <a:off x="785786" y="1928802"/>
            <a:ext cx="7589837"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16386</TotalTime>
  <Words>3967</Words>
  <Application>Microsoft Office PowerPoint</Application>
  <PresentationFormat>全屏显示(4:3)</PresentationFormat>
  <Paragraphs>672</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1440</cp:revision>
  <dcterms:created xsi:type="dcterms:W3CDTF">2009-05-11T03:02:58Z</dcterms:created>
  <dcterms:modified xsi:type="dcterms:W3CDTF">2017-02-28T05:03:45Z</dcterms:modified>
</cp:coreProperties>
</file>