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77"/>
  </p:notesMasterIdLst>
  <p:handoutMasterIdLst>
    <p:handoutMasterId r:id="rId78"/>
  </p:handoutMasterIdLst>
  <p:sldIdLst>
    <p:sldId id="270" r:id="rId2"/>
    <p:sldId id="306" r:id="rId3"/>
    <p:sldId id="341" r:id="rId4"/>
    <p:sldId id="36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372" r:id="rId23"/>
    <p:sldId id="393" r:id="rId24"/>
    <p:sldId id="373" r:id="rId25"/>
    <p:sldId id="364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394" r:id="rId40"/>
    <p:sldId id="396" r:id="rId41"/>
    <p:sldId id="397" r:id="rId42"/>
    <p:sldId id="400" r:id="rId43"/>
    <p:sldId id="399" r:id="rId44"/>
    <p:sldId id="398" r:id="rId45"/>
    <p:sldId id="401" r:id="rId46"/>
    <p:sldId id="402" r:id="rId47"/>
    <p:sldId id="403" r:id="rId48"/>
    <p:sldId id="404" r:id="rId49"/>
    <p:sldId id="419" r:id="rId50"/>
    <p:sldId id="420" r:id="rId51"/>
    <p:sldId id="421" r:id="rId52"/>
    <p:sldId id="442" r:id="rId53"/>
    <p:sldId id="439" r:id="rId54"/>
    <p:sldId id="441" r:id="rId55"/>
    <p:sldId id="440" r:id="rId56"/>
    <p:sldId id="376" r:id="rId57"/>
    <p:sldId id="377" r:id="rId58"/>
    <p:sldId id="378" r:id="rId59"/>
    <p:sldId id="380" r:id="rId60"/>
    <p:sldId id="381" r:id="rId61"/>
    <p:sldId id="382" r:id="rId62"/>
    <p:sldId id="383" r:id="rId63"/>
    <p:sldId id="443" r:id="rId64"/>
    <p:sldId id="444" r:id="rId65"/>
    <p:sldId id="445" r:id="rId66"/>
    <p:sldId id="446" r:id="rId67"/>
    <p:sldId id="454" r:id="rId68"/>
    <p:sldId id="447" r:id="rId69"/>
    <p:sldId id="448" r:id="rId70"/>
    <p:sldId id="449" r:id="rId71"/>
    <p:sldId id="450" r:id="rId72"/>
    <p:sldId id="451" r:id="rId73"/>
    <p:sldId id="452" r:id="rId74"/>
    <p:sldId id="453" r:id="rId75"/>
    <p:sldId id="298" r:id="rId7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99142" autoAdjust="0"/>
  </p:normalViewPr>
  <p:slideViewPr>
    <p:cSldViewPr>
      <p:cViewPr>
        <p:scale>
          <a:sx n="100" d="100"/>
          <a:sy n="100" d="100"/>
        </p:scale>
        <p:origin x="-78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第一阶段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旋转</a:t>
            </a:r>
            <a:r>
              <a:rPr lang="zh-CN" altLang="en-US" sz="2400" b="1" dirty="0" smtClean="0"/>
              <a:t>飞</a:t>
            </a:r>
            <a:r>
              <a:rPr lang="zh-CN" altLang="en-US" sz="2400" b="1" dirty="0" smtClean="0"/>
              <a:t>刀</a:t>
            </a:r>
            <a:r>
              <a:rPr lang="zh-CN" altLang="en-US" sz="2400" b="1" dirty="0" smtClean="0"/>
              <a:t>就是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轴运动；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en-US" altLang="zh-CN" sz="2400" dirty="0" smtClean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32861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如果还不能够理解，那么请参照如下图片：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en-US" altLang="zh-CN" sz="2400" dirty="0" smtClean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8389937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代码时间：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&lt;style&gt;</a:t>
            </a:r>
          </a:p>
          <a:p>
            <a:r>
              <a:rPr lang="en-US" altLang="zh-CN" sz="1600" b="1" dirty="0" smtClean="0"/>
              <a:t>span{display: block;  width: 200px; height: 200px; background: #f10; opacity: .6;}</a:t>
            </a:r>
          </a:p>
          <a:p>
            <a:r>
              <a:rPr lang="en-US" altLang="zh-CN" sz="1600" b="1" dirty="0" smtClean="0"/>
              <a:t>div{width: 200px; height: 200px;float: </a:t>
            </a:r>
            <a:r>
              <a:rPr lang="en-US" altLang="zh-CN" sz="1600" b="1" dirty="0" err="1" smtClean="0"/>
              <a:t>left;margin</a:t>
            </a:r>
            <a:r>
              <a:rPr lang="en-US" altLang="zh-CN" sz="1600" b="1" dirty="0" smtClean="0"/>
              <a:t>: 40px;border: 1px solid #b6b6b6;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transform-style: preserve-3d;perspective: 300px;</a:t>
            </a:r>
            <a:r>
              <a:rPr lang="en-US" altLang="zh-CN" sz="1600" b="1" dirty="0" smtClean="0"/>
              <a:t>}</a:t>
            </a:r>
          </a:p>
          <a:p>
            <a:r>
              <a:rPr lang="en-US" altLang="zh-CN" sz="1600" b="1" dirty="0" err="1" smtClean="0"/>
              <a:t>div:nth</a:t>
            </a:r>
            <a:r>
              <a:rPr lang="en-US" altLang="zh-CN" sz="1600" b="1" dirty="0" smtClean="0"/>
              <a:t>-child(1) span{transform: </a:t>
            </a:r>
            <a:r>
              <a:rPr lang="en-US" altLang="zh-CN" sz="1600" b="1" dirty="0" err="1" smtClean="0"/>
              <a:t>rotateX</a:t>
            </a:r>
            <a:r>
              <a:rPr lang="en-US" altLang="zh-CN" sz="1600" b="1" dirty="0" smtClean="0"/>
              <a:t>(45deg);}</a:t>
            </a:r>
          </a:p>
          <a:p>
            <a:r>
              <a:rPr lang="en-US" altLang="zh-CN" sz="1600" b="1" dirty="0" err="1" smtClean="0"/>
              <a:t>div:nth</a:t>
            </a:r>
            <a:r>
              <a:rPr lang="en-US" altLang="zh-CN" sz="1600" b="1" dirty="0" smtClean="0"/>
              <a:t>-child(2) span{transform: </a:t>
            </a:r>
            <a:r>
              <a:rPr lang="en-US" altLang="zh-CN" sz="1600" b="1" dirty="0" err="1" smtClean="0"/>
              <a:t>rotateY</a:t>
            </a:r>
            <a:r>
              <a:rPr lang="en-US" altLang="zh-CN" sz="1600" b="1" dirty="0" smtClean="0"/>
              <a:t>(45deg);}</a:t>
            </a:r>
          </a:p>
          <a:p>
            <a:r>
              <a:rPr lang="en-US" altLang="zh-CN" sz="1600" b="1" dirty="0" err="1" smtClean="0"/>
              <a:t>div:nth</a:t>
            </a:r>
            <a:r>
              <a:rPr lang="en-US" altLang="zh-CN" sz="1600" b="1" dirty="0" smtClean="0"/>
              <a:t>-child(3) span{transform: </a:t>
            </a:r>
            <a:r>
              <a:rPr lang="en-US" altLang="zh-CN" sz="1600" b="1" dirty="0" err="1" smtClean="0"/>
              <a:t>rotateZ</a:t>
            </a:r>
            <a:r>
              <a:rPr lang="en-US" altLang="zh-CN" sz="1600" b="1" dirty="0" smtClean="0"/>
              <a:t>(45deg);}</a:t>
            </a:r>
          </a:p>
          <a:p>
            <a:r>
              <a:rPr lang="en-US" altLang="zh-CN" sz="1600" b="1" dirty="0" smtClean="0"/>
              <a:t>&lt;/style&gt;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&lt;body&gt;</a:t>
            </a:r>
          </a:p>
          <a:p>
            <a:r>
              <a:rPr lang="en-US" altLang="zh-CN" sz="1600" b="1" dirty="0" smtClean="0"/>
              <a:t>    &lt;div&gt;</a:t>
            </a:r>
          </a:p>
          <a:p>
            <a:r>
              <a:rPr lang="en-US" altLang="zh-CN" sz="1600" b="1" dirty="0" smtClean="0"/>
              <a:t>	&lt;span&gt;</a:t>
            </a:r>
            <a:r>
              <a:rPr lang="en-US" altLang="zh-CN" sz="1600" b="1" dirty="0" err="1" smtClean="0"/>
              <a:t>rotateX</a:t>
            </a:r>
            <a:r>
              <a:rPr lang="en-US" altLang="zh-CN" sz="1600" b="1" dirty="0" smtClean="0"/>
              <a:t>(45deg)&lt;/span&gt;</a:t>
            </a:r>
          </a:p>
          <a:p>
            <a:r>
              <a:rPr lang="en-US" altLang="zh-CN" sz="1600" b="1" dirty="0" smtClean="0"/>
              <a:t>    &lt;/div&gt;</a:t>
            </a:r>
          </a:p>
          <a:p>
            <a:r>
              <a:rPr lang="en-US" altLang="zh-CN" sz="1600" b="1" dirty="0" smtClean="0"/>
              <a:t>    &lt;div&gt;</a:t>
            </a:r>
          </a:p>
          <a:p>
            <a:r>
              <a:rPr lang="en-US" altLang="zh-CN" sz="1600" b="1" dirty="0" smtClean="0"/>
              <a:t>	&lt;span&gt;</a:t>
            </a:r>
            <a:r>
              <a:rPr lang="en-US" altLang="zh-CN" sz="1600" b="1" dirty="0" err="1" smtClean="0"/>
              <a:t>rotateY</a:t>
            </a:r>
            <a:r>
              <a:rPr lang="en-US" altLang="zh-CN" sz="1600" b="1" dirty="0" smtClean="0"/>
              <a:t>(45deg)&lt;/span&gt;</a:t>
            </a:r>
          </a:p>
          <a:p>
            <a:r>
              <a:rPr lang="en-US" altLang="zh-CN" sz="1600" b="1" dirty="0" smtClean="0"/>
              <a:t>    &lt;/div&gt;</a:t>
            </a:r>
          </a:p>
          <a:p>
            <a:r>
              <a:rPr lang="en-US" altLang="zh-CN" sz="1600" b="1" dirty="0" smtClean="0"/>
              <a:t>    &lt;div&gt;</a:t>
            </a:r>
          </a:p>
          <a:p>
            <a:r>
              <a:rPr lang="en-US" altLang="zh-CN" sz="1600" b="1" dirty="0" smtClean="0"/>
              <a:t>	&lt;span&gt;</a:t>
            </a:r>
            <a:r>
              <a:rPr lang="en-US" altLang="zh-CN" sz="1600" b="1" dirty="0" err="1" smtClean="0"/>
              <a:t>rotateZ</a:t>
            </a:r>
            <a:r>
              <a:rPr lang="en-US" altLang="zh-CN" sz="1600" b="1" dirty="0" smtClean="0"/>
              <a:t>&lt;/span&gt;</a:t>
            </a:r>
          </a:p>
          <a:p>
            <a:r>
              <a:rPr lang="en-US" altLang="zh-CN" sz="1600" b="1" dirty="0" smtClean="0"/>
              <a:t>    &lt;/div&gt;</a:t>
            </a:r>
          </a:p>
          <a:p>
            <a:r>
              <a:rPr lang="en-US" altLang="zh-CN" sz="1600" b="1" dirty="0" smtClean="0"/>
              <a:t>&lt;/body&gt;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重点来了：所谓的难点在于</a:t>
            </a:r>
            <a:r>
              <a:rPr lang="en-US" altLang="zh-CN" sz="2400" b="1" dirty="0" smtClean="0"/>
              <a:t>perspective</a:t>
            </a:r>
            <a:r>
              <a:rPr lang="zh-CN" altLang="en-US" sz="2400" b="1" dirty="0" smtClean="0"/>
              <a:t>属性 透视！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简单的一句话，无透视不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显示器中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效果元素的透视点在显示器的上方（不是后面），近似就是我们眼睛所在方位！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b="1" dirty="0" smtClean="0">
                <a:solidFill>
                  <a:srgbClr val="92D050"/>
                </a:solidFill>
              </a:rPr>
              <a:t>一个</a:t>
            </a:r>
            <a:r>
              <a:rPr lang="en-US" altLang="zh-CN" b="1" dirty="0" smtClean="0">
                <a:solidFill>
                  <a:srgbClr val="92D050"/>
                </a:solidFill>
              </a:rPr>
              <a:t>1680</a:t>
            </a:r>
            <a:r>
              <a:rPr lang="zh-CN" altLang="en-US" b="1" dirty="0" smtClean="0">
                <a:solidFill>
                  <a:srgbClr val="92D050"/>
                </a:solidFill>
              </a:rPr>
              <a:t>像素宽的显示器中有张图片，应用了</a:t>
            </a:r>
            <a:r>
              <a:rPr lang="en-US" altLang="zh-CN" b="1" dirty="0" smtClean="0">
                <a:solidFill>
                  <a:srgbClr val="92D050"/>
                </a:solidFill>
              </a:rPr>
              <a:t>3D transform</a:t>
            </a:r>
            <a:r>
              <a:rPr lang="zh-CN" altLang="en-US" b="1" dirty="0" smtClean="0">
                <a:solidFill>
                  <a:srgbClr val="92D050"/>
                </a:solidFill>
              </a:rPr>
              <a:t>，同时，该元素或该元素父辈元素设置的</a:t>
            </a:r>
            <a:r>
              <a:rPr lang="en-US" altLang="zh-CN" b="1" dirty="0" smtClean="0">
                <a:solidFill>
                  <a:srgbClr val="92D050"/>
                </a:solidFill>
              </a:rPr>
              <a:t>perspective</a:t>
            </a:r>
            <a:r>
              <a:rPr lang="zh-CN" altLang="en-US" b="1" dirty="0" smtClean="0">
                <a:solidFill>
                  <a:srgbClr val="92D050"/>
                </a:solidFill>
              </a:rPr>
              <a:t>大小为</a:t>
            </a:r>
            <a:r>
              <a:rPr lang="en-US" altLang="zh-CN" b="1" dirty="0" smtClean="0">
                <a:solidFill>
                  <a:srgbClr val="92D050"/>
                </a:solidFill>
              </a:rPr>
              <a:t>2000</a:t>
            </a:r>
            <a:r>
              <a:rPr lang="zh-CN" altLang="en-US" b="1" dirty="0" smtClean="0">
                <a:solidFill>
                  <a:srgbClr val="92D050"/>
                </a:solidFill>
              </a:rPr>
              <a:t>像素。则这张美女多呈现的</a:t>
            </a:r>
            <a:r>
              <a:rPr lang="en-US" altLang="zh-CN" b="1" dirty="0" smtClean="0">
                <a:solidFill>
                  <a:srgbClr val="92D050"/>
                </a:solidFill>
              </a:rPr>
              <a:t>3D</a:t>
            </a:r>
            <a:r>
              <a:rPr lang="zh-CN" altLang="en-US" b="1" dirty="0" smtClean="0">
                <a:solidFill>
                  <a:srgbClr val="92D050"/>
                </a:solidFill>
              </a:rPr>
              <a:t>效果就跟你本人在</a:t>
            </a:r>
            <a:r>
              <a:rPr lang="en-US" altLang="zh-CN" b="1" dirty="0" smtClean="0">
                <a:solidFill>
                  <a:srgbClr val="92D050"/>
                </a:solidFill>
              </a:rPr>
              <a:t>1.2</a:t>
            </a:r>
            <a:r>
              <a:rPr lang="zh-CN" altLang="en-US" b="1" dirty="0" smtClean="0">
                <a:solidFill>
                  <a:srgbClr val="92D050"/>
                </a:solidFill>
              </a:rPr>
              <a:t>个显示器宽度的地方</a:t>
            </a:r>
            <a:r>
              <a:rPr lang="en-US" altLang="zh-CN" b="1" dirty="0" smtClean="0">
                <a:solidFill>
                  <a:srgbClr val="92D050"/>
                </a:solidFill>
              </a:rPr>
              <a:t>(1680*1.2≈2000)</a:t>
            </a:r>
            <a:r>
              <a:rPr lang="zh-CN" altLang="en-US" b="1" dirty="0" smtClean="0">
                <a:solidFill>
                  <a:srgbClr val="92D050"/>
                </a:solidFill>
              </a:rPr>
              <a:t>看到的真实效果一致！！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714620"/>
            <a:ext cx="32956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translateZ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寻找透视点的神奇属性；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一个舞台，头试点定位。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60" y="3000372"/>
            <a:ext cx="98869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当移动发生的时候。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36" y="2285992"/>
            <a:ext cx="99917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5214974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我们所得到的结果就是这样的。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1400" b="1" dirty="0" smtClean="0"/>
              <a:t>&lt;style&gt;</a:t>
            </a:r>
          </a:p>
          <a:p>
            <a:r>
              <a:rPr lang="en-US" altLang="zh-CN" sz="1400" b="1" dirty="0" smtClean="0"/>
              <a:t>section{</a:t>
            </a:r>
          </a:p>
          <a:p>
            <a:r>
              <a:rPr lang="en-US" altLang="zh-CN" sz="1400" b="1" dirty="0" smtClean="0"/>
              <a:t>	width: 800px;</a:t>
            </a:r>
          </a:p>
          <a:p>
            <a:r>
              <a:rPr lang="en-US" altLang="zh-CN" sz="1400" b="1" dirty="0" smtClean="0"/>
              <a:t>	height: 200px;</a:t>
            </a:r>
          </a:p>
          <a:p>
            <a:r>
              <a:rPr lang="en-US" altLang="zh-CN" sz="1400" b="1" dirty="0" smtClean="0"/>
              <a:t>	background: #b6b6b6;</a:t>
            </a:r>
          </a:p>
          <a:p>
            <a:r>
              <a:rPr lang="en-US" altLang="zh-CN" sz="1400" b="1" dirty="0" smtClean="0"/>
              <a:t>	transform-style: preserve-3d;</a:t>
            </a:r>
          </a:p>
          <a:p>
            <a:r>
              <a:rPr lang="en-US" altLang="zh-CN" sz="1400" b="1" dirty="0" smtClean="0"/>
              <a:t>	perspective: 300px;</a:t>
            </a:r>
          </a:p>
          <a:p>
            <a:r>
              <a:rPr lang="en-US" altLang="zh-CN" sz="1400" b="1" dirty="0" smtClean="0"/>
              <a:t>	position: absolute;</a:t>
            </a:r>
          </a:p>
          <a:p>
            <a:r>
              <a:rPr lang="en-US" altLang="zh-CN" sz="1400" b="1" dirty="0" smtClean="0"/>
              <a:t>	top: 50%;</a:t>
            </a:r>
          </a:p>
          <a:p>
            <a:r>
              <a:rPr lang="en-US" altLang="zh-CN" sz="1400" b="1" dirty="0" smtClean="0"/>
              <a:t>	margin-top: -100px;</a:t>
            </a:r>
          </a:p>
          <a:p>
            <a:r>
              <a:rPr lang="en-US" altLang="zh-CN" sz="1400" b="1" dirty="0" smtClean="0"/>
              <a:t>	left: 50%;</a:t>
            </a:r>
          </a:p>
          <a:p>
            <a:r>
              <a:rPr lang="en-US" altLang="zh-CN" sz="1400" b="1" dirty="0" smtClean="0"/>
              <a:t>	margin-left: -400px;</a:t>
            </a:r>
          </a:p>
          <a:p>
            <a:r>
              <a:rPr lang="en-US" altLang="zh-CN" sz="1400" b="1" dirty="0" smtClean="0"/>
              <a:t>}</a:t>
            </a:r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</a:p>
          <a:p>
            <a:r>
              <a:rPr lang="en-US" altLang="zh-CN" sz="1400" b="1" dirty="0" smtClean="0"/>
              <a:t>&lt;section&gt;</a:t>
            </a:r>
          </a:p>
          <a:p>
            <a:r>
              <a:rPr lang="en-US" altLang="zh-CN" sz="1400" b="1" dirty="0" smtClean="0"/>
              <a:t>	&lt;article&gt;&lt;/article&gt;</a:t>
            </a:r>
          </a:p>
          <a:p>
            <a:r>
              <a:rPr lang="en-US" altLang="zh-CN" sz="1400" b="1" dirty="0" smtClean="0"/>
              <a:t>&lt;/section&gt;</a:t>
            </a:r>
          </a:p>
          <a:p>
            <a:r>
              <a:rPr lang="en-US" altLang="zh-CN" sz="1400" b="1" dirty="0" smtClean="0"/>
              <a:t>&lt;/body&gt;</a:t>
            </a:r>
            <a:endParaRPr lang="zh-CN" altLang="en-US" sz="1400" b="1" dirty="0" smtClean="0"/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143372" y="2643182"/>
            <a:ext cx="521497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article{</a:t>
            </a:r>
          </a:p>
          <a:p>
            <a:r>
              <a:rPr lang="en-US" altLang="zh-CN" sz="1400" b="1" dirty="0" smtClean="0"/>
              <a:t>	width: 200px;</a:t>
            </a:r>
          </a:p>
          <a:p>
            <a:r>
              <a:rPr lang="en-US" altLang="zh-CN" sz="1400" b="1" dirty="0" smtClean="0"/>
              <a:t>	height: 200px;</a:t>
            </a:r>
          </a:p>
          <a:p>
            <a:r>
              <a:rPr lang="en-US" altLang="zh-CN" sz="1400" b="1" dirty="0" smtClean="0"/>
              <a:t>	background: #f10;</a:t>
            </a:r>
          </a:p>
          <a:p>
            <a:r>
              <a:rPr lang="en-US" altLang="zh-CN" sz="1400" b="1" dirty="0" smtClean="0"/>
              <a:t>	margin: 0 auto;</a:t>
            </a:r>
          </a:p>
          <a:p>
            <a:r>
              <a:rPr lang="en-US" altLang="zh-CN" sz="1400" b="1" dirty="0" smtClean="0"/>
              <a:t>	opacity: .6;</a:t>
            </a:r>
          </a:p>
          <a:p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transition:all</a:t>
            </a:r>
            <a:r>
              <a:rPr lang="en-US" altLang="zh-CN" sz="1400" b="1" dirty="0" smtClean="0"/>
              <a:t> .5s;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err="1" smtClean="0"/>
              <a:t>article:hover</a:t>
            </a:r>
            <a:r>
              <a:rPr lang="en-US" altLang="zh-CN" sz="1400" b="1" dirty="0" smtClean="0"/>
              <a:t>{</a:t>
            </a:r>
          </a:p>
          <a:p>
            <a:r>
              <a:rPr lang="en-US" altLang="zh-CN" sz="1400" b="1" dirty="0" smtClean="0"/>
              <a:t>	transform: </a:t>
            </a:r>
            <a:r>
              <a:rPr lang="en-US" altLang="zh-CN" sz="1400" b="1" dirty="0" err="1" smtClean="0"/>
              <a:t>translateZ</a:t>
            </a:r>
            <a:r>
              <a:rPr lang="en-US" altLang="zh-CN" sz="1400" b="1" dirty="0" smtClean="0"/>
              <a:t>(100px) </a:t>
            </a:r>
            <a:r>
              <a:rPr lang="en-US" altLang="zh-CN" sz="1400" b="1" dirty="0" err="1" smtClean="0"/>
              <a:t>rotateX</a:t>
            </a:r>
            <a:r>
              <a:rPr lang="en-US" altLang="zh-CN" sz="1400" b="1" dirty="0" smtClean="0"/>
              <a:t>(-45deg);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&lt;/style&gt;</a:t>
            </a:r>
          </a:p>
          <a:p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第一种是写在舞台元素上， 也就是当前元素的共同父级元素，另一种就是写在当前元素上。</a:t>
            </a:r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zh-CN" altLang="en-US" sz="2400" b="1" dirty="0" smtClean="0"/>
          </a:p>
          <a:p>
            <a:r>
              <a:rPr lang="en-US" altLang="zh-CN" sz="2400" b="1" dirty="0" smtClean="0"/>
              <a:t>1.  .parent{perspective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200px;}</a:t>
            </a:r>
          </a:p>
          <a:p>
            <a:r>
              <a:rPr lang="en-US" altLang="zh-CN" sz="2400" b="1" dirty="0" smtClean="0"/>
              <a:t>2.transform:perspective(200px) </a:t>
            </a:r>
            <a:r>
              <a:rPr lang="en-US" altLang="zh-CN" sz="2400" b="1" dirty="0" err="1" smtClean="0"/>
              <a:t>translateZ</a:t>
            </a:r>
            <a:r>
              <a:rPr lang="en-US" altLang="zh-CN" sz="2400" b="1" dirty="0" smtClean="0"/>
              <a:t>(80px);</a:t>
            </a:r>
          </a:p>
          <a:p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endParaRPr lang="en-US" altLang="zh-CN" sz="2400" b="1" dirty="0" smtClean="0"/>
          </a:p>
          <a:p>
            <a:r>
              <a:rPr lang="zh-CN" altLang="en-US" sz="2400" b="1" dirty="0" smtClean="0"/>
              <a:t>由上图我们可以看到，虽然书写模式不一致，但是得到效果大致相同，但是我们在旋转中这样的一致还会存在么？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zh-CN" altLang="en-US" sz="2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上面舞台整个作为透视元素，因此，显然，我们看到的每个子元素的形体都是不一样的；而下面，每个元素都有一个自己的视点，因此，显然，因为</a:t>
            </a:r>
            <a:r>
              <a:rPr lang="en-US" altLang="zh-CN" sz="1400" b="1" dirty="0" err="1" smtClean="0"/>
              <a:t>rotateY</a:t>
            </a:r>
            <a:r>
              <a:rPr lang="zh-CN" altLang="en-US" sz="1400" b="1" dirty="0" smtClean="0"/>
              <a:t>的角度是一样的，因此，看上去的效果也就一模一样了！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551737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视觉盲区：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zh-CN" altLang="en-US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当我们把第一个舞台的视距改成</a:t>
            </a:r>
            <a:r>
              <a:rPr lang="en-US" altLang="zh-CN" sz="2400" b="1" dirty="0" smtClean="0"/>
              <a:t>200px</a:t>
            </a:r>
            <a:r>
              <a:rPr lang="zh-CN" altLang="en-US" sz="2400" b="1" dirty="0" smtClean="0"/>
              <a:t>的时候， 会发现右侧第三个不见了；</a:t>
            </a:r>
            <a:endParaRPr lang="en-US" altLang="zh-CN" sz="2400" b="1" dirty="0" smtClean="0"/>
          </a:p>
          <a:p>
            <a:r>
              <a:rPr lang="zh-CN" altLang="en-US" sz="1600" b="1" dirty="0" smtClean="0"/>
              <a:t>这不难理解，前面一排门，每个门都是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米，你距离门</a:t>
            </a: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米，显示，当所有门都开了</a:t>
            </a:r>
            <a:r>
              <a:rPr lang="en-US" altLang="zh-CN" sz="1600" b="1" dirty="0" smtClean="0"/>
              <a:t>45°</a:t>
            </a:r>
            <a:r>
              <a:rPr lang="zh-CN" altLang="en-US" sz="1600" b="1" dirty="0" smtClean="0"/>
              <a:t>角的时候，此时，距离中间门右侧的第二个门正好与你的视线平行，这个门的门面显然就什么也看不到。这就是为什么上面右侧第三个门一片空白的元素</a:t>
            </a:r>
            <a:r>
              <a:rPr lang="en-US" altLang="zh-CN" sz="1600" b="1" dirty="0" smtClean="0"/>
              <a:t>——</a:t>
            </a:r>
            <a:r>
              <a:rPr lang="zh-CN" altLang="en-US" sz="1600" b="1" dirty="0" smtClean="0"/>
              <a:t>特定的视角以及距离形成的视觉盲区。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786842" cy="287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第十三章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3D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理解 </a:t>
            </a:r>
            <a:r>
              <a:rPr lang="en-US" altLang="zh-CN" sz="2400" b="1" dirty="0" err="1" smtClean="0"/>
              <a:t>prespective</a:t>
            </a:r>
            <a:r>
              <a:rPr lang="en-US" altLang="zh-CN" sz="2400" b="1" dirty="0" smtClean="0"/>
              <a:t>-origin</a:t>
            </a:r>
            <a:br>
              <a:rPr lang="en-US" altLang="zh-CN" sz="2400" b="1" dirty="0" smtClean="0"/>
            </a:br>
            <a:endParaRPr lang="en-US" altLang="zh-CN" sz="2400" b="1" dirty="0" smtClean="0"/>
          </a:p>
          <a:p>
            <a:r>
              <a:rPr lang="zh-CN" altLang="en-US" sz="2400" b="1" dirty="0" smtClean="0"/>
              <a:t>这个那就是我们视角的起源，默认我们是以舞台中间点为起源的，当然这个起源那是可以控制的。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示例：四个面的立方体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50112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transform-style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preserve-3d;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这个属性是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中常用的属性 ， 期中有两个属性值，一个是</a:t>
            </a:r>
            <a:r>
              <a:rPr lang="en-US" altLang="zh-CN" sz="2400" b="1" dirty="0" smtClean="0"/>
              <a:t>flat </a:t>
            </a:r>
            <a:r>
              <a:rPr lang="zh-CN" altLang="en-US" sz="2400" b="1" dirty="0" smtClean="0"/>
              <a:t>是默认值，代表平面。 第二个</a:t>
            </a:r>
            <a:r>
              <a:rPr lang="en-US" altLang="zh-CN" sz="2400" b="1" dirty="0" smtClean="0"/>
              <a:t>preserve-3d</a:t>
            </a:r>
            <a:r>
              <a:rPr lang="zh-CN" altLang="en-US" sz="2400" b="1" dirty="0" smtClean="0"/>
              <a:t>代表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透视。</a:t>
            </a:r>
            <a:br>
              <a:rPr lang="zh-CN" altLang="en-US" sz="2400" b="1" dirty="0" smtClean="0"/>
            </a:br>
            <a:endParaRPr lang="zh-CN" altLang="en-US" sz="2400" b="1" dirty="0" smtClean="0"/>
          </a:p>
          <a:p>
            <a:r>
              <a:rPr lang="zh-CN" altLang="en-US" sz="2400" b="1" dirty="0" smtClean="0"/>
              <a:t>这个声明是必不可少的，我们通常把这个声明写在舞台元素上。 </a:t>
            </a:r>
            <a:br>
              <a:rPr lang="zh-CN" altLang="en-US" sz="2400" b="1" dirty="0" smtClean="0"/>
            </a:br>
            <a:endParaRPr lang="zh-CN" altLang="en-US" sz="2400" b="1" dirty="0" smtClean="0"/>
          </a:p>
          <a:p>
            <a:r>
              <a:rPr lang="zh-CN" altLang="en-US" sz="2400" b="1" dirty="0" smtClean="0"/>
              <a:t>示例：旋转木马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接下来恢复正常画风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6000768"/>
            <a:ext cx="495314" cy="53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571472" y="2071678"/>
          <a:ext cx="8043863" cy="3947478"/>
        </p:xfrm>
        <a:graphic>
          <a:graphicData uri="http://schemas.openxmlformats.org/drawingml/2006/table">
            <a:tbl>
              <a:tblPr/>
              <a:tblGrid>
                <a:gridCol w="3841750"/>
                <a:gridCol w="4202113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转换属性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下面的表格列出了所有的转换属性：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属性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向元素应用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或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transform-origin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允许你改变被转换元素的位置。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transform-style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规定被嵌套元素如何在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空间中显示。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perspective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元素的透视效果。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perspective-origin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元素的底部位置。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backface-visibility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定义元素在不面对屏幕时是否可见。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transform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286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128187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 transform: </a:t>
                      </a:r>
                      <a:r>
                        <a:rPr lang="en-US" altLang="zh-CN" sz="2400" dirty="0" err="1" smtClean="0"/>
                        <a:t>none|rotate</a:t>
                      </a:r>
                      <a:r>
                        <a:rPr lang="en-US" altLang="zh-CN" sz="2400" dirty="0" smtClean="0"/>
                        <a:t> | scale | skew | translate |matrix;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00440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Transform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属性应用于元素的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2D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或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3D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转换。这个属性允许你将元素旋转，缩放，移动，倾斜等。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928662" y="357166"/>
          <a:ext cx="7416800" cy="6246178"/>
        </p:xfrm>
        <a:graphic>
          <a:graphicData uri="http://schemas.openxmlformats.org/drawingml/2006/table">
            <a:tbl>
              <a:tblPr/>
              <a:tblGrid>
                <a:gridCol w="2346325"/>
                <a:gridCol w="5070475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Transform 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方法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函数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matrix3d(n,n,n,n,n,n,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n,n,n,n,n,n,n,n,n,n)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转换，使用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16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个值的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4x4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矩阵。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translate3d(x,y,z)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转化。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translateX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(x)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转化，仅使用用于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translateY(y)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转化，仅使用用于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translateZ(z)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转化，仅使用用于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Z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scale3d(x,y,z)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scaleX(x)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缩放转换，通过给定一个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scaleY(y)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缩放转换，通过给定一个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scaleZ(z)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缩放转换，通过给定一个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Z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rotate3d(x,y,z,angle)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rotateX(angle)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定义沿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rotateY(angle)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定义沿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rotateZ(angle)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定义沿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Z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perspective(n)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转换元素的透视视图。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3D</a:t>
            </a:r>
            <a:r>
              <a:rPr lang="zh-CN" altLang="en-US" sz="2400" b="1" dirty="0" smtClean="0"/>
              <a:t>位移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CSS3</a:t>
            </a:r>
            <a:r>
              <a:rPr lang="zh-CN" altLang="en-US" sz="2000" b="1" dirty="0" smtClean="0"/>
              <a:t>中</a:t>
            </a:r>
            <a:r>
              <a:rPr lang="en-US" altLang="zh-CN" sz="2000" b="1" dirty="0" smtClean="0"/>
              <a:t>3D</a:t>
            </a:r>
            <a:r>
              <a:rPr lang="zh-CN" altLang="en-US" sz="2000" b="1" dirty="0" smtClean="0"/>
              <a:t>位移主要包括两种函数</a:t>
            </a:r>
            <a:r>
              <a:rPr lang="en-US" altLang="zh-CN" sz="2000" b="1" dirty="0" err="1" smtClean="0"/>
              <a:t>translateZ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translate3d()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translate3d()</a:t>
            </a:r>
            <a:r>
              <a:rPr lang="zh-CN" altLang="en-US" sz="2000" b="1" dirty="0" smtClean="0"/>
              <a:t>函数使一个元素在三维空间移动。这种变形的特点是，使用三维向量的坐标定义元素在每个方向移动多少。其基本语法如下：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translate3d(</a:t>
            </a:r>
            <a:r>
              <a:rPr lang="en-US" altLang="zh-CN" sz="2000" b="1" dirty="0" err="1" smtClean="0"/>
              <a:t>tx,ty,tz</a:t>
            </a:r>
            <a:r>
              <a:rPr lang="en-US" altLang="zh-CN" sz="2000" b="1" dirty="0" smtClean="0"/>
              <a:t>) </a:t>
            </a:r>
            <a:r>
              <a:rPr lang="zh-CN" altLang="en-US" sz="2000" b="1" dirty="0" smtClean="0"/>
              <a:t>其属性值取值说明如下：</a:t>
            </a:r>
          </a:p>
          <a:p>
            <a:r>
              <a:rPr lang="en-US" altLang="zh-CN" sz="2000" b="1" dirty="0" err="1" smtClean="0"/>
              <a:t>tx</a:t>
            </a:r>
            <a:r>
              <a:rPr lang="zh-CN" altLang="en-US" sz="2000" b="1" dirty="0" smtClean="0"/>
              <a:t>：代表横向坐标位移向量的长度；</a:t>
            </a:r>
          </a:p>
          <a:p>
            <a:r>
              <a:rPr lang="en-US" altLang="zh-CN" sz="2000" b="1" dirty="0" err="1" smtClean="0"/>
              <a:t>ty</a:t>
            </a:r>
            <a:r>
              <a:rPr lang="zh-CN" altLang="en-US" sz="2000" b="1" dirty="0" smtClean="0"/>
              <a:t>：代表纵向坐标位移向量的长度；</a:t>
            </a:r>
          </a:p>
          <a:p>
            <a:r>
              <a:rPr lang="en-US" altLang="zh-CN" sz="2000" b="1" dirty="0" err="1" smtClean="0"/>
              <a:t>tz</a:t>
            </a:r>
            <a:r>
              <a:rPr lang="zh-CN" altLang="en-US" sz="2000" b="1" dirty="0" smtClean="0"/>
              <a:t>：代表</a:t>
            </a:r>
            <a:r>
              <a:rPr lang="en-US" altLang="zh-CN" sz="2000" b="1" dirty="0" smtClean="0"/>
              <a:t>Z</a:t>
            </a:r>
            <a:r>
              <a:rPr lang="zh-CN" altLang="en-US" sz="2000" b="1" dirty="0" smtClean="0"/>
              <a:t>轴位移向量的长度。此值不能是一个百分比值，如果取值为百分比值，将会认为无效值。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示例：</a:t>
            </a:r>
            <a:r>
              <a:rPr lang="en-US" altLang="zh-CN" sz="2000" b="1" dirty="0" smtClean="0"/>
              <a:t>3D</a:t>
            </a:r>
            <a:r>
              <a:rPr lang="zh-CN" altLang="en-US" sz="2000" b="1" dirty="0" smtClean="0"/>
              <a:t>位移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4786322"/>
            <a:ext cx="850112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从上图的效果可以看出，当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轴值越大时，元素也离观看者更近，从视觉上元素就变得更大；反之其值越小时，元素也离观看者更远，从视觉上元素就变得更小。</a:t>
            </a:r>
          </a:p>
          <a:p>
            <a:endParaRPr lang="en-US" altLang="zh-CN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61626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中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位移除了</a:t>
            </a:r>
            <a:r>
              <a:rPr lang="en-US" altLang="zh-CN" sz="2400" b="1" dirty="0" smtClean="0"/>
              <a:t>translate3d()</a:t>
            </a:r>
            <a:r>
              <a:rPr lang="zh-CN" altLang="en-US" sz="2400" b="1" dirty="0" smtClean="0"/>
              <a:t>函数之外还有</a:t>
            </a:r>
            <a:r>
              <a:rPr lang="en-US" altLang="zh-CN" sz="2400" b="1" dirty="0" err="1" smtClean="0"/>
              <a:t>translateZ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函数。</a:t>
            </a:r>
            <a:r>
              <a:rPr lang="en-US" altLang="zh-CN" sz="2400" b="1" dirty="0" err="1" smtClean="0"/>
              <a:t>translateZ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函数的功能是让元素在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空间沿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轴进行位移，其基本使用语法如下：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translate(t) 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取值说明如下：</a:t>
            </a:r>
          </a:p>
          <a:p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：指的是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轴的向量位移长度。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使用</a:t>
            </a:r>
            <a:r>
              <a:rPr lang="en-US" altLang="zh-CN" sz="2400" b="1" dirty="0" err="1" smtClean="0"/>
              <a:t>translateZ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函数可以让元素在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轴进行位移，当其值为负值时，元素在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轴越移越远，导致元素变得较小。反之，当其值为正值时，元素在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轴越移越近，导致元素变得较大。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将示例中的</a:t>
            </a:r>
            <a:r>
              <a:rPr lang="en-US" altLang="zh-CN" sz="1600" b="1" dirty="0" smtClean="0"/>
              <a:t>translate3d()</a:t>
            </a:r>
            <a:r>
              <a:rPr lang="zh-CN" altLang="en-US" sz="1600" b="1" dirty="0" smtClean="0"/>
              <a:t>函数换成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()</a:t>
            </a:r>
            <a:r>
              <a:rPr lang="zh-CN" altLang="en-US" sz="1600" b="1" dirty="0" smtClean="0"/>
              <a:t>函数：</a:t>
            </a:r>
          </a:p>
          <a:p>
            <a:r>
              <a:rPr lang="en-US" altLang="zh-CN" sz="1600" b="1" dirty="0" smtClean="0"/>
              <a:t>.s1 </a:t>
            </a:r>
            <a:r>
              <a:rPr lang="en-US" altLang="zh-CN" sz="1600" b="1" dirty="0" err="1" smtClean="0"/>
              <a:t>img:nth</a:t>
            </a:r>
            <a:r>
              <a:rPr lang="en-US" altLang="zh-CN" sz="1600" b="1" dirty="0" smtClean="0"/>
              <a:t>-child(2){ </a:t>
            </a:r>
          </a:p>
          <a:p>
            <a:r>
              <a:rPr lang="en-US" altLang="zh-CN" sz="1600" b="1" dirty="0" smtClean="0"/>
              <a:t>z-index: 2; </a:t>
            </a:r>
          </a:p>
          <a:p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(200px); </a:t>
            </a:r>
          </a:p>
          <a:p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(200px); </a:t>
            </a:r>
          </a:p>
          <a:p>
            <a:r>
              <a:rPr lang="en-US" altLang="zh-CN" sz="1600" b="1" dirty="0" smtClean="0"/>
              <a:t>-ms-transform: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(200px); </a:t>
            </a:r>
          </a:p>
          <a:p>
            <a:r>
              <a:rPr lang="en-US" altLang="zh-CN" sz="1600" b="1" dirty="0" smtClean="0"/>
              <a:t>-o-transform: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(200px); </a:t>
            </a:r>
          </a:p>
          <a:p>
            <a:r>
              <a:rPr lang="en-US" altLang="zh-CN" sz="1600" b="1" dirty="0" smtClean="0"/>
              <a:t>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(200px);</a:t>
            </a:r>
          </a:p>
          <a:p>
            <a:r>
              <a:rPr lang="en-US" altLang="zh-CN" sz="1600" b="1" dirty="0" smtClean="0"/>
              <a:t> } 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.s2 </a:t>
            </a:r>
            <a:r>
              <a:rPr lang="en-US" altLang="zh-CN" sz="1600" b="1" dirty="0" err="1" smtClean="0"/>
              <a:t>img:nth</a:t>
            </a:r>
            <a:r>
              <a:rPr lang="en-US" altLang="zh-CN" sz="1600" b="1" dirty="0" smtClean="0"/>
              <a:t>-child(2){ </a:t>
            </a:r>
          </a:p>
          <a:p>
            <a:r>
              <a:rPr lang="en-US" altLang="zh-CN" sz="1600" b="1" dirty="0" smtClean="0"/>
              <a:t>z-index: 2; </a:t>
            </a:r>
          </a:p>
          <a:p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(-200px); </a:t>
            </a:r>
          </a:p>
          <a:p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(-200px); </a:t>
            </a:r>
          </a:p>
          <a:p>
            <a:r>
              <a:rPr lang="en-US" altLang="zh-CN" sz="1600" b="1" dirty="0" smtClean="0"/>
              <a:t>-ms-transform: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(-200px); </a:t>
            </a:r>
          </a:p>
          <a:p>
            <a:r>
              <a:rPr lang="en-US" altLang="zh-CN" sz="1600" b="1" dirty="0" smtClean="0"/>
              <a:t>-o-transform: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(-200px); </a:t>
            </a:r>
          </a:p>
          <a:p>
            <a:r>
              <a:rPr lang="en-US" altLang="zh-CN" sz="1600" b="1" dirty="0" smtClean="0"/>
              <a:t>transform: </a:t>
            </a:r>
            <a:r>
              <a:rPr lang="en-US" altLang="zh-CN" sz="1600" b="1" dirty="0" err="1" smtClean="0"/>
              <a:t>translateZ</a:t>
            </a:r>
            <a:r>
              <a:rPr lang="en-US" altLang="zh-CN" sz="1600" b="1" dirty="0" smtClean="0"/>
              <a:t>(-200px); </a:t>
            </a:r>
          </a:p>
          <a:p>
            <a:r>
              <a:rPr lang="en-US" altLang="zh-CN" sz="1600" b="1" dirty="0" smtClean="0"/>
              <a:t>}</a:t>
            </a:r>
            <a:endParaRPr lang="zh-CN" alt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4786322"/>
            <a:ext cx="850112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translateZ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函数仅让元素在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轴进行位移，当其值越大时，元素离观看者越近，视觉上元素放大，反之元素缩小。</a:t>
            </a:r>
          </a:p>
          <a:p>
            <a:r>
              <a:rPr lang="en-US" altLang="zh-CN" b="1" dirty="0" err="1" smtClean="0"/>
              <a:t>translateZ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函数在实际使用中等同于</a:t>
            </a:r>
            <a:r>
              <a:rPr lang="en-US" altLang="zh-CN" b="1" dirty="0" smtClean="0"/>
              <a:t>translate3d(0,0,tz)</a:t>
            </a:r>
            <a:r>
              <a:rPr lang="zh-CN" altLang="en-US" b="1" dirty="0" smtClean="0"/>
              <a:t>。仅从视觉效果上看，</a:t>
            </a:r>
            <a:r>
              <a:rPr lang="en-US" altLang="zh-CN" b="1" dirty="0" err="1" smtClean="0"/>
              <a:t>translateZ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translate3d(0,0,tz)</a:t>
            </a:r>
            <a:r>
              <a:rPr lang="zh-CN" altLang="en-US" b="1" dirty="0" smtClean="0"/>
              <a:t>函数功能非常类似于二维空间的</a:t>
            </a:r>
            <a:r>
              <a:rPr lang="en-US" altLang="zh-CN" b="1" dirty="0" smtClean="0"/>
              <a:t>scale()</a:t>
            </a:r>
            <a:r>
              <a:rPr lang="zh-CN" altLang="en-US" b="1" dirty="0" smtClean="0"/>
              <a:t>缩放函数，但实际上完全不同。</a:t>
            </a:r>
            <a:r>
              <a:rPr lang="en-US" altLang="zh-CN" b="1" dirty="0" err="1" smtClean="0"/>
              <a:t>translateZ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translate3d(0,0,tz)</a:t>
            </a:r>
            <a:r>
              <a:rPr lang="zh-CN" altLang="en-US" b="1" dirty="0" smtClean="0"/>
              <a:t>变形是发生在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轴上，而不是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轴和</a:t>
            </a:r>
            <a:r>
              <a:rPr lang="en-US" altLang="zh-CN" b="1" dirty="0" smtClean="0"/>
              <a:t>Y</a:t>
            </a:r>
            <a:r>
              <a:rPr lang="zh-CN" altLang="en-US" b="1" dirty="0" smtClean="0"/>
              <a:t>轴。当使用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变形，能够在一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轴上移动一个元素确实有很大的好处，比如说在创建一个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立方体的盒子之时。</a:t>
            </a:r>
          </a:p>
          <a:p>
            <a:endParaRPr lang="en-US" altLang="zh-C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61341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7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8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CSS3 3D 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转换的应用</a:t>
            </a:r>
          </a:p>
        </p:txBody>
      </p:sp>
      <p:sp>
        <p:nvSpPr>
          <p:cNvPr id="20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1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22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CSS3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动画的原理及应用场景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3D</a:t>
            </a:r>
            <a:r>
              <a:rPr lang="zh-CN" altLang="en-US" sz="2400" b="1" dirty="0" smtClean="0"/>
              <a:t>缩放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CSS3 3D</a:t>
            </a:r>
            <a:r>
              <a:rPr lang="zh-CN" altLang="en-US" sz="2400" b="1" dirty="0" smtClean="0"/>
              <a:t>变形中的缩放主要有</a:t>
            </a:r>
            <a:r>
              <a:rPr lang="en-US" altLang="zh-CN" sz="2400" b="1" dirty="0" err="1" smtClean="0"/>
              <a:t>scaleZ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scale3d()</a:t>
            </a:r>
            <a:r>
              <a:rPr lang="zh-CN" altLang="en-US" sz="2400" b="1" dirty="0" smtClean="0"/>
              <a:t>两种函数，当</a:t>
            </a:r>
            <a:r>
              <a:rPr lang="en-US" altLang="zh-CN" sz="2400" b="1" dirty="0" smtClean="0"/>
              <a:t>scale3d()</a:t>
            </a:r>
            <a:r>
              <a:rPr lang="zh-CN" altLang="en-US" sz="2400" b="1" dirty="0" smtClean="0"/>
              <a:t>中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轴和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轴同时为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，即</a:t>
            </a:r>
            <a:r>
              <a:rPr lang="en-US" altLang="zh-CN" sz="2400" b="1" dirty="0" smtClean="0"/>
              <a:t>scale3d(1,1,sz)</a:t>
            </a:r>
            <a:r>
              <a:rPr lang="zh-CN" altLang="en-US" sz="2400" b="1" dirty="0" smtClean="0"/>
              <a:t>，其效果等同于</a:t>
            </a:r>
            <a:r>
              <a:rPr lang="en-US" altLang="zh-CN" sz="2400" b="1" dirty="0" err="1" smtClean="0"/>
              <a:t>scaleZ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sz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。通过使用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缩放函数，可以让元素在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轴上按比例缩放。默认值为１，当值大于１时，元素放大，反之小于１大于</a:t>
            </a:r>
            <a:r>
              <a:rPr lang="en-US" altLang="zh-CN" sz="2400" b="1" dirty="0" smtClean="0"/>
              <a:t>0.01</a:t>
            </a:r>
            <a:r>
              <a:rPr lang="zh-CN" altLang="en-US" sz="2400" b="1" dirty="0" smtClean="0"/>
              <a:t>时，元素缩小。其使用语法如下：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scale3d(</a:t>
            </a:r>
            <a:r>
              <a:rPr lang="en-US" altLang="zh-CN" sz="2400" b="1" dirty="0" err="1" smtClean="0"/>
              <a:t>sx,sy,sz</a:t>
            </a:r>
            <a:r>
              <a:rPr lang="en-US" altLang="zh-CN" sz="2400" b="1" dirty="0" smtClean="0"/>
              <a:t>) 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其取值说明如下：</a:t>
            </a:r>
          </a:p>
          <a:p>
            <a:r>
              <a:rPr lang="en-US" altLang="zh-CN" sz="2400" b="1" dirty="0" err="1" smtClean="0"/>
              <a:t>sx</a:t>
            </a:r>
            <a:r>
              <a:rPr lang="zh-CN" altLang="en-US" sz="2400" b="1" dirty="0" smtClean="0"/>
              <a:t>：横向缩放比例；</a:t>
            </a:r>
          </a:p>
          <a:p>
            <a:r>
              <a:rPr lang="en-US" altLang="zh-CN" sz="2400" b="1" dirty="0" err="1" smtClean="0"/>
              <a:t>sy</a:t>
            </a:r>
            <a:r>
              <a:rPr lang="zh-CN" altLang="en-US" sz="2400" b="1" dirty="0" smtClean="0"/>
              <a:t>：纵向缩放比例；</a:t>
            </a:r>
          </a:p>
          <a:p>
            <a:r>
              <a:rPr lang="en-US" altLang="zh-CN" sz="2400" b="1" dirty="0" err="1" smtClean="0"/>
              <a:t>sz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轴缩放比例；</a:t>
            </a:r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scaleZ</a:t>
            </a:r>
            <a:r>
              <a:rPr lang="en-US" altLang="zh-CN" sz="2400" b="1" dirty="0" smtClean="0"/>
              <a:t>(s) 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其取值说明如下：</a:t>
            </a:r>
          </a:p>
          <a:p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：指定元素每个点在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轴的比例。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err="1" smtClean="0"/>
              <a:t>scaleZ</a:t>
            </a:r>
            <a:r>
              <a:rPr lang="en-US" altLang="zh-CN" sz="2400" b="1" dirty="0" smtClean="0"/>
              <a:t>(-1)</a:t>
            </a:r>
            <a:r>
              <a:rPr lang="zh-CN" altLang="en-US" sz="2400" b="1" dirty="0" smtClean="0"/>
              <a:t>定义了一个原点在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轴的对称点（按照元素的变换原点）。</a:t>
            </a:r>
          </a:p>
          <a:p>
            <a:r>
              <a:rPr lang="en-US" altLang="zh-CN" sz="2400" b="1" dirty="0" err="1" smtClean="0"/>
              <a:t>scaleZ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scale3d()</a:t>
            </a:r>
            <a:r>
              <a:rPr lang="zh-CN" altLang="en-US" sz="2400" b="1" dirty="0" smtClean="0"/>
              <a:t>函数单独使用时没有任何效果，需要配合其他的变形函数一起使用才会有效果。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下面我们来看一个实例，为了能看到</a:t>
            </a:r>
            <a:r>
              <a:rPr lang="en-US" altLang="zh-CN" sz="2400" b="1" dirty="0" err="1" smtClean="0"/>
              <a:t>scaleZ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函数的效果，我们添加了一个</a:t>
            </a:r>
            <a:r>
              <a:rPr lang="en-US" altLang="zh-CN" sz="2400" b="1" dirty="0" err="1" smtClean="0"/>
              <a:t>rotateX</a:t>
            </a:r>
            <a:r>
              <a:rPr lang="en-US" altLang="zh-CN" sz="2400" b="1" dirty="0" smtClean="0"/>
              <a:t>(45deg)</a:t>
            </a:r>
            <a:r>
              <a:rPr lang="zh-CN" altLang="en-US" sz="2400" b="1" dirty="0" smtClean="0"/>
              <a:t>功能：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4786322"/>
            <a:ext cx="850112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示例：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缩放</a:t>
            </a:r>
          </a:p>
          <a:p>
            <a:endParaRPr lang="zh-CN" altLang="en-US" b="1" dirty="0" smtClean="0"/>
          </a:p>
          <a:p>
            <a:endParaRPr lang="en-US" altLang="zh-CN" sz="24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61817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3D</a:t>
            </a:r>
            <a:r>
              <a:rPr lang="zh-CN" altLang="en-US" sz="2400" b="1" dirty="0" smtClean="0"/>
              <a:t>旋转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000" b="1" dirty="0" smtClean="0"/>
              <a:t>CSS3</a:t>
            </a:r>
            <a:r>
              <a:rPr lang="zh-CN" altLang="en-US" sz="2000" b="1" dirty="0" smtClean="0"/>
              <a:t>新增三个旋转函数：</a:t>
            </a:r>
            <a:r>
              <a:rPr lang="en-US" altLang="zh-CN" sz="2000" b="1" dirty="0" err="1" smtClean="0"/>
              <a:t>rotateX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rotateY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rotateZ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</a:p>
          <a:p>
            <a:r>
              <a:rPr lang="zh-CN" altLang="en-US" sz="2000" b="1" dirty="0" smtClean="0"/>
              <a:t>使用</a:t>
            </a:r>
            <a:r>
              <a:rPr lang="en-US" altLang="zh-CN" sz="2000" b="1" dirty="0" err="1" smtClean="0"/>
              <a:t>rotateX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函数允许一个元素围绕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轴旋转；</a:t>
            </a:r>
            <a:r>
              <a:rPr lang="en-US" altLang="zh-CN" sz="2000" b="1" dirty="0" err="1" smtClean="0"/>
              <a:t>rotateY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函数允许一个元素围绕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轴旋转；最后</a:t>
            </a:r>
            <a:r>
              <a:rPr lang="en-US" altLang="zh-CN" sz="2000" b="1" dirty="0" err="1" smtClean="0"/>
              <a:t>rotateZ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函数允许一个元素围绕</a:t>
            </a:r>
            <a:r>
              <a:rPr lang="en-US" altLang="zh-CN" sz="2000" b="1" dirty="0" smtClean="0"/>
              <a:t>Z</a:t>
            </a:r>
            <a:r>
              <a:rPr lang="zh-CN" altLang="en-US" sz="2000" b="1" dirty="0" smtClean="0"/>
              <a:t>轴旋转。</a:t>
            </a:r>
            <a:endParaRPr lang="en-US" altLang="zh-CN" sz="2000" b="1" dirty="0" smtClean="0"/>
          </a:p>
          <a:p>
            <a:endParaRPr lang="zh-CN" altLang="en-US" sz="2000" b="1" dirty="0" smtClean="0"/>
          </a:p>
          <a:p>
            <a:r>
              <a:rPr lang="en-US" altLang="zh-CN" sz="2000" b="1" dirty="0" err="1" smtClean="0"/>
              <a:t>rotateX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函数指定一个元素围绕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轴旋转，旋转的量被定义为指定的角度；如果值为正值，元素围绕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轴顺时针旋转；反之，如果值为负值，元素围绕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轴逆时针旋转。其基本语法如下：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err="1" smtClean="0"/>
              <a:t>rotateX</a:t>
            </a:r>
            <a:r>
              <a:rPr lang="en-US" altLang="zh-CN" sz="2000" b="1" dirty="0" smtClean="0"/>
              <a:t>(a) 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其中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指的是一个旋转角度值，其值可以是正值也可以是负值。</a:t>
            </a:r>
          </a:p>
          <a:p>
            <a:endParaRPr lang="zh-CN" altLang="en-US" sz="2400" b="1" dirty="0" smtClean="0"/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 smtClean="0"/>
              <a:t>rotateY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函数指定一个元素围绕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轴旋转，旋转的量被定义为指定的角度；如果值为正值，元素围绕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轴顺时针旋转；反之，如果值为负值，元素围绕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轴逆时针旋转。其基本语法如下：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err="1" smtClean="0"/>
              <a:t>rotateY</a:t>
            </a:r>
            <a:r>
              <a:rPr lang="en-US" altLang="zh-CN" sz="2000" b="1" dirty="0" smtClean="0"/>
              <a:t>(a) 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其中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指的是一个旋转角度值，其值可以是正值也可以是负值。</a:t>
            </a:r>
            <a:endParaRPr lang="en-US" altLang="zh-CN" sz="2000" b="1" dirty="0" smtClean="0"/>
          </a:p>
          <a:p>
            <a:endParaRPr lang="zh-CN" altLang="en-US" sz="2000" b="1" dirty="0" smtClean="0"/>
          </a:p>
          <a:p>
            <a:r>
              <a:rPr lang="en-US" altLang="zh-CN" sz="2000" b="1" dirty="0" err="1" smtClean="0"/>
              <a:t>rotateZ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函数和其他两个函数功能一样的，区别在于</a:t>
            </a:r>
            <a:r>
              <a:rPr lang="en-US" altLang="zh-CN" sz="2000" b="1" dirty="0" err="1" smtClean="0"/>
              <a:t>rotateZ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函数指定一个元素围绕</a:t>
            </a:r>
            <a:r>
              <a:rPr lang="en-US" altLang="zh-CN" sz="2000" b="1" dirty="0" smtClean="0"/>
              <a:t>Z</a:t>
            </a:r>
            <a:r>
              <a:rPr lang="zh-CN" altLang="en-US" sz="2000" b="1" dirty="0" smtClean="0"/>
              <a:t>轴旋转。其基本语法如下：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err="1" smtClean="0"/>
              <a:t>rotateZ</a:t>
            </a:r>
            <a:r>
              <a:rPr lang="en-US" altLang="zh-CN" sz="2000" b="1" dirty="0" smtClean="0"/>
              <a:t>(a)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err="1" smtClean="0"/>
              <a:t>rotateZ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函数指定元素围绕</a:t>
            </a:r>
            <a:r>
              <a:rPr lang="en-US" altLang="zh-CN" sz="2000" b="1" dirty="0" smtClean="0"/>
              <a:t>Z</a:t>
            </a:r>
            <a:r>
              <a:rPr lang="zh-CN" altLang="en-US" sz="2000" b="1" dirty="0" smtClean="0"/>
              <a:t>轴旋转，如果仅从视觉角度上看，</a:t>
            </a:r>
            <a:r>
              <a:rPr lang="en-US" altLang="zh-CN" sz="2000" b="1" dirty="0" err="1" smtClean="0"/>
              <a:t>rotateZ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函数让元素顺时针或逆时针旋转，并且效果和</a:t>
            </a:r>
            <a:r>
              <a:rPr lang="en-US" altLang="zh-CN" sz="2000" b="1" dirty="0" smtClean="0"/>
              <a:t>rotate()</a:t>
            </a:r>
            <a:r>
              <a:rPr lang="zh-CN" altLang="en-US" sz="2000" b="1" dirty="0" smtClean="0"/>
              <a:t>效果等同，但他不是在</a:t>
            </a:r>
            <a:r>
              <a:rPr lang="en-US" altLang="zh-CN" sz="2000" b="1" dirty="0" smtClean="0"/>
              <a:t>2D</a:t>
            </a:r>
            <a:r>
              <a:rPr lang="zh-CN" altLang="en-US" sz="2000" b="1" dirty="0" smtClean="0"/>
              <a:t>平面的旋转。</a:t>
            </a:r>
          </a:p>
          <a:p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在三维空间里，除了</a:t>
            </a:r>
            <a:r>
              <a:rPr lang="en-US" altLang="zh-CN" sz="2000" b="1" dirty="0" err="1" smtClean="0"/>
              <a:t>rotateX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rotateY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rotateZ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函数可以让一个元素在三维空间中旋转之外，还有一个属性</a:t>
            </a:r>
            <a:r>
              <a:rPr lang="en-US" altLang="zh-CN" sz="2000" b="1" dirty="0" smtClean="0"/>
              <a:t>rotate3d()</a:t>
            </a:r>
            <a:r>
              <a:rPr lang="zh-CN" altLang="en-US" sz="2000" b="1" dirty="0" smtClean="0"/>
              <a:t>函数。在</a:t>
            </a:r>
            <a:r>
              <a:rPr lang="en-US" altLang="zh-CN" sz="2000" b="1" dirty="0" smtClean="0"/>
              <a:t>3D</a:t>
            </a:r>
            <a:r>
              <a:rPr lang="zh-CN" altLang="en-US" sz="2000" b="1" dirty="0" smtClean="0"/>
              <a:t>空间，旋转有三个程度的自由来描述一个转动轴。轴的旋转是由一个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x,y,z</a:t>
            </a:r>
            <a:r>
              <a:rPr lang="en-US" altLang="zh-CN" sz="2000" b="1" dirty="0" smtClean="0"/>
              <a:t>]</a:t>
            </a:r>
            <a:r>
              <a:rPr lang="zh-CN" altLang="en-US" sz="2000" b="1" dirty="0" smtClean="0"/>
              <a:t>向量并经过元素原点。其基本语法如下：</a:t>
            </a:r>
          </a:p>
          <a:p>
            <a:r>
              <a:rPr lang="en-US" altLang="zh-CN" sz="2000" b="1" dirty="0" smtClean="0"/>
              <a:t>rotate3d(</a:t>
            </a:r>
            <a:r>
              <a:rPr lang="en-US" altLang="zh-CN" sz="2000" b="1" dirty="0" err="1" smtClean="0"/>
              <a:t>x,y,z,a</a:t>
            </a:r>
            <a:r>
              <a:rPr lang="en-US" altLang="zh-CN" sz="2000" b="1" dirty="0" smtClean="0"/>
              <a:t>) 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rotate3d()</a:t>
            </a:r>
            <a:r>
              <a:rPr lang="zh-CN" altLang="en-US" sz="2000" b="1" dirty="0" smtClean="0"/>
              <a:t>中取值说明：</a:t>
            </a:r>
          </a:p>
          <a:p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：是一个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到１之间的数值，主要用来描述元素围绕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轴旋转的矢量值；</a:t>
            </a:r>
          </a:p>
          <a:p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：是一个０到１之间的数值，主要用来描述元素围绕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轴旋转的矢量值；</a:t>
            </a:r>
          </a:p>
          <a:p>
            <a:r>
              <a:rPr lang="en-US" altLang="zh-CN" sz="2000" b="1" dirty="0" smtClean="0"/>
              <a:t>z</a:t>
            </a:r>
            <a:r>
              <a:rPr lang="zh-CN" altLang="en-US" sz="2000" b="1" dirty="0" smtClean="0"/>
              <a:t>：是一个０到１之间的数值，主要用来描述元素围绕</a:t>
            </a:r>
            <a:r>
              <a:rPr lang="en-US" altLang="zh-CN" sz="2000" b="1" dirty="0" smtClean="0"/>
              <a:t>Z</a:t>
            </a:r>
            <a:r>
              <a:rPr lang="zh-CN" altLang="en-US" sz="2000" b="1" dirty="0" smtClean="0"/>
              <a:t>轴旋转的矢量值；</a:t>
            </a:r>
          </a:p>
          <a:p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：是一个角度值，主要用来指定元素在</a:t>
            </a:r>
            <a:r>
              <a:rPr lang="en-US" altLang="zh-CN" sz="2000" b="1" dirty="0" smtClean="0"/>
              <a:t>3D</a:t>
            </a:r>
            <a:r>
              <a:rPr lang="zh-CN" altLang="en-US" sz="2000" b="1" dirty="0" smtClean="0"/>
              <a:t>空间旋转的角度，如果其值为正值，元素顺时针旋转，反之元素逆时针旋转。</a:t>
            </a:r>
          </a:p>
          <a:p>
            <a:r>
              <a:rPr lang="zh-CN" altLang="en-US" sz="2000" b="1" dirty="0" smtClean="0"/>
              <a:t>前面介绍的三个旋转函数功能等同：</a:t>
            </a:r>
          </a:p>
          <a:p>
            <a:r>
              <a:rPr lang="en-US" altLang="zh-CN" sz="2000" b="1" dirty="0" err="1" smtClean="0"/>
              <a:t>rotateX</a:t>
            </a:r>
            <a:r>
              <a:rPr lang="en-US" altLang="zh-CN" sz="2000" b="1" dirty="0" smtClean="0"/>
              <a:t>(a)</a:t>
            </a:r>
            <a:r>
              <a:rPr lang="zh-CN" altLang="en-US" sz="2000" b="1" dirty="0" smtClean="0"/>
              <a:t>函数功能等同于</a:t>
            </a:r>
            <a:r>
              <a:rPr lang="en-US" altLang="zh-CN" sz="2000" b="1" dirty="0" smtClean="0"/>
              <a:t>rotate3d(1,0,0,a)</a:t>
            </a:r>
          </a:p>
          <a:p>
            <a:r>
              <a:rPr lang="en-US" altLang="zh-CN" sz="2000" b="1" dirty="0" err="1" smtClean="0"/>
              <a:t>rotateY</a:t>
            </a:r>
            <a:r>
              <a:rPr lang="en-US" altLang="zh-CN" sz="2000" b="1" dirty="0" smtClean="0"/>
              <a:t>(a)</a:t>
            </a:r>
            <a:r>
              <a:rPr lang="zh-CN" altLang="en-US" sz="2000" b="1" dirty="0" smtClean="0"/>
              <a:t>函数功能等同于</a:t>
            </a:r>
            <a:r>
              <a:rPr lang="en-US" altLang="zh-CN" sz="2000" b="1" dirty="0" smtClean="0"/>
              <a:t>rotate3d(0,1,0,a)</a:t>
            </a:r>
          </a:p>
          <a:p>
            <a:r>
              <a:rPr lang="en-US" altLang="zh-CN" sz="2000" b="1" dirty="0" err="1" smtClean="0"/>
              <a:t>rotateZ</a:t>
            </a:r>
            <a:r>
              <a:rPr lang="en-US" altLang="zh-CN" sz="2000" b="1" dirty="0" smtClean="0"/>
              <a:t>(a)</a:t>
            </a:r>
            <a:r>
              <a:rPr lang="zh-CN" altLang="en-US" sz="2000" b="1" dirty="0" smtClean="0"/>
              <a:t>函数功能等同于</a:t>
            </a:r>
            <a:r>
              <a:rPr lang="en-US" altLang="zh-CN" sz="2000" b="1" dirty="0" smtClean="0"/>
              <a:t>rotate3d(0,0,1,a)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4786322"/>
            <a:ext cx="850112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示例：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旋转</a:t>
            </a:r>
          </a:p>
          <a:p>
            <a:endParaRPr lang="zh-CN" altLang="en-US" b="1" dirty="0" smtClean="0"/>
          </a:p>
          <a:p>
            <a:endParaRPr lang="en-US" altLang="zh-CN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85982" y="1571612"/>
            <a:ext cx="124491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3D</a:t>
            </a:r>
            <a:r>
              <a:rPr lang="zh-CN" altLang="en-US" sz="2400" b="1" dirty="0" smtClean="0"/>
              <a:t>倾斜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倾斜是二维变形，不能在三维空间变形。元素可能会在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轴和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轴倾斜，然后转化为三维，但它们不能在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轴倾斜。</a:t>
            </a:r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多重变形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中，不管是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变形还是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变形，我们都可以使用多重变形，他们之间使用空格分隔，具体的语法如下：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transform: &lt;transform-function&gt; &lt;transform-function&gt; *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其中</a:t>
            </a:r>
            <a:r>
              <a:rPr lang="en-US" altLang="zh-CN" sz="2400" b="1" dirty="0" err="1" smtClean="0"/>
              <a:t>transfrom</a:t>
            </a:r>
            <a:r>
              <a:rPr lang="en-US" altLang="zh-CN" sz="2400" b="1" dirty="0" smtClean="0"/>
              <a:t>-function</a:t>
            </a:r>
            <a:r>
              <a:rPr lang="zh-CN" altLang="en-US" sz="2400" b="1" dirty="0" smtClean="0"/>
              <a:t>是指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中的任何变形函数。我们来看一个使用多重变形制作的立方体。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分别看一下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变形制作的立方体和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变形制作的立方体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 transform-origin</a:t>
            </a:r>
            <a:endParaRPr 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2148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69688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 </a:t>
                      </a:r>
                      <a:r>
                        <a:rPr lang="en-US" altLang="zh-CN" sz="2400" dirty="0" smtClean="0">
                          <a:latin typeface="Arial" pitchFamily="34" charset="0"/>
                          <a:cs typeface="Arial" pitchFamily="34" charset="0"/>
                        </a:rPr>
                        <a:t>transform-origin: x-axis y-axis z-axis;</a:t>
                      </a:r>
                      <a:endParaRPr lang="zh-CN" altLang="en-US" sz="2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1796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transform-origin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属性允许您更改转换元素的位置。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2D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转换元素可以改变元素的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轴。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3D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转换元素，还可以更改元素的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轴。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x-axis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：定义视图被置于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轴的何处。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y-axis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：定义视图被置于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Y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轴的何处。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z-axis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：定义视图被置于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Z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轴的何处。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CSS3 3D </a:t>
            </a:r>
            <a:r>
              <a:rPr lang="zh-CN" altLang="en-US" sz="2400" b="1" dirty="0" smtClean="0"/>
              <a:t>转换的应用</a:t>
            </a:r>
          </a:p>
        </p:txBody>
      </p:sp>
      <p:sp>
        <p:nvSpPr>
          <p:cNvPr id="9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81439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CSS3 </a:t>
            </a:r>
            <a:r>
              <a:rPr lang="zh-CN" altLang="en-US" sz="2400" b="1" dirty="0" smtClean="0"/>
              <a:t>允许使用 </a:t>
            </a:r>
            <a:r>
              <a:rPr lang="en-US" altLang="zh-CN" sz="2400" b="1" dirty="0" smtClean="0"/>
              <a:t>3D </a:t>
            </a:r>
            <a:r>
              <a:rPr lang="zh-CN" altLang="en-US" sz="2400" b="1" dirty="0" smtClean="0"/>
              <a:t>转换来对元素进行格式化。</a:t>
            </a:r>
          </a:p>
          <a:p>
            <a:endParaRPr lang="zh-CN" altLang="en-US" sz="2400" b="1" dirty="0" smtClean="0"/>
          </a:p>
          <a:p>
            <a:endParaRPr lang="en-US" altLang="zh-CN" sz="2400" dirty="0" smtClean="0"/>
          </a:p>
        </p:txBody>
      </p:sp>
      <p:pic>
        <p:nvPicPr>
          <p:cNvPr id="11" name="图片 5125" descr="3d_ax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324167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378621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例如：</a:t>
            </a:r>
          </a:p>
          <a:p>
            <a:r>
              <a:rPr lang="en-US" altLang="zh-CN" sz="1600" b="1" dirty="0" smtClean="0"/>
              <a:t>&lt;style&gt;</a:t>
            </a:r>
          </a:p>
          <a:p>
            <a:r>
              <a:rPr lang="en-US" altLang="zh-CN" sz="1600" b="1" dirty="0" smtClean="0"/>
              <a:t>#div1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	position: relative;</a:t>
            </a:r>
          </a:p>
          <a:p>
            <a:r>
              <a:rPr lang="en-US" altLang="zh-CN" sz="1600" b="1" dirty="0" smtClean="0"/>
              <a:t>	height: 200px;</a:t>
            </a:r>
          </a:p>
          <a:p>
            <a:r>
              <a:rPr lang="en-US" altLang="zh-CN" sz="1600" b="1" dirty="0" smtClean="0"/>
              <a:t>	width: 200px;</a:t>
            </a:r>
          </a:p>
          <a:p>
            <a:r>
              <a:rPr lang="en-US" altLang="zh-CN" sz="1600" b="1" dirty="0" smtClean="0"/>
              <a:t>	margin: 100px;</a:t>
            </a:r>
          </a:p>
          <a:p>
            <a:r>
              <a:rPr lang="en-US" altLang="zh-CN" sz="1600" b="1" dirty="0" smtClean="0"/>
              <a:t>	padding:10px;</a:t>
            </a:r>
          </a:p>
          <a:p>
            <a:r>
              <a:rPr lang="en-US" altLang="zh-CN" sz="1600" b="1" dirty="0" smtClean="0"/>
              <a:t>	border: 1px solid black;</a:t>
            </a:r>
          </a:p>
          <a:p>
            <a:r>
              <a:rPr lang="en-US" altLang="zh-CN" sz="1600" b="1" dirty="0" smtClean="0"/>
              <a:t>}</a:t>
            </a:r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&lt;body&gt;</a:t>
            </a:r>
          </a:p>
          <a:p>
            <a:r>
              <a:rPr lang="en-US" altLang="zh-CN" sz="1600" b="1" dirty="0" smtClean="0"/>
              <a:t>&lt;div id="div1"&gt;</a:t>
            </a:r>
          </a:p>
          <a:p>
            <a:r>
              <a:rPr lang="en-US" altLang="zh-CN" sz="1600" b="1" dirty="0" smtClean="0"/>
              <a:t>  &lt;div id="div2"&gt;HELLO&lt;/div&gt;</a:t>
            </a:r>
          </a:p>
          <a:p>
            <a:r>
              <a:rPr lang="en-US" altLang="zh-CN" sz="1600" b="1" dirty="0" smtClean="0"/>
              <a:t>&lt;/div&gt;</a:t>
            </a:r>
          </a:p>
          <a:p>
            <a:r>
              <a:rPr lang="en-US" altLang="zh-CN" sz="1600" b="1" dirty="0" smtClean="0"/>
              <a:t>&lt;/body&gt;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643438" y="1795450"/>
            <a:ext cx="45005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#div2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	padding:50px;</a:t>
            </a:r>
          </a:p>
          <a:p>
            <a:r>
              <a:rPr lang="en-US" altLang="zh-CN" sz="1600" b="1" dirty="0" smtClean="0"/>
              <a:t>	position: absolute;</a:t>
            </a:r>
          </a:p>
          <a:p>
            <a:r>
              <a:rPr lang="en-US" altLang="zh-CN" sz="1600" b="1" dirty="0" smtClean="0"/>
              <a:t>	border: 1px solid black;</a:t>
            </a:r>
          </a:p>
          <a:p>
            <a:r>
              <a:rPr lang="en-US" altLang="zh-CN" sz="1600" b="1" dirty="0" smtClean="0"/>
              <a:t>	background-color: red;</a:t>
            </a:r>
          </a:p>
          <a:p>
            <a:r>
              <a:rPr lang="en-US" altLang="zh-CN" sz="1600" b="1" dirty="0" smtClean="0"/>
              <a:t>	transform: rotate(45deg);</a:t>
            </a:r>
          </a:p>
          <a:p>
            <a:r>
              <a:rPr lang="en-US" altLang="zh-CN" sz="1600" b="1" dirty="0" smtClean="0"/>
              <a:t>	transform-origin:20% 40%;</a:t>
            </a:r>
          </a:p>
          <a:p>
            <a:r>
              <a:rPr lang="en-US" altLang="zh-CN" sz="1600" b="1" dirty="0" smtClean="0"/>
              <a:t>	-ms-transform: rotate(45deg); /* IE 9 */</a:t>
            </a:r>
          </a:p>
          <a:p>
            <a:r>
              <a:rPr lang="en-US" altLang="zh-CN" sz="1600" b="1" dirty="0" smtClean="0"/>
              <a:t>	-ms-transform-origin:20% 40%; /* IE 9 */</a:t>
            </a:r>
          </a:p>
          <a:p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rotate(45deg); /* Safari and Chrome */</a:t>
            </a:r>
          </a:p>
          <a:p>
            <a:r>
              <a:rPr lang="en-US" altLang="zh-CN" sz="1600" b="1" dirty="0" smtClean="0"/>
              <a:t>	-webkit-transform-origin:20% 40%; /* Safari and Chrome */</a:t>
            </a:r>
          </a:p>
          <a:p>
            <a:r>
              <a:rPr lang="en-US" altLang="zh-CN" sz="1600" b="1" dirty="0" smtClean="0"/>
              <a:t>}</a:t>
            </a:r>
          </a:p>
          <a:p>
            <a:r>
              <a:rPr lang="en-US" altLang="zh-CN" sz="1600" b="1" dirty="0" smtClean="0"/>
              <a:t>&lt;/style&gt;</a:t>
            </a:r>
          </a:p>
          <a:p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transform-style</a:t>
            </a:r>
            <a:endParaRPr 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143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transform-style: flat|preserve-3d;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719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transform-style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属性指定嵌套元素是怎样在三维空间中呈现。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注意： 使用此属性必须先使用 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transform 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flat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：子元素将不保留其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3D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位置。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preserve-3d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：子元素将保留其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3D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位置。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407196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例如：</a:t>
            </a:r>
          </a:p>
          <a:p>
            <a:r>
              <a:rPr lang="en-US" altLang="zh-CN" sz="1600" b="1" dirty="0" smtClean="0"/>
              <a:t>&lt;style&gt;</a:t>
            </a:r>
          </a:p>
          <a:p>
            <a:r>
              <a:rPr lang="en-US" altLang="zh-CN" sz="1600" b="1" dirty="0" smtClean="0"/>
              <a:t>#div1{</a:t>
            </a:r>
          </a:p>
          <a:p>
            <a:r>
              <a:rPr lang="en-US" altLang="zh-CN" sz="1600" b="1" dirty="0" smtClean="0"/>
              <a:t>	position: relative;</a:t>
            </a:r>
          </a:p>
          <a:p>
            <a:r>
              <a:rPr lang="en-US" altLang="zh-CN" sz="1600" b="1" dirty="0" smtClean="0"/>
              <a:t>	height: 200px;</a:t>
            </a:r>
          </a:p>
          <a:p>
            <a:r>
              <a:rPr lang="en-US" altLang="zh-CN" sz="1600" b="1" dirty="0" smtClean="0"/>
              <a:t>	width: 200px;</a:t>
            </a:r>
          </a:p>
          <a:p>
            <a:r>
              <a:rPr lang="en-US" altLang="zh-CN" sz="1600" b="1" dirty="0" smtClean="0"/>
              <a:t>	margin: 100px;</a:t>
            </a:r>
          </a:p>
          <a:p>
            <a:r>
              <a:rPr lang="en-US" altLang="zh-CN" sz="1600" b="1" dirty="0" smtClean="0"/>
              <a:t>	padding:10px;</a:t>
            </a:r>
          </a:p>
          <a:p>
            <a:r>
              <a:rPr lang="en-US" altLang="zh-CN" sz="1600" b="1" dirty="0" smtClean="0"/>
              <a:t>	border: 1px solid black;</a:t>
            </a:r>
          </a:p>
          <a:p>
            <a:r>
              <a:rPr lang="en-US" altLang="zh-CN" sz="1600" b="1" dirty="0" smtClean="0"/>
              <a:t>}</a:t>
            </a:r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&lt;body&gt;</a:t>
            </a:r>
          </a:p>
          <a:p>
            <a:r>
              <a:rPr lang="en-US" altLang="zh-CN" sz="1600" b="1" dirty="0" smtClean="0"/>
              <a:t>&lt;div id="div1"&gt;</a:t>
            </a:r>
          </a:p>
          <a:p>
            <a:r>
              <a:rPr lang="en-US" altLang="zh-CN" sz="1600" b="1" dirty="0" smtClean="0"/>
              <a:t>  &lt;div id="div2"&gt;HELLO</a:t>
            </a:r>
          </a:p>
          <a:p>
            <a:r>
              <a:rPr lang="en-US" altLang="zh-CN" sz="1600" b="1" dirty="0" smtClean="0"/>
              <a:t>  	&lt;div id="div3"&gt;YELLOW&lt;/div&gt;</a:t>
            </a:r>
          </a:p>
          <a:p>
            <a:r>
              <a:rPr lang="en-US" altLang="zh-CN" sz="1600" b="1" dirty="0" smtClean="0"/>
              <a:t>  &lt;/div&gt;</a:t>
            </a:r>
          </a:p>
          <a:p>
            <a:r>
              <a:rPr lang="en-US" altLang="zh-CN" sz="1600" b="1" dirty="0" smtClean="0"/>
              <a:t>&lt;/div&gt;</a:t>
            </a:r>
          </a:p>
          <a:p>
            <a:r>
              <a:rPr lang="en-US" altLang="zh-CN" sz="1600" b="1" dirty="0" smtClean="0"/>
              <a:t>&lt;/body&gt;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357686" y="1795450"/>
            <a:ext cx="4786314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#div2{</a:t>
            </a:r>
          </a:p>
          <a:p>
            <a:r>
              <a:rPr lang="en-US" altLang="zh-CN" sz="1400" b="1" dirty="0" smtClean="0"/>
              <a:t>	padding:50px;</a:t>
            </a:r>
          </a:p>
          <a:p>
            <a:r>
              <a:rPr lang="en-US" altLang="zh-CN" sz="1400" b="1" dirty="0" smtClean="0"/>
              <a:t>	position: absolute;</a:t>
            </a:r>
          </a:p>
          <a:p>
            <a:r>
              <a:rPr lang="en-US" altLang="zh-CN" sz="1400" b="1" dirty="0" smtClean="0"/>
              <a:t>	border: 1px solid black;</a:t>
            </a:r>
          </a:p>
          <a:p>
            <a:r>
              <a:rPr lang="en-US" altLang="zh-CN" sz="1400" b="1" dirty="0" smtClean="0"/>
              <a:t>	background-color: red;</a:t>
            </a:r>
          </a:p>
          <a:p>
            <a:r>
              <a:rPr lang="en-US" altLang="zh-CN" sz="1400" b="1" dirty="0" smtClean="0"/>
              <a:t>	transform: </a:t>
            </a:r>
            <a:r>
              <a:rPr lang="en-US" altLang="zh-CN" sz="1400" b="1" dirty="0" err="1" smtClean="0"/>
              <a:t>rotateY</a:t>
            </a:r>
            <a:r>
              <a:rPr lang="en-US" altLang="zh-CN" sz="1400" b="1" dirty="0" smtClean="0"/>
              <a:t>(60deg);</a:t>
            </a:r>
          </a:p>
          <a:p>
            <a:r>
              <a:rPr lang="en-US" altLang="zh-CN" sz="1400" b="1" dirty="0" smtClean="0"/>
              <a:t>	transform-style: preserve-3d;</a:t>
            </a:r>
          </a:p>
          <a:p>
            <a:r>
              <a:rPr lang="en-US" altLang="zh-CN" sz="1400" b="1" dirty="0" smtClean="0"/>
              <a:t>	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-transform: </a:t>
            </a:r>
            <a:r>
              <a:rPr lang="en-US" altLang="zh-CN" sz="1400" b="1" dirty="0" err="1" smtClean="0"/>
              <a:t>rotateY</a:t>
            </a:r>
            <a:r>
              <a:rPr lang="en-US" altLang="zh-CN" sz="1400" b="1" dirty="0" smtClean="0"/>
              <a:t>(60deg); /* Safari and Chrome */</a:t>
            </a:r>
          </a:p>
          <a:p>
            <a:r>
              <a:rPr lang="en-US" altLang="zh-CN" sz="1400" b="1" dirty="0" smtClean="0"/>
              <a:t>	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-transform-style: preserve-3d; /* Safari and Chrome */</a:t>
            </a:r>
          </a:p>
          <a:p>
            <a:r>
              <a:rPr lang="en-US" altLang="zh-CN" sz="1400" b="1" dirty="0" smtClean="0"/>
              <a:t>}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#div3{</a:t>
            </a:r>
          </a:p>
          <a:p>
            <a:r>
              <a:rPr lang="en-US" altLang="zh-CN" sz="1400" b="1" dirty="0" smtClean="0"/>
              <a:t>	padding:40px;</a:t>
            </a:r>
          </a:p>
          <a:p>
            <a:r>
              <a:rPr lang="en-US" altLang="zh-CN" sz="1400" b="1" dirty="0" smtClean="0"/>
              <a:t>	position: absolute;</a:t>
            </a:r>
          </a:p>
          <a:p>
            <a:r>
              <a:rPr lang="en-US" altLang="zh-CN" sz="1400" b="1" dirty="0" smtClean="0"/>
              <a:t>	border: 1px solid black;</a:t>
            </a:r>
          </a:p>
          <a:p>
            <a:r>
              <a:rPr lang="en-US" altLang="zh-CN" sz="1400" b="1" dirty="0" smtClean="0"/>
              <a:t>	background-color: yellow;</a:t>
            </a:r>
          </a:p>
          <a:p>
            <a:r>
              <a:rPr lang="en-US" altLang="zh-CN" sz="1400" b="1" dirty="0" smtClean="0"/>
              <a:t>	transform: </a:t>
            </a:r>
            <a:r>
              <a:rPr lang="en-US" altLang="zh-CN" sz="1400" b="1" dirty="0" err="1" smtClean="0"/>
              <a:t>rotateY</a:t>
            </a:r>
            <a:r>
              <a:rPr lang="en-US" altLang="zh-CN" sz="1400" b="1" dirty="0" smtClean="0"/>
              <a:t>(-60deg);</a:t>
            </a:r>
          </a:p>
          <a:p>
            <a:r>
              <a:rPr lang="en-US" altLang="zh-CN" sz="1400" b="1" dirty="0" smtClean="0"/>
              <a:t>	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-transform: </a:t>
            </a:r>
            <a:r>
              <a:rPr lang="en-US" altLang="zh-CN" sz="1400" b="1" dirty="0" err="1" smtClean="0"/>
              <a:t>rotateY</a:t>
            </a:r>
            <a:r>
              <a:rPr lang="en-US" altLang="zh-CN" sz="1400" b="1" dirty="0" smtClean="0"/>
              <a:t>(-60deg); /* Safari and Chrome */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perspective</a:t>
            </a:r>
            <a:endParaRPr 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143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perspective: </a:t>
                      </a:r>
                      <a:r>
                        <a:rPr lang="en-US" altLang="zh-CN" sz="2400" dirty="0" err="1" smtClean="0"/>
                        <a:t>number|none</a:t>
                      </a:r>
                      <a:r>
                        <a:rPr lang="en-US" altLang="zh-CN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719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这个属性允许你改变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3D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元素是怎样查看透视图。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定义时的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perspective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属性，它是一个元素的子元素，透视图，而不是元素本身。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注意：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perspective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属性只影响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3D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转换元素。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提示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: 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请与 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perspective-origin 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属性一同使用该属性，这样您就能够改变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3D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元素的底部位置。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r>
                        <a:rPr lang="zh-CN" altLang="en-US" sz="2400" b="1" smtClean="0">
                          <a:latin typeface="Arial" pitchFamily="34" charset="0"/>
                          <a:cs typeface="Arial" pitchFamily="34" charset="0"/>
                        </a:rPr>
                        <a:t>：元素距离视图的距离，以像素计。</a:t>
                      </a:r>
                      <a:endParaRPr lang="en-US" altLang="zh-CN" sz="2400" b="1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r>
                        <a:rPr lang="zh-CN" altLang="en-US" sz="2400" b="1" smtClean="0">
                          <a:latin typeface="Arial" pitchFamily="34" charset="0"/>
                          <a:cs typeface="Arial" pitchFamily="34" charset="0"/>
                        </a:rPr>
                        <a:t>：默认值。与 </a:t>
                      </a:r>
                      <a:r>
                        <a:rPr lang="en-US" altLang="zh-CN" sz="2400" b="1" smtClean="0"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  <a:r>
                        <a:rPr lang="zh-CN" altLang="en-US" sz="2400" b="1" smtClean="0">
                          <a:latin typeface="Arial" pitchFamily="34" charset="0"/>
                          <a:cs typeface="Arial" pitchFamily="34" charset="0"/>
                        </a:rPr>
                        <a:t>相同。不设置透视。</a:t>
                      </a:r>
                      <a:endParaRPr lang="zh-CN" altLang="en-US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407196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例如：</a:t>
            </a:r>
          </a:p>
          <a:p>
            <a:r>
              <a:rPr lang="en-US" altLang="zh-CN" sz="1600" b="1" dirty="0" smtClean="0"/>
              <a:t>&lt;style&gt;</a:t>
            </a:r>
          </a:p>
          <a:p>
            <a:r>
              <a:rPr lang="en-US" altLang="zh-CN" sz="1600" b="1" dirty="0" smtClean="0"/>
              <a:t>#div1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	position: relative;</a:t>
            </a:r>
          </a:p>
          <a:p>
            <a:r>
              <a:rPr lang="en-US" altLang="zh-CN" sz="1600" b="1" dirty="0" smtClean="0"/>
              <a:t>	height: 150px;</a:t>
            </a:r>
          </a:p>
          <a:p>
            <a:r>
              <a:rPr lang="en-US" altLang="zh-CN" sz="1600" b="1" dirty="0" smtClean="0"/>
              <a:t>	width: 150px;</a:t>
            </a:r>
          </a:p>
          <a:p>
            <a:r>
              <a:rPr lang="en-US" altLang="zh-CN" sz="1600" b="1" dirty="0" smtClean="0"/>
              <a:t>	margin: 50px;</a:t>
            </a:r>
          </a:p>
          <a:p>
            <a:r>
              <a:rPr lang="en-US" altLang="zh-CN" sz="1600" b="1" dirty="0" smtClean="0"/>
              <a:t>	padding:10px;</a:t>
            </a:r>
          </a:p>
          <a:p>
            <a:r>
              <a:rPr lang="en-US" altLang="zh-CN" sz="1600" b="1" dirty="0" smtClean="0"/>
              <a:t>	border: 1px solid black;</a:t>
            </a:r>
          </a:p>
          <a:p>
            <a:r>
              <a:rPr lang="en-US" altLang="zh-CN" sz="1600" b="1" dirty="0" smtClean="0"/>
              <a:t>	perspective:150;</a:t>
            </a:r>
          </a:p>
          <a:p>
            <a:r>
              <a:rPr lang="en-US" altLang="zh-CN" sz="1600" b="1" dirty="0" smtClean="0"/>
              <a:t>	-webkit-perspective:150; /* Safari and Chrome */</a:t>
            </a:r>
          </a:p>
          <a:p>
            <a:r>
              <a:rPr lang="en-US" altLang="zh-CN" sz="1600" b="1" dirty="0" smtClean="0"/>
              <a:t>}</a:t>
            </a:r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&lt;body&gt;</a:t>
            </a:r>
          </a:p>
          <a:p>
            <a:r>
              <a:rPr lang="nb-NO" altLang="zh-CN" sz="1600" b="1" dirty="0" smtClean="0"/>
              <a:t>&lt;div id="div1"&gt;</a:t>
            </a:r>
          </a:p>
          <a:p>
            <a:r>
              <a:rPr lang="nb-NO" altLang="zh-CN" sz="1600" b="1" dirty="0" smtClean="0"/>
              <a:t>  &lt;div id="div2"&gt;HELLO&lt;/div&gt;</a:t>
            </a:r>
          </a:p>
          <a:p>
            <a:r>
              <a:rPr lang="nb-NO" altLang="zh-CN" sz="1600" b="1" dirty="0" smtClean="0"/>
              <a:t>&lt;/div&gt;</a:t>
            </a:r>
            <a:r>
              <a:rPr lang="en-US" altLang="zh-CN" sz="1600" b="1" dirty="0" smtClean="0"/>
              <a:t>&lt;/div&gt;</a:t>
            </a:r>
          </a:p>
          <a:p>
            <a:r>
              <a:rPr lang="en-US" altLang="zh-CN" sz="1600" b="1" dirty="0" smtClean="0"/>
              <a:t>&lt;/body&gt;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357686" y="1795450"/>
            <a:ext cx="478631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#div2</a:t>
            </a:r>
          </a:p>
          <a:p>
            <a:r>
              <a:rPr lang="en-US" altLang="zh-CN" sz="1400" b="1" dirty="0" smtClean="0"/>
              <a:t>{</a:t>
            </a:r>
          </a:p>
          <a:p>
            <a:r>
              <a:rPr lang="en-US" altLang="zh-CN" sz="1400" b="1" dirty="0" smtClean="0"/>
              <a:t>	padding:50px;</a:t>
            </a:r>
          </a:p>
          <a:p>
            <a:r>
              <a:rPr lang="en-US" altLang="zh-CN" sz="1400" b="1" dirty="0" smtClean="0"/>
              <a:t>	position: absolute;</a:t>
            </a:r>
          </a:p>
          <a:p>
            <a:r>
              <a:rPr lang="en-US" altLang="zh-CN" sz="1400" b="1" dirty="0" smtClean="0"/>
              <a:t>	border: 1px solid black;</a:t>
            </a:r>
          </a:p>
          <a:p>
            <a:r>
              <a:rPr lang="en-US" altLang="zh-CN" sz="1400" b="1" dirty="0" smtClean="0"/>
              <a:t>	background-color: red;</a:t>
            </a:r>
          </a:p>
          <a:p>
            <a:r>
              <a:rPr lang="en-US" altLang="zh-CN" sz="1400" b="1" dirty="0" smtClean="0"/>
              <a:t>	transform: </a:t>
            </a:r>
            <a:r>
              <a:rPr lang="en-US" altLang="zh-CN" sz="1400" b="1" dirty="0" err="1" smtClean="0"/>
              <a:t>rotateX</a:t>
            </a:r>
            <a:r>
              <a:rPr lang="en-US" altLang="zh-CN" sz="1400" b="1" dirty="0" smtClean="0"/>
              <a:t>(45deg);</a:t>
            </a:r>
          </a:p>
          <a:p>
            <a:r>
              <a:rPr lang="en-US" altLang="zh-CN" sz="1400" b="1" dirty="0" smtClean="0"/>
              <a:t>	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-transform: </a:t>
            </a:r>
            <a:r>
              <a:rPr lang="en-US" altLang="zh-CN" sz="1400" b="1" dirty="0" err="1" smtClean="0"/>
              <a:t>rotateX</a:t>
            </a:r>
            <a:r>
              <a:rPr lang="en-US" altLang="zh-CN" sz="1400" b="1" dirty="0" smtClean="0"/>
              <a:t>(45deg); /* Safari and Chrome */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perspective-origin</a:t>
            </a:r>
            <a:endParaRPr 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6863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perspective-origin: x-axis y-axis;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719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perspective-origin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属性定义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3D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元素所基于的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轴和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Y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轴。该属性允许您改变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3D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元素的底部位置。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定义时的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perspective -origin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属性，它是一个元素的子元素，透视图，而不是元素本身。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x-axis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：定义该视图在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轴上的位置。默认值：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50%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。可能的值：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left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center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right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length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y-axis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：定义该视图在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y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轴上的位置。默认值：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50%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。可能的值：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top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center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bottom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length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585791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例如：</a:t>
            </a:r>
          </a:p>
          <a:p>
            <a:r>
              <a:rPr lang="en-US" altLang="zh-CN" sz="1600" b="1" dirty="0" smtClean="0"/>
              <a:t>&lt;style&gt;</a:t>
            </a:r>
          </a:p>
          <a:p>
            <a:r>
              <a:rPr lang="en-US" altLang="zh-CN" sz="1600" b="1" dirty="0" smtClean="0"/>
              <a:t>#div1{</a:t>
            </a:r>
          </a:p>
          <a:p>
            <a:r>
              <a:rPr lang="en-US" altLang="zh-CN" sz="1600" b="1" dirty="0" smtClean="0"/>
              <a:t>	position: relative;</a:t>
            </a:r>
          </a:p>
          <a:p>
            <a:r>
              <a:rPr lang="en-US" altLang="zh-CN" sz="1600" b="1" dirty="0" smtClean="0"/>
              <a:t>	height: 150px;</a:t>
            </a:r>
          </a:p>
          <a:p>
            <a:r>
              <a:rPr lang="en-US" altLang="zh-CN" sz="1600" b="1" dirty="0" smtClean="0"/>
              <a:t>	width: 150px;</a:t>
            </a:r>
          </a:p>
          <a:p>
            <a:r>
              <a:rPr lang="en-US" altLang="zh-CN" sz="1600" b="1" dirty="0" smtClean="0"/>
              <a:t>	margin: 50px;</a:t>
            </a:r>
          </a:p>
          <a:p>
            <a:r>
              <a:rPr lang="en-US" altLang="zh-CN" sz="1600" b="1" dirty="0" smtClean="0"/>
              <a:t>	padding:10px;</a:t>
            </a:r>
          </a:p>
          <a:p>
            <a:r>
              <a:rPr lang="en-US" altLang="zh-CN" sz="1600" b="1" dirty="0" smtClean="0"/>
              <a:t>	border: 1px solid black;</a:t>
            </a:r>
          </a:p>
          <a:p>
            <a:r>
              <a:rPr lang="en-US" altLang="zh-CN" sz="1600" b="1" dirty="0" smtClean="0"/>
              <a:t>	perspective:150;</a:t>
            </a:r>
          </a:p>
          <a:p>
            <a:r>
              <a:rPr lang="en-US" altLang="zh-CN" sz="1600" b="1" dirty="0" smtClean="0"/>
              <a:t>	perspective-origin: 10% 10%;</a:t>
            </a:r>
          </a:p>
          <a:p>
            <a:r>
              <a:rPr lang="en-US" altLang="zh-CN" sz="1600" b="1" dirty="0" smtClean="0"/>
              <a:t>	-webkit-perspective:150; /* Safari and Chrome */</a:t>
            </a:r>
          </a:p>
          <a:p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-perspective-origin: 10% 10%; /* Safari and Chrome */</a:t>
            </a:r>
          </a:p>
          <a:p>
            <a:r>
              <a:rPr lang="en-US" altLang="zh-CN" sz="1600" b="1" dirty="0" smtClean="0"/>
              <a:t>}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&lt;body&gt;</a:t>
            </a:r>
          </a:p>
          <a:p>
            <a:r>
              <a:rPr lang="nb-NO" altLang="zh-CN" sz="1600" b="1" dirty="0" smtClean="0"/>
              <a:t>&lt;div id="div1"&gt;</a:t>
            </a:r>
          </a:p>
          <a:p>
            <a:r>
              <a:rPr lang="nb-NO" altLang="zh-CN" sz="1600" b="1" dirty="0" smtClean="0"/>
              <a:t>  &lt;div id="div2"&gt;HELLO&lt;/div&gt;</a:t>
            </a:r>
          </a:p>
          <a:p>
            <a:r>
              <a:rPr lang="nb-NO" altLang="zh-CN" sz="1600" b="1" dirty="0" smtClean="0"/>
              <a:t>&lt;/div&gt;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&lt;/body&gt;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714876" y="1795450"/>
            <a:ext cx="44291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#div2</a:t>
            </a:r>
          </a:p>
          <a:p>
            <a:r>
              <a:rPr lang="en-US" altLang="zh-CN" sz="1400" b="1" dirty="0" smtClean="0"/>
              <a:t>{</a:t>
            </a:r>
          </a:p>
          <a:p>
            <a:r>
              <a:rPr lang="en-US" altLang="zh-CN" sz="1400" b="1" dirty="0" smtClean="0"/>
              <a:t>	padding:50px;</a:t>
            </a:r>
          </a:p>
          <a:p>
            <a:r>
              <a:rPr lang="en-US" altLang="zh-CN" sz="1400" b="1" dirty="0" smtClean="0"/>
              <a:t>	position: absolute;</a:t>
            </a:r>
          </a:p>
          <a:p>
            <a:r>
              <a:rPr lang="en-US" altLang="zh-CN" sz="1400" b="1" dirty="0" smtClean="0"/>
              <a:t>	border: 1px solid black;</a:t>
            </a:r>
          </a:p>
          <a:p>
            <a:r>
              <a:rPr lang="en-US" altLang="zh-CN" sz="1400" b="1" dirty="0" smtClean="0"/>
              <a:t>	background-color: red;</a:t>
            </a:r>
          </a:p>
          <a:p>
            <a:r>
              <a:rPr lang="en-US" altLang="zh-CN" sz="1400" b="1" dirty="0" smtClean="0"/>
              <a:t>	transform: </a:t>
            </a:r>
            <a:r>
              <a:rPr lang="en-US" altLang="zh-CN" sz="1400" b="1" dirty="0" err="1" smtClean="0"/>
              <a:t>rotateX</a:t>
            </a:r>
            <a:r>
              <a:rPr lang="en-US" altLang="zh-CN" sz="1400" b="1" dirty="0" smtClean="0"/>
              <a:t>(45deg);</a:t>
            </a:r>
          </a:p>
          <a:p>
            <a:r>
              <a:rPr lang="en-US" altLang="zh-CN" sz="1400" b="1" dirty="0" smtClean="0"/>
              <a:t>	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-transform: </a:t>
            </a:r>
            <a:r>
              <a:rPr lang="en-US" altLang="zh-CN" sz="1400" b="1" dirty="0" err="1" smtClean="0"/>
              <a:t>rotateX</a:t>
            </a:r>
            <a:r>
              <a:rPr lang="en-US" altLang="zh-CN" sz="1400" b="1" dirty="0" smtClean="0"/>
              <a:t>(45deg); /* Safari and Chrome */</a:t>
            </a:r>
          </a:p>
          <a:p>
            <a:r>
              <a:rPr lang="en-US" altLang="zh-CN" sz="1400" b="1" dirty="0" smtClean="0"/>
              <a:t>}</a:t>
            </a:r>
          </a:p>
          <a:p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、</a:t>
            </a:r>
            <a:r>
              <a:rPr lang="en-US" sz="2400" b="1" dirty="0" err="1" smtClean="0"/>
              <a:t>backface</a:t>
            </a:r>
            <a:r>
              <a:rPr lang="en-US" sz="2400" b="1" dirty="0" smtClean="0"/>
              <a:t>-visibility </a:t>
            </a:r>
            <a:endParaRPr 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143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/>
                        <a:t>backface</a:t>
                      </a:r>
                      <a:r>
                        <a:rPr lang="en-US" altLang="zh-CN" sz="2400" dirty="0" smtClean="0"/>
                        <a:t>-visibility: </a:t>
                      </a:r>
                      <a:r>
                        <a:rPr lang="en-US" altLang="zh-CN" sz="2400" dirty="0" err="1" smtClean="0"/>
                        <a:t>visible|hidden</a:t>
                      </a:r>
                      <a:r>
                        <a:rPr lang="en-US" altLang="zh-CN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719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backface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-visibility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属性定义当元素不面向屏幕时是否可见。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如果在旋转元素不希望看到其背面时，该属性很有用。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visible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：背面是可见的。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hidden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：背面是不可见的。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435771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例如：</a:t>
            </a:r>
          </a:p>
          <a:p>
            <a:r>
              <a:rPr lang="en-US" altLang="zh-CN" sz="1600" b="1" dirty="0" smtClean="0"/>
              <a:t>&lt;style&gt;</a:t>
            </a:r>
          </a:p>
          <a:p>
            <a:r>
              <a:rPr lang="en-US" altLang="zh-CN" sz="1600" b="1" dirty="0" smtClean="0"/>
              <a:t>div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position:relative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	height:60px;</a:t>
            </a:r>
          </a:p>
          <a:p>
            <a:r>
              <a:rPr lang="en-US" altLang="zh-CN" sz="1600" b="1" dirty="0" smtClean="0"/>
              <a:t>	width:60px;</a:t>
            </a:r>
          </a:p>
          <a:p>
            <a:r>
              <a:rPr lang="en-US" altLang="zh-CN" sz="1600" b="1" dirty="0" smtClean="0"/>
              <a:t>	background-</a:t>
            </a:r>
            <a:r>
              <a:rPr lang="en-US" altLang="zh-CN" sz="1600" b="1" dirty="0" err="1" smtClean="0"/>
              <a:t>color:red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transform:rotateY</a:t>
            </a:r>
            <a:r>
              <a:rPr lang="en-US" altLang="zh-CN" sz="1600" b="1" dirty="0" smtClean="0"/>
              <a:t>(180deg);</a:t>
            </a:r>
          </a:p>
          <a:p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webkit-transform:rotateY</a:t>
            </a:r>
            <a:r>
              <a:rPr lang="en-US" altLang="zh-CN" sz="1600" b="1" dirty="0" smtClean="0"/>
              <a:t>(180deg); /* Chrome and Safari */</a:t>
            </a:r>
          </a:p>
          <a:p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moz-transform:rotateY</a:t>
            </a:r>
            <a:r>
              <a:rPr lang="en-US" altLang="zh-CN" sz="1600" b="1" dirty="0" smtClean="0"/>
              <a:t>(180deg); /* Firefox */</a:t>
            </a:r>
          </a:p>
          <a:p>
            <a:r>
              <a:rPr lang="en-US" altLang="zh-CN" sz="1600" b="1" dirty="0" smtClean="0"/>
              <a:t>}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&lt;body&gt;</a:t>
            </a:r>
          </a:p>
          <a:p>
            <a:r>
              <a:rPr lang="nb-NO" altLang="zh-CN" sz="1600" b="1" dirty="0" smtClean="0"/>
              <a:t>&lt;div id="div1"&gt;DIV 1&lt;/div&gt;</a:t>
            </a:r>
          </a:p>
          <a:p>
            <a:r>
              <a:rPr lang="nb-NO" altLang="zh-CN" sz="1600" b="1" dirty="0" smtClean="0"/>
              <a:t>&lt;div id="div2"&gt;DIV 2&lt;/div&gt;</a:t>
            </a:r>
          </a:p>
          <a:p>
            <a:r>
              <a:rPr lang="en-US" altLang="zh-CN" sz="1600" b="1" dirty="0" smtClean="0"/>
              <a:t>&lt;/body&gt;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714876" y="1795450"/>
            <a:ext cx="442912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#div1</a:t>
            </a:r>
          </a:p>
          <a:p>
            <a:r>
              <a:rPr lang="en-US" altLang="zh-CN" sz="1400" b="1" dirty="0" smtClean="0"/>
              <a:t>{</a:t>
            </a:r>
          </a:p>
          <a:p>
            <a:r>
              <a:rPr lang="en-US" altLang="zh-CN" sz="1400" b="1" dirty="0" smtClean="0"/>
              <a:t>	-</a:t>
            </a:r>
            <a:r>
              <a:rPr lang="en-US" altLang="zh-CN" sz="1400" b="1" dirty="0" err="1" smtClean="0"/>
              <a:t>webkit-backface-visibility:hidden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	-</a:t>
            </a:r>
            <a:r>
              <a:rPr lang="en-US" altLang="zh-CN" sz="1400" b="1" dirty="0" err="1" smtClean="0"/>
              <a:t>moz-backface-visibility:hidden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	-ms-</a:t>
            </a:r>
            <a:r>
              <a:rPr lang="en-US" altLang="zh-CN" sz="1400" b="1" dirty="0" err="1" smtClean="0"/>
              <a:t>backface</a:t>
            </a:r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visibility:hidden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#div2</a:t>
            </a:r>
          </a:p>
          <a:p>
            <a:r>
              <a:rPr lang="en-US" altLang="zh-CN" sz="1400" b="1" dirty="0" smtClean="0"/>
              <a:t>{</a:t>
            </a:r>
          </a:p>
          <a:p>
            <a:r>
              <a:rPr lang="en-US" altLang="zh-CN" sz="1400" b="1" dirty="0" smtClean="0"/>
              <a:t>	-</a:t>
            </a:r>
            <a:r>
              <a:rPr lang="en-US" altLang="zh-CN" sz="1400" b="1" dirty="0" err="1" smtClean="0"/>
              <a:t>webkit-backface-visibility:visible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	-</a:t>
            </a:r>
            <a:r>
              <a:rPr lang="en-US" altLang="zh-CN" sz="1400" b="1" dirty="0" err="1" smtClean="0"/>
              <a:t>moz-backface-visibility:visible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	-ms-</a:t>
            </a:r>
            <a:r>
              <a:rPr lang="en-US" altLang="zh-CN" sz="1400" b="1" dirty="0" err="1" smtClean="0"/>
              <a:t>backface</a:t>
            </a:r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visibility:visible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}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上面的示例代码中注意几个类名： </a:t>
            </a:r>
            <a:endParaRPr lang="en-US" altLang="zh-CN" b="1" dirty="0" smtClean="0"/>
          </a:p>
          <a:p>
            <a:r>
              <a:rPr lang="zh-CN" altLang="en-US" b="1" dirty="0" smtClean="0"/>
              <a:t>类名</a:t>
            </a:r>
            <a:r>
              <a:rPr lang="en-US" altLang="zh-CN" b="1" dirty="0" smtClean="0"/>
              <a:t>stage</a:t>
            </a:r>
            <a:r>
              <a:rPr lang="zh-CN" altLang="en-US" b="1" dirty="0" smtClean="0"/>
              <a:t>表明舞台元素，类名</a:t>
            </a:r>
            <a:r>
              <a:rPr lang="en-US" altLang="zh-CN" b="1" dirty="0" smtClean="0"/>
              <a:t>container</a:t>
            </a:r>
            <a:r>
              <a:rPr lang="zh-CN" altLang="en-US" b="1" dirty="0" smtClean="0"/>
              <a:t>表明父容器，还有</a:t>
            </a:r>
            <a:r>
              <a:rPr lang="en-US" altLang="zh-CN" b="1" dirty="0" smtClean="0"/>
              <a:t>container</a:t>
            </a:r>
            <a:r>
              <a:rPr lang="zh-CN" altLang="en-US" b="1" dirty="0" smtClean="0"/>
              <a:t>里面的变换子元素。</a:t>
            </a:r>
          </a:p>
          <a:p>
            <a:r>
              <a:rPr lang="zh-CN" altLang="en-US" b="1" dirty="0" smtClean="0"/>
              <a:t>这是标准的嵌套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变换结构：</a:t>
            </a:r>
          </a:p>
          <a:p>
            <a:r>
              <a:rPr lang="zh-CN" altLang="en-US" b="1" dirty="0" smtClean="0"/>
              <a:t>　　舞台（</a:t>
            </a:r>
            <a:r>
              <a:rPr lang="en-US" altLang="zh-CN" b="1" dirty="0" err="1" smtClean="0"/>
              <a:t>perspective,perspective</a:t>
            </a:r>
            <a:r>
              <a:rPr lang="en-US" altLang="zh-CN" b="1" dirty="0" smtClean="0"/>
              <a:t>-origin</a:t>
            </a:r>
            <a:r>
              <a:rPr lang="zh-CN" altLang="en-US" b="1" dirty="0" smtClean="0"/>
              <a:t>）</a:t>
            </a:r>
          </a:p>
          <a:p>
            <a:r>
              <a:rPr lang="zh-CN" altLang="en-US" b="1" dirty="0" smtClean="0"/>
              <a:t>　　　　父容器（</a:t>
            </a:r>
            <a:r>
              <a:rPr lang="en-US" altLang="zh-CN" b="1" dirty="0" smtClean="0"/>
              <a:t>transform-style: preserve3d</a:t>
            </a:r>
            <a:r>
              <a:rPr lang="zh-CN" altLang="en-US" b="1" dirty="0" smtClean="0"/>
              <a:t>）（各种变换）</a:t>
            </a:r>
          </a:p>
          <a:p>
            <a:r>
              <a:rPr lang="zh-CN" altLang="en-US" b="1" dirty="0" smtClean="0"/>
              <a:t>　　　　　　子元素（各种变换）</a:t>
            </a:r>
          </a:p>
          <a:p>
            <a:r>
              <a:rPr lang="zh-CN" altLang="en-US" b="1" dirty="0" smtClean="0"/>
              <a:t>　　　　　　子元素（各种变换）</a:t>
            </a:r>
          </a:p>
          <a:p>
            <a:r>
              <a:rPr lang="zh-CN" altLang="en-US" b="1" dirty="0" smtClean="0"/>
              <a:t>　　　　　　子元素（各种变换）</a:t>
            </a:r>
          </a:p>
          <a:p>
            <a:r>
              <a:rPr lang="zh-CN" altLang="en-US" b="1" dirty="0" smtClean="0"/>
              <a:t>　　　　　　　</a:t>
            </a:r>
            <a:r>
              <a:rPr lang="en-US" altLang="zh-CN" b="1" dirty="0" smtClean="0"/>
              <a:t>...</a:t>
            </a:r>
          </a:p>
          <a:p>
            <a:r>
              <a:rPr lang="en-US" altLang="zh-CN" b="1" dirty="0" smtClean="0"/>
              <a:t> </a:t>
            </a:r>
          </a:p>
          <a:p>
            <a:r>
              <a:rPr lang="zh-CN" altLang="en-US" b="1" dirty="0" smtClean="0"/>
              <a:t>还有无嵌套的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变换结构：</a:t>
            </a:r>
          </a:p>
          <a:p>
            <a:r>
              <a:rPr lang="zh-CN" altLang="en-US" b="1" dirty="0" smtClean="0"/>
              <a:t>　　舞台（</a:t>
            </a:r>
            <a:r>
              <a:rPr lang="en-US" altLang="zh-CN" b="1" dirty="0" err="1" smtClean="0"/>
              <a:t>perspective,perspective</a:t>
            </a:r>
            <a:r>
              <a:rPr lang="en-US" altLang="zh-CN" b="1" dirty="0" smtClean="0"/>
              <a:t>-origin</a:t>
            </a:r>
            <a:r>
              <a:rPr lang="zh-CN" altLang="en-US" b="1" dirty="0" smtClean="0"/>
              <a:t>）</a:t>
            </a:r>
          </a:p>
          <a:p>
            <a:r>
              <a:rPr lang="zh-CN" altLang="en-US" b="1" dirty="0" smtClean="0"/>
              <a:t>　　　　子元素（各种变换）</a:t>
            </a:r>
          </a:p>
          <a:p>
            <a:r>
              <a:rPr lang="zh-CN" altLang="en-US" b="1" dirty="0" smtClean="0"/>
              <a:t>　　　　子元素（各种变换）</a:t>
            </a:r>
          </a:p>
          <a:p>
            <a:r>
              <a:rPr lang="zh-CN" altLang="en-US" b="1" dirty="0" smtClean="0"/>
              <a:t>　　　　子元素（各种变换）</a:t>
            </a:r>
          </a:p>
          <a:p>
            <a:r>
              <a:rPr lang="zh-CN" altLang="en-US" b="1" dirty="0" smtClean="0"/>
              <a:t>　　　　　　　</a:t>
            </a:r>
            <a:r>
              <a:rPr lang="en-US" altLang="zh-CN" b="1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通过三个属性来逐渐认识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变换。</a:t>
            </a:r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3Dtransform</a:t>
            </a:r>
            <a:r>
              <a:rPr lang="zh-CN" altLang="en-US" sz="2400" b="1" dirty="0" smtClean="0"/>
              <a:t>中有如下三个方法：</a:t>
            </a:r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zh-CN" altLang="en-US" sz="2400" b="1" dirty="0" smtClean="0"/>
          </a:p>
          <a:p>
            <a:r>
              <a:rPr lang="en-US" altLang="zh-CN" sz="2400" b="1" dirty="0" err="1" smtClean="0"/>
              <a:t>rotateX</a:t>
            </a:r>
            <a:r>
              <a:rPr lang="en-US" altLang="zh-CN" sz="2400" b="1" dirty="0" smtClean="0"/>
              <a:t>();</a:t>
            </a:r>
          </a:p>
          <a:p>
            <a:r>
              <a:rPr lang="en-US" altLang="zh-CN" sz="2400" b="1" dirty="0" err="1" smtClean="0"/>
              <a:t>rotateY</a:t>
            </a:r>
            <a:r>
              <a:rPr lang="en-US" altLang="zh-CN" sz="2400" b="1" dirty="0" smtClean="0"/>
              <a:t>();</a:t>
            </a:r>
          </a:p>
          <a:p>
            <a:r>
              <a:rPr lang="en-US" altLang="zh-CN" sz="2400" b="1" dirty="0" err="1" smtClean="0"/>
              <a:t>rotateZ</a:t>
            </a:r>
            <a:r>
              <a:rPr lang="en-US" altLang="zh-CN" sz="2400" b="1" dirty="0" smtClean="0"/>
              <a:t>();</a:t>
            </a:r>
          </a:p>
          <a:p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endParaRPr lang="en-US" altLang="zh-CN" sz="2400" b="1" dirty="0" smtClean="0"/>
          </a:p>
          <a:p>
            <a:r>
              <a:rPr lang="zh-CN" altLang="en-US" sz="2400" b="1" dirty="0" smtClean="0"/>
              <a:t>理解了这三个方法，那么后面的东西都好理解了。</a:t>
            </a:r>
          </a:p>
          <a:p>
            <a:endParaRPr lang="zh-CN" altLang="en-US" sz="2400" b="1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perspective</a:t>
            </a:r>
            <a:r>
              <a:rPr lang="zh-CN" altLang="en-US" b="1" dirty="0" smtClean="0"/>
              <a:t>（参考以上类名</a:t>
            </a:r>
            <a:r>
              <a:rPr lang="en-US" altLang="zh-CN" b="1" dirty="0" smtClean="0"/>
              <a:t>stage</a:t>
            </a:r>
            <a:r>
              <a:rPr lang="zh-CN" altLang="en-US" b="1" dirty="0" smtClean="0"/>
              <a:t>中的使用）</a:t>
            </a:r>
          </a:p>
          <a:p>
            <a:r>
              <a:rPr lang="zh-CN" altLang="en-US" b="1" dirty="0" smtClean="0"/>
              <a:t>用法：应用于舞台元素，为元素定义</a:t>
            </a:r>
            <a:r>
              <a:rPr lang="en-US" altLang="zh-CN" b="1" dirty="0" smtClean="0"/>
              <a:t>perspective</a:t>
            </a:r>
            <a:r>
              <a:rPr lang="zh-CN" altLang="en-US" b="1" dirty="0" smtClean="0"/>
              <a:t>属性时，其子元素会获得透视效果。</a:t>
            </a:r>
          </a:p>
          <a:p>
            <a:r>
              <a:rPr lang="zh-CN" altLang="en-US" b="1" dirty="0" smtClean="0"/>
              <a:t>作用：定义</a:t>
            </a:r>
            <a:r>
              <a:rPr lang="en-US" altLang="zh-CN" b="1" dirty="0" smtClean="0"/>
              <a:t>3D </a:t>
            </a:r>
            <a:r>
              <a:rPr lang="zh-CN" altLang="en-US" b="1" dirty="0" smtClean="0"/>
              <a:t>元素距视图的距离（视距），单位是像素。可以理解为距物体多远进行观察，因此这个值越小，距离元素物体更近，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效果越明显；该值越大，距离元素物体越远，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效果越不明显，因为远远看的只见一坨东西。</a:t>
            </a:r>
          </a:p>
          <a:p>
            <a:r>
              <a:rPr lang="zh-CN" altLang="en-US" b="1" dirty="0" smtClean="0"/>
              <a:t>注意：在实际应用中，可以通过设置多个舞台元素，使子元素的变换相对于各自的舞台实现，那么每一个舞台下的元素变换所产生的视觉效果都是一致的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perspective-origin</a:t>
            </a:r>
            <a:r>
              <a:rPr lang="zh-CN" altLang="en-US" b="1" dirty="0" smtClean="0"/>
              <a:t>（参考以上类名</a:t>
            </a:r>
            <a:r>
              <a:rPr lang="en-US" altLang="zh-CN" b="1" dirty="0" smtClean="0"/>
              <a:t>stage</a:t>
            </a:r>
            <a:r>
              <a:rPr lang="zh-CN" altLang="en-US" b="1" dirty="0" smtClean="0"/>
              <a:t>中的使用）</a:t>
            </a:r>
          </a:p>
          <a:p>
            <a:r>
              <a:rPr lang="zh-CN" altLang="en-US" b="1" dirty="0" smtClean="0"/>
              <a:t>用法：应用于舞台元素，与</a:t>
            </a:r>
            <a:r>
              <a:rPr lang="en-US" altLang="zh-CN" b="1" dirty="0" smtClean="0"/>
              <a:t>perspective</a:t>
            </a:r>
            <a:r>
              <a:rPr lang="zh-CN" altLang="en-US" b="1" dirty="0" smtClean="0"/>
              <a:t>配合使用，子元素会获得透视效果</a:t>
            </a:r>
          </a:p>
          <a:p>
            <a:r>
              <a:rPr lang="zh-CN" altLang="en-US" b="1" dirty="0" smtClean="0"/>
              <a:t>作用：可以理解为眼睛所看的位置，默认舞台中心点</a:t>
            </a:r>
          </a:p>
          <a:p>
            <a:r>
              <a:rPr lang="zh-CN" altLang="en-US" b="1" dirty="0" smtClean="0"/>
              <a:t>注意：几种设置方法，如</a:t>
            </a:r>
          </a:p>
          <a:p>
            <a:r>
              <a:rPr lang="en-US" altLang="zh-CN" b="1" dirty="0" smtClean="0"/>
              <a:t>perspective-origin: 0px 100px; </a:t>
            </a:r>
            <a:r>
              <a:rPr lang="zh-CN" altLang="en-US" b="1" dirty="0" smtClean="0"/>
              <a:t>（使用具体数值）</a:t>
            </a:r>
          </a:p>
          <a:p>
            <a:r>
              <a:rPr lang="en-US" altLang="zh-CN" b="1" dirty="0" smtClean="0"/>
              <a:t>perspective-origin: 0% 50%;</a:t>
            </a:r>
            <a:r>
              <a:rPr lang="zh-CN" altLang="en-US" b="1" dirty="0" smtClean="0"/>
              <a:t>　 （使用百分比）</a:t>
            </a:r>
          </a:p>
          <a:p>
            <a:r>
              <a:rPr lang="en-US" altLang="zh-CN" b="1" dirty="0" smtClean="0"/>
              <a:t>perspective-origin: left center;  </a:t>
            </a:r>
            <a:r>
              <a:rPr lang="zh-CN" altLang="en-US" b="1" dirty="0" smtClean="0"/>
              <a:t>（共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种： </a:t>
            </a:r>
            <a:r>
              <a:rPr lang="en-US" altLang="zh-CN" b="1" dirty="0" smtClean="0"/>
              <a:t>left/center/right</a:t>
            </a:r>
            <a:r>
              <a:rPr lang="zh-CN" altLang="en-US" b="1" dirty="0" smtClean="0"/>
              <a:t>）</a:t>
            </a:r>
          </a:p>
          <a:p>
            <a:endParaRPr lang="zh-CN" altLang="en-US" b="1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50112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transform-style: preserve-3d</a:t>
            </a:r>
            <a:r>
              <a:rPr lang="zh-CN" altLang="en-US" b="1" dirty="0" smtClean="0"/>
              <a:t>（参考以上类名</a:t>
            </a:r>
            <a:r>
              <a:rPr lang="en-US" altLang="zh-CN" b="1" dirty="0" smtClean="0"/>
              <a:t>container</a:t>
            </a:r>
            <a:r>
              <a:rPr lang="zh-CN" altLang="en-US" b="1" dirty="0" smtClean="0"/>
              <a:t>中的使用）</a:t>
            </a:r>
          </a:p>
          <a:p>
            <a:r>
              <a:rPr lang="zh-CN" altLang="en-US" b="1" dirty="0" smtClean="0"/>
              <a:t>用法：用于动画子元素的父元素，也就是容器</a:t>
            </a:r>
          </a:p>
          <a:p>
            <a:r>
              <a:rPr lang="zh-CN" altLang="en-US" b="1" dirty="0" smtClean="0"/>
              <a:t>作用：具有两个作用，首先使子元素具有透视效果，其次使子元素保留父元素的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位置。</a:t>
            </a:r>
          </a:p>
          <a:p>
            <a:r>
              <a:rPr lang="zh-CN" altLang="en-US" b="1" dirty="0" smtClean="0"/>
              <a:t>注意：这个属性究竟有什么用？和</a:t>
            </a:r>
            <a:r>
              <a:rPr lang="en-US" altLang="zh-CN" b="1" dirty="0" smtClean="0"/>
              <a:t>perspective</a:t>
            </a:r>
            <a:r>
              <a:rPr lang="zh-CN" altLang="en-US" b="1" dirty="0" smtClean="0"/>
              <a:t>有什么干系？</a:t>
            </a:r>
          </a:p>
          <a:p>
            <a:r>
              <a:rPr lang="en-US" altLang="zh-CN" b="1" dirty="0" smtClean="0"/>
              <a:t>——</a:t>
            </a:r>
            <a:r>
              <a:rPr lang="zh-CN" altLang="en-US" b="1" dirty="0" smtClean="0"/>
              <a:t>该属性是为了嵌套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元素而使用的！</a:t>
            </a:r>
            <a:r>
              <a:rPr lang="en-US" altLang="zh-CN" b="1" dirty="0" smtClean="0"/>
              <a:t>perspective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transform-style</a:t>
            </a:r>
            <a:r>
              <a:rPr lang="zh-CN" altLang="en-US" b="1" dirty="0" smtClean="0"/>
              <a:t>各自使得子元素具有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透视效果，并且</a:t>
            </a:r>
            <a:r>
              <a:rPr lang="en-US" altLang="zh-CN" b="1" dirty="0" smtClean="0"/>
              <a:t>transform-style:preserve-3d</a:t>
            </a:r>
            <a:r>
              <a:rPr lang="zh-CN" altLang="en-US" b="1" dirty="0" smtClean="0"/>
              <a:t>使子元素保留父元素的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位置，简单来说就是嵌套。如果不需要嵌套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元素，就不需要这个属性。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backface</a:t>
            </a:r>
            <a:r>
              <a:rPr lang="en-US" altLang="zh-CN" b="1" dirty="0" smtClean="0"/>
              <a:t>-visibility: hidden</a:t>
            </a:r>
            <a:r>
              <a:rPr lang="zh-CN" altLang="en-US" b="1" dirty="0" smtClean="0"/>
              <a:t>（参考以上做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变换的子元素中的使用）</a:t>
            </a:r>
          </a:p>
          <a:p>
            <a:r>
              <a:rPr lang="zh-CN" altLang="en-US" b="1" dirty="0" smtClean="0"/>
              <a:t>用法：用于动画子元素</a:t>
            </a:r>
          </a:p>
          <a:p>
            <a:r>
              <a:rPr lang="zh-CN" altLang="en-US" b="1" dirty="0" smtClean="0"/>
              <a:t>作用：</a:t>
            </a:r>
            <a:r>
              <a:rPr lang="en-US" altLang="zh-CN" b="1" dirty="0" smtClean="0"/>
              <a:t>3D</a:t>
            </a:r>
            <a:r>
              <a:rPr lang="zh-CN" altLang="en-US" b="1" dirty="0" smtClean="0"/>
              <a:t>透视下，默认是可以透过背面看到正面的内容（参见第三点的效果），可根据需要设置为不可见。</a:t>
            </a: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itchFamily="2" charset="-122"/>
                <a:sym typeface="黑体" pitchFamily="2" charset="-122"/>
              </a:rPr>
              <a:t>CSS3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动画的原理及应用场景</a:t>
            </a:r>
          </a:p>
        </p:txBody>
      </p:sp>
      <p:sp>
        <p:nvSpPr>
          <p:cNvPr id="9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814393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CSS3 </a:t>
            </a:r>
            <a:r>
              <a:rPr lang="zh-CN" altLang="en-US" sz="2400" b="1" dirty="0" smtClean="0"/>
              <a:t>动画简介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1600" b="1" dirty="0" smtClean="0"/>
              <a:t>通过 </a:t>
            </a:r>
            <a:r>
              <a:rPr lang="en-US" altLang="zh-CN" sz="1600" b="1" dirty="0" smtClean="0"/>
              <a:t>CSS3</a:t>
            </a:r>
            <a:r>
              <a:rPr lang="zh-CN" altLang="en-US" sz="1600" b="1" dirty="0" smtClean="0"/>
              <a:t>，我们能够创建动画，</a:t>
            </a:r>
          </a:p>
          <a:p>
            <a:r>
              <a:rPr lang="zh-CN" altLang="en-US" sz="1600" b="1" dirty="0" smtClean="0"/>
              <a:t>这可以在许多网页中取代动画图片、</a:t>
            </a:r>
            <a:r>
              <a:rPr lang="en-US" altLang="zh-CN" sz="1600" b="1" dirty="0" smtClean="0"/>
              <a:t>Flash </a:t>
            </a:r>
            <a:r>
              <a:rPr lang="zh-CN" altLang="en-US" sz="1600" b="1" dirty="0" smtClean="0"/>
              <a:t>动画以及 </a:t>
            </a:r>
            <a:r>
              <a:rPr lang="en-US" altLang="zh-CN" sz="1600" b="1" dirty="0" smtClean="0"/>
              <a:t>JavaScript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zh-CN" altLang="en-US" sz="1600" b="1" dirty="0" smtClean="0"/>
              <a:t>过渡动画</a:t>
            </a:r>
          </a:p>
          <a:p>
            <a:r>
              <a:rPr lang="zh-CN" altLang="en-US" sz="1600" b="1" dirty="0" smtClean="0"/>
              <a:t>       第一种叫过渡（</a:t>
            </a:r>
            <a:r>
              <a:rPr lang="en-US" altLang="zh-CN" sz="1600" b="1" dirty="0" smtClean="0"/>
              <a:t>transition</a:t>
            </a:r>
            <a:r>
              <a:rPr lang="zh-CN" altLang="en-US" sz="1600" b="1" dirty="0" smtClean="0"/>
              <a:t>）动画，就是从初始状态过渡到结束状态这个过程中所产生的动画。所谓的状态就是指大小、位置、颜色、变形（</a:t>
            </a:r>
            <a:r>
              <a:rPr lang="en-US" altLang="zh-CN" sz="1600" b="1" dirty="0" smtClean="0"/>
              <a:t>transform</a:t>
            </a:r>
            <a:r>
              <a:rPr lang="zh-CN" altLang="en-US" sz="1600" b="1" dirty="0" smtClean="0"/>
              <a:t>）等等这些属性。</a:t>
            </a:r>
            <a:r>
              <a:rPr lang="en-US" altLang="zh-CN" sz="1600" b="1" dirty="0" err="1" smtClean="0"/>
              <a:t>css</a:t>
            </a:r>
            <a:r>
              <a:rPr lang="zh-CN" altLang="en-US" sz="1600" b="1" dirty="0" smtClean="0"/>
              <a:t>过渡只能定义首和尾两个状态，所以是最简单的一种动画。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zh-CN" altLang="en-US" sz="1600" b="1" dirty="0" smtClean="0"/>
              <a:t>关键帧动画</a:t>
            </a:r>
          </a:p>
          <a:p>
            <a:r>
              <a:rPr lang="zh-CN" altLang="en-US" sz="1600" b="1" dirty="0" smtClean="0"/>
              <a:t>       第二种叫做关键帧（</a:t>
            </a:r>
            <a:r>
              <a:rPr lang="en-US" altLang="zh-CN" sz="1600" b="1" dirty="0" err="1" smtClean="0"/>
              <a:t>keyframes</a:t>
            </a:r>
            <a:r>
              <a:rPr lang="zh-CN" altLang="en-US" sz="1600" b="1" dirty="0" smtClean="0"/>
              <a:t>）动画。不同于第一种的过渡动画只能定义首尾两个状态，关键帧动画可以定义多个状态，或者用关键帧来说的话，过渡动画只能定义第一帧和最后一帧这两个关键帧，而关键帧动画则可以定义任意多的关键帧，因而能实现更复杂的动画效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、关键帧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err="1" smtClean="0"/>
              <a:t>keyframes</a:t>
            </a:r>
            <a:r>
              <a:rPr lang="zh-CN" altLang="en-US" sz="2400" b="1" dirty="0" smtClean="0"/>
              <a:t>翻译成中文，是</a:t>
            </a:r>
            <a:r>
              <a:rPr lang="en-US" altLang="zh-CN" sz="2400" b="1" dirty="0" smtClean="0"/>
              <a:t>“</a:t>
            </a:r>
            <a:r>
              <a:rPr lang="zh-CN" altLang="en-US" sz="2400" b="1" dirty="0" smtClean="0"/>
              <a:t>关键帧</a:t>
            </a:r>
            <a:r>
              <a:rPr lang="en-US" altLang="zh-CN" sz="2400" b="1" dirty="0" smtClean="0"/>
              <a:t>”</a:t>
            </a:r>
            <a:r>
              <a:rPr lang="zh-CN" altLang="en-US" sz="2400" b="1" dirty="0" smtClean="0"/>
              <a:t>的意思，如果用过</a:t>
            </a:r>
            <a:r>
              <a:rPr lang="en-US" altLang="zh-CN" sz="2400" b="1" dirty="0" smtClean="0"/>
              <a:t>flash</a:t>
            </a:r>
            <a:r>
              <a:rPr lang="zh-CN" altLang="en-US" sz="2400" b="1" dirty="0" smtClean="0"/>
              <a:t>应该对这个比较好理解，当然不会</a:t>
            </a:r>
            <a:r>
              <a:rPr lang="en-US" altLang="zh-CN" sz="2400" b="1" dirty="0" smtClean="0"/>
              <a:t>flash</a:t>
            </a:r>
            <a:r>
              <a:rPr lang="zh-CN" altLang="en-US" sz="2400" b="1" dirty="0" smtClean="0"/>
              <a:t>也没有任何问题。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zh-CN" altLang="en-US" sz="2400" b="1" dirty="0" smtClean="0"/>
              <a:t>使用</a:t>
            </a:r>
            <a:r>
              <a:rPr lang="en-US" altLang="zh-CN" sz="2400" b="1" dirty="0" smtClean="0"/>
              <a:t>transition</a:t>
            </a:r>
            <a:r>
              <a:rPr lang="zh-CN" altLang="en-US" sz="2400" b="1" dirty="0" smtClean="0"/>
              <a:t>属性也能够实现过渡动画效果，但是略显粗糙，因为不能够更为精细的控制动画过程，比如只能够在指定的时间段内总体控制某一属性的过渡，而</a:t>
            </a:r>
            <a:r>
              <a:rPr lang="en-US" altLang="zh-CN" sz="2400" b="1" dirty="0" smtClean="0"/>
              <a:t>animation</a:t>
            </a:r>
            <a:r>
              <a:rPr lang="zh-CN" altLang="en-US" sz="2400" b="1" dirty="0" smtClean="0"/>
              <a:t>属性则可以利用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keyframes</a:t>
            </a:r>
            <a:r>
              <a:rPr lang="zh-CN" altLang="en-US" sz="2400" b="1" dirty="0" smtClean="0"/>
              <a:t>将指定时间段内的动画划分的更为精细一些。</a:t>
            </a:r>
            <a:endParaRPr lang="en-US" altLang="zh-CN" sz="2400" b="1" dirty="0" smtClean="0"/>
          </a:p>
          <a:p>
            <a:endParaRPr lang="en-US" altLang="zh-CN" sz="2000" b="1" dirty="0" smtClean="0"/>
          </a:p>
          <a:p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通过 </a:t>
            </a: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keyframes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规则，您能够创建动画。</a:t>
            </a:r>
          </a:p>
          <a:p>
            <a:r>
              <a:rPr lang="zh-CN" altLang="en-US" sz="2400" b="1" dirty="0" smtClean="0"/>
              <a:t>创建动画的原理是，将一套 </a:t>
            </a:r>
            <a:r>
              <a:rPr lang="en-US" altLang="zh-CN" sz="2400" b="1" dirty="0" smtClean="0"/>
              <a:t>CSS </a:t>
            </a:r>
            <a:r>
              <a:rPr lang="zh-CN" altLang="en-US" sz="2400" b="1" dirty="0" smtClean="0"/>
              <a:t>样式逐渐变化为另一套样式。</a:t>
            </a:r>
          </a:p>
          <a:p>
            <a:r>
              <a:rPr lang="zh-CN" altLang="en-US" sz="2400" b="1" dirty="0" smtClean="0"/>
              <a:t>在动画过程中，您能够多次改变这套 </a:t>
            </a:r>
            <a:r>
              <a:rPr lang="en-US" altLang="zh-CN" sz="2400" b="1" dirty="0" smtClean="0"/>
              <a:t>CSS </a:t>
            </a:r>
            <a:r>
              <a:rPr lang="zh-CN" altLang="en-US" sz="2400" b="1" dirty="0" smtClean="0"/>
              <a:t>样式。</a:t>
            </a:r>
          </a:p>
          <a:p>
            <a:r>
              <a:rPr lang="zh-CN" altLang="en-US" sz="2400" b="1" dirty="0" smtClean="0"/>
              <a:t>以百分比来规定改变发生的时间，或者通过关键词 </a:t>
            </a:r>
            <a:r>
              <a:rPr lang="en-US" altLang="zh-CN" sz="2400" b="1" dirty="0" smtClean="0"/>
              <a:t>"from" </a:t>
            </a:r>
            <a:r>
              <a:rPr lang="zh-CN" altLang="en-US" sz="2400" b="1" dirty="0" smtClean="0"/>
              <a:t>和 </a:t>
            </a:r>
            <a:r>
              <a:rPr lang="en-US" altLang="zh-CN" sz="2400" b="1" dirty="0" smtClean="0"/>
              <a:t>"to"</a:t>
            </a:r>
            <a:r>
              <a:rPr lang="zh-CN" altLang="en-US" sz="2400" b="1" dirty="0" smtClean="0"/>
              <a:t>，等价于 </a:t>
            </a:r>
            <a:r>
              <a:rPr lang="en-US" altLang="zh-CN" sz="2400" b="1" dirty="0" smtClean="0"/>
              <a:t>0% </a:t>
            </a:r>
            <a:r>
              <a:rPr lang="zh-CN" altLang="en-US" sz="2400" b="1" dirty="0" smtClean="0"/>
              <a:t>和 </a:t>
            </a:r>
            <a:r>
              <a:rPr lang="en-US" altLang="zh-CN" sz="2400" b="1" dirty="0" smtClean="0"/>
              <a:t>100%</a:t>
            </a:r>
            <a:r>
              <a:rPr lang="zh-CN" altLang="en-US" sz="2400" b="1" dirty="0" smtClean="0"/>
              <a:t>。</a:t>
            </a:r>
          </a:p>
          <a:p>
            <a:r>
              <a:rPr lang="en-US" altLang="zh-CN" sz="2400" b="1" dirty="0" smtClean="0"/>
              <a:t>0% </a:t>
            </a:r>
            <a:r>
              <a:rPr lang="zh-CN" altLang="en-US" sz="2400" b="1" dirty="0" smtClean="0"/>
              <a:t>是动画的开始时间，</a:t>
            </a:r>
            <a:r>
              <a:rPr lang="en-US" altLang="zh-CN" sz="2400" b="1" dirty="0" smtClean="0"/>
              <a:t>100% </a:t>
            </a:r>
            <a:r>
              <a:rPr lang="zh-CN" altLang="en-US" sz="2400" b="1" dirty="0" smtClean="0"/>
              <a:t>动画的结束时间。</a:t>
            </a:r>
          </a:p>
          <a:p>
            <a:r>
              <a:rPr lang="zh-CN" altLang="en-US" sz="2400" b="1" dirty="0" smtClean="0"/>
              <a:t>为了获得最佳的浏览器支持，您应该始终定义 </a:t>
            </a:r>
            <a:r>
              <a:rPr lang="en-US" altLang="zh-CN" sz="2400" b="1" dirty="0" smtClean="0"/>
              <a:t>0% </a:t>
            </a:r>
            <a:r>
              <a:rPr lang="zh-CN" altLang="en-US" sz="2400" b="1" dirty="0" smtClean="0"/>
              <a:t>和 </a:t>
            </a:r>
            <a:r>
              <a:rPr lang="en-US" altLang="zh-CN" sz="2400" b="1" dirty="0" smtClean="0"/>
              <a:t>100% </a:t>
            </a:r>
            <a:r>
              <a:rPr lang="zh-CN" altLang="en-US" sz="2400" b="1" dirty="0" smtClean="0"/>
              <a:t>选择器。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注释：请使用动画属性来控制动画的外观，同时将动画与选择器绑定。</a:t>
            </a:r>
          </a:p>
          <a:p>
            <a:endParaRPr lang="en-US" altLang="zh-CN" sz="2000" b="1" dirty="0" smtClean="0"/>
          </a:p>
          <a:p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1785926"/>
          <a:ext cx="7929618" cy="43948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@</a:t>
                      </a:r>
                      <a:r>
                        <a:rPr lang="en-US" sz="2400" dirty="0" err="1" smtClean="0"/>
                        <a:t>keyframes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animationname</a:t>
                      </a:r>
                      <a:r>
                        <a:rPr lang="en-US" sz="2400" dirty="0" smtClean="0"/>
                        <a:t> {</a:t>
                      </a:r>
                      <a:r>
                        <a:rPr lang="en-US" sz="2400" dirty="0" err="1" smtClean="0"/>
                        <a:t>keyframes</a:t>
                      </a:r>
                      <a:r>
                        <a:rPr lang="en-US" sz="2400" dirty="0" smtClean="0"/>
                        <a:t>-selector {</a:t>
                      </a:r>
                      <a:r>
                        <a:rPr lang="en-US" sz="2400" dirty="0" err="1" smtClean="0"/>
                        <a:t>css</a:t>
                      </a:r>
                      <a:r>
                        <a:rPr lang="en-US" sz="2400" dirty="0" smtClean="0"/>
                        <a:t>-styles;}}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719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参数解析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b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1.animationname: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声明动画的名称。</a:t>
                      </a:r>
                      <a:b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2.keyframes-selector: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用来划分动画的时长，可以使用百分比形式，也可以使用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"from"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和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"to"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的形式。</a:t>
                      </a:r>
                      <a:b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"from"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和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"to"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的形式等价于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0%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和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。</a:t>
                      </a:r>
                      <a:b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建议始终使用百分比形式。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@</a:t>
            </a:r>
            <a:r>
              <a:rPr lang="en-US" altLang="zh-CN" sz="1600" b="1" dirty="0" err="1" smtClean="0"/>
              <a:t>keyframes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myfirst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from {background: red;}</a:t>
            </a:r>
          </a:p>
          <a:p>
            <a:r>
              <a:rPr lang="en-US" altLang="zh-CN" sz="1600" b="1" dirty="0" smtClean="0"/>
              <a:t>to {background: yellow;}</a:t>
            </a:r>
          </a:p>
          <a:p>
            <a:r>
              <a:rPr lang="en-US" altLang="zh-CN" sz="1600" b="1" dirty="0" smtClean="0"/>
              <a:t>}</a:t>
            </a:r>
          </a:p>
          <a:p>
            <a:r>
              <a:rPr lang="en-US" altLang="zh-CN" sz="1600" b="1" dirty="0" smtClean="0"/>
              <a:t>@-</a:t>
            </a:r>
            <a:r>
              <a:rPr lang="en-US" altLang="zh-CN" sz="1600" b="1" dirty="0" err="1" smtClean="0"/>
              <a:t>moz-keyframes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myfirst</a:t>
            </a:r>
            <a:r>
              <a:rPr lang="en-US" altLang="zh-CN" sz="1600" b="1" dirty="0" smtClean="0"/>
              <a:t> /* Firefox */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from {background: red;}</a:t>
            </a:r>
          </a:p>
          <a:p>
            <a:r>
              <a:rPr lang="en-US" altLang="zh-CN" sz="1600" b="1" dirty="0" smtClean="0"/>
              <a:t>to {background: yellow;}</a:t>
            </a:r>
          </a:p>
          <a:p>
            <a:r>
              <a:rPr lang="en-US" altLang="zh-CN" sz="1600" b="1" dirty="0" smtClean="0"/>
              <a:t>}</a:t>
            </a:r>
          </a:p>
          <a:p>
            <a:r>
              <a:rPr lang="en-US" altLang="zh-CN" sz="1600" b="1" dirty="0" smtClean="0"/>
              <a:t>@-</a:t>
            </a:r>
            <a:r>
              <a:rPr lang="en-US" altLang="zh-CN" sz="1600" b="1" dirty="0" err="1" smtClean="0"/>
              <a:t>webkit-keyframes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myfirst</a:t>
            </a:r>
            <a:r>
              <a:rPr lang="en-US" altLang="zh-CN" sz="1600" b="1" dirty="0" smtClean="0"/>
              <a:t> /* Safari </a:t>
            </a:r>
            <a:r>
              <a:rPr lang="zh-CN" altLang="en-US" sz="1600" b="1" dirty="0" smtClean="0"/>
              <a:t>和 </a:t>
            </a:r>
            <a:r>
              <a:rPr lang="en-US" altLang="zh-CN" sz="1600" b="1" dirty="0" smtClean="0"/>
              <a:t>Chrome */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from {background: red;}</a:t>
            </a:r>
          </a:p>
          <a:p>
            <a:r>
              <a:rPr lang="en-US" altLang="zh-CN" sz="1600" b="1" dirty="0" smtClean="0"/>
              <a:t>to {background: yellow;}</a:t>
            </a:r>
          </a:p>
          <a:p>
            <a:r>
              <a:rPr lang="en-US" altLang="zh-CN" sz="1600" b="1" dirty="0" smtClean="0"/>
              <a:t>}</a:t>
            </a:r>
          </a:p>
          <a:p>
            <a:r>
              <a:rPr lang="en-US" altLang="zh-CN" sz="1600" b="1" dirty="0" smtClean="0"/>
              <a:t>@-o-</a:t>
            </a:r>
            <a:r>
              <a:rPr lang="en-US" altLang="zh-CN" sz="1600" b="1" dirty="0" err="1" smtClean="0"/>
              <a:t>keyframes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myfirst</a:t>
            </a:r>
            <a:r>
              <a:rPr lang="en-US" altLang="zh-CN" sz="1600" b="1" dirty="0" smtClean="0"/>
              <a:t> /* Opera */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from {background: red;}</a:t>
            </a:r>
          </a:p>
          <a:p>
            <a:r>
              <a:rPr lang="en-US" altLang="zh-CN" sz="1600" b="1" dirty="0" smtClean="0"/>
              <a:t>to {background: yellow;}</a:t>
            </a:r>
          </a:p>
          <a:p>
            <a:r>
              <a:rPr lang="en-US" altLang="zh-CN" sz="1600" b="1" dirty="0" smtClean="0"/>
              <a:t>}</a:t>
            </a:r>
            <a:endParaRPr lang="zh-CN" alt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CSS3 </a:t>
            </a:r>
            <a:r>
              <a:rPr lang="zh-CN" altLang="en-US" sz="2000" b="1" dirty="0" smtClean="0"/>
              <a:t>动画的应用</a:t>
            </a:r>
          </a:p>
          <a:p>
            <a:endParaRPr lang="zh-CN" altLang="en-US" sz="2000" b="1" dirty="0" smtClean="0"/>
          </a:p>
          <a:p>
            <a:r>
              <a:rPr lang="zh-CN" altLang="en-US" sz="2000" b="1" dirty="0" smtClean="0"/>
              <a:t>当您在 </a:t>
            </a:r>
            <a:r>
              <a:rPr lang="en-US" altLang="zh-CN" sz="2000" b="1" dirty="0" smtClean="0"/>
              <a:t>@</a:t>
            </a:r>
            <a:r>
              <a:rPr lang="en-US" altLang="zh-CN" sz="2000" b="1" dirty="0" err="1" smtClean="0"/>
              <a:t>keyframes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中创建动画时，</a:t>
            </a:r>
          </a:p>
          <a:p>
            <a:r>
              <a:rPr lang="zh-CN" altLang="en-US" sz="2000" b="1" dirty="0" smtClean="0"/>
              <a:t>请把它捆绑到某个选择器，否则不会产生动画效果。</a:t>
            </a:r>
          </a:p>
          <a:p>
            <a:endParaRPr lang="zh-CN" altLang="en-US" sz="2000" b="1" dirty="0" smtClean="0"/>
          </a:p>
          <a:p>
            <a:r>
              <a:rPr lang="zh-CN" altLang="en-US" sz="2000" b="1" dirty="0" smtClean="0"/>
              <a:t>通过规定至少以下两项 </a:t>
            </a:r>
            <a:r>
              <a:rPr lang="en-US" altLang="zh-CN" sz="2000" b="1" dirty="0" smtClean="0"/>
              <a:t>CSS3 </a:t>
            </a:r>
            <a:r>
              <a:rPr lang="zh-CN" altLang="en-US" sz="2000" b="1" dirty="0" smtClean="0"/>
              <a:t>动画属性，即可将动画绑定到选择器：</a:t>
            </a:r>
          </a:p>
          <a:p>
            <a:endParaRPr lang="zh-CN" altLang="en-US" sz="2000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规定动画的名称</a:t>
            </a:r>
          </a:p>
          <a:p>
            <a:endParaRPr lang="zh-CN" altLang="en-US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规定动画的时长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/>
              <a:t>把动画绑定到元素上，我们可以使用</a:t>
            </a:r>
            <a:r>
              <a:rPr lang="en-US" altLang="zh-CN" sz="2000" b="1" dirty="0" smtClean="0"/>
              <a:t>animation</a:t>
            </a:r>
            <a:r>
              <a:rPr lang="zh-CN" altLang="en-US" sz="2000" b="1" dirty="0" smtClean="0"/>
              <a:t>属性。</a:t>
            </a:r>
          </a:p>
          <a:p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把 </a:t>
            </a:r>
            <a:r>
              <a:rPr lang="en-US" altLang="zh-CN" sz="1600" b="1" dirty="0" smtClean="0"/>
              <a:t>"</a:t>
            </a:r>
            <a:r>
              <a:rPr lang="en-US" altLang="zh-CN" sz="1600" b="1" dirty="0" err="1" smtClean="0"/>
              <a:t>myfirst</a:t>
            </a:r>
            <a:r>
              <a:rPr lang="en-US" altLang="zh-CN" sz="1600" b="1" dirty="0" smtClean="0"/>
              <a:t>" </a:t>
            </a:r>
            <a:r>
              <a:rPr lang="zh-CN" altLang="en-US" sz="1600" b="1" dirty="0" smtClean="0"/>
              <a:t>动画捆绑到 </a:t>
            </a:r>
            <a:r>
              <a:rPr lang="en-US" altLang="zh-CN" sz="1600" b="1" dirty="0" smtClean="0"/>
              <a:t>div </a:t>
            </a:r>
            <a:r>
              <a:rPr lang="zh-CN" altLang="en-US" sz="1600" b="1" dirty="0" smtClean="0"/>
              <a:t>元素，时长：</a:t>
            </a:r>
            <a:r>
              <a:rPr lang="en-US" altLang="zh-CN" sz="1600" b="1" dirty="0" smtClean="0"/>
              <a:t>5 </a:t>
            </a:r>
            <a:r>
              <a:rPr lang="zh-CN" altLang="en-US" sz="1600" b="1" dirty="0" smtClean="0"/>
              <a:t>秒：</a:t>
            </a:r>
          </a:p>
          <a:p>
            <a:r>
              <a:rPr lang="en-US" altLang="zh-CN" sz="1600" b="1" dirty="0" smtClean="0"/>
              <a:t>&lt;style&gt;</a:t>
            </a:r>
          </a:p>
          <a:p>
            <a:r>
              <a:rPr lang="en-US" altLang="zh-CN" sz="1600" b="1" dirty="0" smtClean="0"/>
              <a:t>div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width:100px;</a:t>
            </a:r>
          </a:p>
          <a:p>
            <a:r>
              <a:rPr lang="en-US" altLang="zh-CN" sz="1600" b="1" dirty="0" smtClean="0"/>
              <a:t>height:100px;</a:t>
            </a:r>
          </a:p>
          <a:p>
            <a:r>
              <a:rPr lang="en-US" altLang="zh-CN" sz="1600" b="1" dirty="0" err="1" smtClean="0"/>
              <a:t>background:red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err="1" smtClean="0"/>
              <a:t>animation:myfirst</a:t>
            </a:r>
            <a:r>
              <a:rPr lang="en-US" altLang="zh-CN" sz="1600" b="1" dirty="0" smtClean="0"/>
              <a:t> 5s;</a:t>
            </a:r>
          </a:p>
          <a:p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moz-animation:myfirst</a:t>
            </a:r>
            <a:r>
              <a:rPr lang="en-US" altLang="zh-CN" sz="1600" b="1" dirty="0" smtClean="0"/>
              <a:t> 5s; /* Firefox */</a:t>
            </a:r>
          </a:p>
          <a:p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webkit-animation:myfirst</a:t>
            </a:r>
            <a:r>
              <a:rPr lang="en-US" altLang="zh-CN" sz="1600" b="1" dirty="0" smtClean="0"/>
              <a:t> 5s; /* Safari and Chrome */</a:t>
            </a:r>
          </a:p>
          <a:p>
            <a:r>
              <a:rPr lang="en-US" altLang="zh-CN" sz="1600" b="1" dirty="0" smtClean="0"/>
              <a:t>-o-</a:t>
            </a:r>
            <a:r>
              <a:rPr lang="en-US" altLang="zh-CN" sz="1600" b="1" dirty="0" err="1" smtClean="0"/>
              <a:t>animation:myfirst</a:t>
            </a:r>
            <a:r>
              <a:rPr lang="en-US" altLang="zh-CN" sz="1600" b="1" dirty="0" smtClean="0"/>
              <a:t> 5s; /* Opera */</a:t>
            </a:r>
          </a:p>
          <a:p>
            <a:r>
              <a:rPr lang="en-US" altLang="zh-CN" sz="1600" b="1" dirty="0" smtClean="0"/>
              <a:t>}</a:t>
            </a:r>
          </a:p>
          <a:p>
            <a:r>
              <a:rPr lang="en-US" altLang="zh-CN" sz="1600" b="1" dirty="0" smtClean="0"/>
              <a:t>@</a:t>
            </a:r>
            <a:r>
              <a:rPr lang="en-US" altLang="zh-CN" sz="1600" b="1" dirty="0" err="1" smtClean="0"/>
              <a:t>keyframes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myfirst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from {</a:t>
            </a:r>
            <a:r>
              <a:rPr lang="en-US" altLang="zh-CN" sz="1600" b="1" dirty="0" err="1" smtClean="0"/>
              <a:t>background:red</a:t>
            </a:r>
            <a:r>
              <a:rPr lang="en-US" altLang="zh-CN" sz="1600" b="1" dirty="0" smtClean="0"/>
              <a:t>;}</a:t>
            </a:r>
          </a:p>
          <a:p>
            <a:r>
              <a:rPr lang="en-US" altLang="zh-CN" sz="1600" b="1" dirty="0" smtClean="0"/>
              <a:t>to {</a:t>
            </a:r>
            <a:r>
              <a:rPr lang="en-US" altLang="zh-CN" sz="1600" b="1" dirty="0" err="1" smtClean="0"/>
              <a:t>background:yellow</a:t>
            </a:r>
            <a:r>
              <a:rPr lang="en-US" altLang="zh-CN" sz="1600" b="1" dirty="0" smtClean="0"/>
              <a:t>;}</a:t>
            </a:r>
          </a:p>
          <a:p>
            <a:r>
              <a:rPr lang="en-US" altLang="zh-CN" sz="1600" b="1" dirty="0" smtClean="0"/>
              <a:t>}</a:t>
            </a:r>
          </a:p>
          <a:p>
            <a:r>
              <a:rPr lang="en-US" altLang="zh-CN" sz="1600" b="1" dirty="0" smtClean="0"/>
              <a:t>&lt;/style&gt;</a:t>
            </a:r>
          </a:p>
          <a:p>
            <a:endParaRPr lang="en-US" altLang="zh-CN" sz="1600" b="1" dirty="0" smtClean="0"/>
          </a:p>
          <a:p>
            <a:r>
              <a:rPr lang="zh-CN" altLang="en-US" sz="1600" b="1" dirty="0" smtClean="0"/>
              <a:t>注释：您必须定义动画的名称和时长。</a:t>
            </a:r>
          </a:p>
          <a:p>
            <a:r>
              <a:rPr lang="zh-CN" altLang="en-US" sz="1600" b="1" dirty="0" smtClean="0"/>
              <a:t>如果忽略时长，则动画不会允许，因为默认值是 </a:t>
            </a:r>
            <a:r>
              <a:rPr lang="en-US" altLang="zh-CN" sz="1600" b="1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当动画为 </a:t>
            </a:r>
            <a:r>
              <a:rPr lang="en-US" altLang="zh-CN" sz="1600" b="1" dirty="0" smtClean="0"/>
              <a:t>25% </a:t>
            </a:r>
            <a:r>
              <a:rPr lang="zh-CN" altLang="en-US" sz="1600" b="1" dirty="0" smtClean="0"/>
              <a:t>及 </a:t>
            </a:r>
            <a:r>
              <a:rPr lang="en-US" altLang="zh-CN" sz="1600" b="1" dirty="0" smtClean="0"/>
              <a:t>50% </a:t>
            </a:r>
            <a:r>
              <a:rPr lang="zh-CN" altLang="en-US" sz="1600" b="1" dirty="0" smtClean="0"/>
              <a:t>时改变背景色，然后当动画 </a:t>
            </a:r>
            <a:r>
              <a:rPr lang="en-US" altLang="zh-CN" sz="1600" b="1" dirty="0" smtClean="0"/>
              <a:t>100% </a:t>
            </a:r>
            <a:r>
              <a:rPr lang="zh-CN" altLang="en-US" sz="1600" b="1" dirty="0" smtClean="0"/>
              <a:t>完成时再次改变：</a:t>
            </a:r>
          </a:p>
          <a:p>
            <a:r>
              <a:rPr lang="en-US" altLang="zh-CN" sz="1600" b="1" dirty="0" smtClean="0"/>
              <a:t>&lt;style&gt;</a:t>
            </a:r>
          </a:p>
          <a:p>
            <a:r>
              <a:rPr lang="en-US" altLang="zh-CN" sz="1600" b="1" dirty="0" smtClean="0"/>
              <a:t>div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width:100px;</a:t>
            </a:r>
          </a:p>
          <a:p>
            <a:r>
              <a:rPr lang="en-US" altLang="zh-CN" sz="1600" b="1" dirty="0" smtClean="0"/>
              <a:t>height:100px;</a:t>
            </a:r>
          </a:p>
          <a:p>
            <a:r>
              <a:rPr lang="en-US" altLang="zh-CN" sz="1600" b="1" dirty="0" err="1" smtClean="0"/>
              <a:t>background:red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err="1" smtClean="0"/>
              <a:t>animation:myfirst</a:t>
            </a:r>
            <a:r>
              <a:rPr lang="en-US" altLang="zh-CN" sz="1600" b="1" dirty="0" smtClean="0"/>
              <a:t> 5s;</a:t>
            </a:r>
          </a:p>
          <a:p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moz-animation:myfirst</a:t>
            </a:r>
            <a:r>
              <a:rPr lang="en-US" altLang="zh-CN" sz="1600" b="1" dirty="0" smtClean="0"/>
              <a:t> 5s; /* Firefox */</a:t>
            </a:r>
          </a:p>
          <a:p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webkit-animation:myfirst</a:t>
            </a:r>
            <a:r>
              <a:rPr lang="en-US" altLang="zh-CN" sz="1600" b="1" dirty="0" smtClean="0"/>
              <a:t> 5s; /* Safari and Chrome */</a:t>
            </a:r>
          </a:p>
          <a:p>
            <a:r>
              <a:rPr lang="en-US" altLang="zh-CN" sz="1600" b="1" dirty="0" smtClean="0"/>
              <a:t>-o-</a:t>
            </a:r>
            <a:r>
              <a:rPr lang="en-US" altLang="zh-CN" sz="1600" b="1" dirty="0" err="1" smtClean="0"/>
              <a:t>animation:myfirst</a:t>
            </a:r>
            <a:r>
              <a:rPr lang="en-US" altLang="zh-CN" sz="1600" b="1" dirty="0" smtClean="0"/>
              <a:t> 5s; /* Opera */</a:t>
            </a:r>
          </a:p>
          <a:p>
            <a:r>
              <a:rPr lang="en-US" altLang="zh-CN" sz="1600" b="1" dirty="0" smtClean="0"/>
              <a:t>}</a:t>
            </a:r>
          </a:p>
          <a:p>
            <a:r>
              <a:rPr lang="en-US" altLang="zh-CN" sz="1600" b="1" dirty="0" smtClean="0"/>
              <a:t>@</a:t>
            </a:r>
            <a:r>
              <a:rPr lang="en-US" altLang="zh-CN" sz="1600" b="1" dirty="0" err="1" smtClean="0"/>
              <a:t>keyframes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myfirst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0%   {</a:t>
            </a:r>
            <a:r>
              <a:rPr lang="en-US" altLang="zh-CN" sz="1600" b="1" dirty="0" err="1" smtClean="0"/>
              <a:t>background:red</a:t>
            </a:r>
            <a:r>
              <a:rPr lang="en-US" altLang="zh-CN" sz="1600" b="1" dirty="0" smtClean="0"/>
              <a:t>;}</a:t>
            </a:r>
          </a:p>
          <a:p>
            <a:r>
              <a:rPr lang="en-US" altLang="zh-CN" sz="1600" b="1" dirty="0" smtClean="0"/>
              <a:t>25%  {</a:t>
            </a:r>
            <a:r>
              <a:rPr lang="en-US" altLang="zh-CN" sz="1600" b="1" dirty="0" err="1" smtClean="0"/>
              <a:t>background:yellow</a:t>
            </a:r>
            <a:r>
              <a:rPr lang="en-US" altLang="zh-CN" sz="1600" b="1" dirty="0" smtClean="0"/>
              <a:t>;}</a:t>
            </a:r>
          </a:p>
          <a:p>
            <a:r>
              <a:rPr lang="en-US" altLang="zh-CN" sz="1600" b="1" dirty="0" smtClean="0"/>
              <a:t>50%  {</a:t>
            </a:r>
            <a:r>
              <a:rPr lang="en-US" altLang="zh-CN" sz="1600" b="1" dirty="0" err="1" smtClean="0"/>
              <a:t>background:blue</a:t>
            </a:r>
            <a:r>
              <a:rPr lang="en-US" altLang="zh-CN" sz="1600" b="1" dirty="0" smtClean="0"/>
              <a:t>;}</a:t>
            </a:r>
          </a:p>
          <a:p>
            <a:r>
              <a:rPr lang="en-US" altLang="zh-CN" sz="1600" b="1" dirty="0" smtClean="0"/>
              <a:t>100% {</a:t>
            </a:r>
            <a:r>
              <a:rPr lang="en-US" altLang="zh-CN" sz="1600" b="1" dirty="0" err="1" smtClean="0"/>
              <a:t>background:green</a:t>
            </a:r>
            <a:r>
              <a:rPr lang="en-US" altLang="zh-CN" sz="1600" b="1" dirty="0" smtClean="0"/>
              <a:t>;}</a:t>
            </a:r>
          </a:p>
          <a:p>
            <a:r>
              <a:rPr lang="en-US" altLang="zh-CN" sz="1600" b="1" dirty="0" smtClean="0"/>
              <a:t>}</a:t>
            </a:r>
          </a:p>
          <a:p>
            <a:r>
              <a:rPr lang="en-US" altLang="zh-CN" sz="1600" b="1" dirty="0" smtClean="0"/>
              <a:t>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我们可以通过上面的坐标轴来理解这三个属性。 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err="1" smtClean="0"/>
              <a:t>rotateX</a:t>
            </a:r>
            <a:r>
              <a:rPr lang="zh-CN" altLang="en-US" sz="2400" b="1" dirty="0" smtClean="0"/>
              <a:t>是绕着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轴运动，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rotateY</a:t>
            </a:r>
            <a:r>
              <a:rPr lang="zh-CN" altLang="en-US" sz="2400" b="1" dirty="0" smtClean="0"/>
              <a:t>是绕着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轴运动， 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rotateZ</a:t>
            </a:r>
            <a:r>
              <a:rPr lang="zh-CN" altLang="en-US" sz="2400" b="1" dirty="0" smtClean="0"/>
              <a:t>是绕着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轴运动。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改变背景色和位置：</a:t>
            </a:r>
          </a:p>
          <a:p>
            <a:r>
              <a:rPr lang="en-US" altLang="zh-CN" sz="1400" b="1" dirty="0" smtClean="0"/>
              <a:t>&lt;style&gt;</a:t>
            </a:r>
          </a:p>
          <a:p>
            <a:r>
              <a:rPr lang="en-US" altLang="zh-CN" sz="1400" b="1" dirty="0" smtClean="0"/>
              <a:t>div</a:t>
            </a:r>
          </a:p>
          <a:p>
            <a:r>
              <a:rPr lang="en-US" altLang="zh-CN" sz="1400" b="1" dirty="0" smtClean="0"/>
              <a:t>{</a:t>
            </a:r>
          </a:p>
          <a:p>
            <a:r>
              <a:rPr lang="en-US" altLang="zh-CN" sz="1400" b="1" dirty="0" smtClean="0"/>
              <a:t>width:100px;</a:t>
            </a:r>
          </a:p>
          <a:p>
            <a:r>
              <a:rPr lang="en-US" altLang="zh-CN" sz="1400" b="1" dirty="0" smtClean="0"/>
              <a:t>height:100px;</a:t>
            </a:r>
          </a:p>
          <a:p>
            <a:r>
              <a:rPr lang="en-US" altLang="zh-CN" sz="1400" b="1" dirty="0" err="1" smtClean="0"/>
              <a:t>background:red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err="1" smtClean="0"/>
              <a:t>position:relative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err="1" smtClean="0"/>
              <a:t>animation:myfirst</a:t>
            </a:r>
            <a:r>
              <a:rPr lang="en-US" altLang="zh-CN" sz="1400" b="1" dirty="0" smtClean="0"/>
              <a:t> 5s;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moz-animation:myfirst</a:t>
            </a:r>
            <a:r>
              <a:rPr lang="en-US" altLang="zh-CN" sz="1400" b="1" dirty="0" smtClean="0"/>
              <a:t> 5s; /* Firefox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webkit-animation:myfirst</a:t>
            </a:r>
            <a:r>
              <a:rPr lang="en-US" altLang="zh-CN" sz="1400" b="1" dirty="0" smtClean="0"/>
              <a:t> 5s; /* Safari and Chrome */</a:t>
            </a:r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animation:myfirst</a:t>
            </a:r>
            <a:r>
              <a:rPr lang="en-US" altLang="zh-CN" sz="1400" b="1" dirty="0" smtClean="0"/>
              <a:t> 5s; /* Opera */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@</a:t>
            </a:r>
            <a:r>
              <a:rPr lang="en-US" altLang="zh-CN" sz="1400" b="1" dirty="0" err="1" smtClean="0"/>
              <a:t>keyframes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myfirst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{</a:t>
            </a:r>
          </a:p>
          <a:p>
            <a:r>
              <a:rPr lang="en-US" altLang="zh-CN" sz="1400" b="1" dirty="0" smtClean="0"/>
              <a:t>0%   {</a:t>
            </a:r>
            <a:r>
              <a:rPr lang="en-US" altLang="zh-CN" sz="1400" b="1" dirty="0" err="1" smtClean="0"/>
              <a:t>background:red</a:t>
            </a:r>
            <a:r>
              <a:rPr lang="en-US" altLang="zh-CN" sz="1400" b="1" dirty="0" smtClean="0"/>
              <a:t>; left:0px; top:0px;}</a:t>
            </a:r>
          </a:p>
          <a:p>
            <a:r>
              <a:rPr lang="en-US" altLang="zh-CN" sz="1400" b="1" dirty="0" smtClean="0"/>
              <a:t>25%  {</a:t>
            </a:r>
            <a:r>
              <a:rPr lang="en-US" altLang="zh-CN" sz="1400" b="1" dirty="0" err="1" smtClean="0"/>
              <a:t>background:yellow</a:t>
            </a:r>
            <a:r>
              <a:rPr lang="en-US" altLang="zh-CN" sz="1400" b="1" dirty="0" smtClean="0"/>
              <a:t>; left:200px; top:0px;}</a:t>
            </a:r>
          </a:p>
          <a:p>
            <a:r>
              <a:rPr lang="en-US" altLang="zh-CN" sz="1400" b="1" dirty="0" smtClean="0"/>
              <a:t>50%  {</a:t>
            </a:r>
            <a:r>
              <a:rPr lang="en-US" altLang="zh-CN" sz="1400" b="1" dirty="0" err="1" smtClean="0"/>
              <a:t>background:blue</a:t>
            </a:r>
            <a:r>
              <a:rPr lang="en-US" altLang="zh-CN" sz="1400" b="1" dirty="0" smtClean="0"/>
              <a:t>; left:200px; top:200px;}</a:t>
            </a:r>
          </a:p>
          <a:p>
            <a:r>
              <a:rPr lang="en-US" altLang="zh-CN" sz="1400" b="1" dirty="0" smtClean="0"/>
              <a:t>75%  {</a:t>
            </a:r>
            <a:r>
              <a:rPr lang="en-US" altLang="zh-CN" sz="1400" b="1" dirty="0" err="1" smtClean="0"/>
              <a:t>background:green</a:t>
            </a:r>
            <a:r>
              <a:rPr lang="en-US" altLang="zh-CN" sz="1400" b="1" dirty="0" smtClean="0"/>
              <a:t>; left:0px; top:200px;}</a:t>
            </a:r>
          </a:p>
          <a:p>
            <a:r>
              <a:rPr lang="en-US" altLang="zh-CN" sz="1400" b="1" dirty="0" smtClean="0"/>
              <a:t>100% {</a:t>
            </a:r>
            <a:r>
              <a:rPr lang="en-US" altLang="zh-CN" sz="1400" b="1" dirty="0" err="1" smtClean="0"/>
              <a:t>background:red</a:t>
            </a:r>
            <a:r>
              <a:rPr lang="en-US" altLang="zh-CN" sz="1400" b="1" dirty="0" smtClean="0"/>
              <a:t>; left:0px; top:0px;}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规定动画应该无限次播放：</a:t>
            </a:r>
          </a:p>
          <a:p>
            <a:endParaRPr lang="zh-CN" altLang="en-US" sz="2000" b="1" dirty="0" smtClean="0"/>
          </a:p>
          <a:p>
            <a:r>
              <a:rPr lang="en-US" altLang="zh-CN" sz="2000" b="1" dirty="0" err="1" smtClean="0"/>
              <a:t>animation:myfirst</a:t>
            </a:r>
            <a:r>
              <a:rPr lang="en-US" altLang="zh-CN" sz="2000" b="1" dirty="0" smtClean="0"/>
              <a:t> 5s </a:t>
            </a:r>
            <a:r>
              <a:rPr lang="en-US" altLang="zh-CN" sz="2000" b="1" dirty="0" smtClean="0">
                <a:solidFill>
                  <a:schemeClr val="accent6"/>
                </a:solidFill>
              </a:rPr>
              <a:t>infinite </a:t>
            </a:r>
            <a:r>
              <a:rPr lang="en-US" altLang="zh-CN" sz="2000" b="1" dirty="0" smtClean="0"/>
              <a:t>;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动画应该轮流反向播放。</a:t>
            </a:r>
          </a:p>
          <a:p>
            <a:r>
              <a:rPr lang="en-US" altLang="zh-CN" sz="2000" b="1" dirty="0" err="1" smtClean="0"/>
              <a:t>animation:myfirst</a:t>
            </a:r>
            <a:r>
              <a:rPr lang="en-US" altLang="zh-CN" sz="2000" b="1" dirty="0" smtClean="0"/>
              <a:t> 5s infinite  </a:t>
            </a:r>
            <a:r>
              <a:rPr lang="en-US" altLang="zh-CN" sz="2000" b="1" dirty="0" smtClean="0">
                <a:solidFill>
                  <a:schemeClr val="accent6"/>
                </a:solidFill>
              </a:rPr>
              <a:t>alternate</a:t>
            </a:r>
            <a:endParaRPr lang="zh-CN" altLang="en-US" sz="2000" b="1" dirty="0" smtClean="0">
              <a:solidFill>
                <a:schemeClr val="accent6"/>
              </a:solidFill>
            </a:endParaRPr>
          </a:p>
          <a:p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285720" y="2214554"/>
          <a:ext cx="8643998" cy="4029204"/>
        </p:xfrm>
        <a:graphic>
          <a:graphicData uri="http://schemas.openxmlformats.org/drawingml/2006/table">
            <a:tbl>
              <a:tblPr/>
              <a:tblGrid>
                <a:gridCol w="3786214"/>
                <a:gridCol w="4214842"/>
                <a:gridCol w="642942"/>
              </a:tblGrid>
              <a:tr h="428628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1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CSS3 </a:t>
                      </a:r>
                      <a:r>
                        <a:rPr lang="zh-CN" altLang="en-US" sz="11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动画属性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100" b="1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100" b="1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9525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下面的表格列出了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@</a:t>
                      </a:r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keyframes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规则和所有动画属性：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9525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属性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CSS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@</a:t>
                      </a:r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keyframes</a:t>
                      </a:r>
                      <a:endParaRPr lang="en-US" altLang="zh-CN" sz="12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规定动画。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所有动画属性的简写属性，除了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animation-play-state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属性。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animation-name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@</a:t>
                      </a:r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keyframes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动画的名称。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animation-duration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规定动画完成一个周期所花费的秒或毫秒。默认是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0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animation-timing-function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规定动画的速度曲线。默认是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"ease"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animation-delay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规定动画何时开始。默认是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0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animation-iteration-count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规定动画被播放的次数。默认是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animation-direction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规定动画是否在下一周期逆向地播放。默认是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"normal"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animation-play-state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规定动画是否正在运行或暂停。默认是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"running"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281007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animation-fill-mode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规定对象动画时间之外的状态。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 </a:t>
            </a:r>
            <a:r>
              <a:rPr lang="en-US" altLang="zh-CN" sz="2000" b="1" dirty="0" smtClean="0"/>
              <a:t>CSS3 </a:t>
            </a:r>
            <a:r>
              <a:rPr lang="zh-CN" altLang="en-US" sz="2000" b="1" dirty="0" smtClean="0"/>
              <a:t>动画子属性详解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animation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0681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92869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animation: name duration timing-function delay iteration-count direction;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00440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属性是一个简写属性，用于设置六个动画属性：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animation-duration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animation-timing-function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animation-delay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animation-iteration-count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animation-direction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注释：请始终规定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animation-duration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属性，否则时长为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，就不会播放动画了。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animation-name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3647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64294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animation-name: </a:t>
                      </a:r>
                      <a:r>
                        <a:rPr lang="en-US" altLang="zh-CN" sz="2400" dirty="0" err="1" smtClean="0"/>
                        <a:t>keyframename|none</a:t>
                      </a:r>
                      <a:r>
                        <a:rPr lang="en-US" altLang="zh-CN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00440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animation-name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属性为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@</a:t>
                      </a:r>
                      <a:r>
                        <a:rPr lang="en-US" altLang="zh-CN" sz="2000" b="1" dirty="0" err="1" smtClean="0">
                          <a:latin typeface="Arial" pitchFamily="34" charset="0"/>
                          <a:cs typeface="Arial" pitchFamily="34" charset="0"/>
                        </a:rPr>
                        <a:t>keyframes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动画规定名称。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latin typeface="Arial" pitchFamily="34" charset="0"/>
                          <a:cs typeface="Arial" pitchFamily="34" charset="0"/>
                        </a:rPr>
                        <a:t>keyframename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：规定需要绑定到选择器的 </a:t>
                      </a:r>
                      <a:r>
                        <a:rPr lang="en-US" altLang="zh-CN" sz="2000" b="1" dirty="0" err="1" smtClean="0">
                          <a:latin typeface="Arial" pitchFamily="34" charset="0"/>
                          <a:cs typeface="Arial" pitchFamily="34" charset="0"/>
                        </a:rPr>
                        <a:t>keyframe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的名称。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：规定无动画效果（可用于覆盖来自级联的动画）。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animation-duration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3647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64294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animation-duration: time;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00440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animation-duration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属性定义动画完成一个周期所需要的时间，以秒或毫秒计。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：规定完成动画所花费的时间。默认值是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，意味着没有动画效果。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animation-timing-function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2291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animation-timing-function: value;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8955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animation-timing-function 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规定动画的速度曲线。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速度曲线定义动画从一套 </a:t>
                      </a: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CSS 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样式变为另一套所用的时间。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速度曲线用于使变化更为平滑。</a:t>
                      </a:r>
                      <a:endParaRPr lang="en-US" altLang="zh-CN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animation-timing-function 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使用名为三次贝塞尔（</a:t>
                      </a: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Cubic Bezier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）函数的数学函数，来生成速度曲线。您能够在该函数中使用自己的值，也可以预定义的值：</a:t>
                      </a:r>
                      <a:endParaRPr lang="en-US" altLang="zh-CN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linear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：动画从头到尾的速度是相同的。</a:t>
                      </a:r>
                      <a:endParaRPr lang="en-US" altLang="zh-CN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ease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：默认。动画以低速开始，然后加快，在结束前变慢。</a:t>
                      </a:r>
                      <a:endParaRPr lang="en-US" altLang="zh-CN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ease-in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：动画以低速开始。</a:t>
                      </a:r>
                      <a:endParaRPr lang="en-US" altLang="zh-CN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ease-out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：动画以低速结束。</a:t>
                      </a:r>
                      <a:endParaRPr lang="en-US" altLang="zh-CN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ease-in-out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：动画以低速开始和结束。</a:t>
                      </a:r>
                      <a:endParaRPr lang="en-US" altLang="zh-CN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cubic-</a:t>
                      </a:r>
                      <a:r>
                        <a:rPr lang="en-US" altLang="zh-CN" sz="1800" b="1" dirty="0" err="1" smtClean="0">
                          <a:latin typeface="Arial" pitchFamily="34" charset="0"/>
                          <a:cs typeface="Arial" pitchFamily="34" charset="0"/>
                        </a:rPr>
                        <a:t>bezier</a:t>
                      </a: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Arial" pitchFamily="34" charset="0"/>
                          <a:cs typeface="Arial" pitchFamily="34" charset="0"/>
                        </a:rPr>
                        <a:t>n,n,n,n</a:t>
                      </a: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：在 </a:t>
                      </a: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cubic-</a:t>
                      </a:r>
                      <a:r>
                        <a:rPr lang="en-US" altLang="zh-CN" sz="1800" b="1" dirty="0" err="1" smtClean="0">
                          <a:latin typeface="Arial" pitchFamily="34" charset="0"/>
                          <a:cs typeface="Arial" pitchFamily="34" charset="0"/>
                        </a:rPr>
                        <a:t>bezier</a:t>
                      </a: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函数中自己的值。可能的值是从 </a:t>
                      </a: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到 </a:t>
                      </a:r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zh-CN" altLang="en-US" sz="1800" b="1" dirty="0" smtClean="0">
                          <a:latin typeface="Arial" pitchFamily="34" charset="0"/>
                          <a:cs typeface="Arial" pitchFamily="34" charset="0"/>
                        </a:rPr>
                        <a:t>的数值。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除了常用到的 三次贝塞尔曲线 以外，还有个</a:t>
            </a:r>
            <a:r>
              <a:rPr lang="en-US" altLang="zh-CN" sz="2400" b="1" dirty="0" smtClean="0"/>
              <a:t>steps() </a:t>
            </a:r>
            <a:r>
              <a:rPr lang="zh-CN" altLang="en-US" sz="2400" b="1" dirty="0" smtClean="0"/>
              <a:t>函数。</a:t>
            </a:r>
            <a:endParaRPr lang="en-US" altLang="zh-CN" sz="2400" b="1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steps </a:t>
            </a:r>
            <a:r>
              <a:rPr lang="zh-CN" altLang="en-US" sz="2400" b="1" dirty="0" smtClean="0"/>
              <a:t>函数指定了一个阶跃函数，第一个参数指定了时间函数中的间隔数量（必须是正整数）；第二个参数可选，接受 </a:t>
            </a:r>
            <a:r>
              <a:rPr lang="en-US" altLang="zh-CN" sz="2400" b="1" dirty="0" smtClean="0"/>
              <a:t>start </a:t>
            </a:r>
            <a:r>
              <a:rPr lang="zh-CN" altLang="en-US" sz="2400" b="1" dirty="0" smtClean="0"/>
              <a:t>和 </a:t>
            </a:r>
            <a:r>
              <a:rPr lang="en-US" altLang="zh-CN" sz="2400" b="1" dirty="0" smtClean="0"/>
              <a:t>end </a:t>
            </a:r>
            <a:r>
              <a:rPr lang="zh-CN" altLang="en-US" sz="2400" b="1" dirty="0" smtClean="0"/>
              <a:t>两个值，指定在每个间隔的起点或是终点发生阶跃变化，默认为 </a:t>
            </a:r>
            <a:r>
              <a:rPr lang="en-US" altLang="zh-CN" sz="2400" b="1" dirty="0" smtClean="0"/>
              <a:t>end</a:t>
            </a:r>
            <a:r>
              <a:rPr lang="zh-CN" altLang="en-US" sz="2400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animation-delay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1610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animation-delay: time;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8955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animation-delay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属性定义动画何时开始。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animation-delay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值以秒或毫秒计。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：可选。定义动画开始前等待的时间，以秒或毫秒计。默认值是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animation-iteration-count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1610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animation-iteration-count: </a:t>
                      </a:r>
                      <a:r>
                        <a:rPr lang="en-US" altLang="zh-CN" sz="2400" dirty="0" err="1" smtClean="0"/>
                        <a:t>n|infinite</a:t>
                      </a:r>
                      <a:r>
                        <a:rPr lang="en-US" altLang="zh-CN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8955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animation-iteration-count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属性定义动画的播放次数。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：定义动画播放次数的数值。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Infinite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：规定动画应该无限次播放。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26" name="AutoShape 2" descr="E:\html5+css3%E5%9F%BA%E7%A1%80\%E7%AC%AC%E4%B8%80%E5%91%A8\%E7%AC%AC%E4%B8%80%E5%91%A8\T_Class3-CSS 2D%E5%8A%A8%E7%94%BB3D_files\Image [4]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E:\html5+css3%E5%9F%BA%E7%A1%80\%E7%AC%AC%E4%B8%80%E5%91%A8\%E7%AC%AC%E4%B8%80%E5%91%A8\T_Class3-CSS 2D%E5%8A%A8%E7%94%BB3D_files\Image [4]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4724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animation-direction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1610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animation-direction: </a:t>
                      </a:r>
                      <a:r>
                        <a:rPr lang="en-US" sz="2400" dirty="0" err="1" smtClean="0"/>
                        <a:t>normal|alternate</a:t>
                      </a:r>
                      <a:r>
                        <a:rPr lang="en-US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8955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animation-direction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属性定义是否应该轮流反向播放动画。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如果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animation-direction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值是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"alternate"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，则动画会在奇数次数（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等等）正常播放，而在偶数次数（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等等）向后播放。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normal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：默认值。动画应该正常播放。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alternate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：动画应该轮流反向播放。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animation-play-state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1610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animation-play-state: </a:t>
                      </a:r>
                      <a:r>
                        <a:rPr lang="en-US" sz="2400" dirty="0" err="1" smtClean="0"/>
                        <a:t>paused|running</a:t>
                      </a:r>
                      <a:r>
                        <a:rPr lang="en-US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8955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animation-play-state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属性规定动画正在运行还是暂停。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注释：您可以在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JavaScript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中使用该属性，这样就能在播放过程中暂停动画。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paused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：规定动画已暂停。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running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：规定动画正在播放。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9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 animation-fill-mode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2285992"/>
          <a:ext cx="7929618" cy="44125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57150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animation-fill-mode : none | forwards | backwards | both;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58955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animation-fill-mode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属性规定动画在播放之前或之后，其动画效果是否可见。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：不改变默认行为。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forwards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：规定动画正在播放。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backwards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：在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animation-delay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所指定的一段时间内，在动画显示之前，应用开始属性值（在第一个关键帧中定义）。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both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：向前和向后填充模式都被应用。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04975"/>
            <a:ext cx="6894513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与上面的动画相同，但是使用了简写的动画 </a:t>
            </a:r>
            <a:r>
              <a:rPr lang="en-US" altLang="zh-CN" b="1" dirty="0" smtClean="0"/>
              <a:t>animation </a:t>
            </a:r>
            <a:r>
              <a:rPr lang="zh-CN" altLang="en-US" b="1" dirty="0" smtClean="0"/>
              <a:t>属性：</a:t>
            </a:r>
          </a:p>
          <a:p>
            <a:r>
              <a:rPr lang="en-US" altLang="zh-CN" b="1" dirty="0" smtClean="0"/>
              <a:t>div { </a:t>
            </a:r>
          </a:p>
          <a:p>
            <a:r>
              <a:rPr lang="en-US" altLang="zh-CN" b="1" dirty="0" smtClean="0"/>
              <a:t>animation: </a:t>
            </a:r>
            <a:r>
              <a:rPr lang="en-US" altLang="zh-CN" b="1" dirty="0" err="1" smtClean="0"/>
              <a:t>myfirst</a:t>
            </a:r>
            <a:r>
              <a:rPr lang="en-US" altLang="zh-CN" b="1" dirty="0" smtClean="0"/>
              <a:t> 5s linear 2s infinite alternate; /* Firefox: */ </a:t>
            </a:r>
          </a:p>
          <a:p>
            <a:r>
              <a:rPr lang="en-US" altLang="zh-CN" b="1" dirty="0" smtClean="0"/>
              <a:t>-</a:t>
            </a:r>
            <a:r>
              <a:rPr lang="en-US" altLang="zh-CN" b="1" dirty="0" err="1" smtClean="0"/>
              <a:t>moz</a:t>
            </a:r>
            <a:r>
              <a:rPr lang="en-US" altLang="zh-CN" b="1" dirty="0" smtClean="0"/>
              <a:t>-animation: </a:t>
            </a:r>
            <a:r>
              <a:rPr lang="en-US" altLang="zh-CN" b="1" dirty="0" err="1" smtClean="0"/>
              <a:t>myfirst</a:t>
            </a:r>
            <a:r>
              <a:rPr lang="en-US" altLang="zh-CN" b="1" dirty="0" smtClean="0"/>
              <a:t> 5s linear 2s infinite alternate; /* Safari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Chrome: */ </a:t>
            </a:r>
          </a:p>
          <a:p>
            <a:r>
              <a:rPr lang="en-US" altLang="zh-CN" b="1" dirty="0" smtClean="0"/>
              <a:t>-</a:t>
            </a:r>
            <a:r>
              <a:rPr lang="en-US" altLang="zh-CN" b="1" dirty="0" err="1" smtClean="0"/>
              <a:t>webkit</a:t>
            </a:r>
            <a:r>
              <a:rPr lang="en-US" altLang="zh-CN" b="1" dirty="0" smtClean="0"/>
              <a:t>-animation: </a:t>
            </a:r>
            <a:r>
              <a:rPr lang="en-US" altLang="zh-CN" b="1" dirty="0" err="1" smtClean="0"/>
              <a:t>myfirst</a:t>
            </a:r>
            <a:r>
              <a:rPr lang="en-US" altLang="zh-CN" b="1" dirty="0" smtClean="0"/>
              <a:t> 5s linear 2s infinite alternate; /* Opera: */ </a:t>
            </a:r>
          </a:p>
          <a:p>
            <a:r>
              <a:rPr lang="en-US" altLang="zh-CN" b="1" dirty="0" smtClean="0"/>
              <a:t>-o-animation: </a:t>
            </a:r>
            <a:r>
              <a:rPr lang="en-US" altLang="zh-CN" b="1" dirty="0" err="1" smtClean="0"/>
              <a:t>myfirst</a:t>
            </a:r>
            <a:r>
              <a:rPr lang="en-US" altLang="zh-CN" b="1" dirty="0" smtClean="0"/>
              <a:t> 5s linear 2s infinite alternate; </a:t>
            </a:r>
          </a:p>
          <a:p>
            <a:r>
              <a:rPr lang="en-US" altLang="zh-CN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那么结合生活中的案例来看：</a:t>
            </a:r>
            <a:br>
              <a:rPr lang="zh-CN" altLang="en-US" sz="2400" b="1" dirty="0" smtClean="0"/>
            </a:br>
            <a:endParaRPr lang="zh-CN" altLang="en-US" sz="2400" b="1" dirty="0" smtClean="0"/>
          </a:p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单杠那就是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轴运动</a:t>
            </a:r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en-US" altLang="zh-CN" sz="2400" dirty="0" smtClean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14686"/>
            <a:ext cx="3162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814393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钢管舞就是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轴运动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en-US" altLang="zh-CN" sz="2400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23622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17230</TotalTime>
  <Words>4564</Words>
  <Application>Microsoft Office PowerPoint</Application>
  <PresentationFormat>全屏显示(4:3)</PresentationFormat>
  <Paragraphs>1206</Paragraphs>
  <Slides>75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1757</cp:revision>
  <dcterms:created xsi:type="dcterms:W3CDTF">2009-05-11T03:02:58Z</dcterms:created>
  <dcterms:modified xsi:type="dcterms:W3CDTF">2017-01-06T07:10:21Z</dcterms:modified>
</cp:coreProperties>
</file>