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23"/>
  </p:notesMasterIdLst>
  <p:handoutMasterIdLst>
    <p:handoutMasterId r:id="rId24"/>
  </p:handoutMasterIdLst>
  <p:sldIdLst>
    <p:sldId id="270" r:id="rId2"/>
    <p:sldId id="326" r:id="rId3"/>
    <p:sldId id="327" r:id="rId4"/>
    <p:sldId id="347" r:id="rId5"/>
    <p:sldId id="357" r:id="rId6"/>
    <p:sldId id="355" r:id="rId7"/>
    <p:sldId id="370" r:id="rId8"/>
    <p:sldId id="372" r:id="rId9"/>
    <p:sldId id="371" r:id="rId10"/>
    <p:sldId id="361" r:id="rId11"/>
    <p:sldId id="362" r:id="rId12"/>
    <p:sldId id="363" r:id="rId13"/>
    <p:sldId id="364" r:id="rId14"/>
    <p:sldId id="365" r:id="rId15"/>
    <p:sldId id="366" r:id="rId16"/>
    <p:sldId id="367" r:id="rId17"/>
    <p:sldId id="368" r:id="rId18"/>
    <p:sldId id="369" r:id="rId19"/>
    <p:sldId id="358" r:id="rId20"/>
    <p:sldId id="359" r:id="rId21"/>
    <p:sldId id="298" r:id="rId22"/>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F2F9"/>
    <a:srgbClr val="FF682F"/>
    <a:srgbClr val="30313C"/>
    <a:srgbClr val="D729C2"/>
    <a:srgbClr val="000000"/>
    <a:srgbClr val="126C12"/>
    <a:srgbClr val="FFFFFF"/>
    <a:srgbClr val="F0AEE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77" autoAdjust="0"/>
    <p:restoredTop sz="97711" autoAdjust="0"/>
  </p:normalViewPr>
  <p:slideViewPr>
    <p:cSldViewPr>
      <p:cViewPr>
        <p:scale>
          <a:sx n="100" d="100"/>
          <a:sy n="100" d="100"/>
        </p:scale>
        <p:origin x="-780" y="4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pPr>
                <a:defRPr/>
              </a:pPr>
              <a:t>2017/1/12</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79EEA996-020E-4491-A8FE-2999AE290A2F}" type="slidenum">
              <a:rPr lang="zh-CN" altLang="en-US"/>
              <a:pPr>
                <a:defRPr/>
              </a:pPr>
              <a:t>‹#›</a:t>
            </a:fld>
            <a:endParaRPr lang="zh-CN" altLang="en-US"/>
          </a:p>
        </p:txBody>
      </p:sp>
    </p:spTree>
    <p:extLst>
      <p:ext uri="{BB962C8B-B14F-4D97-AF65-F5344CB8AC3E}">
        <p14:creationId xmlns="" xmlns:p14="http://schemas.microsoft.com/office/powerpoint/2010/main" val="1558008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pPr>
                <a:defRPr/>
              </a:pPr>
              <a:t>2017/1/12</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67AC7D58-F7CB-4D95-AD42-1055CEF0C37D}" type="slidenum">
              <a:rPr lang="zh-CN" altLang="en-US"/>
              <a:pPr>
                <a:defRPr/>
              </a:pPr>
              <a:t>‹#›</a:t>
            </a:fld>
            <a:endParaRPr lang="zh-CN" altLang="en-US"/>
          </a:p>
        </p:txBody>
      </p:sp>
    </p:spTree>
    <p:extLst>
      <p:ext uri="{BB962C8B-B14F-4D97-AF65-F5344CB8AC3E}">
        <p14:creationId xmlns="" xmlns:p14="http://schemas.microsoft.com/office/powerpoint/2010/main" val="1836042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9BAA94-CDE7-4B6B-86B9-0A736CF10895}" type="datetimeFigureOut">
              <a:rPr lang="zh-CN" altLang="en-US" smtClean="0"/>
              <a:pPr/>
              <a:t>2017/1/12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9BAA94-CDE7-4B6B-86B9-0A736CF10895}" type="datetimeFigureOut">
              <a:rPr lang="zh-CN" altLang="en-US" smtClean="0"/>
              <a:pPr/>
              <a:t>2017/1/12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BAA94-CDE7-4B6B-86B9-0A736CF10895}" type="datetimeFigureOut">
              <a:rPr lang="zh-CN" altLang="en-US" smtClean="0"/>
              <a:pPr/>
              <a:t>2017/1/12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AA94-CDE7-4B6B-86B9-0A736CF10895}" type="datetimeFigureOut">
              <a:rPr lang="zh-CN" altLang="en-US" smtClean="0"/>
              <a:pPr/>
              <a:t>2017/1/12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E5176-CAA3-442B-B6AA-E88D17C3B5EC}" type="slidenum">
              <a:rPr lang="zh-CN" altLang="en-US" smtClean="0"/>
              <a:pPr/>
              <a:t>‹#›</a:t>
            </a:fld>
            <a:endParaRPr lang="zh-CN" altLang="en-US"/>
          </a:p>
        </p:txBody>
      </p:sp>
      <p:pic>
        <p:nvPicPr>
          <p:cNvPr id="7" name="图片 3"/>
          <p:cNvPicPr>
            <a:picLocks noChangeAspect="1"/>
          </p:cNvPicPr>
          <p:nvPr userDrawn="1"/>
        </p:nvPicPr>
        <p:blipFill>
          <a:blip r:embed="rId13" cstate="print"/>
          <a:srcRect/>
          <a:stretch>
            <a:fillRect/>
          </a:stretch>
        </p:blipFill>
        <p:spPr bwMode="auto">
          <a:xfrm>
            <a:off x="23813" y="115888"/>
            <a:ext cx="1562100" cy="360362"/>
          </a:xfrm>
          <a:prstGeom prst="rect">
            <a:avLst/>
          </a:prstGeom>
          <a:noFill/>
          <a:ln w="9525">
            <a:noFill/>
            <a:miter lim="800000"/>
            <a:headEnd/>
            <a:tailEnd/>
          </a:ln>
        </p:spPr>
      </p:pic>
      <p:sp>
        <p:nvSpPr>
          <p:cNvPr id="8" name="矩形 7"/>
          <p:cNvSpPr/>
          <p:nvPr userDrawn="1"/>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240746"/>
            <a:ext cx="9144000" cy="2438488"/>
          </a:xfrm>
          <a:prstGeom prst="rect">
            <a:avLst/>
          </a:prstGeom>
        </p:spPr>
        <p:txBody>
          <a:bodyPr wrap="square" anchor="ctr">
            <a:spAutoFit/>
          </a:bodyPr>
          <a:lstStyle/>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HTML5</a:t>
            </a:r>
            <a:r>
              <a:rPr lang="zh-CN" altLang="en-US" sz="5400" b="1" dirty="0" smtClean="0">
                <a:solidFill>
                  <a:schemeClr val="bg1"/>
                </a:solidFill>
                <a:latin typeface="微软雅黑" pitchFamily="34" charset="-122"/>
                <a:ea typeface="微软雅黑" pitchFamily="34" charset="-122"/>
              </a:rPr>
              <a:t>前端开发</a:t>
            </a:r>
            <a:endParaRPr lang="en-US" altLang="zh-CN" sz="5400" b="1" dirty="0" smtClean="0">
              <a:solidFill>
                <a:schemeClr val="bg1"/>
              </a:solidFill>
              <a:latin typeface="微软雅黑" pitchFamily="34" charset="-122"/>
              <a:ea typeface="微软雅黑" pitchFamily="34" charset="-122"/>
            </a:endParaRPr>
          </a:p>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                       —— </a:t>
            </a:r>
            <a:r>
              <a:rPr lang="zh-CN" altLang="en-US" sz="5400" b="1" dirty="0" smtClean="0">
                <a:solidFill>
                  <a:schemeClr val="bg1"/>
                </a:solidFill>
                <a:latin typeface="微软雅黑" pitchFamily="34" charset="-122"/>
                <a:ea typeface="微软雅黑" pitchFamily="34" charset="-122"/>
              </a:rPr>
              <a:t>王妮</a:t>
            </a:r>
            <a:endParaRPr lang="en-US" altLang="zh-CN" sz="5400" b="1"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176464"/>
          </a:xfrm>
          <a:prstGeom prst="rect">
            <a:avLst/>
          </a:prstGeom>
        </p:spPr>
        <p:txBody>
          <a:bodyPr/>
          <a:lstStyle/>
          <a:p>
            <a:pPr>
              <a:spcBef>
                <a:spcPts val="600"/>
              </a:spcBef>
            </a:pPr>
            <a:r>
              <a:rPr lang="zh-CN" altLang="en-US" sz="2400" b="1" dirty="0" smtClean="0">
                <a:latin typeface="Arial" pitchFamily="34" charset="0"/>
                <a:cs typeface="Arial" pitchFamily="34" charset="0"/>
                <a:sym typeface="黑体" pitchFamily="2" charset="-122"/>
              </a:rPr>
              <a:t>为什么</a:t>
            </a:r>
            <a:r>
              <a:rPr lang="en-US" altLang="zh-CN" sz="2400" b="1" dirty="0" smtClean="0">
                <a:latin typeface="Arial" pitchFamily="34" charset="0"/>
                <a:cs typeface="Arial" pitchFamily="34" charset="0"/>
                <a:sym typeface="黑体" pitchFamily="2" charset="-122"/>
              </a:rPr>
              <a:t>web app</a:t>
            </a:r>
            <a:r>
              <a:rPr lang="zh-CN" altLang="en-US" sz="2400" b="1" dirty="0" smtClean="0">
                <a:latin typeface="Arial" pitchFamily="34" charset="0"/>
                <a:cs typeface="Arial" pitchFamily="34" charset="0"/>
                <a:sym typeface="黑体" pitchFamily="2" charset="-122"/>
              </a:rPr>
              <a:t>要使用</a:t>
            </a:r>
            <a:r>
              <a:rPr lang="en-US" altLang="zh-CN" sz="2400" b="1" dirty="0" err="1" smtClean="0">
                <a:latin typeface="Arial" pitchFamily="34" charset="0"/>
                <a:cs typeface="Arial" pitchFamily="34" charset="0"/>
                <a:sym typeface="黑体" pitchFamily="2" charset="-122"/>
              </a:rPr>
              <a:t>rem</a:t>
            </a:r>
            <a:r>
              <a:rPr lang="zh-CN" altLang="en-US" sz="2400" b="1" dirty="0" smtClean="0">
                <a:latin typeface="Arial" pitchFamily="34" charset="0"/>
                <a:cs typeface="Arial" pitchFamily="34" charset="0"/>
                <a:sym typeface="黑体" pitchFamily="2" charset="-122"/>
              </a:rPr>
              <a:t>？</a:t>
            </a: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en-US" altLang="zh-CN" sz="2400" b="1" dirty="0" err="1" smtClean="0">
                <a:latin typeface="Arial" pitchFamily="34" charset="0"/>
                <a:cs typeface="Arial" pitchFamily="34" charset="0"/>
                <a:sym typeface="黑体" pitchFamily="2" charset="-122"/>
              </a:rPr>
              <a:t>rem</a:t>
            </a:r>
            <a:r>
              <a:rPr lang="zh-CN" altLang="en-US" sz="2400" b="1" dirty="0" smtClean="0">
                <a:latin typeface="Arial" pitchFamily="34" charset="0"/>
                <a:cs typeface="Arial" pitchFamily="34" charset="0"/>
                <a:sym typeface="黑体" pitchFamily="2" charset="-122"/>
              </a:rPr>
              <a:t>能等比例适配所有屏幕</a:t>
            </a:r>
          </a:p>
          <a:p>
            <a:pPr>
              <a:spcBef>
                <a:spcPts val="600"/>
              </a:spcBef>
            </a:pPr>
            <a:r>
              <a:rPr lang="zh-CN" altLang="en-US" sz="2400" b="1" dirty="0" smtClean="0">
                <a:latin typeface="Arial" pitchFamily="34" charset="0"/>
                <a:cs typeface="Arial" pitchFamily="34" charset="0"/>
                <a:sym typeface="黑体" pitchFamily="2" charset="-122"/>
              </a:rPr>
              <a:t>    </a:t>
            </a:r>
          </a:p>
          <a:p>
            <a:pPr>
              <a:spcBef>
                <a:spcPts val="600"/>
              </a:spcBef>
            </a:pPr>
            <a:r>
              <a:rPr lang="en-US" altLang="zh-CN" sz="2400" b="1" dirty="0" err="1" smtClean="0">
                <a:latin typeface="Arial" pitchFamily="34" charset="0"/>
                <a:cs typeface="Arial" pitchFamily="34" charset="0"/>
                <a:sym typeface="黑体" pitchFamily="2" charset="-122"/>
              </a:rPr>
              <a:t>rem</a:t>
            </a:r>
            <a:r>
              <a:rPr lang="zh-CN" altLang="en-US" sz="2400" b="1" dirty="0" smtClean="0">
                <a:latin typeface="Arial" pitchFamily="34" charset="0"/>
                <a:cs typeface="Arial" pitchFamily="34" charset="0"/>
                <a:sym typeface="黑体" pitchFamily="2" charset="-122"/>
              </a:rPr>
              <a:t>是通过根元素进行适配的，网页中的根元素指的是</a:t>
            </a:r>
            <a:r>
              <a:rPr lang="en-US" altLang="zh-CN" sz="2400" b="1" dirty="0" smtClean="0">
                <a:latin typeface="Arial" pitchFamily="34" charset="0"/>
                <a:cs typeface="Arial" pitchFamily="34" charset="0"/>
                <a:sym typeface="黑体" pitchFamily="2" charset="-122"/>
              </a:rPr>
              <a:t>html</a:t>
            </a:r>
            <a:r>
              <a:rPr lang="zh-CN" altLang="en-US" sz="2400" b="1" dirty="0" smtClean="0">
                <a:latin typeface="Arial" pitchFamily="34" charset="0"/>
                <a:cs typeface="Arial" pitchFamily="34" charset="0"/>
                <a:sym typeface="黑体" pitchFamily="2" charset="-122"/>
              </a:rPr>
              <a:t>我们通过设置</a:t>
            </a:r>
            <a:r>
              <a:rPr lang="en-US" altLang="zh-CN" sz="2400" b="1" dirty="0" smtClean="0">
                <a:latin typeface="Arial" pitchFamily="34" charset="0"/>
                <a:cs typeface="Arial" pitchFamily="34" charset="0"/>
                <a:sym typeface="黑体" pitchFamily="2" charset="-122"/>
              </a:rPr>
              <a:t>html</a:t>
            </a:r>
            <a:r>
              <a:rPr lang="zh-CN" altLang="en-US" sz="2400" b="1" dirty="0" smtClean="0">
                <a:latin typeface="Arial" pitchFamily="34" charset="0"/>
                <a:cs typeface="Arial" pitchFamily="34" charset="0"/>
                <a:sym typeface="黑体" pitchFamily="2" charset="-122"/>
              </a:rPr>
              <a:t>的字体大小就可以控制</a:t>
            </a:r>
            <a:r>
              <a:rPr lang="en-US" altLang="zh-CN" sz="2400" b="1" dirty="0" err="1" smtClean="0">
                <a:latin typeface="Arial" pitchFamily="34" charset="0"/>
                <a:cs typeface="Arial" pitchFamily="34" charset="0"/>
                <a:sym typeface="黑体" pitchFamily="2" charset="-122"/>
              </a:rPr>
              <a:t>rem</a:t>
            </a:r>
            <a:r>
              <a:rPr lang="zh-CN" altLang="en-US" sz="2400" b="1" dirty="0" smtClean="0">
                <a:latin typeface="Arial" pitchFamily="34" charset="0"/>
                <a:cs typeface="Arial" pitchFamily="34" charset="0"/>
                <a:sym typeface="黑体" pitchFamily="2" charset="-122"/>
              </a:rPr>
              <a:t>的大小。</a:t>
            </a:r>
            <a:endParaRPr lang="en-US" altLang="zh-CN" sz="2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176464"/>
          </a:xfrm>
          <a:prstGeom prst="rect">
            <a:avLst/>
          </a:prstGeom>
        </p:spPr>
        <p:txBody>
          <a:bodyPr/>
          <a:lstStyle/>
          <a:p>
            <a:pPr>
              <a:spcBef>
                <a:spcPts val="600"/>
              </a:spcBef>
            </a:pPr>
            <a:r>
              <a:rPr lang="zh-CN" altLang="en-US" sz="1600" b="1" dirty="0" smtClean="0">
                <a:latin typeface="Arial" pitchFamily="34" charset="0"/>
                <a:cs typeface="Arial" pitchFamily="34" charset="0"/>
                <a:sym typeface="黑体" pitchFamily="2" charset="-122"/>
              </a:rPr>
              <a:t>例如：</a:t>
            </a:r>
          </a:p>
          <a:p>
            <a:pPr>
              <a:spcBef>
                <a:spcPts val="600"/>
              </a:spcBef>
            </a:pPr>
            <a:r>
              <a:rPr lang="en-US" altLang="zh-CN" sz="1600" b="1" dirty="0" smtClean="0">
                <a:latin typeface="Arial" pitchFamily="34" charset="0"/>
                <a:cs typeface="Arial" pitchFamily="34" charset="0"/>
                <a:sym typeface="黑体" pitchFamily="2" charset="-122"/>
              </a:rPr>
              <a:t>html{ font-size:20px; } </a:t>
            </a:r>
          </a:p>
          <a:p>
            <a:pPr>
              <a:spcBef>
                <a:spcPts val="600"/>
              </a:spcBef>
            </a:pPr>
            <a:r>
              <a:rPr lang="en-US" altLang="zh-CN" sz="1600" b="1" dirty="0" smtClean="0">
                <a:latin typeface="Arial" pitchFamily="34" charset="0"/>
                <a:cs typeface="Arial" pitchFamily="34" charset="0"/>
                <a:sym typeface="黑体" pitchFamily="2" charset="-122"/>
              </a:rPr>
              <a:t>.</a:t>
            </a:r>
            <a:r>
              <a:rPr lang="en-US" altLang="zh-CN" sz="1600" b="1" dirty="0" err="1" smtClean="0">
                <a:latin typeface="Arial" pitchFamily="34" charset="0"/>
                <a:cs typeface="Arial" pitchFamily="34" charset="0"/>
                <a:sym typeface="黑体" pitchFamily="2" charset="-122"/>
              </a:rPr>
              <a:t>btn</a:t>
            </a:r>
            <a:r>
              <a:rPr lang="en-US" altLang="zh-CN" sz="1600" b="1" dirty="0" smtClean="0">
                <a:latin typeface="Arial" pitchFamily="34" charset="0"/>
                <a:cs typeface="Arial" pitchFamily="34" charset="0"/>
                <a:sym typeface="黑体" pitchFamily="2" charset="-122"/>
              </a:rPr>
              <a:t> { width: 6rem; height: 3rem; line-height: 3rem; font-size: 1.2rem; display: inline-block; background: #06c; color: #</a:t>
            </a:r>
            <a:r>
              <a:rPr lang="en-US" altLang="zh-CN" sz="1600" b="1" dirty="0" err="1" smtClean="0">
                <a:latin typeface="Arial" pitchFamily="34" charset="0"/>
                <a:cs typeface="Arial" pitchFamily="34" charset="0"/>
                <a:sym typeface="黑体" pitchFamily="2" charset="-122"/>
              </a:rPr>
              <a:t>fff</a:t>
            </a:r>
            <a:r>
              <a:rPr lang="en-US" altLang="zh-CN" sz="1600" b="1" dirty="0" smtClean="0">
                <a:latin typeface="Arial" pitchFamily="34" charset="0"/>
                <a:cs typeface="Arial" pitchFamily="34" charset="0"/>
                <a:sym typeface="黑体" pitchFamily="2" charset="-122"/>
              </a:rPr>
              <a:t>; border-radius: .5rem; text-decoration: none; text-align: center; }</a:t>
            </a:r>
          </a:p>
          <a:p>
            <a:pPr>
              <a:spcBef>
                <a:spcPts val="600"/>
              </a:spcBef>
            </a:pPr>
            <a:endParaRPr lang="en-US" altLang="zh-CN" sz="1600" b="1" dirty="0" smtClean="0">
              <a:latin typeface="Arial" pitchFamily="34" charset="0"/>
              <a:cs typeface="Arial" pitchFamily="34" charset="0"/>
              <a:sym typeface="黑体" pitchFamily="2" charset="-122"/>
            </a:endParaRPr>
          </a:p>
          <a:p>
            <a:pPr>
              <a:spcBef>
                <a:spcPts val="600"/>
              </a:spcBef>
            </a:pPr>
            <a:r>
              <a:rPr lang="zh-CN" altLang="en-US" sz="1600" b="1" dirty="0" smtClean="0">
                <a:latin typeface="Arial" pitchFamily="34" charset="0"/>
                <a:cs typeface="Arial" pitchFamily="34" charset="0"/>
                <a:sym typeface="黑体" pitchFamily="2" charset="-122"/>
              </a:rPr>
              <a:t>上面代码结果按钮大小如下图：</a:t>
            </a:r>
          </a:p>
          <a:p>
            <a:pPr>
              <a:spcBef>
                <a:spcPts val="600"/>
              </a:spcBef>
            </a:pPr>
            <a:endParaRPr lang="en-US" altLang="zh-CN" sz="16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p:txBody>
      </p:sp>
      <p:pic>
        <p:nvPicPr>
          <p:cNvPr id="3074" name="Picture 2" descr="http://520ued.com/uploads/20141218/1418899506.jpeg"/>
          <p:cNvPicPr>
            <a:picLocks noChangeAspect="1" noChangeArrowheads="1"/>
          </p:cNvPicPr>
          <p:nvPr/>
        </p:nvPicPr>
        <p:blipFill>
          <a:blip r:embed="rId2"/>
          <a:srcRect/>
          <a:stretch>
            <a:fillRect/>
          </a:stretch>
        </p:blipFill>
        <p:spPr bwMode="auto">
          <a:xfrm>
            <a:off x="3357554" y="4286256"/>
            <a:ext cx="1781175" cy="134302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643470"/>
          </a:xfrm>
          <a:prstGeom prst="rect">
            <a:avLst/>
          </a:prstGeom>
        </p:spPr>
        <p:txBody>
          <a:bodyPr/>
          <a:lstStyle/>
          <a:p>
            <a:pPr>
              <a:spcBef>
                <a:spcPts val="600"/>
              </a:spcBef>
            </a:pPr>
            <a:r>
              <a:rPr lang="zh-CN" altLang="en-US" sz="1600" b="1" dirty="0" smtClean="0">
                <a:latin typeface="Arial" pitchFamily="34" charset="0"/>
                <a:cs typeface="Arial" pitchFamily="34" charset="0"/>
                <a:sym typeface="黑体" pitchFamily="2" charset="-122"/>
              </a:rPr>
              <a:t>我把</a:t>
            </a:r>
            <a:r>
              <a:rPr lang="en-US" altLang="zh-CN" sz="1600" b="1" dirty="0" smtClean="0">
                <a:latin typeface="Arial" pitchFamily="34" charset="0"/>
                <a:cs typeface="Arial" pitchFamily="34" charset="0"/>
                <a:sym typeface="黑体" pitchFamily="2" charset="-122"/>
              </a:rPr>
              <a:t>html</a:t>
            </a:r>
            <a:r>
              <a:rPr lang="zh-CN" altLang="en-US" sz="1600" b="1" dirty="0" smtClean="0">
                <a:latin typeface="Arial" pitchFamily="34" charset="0"/>
                <a:cs typeface="Arial" pitchFamily="34" charset="0"/>
                <a:sym typeface="黑体" pitchFamily="2" charset="-122"/>
              </a:rPr>
              <a:t>设置成</a:t>
            </a:r>
            <a:r>
              <a:rPr lang="en-US" altLang="zh-CN" sz="1600" b="1" dirty="0" smtClean="0">
                <a:latin typeface="Arial" pitchFamily="34" charset="0"/>
                <a:cs typeface="Arial" pitchFamily="34" charset="0"/>
                <a:sym typeface="黑体" pitchFamily="2" charset="-122"/>
              </a:rPr>
              <a:t>10px</a:t>
            </a:r>
            <a:r>
              <a:rPr lang="zh-CN" altLang="en-US" sz="1600" b="1" dirty="0" smtClean="0">
                <a:latin typeface="Arial" pitchFamily="34" charset="0"/>
                <a:cs typeface="Arial" pitchFamily="34" charset="0"/>
                <a:sym typeface="黑体" pitchFamily="2" charset="-122"/>
              </a:rPr>
              <a:t>是为了方便我们计算，为什么</a:t>
            </a:r>
            <a:r>
              <a:rPr lang="en-US" altLang="zh-CN" sz="1600" b="1" dirty="0" smtClean="0">
                <a:latin typeface="Arial" pitchFamily="34" charset="0"/>
                <a:cs typeface="Arial" pitchFamily="34" charset="0"/>
                <a:sym typeface="黑体" pitchFamily="2" charset="-122"/>
              </a:rPr>
              <a:t>6rem</a:t>
            </a:r>
            <a:r>
              <a:rPr lang="zh-CN" altLang="en-US" sz="1600" b="1" dirty="0" smtClean="0">
                <a:latin typeface="Arial" pitchFamily="34" charset="0"/>
                <a:cs typeface="Arial" pitchFamily="34" charset="0"/>
                <a:sym typeface="黑体" pitchFamily="2" charset="-122"/>
              </a:rPr>
              <a:t>等于</a:t>
            </a:r>
            <a:r>
              <a:rPr lang="en-US" altLang="zh-CN" sz="1600" b="1" dirty="0" smtClean="0">
                <a:latin typeface="Arial" pitchFamily="34" charset="0"/>
                <a:cs typeface="Arial" pitchFamily="34" charset="0"/>
                <a:sym typeface="黑体" pitchFamily="2" charset="-122"/>
              </a:rPr>
              <a:t>60px</a:t>
            </a:r>
            <a:r>
              <a:rPr lang="zh-CN" altLang="en-US" sz="1600" b="1" dirty="0" smtClean="0">
                <a:latin typeface="Arial" pitchFamily="34" charset="0"/>
                <a:cs typeface="Arial" pitchFamily="34" charset="0"/>
                <a:sym typeface="黑体" pitchFamily="2" charset="-122"/>
              </a:rPr>
              <a:t>。如果这个时候我们的</a:t>
            </a:r>
            <a:r>
              <a:rPr lang="en-US" altLang="zh-CN" sz="1600" b="1" dirty="0" smtClean="0">
                <a:latin typeface="Arial" pitchFamily="34" charset="0"/>
                <a:cs typeface="Arial" pitchFamily="34" charset="0"/>
                <a:sym typeface="黑体" pitchFamily="2" charset="-122"/>
              </a:rPr>
              <a:t>.</a:t>
            </a:r>
            <a:r>
              <a:rPr lang="en-US" altLang="zh-CN" sz="1600" b="1" dirty="0" err="1" smtClean="0">
                <a:latin typeface="Arial" pitchFamily="34" charset="0"/>
                <a:cs typeface="Arial" pitchFamily="34" charset="0"/>
                <a:sym typeface="黑体" pitchFamily="2" charset="-122"/>
              </a:rPr>
              <a:t>btn</a:t>
            </a:r>
            <a:r>
              <a:rPr lang="zh-CN" altLang="en-US" sz="1600" b="1" dirty="0" smtClean="0">
                <a:latin typeface="Arial" pitchFamily="34" charset="0"/>
                <a:cs typeface="Arial" pitchFamily="34" charset="0"/>
                <a:sym typeface="黑体" pitchFamily="2" charset="-122"/>
              </a:rPr>
              <a:t>的样式不变，我们再改变</a:t>
            </a:r>
            <a:r>
              <a:rPr lang="en-US" altLang="zh-CN" sz="1600" b="1" dirty="0" smtClean="0">
                <a:latin typeface="Arial" pitchFamily="34" charset="0"/>
                <a:cs typeface="Arial" pitchFamily="34" charset="0"/>
                <a:sym typeface="黑体" pitchFamily="2" charset="-122"/>
              </a:rPr>
              <a:t>html</a:t>
            </a:r>
            <a:r>
              <a:rPr lang="zh-CN" altLang="en-US" sz="1600" b="1" dirty="0" smtClean="0">
                <a:latin typeface="Arial" pitchFamily="34" charset="0"/>
                <a:cs typeface="Arial" pitchFamily="34" charset="0"/>
                <a:sym typeface="黑体" pitchFamily="2" charset="-122"/>
              </a:rPr>
              <a:t>的</a:t>
            </a:r>
            <a:r>
              <a:rPr lang="en-US" altLang="zh-CN" sz="1600" b="1" dirty="0" smtClean="0">
                <a:latin typeface="Arial" pitchFamily="34" charset="0"/>
                <a:cs typeface="Arial" pitchFamily="34" charset="0"/>
                <a:sym typeface="黑体" pitchFamily="2" charset="-122"/>
              </a:rPr>
              <a:t>font-size</a:t>
            </a:r>
            <a:r>
              <a:rPr lang="zh-CN" altLang="en-US" sz="1600" b="1" dirty="0" smtClean="0">
                <a:latin typeface="Arial" pitchFamily="34" charset="0"/>
                <a:cs typeface="Arial" pitchFamily="34" charset="0"/>
                <a:sym typeface="黑体" pitchFamily="2" charset="-122"/>
              </a:rPr>
              <a:t>的值，看看按钮发生上面变化</a:t>
            </a:r>
            <a:r>
              <a:rPr lang="en-US" altLang="zh-CN" sz="1600" b="1" dirty="0" smtClean="0">
                <a:latin typeface="Arial" pitchFamily="34" charset="0"/>
                <a:cs typeface="Arial" pitchFamily="34" charset="0"/>
                <a:sym typeface="黑体" pitchFamily="2" charset="-122"/>
              </a:rPr>
              <a:t>:</a:t>
            </a:r>
          </a:p>
          <a:p>
            <a:pPr>
              <a:spcBef>
                <a:spcPts val="600"/>
              </a:spcBef>
            </a:pPr>
            <a:r>
              <a:rPr lang="en-US" altLang="zh-CN" sz="1600" b="1" dirty="0" smtClean="0">
                <a:latin typeface="Arial" pitchFamily="34" charset="0"/>
                <a:cs typeface="Arial" pitchFamily="34" charset="0"/>
                <a:sym typeface="黑体" pitchFamily="2" charset="-122"/>
              </a:rPr>
              <a:t>html{ font-size:40px; }</a:t>
            </a:r>
          </a:p>
          <a:p>
            <a:pPr>
              <a:spcBef>
                <a:spcPts val="600"/>
              </a:spcBef>
            </a:pPr>
            <a:endParaRPr lang="en-US" altLang="zh-CN" sz="1600" b="1" dirty="0" smtClean="0">
              <a:latin typeface="Arial" pitchFamily="34" charset="0"/>
              <a:cs typeface="Arial" pitchFamily="34" charset="0"/>
              <a:sym typeface="黑体" pitchFamily="2" charset="-122"/>
            </a:endParaRPr>
          </a:p>
          <a:p>
            <a:pPr>
              <a:spcBef>
                <a:spcPts val="600"/>
              </a:spcBef>
            </a:pPr>
            <a:r>
              <a:rPr lang="zh-CN" altLang="en-US" sz="1600" b="1" dirty="0" smtClean="0">
                <a:latin typeface="Arial" pitchFamily="34" charset="0"/>
                <a:cs typeface="Arial" pitchFamily="34" charset="0"/>
                <a:sym typeface="黑体" pitchFamily="2" charset="-122"/>
              </a:rPr>
              <a:t>按钮大小结果如下：</a:t>
            </a:r>
            <a:endParaRPr lang="en-US" altLang="zh-CN" sz="1600" b="1" dirty="0" smtClean="0">
              <a:latin typeface="Arial" pitchFamily="34" charset="0"/>
              <a:cs typeface="Arial" pitchFamily="34" charset="0"/>
              <a:sym typeface="黑体" pitchFamily="2" charset="-122"/>
            </a:endParaRPr>
          </a:p>
          <a:p>
            <a:pPr>
              <a:spcBef>
                <a:spcPts val="600"/>
              </a:spcBef>
            </a:pPr>
            <a:endParaRPr lang="en-US" altLang="zh-CN" sz="1600" b="1" dirty="0" smtClean="0">
              <a:latin typeface="Arial" pitchFamily="34" charset="0"/>
              <a:cs typeface="Arial" pitchFamily="34" charset="0"/>
              <a:sym typeface="黑体" pitchFamily="2" charset="-122"/>
            </a:endParaRPr>
          </a:p>
          <a:p>
            <a:pPr>
              <a:spcBef>
                <a:spcPts val="600"/>
              </a:spcBef>
            </a:pPr>
            <a:endParaRPr lang="en-US" altLang="zh-CN" sz="1600" b="1" dirty="0" smtClean="0">
              <a:latin typeface="Arial" pitchFamily="34" charset="0"/>
              <a:cs typeface="Arial" pitchFamily="34" charset="0"/>
              <a:sym typeface="黑体" pitchFamily="2" charset="-122"/>
            </a:endParaRPr>
          </a:p>
          <a:p>
            <a:pPr>
              <a:spcBef>
                <a:spcPts val="600"/>
              </a:spcBef>
            </a:pPr>
            <a:endParaRPr lang="en-US" altLang="zh-CN" sz="1600" b="1" dirty="0" smtClean="0">
              <a:latin typeface="Arial" pitchFamily="34" charset="0"/>
              <a:cs typeface="Arial" pitchFamily="34" charset="0"/>
              <a:sym typeface="黑体" pitchFamily="2" charset="-122"/>
            </a:endParaRPr>
          </a:p>
          <a:p>
            <a:pPr>
              <a:spcBef>
                <a:spcPts val="600"/>
              </a:spcBef>
            </a:pPr>
            <a:endParaRPr lang="en-US" altLang="zh-CN" sz="1600" b="1" dirty="0" smtClean="0">
              <a:latin typeface="Arial" pitchFamily="34" charset="0"/>
              <a:cs typeface="Arial" pitchFamily="34" charset="0"/>
              <a:sym typeface="黑体" pitchFamily="2" charset="-122"/>
            </a:endParaRPr>
          </a:p>
          <a:p>
            <a:pPr>
              <a:spcBef>
                <a:spcPts val="600"/>
              </a:spcBef>
            </a:pPr>
            <a:endParaRPr lang="en-US" altLang="zh-CN" sz="1600" b="1" dirty="0" smtClean="0">
              <a:latin typeface="Arial" pitchFamily="34" charset="0"/>
              <a:cs typeface="Arial" pitchFamily="34" charset="0"/>
              <a:sym typeface="黑体" pitchFamily="2" charset="-122"/>
            </a:endParaRPr>
          </a:p>
          <a:p>
            <a:pPr>
              <a:spcBef>
                <a:spcPts val="600"/>
              </a:spcBef>
            </a:pPr>
            <a:endParaRPr lang="en-US" altLang="zh-CN" sz="1600" b="1" dirty="0" smtClean="0">
              <a:latin typeface="Arial" pitchFamily="34" charset="0"/>
              <a:cs typeface="Arial" pitchFamily="34" charset="0"/>
              <a:sym typeface="黑体" pitchFamily="2" charset="-122"/>
            </a:endParaRPr>
          </a:p>
          <a:p>
            <a:pPr>
              <a:spcBef>
                <a:spcPts val="600"/>
              </a:spcBef>
            </a:pPr>
            <a:endParaRPr lang="en-US" altLang="zh-CN" sz="1600" b="1" dirty="0" smtClean="0">
              <a:latin typeface="Arial" pitchFamily="34" charset="0"/>
              <a:cs typeface="Arial" pitchFamily="34" charset="0"/>
              <a:sym typeface="黑体" pitchFamily="2" charset="-122"/>
            </a:endParaRPr>
          </a:p>
          <a:p>
            <a:pPr>
              <a:spcBef>
                <a:spcPts val="600"/>
              </a:spcBef>
            </a:pPr>
            <a:r>
              <a:rPr lang="zh-CN" altLang="en-US" sz="1600" b="1" dirty="0" smtClean="0">
                <a:latin typeface="Arial" pitchFamily="34" charset="0"/>
                <a:cs typeface="Arial" pitchFamily="34" charset="0"/>
                <a:sym typeface="黑体" pitchFamily="2" charset="-122"/>
              </a:rPr>
              <a:t>上面的</a:t>
            </a:r>
            <a:r>
              <a:rPr lang="en-US" altLang="zh-CN" sz="1600" b="1" dirty="0" smtClean="0">
                <a:latin typeface="Arial" pitchFamily="34" charset="0"/>
                <a:cs typeface="Arial" pitchFamily="34" charset="0"/>
                <a:sym typeface="黑体" pitchFamily="2" charset="-122"/>
              </a:rPr>
              <a:t>width</a:t>
            </a:r>
            <a:r>
              <a:rPr lang="zh-CN" altLang="en-US" sz="1600" b="1" dirty="0" smtClean="0">
                <a:latin typeface="Arial" pitchFamily="34" charset="0"/>
                <a:cs typeface="Arial" pitchFamily="34" charset="0"/>
                <a:sym typeface="黑体" pitchFamily="2" charset="-122"/>
              </a:rPr>
              <a:t>，</a:t>
            </a:r>
            <a:r>
              <a:rPr lang="en-US" altLang="zh-CN" sz="1600" b="1" dirty="0" smtClean="0">
                <a:latin typeface="Arial" pitchFamily="34" charset="0"/>
                <a:cs typeface="Arial" pitchFamily="34" charset="0"/>
                <a:sym typeface="黑体" pitchFamily="2" charset="-122"/>
              </a:rPr>
              <a:t>height</a:t>
            </a:r>
            <a:r>
              <a:rPr lang="zh-CN" altLang="en-US" sz="1600" b="1" dirty="0" smtClean="0">
                <a:latin typeface="Arial" pitchFamily="34" charset="0"/>
                <a:cs typeface="Arial" pitchFamily="34" charset="0"/>
                <a:sym typeface="黑体" pitchFamily="2" charset="-122"/>
              </a:rPr>
              <a:t>变成了上面结果的两倍，我们只改变了</a:t>
            </a:r>
            <a:r>
              <a:rPr lang="en-US" altLang="zh-CN" sz="1600" b="1" dirty="0" smtClean="0">
                <a:latin typeface="Arial" pitchFamily="34" charset="0"/>
                <a:cs typeface="Arial" pitchFamily="34" charset="0"/>
                <a:sym typeface="黑体" pitchFamily="2" charset="-122"/>
              </a:rPr>
              <a:t>html</a:t>
            </a:r>
            <a:r>
              <a:rPr lang="zh-CN" altLang="en-US" sz="1600" b="1" dirty="0" smtClean="0">
                <a:latin typeface="Arial" pitchFamily="34" charset="0"/>
                <a:cs typeface="Arial" pitchFamily="34" charset="0"/>
                <a:sym typeface="黑体" pitchFamily="2" charset="-122"/>
              </a:rPr>
              <a:t>的</a:t>
            </a:r>
            <a:r>
              <a:rPr lang="en-US" altLang="zh-CN" sz="1600" b="1" dirty="0" smtClean="0">
                <a:latin typeface="Arial" pitchFamily="34" charset="0"/>
                <a:cs typeface="Arial" pitchFamily="34" charset="0"/>
                <a:sym typeface="黑体" pitchFamily="2" charset="-122"/>
              </a:rPr>
              <a:t>font-size</a:t>
            </a:r>
            <a:r>
              <a:rPr lang="zh-CN" altLang="en-US" sz="1600" b="1" dirty="0" smtClean="0">
                <a:latin typeface="Arial" pitchFamily="34" charset="0"/>
                <a:cs typeface="Arial" pitchFamily="34" charset="0"/>
                <a:sym typeface="黑体" pitchFamily="2" charset="-122"/>
              </a:rPr>
              <a:t>，但</a:t>
            </a:r>
            <a:r>
              <a:rPr lang="en-US" altLang="zh-CN" sz="1600" b="1" dirty="0" smtClean="0">
                <a:latin typeface="Arial" pitchFamily="34" charset="0"/>
                <a:cs typeface="Arial" pitchFamily="34" charset="0"/>
                <a:sym typeface="黑体" pitchFamily="2" charset="-122"/>
              </a:rPr>
              <a:t>.</a:t>
            </a:r>
            <a:r>
              <a:rPr lang="en-US" altLang="zh-CN" sz="1600" b="1" dirty="0" err="1" smtClean="0">
                <a:latin typeface="Arial" pitchFamily="34" charset="0"/>
                <a:cs typeface="Arial" pitchFamily="34" charset="0"/>
                <a:sym typeface="黑体" pitchFamily="2" charset="-122"/>
              </a:rPr>
              <a:t>btn</a:t>
            </a:r>
            <a:r>
              <a:rPr lang="zh-CN" altLang="en-US" sz="1600" b="1" dirty="0" smtClean="0">
                <a:latin typeface="Arial" pitchFamily="34" charset="0"/>
                <a:cs typeface="Arial" pitchFamily="34" charset="0"/>
                <a:sym typeface="黑体" pitchFamily="2" charset="-122"/>
              </a:rPr>
              <a:t>样式的</a:t>
            </a:r>
            <a:r>
              <a:rPr lang="en-US" altLang="zh-CN" sz="1600" b="1" dirty="0" err="1" smtClean="0">
                <a:latin typeface="Arial" pitchFamily="34" charset="0"/>
                <a:cs typeface="Arial" pitchFamily="34" charset="0"/>
                <a:sym typeface="黑体" pitchFamily="2" charset="-122"/>
              </a:rPr>
              <a:t>width,height</a:t>
            </a:r>
            <a:r>
              <a:rPr lang="zh-CN" altLang="en-US" sz="1600" b="1" dirty="0" smtClean="0">
                <a:latin typeface="Arial" pitchFamily="34" charset="0"/>
                <a:cs typeface="Arial" pitchFamily="34" charset="0"/>
                <a:sym typeface="黑体" pitchFamily="2" charset="-122"/>
              </a:rPr>
              <a:t>的</a:t>
            </a:r>
            <a:r>
              <a:rPr lang="en-US" altLang="zh-CN" sz="1600" b="1" dirty="0" err="1" smtClean="0">
                <a:latin typeface="Arial" pitchFamily="34" charset="0"/>
                <a:cs typeface="Arial" pitchFamily="34" charset="0"/>
                <a:sym typeface="黑体" pitchFamily="2" charset="-122"/>
              </a:rPr>
              <a:t>rem</a:t>
            </a:r>
            <a:r>
              <a:rPr lang="zh-CN" altLang="en-US" sz="1600" b="1" dirty="0" smtClean="0">
                <a:latin typeface="Arial" pitchFamily="34" charset="0"/>
                <a:cs typeface="Arial" pitchFamily="34" charset="0"/>
                <a:sym typeface="黑体" pitchFamily="2" charset="-122"/>
              </a:rPr>
              <a:t>设置的属性不变的情况下就改变了按钮在</a:t>
            </a:r>
            <a:r>
              <a:rPr lang="en-US" altLang="zh-CN" sz="1600" b="1" dirty="0" smtClean="0">
                <a:latin typeface="Arial" pitchFamily="34" charset="0"/>
                <a:cs typeface="Arial" pitchFamily="34" charset="0"/>
                <a:sym typeface="黑体" pitchFamily="2" charset="-122"/>
              </a:rPr>
              <a:t>web</a:t>
            </a:r>
            <a:r>
              <a:rPr lang="zh-CN" altLang="en-US" sz="1600" b="1" dirty="0" smtClean="0">
                <a:latin typeface="Arial" pitchFamily="34" charset="0"/>
                <a:cs typeface="Arial" pitchFamily="34" charset="0"/>
                <a:sym typeface="黑体" pitchFamily="2" charset="-122"/>
              </a:rPr>
              <a:t>中的大小。</a:t>
            </a:r>
          </a:p>
          <a:p>
            <a:pPr>
              <a:spcBef>
                <a:spcPts val="600"/>
              </a:spcBef>
            </a:pPr>
            <a:endParaRPr lang="en-US" altLang="zh-CN" sz="16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p:txBody>
      </p:sp>
      <p:pic>
        <p:nvPicPr>
          <p:cNvPr id="28674" name="Picture 2" descr="http://520ued.com/uploads/20141218/1418898055.jpeg"/>
          <p:cNvPicPr>
            <a:picLocks noChangeAspect="1" noChangeArrowheads="1"/>
          </p:cNvPicPr>
          <p:nvPr/>
        </p:nvPicPr>
        <p:blipFill>
          <a:blip r:embed="rId2"/>
          <a:srcRect/>
          <a:stretch>
            <a:fillRect/>
          </a:stretch>
        </p:blipFill>
        <p:spPr bwMode="auto">
          <a:xfrm>
            <a:off x="3071802" y="3357562"/>
            <a:ext cx="2524125" cy="192405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643470"/>
          </a:xfrm>
          <a:prstGeom prst="rect">
            <a:avLst/>
          </a:prstGeom>
        </p:spPr>
        <p:txBody>
          <a:bodyPr/>
          <a:lstStyle/>
          <a:p>
            <a:pPr>
              <a:spcBef>
                <a:spcPts val="600"/>
              </a:spcBef>
            </a:pPr>
            <a:r>
              <a:rPr lang="zh-CN" altLang="en-US" sz="2000" b="1" dirty="0" smtClean="0">
                <a:latin typeface="Arial" pitchFamily="34" charset="0"/>
                <a:cs typeface="Arial" pitchFamily="34" charset="0"/>
                <a:sym typeface="黑体" pitchFamily="2" charset="-122"/>
              </a:rPr>
              <a:t>在上面两个例子中我们发现第一个案例按钮是等比例放大到第二个按钮，</a:t>
            </a:r>
            <a:r>
              <a:rPr lang="en-US" altLang="zh-CN" sz="2000" b="1" dirty="0" smtClean="0">
                <a:latin typeface="Arial" pitchFamily="34" charset="0"/>
                <a:cs typeface="Arial" pitchFamily="34" charset="0"/>
                <a:sym typeface="黑体" pitchFamily="2" charset="-122"/>
              </a:rPr>
              <a:t>html font-size</a:t>
            </a:r>
            <a:r>
              <a:rPr lang="zh-CN" altLang="en-US" sz="2000" b="1" dirty="0" smtClean="0">
                <a:latin typeface="Arial" pitchFamily="34" charset="0"/>
                <a:cs typeface="Arial" pitchFamily="34" charset="0"/>
                <a:sym typeface="黑体" pitchFamily="2" charset="-122"/>
              </a:rPr>
              <a:t>的改变就会导致按钮的大小发生改变，我们并不需要改变先前给按钮设置的宽度和高度，其实这就是我们最想看到的</a:t>
            </a:r>
            <a:endParaRPr lang="en-US" altLang="zh-CN" sz="20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643470"/>
          </a:xfrm>
          <a:prstGeom prst="rect">
            <a:avLst/>
          </a:prstGeom>
        </p:spPr>
        <p:txBody>
          <a:bodyPr/>
          <a:lstStyle/>
          <a:p>
            <a:pPr>
              <a:spcBef>
                <a:spcPts val="600"/>
              </a:spcBef>
            </a:pPr>
            <a:r>
              <a:rPr lang="zh-CN" altLang="en-US" sz="2000" b="1" dirty="0" smtClean="0">
                <a:latin typeface="Arial" pitchFamily="34" charset="0"/>
                <a:cs typeface="Arial" pitchFamily="34" charset="0"/>
                <a:sym typeface="黑体" pitchFamily="2" charset="-122"/>
              </a:rPr>
              <a:t>其实从上面两个案例中我们就可以计算出</a:t>
            </a:r>
            <a:r>
              <a:rPr lang="en-US" altLang="zh-CN" sz="2000" b="1" dirty="0" smtClean="0">
                <a:latin typeface="Arial" pitchFamily="34" charset="0"/>
                <a:cs typeface="Arial" pitchFamily="34" charset="0"/>
                <a:sym typeface="黑体" pitchFamily="2" charset="-122"/>
              </a:rPr>
              <a:t>1px</a:t>
            </a:r>
            <a:r>
              <a:rPr lang="zh-CN" altLang="en-US" sz="2000" b="1" dirty="0" smtClean="0">
                <a:latin typeface="Arial" pitchFamily="34" charset="0"/>
                <a:cs typeface="Arial" pitchFamily="34" charset="0"/>
                <a:sym typeface="黑体" pitchFamily="2" charset="-122"/>
              </a:rPr>
              <a:t>多少</a:t>
            </a:r>
            <a:r>
              <a:rPr lang="en-US" altLang="zh-CN" sz="2000" b="1" dirty="0" err="1" smtClean="0">
                <a:latin typeface="Arial" pitchFamily="34" charset="0"/>
                <a:cs typeface="Arial" pitchFamily="34" charset="0"/>
                <a:sym typeface="黑体" pitchFamily="2" charset="-122"/>
              </a:rPr>
              <a:t>rem</a:t>
            </a:r>
            <a:r>
              <a:rPr lang="en-US" altLang="zh-CN" sz="2000" b="1" dirty="0" smtClean="0">
                <a:latin typeface="Arial" pitchFamily="34" charset="0"/>
                <a:cs typeface="Arial" pitchFamily="34" charset="0"/>
                <a:sym typeface="黑体" pitchFamily="2" charset="-122"/>
              </a:rPr>
              <a:t>:</a:t>
            </a:r>
          </a:p>
          <a:p>
            <a:pPr>
              <a:spcBef>
                <a:spcPts val="600"/>
              </a:spcBef>
            </a:pPr>
            <a:r>
              <a:rPr lang="zh-CN" altLang="en-US" sz="2000" b="1" dirty="0" smtClean="0">
                <a:latin typeface="Arial" pitchFamily="34" charset="0"/>
                <a:cs typeface="Arial" pitchFamily="34" charset="0"/>
                <a:sym typeface="黑体" pitchFamily="2" charset="-122"/>
              </a:rPr>
              <a:t>第一个例子：</a:t>
            </a:r>
          </a:p>
          <a:p>
            <a:pPr>
              <a:spcBef>
                <a:spcPts val="600"/>
              </a:spcBef>
            </a:pPr>
            <a:r>
              <a:rPr lang="en-US" altLang="zh-CN" sz="2000" b="1" dirty="0" smtClean="0">
                <a:latin typeface="Arial" pitchFamily="34" charset="0"/>
                <a:cs typeface="Arial" pitchFamily="34" charset="0"/>
                <a:sym typeface="黑体" pitchFamily="2" charset="-122"/>
              </a:rPr>
              <a:t>120px = 6rem * 20px(</a:t>
            </a:r>
            <a:r>
              <a:rPr lang="zh-CN" altLang="en-US" sz="2000" b="1" dirty="0" smtClean="0">
                <a:latin typeface="Arial" pitchFamily="34" charset="0"/>
                <a:cs typeface="Arial" pitchFamily="34" charset="0"/>
                <a:sym typeface="黑体" pitchFamily="2" charset="-122"/>
              </a:rPr>
              <a:t>根元素设置大值</a:t>
            </a:r>
            <a:r>
              <a:rPr lang="en-US" altLang="zh-CN" sz="2000" b="1" dirty="0" smtClean="0">
                <a:latin typeface="Arial" pitchFamily="34" charset="0"/>
                <a:cs typeface="Arial" pitchFamily="34" charset="0"/>
                <a:sym typeface="黑体" pitchFamily="2" charset="-122"/>
              </a:rPr>
              <a:t>)</a:t>
            </a:r>
          </a:p>
          <a:p>
            <a:pPr>
              <a:spcBef>
                <a:spcPts val="600"/>
              </a:spcBef>
            </a:pPr>
            <a:r>
              <a:rPr lang="zh-CN" altLang="en-US" sz="2000" b="1" dirty="0" smtClean="0">
                <a:latin typeface="Arial" pitchFamily="34" charset="0"/>
                <a:cs typeface="Arial" pitchFamily="34" charset="0"/>
                <a:sym typeface="黑体" pitchFamily="2" charset="-122"/>
              </a:rPr>
              <a:t>第二个例子：</a:t>
            </a:r>
          </a:p>
          <a:p>
            <a:pPr>
              <a:spcBef>
                <a:spcPts val="600"/>
              </a:spcBef>
            </a:pPr>
            <a:r>
              <a:rPr lang="en-US" altLang="zh-CN" sz="2000" b="1" dirty="0" smtClean="0">
                <a:latin typeface="Arial" pitchFamily="34" charset="0"/>
                <a:cs typeface="Arial" pitchFamily="34" charset="0"/>
                <a:sym typeface="黑体" pitchFamily="2" charset="-122"/>
              </a:rPr>
              <a:t>240px = 6rem * 40px(</a:t>
            </a:r>
            <a:r>
              <a:rPr lang="zh-CN" altLang="en-US" sz="2000" b="1" dirty="0" smtClean="0">
                <a:latin typeface="Arial" pitchFamily="34" charset="0"/>
                <a:cs typeface="Arial" pitchFamily="34" charset="0"/>
                <a:sym typeface="黑体" pitchFamily="2" charset="-122"/>
              </a:rPr>
              <a:t>根元素设置大值</a:t>
            </a:r>
            <a:r>
              <a:rPr lang="en-US" altLang="zh-CN" sz="2000" b="1" dirty="0" smtClean="0">
                <a:latin typeface="Arial" pitchFamily="34" charset="0"/>
                <a:cs typeface="Arial" pitchFamily="34" charset="0"/>
                <a:sym typeface="黑体" pitchFamily="2" charset="-122"/>
              </a:rPr>
              <a:t>)</a:t>
            </a:r>
          </a:p>
          <a:p>
            <a:pPr>
              <a:spcBef>
                <a:spcPts val="600"/>
              </a:spcBef>
            </a:pPr>
            <a:r>
              <a:rPr lang="zh-CN" altLang="en-US" sz="2000" b="1" dirty="0" smtClean="0">
                <a:latin typeface="Arial" pitchFamily="34" charset="0"/>
                <a:cs typeface="Arial" pitchFamily="34" charset="0"/>
                <a:sym typeface="黑体" pitchFamily="2" charset="-122"/>
              </a:rPr>
              <a:t>推算出：</a:t>
            </a:r>
          </a:p>
          <a:p>
            <a:pPr>
              <a:spcBef>
                <a:spcPts val="600"/>
              </a:spcBef>
            </a:pPr>
            <a:r>
              <a:rPr lang="en-US" altLang="zh-CN" sz="2000" b="1" dirty="0" smtClean="0">
                <a:latin typeface="Arial" pitchFamily="34" charset="0"/>
                <a:cs typeface="Arial" pitchFamily="34" charset="0"/>
                <a:sym typeface="黑体" pitchFamily="2" charset="-122"/>
              </a:rPr>
              <a:t>10px  = 1rem </a:t>
            </a:r>
            <a:r>
              <a:rPr lang="zh-CN" altLang="en-US" sz="2000" b="1" dirty="0" smtClean="0">
                <a:latin typeface="Arial" pitchFamily="34" charset="0"/>
                <a:cs typeface="Arial" pitchFamily="34" charset="0"/>
                <a:sym typeface="黑体" pitchFamily="2" charset="-122"/>
              </a:rPr>
              <a:t>在根元素</a:t>
            </a:r>
            <a:r>
              <a:rPr lang="en-US" altLang="zh-CN" sz="2000" b="1" dirty="0" smtClean="0">
                <a:latin typeface="Arial" pitchFamily="34" charset="0"/>
                <a:cs typeface="Arial" pitchFamily="34" charset="0"/>
                <a:sym typeface="黑体" pitchFamily="2" charset="-122"/>
              </a:rPr>
              <a:t>font-size = 10px</a:t>
            </a:r>
            <a:r>
              <a:rPr lang="zh-CN" altLang="en-US" sz="2000" b="1" dirty="0" smtClean="0">
                <a:latin typeface="Arial" pitchFamily="34" charset="0"/>
                <a:cs typeface="Arial" pitchFamily="34" charset="0"/>
                <a:sym typeface="黑体" pitchFamily="2" charset="-122"/>
              </a:rPr>
              <a:t>的时候；</a:t>
            </a:r>
          </a:p>
          <a:p>
            <a:pPr>
              <a:spcBef>
                <a:spcPts val="600"/>
              </a:spcBef>
            </a:pPr>
            <a:r>
              <a:rPr lang="en-US" altLang="zh-CN" sz="2000" b="1" dirty="0" smtClean="0">
                <a:latin typeface="Arial" pitchFamily="34" charset="0"/>
                <a:cs typeface="Arial" pitchFamily="34" charset="0"/>
                <a:sym typeface="黑体" pitchFamily="2" charset="-122"/>
              </a:rPr>
              <a:t>20px  = 1rem </a:t>
            </a:r>
            <a:r>
              <a:rPr lang="zh-CN" altLang="en-US" sz="2000" b="1" dirty="0" smtClean="0">
                <a:latin typeface="Arial" pitchFamily="34" charset="0"/>
                <a:cs typeface="Arial" pitchFamily="34" charset="0"/>
                <a:sym typeface="黑体" pitchFamily="2" charset="-122"/>
              </a:rPr>
              <a:t>在根元素</a:t>
            </a:r>
            <a:r>
              <a:rPr lang="en-US" altLang="zh-CN" sz="2000" b="1" dirty="0" smtClean="0">
                <a:latin typeface="Arial" pitchFamily="34" charset="0"/>
                <a:cs typeface="Arial" pitchFamily="34" charset="0"/>
                <a:sym typeface="黑体" pitchFamily="2" charset="-122"/>
              </a:rPr>
              <a:t>font-size = 20px</a:t>
            </a:r>
            <a:r>
              <a:rPr lang="zh-CN" altLang="en-US" sz="2000" b="1" dirty="0" smtClean="0">
                <a:latin typeface="Arial" pitchFamily="34" charset="0"/>
                <a:cs typeface="Arial" pitchFamily="34" charset="0"/>
                <a:sym typeface="黑体" pitchFamily="2" charset="-122"/>
              </a:rPr>
              <a:t>的时候；</a:t>
            </a:r>
          </a:p>
          <a:p>
            <a:pPr>
              <a:spcBef>
                <a:spcPts val="600"/>
              </a:spcBef>
            </a:pPr>
            <a:r>
              <a:rPr lang="en-US" altLang="zh-CN" sz="2000" b="1" dirty="0" smtClean="0">
                <a:latin typeface="Arial" pitchFamily="34" charset="0"/>
                <a:cs typeface="Arial" pitchFamily="34" charset="0"/>
                <a:sym typeface="黑体" pitchFamily="2" charset="-122"/>
              </a:rPr>
              <a:t>40px  = 1rem </a:t>
            </a:r>
            <a:r>
              <a:rPr lang="zh-CN" altLang="en-US" sz="2000" b="1" dirty="0" smtClean="0">
                <a:latin typeface="Arial" pitchFamily="34" charset="0"/>
                <a:cs typeface="Arial" pitchFamily="34" charset="0"/>
                <a:sym typeface="黑体" pitchFamily="2" charset="-122"/>
              </a:rPr>
              <a:t>在根元素</a:t>
            </a:r>
            <a:r>
              <a:rPr lang="en-US" altLang="zh-CN" sz="2000" b="1" dirty="0" smtClean="0">
                <a:latin typeface="Arial" pitchFamily="34" charset="0"/>
                <a:cs typeface="Arial" pitchFamily="34" charset="0"/>
                <a:sym typeface="黑体" pitchFamily="2" charset="-122"/>
              </a:rPr>
              <a:t>font-size = 40px</a:t>
            </a:r>
            <a:r>
              <a:rPr lang="zh-CN" altLang="en-US" sz="2000" b="1" dirty="0" smtClean="0">
                <a:latin typeface="Arial" pitchFamily="34" charset="0"/>
                <a:cs typeface="Arial" pitchFamily="34" charset="0"/>
                <a:sym typeface="黑体" pitchFamily="2" charset="-122"/>
              </a:rPr>
              <a:t>的时候；</a:t>
            </a:r>
            <a:endParaRPr lang="en-US" altLang="zh-CN"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如果你没有在根元素指定参照值，那浏览器默认就是 </a:t>
            </a:r>
            <a:r>
              <a:rPr lang="en-US" altLang="zh-CN" sz="2000" b="1" dirty="0" smtClean="0">
                <a:latin typeface="Arial" pitchFamily="34" charset="0"/>
                <a:cs typeface="Arial" pitchFamily="34" charset="0"/>
                <a:sym typeface="黑体" pitchFamily="2" charset="-122"/>
              </a:rPr>
              <a:t>1rem </a:t>
            </a:r>
            <a:r>
              <a:rPr lang="zh-CN" altLang="en-US" sz="2000" b="1" dirty="0" smtClean="0">
                <a:latin typeface="Arial" pitchFamily="34" charset="0"/>
                <a:cs typeface="Arial" pitchFamily="34" charset="0"/>
                <a:sym typeface="黑体" pitchFamily="2" charset="-122"/>
              </a:rPr>
              <a:t>为 </a:t>
            </a:r>
            <a:r>
              <a:rPr lang="en-US" altLang="zh-CN" sz="2000" b="1" dirty="0" smtClean="0">
                <a:latin typeface="Arial" pitchFamily="34" charset="0"/>
                <a:cs typeface="Arial" pitchFamily="34" charset="0"/>
                <a:sym typeface="黑体" pitchFamily="2" charset="-122"/>
              </a:rPr>
              <a:t>16px,</a:t>
            </a:r>
            <a:r>
              <a:rPr lang="zh-CN" altLang="en-US" sz="2000" b="1" dirty="0" smtClean="0">
                <a:latin typeface="Arial" pitchFamily="34" charset="0"/>
                <a:cs typeface="Arial" pitchFamily="34" charset="0"/>
                <a:sym typeface="黑体" pitchFamily="2" charset="-122"/>
              </a:rPr>
              <a:t>如果你指定了值假设为 </a:t>
            </a:r>
            <a:r>
              <a:rPr lang="en-US" altLang="zh-CN" sz="2000" b="1" dirty="0" smtClean="0">
                <a:latin typeface="Arial" pitchFamily="34" charset="0"/>
                <a:cs typeface="Arial" pitchFamily="34" charset="0"/>
                <a:sym typeface="黑体" pitchFamily="2" charset="-122"/>
              </a:rPr>
              <a:t>10px</a:t>
            </a:r>
            <a:r>
              <a:rPr lang="zh-CN" altLang="en-US" sz="2000" b="1" dirty="0" smtClean="0">
                <a:latin typeface="Arial" pitchFamily="34" charset="0"/>
                <a:cs typeface="Arial" pitchFamily="34" charset="0"/>
                <a:sym typeface="黑体" pitchFamily="2" charset="-122"/>
              </a:rPr>
              <a:t>，那 </a:t>
            </a:r>
            <a:r>
              <a:rPr lang="en-US" altLang="zh-CN" sz="2000" b="1" dirty="0" smtClean="0">
                <a:latin typeface="Arial" pitchFamily="34" charset="0"/>
                <a:cs typeface="Arial" pitchFamily="34" charset="0"/>
                <a:sym typeface="黑体" pitchFamily="2" charset="-122"/>
              </a:rPr>
              <a:t>1rem </a:t>
            </a:r>
            <a:r>
              <a:rPr lang="zh-CN" altLang="en-US" sz="2000" b="1" dirty="0" smtClean="0">
                <a:latin typeface="Arial" pitchFamily="34" charset="0"/>
                <a:cs typeface="Arial" pitchFamily="34" charset="0"/>
                <a:sym typeface="黑体" pitchFamily="2" charset="-122"/>
              </a:rPr>
              <a:t>就为 </a:t>
            </a:r>
            <a:r>
              <a:rPr lang="en-US" altLang="zh-CN" sz="2000" b="1" dirty="0" smtClean="0">
                <a:latin typeface="Arial" pitchFamily="34" charset="0"/>
                <a:cs typeface="Arial" pitchFamily="34" charset="0"/>
                <a:sym typeface="黑体" pitchFamily="2" charset="-122"/>
              </a:rPr>
              <a:t>10px</a:t>
            </a:r>
            <a:r>
              <a:rPr lang="zh-CN" altLang="en-US" sz="2000" b="1" dirty="0" smtClean="0">
                <a:latin typeface="Arial" pitchFamily="34" charset="0"/>
                <a:cs typeface="Arial" pitchFamily="34" charset="0"/>
                <a:sym typeface="黑体" pitchFamily="2" charset="-122"/>
              </a:rPr>
              <a:t>。这样一来，我们设置字体大小相当于“</a:t>
            </a:r>
            <a:r>
              <a:rPr lang="en-US" altLang="zh-CN" sz="2000" b="1" dirty="0" smtClean="0">
                <a:latin typeface="Arial" pitchFamily="34" charset="0"/>
                <a:cs typeface="Arial" pitchFamily="34" charset="0"/>
                <a:sym typeface="黑体" pitchFamily="2" charset="-122"/>
              </a:rPr>
              <a:t>14px”</a:t>
            </a:r>
            <a:r>
              <a:rPr lang="zh-CN" altLang="en-US" sz="2000" b="1" dirty="0" smtClean="0">
                <a:latin typeface="Arial" pitchFamily="34" charset="0"/>
                <a:cs typeface="Arial" pitchFamily="34" charset="0"/>
                <a:sym typeface="黑体" pitchFamily="2" charset="-122"/>
              </a:rPr>
              <a:t>时，只需要将其值设置为“</a:t>
            </a:r>
            <a:r>
              <a:rPr lang="en-US" altLang="zh-CN" sz="2000" b="1" dirty="0" smtClean="0">
                <a:latin typeface="Arial" pitchFamily="34" charset="0"/>
                <a:cs typeface="Arial" pitchFamily="34" charset="0"/>
                <a:sym typeface="黑体" pitchFamily="2" charset="-122"/>
              </a:rPr>
              <a:t>1.4em”</a:t>
            </a:r>
            <a:r>
              <a:rPr lang="zh-CN" altLang="en-US" sz="2000" b="1" dirty="0" smtClean="0">
                <a:latin typeface="Arial" pitchFamily="34" charset="0"/>
                <a:cs typeface="Arial" pitchFamily="34" charset="0"/>
                <a:sym typeface="黑体" pitchFamily="2" charset="-122"/>
              </a:rPr>
              <a:t>。</a:t>
            </a:r>
            <a:endParaRPr lang="en-US" altLang="zh-CN"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643470"/>
          </a:xfrm>
          <a:prstGeom prst="rect">
            <a:avLst/>
          </a:prstGeom>
        </p:spPr>
        <p:txBody>
          <a:bodyPr/>
          <a:lstStyle/>
          <a:p>
            <a:pPr>
              <a:spcBef>
                <a:spcPts val="600"/>
              </a:spcBef>
            </a:pPr>
            <a:r>
              <a:rPr lang="zh-CN" altLang="en-US" sz="2000" b="1" dirty="0" smtClean="0">
                <a:latin typeface="Arial" pitchFamily="34" charset="0"/>
                <a:cs typeface="Arial" pitchFamily="34" charset="0"/>
                <a:sym typeface="黑体" pitchFamily="2" charset="-122"/>
              </a:rPr>
              <a:t>案例二</a:t>
            </a:r>
            <a:endParaRPr lang="en-US" altLang="zh-CN"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由上面两个的</a:t>
            </a:r>
            <a:r>
              <a:rPr lang="en-US" altLang="zh-CN" sz="2000" b="1" dirty="0" smtClean="0">
                <a:latin typeface="Arial" pitchFamily="34" charset="0"/>
                <a:cs typeface="Arial" pitchFamily="34" charset="0"/>
                <a:sym typeface="黑体" pitchFamily="2" charset="-122"/>
              </a:rPr>
              <a:t>demo</a:t>
            </a:r>
            <a:r>
              <a:rPr lang="zh-CN" altLang="en-US" sz="2000" b="1" dirty="0" smtClean="0">
                <a:latin typeface="Arial" pitchFamily="34" charset="0"/>
                <a:cs typeface="Arial" pitchFamily="34" charset="0"/>
                <a:sym typeface="黑体" pitchFamily="2" charset="-122"/>
              </a:rPr>
              <a:t>中我们知道改变</a:t>
            </a:r>
            <a:r>
              <a:rPr lang="en-US" altLang="zh-CN" sz="2000" b="1" dirty="0" smtClean="0">
                <a:latin typeface="Arial" pitchFamily="34" charset="0"/>
                <a:cs typeface="Arial" pitchFamily="34" charset="0"/>
                <a:sym typeface="黑体" pitchFamily="2" charset="-122"/>
              </a:rPr>
              <a:t>html</a:t>
            </a:r>
            <a:r>
              <a:rPr lang="zh-CN" altLang="en-US" sz="2000" b="1" dirty="0" smtClean="0">
                <a:latin typeface="Arial" pitchFamily="34" charset="0"/>
                <a:cs typeface="Arial" pitchFamily="34" charset="0"/>
                <a:sym typeface="黑体" pitchFamily="2" charset="-122"/>
              </a:rPr>
              <a:t>的</a:t>
            </a:r>
            <a:r>
              <a:rPr lang="en-US" altLang="zh-CN" sz="2000" b="1" dirty="0" smtClean="0">
                <a:latin typeface="Arial" pitchFamily="34" charset="0"/>
                <a:cs typeface="Arial" pitchFamily="34" charset="0"/>
                <a:sym typeface="黑体" pitchFamily="2" charset="-122"/>
              </a:rPr>
              <a:t>font-size</a:t>
            </a:r>
            <a:r>
              <a:rPr lang="zh-CN" altLang="en-US" sz="2000" b="1" dirty="0" smtClean="0">
                <a:latin typeface="Arial" pitchFamily="34" charset="0"/>
                <a:cs typeface="Arial" pitchFamily="34" charset="0"/>
                <a:sym typeface="黑体" pitchFamily="2" charset="-122"/>
              </a:rPr>
              <a:t>可以等比改变所有用了</a:t>
            </a:r>
            <a:r>
              <a:rPr lang="en-US" altLang="zh-CN" sz="2000" b="1" dirty="0" err="1" smtClean="0">
                <a:latin typeface="Arial" pitchFamily="34" charset="0"/>
                <a:cs typeface="Arial" pitchFamily="34" charset="0"/>
                <a:sym typeface="黑体" pitchFamily="2" charset="-122"/>
              </a:rPr>
              <a:t>rem</a:t>
            </a:r>
            <a:r>
              <a:rPr lang="zh-CN" altLang="en-US" sz="2000" b="1" dirty="0" smtClean="0">
                <a:latin typeface="Arial" pitchFamily="34" charset="0"/>
                <a:cs typeface="Arial" pitchFamily="34" charset="0"/>
                <a:sym typeface="黑体" pitchFamily="2" charset="-122"/>
              </a:rPr>
              <a:t>单位的元素，所以大家可以通过</a:t>
            </a:r>
            <a:r>
              <a:rPr lang="en-US" altLang="zh-CN" sz="2000" b="1" dirty="0" smtClean="0">
                <a:latin typeface="Arial" pitchFamily="34" charset="0"/>
                <a:cs typeface="Arial" pitchFamily="34" charset="0"/>
                <a:sym typeface="黑体" pitchFamily="2" charset="-122"/>
              </a:rPr>
              <a:t>chrome</a:t>
            </a:r>
            <a:r>
              <a:rPr lang="zh-CN" altLang="en-US" sz="2000" b="1" dirty="0" smtClean="0">
                <a:latin typeface="Arial" pitchFamily="34" charset="0"/>
                <a:cs typeface="Arial" pitchFamily="34" charset="0"/>
                <a:sym typeface="黑体" pitchFamily="2" charset="-122"/>
              </a:rPr>
              <a:t>浏览器的调试工具去切换第三个的</a:t>
            </a:r>
            <a:r>
              <a:rPr lang="en-US" altLang="zh-CN" sz="2000" b="1" dirty="0" smtClean="0">
                <a:latin typeface="Arial" pitchFamily="34" charset="0"/>
                <a:cs typeface="Arial" pitchFamily="34" charset="0"/>
                <a:sym typeface="黑体" pitchFamily="2" charset="-122"/>
              </a:rPr>
              <a:t>demo</a:t>
            </a:r>
            <a:r>
              <a:rPr lang="zh-CN" altLang="en-US" sz="2000" b="1" dirty="0" smtClean="0">
                <a:latin typeface="Arial" pitchFamily="34" charset="0"/>
                <a:cs typeface="Arial" pitchFamily="34" charset="0"/>
                <a:sym typeface="黑体" pitchFamily="2" charset="-122"/>
              </a:rPr>
              <a:t>在不同设备下的展示效果，或者通过缩放浏览器的宽度来查看效果，我们可以看到不管在任何分辨率下，页面的排版都是按照等比例进行切换，并且布局没有乱。我只是通过一段</a:t>
            </a:r>
            <a:r>
              <a:rPr lang="en-US" altLang="zh-CN" sz="2000" b="1" dirty="0" err="1" smtClean="0">
                <a:latin typeface="Arial" pitchFamily="34" charset="0"/>
                <a:cs typeface="Arial" pitchFamily="34" charset="0"/>
                <a:sym typeface="黑体" pitchFamily="2" charset="-122"/>
              </a:rPr>
              <a:t>js</a:t>
            </a:r>
            <a:r>
              <a:rPr lang="zh-CN" altLang="en-US" sz="2000" b="1" dirty="0" smtClean="0">
                <a:latin typeface="Arial" pitchFamily="34" charset="0"/>
                <a:cs typeface="Arial" pitchFamily="34" charset="0"/>
                <a:sym typeface="黑体" pitchFamily="2" charset="-122"/>
              </a:rPr>
              <a:t>根据浏览器当前的分辨率改变</a:t>
            </a:r>
            <a:r>
              <a:rPr lang="en-US" altLang="zh-CN" sz="2000" b="1" dirty="0" smtClean="0">
                <a:latin typeface="Arial" pitchFamily="34" charset="0"/>
                <a:cs typeface="Arial" pitchFamily="34" charset="0"/>
                <a:sym typeface="黑体" pitchFamily="2" charset="-122"/>
              </a:rPr>
              <a:t>font-size</a:t>
            </a:r>
            <a:r>
              <a:rPr lang="zh-CN" altLang="en-US" sz="2000" b="1" dirty="0" smtClean="0">
                <a:latin typeface="Arial" pitchFamily="34" charset="0"/>
                <a:cs typeface="Arial" pitchFamily="34" charset="0"/>
                <a:sym typeface="黑体" pitchFamily="2" charset="-122"/>
              </a:rPr>
              <a:t>的值，就简单的实现了上面的效果，页面的所有元素都不需要进行任何改变。</a:t>
            </a:r>
            <a:endParaRPr lang="en-US" altLang="zh-CN"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643470"/>
          </a:xfrm>
          <a:prstGeom prst="rect">
            <a:avLst/>
          </a:prstGeom>
        </p:spPr>
        <p:txBody>
          <a:bodyPr/>
          <a:lstStyle/>
          <a:p>
            <a:pPr>
              <a:spcBef>
                <a:spcPts val="600"/>
              </a:spcBef>
            </a:pPr>
            <a:r>
              <a:rPr lang="zh-CN" altLang="en-US" sz="2000" b="1" dirty="0" smtClean="0">
                <a:latin typeface="Arial" pitchFamily="34" charset="0"/>
                <a:cs typeface="Arial" pitchFamily="34" charset="0"/>
                <a:sym typeface="黑体" pitchFamily="2" charset="-122"/>
              </a:rPr>
              <a:t>怎么计算出不同分辨率下</a:t>
            </a:r>
            <a:r>
              <a:rPr lang="en-US" altLang="zh-CN" sz="2000" b="1" dirty="0" smtClean="0">
                <a:latin typeface="Arial" pitchFamily="34" charset="0"/>
                <a:cs typeface="Arial" pitchFamily="34" charset="0"/>
                <a:sym typeface="黑体" pitchFamily="2" charset="-122"/>
              </a:rPr>
              <a:t>font-size</a:t>
            </a:r>
            <a:r>
              <a:rPr lang="zh-CN" altLang="en-US" sz="2000" b="1" dirty="0" smtClean="0">
                <a:latin typeface="Arial" pitchFamily="34" charset="0"/>
                <a:cs typeface="Arial" pitchFamily="34" charset="0"/>
                <a:sym typeface="黑体" pitchFamily="2" charset="-122"/>
              </a:rPr>
              <a:t>的值？</a:t>
            </a:r>
          </a:p>
          <a:p>
            <a:pPr>
              <a:spcBef>
                <a:spcPts val="600"/>
              </a:spcBef>
            </a:pPr>
            <a:r>
              <a:rPr lang="zh-CN" altLang="en-US" sz="2000" b="1" dirty="0" smtClean="0">
                <a:latin typeface="Arial" pitchFamily="34" charset="0"/>
                <a:cs typeface="Arial" pitchFamily="34" charset="0"/>
                <a:sym typeface="黑体" pitchFamily="2" charset="-122"/>
              </a:rPr>
              <a:t>首先假设我上面的页面设计稿给我时候是按照</a:t>
            </a:r>
            <a:r>
              <a:rPr lang="en-US" altLang="zh-CN" sz="2000" b="1" dirty="0" smtClean="0">
                <a:latin typeface="Arial" pitchFamily="34" charset="0"/>
                <a:cs typeface="Arial" pitchFamily="34" charset="0"/>
                <a:sym typeface="黑体" pitchFamily="2" charset="-122"/>
              </a:rPr>
              <a:t>640</a:t>
            </a:r>
            <a:r>
              <a:rPr lang="zh-CN" altLang="en-US" sz="2000" b="1" dirty="0" smtClean="0">
                <a:latin typeface="Arial" pitchFamily="34" charset="0"/>
                <a:cs typeface="Arial" pitchFamily="34" charset="0"/>
                <a:sym typeface="黑体" pitchFamily="2" charset="-122"/>
              </a:rPr>
              <a:t>的标准尺寸给我的前提下，（当然这个尺寸肯定不一定是</a:t>
            </a:r>
            <a:r>
              <a:rPr lang="en-US" altLang="zh-CN" sz="2000" b="1" dirty="0" smtClean="0">
                <a:latin typeface="Arial" pitchFamily="34" charset="0"/>
                <a:cs typeface="Arial" pitchFamily="34" charset="0"/>
                <a:sym typeface="黑体" pitchFamily="2" charset="-122"/>
              </a:rPr>
              <a:t>640</a:t>
            </a:r>
            <a:r>
              <a:rPr lang="zh-CN" altLang="en-US" sz="2000" b="1" dirty="0" smtClean="0">
                <a:latin typeface="Arial" pitchFamily="34" charset="0"/>
                <a:cs typeface="Arial" pitchFamily="34" charset="0"/>
                <a:sym typeface="黑体" pitchFamily="2" charset="-122"/>
              </a:rPr>
              <a:t>，可以是</a:t>
            </a:r>
            <a:r>
              <a:rPr lang="en-US" altLang="zh-CN" sz="2000" b="1" dirty="0" smtClean="0">
                <a:latin typeface="Arial" pitchFamily="34" charset="0"/>
                <a:cs typeface="Arial" pitchFamily="34" charset="0"/>
                <a:sym typeface="黑体" pitchFamily="2" charset="-122"/>
              </a:rPr>
              <a:t>320</a:t>
            </a:r>
            <a:r>
              <a:rPr lang="zh-CN" altLang="en-US" sz="2000" b="1" dirty="0" smtClean="0">
                <a:latin typeface="Arial" pitchFamily="34" charset="0"/>
                <a:cs typeface="Arial" pitchFamily="34" charset="0"/>
                <a:sym typeface="黑体" pitchFamily="2" charset="-122"/>
              </a:rPr>
              <a:t>，或者</a:t>
            </a:r>
            <a:r>
              <a:rPr lang="en-US" altLang="zh-CN" sz="2000" b="1" dirty="0" smtClean="0">
                <a:latin typeface="Arial" pitchFamily="34" charset="0"/>
                <a:cs typeface="Arial" pitchFamily="34" charset="0"/>
                <a:sym typeface="黑体" pitchFamily="2" charset="-122"/>
              </a:rPr>
              <a:t>480</a:t>
            </a:r>
            <a:r>
              <a:rPr lang="zh-CN" altLang="en-US" sz="2000" b="1" dirty="0" smtClean="0">
                <a:latin typeface="Arial" pitchFamily="34" charset="0"/>
                <a:cs typeface="Arial" pitchFamily="34" charset="0"/>
                <a:sym typeface="黑体" pitchFamily="2" charset="-122"/>
              </a:rPr>
              <a:t>，又或是</a:t>
            </a:r>
            <a:r>
              <a:rPr lang="en-US" altLang="zh-CN" sz="2000" b="1" dirty="0" smtClean="0">
                <a:latin typeface="Arial" pitchFamily="34" charset="0"/>
                <a:cs typeface="Arial" pitchFamily="34" charset="0"/>
                <a:sym typeface="黑体" pitchFamily="2" charset="-122"/>
              </a:rPr>
              <a:t>375</a:t>
            </a:r>
            <a:r>
              <a:rPr lang="zh-CN" altLang="en-US" sz="2000" b="1" dirty="0" smtClean="0">
                <a:latin typeface="Arial" pitchFamily="34" charset="0"/>
                <a:cs typeface="Arial" pitchFamily="34" charset="0"/>
                <a:sym typeface="黑体" pitchFamily="2" charset="-122"/>
              </a:rPr>
              <a:t>）来看一组表格。</a:t>
            </a: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p:txBody>
      </p:sp>
      <p:pic>
        <p:nvPicPr>
          <p:cNvPr id="1026" name="Picture 2" descr="http://520ued.com/uploads/20141218/1418903956.jpeg"/>
          <p:cNvPicPr>
            <a:picLocks noChangeAspect="1" noChangeArrowheads="1"/>
          </p:cNvPicPr>
          <p:nvPr/>
        </p:nvPicPr>
        <p:blipFill>
          <a:blip r:embed="rId2"/>
          <a:srcRect/>
          <a:stretch>
            <a:fillRect/>
          </a:stretch>
        </p:blipFill>
        <p:spPr bwMode="auto">
          <a:xfrm>
            <a:off x="1428728" y="3214686"/>
            <a:ext cx="6000750" cy="348615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643470"/>
          </a:xfrm>
          <a:prstGeom prst="rect">
            <a:avLst/>
          </a:prstGeom>
        </p:spPr>
        <p:txBody>
          <a:bodyPr/>
          <a:lstStyle/>
          <a:p>
            <a:pPr>
              <a:spcBef>
                <a:spcPts val="600"/>
              </a:spcBef>
            </a:pPr>
            <a:r>
              <a:rPr lang="zh-CN" altLang="en-US" sz="2000" b="1" dirty="0" smtClean="0">
                <a:latin typeface="Arial" pitchFamily="34" charset="0"/>
                <a:cs typeface="Arial" pitchFamily="34" charset="0"/>
                <a:sym typeface="黑体" pitchFamily="2" charset="-122"/>
              </a:rPr>
              <a:t>上面的表格蓝色一列是</a:t>
            </a:r>
            <a:r>
              <a:rPr lang="en-US" altLang="zh-CN" sz="2000" b="1" dirty="0" smtClean="0">
                <a:latin typeface="Arial" pitchFamily="34" charset="0"/>
                <a:cs typeface="Arial" pitchFamily="34" charset="0"/>
                <a:sym typeface="黑体" pitchFamily="2" charset="-122"/>
              </a:rPr>
              <a:t>Demo3</a:t>
            </a:r>
            <a:r>
              <a:rPr lang="zh-CN" altLang="en-US" sz="2000" b="1" dirty="0" smtClean="0">
                <a:latin typeface="Arial" pitchFamily="34" charset="0"/>
                <a:cs typeface="Arial" pitchFamily="34" charset="0"/>
                <a:sym typeface="黑体" pitchFamily="2" charset="-122"/>
              </a:rPr>
              <a:t>中页面的尺寸，页面是以</a:t>
            </a:r>
            <a:r>
              <a:rPr lang="en-US" altLang="zh-CN" sz="2000" b="1" dirty="0" smtClean="0">
                <a:latin typeface="Arial" pitchFamily="34" charset="0"/>
                <a:cs typeface="Arial" pitchFamily="34" charset="0"/>
                <a:sym typeface="黑体" pitchFamily="2" charset="-122"/>
              </a:rPr>
              <a:t>640</a:t>
            </a:r>
            <a:r>
              <a:rPr lang="zh-CN" altLang="en-US" sz="2000" b="1" dirty="0" smtClean="0">
                <a:latin typeface="Arial" pitchFamily="34" charset="0"/>
                <a:cs typeface="Arial" pitchFamily="34" charset="0"/>
                <a:sym typeface="黑体" pitchFamily="2" charset="-122"/>
              </a:rPr>
              <a:t>的宽度去切的，怎么计算不同宽度下</a:t>
            </a:r>
            <a:r>
              <a:rPr lang="en-US" altLang="zh-CN" sz="2000" b="1" dirty="0" smtClean="0">
                <a:latin typeface="Arial" pitchFamily="34" charset="0"/>
                <a:cs typeface="Arial" pitchFamily="34" charset="0"/>
                <a:sym typeface="黑体" pitchFamily="2" charset="-122"/>
              </a:rPr>
              <a:t>font-site</a:t>
            </a:r>
            <a:r>
              <a:rPr lang="zh-CN" altLang="en-US" sz="2000" b="1" dirty="0" smtClean="0">
                <a:latin typeface="Arial" pitchFamily="34" charset="0"/>
                <a:cs typeface="Arial" pitchFamily="34" charset="0"/>
                <a:sym typeface="黑体" pitchFamily="2" charset="-122"/>
              </a:rPr>
              <a:t>的值，大家看表格上面的数值变化应该能明白。举个例子：</a:t>
            </a:r>
            <a:r>
              <a:rPr lang="en-US" altLang="zh-CN" sz="2000" b="1" dirty="0" smtClean="0">
                <a:latin typeface="Arial" pitchFamily="34" charset="0"/>
                <a:cs typeface="Arial" pitchFamily="34" charset="0"/>
                <a:sym typeface="黑体" pitchFamily="2" charset="-122"/>
              </a:rPr>
              <a:t>384/640 = 0.6</a:t>
            </a:r>
            <a:r>
              <a:rPr lang="zh-CN" altLang="en-US" sz="2000" b="1" dirty="0" smtClean="0">
                <a:latin typeface="Arial" pitchFamily="34" charset="0"/>
                <a:cs typeface="Arial" pitchFamily="34" charset="0"/>
                <a:sym typeface="黑体" pitchFamily="2" charset="-122"/>
              </a:rPr>
              <a:t>，</a:t>
            </a:r>
            <a:r>
              <a:rPr lang="en-US" altLang="zh-CN" sz="2000" b="1" dirty="0" smtClean="0">
                <a:latin typeface="Arial" pitchFamily="34" charset="0"/>
                <a:cs typeface="Arial" pitchFamily="34" charset="0"/>
                <a:sym typeface="黑体" pitchFamily="2" charset="-122"/>
              </a:rPr>
              <a:t>384</a:t>
            </a:r>
            <a:r>
              <a:rPr lang="zh-CN" altLang="en-US" sz="2000" b="1" dirty="0" smtClean="0">
                <a:latin typeface="Arial" pitchFamily="34" charset="0"/>
                <a:cs typeface="Arial" pitchFamily="34" charset="0"/>
                <a:sym typeface="黑体" pitchFamily="2" charset="-122"/>
              </a:rPr>
              <a:t>是</a:t>
            </a:r>
            <a:r>
              <a:rPr lang="en-US" altLang="zh-CN" sz="2000" b="1" dirty="0" smtClean="0">
                <a:latin typeface="Arial" pitchFamily="34" charset="0"/>
                <a:cs typeface="Arial" pitchFamily="34" charset="0"/>
                <a:sym typeface="黑体" pitchFamily="2" charset="-122"/>
              </a:rPr>
              <a:t>640</a:t>
            </a:r>
            <a:r>
              <a:rPr lang="zh-CN" altLang="en-US" sz="2000" b="1" dirty="0" smtClean="0">
                <a:latin typeface="Arial" pitchFamily="34" charset="0"/>
                <a:cs typeface="Arial" pitchFamily="34" charset="0"/>
                <a:sym typeface="黑体" pitchFamily="2" charset="-122"/>
              </a:rPr>
              <a:t>的</a:t>
            </a:r>
            <a:r>
              <a:rPr lang="en-US" altLang="zh-CN" sz="2000" b="1" dirty="0" smtClean="0">
                <a:latin typeface="Arial" pitchFamily="34" charset="0"/>
                <a:cs typeface="Arial" pitchFamily="34" charset="0"/>
                <a:sym typeface="黑体" pitchFamily="2" charset="-122"/>
              </a:rPr>
              <a:t>0.6</a:t>
            </a:r>
            <a:r>
              <a:rPr lang="zh-CN" altLang="en-US" sz="2000" b="1" dirty="0" smtClean="0">
                <a:latin typeface="Arial" pitchFamily="34" charset="0"/>
                <a:cs typeface="Arial" pitchFamily="34" charset="0"/>
                <a:sym typeface="黑体" pitchFamily="2" charset="-122"/>
              </a:rPr>
              <a:t>倍，所以</a:t>
            </a:r>
            <a:r>
              <a:rPr lang="en-US" altLang="zh-CN" sz="2000" b="1" dirty="0" smtClean="0">
                <a:latin typeface="Arial" pitchFamily="34" charset="0"/>
                <a:cs typeface="Arial" pitchFamily="34" charset="0"/>
                <a:sym typeface="黑体" pitchFamily="2" charset="-122"/>
              </a:rPr>
              <a:t>384</a:t>
            </a:r>
            <a:r>
              <a:rPr lang="zh-CN" altLang="en-US" sz="2000" b="1" dirty="0" smtClean="0">
                <a:latin typeface="Arial" pitchFamily="34" charset="0"/>
                <a:cs typeface="Arial" pitchFamily="34" charset="0"/>
                <a:sym typeface="黑体" pitchFamily="2" charset="-122"/>
              </a:rPr>
              <a:t>页面宽度下的</a:t>
            </a:r>
            <a:r>
              <a:rPr lang="en-US" altLang="zh-CN" sz="2000" b="1" dirty="0" smtClean="0">
                <a:latin typeface="Arial" pitchFamily="34" charset="0"/>
                <a:cs typeface="Arial" pitchFamily="34" charset="0"/>
                <a:sym typeface="黑体" pitchFamily="2" charset="-122"/>
              </a:rPr>
              <a:t>font-size</a:t>
            </a:r>
            <a:r>
              <a:rPr lang="zh-CN" altLang="en-US" sz="2000" b="1" dirty="0" smtClean="0">
                <a:latin typeface="Arial" pitchFamily="34" charset="0"/>
                <a:cs typeface="Arial" pitchFamily="34" charset="0"/>
                <a:sym typeface="黑体" pitchFamily="2" charset="-122"/>
              </a:rPr>
              <a:t>也等于它的</a:t>
            </a:r>
            <a:r>
              <a:rPr lang="en-US" altLang="zh-CN" sz="2000" b="1" dirty="0" smtClean="0">
                <a:latin typeface="Arial" pitchFamily="34" charset="0"/>
                <a:cs typeface="Arial" pitchFamily="34" charset="0"/>
                <a:sym typeface="黑体" pitchFamily="2" charset="-122"/>
              </a:rPr>
              <a:t>0.6</a:t>
            </a:r>
            <a:r>
              <a:rPr lang="zh-CN" altLang="en-US" sz="2000" b="1" dirty="0" smtClean="0">
                <a:latin typeface="Arial" pitchFamily="34" charset="0"/>
                <a:cs typeface="Arial" pitchFamily="34" charset="0"/>
                <a:sym typeface="黑体" pitchFamily="2" charset="-122"/>
              </a:rPr>
              <a:t>倍，这时</a:t>
            </a:r>
            <a:r>
              <a:rPr lang="en-US" altLang="zh-CN" sz="2000" b="1" dirty="0" smtClean="0">
                <a:latin typeface="Arial" pitchFamily="34" charset="0"/>
                <a:cs typeface="Arial" pitchFamily="34" charset="0"/>
                <a:sym typeface="黑体" pitchFamily="2" charset="-122"/>
              </a:rPr>
              <a:t>384</a:t>
            </a:r>
            <a:r>
              <a:rPr lang="zh-CN" altLang="en-US" sz="2000" b="1" dirty="0" smtClean="0">
                <a:latin typeface="Arial" pitchFamily="34" charset="0"/>
                <a:cs typeface="Arial" pitchFamily="34" charset="0"/>
                <a:sym typeface="黑体" pitchFamily="2" charset="-122"/>
              </a:rPr>
              <a:t>的</a:t>
            </a:r>
            <a:r>
              <a:rPr lang="en-US" altLang="zh-CN" sz="2000" b="1" dirty="0" smtClean="0">
                <a:latin typeface="Arial" pitchFamily="34" charset="0"/>
                <a:cs typeface="Arial" pitchFamily="34" charset="0"/>
                <a:sym typeface="黑体" pitchFamily="2" charset="-122"/>
              </a:rPr>
              <a:t>font-size</a:t>
            </a:r>
            <a:r>
              <a:rPr lang="zh-CN" altLang="en-US" sz="2000" b="1" dirty="0" smtClean="0">
                <a:latin typeface="Arial" pitchFamily="34" charset="0"/>
                <a:cs typeface="Arial" pitchFamily="34" charset="0"/>
                <a:sym typeface="黑体" pitchFamily="2" charset="-122"/>
              </a:rPr>
              <a:t>就等于</a:t>
            </a:r>
            <a:r>
              <a:rPr lang="en-US" altLang="zh-CN" sz="2000" b="1" dirty="0" smtClean="0">
                <a:latin typeface="Arial" pitchFamily="34" charset="0"/>
                <a:cs typeface="Arial" pitchFamily="34" charset="0"/>
                <a:sym typeface="黑体" pitchFamily="2" charset="-122"/>
              </a:rPr>
              <a:t>12px</a:t>
            </a:r>
            <a:r>
              <a:rPr lang="zh-CN" altLang="en-US" sz="2000" b="1" dirty="0" smtClean="0">
                <a:latin typeface="Arial" pitchFamily="34" charset="0"/>
                <a:cs typeface="Arial" pitchFamily="34" charset="0"/>
                <a:sym typeface="黑体" pitchFamily="2" charset="-122"/>
              </a:rPr>
              <a:t>。在不同设备的宽度计算方式以此类推。</a:t>
            </a: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 </a:t>
            </a:r>
            <a:r>
              <a:rPr lang="en-US" altLang="zh-CN" sz="2000" b="1" dirty="0" smtClean="0">
                <a:latin typeface="Arial" pitchFamily="34" charset="0"/>
                <a:cs typeface="Arial" pitchFamily="34" charset="0"/>
                <a:sym typeface="黑体" pitchFamily="2" charset="-122"/>
              </a:rPr>
              <a:t>Demo3</a:t>
            </a:r>
            <a:r>
              <a:rPr lang="zh-CN" altLang="en-US" sz="2000" b="1" dirty="0" smtClean="0">
                <a:latin typeface="Arial" pitchFamily="34" charset="0"/>
                <a:cs typeface="Arial" pitchFamily="34" charset="0"/>
                <a:sym typeface="黑体" pitchFamily="2" charset="-122"/>
              </a:rPr>
              <a:t>中是通过</a:t>
            </a:r>
            <a:r>
              <a:rPr lang="en-US" altLang="zh-CN" sz="2000" b="1" dirty="0" smtClean="0">
                <a:latin typeface="Arial" pitchFamily="34" charset="0"/>
                <a:cs typeface="Arial" pitchFamily="34" charset="0"/>
                <a:sym typeface="黑体" pitchFamily="2" charset="-122"/>
              </a:rPr>
              <a:t>JS</a:t>
            </a:r>
            <a:r>
              <a:rPr lang="zh-CN" altLang="en-US" sz="2000" b="1" dirty="0" smtClean="0">
                <a:latin typeface="Arial" pitchFamily="34" charset="0"/>
                <a:cs typeface="Arial" pitchFamily="34" charset="0"/>
                <a:sym typeface="黑体" pitchFamily="2" charset="-122"/>
              </a:rPr>
              <a:t>去动态计算</a:t>
            </a:r>
            <a:r>
              <a:rPr lang="zh-CN" altLang="en-US" sz="2000" b="1" dirty="0" smtClean="0">
                <a:latin typeface="Arial" pitchFamily="34" charset="0"/>
                <a:cs typeface="Arial" pitchFamily="34" charset="0"/>
                <a:sym typeface="黑体" pitchFamily="2" charset="-122"/>
              </a:rPr>
              <a:t>根，</a:t>
            </a:r>
            <a:r>
              <a:rPr lang="zh-CN" altLang="en-US" sz="2000" b="1" dirty="0" smtClean="0">
                <a:latin typeface="Arial" pitchFamily="34" charset="0"/>
                <a:cs typeface="Arial" pitchFamily="34" charset="0"/>
                <a:sym typeface="黑体" pitchFamily="2" charset="-122"/>
              </a:rPr>
              <a:t>这样的好处是所有设备分辨率都能兼容适配，淘宝首页目前就是用的</a:t>
            </a:r>
            <a:r>
              <a:rPr lang="en-US" altLang="zh-CN" sz="2000" b="1" dirty="0" smtClean="0">
                <a:latin typeface="Arial" pitchFamily="34" charset="0"/>
                <a:cs typeface="Arial" pitchFamily="34" charset="0"/>
                <a:sym typeface="黑体" pitchFamily="2" charset="-122"/>
              </a:rPr>
              <a:t>JS</a:t>
            </a:r>
            <a:r>
              <a:rPr lang="zh-CN" altLang="en-US" sz="2000" b="1" dirty="0" smtClean="0">
                <a:latin typeface="Arial" pitchFamily="34" charset="0"/>
                <a:cs typeface="Arial" pitchFamily="34" charset="0"/>
                <a:sym typeface="黑体" pitchFamily="2" charset="-122"/>
              </a:rPr>
              <a:t>计元素的</a:t>
            </a:r>
            <a:r>
              <a:rPr lang="en-US" altLang="zh-CN" sz="2000" b="1" dirty="0" smtClean="0">
                <a:latin typeface="Arial" pitchFamily="34" charset="0"/>
                <a:cs typeface="Arial" pitchFamily="34" charset="0"/>
                <a:sym typeface="黑体" pitchFamily="2" charset="-122"/>
              </a:rPr>
              <a:t>font-size</a:t>
            </a:r>
            <a:r>
              <a:rPr lang="zh-CN" altLang="en-US" sz="2000" b="1" dirty="0" smtClean="0">
                <a:latin typeface="Arial" pitchFamily="34" charset="0"/>
                <a:cs typeface="Arial" pitchFamily="34" charset="0"/>
                <a:sym typeface="黑体" pitchFamily="2" charset="-122"/>
              </a:rPr>
              <a:t>算</a:t>
            </a:r>
            <a:r>
              <a:rPr lang="zh-CN" altLang="en-US" sz="2000" b="1" dirty="0" smtClean="0">
                <a:latin typeface="Arial" pitchFamily="34" charset="0"/>
                <a:cs typeface="Arial" pitchFamily="34" charset="0"/>
                <a:sym typeface="黑体" pitchFamily="2" charset="-122"/>
              </a:rPr>
              <a:t>。但其实不用</a:t>
            </a:r>
            <a:r>
              <a:rPr lang="en-US" altLang="zh-CN" sz="2000" b="1" dirty="0" smtClean="0">
                <a:latin typeface="Arial" pitchFamily="34" charset="0"/>
                <a:cs typeface="Arial" pitchFamily="34" charset="0"/>
                <a:sym typeface="黑体" pitchFamily="2" charset="-122"/>
              </a:rPr>
              <a:t>JS</a:t>
            </a:r>
            <a:r>
              <a:rPr lang="zh-CN" altLang="en-US" sz="2000" b="1" dirty="0" smtClean="0">
                <a:latin typeface="Arial" pitchFamily="34" charset="0"/>
                <a:cs typeface="Arial" pitchFamily="34" charset="0"/>
                <a:sym typeface="黑体" pitchFamily="2" charset="-122"/>
              </a:rPr>
              <a:t>我们也可以做适配，一般我们在做</a:t>
            </a:r>
            <a:r>
              <a:rPr lang="en-US" altLang="zh-CN" sz="2000" b="1" dirty="0" smtClean="0">
                <a:latin typeface="Arial" pitchFamily="34" charset="0"/>
                <a:cs typeface="Arial" pitchFamily="34" charset="0"/>
                <a:sym typeface="黑体" pitchFamily="2" charset="-122"/>
              </a:rPr>
              <a:t>web app</a:t>
            </a:r>
            <a:r>
              <a:rPr lang="zh-CN" altLang="en-US" sz="2000" b="1" dirty="0" smtClean="0">
                <a:latin typeface="Arial" pitchFamily="34" charset="0"/>
                <a:cs typeface="Arial" pitchFamily="34" charset="0"/>
                <a:sym typeface="黑体" pitchFamily="2" charset="-122"/>
              </a:rPr>
              <a:t>都会先统计自己网站有哪些主流的屏幕设备，然后去针对那些设备去做</a:t>
            </a:r>
            <a:r>
              <a:rPr lang="en-US" altLang="zh-CN" sz="2000" b="1" dirty="0" smtClean="0">
                <a:latin typeface="Arial" pitchFamily="34" charset="0"/>
                <a:cs typeface="Arial" pitchFamily="34" charset="0"/>
                <a:sym typeface="黑体" pitchFamily="2" charset="-122"/>
              </a:rPr>
              <a:t>media query</a:t>
            </a:r>
            <a:r>
              <a:rPr lang="zh-CN" altLang="en-US" sz="2000" b="1" dirty="0" smtClean="0">
                <a:latin typeface="Arial" pitchFamily="34" charset="0"/>
                <a:cs typeface="Arial" pitchFamily="34" charset="0"/>
                <a:sym typeface="黑体" pitchFamily="2" charset="-122"/>
              </a:rPr>
              <a:t>设置也可以实现适配，例如下面这样：</a:t>
            </a: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643470"/>
          </a:xfrm>
          <a:prstGeom prst="rect">
            <a:avLst/>
          </a:prstGeom>
        </p:spPr>
        <p:txBody>
          <a:bodyPr/>
          <a:lstStyle/>
          <a:p>
            <a:pPr>
              <a:spcBef>
                <a:spcPts val="600"/>
              </a:spcBef>
            </a:pPr>
            <a:r>
              <a:rPr lang="en-US" altLang="zh-CN" sz="1600" b="1" dirty="0" smtClean="0">
                <a:latin typeface="Arial" pitchFamily="34" charset="0"/>
                <a:cs typeface="Arial" pitchFamily="34" charset="0"/>
                <a:sym typeface="黑体" pitchFamily="2" charset="-122"/>
              </a:rPr>
              <a:t>html { font-size : 20px; } </a:t>
            </a:r>
          </a:p>
          <a:p>
            <a:pPr>
              <a:spcBef>
                <a:spcPts val="600"/>
              </a:spcBef>
            </a:pPr>
            <a:r>
              <a:rPr lang="en-US" altLang="zh-CN" sz="1600" b="1" dirty="0" smtClean="0">
                <a:latin typeface="Arial" pitchFamily="34" charset="0"/>
                <a:cs typeface="Arial" pitchFamily="34" charset="0"/>
                <a:sym typeface="黑体" pitchFamily="2" charset="-122"/>
              </a:rPr>
              <a:t>@media only screen and (min-width: 401px){ </a:t>
            </a:r>
          </a:p>
          <a:p>
            <a:pPr>
              <a:spcBef>
                <a:spcPts val="600"/>
              </a:spcBef>
            </a:pPr>
            <a:r>
              <a:rPr lang="en-US" altLang="zh-CN" sz="1600" b="1" dirty="0" smtClean="0">
                <a:latin typeface="Arial" pitchFamily="34" charset="0"/>
                <a:cs typeface="Arial" pitchFamily="34" charset="0"/>
                <a:sym typeface="黑体" pitchFamily="2" charset="-122"/>
              </a:rPr>
              <a:t>html { font-size: 25px !important; }</a:t>
            </a:r>
          </a:p>
          <a:p>
            <a:pPr>
              <a:spcBef>
                <a:spcPts val="600"/>
              </a:spcBef>
            </a:pPr>
            <a:r>
              <a:rPr lang="en-US" altLang="zh-CN" sz="1600" b="1" dirty="0" smtClean="0">
                <a:latin typeface="Arial" pitchFamily="34" charset="0"/>
                <a:cs typeface="Arial" pitchFamily="34" charset="0"/>
                <a:sym typeface="黑体" pitchFamily="2" charset="-122"/>
              </a:rPr>
              <a:t> } </a:t>
            </a:r>
          </a:p>
          <a:p>
            <a:pPr>
              <a:spcBef>
                <a:spcPts val="600"/>
              </a:spcBef>
            </a:pPr>
            <a:r>
              <a:rPr lang="en-US" altLang="zh-CN" sz="1600" b="1" dirty="0" smtClean="0">
                <a:latin typeface="Arial" pitchFamily="34" charset="0"/>
                <a:cs typeface="Arial" pitchFamily="34" charset="0"/>
                <a:sym typeface="黑体" pitchFamily="2" charset="-122"/>
              </a:rPr>
              <a:t>@media only screen and (min-width: 428px){ </a:t>
            </a:r>
          </a:p>
          <a:p>
            <a:pPr>
              <a:spcBef>
                <a:spcPts val="600"/>
              </a:spcBef>
            </a:pPr>
            <a:r>
              <a:rPr lang="en-US" altLang="zh-CN" sz="1600" b="1" dirty="0" smtClean="0">
                <a:latin typeface="Arial" pitchFamily="34" charset="0"/>
                <a:cs typeface="Arial" pitchFamily="34" charset="0"/>
                <a:sym typeface="黑体" pitchFamily="2" charset="-122"/>
              </a:rPr>
              <a:t>html { font-size: 26.75px !important; } </a:t>
            </a:r>
          </a:p>
          <a:p>
            <a:pPr>
              <a:spcBef>
                <a:spcPts val="600"/>
              </a:spcBef>
            </a:pPr>
            <a:r>
              <a:rPr lang="en-US" altLang="zh-CN" sz="1600" b="1" dirty="0" smtClean="0">
                <a:latin typeface="Arial" pitchFamily="34" charset="0"/>
                <a:cs typeface="Arial" pitchFamily="34" charset="0"/>
                <a:sym typeface="黑体" pitchFamily="2" charset="-122"/>
              </a:rPr>
              <a:t>} </a:t>
            </a:r>
          </a:p>
          <a:p>
            <a:pPr>
              <a:spcBef>
                <a:spcPts val="600"/>
              </a:spcBef>
            </a:pPr>
            <a:r>
              <a:rPr lang="en-US" altLang="zh-CN" sz="1600" b="1" dirty="0" smtClean="0">
                <a:latin typeface="Arial" pitchFamily="34" charset="0"/>
                <a:cs typeface="Arial" pitchFamily="34" charset="0"/>
                <a:sym typeface="黑体" pitchFamily="2" charset="-122"/>
              </a:rPr>
              <a:t>@media only screen and (min-width: 481px){ </a:t>
            </a:r>
          </a:p>
          <a:p>
            <a:pPr>
              <a:spcBef>
                <a:spcPts val="600"/>
              </a:spcBef>
            </a:pPr>
            <a:r>
              <a:rPr lang="en-US" altLang="zh-CN" sz="1600" b="1" dirty="0" smtClean="0">
                <a:latin typeface="Arial" pitchFamily="34" charset="0"/>
                <a:cs typeface="Arial" pitchFamily="34" charset="0"/>
                <a:sym typeface="黑体" pitchFamily="2" charset="-122"/>
              </a:rPr>
              <a:t>html { font-size: 30px !important; } </a:t>
            </a:r>
          </a:p>
          <a:p>
            <a:pPr>
              <a:spcBef>
                <a:spcPts val="600"/>
              </a:spcBef>
            </a:pPr>
            <a:r>
              <a:rPr lang="en-US" altLang="zh-CN" sz="1600" b="1" dirty="0" smtClean="0">
                <a:latin typeface="Arial" pitchFamily="34" charset="0"/>
                <a:cs typeface="Arial" pitchFamily="34" charset="0"/>
                <a:sym typeface="黑体" pitchFamily="2" charset="-122"/>
              </a:rPr>
              <a:t>} </a:t>
            </a:r>
          </a:p>
          <a:p>
            <a:pPr>
              <a:spcBef>
                <a:spcPts val="600"/>
              </a:spcBef>
            </a:pPr>
            <a:r>
              <a:rPr lang="en-US" altLang="zh-CN" sz="1600" b="1" dirty="0" smtClean="0">
                <a:latin typeface="Arial" pitchFamily="34" charset="0"/>
                <a:cs typeface="Arial" pitchFamily="34" charset="0"/>
                <a:sym typeface="黑体" pitchFamily="2" charset="-122"/>
              </a:rPr>
              <a:t>@media only screen and (min-width: 569px){ </a:t>
            </a:r>
          </a:p>
          <a:p>
            <a:pPr>
              <a:spcBef>
                <a:spcPts val="600"/>
              </a:spcBef>
            </a:pPr>
            <a:r>
              <a:rPr lang="en-US" altLang="zh-CN" sz="1600" b="1" dirty="0" smtClean="0">
                <a:latin typeface="Arial" pitchFamily="34" charset="0"/>
                <a:cs typeface="Arial" pitchFamily="34" charset="0"/>
                <a:sym typeface="黑体" pitchFamily="2" charset="-122"/>
              </a:rPr>
              <a:t>html { font-size: 35px !important; } </a:t>
            </a:r>
          </a:p>
          <a:p>
            <a:pPr>
              <a:spcBef>
                <a:spcPts val="600"/>
              </a:spcBef>
            </a:pPr>
            <a:r>
              <a:rPr lang="en-US" altLang="zh-CN" sz="1600" b="1" dirty="0" smtClean="0">
                <a:latin typeface="Arial" pitchFamily="34" charset="0"/>
                <a:cs typeface="Arial" pitchFamily="34" charset="0"/>
                <a:sym typeface="黑体" pitchFamily="2" charset="-122"/>
              </a:rPr>
              <a:t>} </a:t>
            </a:r>
          </a:p>
          <a:p>
            <a:pPr>
              <a:spcBef>
                <a:spcPts val="600"/>
              </a:spcBef>
            </a:pPr>
            <a:r>
              <a:rPr lang="en-US" altLang="zh-CN" sz="1600" b="1" dirty="0" smtClean="0">
                <a:latin typeface="Arial" pitchFamily="34" charset="0"/>
                <a:cs typeface="Arial" pitchFamily="34" charset="0"/>
                <a:sym typeface="黑体" pitchFamily="2" charset="-122"/>
              </a:rPr>
              <a:t>@media only screen and (min-width: 641px){ </a:t>
            </a:r>
          </a:p>
          <a:p>
            <a:pPr>
              <a:spcBef>
                <a:spcPts val="600"/>
              </a:spcBef>
            </a:pPr>
            <a:r>
              <a:rPr lang="en-US" altLang="zh-CN" sz="1600" b="1" dirty="0" smtClean="0">
                <a:latin typeface="Arial" pitchFamily="34" charset="0"/>
                <a:cs typeface="Arial" pitchFamily="34" charset="0"/>
                <a:sym typeface="黑体" pitchFamily="2" charset="-122"/>
              </a:rPr>
              <a:t>html { font-size: 40px !important; } </a:t>
            </a:r>
          </a:p>
          <a:p>
            <a:pPr>
              <a:spcBef>
                <a:spcPts val="600"/>
              </a:spcBef>
            </a:pPr>
            <a:r>
              <a:rPr lang="en-US" altLang="zh-CN" sz="1600" b="1" dirty="0" smtClean="0">
                <a:latin typeface="Arial" pitchFamily="34" charset="0"/>
                <a:cs typeface="Arial" pitchFamily="34" charset="0"/>
                <a:sym typeface="黑体" pitchFamily="2" charset="-122"/>
              </a:rPr>
              <a:t>}</a:t>
            </a: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14488"/>
            <a:ext cx="8643998" cy="5000660"/>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2</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sym typeface="黑体" pitchFamily="2" charset="-122"/>
              </a:rPr>
              <a:t>VW</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sym typeface="黑体" pitchFamily="2" charset="-122"/>
              </a:rPr>
              <a:t>VH </a:t>
            </a:r>
            <a:r>
              <a:rPr lang="zh-CN" altLang="en-US" sz="2400" b="1" dirty="0" smtClean="0">
                <a:latin typeface="Arial" pitchFamily="34" charset="0"/>
                <a:cs typeface="Arial" pitchFamily="34" charset="0"/>
                <a:sym typeface="黑体" pitchFamily="2" charset="-122"/>
              </a:rPr>
              <a:t>的应用</a:t>
            </a: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考虑到未来响应式设计的开发，如果你需要，浏览器的高度也可以基于百分比值调整。但使用基于百分比值并不总是相对于浏览器窗口的大小定义的最佳方式，比如字体大小不会随着你视口（</a:t>
            </a:r>
            <a:r>
              <a:rPr lang="en-US" altLang="zh-CN" sz="2400" b="1" dirty="0" smtClean="0">
                <a:latin typeface="Arial" pitchFamily="34" charset="0"/>
                <a:cs typeface="Arial" pitchFamily="34" charset="0"/>
                <a:sym typeface="黑体" pitchFamily="2" charset="-122"/>
              </a:rPr>
              <a:t>viewpoint</a:t>
            </a:r>
            <a:r>
              <a:rPr lang="zh-CN" altLang="en-US" sz="2400" b="1" dirty="0" smtClean="0">
                <a:latin typeface="Arial" pitchFamily="34" charset="0"/>
                <a:cs typeface="Arial" pitchFamily="34" charset="0"/>
                <a:sym typeface="黑体" pitchFamily="2" charset="-122"/>
              </a:rPr>
              <a:t>）改变而改变，如今</a:t>
            </a:r>
            <a:r>
              <a:rPr lang="en-US" altLang="zh-CN" sz="2400" b="1" dirty="0" smtClean="0">
                <a:latin typeface="Arial" pitchFamily="34" charset="0"/>
                <a:cs typeface="Arial" pitchFamily="34" charset="0"/>
                <a:sym typeface="黑体" pitchFamily="2" charset="-122"/>
              </a:rPr>
              <a:t>css3</a:t>
            </a:r>
            <a:r>
              <a:rPr lang="zh-CN" altLang="en-US" sz="2400" b="1" dirty="0" smtClean="0">
                <a:latin typeface="Arial" pitchFamily="34" charset="0"/>
                <a:cs typeface="Arial" pitchFamily="34" charset="0"/>
                <a:sym typeface="黑体" pitchFamily="2" charset="-122"/>
              </a:rPr>
              <a:t>引入的新单位明确解决这一问题。</a:t>
            </a: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en-US" altLang="zh-CN" sz="2400" b="1" dirty="0" smtClean="0">
                <a:latin typeface="Arial" pitchFamily="34" charset="0"/>
                <a:cs typeface="Arial" pitchFamily="34" charset="0"/>
                <a:sym typeface="黑体" pitchFamily="2" charset="-122"/>
              </a:rPr>
              <a:t>css3</a:t>
            </a:r>
            <a:r>
              <a:rPr lang="zh-CN" altLang="en-US" sz="2400" b="1" dirty="0" smtClean="0">
                <a:latin typeface="Arial" pitchFamily="34" charset="0"/>
                <a:cs typeface="Arial" pitchFamily="34" charset="0"/>
                <a:sym typeface="黑体" pitchFamily="2" charset="-122"/>
              </a:rPr>
              <a:t>引入的”</a:t>
            </a:r>
            <a:r>
              <a:rPr lang="en-US" altLang="zh-CN" sz="2400" b="1" dirty="0" err="1" smtClean="0">
                <a:latin typeface="Arial" pitchFamily="34" charset="0"/>
                <a:cs typeface="Arial" pitchFamily="34" charset="0"/>
                <a:sym typeface="黑体" pitchFamily="2" charset="-122"/>
              </a:rPr>
              <a:t>vw</a:t>
            </a: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和”</a:t>
            </a:r>
            <a:r>
              <a:rPr lang="en-US" altLang="zh-CN" sz="2400" b="1" dirty="0" err="1" smtClean="0">
                <a:latin typeface="Arial" pitchFamily="34" charset="0"/>
                <a:cs typeface="Arial" pitchFamily="34" charset="0"/>
                <a:sym typeface="黑体" pitchFamily="2" charset="-122"/>
              </a:rPr>
              <a:t>vh</a:t>
            </a: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基于宽度</a:t>
            </a: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高度相对于窗口大小，”</a:t>
            </a:r>
            <a:r>
              <a:rPr lang="en-US" altLang="zh-CN" sz="2400" b="1" dirty="0" err="1" smtClean="0">
                <a:latin typeface="Arial" pitchFamily="34" charset="0"/>
                <a:cs typeface="Arial" pitchFamily="34" charset="0"/>
                <a:sym typeface="黑体" pitchFamily="2" charset="-122"/>
              </a:rPr>
              <a:t>vw</a:t>
            </a:r>
            <a:r>
              <a:rPr lang="en-US" altLang="zh-CN" sz="2400" b="1" dirty="0" smtClean="0">
                <a:latin typeface="Arial" pitchFamily="34" charset="0"/>
                <a:cs typeface="Arial" pitchFamily="34" charset="0"/>
                <a:sym typeface="黑体" pitchFamily="2" charset="-122"/>
              </a:rPr>
              <a:t>”=”view width”, “</a:t>
            </a:r>
            <a:r>
              <a:rPr lang="en-US" altLang="zh-CN" sz="2400" b="1" dirty="0" err="1" smtClean="0">
                <a:latin typeface="Arial" pitchFamily="34" charset="0"/>
                <a:cs typeface="Arial" pitchFamily="34" charset="0"/>
                <a:sym typeface="黑体" pitchFamily="2" charset="-122"/>
              </a:rPr>
              <a:t>vh</a:t>
            </a:r>
            <a:r>
              <a:rPr lang="en-US" altLang="zh-CN" sz="2400" b="1" dirty="0" smtClean="0">
                <a:latin typeface="Arial" pitchFamily="34" charset="0"/>
                <a:cs typeface="Arial" pitchFamily="34" charset="0"/>
                <a:sym typeface="黑体" pitchFamily="2" charset="-122"/>
              </a:rPr>
              <a:t>”=”view height”; 1vh </a:t>
            </a:r>
            <a:r>
              <a:rPr lang="zh-CN" altLang="en-US" sz="2400" b="1" dirty="0" smtClean="0">
                <a:latin typeface="Arial" pitchFamily="34" charset="0"/>
                <a:cs typeface="Arial" pitchFamily="34" charset="0"/>
                <a:sym typeface="黑体" pitchFamily="2" charset="-122"/>
              </a:rPr>
              <a:t>等于</a:t>
            </a:r>
            <a:r>
              <a:rPr lang="en-US" altLang="zh-CN" sz="2400" b="1" dirty="0" smtClean="0">
                <a:latin typeface="Arial" pitchFamily="34" charset="0"/>
                <a:cs typeface="Arial" pitchFamily="34" charset="0"/>
                <a:sym typeface="黑体" pitchFamily="2" charset="-122"/>
              </a:rPr>
              <a:t>1/100</a:t>
            </a:r>
            <a:r>
              <a:rPr lang="zh-CN" altLang="en-US" sz="2400" b="1" dirty="0" smtClean="0">
                <a:latin typeface="Arial" pitchFamily="34" charset="0"/>
                <a:cs typeface="Arial" pitchFamily="34" charset="0"/>
                <a:sym typeface="黑体" pitchFamily="2" charset="-122"/>
              </a:rPr>
              <a:t>的视口高度。以上我们称为视口单位允许我们更接近浏览器窗口来定义大小。</a:t>
            </a:r>
          </a:p>
          <a:p>
            <a:pPr>
              <a:spcBef>
                <a:spcPts val="600"/>
              </a:spcBef>
            </a:pPr>
            <a:endParaRPr lang="en-US" altLang="zh-CN" sz="2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3501008"/>
            <a:ext cx="9144000" cy="1800200"/>
          </a:xfrm>
          <a:prstGeom prst="rect">
            <a:avLst/>
          </a:prstGeom>
          <a:solidFill>
            <a:srgbClr val="FF682F"/>
          </a:solidFill>
          <a:ln>
            <a:noFill/>
          </a:ln>
        </p:spPr>
        <p:txBody>
          <a:bodyPr anchor="ctr"/>
          <a:lstStyle/>
          <a:p>
            <a:pPr lvl="0"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第十五章 移动端布局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14488"/>
            <a:ext cx="8643998" cy="5000660"/>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.demo { width: 100vw; font-size: 10vw; /* </a:t>
            </a:r>
            <a:r>
              <a:rPr lang="zh-CN" altLang="en-US" sz="2400" b="1" dirty="0" smtClean="0">
                <a:latin typeface="Arial" pitchFamily="34" charset="0"/>
                <a:cs typeface="Arial" pitchFamily="34" charset="0"/>
                <a:sym typeface="黑体" pitchFamily="2" charset="-122"/>
              </a:rPr>
              <a:t>宽度为窗口</a:t>
            </a:r>
            <a:r>
              <a:rPr lang="en-US" altLang="zh-CN" sz="2400" b="1" dirty="0" smtClean="0">
                <a:latin typeface="Arial" pitchFamily="34" charset="0"/>
                <a:cs typeface="Arial" pitchFamily="34" charset="0"/>
                <a:sym typeface="黑体" pitchFamily="2" charset="-122"/>
              </a:rPr>
              <a:t>100%</a:t>
            </a:r>
            <a:r>
              <a:rPr lang="zh-CN" altLang="en-US" sz="2400" b="1" dirty="0" smtClean="0">
                <a:latin typeface="Arial" pitchFamily="34" charset="0"/>
                <a:cs typeface="Arial" pitchFamily="34" charset="0"/>
                <a:sym typeface="黑体" pitchFamily="2" charset="-122"/>
              </a:rPr>
              <a:t>， 字体大小为窗口的</a:t>
            </a:r>
            <a:r>
              <a:rPr lang="en-US" altLang="zh-CN" sz="2400" b="1" dirty="0" smtClean="0">
                <a:latin typeface="Arial" pitchFamily="34" charset="0"/>
                <a:cs typeface="Arial" pitchFamily="34" charset="0"/>
                <a:sym typeface="黑体" pitchFamily="2" charset="-122"/>
              </a:rPr>
              <a:t>10% */ } </a:t>
            </a: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en-US" altLang="zh-CN" sz="2400" b="1" dirty="0" smtClean="0">
                <a:latin typeface="Arial" pitchFamily="34" charset="0"/>
                <a:cs typeface="Arial" pitchFamily="34" charset="0"/>
                <a:sym typeface="黑体" pitchFamily="2" charset="-122"/>
              </a:rPr>
              <a:t>.demo2 { width: 80vw; font-size: 8vw; /* </a:t>
            </a:r>
            <a:r>
              <a:rPr lang="zh-CN" altLang="en-US" sz="2400" b="1" dirty="0" smtClean="0">
                <a:latin typeface="Arial" pitchFamily="34" charset="0"/>
                <a:cs typeface="Arial" pitchFamily="34" charset="0"/>
                <a:sym typeface="黑体" pitchFamily="2" charset="-122"/>
              </a:rPr>
              <a:t>宽度为窗口</a:t>
            </a:r>
            <a:r>
              <a:rPr lang="en-US" altLang="zh-CN" sz="2400" b="1" dirty="0" smtClean="0">
                <a:latin typeface="Arial" pitchFamily="34" charset="0"/>
                <a:cs typeface="Arial" pitchFamily="34" charset="0"/>
                <a:sym typeface="黑体" pitchFamily="2" charset="-122"/>
              </a:rPr>
              <a:t>80%</a:t>
            </a:r>
            <a:r>
              <a:rPr lang="zh-CN" altLang="en-US" sz="2400" b="1" dirty="0" smtClean="0">
                <a:latin typeface="Arial" pitchFamily="34" charset="0"/>
                <a:cs typeface="Arial" pitchFamily="34" charset="0"/>
                <a:sym typeface="黑体" pitchFamily="2" charset="-122"/>
              </a:rPr>
              <a:t>， 字体大小为窗口的</a:t>
            </a:r>
            <a:r>
              <a:rPr lang="en-US" altLang="zh-CN" sz="2400" b="1" dirty="0" smtClean="0">
                <a:latin typeface="Arial" pitchFamily="34" charset="0"/>
                <a:cs typeface="Arial" pitchFamily="34" charset="0"/>
                <a:sym typeface="黑体" pitchFamily="2" charset="-122"/>
              </a:rPr>
              <a:t>8% */ } </a:t>
            </a: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en-US" altLang="zh-CN" sz="2400" b="1" dirty="0" smtClean="0">
                <a:latin typeface="Arial" pitchFamily="34" charset="0"/>
                <a:cs typeface="Arial" pitchFamily="34" charset="0"/>
                <a:sym typeface="黑体" pitchFamily="2" charset="-122"/>
              </a:rPr>
              <a:t>.demo3 { width: 50vw; font-size: 5vw; /* </a:t>
            </a:r>
            <a:r>
              <a:rPr lang="zh-CN" altLang="en-US" sz="2400" b="1" dirty="0" smtClean="0">
                <a:latin typeface="Arial" pitchFamily="34" charset="0"/>
                <a:cs typeface="Arial" pitchFamily="34" charset="0"/>
                <a:sym typeface="黑体" pitchFamily="2" charset="-122"/>
              </a:rPr>
              <a:t>宽度为窗口</a:t>
            </a:r>
            <a:r>
              <a:rPr lang="en-US" altLang="zh-CN" sz="2400" b="1" dirty="0" smtClean="0">
                <a:latin typeface="Arial" pitchFamily="34" charset="0"/>
                <a:cs typeface="Arial" pitchFamily="34" charset="0"/>
                <a:sym typeface="黑体" pitchFamily="2" charset="-122"/>
              </a:rPr>
              <a:t>50%</a:t>
            </a:r>
            <a:r>
              <a:rPr lang="zh-CN" altLang="en-US" sz="2400" b="1" dirty="0" smtClean="0">
                <a:latin typeface="Arial" pitchFamily="34" charset="0"/>
                <a:cs typeface="Arial" pitchFamily="34" charset="0"/>
                <a:sym typeface="黑体" pitchFamily="2" charset="-122"/>
              </a:rPr>
              <a:t>， 字体大小为窗口的</a:t>
            </a:r>
            <a:r>
              <a:rPr lang="en-US" altLang="zh-CN" sz="2400" b="1" dirty="0" smtClean="0">
                <a:latin typeface="Arial" pitchFamily="34" charset="0"/>
                <a:cs typeface="Arial" pitchFamily="34" charset="0"/>
                <a:sym typeface="黑体" pitchFamily="2" charset="-122"/>
              </a:rPr>
              <a:t>5% */ } </a:t>
            </a: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en-US" altLang="zh-CN" sz="2400" b="1" dirty="0" smtClean="0">
                <a:latin typeface="Arial" pitchFamily="34" charset="0"/>
                <a:cs typeface="Arial" pitchFamily="34" charset="0"/>
                <a:sym typeface="黑体" pitchFamily="2" charset="-122"/>
              </a:rPr>
              <a:t>.demo4 { width: 10vw; height: 50vh; /* </a:t>
            </a:r>
            <a:r>
              <a:rPr lang="zh-CN" altLang="en-US" sz="2400" b="1" dirty="0" smtClean="0">
                <a:latin typeface="Arial" pitchFamily="34" charset="0"/>
                <a:cs typeface="Arial" pitchFamily="34" charset="0"/>
                <a:sym typeface="黑体" pitchFamily="2" charset="-122"/>
              </a:rPr>
              <a:t>宽度为窗口</a:t>
            </a:r>
            <a:r>
              <a:rPr lang="en-US" altLang="zh-CN" sz="2400" b="1" dirty="0" smtClean="0">
                <a:latin typeface="Arial" pitchFamily="34" charset="0"/>
                <a:cs typeface="Arial" pitchFamily="34" charset="0"/>
                <a:sym typeface="黑体" pitchFamily="2" charset="-122"/>
              </a:rPr>
              <a:t>10%</a:t>
            </a:r>
            <a:r>
              <a:rPr lang="zh-CN" altLang="en-US" sz="2400" b="1" dirty="0" smtClean="0">
                <a:latin typeface="Arial" pitchFamily="34" charset="0"/>
                <a:cs typeface="Arial" pitchFamily="34" charset="0"/>
                <a:sym typeface="黑体" pitchFamily="2" charset="-122"/>
              </a:rPr>
              <a:t>， 容器高度为窗口的</a:t>
            </a:r>
            <a:r>
              <a:rPr lang="en-US" altLang="zh-CN" sz="2400" b="1" dirty="0" smtClean="0">
                <a:latin typeface="Arial" pitchFamily="34" charset="0"/>
                <a:cs typeface="Arial" pitchFamily="34" charset="0"/>
                <a:sym typeface="黑体" pitchFamily="2" charset="-122"/>
              </a:rPr>
              <a:t>50%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316548"/>
            <a:ext cx="9144000" cy="1144096"/>
          </a:xfrm>
          <a:prstGeom prst="rect">
            <a:avLst/>
          </a:prstGeom>
        </p:spPr>
        <p:txBody>
          <a:bodyPr wrap="square" anchor="ctr">
            <a:spAutoFit/>
          </a:bodyPr>
          <a:lstStyle/>
          <a:p>
            <a:pPr lvl="2" eaLnBrk="1" hangingPunct="1">
              <a:lnSpc>
                <a:spcPct val="150000"/>
              </a:lnSpc>
              <a:spcAft>
                <a:spcPts val="0"/>
              </a:spcAft>
              <a:defRPr/>
            </a:pPr>
            <a:r>
              <a:rPr lang="zh-CN" altLang="en-US" sz="5400" b="1" dirty="0" smtClean="0">
                <a:solidFill>
                  <a:schemeClr val="bg1"/>
                </a:solidFill>
                <a:latin typeface="微软雅黑" pitchFamily="34" charset="-122"/>
                <a:ea typeface="微软雅黑" pitchFamily="34" charset="-122"/>
              </a:rPr>
              <a:t>本章完</a:t>
            </a:r>
            <a:endParaRPr lang="zh-CN" altLang="zh-CN" sz="5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857232"/>
            <a:ext cx="9144000" cy="648000"/>
          </a:xfrm>
          <a:prstGeom prst="rect">
            <a:avLst/>
          </a:prstGeom>
          <a:solidFill>
            <a:srgbClr val="FF682F"/>
          </a:solidFill>
          <a:ln>
            <a:noFill/>
          </a:ln>
        </p:spPr>
        <p:txBody>
          <a:bodyPr anchor="ctr"/>
          <a:lstStyle/>
          <a:p>
            <a:pPr lvl="0"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本章学习目标</a:t>
            </a:r>
          </a:p>
        </p:txBody>
      </p:sp>
      <p:sp>
        <p:nvSpPr>
          <p:cNvPr id="3" name="内容占位符 2"/>
          <p:cNvSpPr txBox="1">
            <a:spLocks/>
          </p:cNvSpPr>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4" name="矩形 14"/>
          <p:cNvSpPr>
            <a:spLocks noChangeArrowheads="1"/>
          </p:cNvSpPr>
          <p:nvPr/>
        </p:nvSpPr>
        <p:spPr bwMode="auto">
          <a:xfrm>
            <a:off x="755576" y="2037804"/>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5" name="文本框 15"/>
          <p:cNvSpPr txBox="1">
            <a:spLocks noChangeArrowheads="1"/>
          </p:cNvSpPr>
          <p:nvPr/>
        </p:nvSpPr>
        <p:spPr bwMode="auto">
          <a:xfrm>
            <a:off x="852414" y="2010817"/>
            <a:ext cx="468312" cy="647700"/>
          </a:xfrm>
          <a:prstGeom prst="rect">
            <a:avLst/>
          </a:prstGeom>
          <a:noFill/>
          <a:ln w="9525">
            <a:noFill/>
            <a:miter lim="800000"/>
            <a:headEnd/>
            <a:tailEnd/>
          </a:ln>
        </p:spPr>
        <p:txBody>
          <a:bodyPr>
            <a:spAutoFit/>
          </a:bodyPr>
          <a:lstStyle/>
          <a:p>
            <a:pPr eaLnBrk="1" hangingPunct="1"/>
            <a:r>
              <a:rPr lang="en-US" sz="3600">
                <a:solidFill>
                  <a:schemeClr val="bg1"/>
                </a:solidFill>
              </a:rPr>
              <a:t>1</a:t>
            </a:r>
            <a:endParaRPr lang="zh-CN" altLang="en-US" sz="3600">
              <a:solidFill>
                <a:schemeClr val="bg1"/>
              </a:solidFill>
            </a:endParaRPr>
          </a:p>
        </p:txBody>
      </p:sp>
      <p:sp>
        <p:nvSpPr>
          <p:cNvPr id="6" name="L 形 16"/>
          <p:cNvSpPr>
            <a:spLocks/>
          </p:cNvSpPr>
          <p:nvPr/>
        </p:nvSpPr>
        <p:spPr bwMode="auto">
          <a:xfrm rot="16200000">
            <a:off x="792882" y="2108449"/>
            <a:ext cx="612775"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7" name="文本框 38"/>
          <p:cNvSpPr txBox="1">
            <a:spLocks noChangeArrowheads="1"/>
          </p:cNvSpPr>
          <p:nvPr/>
        </p:nvSpPr>
        <p:spPr bwMode="auto">
          <a:xfrm>
            <a:off x="1752525" y="2104479"/>
            <a:ext cx="7035329" cy="523220"/>
          </a:xfrm>
          <a:prstGeom prst="rect">
            <a:avLst/>
          </a:prstGeom>
          <a:noFill/>
          <a:ln w="9525">
            <a:noFill/>
            <a:miter lim="800000"/>
            <a:headEnd/>
            <a:tailEnd/>
          </a:ln>
        </p:spPr>
        <p:txBody>
          <a:bodyPr wrap="square">
            <a:spAutoFit/>
          </a:bodyPr>
          <a:lstStyle/>
          <a:p>
            <a:r>
              <a:rPr lang="zh-CN" altLang="en-US" sz="2800" b="1" dirty="0" smtClean="0">
                <a:latin typeface="Arial" pitchFamily="34" charset="0"/>
                <a:cs typeface="Arial" pitchFamily="34" charset="0"/>
                <a:sym typeface="黑体" pitchFamily="2" charset="-122"/>
              </a:rPr>
              <a:t>百分比（弹性）布局的原理及应用</a:t>
            </a:r>
          </a:p>
        </p:txBody>
      </p:sp>
      <p:sp>
        <p:nvSpPr>
          <p:cNvPr id="8" name="矩形 35"/>
          <p:cNvSpPr>
            <a:spLocks noChangeArrowheads="1"/>
          </p:cNvSpPr>
          <p:nvPr/>
        </p:nvSpPr>
        <p:spPr bwMode="auto">
          <a:xfrm>
            <a:off x="755576" y="2963985"/>
            <a:ext cx="565150" cy="592138"/>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9" name="文本框 36"/>
          <p:cNvSpPr txBox="1">
            <a:spLocks noChangeArrowheads="1"/>
          </p:cNvSpPr>
          <p:nvPr/>
        </p:nvSpPr>
        <p:spPr bwMode="auto">
          <a:xfrm>
            <a:off x="828601" y="2919535"/>
            <a:ext cx="468313" cy="646113"/>
          </a:xfrm>
          <a:prstGeom prst="rect">
            <a:avLst/>
          </a:prstGeom>
          <a:noFill/>
          <a:ln w="9525">
            <a:noFill/>
            <a:miter lim="800000"/>
            <a:headEnd/>
            <a:tailEnd/>
          </a:ln>
        </p:spPr>
        <p:txBody>
          <a:bodyPr>
            <a:spAutoFit/>
          </a:bodyPr>
          <a:lstStyle/>
          <a:p>
            <a:pPr eaLnBrk="1" hangingPunct="1"/>
            <a:r>
              <a:rPr lang="en-US" sz="3600">
                <a:solidFill>
                  <a:schemeClr val="bg1"/>
                </a:solidFill>
              </a:rPr>
              <a:t>2</a:t>
            </a:r>
            <a:endParaRPr lang="zh-CN" altLang="en-US" sz="3600">
              <a:solidFill>
                <a:schemeClr val="bg1"/>
              </a:solidFill>
            </a:endParaRPr>
          </a:p>
        </p:txBody>
      </p:sp>
      <p:sp>
        <p:nvSpPr>
          <p:cNvPr id="10" name="L 形 37"/>
          <p:cNvSpPr>
            <a:spLocks/>
          </p:cNvSpPr>
          <p:nvPr/>
        </p:nvSpPr>
        <p:spPr bwMode="auto">
          <a:xfrm rot="16200000">
            <a:off x="792088" y="3033836"/>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1" name="文本框 38"/>
          <p:cNvSpPr txBox="1">
            <a:spLocks noChangeArrowheads="1"/>
          </p:cNvSpPr>
          <p:nvPr/>
        </p:nvSpPr>
        <p:spPr bwMode="auto">
          <a:xfrm>
            <a:off x="1752525" y="3030660"/>
            <a:ext cx="7035329" cy="523220"/>
          </a:xfrm>
          <a:prstGeom prst="rect">
            <a:avLst/>
          </a:prstGeom>
          <a:noFill/>
          <a:ln w="9525">
            <a:noFill/>
            <a:miter lim="800000"/>
            <a:headEnd/>
            <a:tailEnd/>
          </a:ln>
        </p:spPr>
        <p:txBody>
          <a:bodyPr wrap="square">
            <a:spAutoFit/>
          </a:bodyPr>
          <a:lstStyle/>
          <a:p>
            <a:r>
              <a:rPr lang="zh-CN" altLang="en-US" sz="2800" b="1" dirty="0" smtClean="0">
                <a:latin typeface="Arial" pitchFamily="34" charset="0"/>
                <a:cs typeface="Arial" pitchFamily="34" charset="0"/>
                <a:sym typeface="黑体" pitchFamily="2" charset="-122"/>
              </a:rPr>
              <a:t>移动端页面布局优缺点</a:t>
            </a:r>
          </a:p>
        </p:txBody>
      </p:sp>
      <p:sp>
        <p:nvSpPr>
          <p:cNvPr id="13" name="文本框 41"/>
          <p:cNvSpPr txBox="1">
            <a:spLocks noChangeArrowheads="1"/>
          </p:cNvSpPr>
          <p:nvPr/>
        </p:nvSpPr>
        <p:spPr bwMode="auto">
          <a:xfrm>
            <a:off x="828601" y="3783631"/>
            <a:ext cx="468313" cy="646113"/>
          </a:xfrm>
          <a:prstGeom prst="rect">
            <a:avLst/>
          </a:prstGeom>
          <a:noFill/>
          <a:ln w="9525">
            <a:noFill/>
            <a:miter lim="800000"/>
            <a:headEnd/>
            <a:tailEnd/>
          </a:ln>
        </p:spPr>
        <p:txBody>
          <a:bodyPr>
            <a:spAutoFit/>
          </a:bodyPr>
          <a:lstStyle/>
          <a:p>
            <a:pPr eaLnBrk="1" hangingPunct="1"/>
            <a:r>
              <a:rPr lang="en-US" sz="3600" dirty="0">
                <a:solidFill>
                  <a:schemeClr val="bg1"/>
                </a:solidFill>
              </a:rPr>
              <a:t>3</a:t>
            </a:r>
            <a:endParaRPr lang="zh-CN" altLang="en-US" sz="3600" dirty="0">
              <a:solidFill>
                <a:schemeClr val="bg1"/>
              </a:solidFill>
            </a:endParaRPr>
          </a:p>
        </p:txBody>
      </p:sp>
      <p:sp>
        <p:nvSpPr>
          <p:cNvPr id="14" name="矩形 35"/>
          <p:cNvSpPr>
            <a:spLocks noChangeArrowheads="1"/>
          </p:cNvSpPr>
          <p:nvPr/>
        </p:nvSpPr>
        <p:spPr bwMode="auto">
          <a:xfrm>
            <a:off x="785786" y="3962407"/>
            <a:ext cx="565150" cy="592138"/>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5" name="文本框 36"/>
          <p:cNvSpPr txBox="1">
            <a:spLocks noChangeArrowheads="1"/>
          </p:cNvSpPr>
          <p:nvPr/>
        </p:nvSpPr>
        <p:spPr bwMode="auto">
          <a:xfrm>
            <a:off x="858811" y="3917957"/>
            <a:ext cx="468313" cy="646113"/>
          </a:xfrm>
          <a:prstGeom prst="rect">
            <a:avLst/>
          </a:prstGeom>
          <a:noFill/>
          <a:ln w="9525">
            <a:noFill/>
            <a:miter lim="800000"/>
            <a:headEnd/>
            <a:tailEnd/>
          </a:ln>
        </p:spPr>
        <p:txBody>
          <a:bodyPr>
            <a:spAutoFit/>
          </a:bodyPr>
          <a:lstStyle/>
          <a:p>
            <a:pPr eaLnBrk="1" hangingPunct="1"/>
            <a:r>
              <a:rPr lang="en-US" sz="3600" dirty="0" smtClean="0">
                <a:solidFill>
                  <a:schemeClr val="bg1"/>
                </a:solidFill>
              </a:rPr>
              <a:t>3</a:t>
            </a:r>
            <a:endParaRPr lang="zh-CN" altLang="en-US" sz="3600" dirty="0">
              <a:solidFill>
                <a:schemeClr val="bg1"/>
              </a:solidFill>
            </a:endParaRPr>
          </a:p>
        </p:txBody>
      </p:sp>
      <p:sp>
        <p:nvSpPr>
          <p:cNvPr id="16" name="L 形 37"/>
          <p:cNvSpPr>
            <a:spLocks/>
          </p:cNvSpPr>
          <p:nvPr/>
        </p:nvSpPr>
        <p:spPr bwMode="auto">
          <a:xfrm rot="16200000">
            <a:off x="822298" y="4032258"/>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7" name="文本框 38"/>
          <p:cNvSpPr txBox="1">
            <a:spLocks noChangeArrowheads="1"/>
          </p:cNvSpPr>
          <p:nvPr/>
        </p:nvSpPr>
        <p:spPr bwMode="auto">
          <a:xfrm>
            <a:off x="1782735" y="4029082"/>
            <a:ext cx="7035329" cy="523220"/>
          </a:xfrm>
          <a:prstGeom prst="rect">
            <a:avLst/>
          </a:prstGeom>
          <a:noFill/>
          <a:ln w="9525">
            <a:noFill/>
            <a:miter lim="800000"/>
            <a:headEnd/>
            <a:tailEnd/>
          </a:ln>
        </p:spPr>
        <p:txBody>
          <a:bodyPr wrap="square">
            <a:spAutoFit/>
          </a:bodyPr>
          <a:lstStyle/>
          <a:p>
            <a:r>
              <a:rPr lang="zh-CN" altLang="en-US" sz="2800" b="1" dirty="0" smtClean="0">
                <a:latin typeface="Arial" pitchFamily="34" charset="0"/>
                <a:cs typeface="Arial" pitchFamily="34" charset="0"/>
                <a:sym typeface="黑体" pitchFamily="2" charset="-122"/>
              </a:rPr>
              <a:t>移动端页面布局综合实例讲解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10"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1"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1</a:t>
            </a:r>
            <a:endParaRPr lang="zh-CN" altLang="en-US" sz="2800" dirty="0">
              <a:solidFill>
                <a:schemeClr val="bg1"/>
              </a:solidFill>
            </a:endParaRPr>
          </a:p>
        </p:txBody>
      </p:sp>
      <p:sp>
        <p:nvSpPr>
          <p:cNvPr id="12"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pPr>
              <a:spcBef>
                <a:spcPts val="600"/>
              </a:spcBef>
            </a:pPr>
            <a:r>
              <a:rPr lang="zh-CN" altLang="en-US" sz="2400" b="1" dirty="0" smtClean="0">
                <a:latin typeface="Arial" pitchFamily="34" charset="0"/>
                <a:cs typeface="Arial" pitchFamily="34" charset="0"/>
              </a:rPr>
              <a:t>百分比（弹性）布局的原理及应用</a:t>
            </a:r>
          </a:p>
        </p:txBody>
      </p:sp>
      <p:sp>
        <p:nvSpPr>
          <p:cNvPr id="13"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8" name="内容占位符 2"/>
          <p:cNvSpPr txBox="1">
            <a:spLocks/>
          </p:cNvSpPr>
          <p:nvPr/>
        </p:nvSpPr>
        <p:spPr>
          <a:xfrm>
            <a:off x="285720" y="2492896"/>
            <a:ext cx="8643998" cy="4176464"/>
          </a:xfrm>
          <a:prstGeom prst="rect">
            <a:avLst/>
          </a:prstGeom>
        </p:spPr>
        <p:txBody>
          <a:bodyPr/>
          <a:lstStyle/>
          <a:p>
            <a:pPr>
              <a:spcBef>
                <a:spcPts val="600"/>
              </a:spcBef>
            </a:pPr>
            <a:r>
              <a:rPr lang="zh-CN" altLang="en-US" sz="2400" b="1" dirty="0" smtClean="0">
                <a:latin typeface="Arial" pitchFamily="34" charset="0"/>
                <a:cs typeface="Arial" pitchFamily="34" charset="0"/>
                <a:sym typeface="黑体" pitchFamily="2" charset="-122"/>
              </a:rPr>
              <a:t>弹性布局（</a:t>
            </a:r>
            <a:r>
              <a:rPr lang="en-US" altLang="zh-CN" sz="2400" b="1" dirty="0" smtClean="0">
                <a:latin typeface="Arial" pitchFamily="34" charset="0"/>
                <a:cs typeface="Arial" pitchFamily="34" charset="0"/>
                <a:sym typeface="黑体" pitchFamily="2" charset="-122"/>
              </a:rPr>
              <a:t>100%</a:t>
            </a:r>
            <a:r>
              <a:rPr lang="zh-CN" altLang="en-US" sz="2400" b="1" dirty="0" smtClean="0">
                <a:latin typeface="Arial" pitchFamily="34" charset="0"/>
                <a:cs typeface="Arial" pitchFamily="34" charset="0"/>
                <a:sym typeface="黑体" pitchFamily="2" charset="-122"/>
              </a:rPr>
              <a:t>）布局的案例</a:t>
            </a:r>
            <a:endParaRPr lang="en-US" altLang="zh-CN" sz="2400" b="1" dirty="0" smtClean="0">
              <a:latin typeface="Arial" pitchFamily="34" charset="0"/>
              <a:cs typeface="Arial" pitchFamily="34" charset="0"/>
              <a:sym typeface="黑体" pitchFamily="2" charset="-122"/>
            </a:endParaRPr>
          </a:p>
        </p:txBody>
      </p:sp>
      <p:pic>
        <p:nvPicPr>
          <p:cNvPr id="1026" name="Picture 2"/>
          <p:cNvPicPr>
            <a:picLocks noChangeAspect="1" noChangeArrowheads="1"/>
          </p:cNvPicPr>
          <p:nvPr/>
        </p:nvPicPr>
        <p:blipFill>
          <a:blip r:embed="rId2"/>
          <a:srcRect/>
          <a:stretch>
            <a:fillRect/>
          </a:stretch>
        </p:blipFill>
        <p:spPr bwMode="auto">
          <a:xfrm>
            <a:off x="-785850" y="3000372"/>
            <a:ext cx="2724150" cy="42291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000232" y="3000372"/>
            <a:ext cx="2695575" cy="48672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714876" y="3214686"/>
            <a:ext cx="4848225" cy="402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643050"/>
            <a:ext cx="8858280" cy="4929222"/>
          </a:xfrm>
          <a:prstGeom prst="rect">
            <a:avLst/>
          </a:prstGeom>
        </p:spPr>
        <p:txBody>
          <a:bodyPr/>
          <a:lstStyle/>
          <a:p>
            <a:pPr>
              <a:spcBef>
                <a:spcPts val="600"/>
              </a:spcBef>
            </a:pPr>
            <a:r>
              <a:rPr lang="zh-CN" altLang="en-US" sz="2400" b="1" dirty="0" smtClean="0">
                <a:latin typeface="Arial" pitchFamily="34" charset="0"/>
                <a:cs typeface="Arial" pitchFamily="34" charset="0"/>
                <a:sym typeface="黑体" pitchFamily="2" charset="-122"/>
              </a:rPr>
              <a:t>弹性布局（</a:t>
            </a:r>
            <a:r>
              <a:rPr lang="en-US" altLang="zh-CN" sz="2400" b="1" dirty="0" smtClean="0">
                <a:latin typeface="Arial" pitchFamily="34" charset="0"/>
                <a:cs typeface="Arial" pitchFamily="34" charset="0"/>
                <a:sym typeface="黑体" pitchFamily="2" charset="-122"/>
              </a:rPr>
              <a:t>100%</a:t>
            </a:r>
            <a:r>
              <a:rPr lang="zh-CN" altLang="en-US" sz="2400" b="1" dirty="0" smtClean="0">
                <a:latin typeface="Arial" pitchFamily="34" charset="0"/>
                <a:cs typeface="Arial" pitchFamily="34" charset="0"/>
                <a:sym typeface="黑体" pitchFamily="2" charset="-122"/>
              </a:rPr>
              <a:t>）布局的特点</a:t>
            </a:r>
            <a:endParaRPr lang="en-US" altLang="zh-CN" sz="2400" b="1" dirty="0" smtClean="0">
              <a:latin typeface="Arial" pitchFamily="34" charset="0"/>
              <a:cs typeface="Arial" pitchFamily="34" charset="0"/>
              <a:sym typeface="黑体" pitchFamily="2" charset="-122"/>
            </a:endParaRPr>
          </a:p>
          <a:p>
            <a:pPr>
              <a:spcBef>
                <a:spcPts val="600"/>
              </a:spcBef>
            </a:pP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顶部与底部的</a:t>
            </a:r>
            <a:r>
              <a:rPr lang="en-US" altLang="zh-CN" sz="2400" b="1" dirty="0" smtClean="0">
                <a:latin typeface="Arial" pitchFamily="34" charset="0"/>
                <a:cs typeface="Arial" pitchFamily="34" charset="0"/>
                <a:sym typeface="黑体" pitchFamily="2" charset="-122"/>
              </a:rPr>
              <a:t>bar</a:t>
            </a:r>
            <a:r>
              <a:rPr lang="zh-CN" altLang="en-US" sz="2400" b="1" dirty="0" smtClean="0">
                <a:latin typeface="Arial" pitchFamily="34" charset="0"/>
                <a:cs typeface="Arial" pitchFamily="34" charset="0"/>
                <a:sym typeface="黑体" pitchFamily="2" charset="-122"/>
              </a:rPr>
              <a:t>不管分辨率怎么变，它的高度和位置都不变；</a:t>
            </a:r>
            <a:endParaRPr lang="en-US" altLang="zh-CN" sz="2400" b="1" dirty="0" smtClean="0">
              <a:latin typeface="Arial" pitchFamily="34" charset="0"/>
              <a:cs typeface="Arial" pitchFamily="34" charset="0"/>
              <a:sym typeface="黑体" pitchFamily="2" charset="-122"/>
            </a:endParaRPr>
          </a:p>
          <a:p>
            <a:pPr>
              <a:spcBef>
                <a:spcPts val="600"/>
              </a:spcBef>
            </a:pP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中间每条招聘信息不管分辨率怎么变，招聘公司的图标信息都位于条目的左边，薪资都位于右边</a:t>
            </a:r>
            <a:endParaRPr lang="en-US" altLang="zh-CN" sz="2400" b="1" dirty="0" smtClean="0">
              <a:latin typeface="Arial" pitchFamily="34" charset="0"/>
              <a:cs typeface="Arial" pitchFamily="34" charset="0"/>
              <a:sym typeface="黑体" pitchFamily="2" charset="-122"/>
            </a:endParaRPr>
          </a:p>
        </p:txBody>
      </p:sp>
      <p:pic>
        <p:nvPicPr>
          <p:cNvPr id="2051" name="Picture 3"/>
          <p:cNvPicPr>
            <a:picLocks noChangeAspect="1" noChangeArrowheads="1"/>
          </p:cNvPicPr>
          <p:nvPr/>
        </p:nvPicPr>
        <p:blipFill>
          <a:blip r:embed="rId2"/>
          <a:srcRect/>
          <a:stretch>
            <a:fillRect/>
          </a:stretch>
        </p:blipFill>
        <p:spPr bwMode="auto">
          <a:xfrm>
            <a:off x="238134" y="3357562"/>
            <a:ext cx="5619750" cy="339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10"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1"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2</a:t>
            </a:r>
            <a:endParaRPr lang="zh-CN" altLang="en-US" sz="2800" dirty="0">
              <a:solidFill>
                <a:schemeClr val="bg1"/>
              </a:solidFill>
            </a:endParaRPr>
          </a:p>
        </p:txBody>
      </p:sp>
      <p:sp>
        <p:nvSpPr>
          <p:cNvPr id="12"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zh-CN" altLang="en-US" sz="2400" b="1" dirty="0" smtClean="0">
                <a:latin typeface="Arial" pitchFamily="34" charset="0"/>
                <a:cs typeface="Arial" pitchFamily="34" charset="0"/>
                <a:sym typeface="黑体" pitchFamily="2" charset="-122"/>
              </a:rPr>
              <a:t>移动端页面布局优缺点</a:t>
            </a:r>
          </a:p>
        </p:txBody>
      </p:sp>
      <p:sp>
        <p:nvSpPr>
          <p:cNvPr id="13"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8" name="内容占位符 2"/>
          <p:cNvSpPr txBox="1">
            <a:spLocks/>
          </p:cNvSpPr>
          <p:nvPr/>
        </p:nvSpPr>
        <p:spPr>
          <a:xfrm>
            <a:off x="285720" y="2492896"/>
            <a:ext cx="8643998" cy="4176464"/>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1</a:t>
            </a:r>
            <a:r>
              <a:rPr lang="zh-CN" altLang="en-US" sz="2400" b="1" dirty="0" smtClean="0">
                <a:latin typeface="Arial" pitchFamily="34" charset="0"/>
                <a:cs typeface="Arial" pitchFamily="34" charset="0"/>
                <a:sym typeface="黑体" pitchFamily="2" charset="-122"/>
              </a:rPr>
              <a:t>、</a:t>
            </a:r>
            <a:r>
              <a:rPr lang="en-US" altLang="zh-CN" sz="2400" b="1" dirty="0" err="1" smtClean="0">
                <a:latin typeface="Arial" pitchFamily="34" charset="0"/>
                <a:cs typeface="Arial" pitchFamily="34" charset="0"/>
                <a:sym typeface="黑体" pitchFamily="2" charset="-122"/>
              </a:rPr>
              <a:t>Rem</a:t>
            </a:r>
            <a:r>
              <a:rPr lang="zh-CN" altLang="en-US" sz="2400" b="1" dirty="0" smtClean="0">
                <a:latin typeface="Arial" pitchFamily="34" charset="0"/>
                <a:cs typeface="Arial" pitchFamily="34" charset="0"/>
                <a:sym typeface="黑体" pitchFamily="2" charset="-122"/>
              </a:rPr>
              <a:t>（等比缩放）布局的原理及应用</a:t>
            </a: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在详细介绍</a:t>
            </a:r>
            <a:r>
              <a:rPr lang="en-US" altLang="zh-CN" sz="2400" b="1" dirty="0" err="1" smtClean="0">
                <a:latin typeface="Arial" pitchFamily="34" charset="0"/>
                <a:cs typeface="Arial" pitchFamily="34" charset="0"/>
                <a:sym typeface="黑体" pitchFamily="2" charset="-122"/>
              </a:rPr>
              <a:t>rem</a:t>
            </a:r>
            <a:r>
              <a:rPr lang="zh-CN" altLang="en-US" sz="2400" b="1" dirty="0" smtClean="0">
                <a:latin typeface="Arial" pitchFamily="34" charset="0"/>
                <a:cs typeface="Arial" pitchFamily="34" charset="0"/>
                <a:sym typeface="黑体" pitchFamily="2" charset="-122"/>
              </a:rPr>
              <a:t>之前，我们先一起来回顾一下我们常用的两种记量单位，也是备受争论的两个：</a:t>
            </a:r>
            <a:endParaRPr lang="en-US" altLang="zh-CN" sz="2400" b="1" dirty="0" smtClean="0">
              <a:latin typeface="Arial" pitchFamily="34" charset="0"/>
              <a:cs typeface="Arial" pitchFamily="34" charset="0"/>
              <a:sym typeface="黑体" pitchFamily="2" charset="-122"/>
            </a:endParaRPr>
          </a:p>
          <a:p>
            <a:pPr>
              <a:spcBef>
                <a:spcPts val="600"/>
              </a:spcBef>
            </a:pPr>
            <a:endParaRPr lang="zh-CN" altLang="en-US"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 </a:t>
            </a:r>
            <a:r>
              <a:rPr lang="en-US" altLang="zh-CN" sz="2400" b="1" dirty="0" smtClean="0">
                <a:latin typeface="Arial" pitchFamily="34" charset="0"/>
                <a:cs typeface="Arial" pitchFamily="34" charset="0"/>
                <a:sym typeface="黑体" pitchFamily="2" charset="-122"/>
              </a:rPr>
              <a:t>PX</a:t>
            </a:r>
            <a:r>
              <a:rPr lang="zh-CN" altLang="en-US" sz="2400" b="1" dirty="0" smtClean="0">
                <a:latin typeface="Arial" pitchFamily="34" charset="0"/>
                <a:cs typeface="Arial" pitchFamily="34" charset="0"/>
                <a:sym typeface="黑体" pitchFamily="2" charset="-122"/>
              </a:rPr>
              <a:t>为单位</a:t>
            </a:r>
          </a:p>
          <a:p>
            <a:pPr>
              <a:spcBef>
                <a:spcPts val="600"/>
              </a:spcBef>
            </a:pPr>
            <a:r>
              <a:rPr lang="zh-CN" altLang="en-US" sz="2400" b="1" dirty="0" smtClean="0">
                <a:latin typeface="Arial" pitchFamily="34" charset="0"/>
                <a:cs typeface="Arial" pitchFamily="34" charset="0"/>
                <a:sym typeface="黑体" pitchFamily="2" charset="-122"/>
              </a:rPr>
              <a:t> </a:t>
            </a:r>
            <a:r>
              <a:rPr lang="en-US" altLang="zh-CN" sz="2400" b="1" dirty="0" smtClean="0">
                <a:latin typeface="Arial" pitchFamily="34" charset="0"/>
                <a:cs typeface="Arial" pitchFamily="34" charset="0"/>
                <a:sym typeface="黑体" pitchFamily="2" charset="-122"/>
              </a:rPr>
              <a:t>EM</a:t>
            </a:r>
            <a:r>
              <a:rPr lang="zh-CN" altLang="en-US" sz="2400" b="1" dirty="0" smtClean="0">
                <a:latin typeface="Arial" pitchFamily="34" charset="0"/>
                <a:cs typeface="Arial" pitchFamily="34" charset="0"/>
                <a:sym typeface="黑体" pitchFamily="2" charset="-122"/>
              </a:rPr>
              <a:t>为单位</a:t>
            </a: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176464"/>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PX</a:t>
            </a:r>
            <a:r>
              <a:rPr lang="zh-CN" altLang="en-US" sz="2400" b="1" dirty="0" smtClean="0">
                <a:latin typeface="Arial" pitchFamily="34" charset="0"/>
                <a:cs typeface="Arial" pitchFamily="34" charset="0"/>
                <a:sym typeface="黑体" pitchFamily="2" charset="-122"/>
              </a:rPr>
              <a:t>为单位</a:t>
            </a:r>
          </a:p>
          <a:p>
            <a:pPr>
              <a:spcBef>
                <a:spcPts val="600"/>
              </a:spcBef>
            </a:pPr>
            <a:r>
              <a:rPr lang="zh-CN" altLang="en-US" sz="2400" b="1" dirty="0" smtClean="0">
                <a:latin typeface="Arial" pitchFamily="34" charset="0"/>
                <a:cs typeface="Arial" pitchFamily="34" charset="0"/>
                <a:sym typeface="黑体" pitchFamily="2" charset="-122"/>
              </a:rPr>
              <a:t>在</a:t>
            </a:r>
            <a:r>
              <a:rPr lang="en-US" altLang="zh-CN" sz="2400" b="1" dirty="0" smtClean="0">
                <a:latin typeface="Arial" pitchFamily="34" charset="0"/>
                <a:cs typeface="Arial" pitchFamily="34" charset="0"/>
                <a:sym typeface="黑体" pitchFamily="2" charset="-122"/>
              </a:rPr>
              <a:t>Web</a:t>
            </a:r>
            <a:r>
              <a:rPr lang="zh-CN" altLang="en-US" sz="2400" b="1" dirty="0" smtClean="0">
                <a:latin typeface="Arial" pitchFamily="34" charset="0"/>
                <a:cs typeface="Arial" pitchFamily="34" charset="0"/>
                <a:sym typeface="黑体" pitchFamily="2" charset="-122"/>
              </a:rPr>
              <a:t>页面初期制作中，我们都是使用“</a:t>
            </a:r>
            <a:r>
              <a:rPr lang="en-US" altLang="zh-CN" sz="2400" b="1" dirty="0" err="1" smtClean="0">
                <a:latin typeface="Arial" pitchFamily="34" charset="0"/>
                <a:cs typeface="Arial" pitchFamily="34" charset="0"/>
                <a:sym typeface="黑体" pitchFamily="2" charset="-122"/>
              </a:rPr>
              <a:t>px</a:t>
            </a: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来设置我们的文本，因为他比较稳定和精确。但是这种方法存在一个问题，当用户在浏览器中浏览我们制作的</a:t>
            </a:r>
            <a:r>
              <a:rPr lang="en-US" altLang="zh-CN" sz="2400" b="1" dirty="0" smtClean="0">
                <a:latin typeface="Arial" pitchFamily="34" charset="0"/>
                <a:cs typeface="Arial" pitchFamily="34" charset="0"/>
                <a:sym typeface="黑体" pitchFamily="2" charset="-122"/>
              </a:rPr>
              <a:t>Web</a:t>
            </a:r>
            <a:r>
              <a:rPr lang="zh-CN" altLang="en-US" sz="2400" b="1" dirty="0" smtClean="0">
                <a:latin typeface="Arial" pitchFamily="34" charset="0"/>
                <a:cs typeface="Arial" pitchFamily="34" charset="0"/>
                <a:sym typeface="黑体" pitchFamily="2" charset="-122"/>
              </a:rPr>
              <a:t>页面时，他改变了浏览器的字体大小，这时会使用我们的</a:t>
            </a:r>
            <a:r>
              <a:rPr lang="en-US" altLang="zh-CN" sz="2400" b="1" dirty="0" smtClean="0">
                <a:latin typeface="Arial" pitchFamily="34" charset="0"/>
                <a:cs typeface="Arial" pitchFamily="34" charset="0"/>
                <a:sym typeface="黑体" pitchFamily="2" charset="-122"/>
              </a:rPr>
              <a:t>Web</a:t>
            </a:r>
            <a:r>
              <a:rPr lang="zh-CN" altLang="en-US" sz="2400" b="1" dirty="0" smtClean="0">
                <a:latin typeface="Arial" pitchFamily="34" charset="0"/>
                <a:cs typeface="Arial" pitchFamily="34" charset="0"/>
                <a:sym typeface="黑体" pitchFamily="2" charset="-122"/>
              </a:rPr>
              <a:t>页面布局被打破。这样对于那些关心自己网站可用性的用户来说，就是一个大问题了。因此，这时就提出了使用“</a:t>
            </a:r>
            <a:r>
              <a:rPr lang="en-US" altLang="zh-CN" sz="2400" b="1" dirty="0" err="1" smtClean="0">
                <a:latin typeface="Arial" pitchFamily="34" charset="0"/>
                <a:cs typeface="Arial" pitchFamily="34" charset="0"/>
                <a:sym typeface="黑体" pitchFamily="2" charset="-122"/>
              </a:rPr>
              <a:t>em</a:t>
            </a: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来定义</a:t>
            </a:r>
            <a:r>
              <a:rPr lang="en-US" altLang="zh-CN" sz="2400" b="1" dirty="0" smtClean="0">
                <a:latin typeface="Arial" pitchFamily="34" charset="0"/>
                <a:cs typeface="Arial" pitchFamily="34" charset="0"/>
                <a:sym typeface="黑体" pitchFamily="2" charset="-122"/>
              </a:rPr>
              <a:t>Web</a:t>
            </a:r>
            <a:r>
              <a:rPr lang="zh-CN" altLang="en-US" sz="2400" b="1" dirty="0" smtClean="0">
                <a:latin typeface="Arial" pitchFamily="34" charset="0"/>
                <a:cs typeface="Arial" pitchFamily="34" charset="0"/>
                <a:sym typeface="黑体" pitchFamily="2" charset="-122"/>
              </a:rPr>
              <a:t>页面的字体。</a:t>
            </a:r>
            <a:endParaRPr lang="en-US" altLang="zh-CN" sz="2400" b="1" dirty="0" smtClean="0">
              <a:latin typeface="Arial" pitchFamily="34" charset="0"/>
              <a:cs typeface="Arial" pitchFamily="34" charset="0"/>
              <a:sym typeface="黑体" pitchFamily="2" charset="-122"/>
            </a:endParaRPr>
          </a:p>
          <a:p>
            <a:pPr>
              <a:spcBef>
                <a:spcPts val="600"/>
              </a:spcBef>
            </a:pPr>
            <a:endParaRPr lang="zh-CN" altLang="en-US" sz="2400" b="1" dirty="0" smtClean="0">
              <a:latin typeface="Arial" pitchFamily="34" charset="0"/>
              <a:cs typeface="Arial" pitchFamily="34" charset="0"/>
              <a:sym typeface="黑体" pitchFamily="2" charset="-122"/>
            </a:endParaRPr>
          </a:p>
          <a:p>
            <a:pPr>
              <a:spcBef>
                <a:spcPts val="600"/>
              </a:spcBef>
            </a:pPr>
            <a:r>
              <a:rPr lang="en-US" altLang="zh-CN" sz="2400" b="1" dirty="0" err="1" smtClean="0">
                <a:latin typeface="Arial" pitchFamily="34" charset="0"/>
                <a:cs typeface="Arial" pitchFamily="34" charset="0"/>
                <a:sym typeface="黑体" pitchFamily="2" charset="-122"/>
              </a:rPr>
              <a:t>em</a:t>
            </a:r>
            <a:r>
              <a:rPr lang="zh-CN" altLang="en-US" sz="2400" b="1" dirty="0" smtClean="0">
                <a:latin typeface="Arial" pitchFamily="34" charset="0"/>
                <a:cs typeface="Arial" pitchFamily="34" charset="0"/>
                <a:sym typeface="黑体" pitchFamily="2" charset="-122"/>
              </a:rPr>
              <a:t>为单位</a:t>
            </a:r>
          </a:p>
          <a:p>
            <a:pPr>
              <a:spcBef>
                <a:spcPts val="600"/>
              </a:spcBef>
            </a:pPr>
            <a:r>
              <a:rPr lang="zh-CN" altLang="en-US" sz="2400" b="1" dirty="0" smtClean="0">
                <a:latin typeface="Arial" pitchFamily="34" charset="0"/>
                <a:cs typeface="Arial" pitchFamily="34" charset="0"/>
                <a:sym typeface="黑体" pitchFamily="2" charset="-122"/>
              </a:rPr>
              <a:t>前面也说了，使用是“</a:t>
            </a:r>
            <a:r>
              <a:rPr lang="en-US" altLang="zh-CN" sz="2400" b="1" dirty="0" err="1" smtClean="0">
                <a:latin typeface="Arial" pitchFamily="34" charset="0"/>
                <a:cs typeface="Arial" pitchFamily="34" charset="0"/>
                <a:sym typeface="黑体" pitchFamily="2" charset="-122"/>
              </a:rPr>
              <a:t>px</a:t>
            </a: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为单位是比较方便，而又一致，但在浏览器中放大或缩放浏览页面时会存在一个问题，要解决这个问题，我们可以使用“</a:t>
            </a:r>
            <a:r>
              <a:rPr lang="en-US" altLang="zh-CN" sz="2400" b="1" dirty="0" err="1" smtClean="0">
                <a:latin typeface="Arial" pitchFamily="34" charset="0"/>
                <a:cs typeface="Arial" pitchFamily="34" charset="0"/>
                <a:sym typeface="黑体" pitchFamily="2" charset="-122"/>
              </a:rPr>
              <a:t>em</a:t>
            </a: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单位。</a:t>
            </a: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176464"/>
          </a:xfrm>
          <a:prstGeom prst="rect">
            <a:avLst/>
          </a:prstGeom>
        </p:spPr>
        <p:txBody>
          <a:bodyPr/>
          <a:lstStyle/>
          <a:p>
            <a:pPr>
              <a:spcBef>
                <a:spcPts val="600"/>
              </a:spcBef>
            </a:pPr>
            <a:r>
              <a:rPr lang="en-US" altLang="zh-CN" sz="2400" b="1" dirty="0" err="1" smtClean="0">
                <a:latin typeface="Arial" pitchFamily="34" charset="0"/>
                <a:cs typeface="Arial" pitchFamily="34" charset="0"/>
                <a:sym typeface="黑体" pitchFamily="2" charset="-122"/>
              </a:rPr>
              <a:t>em</a:t>
            </a:r>
            <a:r>
              <a:rPr lang="zh-CN" altLang="en-US" sz="2400" b="1" dirty="0" smtClean="0">
                <a:latin typeface="Arial" pitchFamily="34" charset="0"/>
                <a:cs typeface="Arial" pitchFamily="34" charset="0"/>
                <a:sym typeface="黑体" pitchFamily="2" charset="-122"/>
              </a:rPr>
              <a:t>与</a:t>
            </a:r>
            <a:r>
              <a:rPr lang="en-US" altLang="zh-CN" sz="2400" b="1" dirty="0" err="1" smtClean="0">
                <a:latin typeface="Arial" pitchFamily="34" charset="0"/>
                <a:cs typeface="Arial" pitchFamily="34" charset="0"/>
                <a:sym typeface="黑体" pitchFamily="2" charset="-122"/>
              </a:rPr>
              <a:t>px</a:t>
            </a:r>
            <a:r>
              <a:rPr lang="zh-CN" altLang="en-US" sz="2400" b="1" dirty="0" smtClean="0">
                <a:latin typeface="Arial" pitchFamily="34" charset="0"/>
                <a:cs typeface="Arial" pitchFamily="34" charset="0"/>
                <a:sym typeface="黑体" pitchFamily="2" charset="-122"/>
              </a:rPr>
              <a:t>之间的换算</a:t>
            </a: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p:txBody>
      </p:sp>
      <p:pic>
        <p:nvPicPr>
          <p:cNvPr id="1026" name="Picture 2" descr="http://img.lms.im/wp-content/uploads/2013/01/emTable.png"/>
          <p:cNvPicPr>
            <a:picLocks noChangeAspect="1" noChangeArrowheads="1"/>
          </p:cNvPicPr>
          <p:nvPr/>
        </p:nvPicPr>
        <p:blipFill>
          <a:blip r:embed="rId2"/>
          <a:srcRect/>
          <a:stretch>
            <a:fillRect/>
          </a:stretch>
        </p:blipFill>
        <p:spPr bwMode="auto">
          <a:xfrm>
            <a:off x="3214678" y="1928802"/>
            <a:ext cx="2809875" cy="459105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第十五章 移动端布局</a:t>
            </a:r>
          </a:p>
        </p:txBody>
      </p:sp>
      <p:sp>
        <p:nvSpPr>
          <p:cNvPr id="8" name="内容占位符 2"/>
          <p:cNvSpPr txBox="1">
            <a:spLocks/>
          </p:cNvSpPr>
          <p:nvPr/>
        </p:nvSpPr>
        <p:spPr>
          <a:xfrm>
            <a:off x="285720" y="1785926"/>
            <a:ext cx="8643998" cy="4176464"/>
          </a:xfrm>
          <a:prstGeom prst="rect">
            <a:avLst/>
          </a:prstGeom>
        </p:spPr>
        <p:txBody>
          <a:bodyPr/>
          <a:lstStyle/>
          <a:p>
            <a:pPr>
              <a:spcBef>
                <a:spcPts val="600"/>
              </a:spcBef>
            </a:pPr>
            <a:r>
              <a:rPr lang="en-US" altLang="zh-CN" sz="2400" b="1" dirty="0" err="1" smtClean="0">
                <a:latin typeface="Arial" pitchFamily="34" charset="0"/>
                <a:cs typeface="Arial" pitchFamily="34" charset="0"/>
                <a:sym typeface="黑体" pitchFamily="2" charset="-122"/>
              </a:rPr>
              <a:t>rem</a:t>
            </a:r>
            <a:r>
              <a:rPr lang="zh-CN" altLang="en-US" sz="2400" b="1" dirty="0" smtClean="0">
                <a:latin typeface="Arial" pitchFamily="34" charset="0"/>
                <a:cs typeface="Arial" pitchFamily="34" charset="0"/>
                <a:sym typeface="黑体" pitchFamily="2" charset="-122"/>
              </a:rPr>
              <a:t>是什么？</a:t>
            </a:r>
          </a:p>
          <a:p>
            <a:pPr>
              <a:spcBef>
                <a:spcPts val="600"/>
              </a:spcBef>
            </a:pPr>
            <a:r>
              <a:rPr lang="en-US" altLang="zh-CN" sz="2400" b="1" dirty="0" err="1" smtClean="0">
                <a:latin typeface="Arial" pitchFamily="34" charset="0"/>
                <a:cs typeface="Arial" pitchFamily="34" charset="0"/>
                <a:sym typeface="黑体" pitchFamily="2" charset="-122"/>
              </a:rPr>
              <a:t>rem</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sym typeface="黑体" pitchFamily="2" charset="-122"/>
              </a:rPr>
              <a:t>font size of the root element</a:t>
            </a:r>
            <a:r>
              <a:rPr lang="zh-CN" altLang="en-US" sz="2400" b="1" dirty="0" smtClean="0">
                <a:latin typeface="Arial" pitchFamily="34" charset="0"/>
                <a:cs typeface="Arial" pitchFamily="34" charset="0"/>
                <a:sym typeface="黑体" pitchFamily="2" charset="-122"/>
              </a:rPr>
              <a:t>）是指相对于根元素的字体大小的单位。简单的说它就是一个相对单位。看到</a:t>
            </a:r>
            <a:r>
              <a:rPr lang="en-US" altLang="zh-CN" sz="2400" b="1" dirty="0" err="1" smtClean="0">
                <a:latin typeface="Arial" pitchFamily="34" charset="0"/>
                <a:cs typeface="Arial" pitchFamily="34" charset="0"/>
                <a:sym typeface="黑体" pitchFamily="2" charset="-122"/>
              </a:rPr>
              <a:t>rem</a:t>
            </a:r>
            <a:r>
              <a:rPr lang="zh-CN" altLang="en-US" sz="2400" b="1" dirty="0" smtClean="0">
                <a:latin typeface="Arial" pitchFamily="34" charset="0"/>
                <a:cs typeface="Arial" pitchFamily="34" charset="0"/>
                <a:sym typeface="黑体" pitchFamily="2" charset="-122"/>
              </a:rPr>
              <a:t>大家一定会想起</a:t>
            </a:r>
            <a:r>
              <a:rPr lang="en-US" altLang="zh-CN" sz="2400" b="1" dirty="0" err="1" smtClean="0">
                <a:latin typeface="Arial" pitchFamily="34" charset="0"/>
                <a:cs typeface="Arial" pitchFamily="34" charset="0"/>
                <a:sym typeface="黑体" pitchFamily="2" charset="-122"/>
              </a:rPr>
              <a:t>em</a:t>
            </a:r>
            <a:r>
              <a:rPr lang="zh-CN" altLang="en-US" sz="2400" b="1" dirty="0" smtClean="0">
                <a:latin typeface="Arial" pitchFamily="34" charset="0"/>
                <a:cs typeface="Arial" pitchFamily="34" charset="0"/>
                <a:sym typeface="黑体" pitchFamily="2" charset="-122"/>
              </a:rPr>
              <a:t>单位，</a:t>
            </a:r>
            <a:r>
              <a:rPr lang="en-US" altLang="zh-CN" sz="2400" b="1" dirty="0" err="1" smtClean="0">
                <a:latin typeface="Arial" pitchFamily="34" charset="0"/>
                <a:cs typeface="Arial" pitchFamily="34" charset="0"/>
                <a:sym typeface="黑体" pitchFamily="2" charset="-122"/>
              </a:rPr>
              <a:t>em</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sym typeface="黑体" pitchFamily="2" charset="-122"/>
              </a:rPr>
              <a:t>font size of the element</a:t>
            </a:r>
            <a:r>
              <a:rPr lang="zh-CN" altLang="en-US" sz="2400" b="1" dirty="0" smtClean="0">
                <a:latin typeface="Arial" pitchFamily="34" charset="0"/>
                <a:cs typeface="Arial" pitchFamily="34" charset="0"/>
                <a:sym typeface="黑体" pitchFamily="2" charset="-122"/>
              </a:rPr>
              <a:t>）是指相对于父元素的字体大小的单位。它们之间其实很相似，只不过一个计算的规则是依赖根元素一个是依赖父元素计算。</a:t>
            </a: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12393</TotalTime>
  <Words>1264</Words>
  <Application>Microsoft Office PowerPoint</Application>
  <PresentationFormat>全屏显示(4:3)</PresentationFormat>
  <Paragraphs>127</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Company>1000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1</cp:lastModifiedBy>
  <cp:revision>1390</cp:revision>
  <dcterms:created xsi:type="dcterms:W3CDTF">2009-05-11T03:02:58Z</dcterms:created>
  <dcterms:modified xsi:type="dcterms:W3CDTF">2017-01-12T03:29:25Z</dcterms:modified>
</cp:coreProperties>
</file>