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49"/>
  </p:notesMasterIdLst>
  <p:handoutMasterIdLst>
    <p:handoutMasterId r:id="rId50"/>
  </p:handoutMasterIdLst>
  <p:sldIdLst>
    <p:sldId id="270" r:id="rId2"/>
    <p:sldId id="326" r:id="rId3"/>
    <p:sldId id="327" r:id="rId4"/>
    <p:sldId id="404" r:id="rId5"/>
    <p:sldId id="407" r:id="rId6"/>
    <p:sldId id="408" r:id="rId7"/>
    <p:sldId id="422" r:id="rId8"/>
    <p:sldId id="405" r:id="rId9"/>
    <p:sldId id="406" r:id="rId10"/>
    <p:sldId id="423" r:id="rId11"/>
    <p:sldId id="424" r:id="rId12"/>
    <p:sldId id="425" r:id="rId13"/>
    <p:sldId id="426" r:id="rId14"/>
    <p:sldId id="427" r:id="rId15"/>
    <p:sldId id="428" r:id="rId16"/>
    <p:sldId id="429" r:id="rId17"/>
    <p:sldId id="430" r:id="rId18"/>
    <p:sldId id="431" r:id="rId19"/>
    <p:sldId id="409" r:id="rId20"/>
    <p:sldId id="410" r:id="rId21"/>
    <p:sldId id="432" r:id="rId22"/>
    <p:sldId id="433" r:id="rId23"/>
    <p:sldId id="434" r:id="rId24"/>
    <p:sldId id="435" r:id="rId25"/>
    <p:sldId id="436" r:id="rId26"/>
    <p:sldId id="437" r:id="rId27"/>
    <p:sldId id="438" r:id="rId28"/>
    <p:sldId id="414"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298" r:id="rId48"/>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82F"/>
    <a:srgbClr val="EDF2F9"/>
    <a:srgbClr val="30313C"/>
    <a:srgbClr val="D729C2"/>
    <a:srgbClr val="000000"/>
    <a:srgbClr val="126C12"/>
    <a:srgbClr val="FFFFFF"/>
    <a:srgbClr val="F0A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577" autoAdjust="0"/>
    <p:restoredTop sz="97711" autoAdjust="0"/>
  </p:normalViewPr>
  <p:slideViewPr>
    <p:cSldViewPr>
      <p:cViewPr>
        <p:scale>
          <a:sx n="100" d="100"/>
          <a:sy n="100" d="100"/>
        </p:scale>
        <p:origin x="-78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2017/1/11</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extLst>
      <p:ext uri="{BB962C8B-B14F-4D97-AF65-F5344CB8AC3E}">
        <p14:creationId xmlns:p14="http://schemas.microsoft.com/office/powerpoint/2010/main" xmlns="" val="1558008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2017/1/11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extLst>
      <p:ext uri="{BB962C8B-B14F-4D97-AF65-F5344CB8AC3E}">
        <p14:creationId xmlns:p14="http://schemas.microsoft.com/office/powerpoint/2010/main" xmlns="" val="1836042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pPr/>
              <a:t>2017/1/11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pPr/>
              <a:t>‹#›</a:t>
            </a:fld>
            <a:endParaRPr lang="zh-CN" altLang="en-US"/>
          </a:p>
        </p:txBody>
      </p:sp>
      <p:pic>
        <p:nvPicPr>
          <p:cNvPr id="7" name="图片 3"/>
          <p:cNvPicPr>
            <a:picLocks noChangeAspect="1"/>
          </p:cNvPicPr>
          <p:nvPr userDrawn="1"/>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438488"/>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HTML5</a:t>
            </a:r>
            <a:r>
              <a:rPr lang="zh-CN" altLang="en-US" sz="5400" b="1" dirty="0" smtClean="0">
                <a:solidFill>
                  <a:schemeClr val="bg1"/>
                </a:solidFill>
                <a:latin typeface="微软雅黑" pitchFamily="34" charset="-122"/>
                <a:ea typeface="微软雅黑" pitchFamily="34" charset="-122"/>
              </a:rPr>
              <a:t>前端开发</a:t>
            </a:r>
            <a:endParaRPr lang="en-US" altLang="zh-CN" sz="5400" b="1" dirty="0" smtClean="0">
              <a:solidFill>
                <a:schemeClr val="bg1"/>
              </a:solidFill>
              <a:latin typeface="微软雅黑" pitchFamily="34" charset="-122"/>
              <a:ea typeface="微软雅黑" pitchFamily="34" charset="-122"/>
            </a:endParaRPr>
          </a:p>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                       —— </a:t>
            </a:r>
            <a:r>
              <a:rPr lang="zh-CN" altLang="en-US" sz="5400" b="1" dirty="0" smtClean="0">
                <a:solidFill>
                  <a:schemeClr val="bg1"/>
                </a:solidFill>
                <a:latin typeface="微软雅黑" pitchFamily="34" charset="-122"/>
                <a:ea typeface="微软雅黑" pitchFamily="34" charset="-122"/>
              </a:rPr>
              <a:t>王妮</a:t>
            </a:r>
            <a:endParaRPr lang="en-US" altLang="zh-CN" sz="5400" b="1"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857784"/>
          </a:xfrm>
          <a:prstGeom prst="rect">
            <a:avLst/>
          </a:prstGeom>
        </p:spPr>
        <p:txBody>
          <a:bodyPr/>
          <a:lstStyle/>
          <a:p>
            <a:pPr indent="-457200">
              <a:spcBef>
                <a:spcPts val="600"/>
              </a:spcBef>
              <a:buAutoNum type="alphaLcPeriod" startAt="2"/>
            </a:pPr>
            <a:r>
              <a:rPr lang="zh-CN" altLang="en-US" sz="2400" b="1" dirty="0" smtClean="0">
                <a:latin typeface="Arial" pitchFamily="34" charset="0"/>
                <a:cs typeface="Arial" pitchFamily="34" charset="0"/>
                <a:sym typeface="黑体" pitchFamily="2" charset="-122"/>
              </a:rPr>
              <a:t>最小宽度</a:t>
            </a:r>
            <a:r>
              <a:rPr lang="en-US" altLang="zh-CN" sz="2400" b="1" dirty="0" smtClean="0">
                <a:latin typeface="Arial" pitchFamily="34" charset="0"/>
                <a:cs typeface="Arial" pitchFamily="34" charset="0"/>
                <a:sym typeface="黑体" pitchFamily="2" charset="-122"/>
              </a:rPr>
              <a:t>min-width</a:t>
            </a:r>
          </a:p>
          <a:p>
            <a:pPr indent="-457200">
              <a:spcBef>
                <a:spcPts val="600"/>
              </a:spcBef>
              <a:buAutoNum type="alphaLcPeriod" startAt="2"/>
            </a:pPr>
            <a:endParaRPr lang="en-US" altLang="zh-CN" sz="2400" b="1" dirty="0" smtClean="0">
              <a:latin typeface="Arial" pitchFamily="34" charset="0"/>
              <a:cs typeface="Arial" pitchFamily="34" charset="0"/>
              <a:sym typeface="黑体" pitchFamily="2" charset="-122"/>
            </a:endParaRPr>
          </a:p>
          <a:p>
            <a:pPr indent="-457200">
              <a:spcBef>
                <a:spcPts val="600"/>
              </a:spcBef>
            </a:pPr>
            <a:r>
              <a:rPr lang="en-US" altLang="zh-CN" sz="2400" b="1" dirty="0" smtClean="0">
                <a:latin typeface="Arial" pitchFamily="34" charset="0"/>
                <a:cs typeface="Arial" pitchFamily="34" charset="0"/>
                <a:sym typeface="黑体" pitchFamily="2" charset="-122"/>
              </a:rPr>
              <a:t>“min-width”</a:t>
            </a:r>
            <a:r>
              <a:rPr lang="zh-CN" altLang="en-US" sz="2400" b="1" dirty="0" smtClean="0">
                <a:latin typeface="Arial" pitchFamily="34" charset="0"/>
                <a:cs typeface="Arial" pitchFamily="34" charset="0"/>
                <a:sym typeface="黑体" pitchFamily="2" charset="-122"/>
              </a:rPr>
              <a:t>与“</a:t>
            </a:r>
            <a:r>
              <a:rPr lang="en-US" altLang="zh-CN" sz="2400" b="1" dirty="0" smtClean="0">
                <a:latin typeface="Arial" pitchFamily="34" charset="0"/>
                <a:cs typeface="Arial" pitchFamily="34" charset="0"/>
                <a:sym typeface="黑体" pitchFamily="2" charset="-122"/>
              </a:rPr>
              <a:t>max-width”</a:t>
            </a:r>
            <a:r>
              <a:rPr lang="zh-CN" altLang="en-US" sz="2400" b="1" dirty="0" smtClean="0">
                <a:latin typeface="Arial" pitchFamily="34" charset="0"/>
                <a:cs typeface="Arial" pitchFamily="34" charset="0"/>
                <a:sym typeface="黑体" pitchFamily="2" charset="-122"/>
              </a:rPr>
              <a:t>相反，指的是媒体类型大于或等于指定宽度时，样式生效。</a:t>
            </a:r>
            <a:endParaRPr lang="en-US" altLang="zh-CN" sz="2400" b="1" dirty="0" smtClean="0">
              <a:latin typeface="Arial" pitchFamily="34" charset="0"/>
              <a:cs typeface="Arial" pitchFamily="34" charset="0"/>
              <a:sym typeface="黑体" pitchFamily="2" charset="-122"/>
            </a:endParaRPr>
          </a:p>
          <a:p>
            <a:pPr indent="-457200">
              <a:spcBef>
                <a:spcPts val="600"/>
              </a:spcBef>
            </a:pPr>
            <a:endParaRPr lang="zh-CN" altLang="en-US" sz="2400" b="1" dirty="0" smtClean="0">
              <a:latin typeface="Arial" pitchFamily="34" charset="0"/>
              <a:cs typeface="Arial" pitchFamily="34" charset="0"/>
              <a:sym typeface="黑体" pitchFamily="2" charset="-122"/>
            </a:endParaRPr>
          </a:p>
          <a:p>
            <a:pPr indent="-457200">
              <a:spcBef>
                <a:spcPts val="600"/>
              </a:spcBef>
            </a:pPr>
            <a:r>
              <a:rPr lang="en-US" altLang="zh-CN" sz="2400" b="1" dirty="0" smtClean="0">
                <a:latin typeface="Arial" pitchFamily="34" charset="0"/>
                <a:cs typeface="Arial" pitchFamily="34" charset="0"/>
                <a:sym typeface="黑体" pitchFamily="2" charset="-122"/>
              </a:rPr>
              <a:t>@media screen and (min-width:900px){ </a:t>
            </a:r>
          </a:p>
          <a:p>
            <a:pPr indent="-457200">
              <a:spcBef>
                <a:spcPts val="600"/>
              </a:spcBef>
            </a:pPr>
            <a:r>
              <a:rPr lang="en-US" altLang="zh-CN" sz="2400" b="1" dirty="0" smtClean="0">
                <a:latin typeface="Arial" pitchFamily="34" charset="0"/>
                <a:cs typeface="Arial" pitchFamily="34" charset="0"/>
                <a:sym typeface="黑体" pitchFamily="2" charset="-122"/>
              </a:rPr>
              <a:t>.wrapper{width: 980px;} </a:t>
            </a:r>
          </a:p>
          <a:p>
            <a:pPr indent="-457200">
              <a:spcBef>
                <a:spcPts val="600"/>
              </a:spcBef>
            </a:pPr>
            <a:r>
              <a:rPr lang="en-US" altLang="zh-CN" sz="2400" b="1" dirty="0" smtClean="0">
                <a:latin typeface="Arial" pitchFamily="34" charset="0"/>
                <a:cs typeface="Arial" pitchFamily="34" charset="0"/>
                <a:sym typeface="黑体" pitchFamily="2" charset="-122"/>
              </a:rPr>
              <a:t>}</a:t>
            </a:r>
          </a:p>
          <a:p>
            <a:pPr indent="-457200">
              <a:spcBef>
                <a:spcPts val="600"/>
              </a:spcBef>
            </a:pPr>
            <a:endParaRPr lang="en-US" altLang="zh-CN" sz="2400" b="1" dirty="0" smtClean="0">
              <a:latin typeface="Arial" pitchFamily="34" charset="0"/>
              <a:cs typeface="Arial" pitchFamily="34" charset="0"/>
              <a:sym typeface="黑体" pitchFamily="2" charset="-122"/>
            </a:endParaRPr>
          </a:p>
          <a:p>
            <a:pPr indent="-457200">
              <a:spcBef>
                <a:spcPts val="600"/>
              </a:spcBef>
            </a:pPr>
            <a:r>
              <a:rPr lang="zh-CN" altLang="en-US" sz="2400" b="1" dirty="0" smtClean="0">
                <a:latin typeface="Arial" pitchFamily="34" charset="0"/>
                <a:cs typeface="Arial" pitchFamily="34" charset="0"/>
                <a:sym typeface="黑体" pitchFamily="2" charset="-122"/>
              </a:rPr>
              <a:t>上面表示的是：当屏幕大于或等于</a:t>
            </a:r>
            <a:r>
              <a:rPr lang="en-US" altLang="zh-CN" sz="2400" b="1" dirty="0" smtClean="0">
                <a:latin typeface="Arial" pitchFamily="34" charset="0"/>
                <a:cs typeface="Arial" pitchFamily="34" charset="0"/>
                <a:sym typeface="黑体" pitchFamily="2" charset="-122"/>
              </a:rPr>
              <a:t>900px</a:t>
            </a:r>
            <a:r>
              <a:rPr lang="zh-CN" altLang="en-US" sz="2400" b="1" dirty="0" smtClean="0">
                <a:latin typeface="Arial" pitchFamily="34" charset="0"/>
                <a:cs typeface="Arial" pitchFamily="34" charset="0"/>
                <a:sym typeface="黑体" pitchFamily="2" charset="-122"/>
              </a:rPr>
              <a:t>时，容器“</a:t>
            </a:r>
            <a:r>
              <a:rPr lang="en-US" altLang="zh-CN" sz="2400" b="1" dirty="0" smtClean="0">
                <a:latin typeface="Arial" pitchFamily="34" charset="0"/>
                <a:cs typeface="Arial" pitchFamily="34" charset="0"/>
                <a:sym typeface="黑体" pitchFamily="2" charset="-122"/>
              </a:rPr>
              <a:t>.wrapper”</a:t>
            </a:r>
            <a:r>
              <a:rPr lang="zh-CN" altLang="en-US" sz="2400" b="1" dirty="0" smtClean="0">
                <a:latin typeface="Arial" pitchFamily="34" charset="0"/>
                <a:cs typeface="Arial" pitchFamily="34" charset="0"/>
                <a:sym typeface="黑体" pitchFamily="2" charset="-122"/>
              </a:rPr>
              <a:t>的宽度为</a:t>
            </a:r>
            <a:r>
              <a:rPr lang="en-US" altLang="zh-CN" sz="2400" b="1" dirty="0" smtClean="0">
                <a:latin typeface="Arial" pitchFamily="34" charset="0"/>
                <a:cs typeface="Arial" pitchFamily="34" charset="0"/>
                <a:sym typeface="黑体" pitchFamily="2" charset="-122"/>
              </a:rPr>
              <a:t>980px</a:t>
            </a:r>
            <a:r>
              <a:rPr lang="zh-CN" altLang="en-US" sz="2400" b="1" dirty="0" smtClean="0">
                <a:latin typeface="Arial" pitchFamily="34" charset="0"/>
                <a:cs typeface="Arial" pitchFamily="34" charset="0"/>
                <a:sym typeface="黑体" pitchFamily="2" charset="-122"/>
              </a:rPr>
              <a:t>。</a:t>
            </a:r>
          </a:p>
          <a:p>
            <a:pPr marL="457200" indent="-457200">
              <a:spcBef>
                <a:spcPts val="600"/>
              </a:spcBef>
            </a:pPr>
            <a:endParaRPr lang="zh-CN" altLang="en-US"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857784"/>
          </a:xfrm>
          <a:prstGeom prst="rect">
            <a:avLst/>
          </a:prstGeom>
        </p:spPr>
        <p:txBody>
          <a:bodyPr/>
          <a:lstStyle/>
          <a:p>
            <a:pPr indent="-457200">
              <a:spcBef>
                <a:spcPts val="600"/>
              </a:spcBef>
            </a:pPr>
            <a:r>
              <a:rPr lang="en-US" altLang="zh-CN" sz="2400" b="1" dirty="0" smtClean="0">
                <a:latin typeface="Arial" pitchFamily="34" charset="0"/>
                <a:cs typeface="Arial" pitchFamily="34" charset="0"/>
                <a:sym typeface="黑体" pitchFamily="2" charset="-122"/>
              </a:rPr>
              <a:t>c.  </a:t>
            </a:r>
            <a:r>
              <a:rPr lang="zh-CN" altLang="en-US" sz="2400" b="1" dirty="0" smtClean="0">
                <a:latin typeface="Arial" pitchFamily="34" charset="0"/>
                <a:cs typeface="Arial" pitchFamily="34" charset="0"/>
                <a:sym typeface="黑体" pitchFamily="2" charset="-122"/>
              </a:rPr>
              <a:t>多个媒体特性使用</a:t>
            </a:r>
            <a:endParaRPr lang="en-US" altLang="zh-CN" sz="2400" b="1" dirty="0" smtClean="0">
              <a:latin typeface="Arial" pitchFamily="34" charset="0"/>
              <a:cs typeface="Arial" pitchFamily="34" charset="0"/>
              <a:sym typeface="黑体" pitchFamily="2" charset="-122"/>
            </a:endParaRPr>
          </a:p>
          <a:p>
            <a:pPr indent="-457200">
              <a:spcBef>
                <a:spcPts val="600"/>
              </a:spcBef>
              <a:buAutoNum type="alphaLcPeriod" startAt="2"/>
            </a:pPr>
            <a:endParaRPr lang="en-US" altLang="zh-CN" sz="2400" b="1" dirty="0" smtClean="0">
              <a:latin typeface="Arial" pitchFamily="34" charset="0"/>
              <a:cs typeface="Arial" pitchFamily="34" charset="0"/>
              <a:sym typeface="黑体" pitchFamily="2" charset="-122"/>
            </a:endParaRPr>
          </a:p>
          <a:p>
            <a:pPr indent="-457200">
              <a:spcBef>
                <a:spcPts val="600"/>
              </a:spcBef>
            </a:pPr>
            <a:r>
              <a:rPr lang="en-US" altLang="zh-CN" sz="2400" b="1" dirty="0" smtClean="0">
                <a:latin typeface="Arial" pitchFamily="34" charset="0"/>
                <a:cs typeface="Arial" pitchFamily="34" charset="0"/>
                <a:sym typeface="黑体" pitchFamily="2" charset="-122"/>
              </a:rPr>
              <a:t>Media Queries</a:t>
            </a:r>
            <a:r>
              <a:rPr lang="zh-CN" altLang="en-US" sz="2400" b="1" dirty="0" smtClean="0">
                <a:latin typeface="Arial" pitchFamily="34" charset="0"/>
                <a:cs typeface="Arial" pitchFamily="34" charset="0"/>
                <a:sym typeface="黑体" pitchFamily="2" charset="-122"/>
              </a:rPr>
              <a:t>可以使用关键词</a:t>
            </a:r>
            <a:r>
              <a:rPr lang="en-US" altLang="zh-CN" sz="2400" b="1" dirty="0" smtClean="0">
                <a:latin typeface="Arial" pitchFamily="34" charset="0"/>
                <a:cs typeface="Arial" pitchFamily="34" charset="0"/>
                <a:sym typeface="黑体" pitchFamily="2" charset="-122"/>
              </a:rPr>
              <a:t>"and"</a:t>
            </a:r>
            <a:r>
              <a:rPr lang="zh-CN" altLang="en-US" sz="2400" b="1" dirty="0" smtClean="0">
                <a:latin typeface="Arial" pitchFamily="34" charset="0"/>
                <a:cs typeface="Arial" pitchFamily="34" charset="0"/>
                <a:sym typeface="黑体" pitchFamily="2" charset="-122"/>
              </a:rPr>
              <a:t>将多个媒体特性结合在一起。也就是说，一个</a:t>
            </a:r>
            <a:r>
              <a:rPr lang="en-US" altLang="zh-CN" sz="2400" b="1" dirty="0" smtClean="0">
                <a:latin typeface="Arial" pitchFamily="34" charset="0"/>
                <a:cs typeface="Arial" pitchFamily="34" charset="0"/>
                <a:sym typeface="黑体" pitchFamily="2" charset="-122"/>
              </a:rPr>
              <a:t>Media Query</a:t>
            </a:r>
            <a:r>
              <a:rPr lang="zh-CN" altLang="en-US" sz="2400" b="1" dirty="0" smtClean="0">
                <a:latin typeface="Arial" pitchFamily="34" charset="0"/>
                <a:cs typeface="Arial" pitchFamily="34" charset="0"/>
                <a:sym typeface="黑体" pitchFamily="2" charset="-122"/>
              </a:rPr>
              <a:t>中可以包含</a:t>
            </a:r>
            <a:r>
              <a:rPr lang="en-US" altLang="zh-CN" sz="2400" b="1" dirty="0" smtClean="0">
                <a:latin typeface="Arial" pitchFamily="34" charset="0"/>
                <a:cs typeface="Arial" pitchFamily="34" charset="0"/>
                <a:sym typeface="黑体" pitchFamily="2" charset="-122"/>
              </a:rPr>
              <a:t>0</a:t>
            </a:r>
            <a:r>
              <a:rPr lang="zh-CN" altLang="en-US" sz="2400" b="1" dirty="0" smtClean="0">
                <a:latin typeface="Arial" pitchFamily="34" charset="0"/>
                <a:cs typeface="Arial" pitchFamily="34" charset="0"/>
                <a:sym typeface="黑体" pitchFamily="2" charset="-122"/>
              </a:rPr>
              <a:t>到多个表达式，表达式又可以包含</a:t>
            </a:r>
            <a:r>
              <a:rPr lang="en-US" altLang="zh-CN" sz="2400" b="1" dirty="0" smtClean="0">
                <a:latin typeface="Arial" pitchFamily="34" charset="0"/>
                <a:cs typeface="Arial" pitchFamily="34" charset="0"/>
                <a:sym typeface="黑体" pitchFamily="2" charset="-122"/>
              </a:rPr>
              <a:t>0</a:t>
            </a:r>
            <a:r>
              <a:rPr lang="zh-CN" altLang="en-US" sz="2400" b="1" dirty="0" smtClean="0">
                <a:latin typeface="Arial" pitchFamily="34" charset="0"/>
                <a:cs typeface="Arial" pitchFamily="34" charset="0"/>
                <a:sym typeface="黑体" pitchFamily="2" charset="-122"/>
              </a:rPr>
              <a:t>到多个关键字，以及一种媒体类型。</a:t>
            </a:r>
          </a:p>
          <a:p>
            <a:pPr indent="-457200">
              <a:spcBef>
                <a:spcPts val="600"/>
              </a:spcBef>
            </a:pPr>
            <a:r>
              <a:rPr lang="zh-CN" altLang="en-US" sz="2400" b="1" dirty="0" smtClean="0">
                <a:latin typeface="Arial" pitchFamily="34" charset="0"/>
                <a:cs typeface="Arial" pitchFamily="34" charset="0"/>
                <a:sym typeface="黑体" pitchFamily="2" charset="-122"/>
              </a:rPr>
              <a:t>当屏幕在</a:t>
            </a:r>
            <a:r>
              <a:rPr lang="en-US" altLang="zh-CN" sz="2400" b="1" dirty="0" smtClean="0">
                <a:latin typeface="Arial" pitchFamily="34" charset="0"/>
                <a:cs typeface="Arial" pitchFamily="34" charset="0"/>
                <a:sym typeface="黑体" pitchFamily="2" charset="-122"/>
              </a:rPr>
              <a:t>600px~900px</a:t>
            </a:r>
            <a:r>
              <a:rPr lang="zh-CN" altLang="en-US" sz="2400" b="1" dirty="0" smtClean="0">
                <a:latin typeface="Arial" pitchFamily="34" charset="0"/>
                <a:cs typeface="Arial" pitchFamily="34" charset="0"/>
                <a:sym typeface="黑体" pitchFamily="2" charset="-122"/>
              </a:rPr>
              <a:t>之间时，</a:t>
            </a:r>
            <a:r>
              <a:rPr lang="en-US" altLang="zh-CN" sz="2400" b="1" dirty="0" smtClean="0">
                <a:latin typeface="Arial" pitchFamily="34" charset="0"/>
                <a:cs typeface="Arial" pitchFamily="34" charset="0"/>
                <a:sym typeface="黑体" pitchFamily="2" charset="-122"/>
              </a:rPr>
              <a:t>body</a:t>
            </a:r>
            <a:r>
              <a:rPr lang="zh-CN" altLang="en-US" sz="2400" b="1" dirty="0" smtClean="0">
                <a:latin typeface="Arial" pitchFamily="34" charset="0"/>
                <a:cs typeface="Arial" pitchFamily="34" charset="0"/>
                <a:sym typeface="黑体" pitchFamily="2" charset="-122"/>
              </a:rPr>
              <a:t>的背景色渲染为“</a:t>
            </a:r>
            <a:r>
              <a:rPr lang="en-US" altLang="zh-CN" sz="2400" b="1" dirty="0" smtClean="0">
                <a:latin typeface="Arial" pitchFamily="34" charset="0"/>
                <a:cs typeface="Arial" pitchFamily="34" charset="0"/>
                <a:sym typeface="黑体" pitchFamily="2" charset="-122"/>
              </a:rPr>
              <a:t>#f5f5f5”</a:t>
            </a:r>
            <a:r>
              <a:rPr lang="zh-CN" altLang="en-US" sz="2400" b="1" dirty="0" smtClean="0">
                <a:latin typeface="Arial" pitchFamily="34" charset="0"/>
                <a:cs typeface="Arial" pitchFamily="34" charset="0"/>
                <a:sym typeface="黑体" pitchFamily="2" charset="-122"/>
              </a:rPr>
              <a:t>，如下所示。</a:t>
            </a:r>
            <a:endParaRPr lang="en-US" altLang="zh-CN" sz="2400" b="1" dirty="0" smtClean="0">
              <a:latin typeface="Arial" pitchFamily="34" charset="0"/>
              <a:cs typeface="Arial" pitchFamily="34" charset="0"/>
              <a:sym typeface="黑体" pitchFamily="2" charset="-122"/>
            </a:endParaRPr>
          </a:p>
          <a:p>
            <a:pPr indent="-457200">
              <a:spcBef>
                <a:spcPts val="600"/>
              </a:spcBef>
            </a:pPr>
            <a:endParaRPr lang="zh-CN" altLang="en-US" sz="2400" b="1" dirty="0" smtClean="0">
              <a:latin typeface="Arial" pitchFamily="34" charset="0"/>
              <a:cs typeface="Arial" pitchFamily="34" charset="0"/>
              <a:sym typeface="黑体" pitchFamily="2" charset="-122"/>
            </a:endParaRPr>
          </a:p>
          <a:p>
            <a:pPr indent="-457200">
              <a:spcBef>
                <a:spcPts val="600"/>
              </a:spcBef>
            </a:pPr>
            <a:r>
              <a:rPr lang="en-US" altLang="zh-CN" sz="2400" b="1" dirty="0" smtClean="0">
                <a:latin typeface="Arial" pitchFamily="34" charset="0"/>
                <a:cs typeface="Arial" pitchFamily="34" charset="0"/>
                <a:sym typeface="黑体" pitchFamily="2" charset="-122"/>
              </a:rPr>
              <a:t>@media screen and (min-width:600px) and (max-width:900px){ </a:t>
            </a:r>
          </a:p>
          <a:p>
            <a:pPr indent="-457200">
              <a:spcBef>
                <a:spcPts val="600"/>
              </a:spcBef>
            </a:pPr>
            <a:r>
              <a:rPr lang="en-US" altLang="zh-CN" sz="2400" b="1" dirty="0" smtClean="0">
                <a:latin typeface="Arial" pitchFamily="34" charset="0"/>
                <a:cs typeface="Arial" pitchFamily="34" charset="0"/>
                <a:sym typeface="黑体" pitchFamily="2" charset="-122"/>
              </a:rPr>
              <a:t>body {background-color:#f5f5f5;}</a:t>
            </a:r>
          </a:p>
          <a:p>
            <a:pPr indent="-457200">
              <a:spcBef>
                <a:spcPts val="600"/>
              </a:spcBef>
            </a:pPr>
            <a:r>
              <a:rPr lang="en-US" altLang="zh-CN" sz="2400" b="1" dirty="0" smtClean="0">
                <a:latin typeface="Arial" pitchFamily="34" charset="0"/>
                <a:cs typeface="Arial" pitchFamily="34" charset="0"/>
                <a:sym typeface="黑体" pitchFamily="2" charset="-122"/>
              </a:rPr>
              <a:t> }</a:t>
            </a:r>
            <a:endParaRPr lang="zh-CN" altLang="en-US"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857784"/>
          </a:xfrm>
          <a:prstGeom prst="rect">
            <a:avLst/>
          </a:prstGeom>
        </p:spPr>
        <p:txBody>
          <a:bodyPr/>
          <a:lstStyle/>
          <a:p>
            <a:pPr indent="-457200">
              <a:spcBef>
                <a:spcPts val="600"/>
              </a:spcBef>
              <a:buAutoNum type="alphaLcPeriod" startAt="4"/>
            </a:pPr>
            <a:r>
              <a:rPr lang="zh-CN" altLang="en-US" sz="2400" b="1" dirty="0" smtClean="0">
                <a:latin typeface="Arial" pitchFamily="34" charset="0"/>
                <a:cs typeface="Arial" pitchFamily="34" charset="0"/>
                <a:sym typeface="黑体" pitchFamily="2" charset="-122"/>
              </a:rPr>
              <a:t>设备屏幕的输出宽度</a:t>
            </a:r>
            <a:r>
              <a:rPr lang="en-US" altLang="zh-CN" sz="2400" b="1" dirty="0" smtClean="0">
                <a:latin typeface="Arial" pitchFamily="34" charset="0"/>
                <a:cs typeface="Arial" pitchFamily="34" charset="0"/>
                <a:sym typeface="黑体" pitchFamily="2" charset="-122"/>
              </a:rPr>
              <a:t>Device Width</a:t>
            </a:r>
          </a:p>
          <a:p>
            <a:pPr indent="-457200">
              <a:spcBef>
                <a:spcPts val="600"/>
              </a:spcBef>
              <a:buAutoNum type="alphaLcPeriod" startAt="4"/>
            </a:pPr>
            <a:endParaRPr lang="en-US" altLang="zh-CN" sz="2400" b="1" dirty="0" smtClean="0">
              <a:latin typeface="Arial" pitchFamily="34" charset="0"/>
              <a:cs typeface="Arial" pitchFamily="34" charset="0"/>
              <a:sym typeface="黑体" pitchFamily="2" charset="-122"/>
            </a:endParaRPr>
          </a:p>
          <a:p>
            <a:pPr indent="-457200">
              <a:spcBef>
                <a:spcPts val="600"/>
              </a:spcBef>
            </a:pPr>
            <a:r>
              <a:rPr lang="zh-CN" altLang="en-US" sz="2200" b="1" dirty="0" smtClean="0">
                <a:latin typeface="Arial" pitchFamily="34" charset="0"/>
                <a:cs typeface="Arial" pitchFamily="34" charset="0"/>
                <a:sym typeface="黑体" pitchFamily="2" charset="-122"/>
              </a:rPr>
              <a:t>在智能设备上，例如</a:t>
            </a:r>
            <a:r>
              <a:rPr lang="en-US" altLang="zh-CN" sz="2200" b="1" dirty="0" err="1" smtClean="0">
                <a:latin typeface="Arial" pitchFamily="34" charset="0"/>
                <a:cs typeface="Arial" pitchFamily="34" charset="0"/>
                <a:sym typeface="黑体" pitchFamily="2" charset="-122"/>
              </a:rPr>
              <a:t>iPhone</a:t>
            </a:r>
            <a:r>
              <a:rPr lang="zh-CN" altLang="en-US" sz="2200" b="1" dirty="0" smtClean="0">
                <a:latin typeface="Arial" pitchFamily="34" charset="0"/>
                <a:cs typeface="Arial" pitchFamily="34" charset="0"/>
                <a:sym typeface="黑体" pitchFamily="2" charset="-122"/>
              </a:rPr>
              <a:t>、</a:t>
            </a:r>
            <a:r>
              <a:rPr lang="en-US" altLang="zh-CN" sz="2200" b="1" dirty="0" err="1" smtClean="0">
                <a:latin typeface="Arial" pitchFamily="34" charset="0"/>
                <a:cs typeface="Arial" pitchFamily="34" charset="0"/>
                <a:sym typeface="黑体" pitchFamily="2" charset="-122"/>
              </a:rPr>
              <a:t>iPad</a:t>
            </a:r>
            <a:r>
              <a:rPr lang="zh-CN" altLang="en-US" sz="2200" b="1" dirty="0" smtClean="0">
                <a:latin typeface="Arial" pitchFamily="34" charset="0"/>
                <a:cs typeface="Arial" pitchFamily="34" charset="0"/>
                <a:sym typeface="黑体" pitchFamily="2" charset="-122"/>
              </a:rPr>
              <a:t>等，还可以根据屏幕设备的尺寸来设置相应的样式（或者调用相应的样式文件）。同样的，对于屏幕设备同样可以使用“</a:t>
            </a:r>
            <a:r>
              <a:rPr lang="en-US" altLang="zh-CN" sz="2200" b="1" dirty="0" smtClean="0">
                <a:latin typeface="Arial" pitchFamily="34" charset="0"/>
                <a:cs typeface="Arial" pitchFamily="34" charset="0"/>
                <a:sym typeface="黑体" pitchFamily="2" charset="-122"/>
              </a:rPr>
              <a:t>min/max”</a:t>
            </a:r>
            <a:r>
              <a:rPr lang="zh-CN" altLang="en-US" sz="2200" b="1" dirty="0" smtClean="0">
                <a:latin typeface="Arial" pitchFamily="34" charset="0"/>
                <a:cs typeface="Arial" pitchFamily="34" charset="0"/>
                <a:sym typeface="黑体" pitchFamily="2" charset="-122"/>
              </a:rPr>
              <a:t>对应参数，如“</a:t>
            </a:r>
            <a:r>
              <a:rPr lang="en-US" altLang="zh-CN" sz="2200" b="1" dirty="0" smtClean="0">
                <a:latin typeface="Arial" pitchFamily="34" charset="0"/>
                <a:cs typeface="Arial" pitchFamily="34" charset="0"/>
                <a:sym typeface="黑体" pitchFamily="2" charset="-122"/>
              </a:rPr>
              <a:t>min-device-width”</a:t>
            </a:r>
            <a:r>
              <a:rPr lang="zh-CN" altLang="en-US" sz="2200" b="1" dirty="0" smtClean="0">
                <a:latin typeface="Arial" pitchFamily="34" charset="0"/>
                <a:cs typeface="Arial" pitchFamily="34" charset="0"/>
                <a:sym typeface="黑体" pitchFamily="2" charset="-122"/>
              </a:rPr>
              <a:t>或者“</a:t>
            </a:r>
            <a:r>
              <a:rPr lang="en-US" altLang="zh-CN" sz="2200" b="1" dirty="0" smtClean="0">
                <a:latin typeface="Arial" pitchFamily="34" charset="0"/>
                <a:cs typeface="Arial" pitchFamily="34" charset="0"/>
                <a:sym typeface="黑体" pitchFamily="2" charset="-122"/>
              </a:rPr>
              <a:t>max-device-width”</a:t>
            </a:r>
            <a:r>
              <a:rPr lang="zh-CN" altLang="en-US" sz="2200" b="1" dirty="0" smtClean="0">
                <a:latin typeface="Arial" pitchFamily="34" charset="0"/>
                <a:cs typeface="Arial" pitchFamily="34" charset="0"/>
                <a:sym typeface="黑体" pitchFamily="2" charset="-122"/>
              </a:rPr>
              <a:t>。</a:t>
            </a:r>
            <a:endParaRPr lang="en-US" altLang="zh-CN" sz="2200" b="1" dirty="0" smtClean="0">
              <a:latin typeface="Arial" pitchFamily="34" charset="0"/>
              <a:cs typeface="Arial" pitchFamily="34" charset="0"/>
              <a:sym typeface="黑体" pitchFamily="2" charset="-122"/>
            </a:endParaRPr>
          </a:p>
          <a:p>
            <a:pPr indent="-457200">
              <a:spcBef>
                <a:spcPts val="600"/>
              </a:spcBef>
            </a:pPr>
            <a:endParaRPr lang="zh-CN" altLang="en-US" sz="2200" b="1" dirty="0" smtClean="0">
              <a:latin typeface="Arial" pitchFamily="34" charset="0"/>
              <a:cs typeface="Arial" pitchFamily="34" charset="0"/>
              <a:sym typeface="黑体" pitchFamily="2" charset="-122"/>
            </a:endParaRPr>
          </a:p>
          <a:p>
            <a:pPr indent="-457200">
              <a:spcBef>
                <a:spcPts val="600"/>
              </a:spcBef>
            </a:pPr>
            <a:r>
              <a:rPr lang="en-US" altLang="zh-CN" sz="2200" b="1" dirty="0" smtClean="0">
                <a:latin typeface="Arial" pitchFamily="34" charset="0"/>
                <a:cs typeface="Arial" pitchFamily="34" charset="0"/>
                <a:sym typeface="黑体" pitchFamily="2" charset="-122"/>
              </a:rPr>
              <a:t>&lt;link </a:t>
            </a:r>
            <a:r>
              <a:rPr lang="en-US" altLang="zh-CN" sz="2200" b="1" dirty="0" err="1" smtClean="0">
                <a:latin typeface="Arial" pitchFamily="34" charset="0"/>
                <a:cs typeface="Arial" pitchFamily="34" charset="0"/>
                <a:sym typeface="黑体" pitchFamily="2" charset="-122"/>
              </a:rPr>
              <a:t>rel</a:t>
            </a:r>
            <a:r>
              <a:rPr lang="en-US" altLang="zh-CN" sz="2200" b="1" dirty="0" smtClean="0">
                <a:latin typeface="Arial" pitchFamily="34" charset="0"/>
                <a:cs typeface="Arial" pitchFamily="34" charset="0"/>
                <a:sym typeface="黑体" pitchFamily="2" charset="-122"/>
              </a:rPr>
              <a:t>="</a:t>
            </a:r>
            <a:r>
              <a:rPr lang="en-US" altLang="zh-CN" sz="2200" b="1" dirty="0" err="1" smtClean="0">
                <a:latin typeface="Arial" pitchFamily="34" charset="0"/>
                <a:cs typeface="Arial" pitchFamily="34" charset="0"/>
                <a:sym typeface="黑体" pitchFamily="2" charset="-122"/>
              </a:rPr>
              <a:t>stylesheet</a:t>
            </a:r>
            <a:r>
              <a:rPr lang="en-US" altLang="zh-CN" sz="2200" b="1" dirty="0" smtClean="0">
                <a:latin typeface="Arial" pitchFamily="34" charset="0"/>
                <a:cs typeface="Arial" pitchFamily="34" charset="0"/>
                <a:sym typeface="黑体" pitchFamily="2" charset="-122"/>
              </a:rPr>
              <a:t>" media="screen and (max-device-width:480px)" </a:t>
            </a:r>
            <a:r>
              <a:rPr lang="en-US" altLang="zh-CN" sz="2200" b="1" dirty="0" err="1" smtClean="0">
                <a:latin typeface="Arial" pitchFamily="34" charset="0"/>
                <a:cs typeface="Arial" pitchFamily="34" charset="0"/>
                <a:sym typeface="黑体" pitchFamily="2" charset="-122"/>
              </a:rPr>
              <a:t>href</a:t>
            </a:r>
            <a:r>
              <a:rPr lang="en-US" altLang="zh-CN" sz="2200" b="1" dirty="0" smtClean="0">
                <a:latin typeface="Arial" pitchFamily="34" charset="0"/>
                <a:cs typeface="Arial" pitchFamily="34" charset="0"/>
                <a:sym typeface="黑体" pitchFamily="2" charset="-122"/>
              </a:rPr>
              <a:t>="iphone.css" /&gt;</a:t>
            </a:r>
          </a:p>
          <a:p>
            <a:pPr indent="-457200">
              <a:spcBef>
                <a:spcPts val="600"/>
              </a:spcBef>
            </a:pPr>
            <a:endParaRPr lang="en-US" altLang="zh-CN" sz="2200" b="1" dirty="0" smtClean="0">
              <a:latin typeface="Arial" pitchFamily="34" charset="0"/>
              <a:cs typeface="Arial" pitchFamily="34" charset="0"/>
              <a:sym typeface="黑体" pitchFamily="2" charset="-122"/>
            </a:endParaRPr>
          </a:p>
          <a:p>
            <a:pPr indent="-457200">
              <a:spcBef>
                <a:spcPts val="600"/>
              </a:spcBef>
            </a:pPr>
            <a:r>
              <a:rPr lang="zh-CN" altLang="en-US" sz="2200" b="1" dirty="0" smtClean="0">
                <a:latin typeface="Arial" pitchFamily="34" charset="0"/>
                <a:cs typeface="Arial" pitchFamily="34" charset="0"/>
                <a:sym typeface="黑体" pitchFamily="2" charset="-122"/>
              </a:rPr>
              <a:t>上面的代码指的是“</a:t>
            </a:r>
            <a:r>
              <a:rPr lang="en-US" altLang="zh-CN" sz="2200" b="1" dirty="0" smtClean="0">
                <a:latin typeface="Arial" pitchFamily="34" charset="0"/>
                <a:cs typeface="Arial" pitchFamily="34" charset="0"/>
                <a:sym typeface="黑体" pitchFamily="2" charset="-122"/>
              </a:rPr>
              <a:t>iphone.css”</a:t>
            </a:r>
            <a:r>
              <a:rPr lang="zh-CN" altLang="en-US" sz="2200" b="1" dirty="0" smtClean="0">
                <a:latin typeface="Arial" pitchFamily="34" charset="0"/>
                <a:cs typeface="Arial" pitchFamily="34" charset="0"/>
                <a:sym typeface="黑体" pitchFamily="2" charset="-122"/>
              </a:rPr>
              <a:t>样式适用于最大设备宽度为</a:t>
            </a:r>
            <a:r>
              <a:rPr lang="en-US" altLang="zh-CN" sz="2200" b="1" dirty="0" smtClean="0">
                <a:latin typeface="Arial" pitchFamily="34" charset="0"/>
                <a:cs typeface="Arial" pitchFamily="34" charset="0"/>
                <a:sym typeface="黑体" pitchFamily="2" charset="-122"/>
              </a:rPr>
              <a:t>480px</a:t>
            </a:r>
            <a:r>
              <a:rPr lang="zh-CN" altLang="en-US" sz="2200" b="1" dirty="0" smtClean="0">
                <a:latin typeface="Arial" pitchFamily="34" charset="0"/>
                <a:cs typeface="Arial" pitchFamily="34" charset="0"/>
                <a:sym typeface="黑体" pitchFamily="2" charset="-122"/>
              </a:rPr>
              <a:t>，比如说</a:t>
            </a:r>
            <a:r>
              <a:rPr lang="en-US" altLang="zh-CN" sz="2200" b="1" dirty="0" err="1" smtClean="0">
                <a:latin typeface="Arial" pitchFamily="34" charset="0"/>
                <a:cs typeface="Arial" pitchFamily="34" charset="0"/>
                <a:sym typeface="黑体" pitchFamily="2" charset="-122"/>
              </a:rPr>
              <a:t>iPhone</a:t>
            </a:r>
            <a:r>
              <a:rPr lang="zh-CN" altLang="en-US" sz="2200" b="1" dirty="0" smtClean="0">
                <a:latin typeface="Arial" pitchFamily="34" charset="0"/>
                <a:cs typeface="Arial" pitchFamily="34" charset="0"/>
                <a:sym typeface="黑体" pitchFamily="2" charset="-122"/>
              </a:rPr>
              <a:t>上的显示，这里的“</a:t>
            </a:r>
            <a:r>
              <a:rPr lang="en-US" altLang="zh-CN" sz="2200" b="1" dirty="0" smtClean="0">
                <a:latin typeface="Arial" pitchFamily="34" charset="0"/>
                <a:cs typeface="Arial" pitchFamily="34" charset="0"/>
                <a:sym typeface="黑体" pitchFamily="2" charset="-122"/>
              </a:rPr>
              <a:t>max-device-width”</a:t>
            </a:r>
            <a:r>
              <a:rPr lang="zh-CN" altLang="en-US" sz="2200" b="1" dirty="0" smtClean="0">
                <a:latin typeface="Arial" pitchFamily="34" charset="0"/>
                <a:cs typeface="Arial" pitchFamily="34" charset="0"/>
                <a:sym typeface="黑体" pitchFamily="2" charset="-122"/>
              </a:rPr>
              <a:t>所指的是设备的实际分辨率，也就是指可视面积分辨率。</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857784"/>
          </a:xfrm>
          <a:prstGeom prst="rect">
            <a:avLst/>
          </a:prstGeom>
        </p:spPr>
        <p:txBody>
          <a:bodyPr/>
          <a:lstStyle/>
          <a:p>
            <a:pPr indent="-457200">
              <a:spcBef>
                <a:spcPts val="600"/>
              </a:spcBef>
              <a:buAutoNum type="alphaLcPeriod" startAt="6"/>
            </a:pPr>
            <a:r>
              <a:rPr lang="en-US" altLang="zh-CN" sz="2400" b="1" dirty="0" smtClean="0">
                <a:latin typeface="Arial" pitchFamily="34" charset="0"/>
                <a:cs typeface="Arial" pitchFamily="34" charset="0"/>
                <a:sym typeface="黑体" pitchFamily="2" charset="-122"/>
              </a:rPr>
              <a:t>only</a:t>
            </a:r>
            <a:r>
              <a:rPr lang="zh-CN" altLang="en-US" sz="2400" b="1" dirty="0" smtClean="0">
                <a:latin typeface="Arial" pitchFamily="34" charset="0"/>
                <a:cs typeface="Arial" pitchFamily="34" charset="0"/>
                <a:sym typeface="黑体" pitchFamily="2" charset="-122"/>
              </a:rPr>
              <a:t>关键词</a:t>
            </a:r>
            <a:endParaRPr lang="en-US" altLang="zh-CN" sz="2400" b="1" dirty="0" smtClean="0">
              <a:latin typeface="Arial" pitchFamily="34" charset="0"/>
              <a:cs typeface="Arial" pitchFamily="34" charset="0"/>
              <a:sym typeface="黑体" pitchFamily="2" charset="-122"/>
            </a:endParaRPr>
          </a:p>
          <a:p>
            <a:pPr indent="-457200">
              <a:spcBef>
                <a:spcPts val="600"/>
              </a:spcBef>
            </a:pPr>
            <a:endParaRPr lang="zh-CN" altLang="en-US" sz="2400" b="1" dirty="0" smtClean="0">
              <a:latin typeface="Arial" pitchFamily="34" charset="0"/>
              <a:cs typeface="Arial" pitchFamily="34" charset="0"/>
              <a:sym typeface="黑体" pitchFamily="2" charset="-122"/>
            </a:endParaRPr>
          </a:p>
          <a:p>
            <a:pPr indent="-457200">
              <a:spcBef>
                <a:spcPts val="600"/>
              </a:spcBef>
            </a:pPr>
            <a:r>
              <a:rPr lang="en-US" altLang="zh-CN" sz="2400" b="1" dirty="0" smtClean="0">
                <a:latin typeface="Arial" pitchFamily="34" charset="0"/>
                <a:cs typeface="Arial" pitchFamily="34" charset="0"/>
                <a:sym typeface="黑体" pitchFamily="2" charset="-122"/>
              </a:rPr>
              <a:t>only</a:t>
            </a:r>
            <a:r>
              <a:rPr lang="zh-CN" altLang="en-US" sz="2400" b="1" dirty="0" smtClean="0">
                <a:latin typeface="Arial" pitchFamily="34" charset="0"/>
                <a:cs typeface="Arial" pitchFamily="34" charset="0"/>
                <a:sym typeface="黑体" pitchFamily="2" charset="-122"/>
              </a:rPr>
              <a:t>用来指定某种特定的媒体类型，可以用来排除不支持媒体查询的浏览器。其实</a:t>
            </a:r>
            <a:r>
              <a:rPr lang="en-US" altLang="zh-CN" sz="2400" b="1" dirty="0" smtClean="0">
                <a:latin typeface="Arial" pitchFamily="34" charset="0"/>
                <a:cs typeface="Arial" pitchFamily="34" charset="0"/>
                <a:sym typeface="黑体" pitchFamily="2" charset="-122"/>
              </a:rPr>
              <a:t>only</a:t>
            </a:r>
            <a:r>
              <a:rPr lang="zh-CN" altLang="en-US" sz="2400" b="1" dirty="0" smtClean="0">
                <a:latin typeface="Arial" pitchFamily="34" charset="0"/>
                <a:cs typeface="Arial" pitchFamily="34" charset="0"/>
                <a:sym typeface="黑体" pitchFamily="2" charset="-122"/>
              </a:rPr>
              <a:t>很多时候是用来对那些不支持</a:t>
            </a:r>
            <a:r>
              <a:rPr lang="en-US" altLang="zh-CN" sz="2400" b="1" dirty="0" smtClean="0">
                <a:latin typeface="Arial" pitchFamily="34" charset="0"/>
                <a:cs typeface="Arial" pitchFamily="34" charset="0"/>
                <a:sym typeface="黑体" pitchFamily="2" charset="-122"/>
              </a:rPr>
              <a:t>Media Query</a:t>
            </a:r>
            <a:r>
              <a:rPr lang="zh-CN" altLang="en-US" sz="2400" b="1" dirty="0" smtClean="0">
                <a:latin typeface="Arial" pitchFamily="34" charset="0"/>
                <a:cs typeface="Arial" pitchFamily="34" charset="0"/>
                <a:sym typeface="黑体" pitchFamily="2" charset="-122"/>
              </a:rPr>
              <a:t>但却支持</a:t>
            </a:r>
            <a:r>
              <a:rPr lang="en-US" altLang="zh-CN" sz="2400" b="1" dirty="0" smtClean="0">
                <a:latin typeface="Arial" pitchFamily="34" charset="0"/>
                <a:cs typeface="Arial" pitchFamily="34" charset="0"/>
                <a:sym typeface="黑体" pitchFamily="2" charset="-122"/>
              </a:rPr>
              <a:t>Media Type</a:t>
            </a:r>
            <a:r>
              <a:rPr lang="zh-CN" altLang="en-US" sz="2400" b="1" dirty="0" smtClean="0">
                <a:latin typeface="Arial" pitchFamily="34" charset="0"/>
                <a:cs typeface="Arial" pitchFamily="34" charset="0"/>
                <a:sym typeface="黑体" pitchFamily="2" charset="-122"/>
              </a:rPr>
              <a:t>的设备隐藏样式表的。其主要有：支持媒体特性的设备，正常调用样式，此时就当</a:t>
            </a:r>
            <a:r>
              <a:rPr lang="en-US" altLang="zh-CN" sz="2400" b="1" dirty="0" smtClean="0">
                <a:latin typeface="Arial" pitchFamily="34" charset="0"/>
                <a:cs typeface="Arial" pitchFamily="34" charset="0"/>
                <a:sym typeface="黑体" pitchFamily="2" charset="-122"/>
              </a:rPr>
              <a:t>only</a:t>
            </a:r>
            <a:r>
              <a:rPr lang="zh-CN" altLang="en-US" sz="2400" b="1" dirty="0" smtClean="0">
                <a:latin typeface="Arial" pitchFamily="34" charset="0"/>
                <a:cs typeface="Arial" pitchFamily="34" charset="0"/>
                <a:sym typeface="黑体" pitchFamily="2" charset="-122"/>
              </a:rPr>
              <a:t>不存在；表示不支持媒体特性但又支持媒体类型的设备，这样就会不读样式，因为其先会读取</a:t>
            </a:r>
            <a:r>
              <a:rPr lang="en-US" altLang="zh-CN" sz="2400" b="1" dirty="0" smtClean="0">
                <a:latin typeface="Arial" pitchFamily="34" charset="0"/>
                <a:cs typeface="Arial" pitchFamily="34" charset="0"/>
                <a:sym typeface="黑体" pitchFamily="2" charset="-122"/>
              </a:rPr>
              <a:t>only</a:t>
            </a:r>
            <a:r>
              <a:rPr lang="zh-CN" altLang="en-US" sz="2400" b="1" dirty="0" smtClean="0">
                <a:latin typeface="Arial" pitchFamily="34" charset="0"/>
                <a:cs typeface="Arial" pitchFamily="34" charset="0"/>
                <a:sym typeface="黑体" pitchFamily="2" charset="-122"/>
              </a:rPr>
              <a:t>而不是</a:t>
            </a:r>
            <a:r>
              <a:rPr lang="en-US" altLang="zh-CN" sz="2400" b="1" dirty="0" smtClean="0">
                <a:latin typeface="Arial" pitchFamily="34" charset="0"/>
                <a:cs typeface="Arial" pitchFamily="34" charset="0"/>
                <a:sym typeface="黑体" pitchFamily="2" charset="-122"/>
              </a:rPr>
              <a:t>screen</a:t>
            </a:r>
            <a:r>
              <a:rPr lang="zh-CN" altLang="en-US" sz="2400" b="1" dirty="0" smtClean="0">
                <a:latin typeface="Arial" pitchFamily="34" charset="0"/>
                <a:cs typeface="Arial" pitchFamily="34" charset="0"/>
                <a:sym typeface="黑体" pitchFamily="2" charset="-122"/>
              </a:rPr>
              <a:t>；另外不支持</a:t>
            </a:r>
            <a:r>
              <a:rPr lang="en-US" altLang="zh-CN" sz="2400" b="1" dirty="0" smtClean="0">
                <a:latin typeface="Arial" pitchFamily="34" charset="0"/>
                <a:cs typeface="Arial" pitchFamily="34" charset="0"/>
                <a:sym typeface="黑体" pitchFamily="2" charset="-122"/>
              </a:rPr>
              <a:t>Media Queries</a:t>
            </a:r>
            <a:r>
              <a:rPr lang="zh-CN" altLang="en-US" sz="2400" b="1" dirty="0" smtClean="0">
                <a:latin typeface="Arial" pitchFamily="34" charset="0"/>
                <a:cs typeface="Arial" pitchFamily="34" charset="0"/>
                <a:sym typeface="黑体" pitchFamily="2" charset="-122"/>
              </a:rPr>
              <a:t>的浏览器，不论是否支持</a:t>
            </a:r>
            <a:r>
              <a:rPr lang="en-US" altLang="zh-CN" sz="2400" b="1" dirty="0" smtClean="0">
                <a:latin typeface="Arial" pitchFamily="34" charset="0"/>
                <a:cs typeface="Arial" pitchFamily="34" charset="0"/>
                <a:sym typeface="黑体" pitchFamily="2" charset="-122"/>
              </a:rPr>
              <a:t>only</a:t>
            </a:r>
            <a:r>
              <a:rPr lang="zh-CN" altLang="en-US" sz="2400" b="1" dirty="0" smtClean="0">
                <a:latin typeface="Arial" pitchFamily="34" charset="0"/>
                <a:cs typeface="Arial" pitchFamily="34" charset="0"/>
                <a:sym typeface="黑体" pitchFamily="2" charset="-122"/>
              </a:rPr>
              <a:t>，样式都不会被采用。</a:t>
            </a:r>
            <a:endParaRPr lang="en-US" altLang="zh-CN"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857784"/>
          </a:xfrm>
          <a:prstGeom prst="rect">
            <a:avLst/>
          </a:prstGeom>
        </p:spPr>
        <p:txBody>
          <a:bodyPr/>
          <a:lstStyle/>
          <a:p>
            <a:pPr indent="-457200">
              <a:spcBef>
                <a:spcPts val="600"/>
              </a:spcBef>
            </a:pPr>
            <a:r>
              <a:rPr lang="zh-CN" altLang="en-US" b="1" dirty="0" smtClean="0">
                <a:latin typeface="Arial" pitchFamily="34" charset="0"/>
                <a:cs typeface="Arial" pitchFamily="34" charset="0"/>
                <a:sym typeface="黑体" pitchFamily="2" charset="-122"/>
              </a:rPr>
              <a:t>如</a:t>
            </a:r>
            <a:r>
              <a:rPr lang="en-US" altLang="zh-CN" b="1" dirty="0" smtClean="0">
                <a:latin typeface="Arial" pitchFamily="34" charset="0"/>
                <a:cs typeface="Arial" pitchFamily="34" charset="0"/>
                <a:sym typeface="黑体" pitchFamily="2" charset="-122"/>
              </a:rPr>
              <a:t>:</a:t>
            </a:r>
            <a:endParaRPr lang="zh-CN" altLang="en-US" b="1" dirty="0" smtClean="0">
              <a:latin typeface="Arial" pitchFamily="34" charset="0"/>
              <a:cs typeface="Arial" pitchFamily="34" charset="0"/>
              <a:sym typeface="黑体" pitchFamily="2" charset="-122"/>
            </a:endParaRPr>
          </a:p>
          <a:p>
            <a:pPr indent="-457200">
              <a:spcBef>
                <a:spcPts val="600"/>
              </a:spcBef>
            </a:pPr>
            <a:r>
              <a:rPr lang="en-US" altLang="zh-CN" b="1" dirty="0" smtClean="0">
                <a:latin typeface="Arial" pitchFamily="34" charset="0"/>
                <a:cs typeface="Arial" pitchFamily="34" charset="0"/>
                <a:sym typeface="黑体" pitchFamily="2" charset="-122"/>
              </a:rPr>
              <a:t>&lt;link </a:t>
            </a:r>
            <a:r>
              <a:rPr lang="en-US" altLang="zh-CN" b="1" dirty="0" err="1" smtClean="0">
                <a:latin typeface="Arial" pitchFamily="34" charset="0"/>
                <a:cs typeface="Arial" pitchFamily="34" charset="0"/>
                <a:sym typeface="黑体" pitchFamily="2" charset="-122"/>
              </a:rPr>
              <a:t>rel</a:t>
            </a:r>
            <a:r>
              <a:rPr lang="en-US" altLang="zh-CN" b="1" dirty="0" smtClean="0">
                <a:latin typeface="Arial" pitchFamily="34" charset="0"/>
                <a:cs typeface="Arial" pitchFamily="34" charset="0"/>
                <a:sym typeface="黑体" pitchFamily="2" charset="-122"/>
              </a:rPr>
              <a:t>="</a:t>
            </a:r>
            <a:r>
              <a:rPr lang="en-US" altLang="zh-CN" b="1" dirty="0" err="1" smtClean="0">
                <a:latin typeface="Arial" pitchFamily="34" charset="0"/>
                <a:cs typeface="Arial" pitchFamily="34" charset="0"/>
                <a:sym typeface="黑体" pitchFamily="2" charset="-122"/>
              </a:rPr>
              <a:t>stylesheet</a:t>
            </a:r>
            <a:r>
              <a:rPr lang="en-US" altLang="zh-CN" b="1" dirty="0" smtClean="0">
                <a:latin typeface="Arial" pitchFamily="34" charset="0"/>
                <a:cs typeface="Arial" pitchFamily="34" charset="0"/>
                <a:sym typeface="黑体" pitchFamily="2" charset="-122"/>
              </a:rPr>
              <a:t>" media="only screen and (max-device-width:240px)" </a:t>
            </a:r>
            <a:r>
              <a:rPr lang="en-US" altLang="zh-CN" b="1" dirty="0" err="1" smtClean="0">
                <a:latin typeface="Arial" pitchFamily="34" charset="0"/>
                <a:cs typeface="Arial" pitchFamily="34" charset="0"/>
                <a:sym typeface="黑体" pitchFamily="2" charset="-122"/>
              </a:rPr>
              <a:t>href</a:t>
            </a:r>
            <a:r>
              <a:rPr lang="en-US" altLang="zh-CN" b="1" dirty="0" smtClean="0">
                <a:latin typeface="Arial" pitchFamily="34" charset="0"/>
                <a:cs typeface="Arial" pitchFamily="34" charset="0"/>
                <a:sym typeface="黑体" pitchFamily="2" charset="-122"/>
              </a:rPr>
              <a:t>="android240.css" /&gt;</a:t>
            </a:r>
          </a:p>
          <a:p>
            <a:pPr indent="-457200">
              <a:spcBef>
                <a:spcPts val="600"/>
              </a:spcBef>
            </a:pPr>
            <a:endParaRPr lang="en-US" altLang="zh-CN" b="1" dirty="0" smtClean="0">
              <a:latin typeface="Arial" pitchFamily="34" charset="0"/>
              <a:cs typeface="Arial" pitchFamily="34" charset="0"/>
              <a:sym typeface="黑体" pitchFamily="2" charset="-122"/>
            </a:endParaRPr>
          </a:p>
          <a:p>
            <a:pPr indent="-457200">
              <a:spcBef>
                <a:spcPts val="600"/>
              </a:spcBef>
            </a:pPr>
            <a:r>
              <a:rPr lang="zh-CN" altLang="en-US" b="1" dirty="0" smtClean="0">
                <a:latin typeface="Arial" pitchFamily="34" charset="0"/>
                <a:cs typeface="Arial" pitchFamily="34" charset="0"/>
                <a:sym typeface="黑体" pitchFamily="2" charset="-122"/>
              </a:rPr>
              <a:t>在</a:t>
            </a:r>
            <a:r>
              <a:rPr lang="en-US" altLang="zh-CN" b="1" dirty="0" smtClean="0">
                <a:latin typeface="Arial" pitchFamily="34" charset="0"/>
                <a:cs typeface="Arial" pitchFamily="34" charset="0"/>
                <a:sym typeface="黑体" pitchFamily="2" charset="-122"/>
              </a:rPr>
              <a:t>Media Query</a:t>
            </a:r>
            <a:r>
              <a:rPr lang="zh-CN" altLang="en-US" b="1" dirty="0" smtClean="0">
                <a:latin typeface="Arial" pitchFamily="34" charset="0"/>
                <a:cs typeface="Arial" pitchFamily="34" charset="0"/>
                <a:sym typeface="黑体" pitchFamily="2" charset="-122"/>
              </a:rPr>
              <a:t>中如果没有明确指定</a:t>
            </a:r>
            <a:r>
              <a:rPr lang="en-US" altLang="zh-CN" b="1" dirty="0" smtClean="0">
                <a:latin typeface="Arial" pitchFamily="34" charset="0"/>
                <a:cs typeface="Arial" pitchFamily="34" charset="0"/>
                <a:sym typeface="黑体" pitchFamily="2" charset="-122"/>
              </a:rPr>
              <a:t>Media Type</a:t>
            </a:r>
            <a:r>
              <a:rPr lang="zh-CN" altLang="en-US" b="1" dirty="0" smtClean="0">
                <a:latin typeface="Arial" pitchFamily="34" charset="0"/>
                <a:cs typeface="Arial" pitchFamily="34" charset="0"/>
                <a:sym typeface="黑体" pitchFamily="2" charset="-122"/>
              </a:rPr>
              <a:t>，那么其默认为</a:t>
            </a:r>
            <a:r>
              <a:rPr lang="en-US" altLang="zh-CN" b="1" dirty="0" smtClean="0">
                <a:latin typeface="Arial" pitchFamily="34" charset="0"/>
                <a:cs typeface="Arial" pitchFamily="34" charset="0"/>
                <a:sym typeface="黑体" pitchFamily="2" charset="-122"/>
              </a:rPr>
              <a:t>all</a:t>
            </a:r>
            <a:r>
              <a:rPr lang="zh-CN" altLang="en-US" b="1" dirty="0" smtClean="0">
                <a:latin typeface="Arial" pitchFamily="34" charset="0"/>
                <a:cs typeface="Arial" pitchFamily="34" charset="0"/>
                <a:sym typeface="黑体" pitchFamily="2" charset="-122"/>
              </a:rPr>
              <a:t>，如：</a:t>
            </a:r>
          </a:p>
          <a:p>
            <a:pPr indent="-457200">
              <a:spcBef>
                <a:spcPts val="600"/>
              </a:spcBef>
            </a:pPr>
            <a:r>
              <a:rPr lang="en-US" altLang="zh-CN" b="1" dirty="0" smtClean="0">
                <a:latin typeface="Arial" pitchFamily="34" charset="0"/>
                <a:cs typeface="Arial" pitchFamily="34" charset="0"/>
                <a:sym typeface="黑体" pitchFamily="2" charset="-122"/>
              </a:rPr>
              <a:t>&lt;link </a:t>
            </a:r>
            <a:r>
              <a:rPr lang="en-US" altLang="zh-CN" b="1" dirty="0" err="1" smtClean="0">
                <a:latin typeface="Arial" pitchFamily="34" charset="0"/>
                <a:cs typeface="Arial" pitchFamily="34" charset="0"/>
                <a:sym typeface="黑体" pitchFamily="2" charset="-122"/>
              </a:rPr>
              <a:t>rel</a:t>
            </a:r>
            <a:r>
              <a:rPr lang="en-US" altLang="zh-CN" b="1" dirty="0" smtClean="0">
                <a:latin typeface="Arial" pitchFamily="34" charset="0"/>
                <a:cs typeface="Arial" pitchFamily="34" charset="0"/>
                <a:sym typeface="黑体" pitchFamily="2" charset="-122"/>
              </a:rPr>
              <a:t>="</a:t>
            </a:r>
            <a:r>
              <a:rPr lang="en-US" altLang="zh-CN" b="1" dirty="0" err="1" smtClean="0">
                <a:latin typeface="Arial" pitchFamily="34" charset="0"/>
                <a:cs typeface="Arial" pitchFamily="34" charset="0"/>
                <a:sym typeface="黑体" pitchFamily="2" charset="-122"/>
              </a:rPr>
              <a:t>stylesheet</a:t>
            </a:r>
            <a:r>
              <a:rPr lang="en-US" altLang="zh-CN" b="1" dirty="0" smtClean="0">
                <a:latin typeface="Arial" pitchFamily="34" charset="0"/>
                <a:cs typeface="Arial" pitchFamily="34" charset="0"/>
                <a:sym typeface="黑体" pitchFamily="2" charset="-122"/>
              </a:rPr>
              <a:t>" media="(min-width:701px) and (max-width:900px)" </a:t>
            </a:r>
            <a:r>
              <a:rPr lang="en-US" altLang="zh-CN" b="1" dirty="0" err="1" smtClean="0">
                <a:latin typeface="Arial" pitchFamily="34" charset="0"/>
                <a:cs typeface="Arial" pitchFamily="34" charset="0"/>
                <a:sym typeface="黑体" pitchFamily="2" charset="-122"/>
              </a:rPr>
              <a:t>href</a:t>
            </a:r>
            <a:r>
              <a:rPr lang="en-US" altLang="zh-CN" b="1" dirty="0" smtClean="0">
                <a:latin typeface="Arial" pitchFamily="34" charset="0"/>
                <a:cs typeface="Arial" pitchFamily="34" charset="0"/>
                <a:sym typeface="黑体" pitchFamily="2" charset="-122"/>
              </a:rPr>
              <a:t>="mediu.css" /&gt;</a:t>
            </a:r>
          </a:p>
          <a:p>
            <a:pPr indent="-457200">
              <a:spcBef>
                <a:spcPts val="600"/>
              </a:spcBef>
            </a:pPr>
            <a:endParaRPr lang="en-US" altLang="zh-CN" b="1" dirty="0" smtClean="0">
              <a:latin typeface="Arial" pitchFamily="34" charset="0"/>
              <a:cs typeface="Arial" pitchFamily="34" charset="0"/>
              <a:sym typeface="黑体" pitchFamily="2" charset="-122"/>
            </a:endParaRPr>
          </a:p>
          <a:p>
            <a:pPr indent="-457200">
              <a:spcBef>
                <a:spcPts val="600"/>
              </a:spcBef>
            </a:pPr>
            <a:r>
              <a:rPr lang="zh-CN" altLang="en-US" b="1" dirty="0" smtClean="0">
                <a:latin typeface="Arial" pitchFamily="34" charset="0"/>
                <a:cs typeface="Arial" pitchFamily="34" charset="0"/>
                <a:sym typeface="黑体" pitchFamily="2" charset="-122"/>
              </a:rPr>
              <a:t>另外在样式中，还可以使用多条语句来将同一个样式应用于不同的媒体类型和媒体特性中，指定方式如下所示。</a:t>
            </a:r>
          </a:p>
          <a:p>
            <a:pPr indent="-457200">
              <a:spcBef>
                <a:spcPts val="600"/>
              </a:spcBef>
            </a:pPr>
            <a:r>
              <a:rPr lang="en-US" altLang="zh-CN" b="1" dirty="0" smtClean="0">
                <a:latin typeface="Arial" pitchFamily="34" charset="0"/>
                <a:cs typeface="Arial" pitchFamily="34" charset="0"/>
                <a:sym typeface="黑体" pitchFamily="2" charset="-122"/>
              </a:rPr>
              <a:t>&lt;link </a:t>
            </a:r>
            <a:r>
              <a:rPr lang="en-US" altLang="zh-CN" b="1" dirty="0" err="1" smtClean="0">
                <a:latin typeface="Arial" pitchFamily="34" charset="0"/>
                <a:cs typeface="Arial" pitchFamily="34" charset="0"/>
                <a:sym typeface="黑体" pitchFamily="2" charset="-122"/>
              </a:rPr>
              <a:t>rel</a:t>
            </a:r>
            <a:r>
              <a:rPr lang="en-US" altLang="zh-CN" b="1" dirty="0" smtClean="0">
                <a:latin typeface="Arial" pitchFamily="34" charset="0"/>
                <a:cs typeface="Arial" pitchFamily="34" charset="0"/>
                <a:sym typeface="黑体" pitchFamily="2" charset="-122"/>
              </a:rPr>
              <a:t>="</a:t>
            </a:r>
            <a:r>
              <a:rPr lang="en-US" altLang="zh-CN" b="1" dirty="0" err="1" smtClean="0">
                <a:latin typeface="Arial" pitchFamily="34" charset="0"/>
                <a:cs typeface="Arial" pitchFamily="34" charset="0"/>
                <a:sym typeface="黑体" pitchFamily="2" charset="-122"/>
              </a:rPr>
              <a:t>stylesheet</a:t>
            </a:r>
            <a:r>
              <a:rPr lang="en-US" altLang="zh-CN" b="1" dirty="0" smtClean="0">
                <a:latin typeface="Arial" pitchFamily="34" charset="0"/>
                <a:cs typeface="Arial" pitchFamily="34" charset="0"/>
                <a:sym typeface="黑体" pitchFamily="2" charset="-122"/>
              </a:rPr>
              <a:t>" type="text/</a:t>
            </a:r>
            <a:r>
              <a:rPr lang="en-US" altLang="zh-CN" b="1" dirty="0" err="1" smtClean="0">
                <a:latin typeface="Arial" pitchFamily="34" charset="0"/>
                <a:cs typeface="Arial" pitchFamily="34" charset="0"/>
                <a:sym typeface="黑体" pitchFamily="2" charset="-122"/>
              </a:rPr>
              <a:t>css</a:t>
            </a:r>
            <a:r>
              <a:rPr lang="en-US" altLang="zh-CN" b="1" dirty="0" smtClean="0">
                <a:latin typeface="Arial" pitchFamily="34" charset="0"/>
                <a:cs typeface="Arial" pitchFamily="34" charset="0"/>
                <a:sym typeface="黑体" pitchFamily="2" charset="-122"/>
              </a:rPr>
              <a:t>" </a:t>
            </a:r>
            <a:r>
              <a:rPr lang="en-US" altLang="zh-CN" b="1" dirty="0" err="1" smtClean="0">
                <a:latin typeface="Arial" pitchFamily="34" charset="0"/>
                <a:cs typeface="Arial" pitchFamily="34" charset="0"/>
                <a:sym typeface="黑体" pitchFamily="2" charset="-122"/>
              </a:rPr>
              <a:t>href</a:t>
            </a:r>
            <a:r>
              <a:rPr lang="en-US" altLang="zh-CN" b="1" dirty="0" smtClean="0">
                <a:latin typeface="Arial" pitchFamily="34" charset="0"/>
                <a:cs typeface="Arial" pitchFamily="34" charset="0"/>
                <a:sym typeface="黑体" pitchFamily="2" charset="-122"/>
              </a:rPr>
              <a:t>="style.css" media="handheld and (max-width:480px), screen and (min-width:960px)" /&gt;</a:t>
            </a:r>
          </a:p>
          <a:p>
            <a:pPr indent="-457200">
              <a:spcBef>
                <a:spcPts val="600"/>
              </a:spcBef>
            </a:pPr>
            <a:endParaRPr lang="en-US" altLang="zh-CN" b="1" dirty="0" smtClean="0">
              <a:latin typeface="Arial" pitchFamily="34" charset="0"/>
              <a:cs typeface="Arial" pitchFamily="34" charset="0"/>
              <a:sym typeface="黑体" pitchFamily="2" charset="-122"/>
            </a:endParaRPr>
          </a:p>
          <a:p>
            <a:pPr indent="-457200">
              <a:spcBef>
                <a:spcPts val="600"/>
              </a:spcBef>
            </a:pPr>
            <a:r>
              <a:rPr lang="zh-CN" altLang="en-US" b="1" dirty="0" smtClean="0">
                <a:latin typeface="Arial" pitchFamily="34" charset="0"/>
                <a:cs typeface="Arial" pitchFamily="34" charset="0"/>
                <a:sym typeface="黑体" pitchFamily="2" charset="-122"/>
              </a:rPr>
              <a:t>上面代码中</a:t>
            </a:r>
            <a:r>
              <a:rPr lang="en-US" altLang="zh-CN" b="1" dirty="0" smtClean="0">
                <a:latin typeface="Arial" pitchFamily="34" charset="0"/>
                <a:cs typeface="Arial" pitchFamily="34" charset="0"/>
                <a:sym typeface="黑体" pitchFamily="2" charset="-122"/>
              </a:rPr>
              <a:t>style.css</a:t>
            </a:r>
            <a:r>
              <a:rPr lang="zh-CN" altLang="en-US" b="1" dirty="0" smtClean="0">
                <a:latin typeface="Arial" pitchFamily="34" charset="0"/>
                <a:cs typeface="Arial" pitchFamily="34" charset="0"/>
                <a:sym typeface="黑体" pitchFamily="2" charset="-122"/>
              </a:rPr>
              <a:t>样式被用在宽度小于或等于</a:t>
            </a:r>
            <a:r>
              <a:rPr lang="en-US" altLang="zh-CN" b="1" dirty="0" smtClean="0">
                <a:latin typeface="Arial" pitchFamily="34" charset="0"/>
                <a:cs typeface="Arial" pitchFamily="34" charset="0"/>
                <a:sym typeface="黑体" pitchFamily="2" charset="-122"/>
              </a:rPr>
              <a:t>480px</a:t>
            </a:r>
            <a:r>
              <a:rPr lang="zh-CN" altLang="en-US" b="1" dirty="0" smtClean="0">
                <a:latin typeface="Arial" pitchFamily="34" charset="0"/>
                <a:cs typeface="Arial" pitchFamily="34" charset="0"/>
                <a:sym typeface="黑体" pitchFamily="2" charset="-122"/>
              </a:rPr>
              <a:t>的手持设备上，或者被用于屏幕宽度大于或等于</a:t>
            </a:r>
            <a:r>
              <a:rPr lang="en-US" altLang="zh-CN" b="1" dirty="0" smtClean="0">
                <a:latin typeface="Arial" pitchFamily="34" charset="0"/>
                <a:cs typeface="Arial" pitchFamily="34" charset="0"/>
                <a:sym typeface="黑体" pitchFamily="2" charset="-122"/>
              </a:rPr>
              <a:t>960px</a:t>
            </a:r>
            <a:r>
              <a:rPr lang="zh-CN" altLang="en-US" b="1" dirty="0" smtClean="0">
                <a:latin typeface="Arial" pitchFamily="34" charset="0"/>
                <a:cs typeface="Arial" pitchFamily="34" charset="0"/>
                <a:sym typeface="黑体" pitchFamily="2" charset="-122"/>
              </a:rPr>
              <a:t>的设备上。</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176464"/>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3</a:t>
            </a:r>
            <a:r>
              <a:rPr lang="zh-CN" altLang="en-US" sz="2400" b="1" dirty="0" smtClean="0">
                <a:latin typeface="Arial" pitchFamily="34" charset="0"/>
                <a:cs typeface="Arial" pitchFamily="34" charset="0"/>
                <a:sym typeface="黑体" pitchFamily="2" charset="-122"/>
              </a:rPr>
              <a:t>、常用 </a:t>
            </a:r>
            <a:r>
              <a:rPr lang="en-US" altLang="zh-CN" sz="2400" b="1" dirty="0" smtClean="0">
                <a:latin typeface="Arial" pitchFamily="34" charset="0"/>
                <a:cs typeface="Arial" pitchFamily="34" charset="0"/>
                <a:sym typeface="黑体" pitchFamily="2" charset="-122"/>
              </a:rPr>
              <a:t>media query </a:t>
            </a:r>
            <a:r>
              <a:rPr lang="zh-CN" altLang="en-US" sz="2400" b="1" dirty="0" smtClean="0">
                <a:latin typeface="Arial" pitchFamily="34" charset="0"/>
                <a:cs typeface="Arial" pitchFamily="34" charset="0"/>
                <a:sym typeface="黑体" pitchFamily="2" charset="-122"/>
              </a:rPr>
              <a:t>设备特性</a:t>
            </a:r>
            <a:endParaRPr lang="en-US" altLang="zh-CN" sz="2400" b="1" dirty="0" smtClean="0">
              <a:latin typeface="Arial" pitchFamily="34" charset="0"/>
              <a:cs typeface="Arial" pitchFamily="34" charset="0"/>
              <a:sym typeface="黑体" pitchFamily="2" charset="-122"/>
            </a:endParaRPr>
          </a:p>
          <a:p>
            <a:pPr>
              <a:spcBef>
                <a:spcPts val="600"/>
              </a:spcBef>
            </a:pPr>
            <a:r>
              <a:rPr lang="en-US" altLang="zh-CN" sz="2400" b="1" dirty="0" smtClean="0">
                <a:latin typeface="Arial" pitchFamily="34" charset="0"/>
                <a:cs typeface="Arial" pitchFamily="34" charset="0"/>
                <a:sym typeface="黑体" pitchFamily="2" charset="-122"/>
              </a:rPr>
              <a:t>media query </a:t>
            </a:r>
            <a:r>
              <a:rPr lang="zh-CN" altLang="en-US" sz="2400" b="1" dirty="0" smtClean="0">
                <a:latin typeface="Arial" pitchFamily="34" charset="0"/>
                <a:cs typeface="Arial" pitchFamily="34" charset="0"/>
                <a:sym typeface="黑体" pitchFamily="2" charset="-122"/>
              </a:rPr>
              <a:t>语法格式中支持设备如下</a:t>
            </a:r>
            <a:r>
              <a:rPr lang="en-US" altLang="zh-CN" sz="2400" b="1" dirty="0" smtClean="0">
                <a:latin typeface="Arial" pitchFamily="34" charset="0"/>
                <a:cs typeface="Arial" pitchFamily="34" charset="0"/>
                <a:sym typeface="黑体" pitchFamily="2" charset="-122"/>
              </a:rPr>
              <a:t>:</a:t>
            </a:r>
            <a:endParaRPr lang="zh-CN" altLang="en-US" sz="2400" b="1" dirty="0" smtClean="0">
              <a:latin typeface="Arial" pitchFamily="34" charset="0"/>
              <a:cs typeface="Arial" pitchFamily="34" charset="0"/>
              <a:sym typeface="黑体" pitchFamily="2" charset="-122"/>
            </a:endParaRPr>
          </a:p>
        </p:txBody>
      </p:sp>
      <p:pic>
        <p:nvPicPr>
          <p:cNvPr id="1026" name="Picture 2"/>
          <p:cNvPicPr>
            <a:picLocks noChangeAspect="1" noChangeArrowheads="1"/>
          </p:cNvPicPr>
          <p:nvPr/>
        </p:nvPicPr>
        <p:blipFill>
          <a:blip r:embed="rId2"/>
          <a:srcRect/>
          <a:stretch>
            <a:fillRect/>
          </a:stretch>
        </p:blipFill>
        <p:spPr bwMode="auto">
          <a:xfrm>
            <a:off x="428596" y="2643182"/>
            <a:ext cx="6067425" cy="401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176464"/>
          </a:xfrm>
          <a:prstGeom prst="rect">
            <a:avLst/>
          </a:prstGeom>
        </p:spPr>
        <p:txBody>
          <a:bodyPr/>
          <a:lstStyle/>
          <a:p>
            <a:pPr>
              <a:spcBef>
                <a:spcPts val="600"/>
              </a:spcBef>
            </a:pPr>
            <a:r>
              <a:rPr lang="en-US" sz="2400" b="1" dirty="0" smtClean="0"/>
              <a:t>media query </a:t>
            </a:r>
            <a:r>
              <a:rPr lang="zh-CN" altLang="en-US" sz="2400" b="1" dirty="0" smtClean="0"/>
              <a:t>语法格式中设备特性如下</a:t>
            </a:r>
            <a:r>
              <a:rPr lang="en-US" altLang="zh-CN" sz="2400" b="1" dirty="0" smtClean="0"/>
              <a:t>:</a:t>
            </a:r>
            <a:endParaRPr lang="zh-CN" altLang="en-US" sz="2400" b="1" dirty="0" smtClean="0">
              <a:latin typeface="Arial" pitchFamily="34" charset="0"/>
              <a:cs typeface="Arial" pitchFamily="34" charset="0"/>
              <a:sym typeface="黑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357158" y="2178089"/>
            <a:ext cx="6000750" cy="6751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176464"/>
          </a:xfrm>
          <a:prstGeom prst="rect">
            <a:avLst/>
          </a:prstGeom>
        </p:spPr>
        <p:txBody>
          <a:bodyPr/>
          <a:lstStyle/>
          <a:p>
            <a:pPr>
              <a:spcBef>
                <a:spcPts val="600"/>
              </a:spcBef>
            </a:pPr>
            <a:r>
              <a:rPr lang="zh-CN" altLang="en-US" sz="2400" b="1" dirty="0" smtClean="0"/>
              <a:t>案例一</a:t>
            </a:r>
          </a:p>
        </p:txBody>
      </p:sp>
      <p:pic>
        <p:nvPicPr>
          <p:cNvPr id="3074" name="Picture 2" descr="http://upload-images.jianshu.io/upload_images/693359-aa2a7fb5f3348536.gif?imageMogr2/auto-orient/strip"/>
          <p:cNvPicPr>
            <a:picLocks noChangeAspect="1" noChangeArrowheads="1" noCrop="1"/>
          </p:cNvPicPr>
          <p:nvPr/>
        </p:nvPicPr>
        <p:blipFill>
          <a:blip r:embed="rId2"/>
          <a:srcRect/>
          <a:stretch>
            <a:fillRect/>
          </a:stretch>
        </p:blipFill>
        <p:spPr bwMode="auto">
          <a:xfrm>
            <a:off x="285720" y="2714620"/>
            <a:ext cx="8515350" cy="26193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176464"/>
          </a:xfrm>
          <a:prstGeom prst="rect">
            <a:avLst/>
          </a:prstGeom>
        </p:spPr>
        <p:txBody>
          <a:bodyPr/>
          <a:lstStyle/>
          <a:p>
            <a:r>
              <a:rPr lang="zh-CN" altLang="en-US" sz="2400" b="1" dirty="0" smtClean="0"/>
              <a:t>案例二</a:t>
            </a:r>
            <a:endParaRPr lang="zh-CN" altLang="en-US" sz="2400" b="1" dirty="0"/>
          </a:p>
        </p:txBody>
      </p:sp>
      <p:pic>
        <p:nvPicPr>
          <p:cNvPr id="47108" name="Picture 4" descr="http://upload-images.jianshu.io/upload_images/693359-5cf486c1d5592442.gif?imageMogr2/auto-orient/strip"/>
          <p:cNvPicPr>
            <a:picLocks noChangeAspect="1" noChangeArrowheads="1" noCrop="1"/>
          </p:cNvPicPr>
          <p:nvPr/>
        </p:nvPicPr>
        <p:blipFill>
          <a:blip r:embed="rId2"/>
          <a:srcRect/>
          <a:stretch>
            <a:fillRect/>
          </a:stretch>
        </p:blipFill>
        <p:spPr bwMode="auto">
          <a:xfrm>
            <a:off x="500035" y="2214554"/>
            <a:ext cx="7293238" cy="464344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10"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1"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4</a:t>
            </a:r>
            <a:endParaRPr lang="zh-CN" altLang="en-US" sz="2800" dirty="0">
              <a:solidFill>
                <a:schemeClr val="bg1"/>
              </a:solidFill>
            </a:endParaRPr>
          </a:p>
        </p:txBody>
      </p:sp>
      <p:sp>
        <p:nvSpPr>
          <p:cNvPr id="12"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a:spcBef>
                <a:spcPts val="600"/>
              </a:spcBef>
            </a:pPr>
            <a:r>
              <a:rPr lang="en-US" altLang="zh-CN" sz="2400" b="1" dirty="0" smtClean="0">
                <a:latin typeface="Arial" pitchFamily="34" charset="0"/>
                <a:cs typeface="Arial" pitchFamily="34" charset="0"/>
              </a:rPr>
              <a:t>Responsive Web Design </a:t>
            </a:r>
            <a:r>
              <a:rPr lang="zh-CN" altLang="en-US" sz="2400" b="1" dirty="0" smtClean="0">
                <a:latin typeface="Arial" pitchFamily="34" charset="0"/>
                <a:cs typeface="Arial" pitchFamily="34" charset="0"/>
              </a:rPr>
              <a:t>响应式设计布局概念</a:t>
            </a:r>
          </a:p>
        </p:txBody>
      </p:sp>
      <p:sp>
        <p:nvSpPr>
          <p:cNvPr id="13"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8" name="内容占位符 2"/>
          <p:cNvSpPr txBox="1">
            <a:spLocks/>
          </p:cNvSpPr>
          <p:nvPr/>
        </p:nvSpPr>
        <p:spPr>
          <a:xfrm>
            <a:off x="285720" y="2492896"/>
            <a:ext cx="8572560" cy="4176464"/>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1</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Responsive </a:t>
            </a:r>
            <a:r>
              <a:rPr lang="zh-CN" altLang="en-US" sz="2400" b="1" dirty="0" smtClean="0">
                <a:latin typeface="Arial" pitchFamily="34" charset="0"/>
                <a:cs typeface="Arial" pitchFamily="34" charset="0"/>
                <a:sym typeface="黑体" pitchFamily="2" charset="-122"/>
              </a:rPr>
              <a:t>设计特点</a:t>
            </a: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什么是响应式设计呢？维基百科是这样对响应式作的描述：“</a:t>
            </a:r>
            <a:r>
              <a:rPr lang="en-US" altLang="zh-CN" sz="2000" b="1" dirty="0" smtClean="0">
                <a:latin typeface="Arial" pitchFamily="34" charset="0"/>
                <a:cs typeface="Arial" pitchFamily="34" charset="0"/>
                <a:sym typeface="黑体" pitchFamily="2" charset="-122"/>
              </a:rPr>
              <a:t>Responsive</a:t>
            </a:r>
            <a:r>
              <a:rPr lang="zh-CN" altLang="en-US" sz="2000" b="1" dirty="0" smtClean="0">
                <a:latin typeface="Arial" pitchFamily="34" charset="0"/>
                <a:cs typeface="Arial" pitchFamily="34" charset="0"/>
                <a:sym typeface="黑体" pitchFamily="2" charset="-122"/>
              </a:rPr>
              <a:t>设计简单的称为</a:t>
            </a:r>
            <a:r>
              <a:rPr lang="en-US" altLang="zh-CN" sz="2000" b="1" dirty="0" smtClean="0">
                <a:latin typeface="Arial" pitchFamily="34" charset="0"/>
                <a:cs typeface="Arial" pitchFamily="34" charset="0"/>
                <a:sym typeface="黑体" pitchFamily="2" charset="-122"/>
              </a:rPr>
              <a:t>RWD</a:t>
            </a:r>
            <a:r>
              <a:rPr lang="zh-CN" altLang="en-US" sz="2000" b="1" dirty="0" smtClean="0">
                <a:latin typeface="Arial" pitchFamily="34" charset="0"/>
                <a:cs typeface="Arial" pitchFamily="34" charset="0"/>
                <a:sym typeface="黑体" pitchFamily="2" charset="-122"/>
              </a:rPr>
              <a:t>，是精心提供各种设备都能浏览网页的一种设计方法，</a:t>
            </a:r>
            <a:r>
              <a:rPr lang="en-US" altLang="zh-CN" sz="2000" b="1" dirty="0" smtClean="0">
                <a:latin typeface="Arial" pitchFamily="34" charset="0"/>
                <a:cs typeface="Arial" pitchFamily="34" charset="0"/>
                <a:sym typeface="黑体" pitchFamily="2" charset="-122"/>
              </a:rPr>
              <a:t>RWD</a:t>
            </a:r>
            <a:r>
              <a:rPr lang="zh-CN" altLang="en-US" sz="2000" b="1" dirty="0" smtClean="0">
                <a:latin typeface="Arial" pitchFamily="34" charset="0"/>
                <a:cs typeface="Arial" pitchFamily="34" charset="0"/>
                <a:sym typeface="黑体" pitchFamily="2" charset="-122"/>
              </a:rPr>
              <a:t>能让你的网页在不同的设备中展现不同的设计风格。”从这一点描述来说，</a:t>
            </a:r>
            <a:r>
              <a:rPr lang="en-US" altLang="zh-CN" sz="2000" b="1" dirty="0" smtClean="0">
                <a:latin typeface="Arial" pitchFamily="34" charset="0"/>
                <a:cs typeface="Arial" pitchFamily="34" charset="0"/>
                <a:sym typeface="黑体" pitchFamily="2" charset="-122"/>
              </a:rPr>
              <a:t>RWD</a:t>
            </a:r>
            <a:r>
              <a:rPr lang="zh-CN" altLang="en-US" sz="2000" b="1" dirty="0" smtClean="0">
                <a:latin typeface="Arial" pitchFamily="34" charset="0"/>
                <a:cs typeface="Arial" pitchFamily="34" charset="0"/>
                <a:sym typeface="黑体" pitchFamily="2" charset="-122"/>
              </a:rPr>
              <a:t>不是流体布局，也不是网格布局，而是一种独特的网页设计方法。响应式设计要考虑元素布局的秩序，而且还需要做到“有求必应”，那就需要满足以下三个条件：</a:t>
            </a:r>
          </a:p>
          <a:p>
            <a:pPr>
              <a:spcBef>
                <a:spcPts val="600"/>
              </a:spcBef>
            </a:pPr>
            <a:r>
              <a:rPr lang="zh-CN" altLang="en-US" sz="2000" b="1" dirty="0" smtClean="0">
                <a:latin typeface="Arial" pitchFamily="34" charset="0"/>
                <a:cs typeface="Arial" pitchFamily="34" charset="0"/>
                <a:sym typeface="黑体" pitchFamily="2" charset="-122"/>
              </a:rPr>
              <a:t>网站必须建立灵活的网格基础；</a:t>
            </a:r>
          </a:p>
          <a:p>
            <a:pPr>
              <a:spcBef>
                <a:spcPts val="600"/>
              </a:spcBef>
            </a:pPr>
            <a:r>
              <a:rPr lang="zh-CN" altLang="en-US" sz="2000" b="1" dirty="0" smtClean="0">
                <a:latin typeface="Arial" pitchFamily="34" charset="0"/>
                <a:cs typeface="Arial" pitchFamily="34" charset="0"/>
                <a:sym typeface="黑体" pitchFamily="2" charset="-122"/>
              </a:rPr>
              <a:t>引用到网站的图片必须是可伸缩的；</a:t>
            </a:r>
          </a:p>
          <a:p>
            <a:pPr>
              <a:spcBef>
                <a:spcPts val="600"/>
              </a:spcBef>
            </a:pPr>
            <a:r>
              <a:rPr lang="zh-CN" altLang="en-US" sz="2000" b="1" dirty="0" smtClean="0">
                <a:latin typeface="Arial" pitchFamily="34" charset="0"/>
                <a:cs typeface="Arial" pitchFamily="34" charset="0"/>
                <a:sym typeface="黑体" pitchFamily="2" charset="-122"/>
              </a:rPr>
              <a:t>不同的显示风格，需要在</a:t>
            </a:r>
            <a:r>
              <a:rPr lang="en-US" altLang="zh-CN" sz="2000" b="1" dirty="0" smtClean="0">
                <a:latin typeface="Arial" pitchFamily="34" charset="0"/>
                <a:cs typeface="Arial" pitchFamily="34" charset="0"/>
                <a:sym typeface="黑体" pitchFamily="2" charset="-122"/>
              </a:rPr>
              <a:t>Media Queries</a:t>
            </a:r>
            <a:r>
              <a:rPr lang="zh-CN" altLang="en-US" sz="2000" b="1" dirty="0" smtClean="0">
                <a:latin typeface="Arial" pitchFamily="34" charset="0"/>
                <a:cs typeface="Arial" pitchFamily="34" charset="0"/>
                <a:sym typeface="黑体" pitchFamily="2" charset="-122"/>
              </a:rPr>
              <a:t>上写不同的样式。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3501008"/>
            <a:ext cx="9144000" cy="1800200"/>
          </a:xfrm>
          <a:prstGeom prst="rect">
            <a:avLst/>
          </a:prstGeom>
          <a:solidFill>
            <a:srgbClr val="FF682F"/>
          </a:solidFill>
          <a:ln>
            <a:noFill/>
          </a:ln>
        </p:spPr>
        <p:txBody>
          <a:bodyPr anchor="ctr"/>
          <a:lstStyle/>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第十四章 弹性盒与媒体查询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2</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Responsive </a:t>
            </a:r>
            <a:r>
              <a:rPr lang="zh-CN" altLang="en-US" sz="2400" b="1" dirty="0" smtClean="0">
                <a:latin typeface="Arial" pitchFamily="34" charset="0"/>
                <a:cs typeface="Arial" pitchFamily="34" charset="0"/>
                <a:sym typeface="黑体" pitchFamily="2" charset="-122"/>
              </a:rPr>
              <a:t>中的术语</a:t>
            </a: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en-US" altLang="zh-CN" sz="2400" b="1" dirty="0" smtClean="0">
                <a:latin typeface="Arial" pitchFamily="34" charset="0"/>
                <a:cs typeface="Arial" pitchFamily="34" charset="0"/>
                <a:sym typeface="黑体" pitchFamily="2" charset="-122"/>
              </a:rPr>
              <a:t>a.</a:t>
            </a:r>
            <a:r>
              <a:rPr lang="zh-CN" altLang="en-US" sz="2400" b="1" dirty="0" smtClean="0">
                <a:latin typeface="Arial" pitchFamily="34" charset="0"/>
                <a:cs typeface="Arial" pitchFamily="34" charset="0"/>
                <a:sym typeface="黑体" pitchFamily="2" charset="-122"/>
              </a:rPr>
              <a:t>流体网格</a:t>
            </a: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
            </a:r>
            <a:br>
              <a:rPr lang="zh-CN" altLang="en-US" sz="2400" b="1" dirty="0" smtClean="0">
                <a:latin typeface="Arial" pitchFamily="34" charset="0"/>
                <a:cs typeface="Arial" pitchFamily="34" charset="0"/>
                <a:sym typeface="黑体" pitchFamily="2" charset="-122"/>
              </a:rPr>
            </a:br>
            <a:r>
              <a:rPr lang="zh-CN" altLang="en-US" sz="2400" b="1" dirty="0" smtClean="0">
                <a:latin typeface="Arial" pitchFamily="34" charset="0"/>
                <a:cs typeface="Arial" pitchFamily="34" charset="0"/>
                <a:sym typeface="黑体" pitchFamily="2" charset="-122"/>
              </a:rPr>
              <a:t>流体网格是一个简单的网格系统，这种网格设计参考了流体设计中的网格系统，将每个网格格子使用百分比单位来控制网格大小。这种网格系统最大的好处是让你的网格大小随时根据屏幕尺寸大小做出相对应的比例缩放。</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b.</a:t>
            </a:r>
            <a:r>
              <a:rPr lang="zh-CN" altLang="en-US" sz="2400" b="1" dirty="0" smtClean="0">
                <a:latin typeface="Arial" pitchFamily="34" charset="0"/>
                <a:cs typeface="Arial" pitchFamily="34" charset="0"/>
                <a:sym typeface="黑体" pitchFamily="2" charset="-122"/>
              </a:rPr>
              <a:t>弹性图片</a:t>
            </a: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
            </a:r>
            <a:br>
              <a:rPr lang="zh-CN" altLang="en-US" sz="2400" b="1" dirty="0" smtClean="0">
                <a:latin typeface="Arial" pitchFamily="34" charset="0"/>
                <a:cs typeface="Arial" pitchFamily="34" charset="0"/>
                <a:sym typeface="黑体" pitchFamily="2" charset="-122"/>
              </a:rPr>
            </a:br>
            <a:r>
              <a:rPr lang="zh-CN" altLang="en-US" sz="2000" b="1" dirty="0" smtClean="0">
                <a:latin typeface="Arial" pitchFamily="34" charset="0"/>
                <a:cs typeface="Arial" pitchFamily="34" charset="0"/>
                <a:sym typeface="黑体" pitchFamily="2" charset="-122"/>
              </a:rPr>
              <a:t>弹性图片指的是不给图片设置固定尺寸，而是根据流体网格进行缩放，用于适应各种网格的尺寸。而实现方法是比较简单，一句代码就能搞定的事情。</a:t>
            </a: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r>
              <a:rPr lang="en-US" altLang="zh-CN" sz="2000" b="1" dirty="0" err="1" smtClean="0">
                <a:latin typeface="Arial" pitchFamily="34" charset="0"/>
                <a:cs typeface="Arial" pitchFamily="34" charset="0"/>
                <a:sym typeface="黑体" pitchFamily="2" charset="-122"/>
              </a:rPr>
              <a:t>img</a:t>
            </a:r>
            <a:r>
              <a:rPr lang="en-US" altLang="zh-CN" sz="2000" b="1" dirty="0" smtClean="0">
                <a:latin typeface="Arial" pitchFamily="34" charset="0"/>
                <a:cs typeface="Arial" pitchFamily="34" charset="0"/>
                <a:sym typeface="黑体" pitchFamily="2" charset="-122"/>
              </a:rPr>
              <a:t> {max-width:100%;}</a:t>
            </a: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为每一个断点提供不同的图片，这是一个比较头痛的事情，因为</a:t>
            </a:r>
            <a:r>
              <a:rPr lang="en-US" altLang="zh-CN" sz="2000" b="1" dirty="0" smtClean="0">
                <a:latin typeface="Arial" pitchFamily="34" charset="0"/>
                <a:cs typeface="Arial" pitchFamily="34" charset="0"/>
                <a:sym typeface="黑体" pitchFamily="2" charset="-122"/>
              </a:rPr>
              <a:t>Media Queries</a:t>
            </a:r>
            <a:r>
              <a:rPr lang="zh-CN" altLang="en-US" sz="2000" b="1" dirty="0" smtClean="0">
                <a:latin typeface="Arial" pitchFamily="34" charset="0"/>
                <a:cs typeface="Arial" pitchFamily="34" charset="0"/>
                <a:sym typeface="黑体" pitchFamily="2" charset="-122"/>
              </a:rPr>
              <a:t>并不能改变图片“</a:t>
            </a:r>
            <a:r>
              <a:rPr lang="en-US" altLang="zh-CN" sz="2000" b="1" dirty="0" err="1" smtClean="0">
                <a:latin typeface="Arial" pitchFamily="34" charset="0"/>
                <a:cs typeface="Arial" pitchFamily="34" charset="0"/>
                <a:sym typeface="黑体" pitchFamily="2" charset="-122"/>
              </a:rPr>
              <a:t>src</a:t>
            </a:r>
            <a:r>
              <a:rPr lang="en-US" altLang="zh-CN" sz="2000" b="1" dirty="0" smtClean="0">
                <a:latin typeface="Arial" pitchFamily="34" charset="0"/>
                <a:cs typeface="Arial" pitchFamily="34" charset="0"/>
                <a:sym typeface="黑体" pitchFamily="2" charset="-122"/>
              </a:rPr>
              <a:t>”</a:t>
            </a:r>
            <a:r>
              <a:rPr lang="zh-CN" altLang="en-US" sz="2000" b="1" dirty="0" smtClean="0">
                <a:latin typeface="Arial" pitchFamily="34" charset="0"/>
                <a:cs typeface="Arial" pitchFamily="34" charset="0"/>
                <a:sym typeface="黑体" pitchFamily="2" charset="-122"/>
              </a:rPr>
              <a:t>的属性值，那有没有办分法可以解决呢？可以参考一下下面的解决方法。使用</a:t>
            </a:r>
            <a:r>
              <a:rPr lang="en-US" altLang="zh-CN" sz="2000" b="1" dirty="0" smtClean="0">
                <a:latin typeface="Arial" pitchFamily="34" charset="0"/>
                <a:cs typeface="Arial" pitchFamily="34" charset="0"/>
                <a:sym typeface="黑体" pitchFamily="2" charset="-122"/>
              </a:rPr>
              <a:t>background-image</a:t>
            </a:r>
            <a:r>
              <a:rPr lang="zh-CN" altLang="en-US" sz="2000" b="1" dirty="0" smtClean="0">
                <a:latin typeface="Arial" pitchFamily="34" charset="0"/>
                <a:cs typeface="Arial" pitchFamily="34" charset="0"/>
                <a:sym typeface="黑体" pitchFamily="2" charset="-122"/>
              </a:rPr>
              <a:t>给元素使用背景图片，显示</a:t>
            </a:r>
            <a:r>
              <a:rPr lang="en-US" altLang="zh-CN" sz="2000" b="1" dirty="0" smtClean="0">
                <a:latin typeface="Arial" pitchFamily="34" charset="0"/>
                <a:cs typeface="Arial" pitchFamily="34" charset="0"/>
                <a:sym typeface="黑体" pitchFamily="2" charset="-122"/>
              </a:rPr>
              <a:t>/</a:t>
            </a:r>
            <a:r>
              <a:rPr lang="zh-CN" altLang="en-US" sz="2000" b="1" dirty="0" smtClean="0">
                <a:latin typeface="Arial" pitchFamily="34" charset="0"/>
                <a:cs typeface="Arial" pitchFamily="34" charset="0"/>
                <a:sym typeface="黑体" pitchFamily="2" charset="-122"/>
              </a:rPr>
              <a:t>隐藏父元素，给父元素使用不同的图片，然后通过</a:t>
            </a:r>
            <a:r>
              <a:rPr lang="en-US" altLang="zh-CN" sz="2000" b="1" dirty="0" smtClean="0">
                <a:latin typeface="Arial" pitchFamily="34" charset="0"/>
                <a:cs typeface="Arial" pitchFamily="34" charset="0"/>
                <a:sym typeface="黑体" pitchFamily="2" charset="-122"/>
              </a:rPr>
              <a:t>Media Queries</a:t>
            </a:r>
            <a:r>
              <a:rPr lang="zh-CN" altLang="en-US" sz="2000" b="1" dirty="0" smtClean="0">
                <a:latin typeface="Arial" pitchFamily="34" charset="0"/>
                <a:cs typeface="Arial" pitchFamily="34" charset="0"/>
                <a:sym typeface="黑体" pitchFamily="2" charset="-122"/>
              </a:rPr>
              <a:t>来控制这些图片显示或隐藏。</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pPr>
              <a:spcBef>
                <a:spcPts val="600"/>
              </a:spcBef>
            </a:pPr>
            <a:r>
              <a:rPr lang="zh-CN" altLang="en-US" sz="2000" b="1" dirty="0" smtClean="0">
                <a:latin typeface="Arial" pitchFamily="34" charset="0"/>
                <a:cs typeface="Arial" pitchFamily="34" charset="0"/>
                <a:sym typeface="黑体" pitchFamily="2" charset="-122"/>
              </a:rPr>
              <a:t>来看一个断点解决图片自适应的例子。</a:t>
            </a: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r>
              <a:rPr lang="en-US" altLang="zh-CN" sz="2000" b="1" dirty="0" smtClean="0">
                <a:latin typeface="Arial" pitchFamily="34" charset="0"/>
                <a:cs typeface="Arial" pitchFamily="34" charset="0"/>
                <a:sym typeface="黑体" pitchFamily="2" charset="-122"/>
              </a:rPr>
              <a:t>&lt;</a:t>
            </a:r>
            <a:r>
              <a:rPr lang="en-US" altLang="zh-CN" sz="2000" b="1" dirty="0" err="1" smtClean="0">
                <a:latin typeface="Arial" pitchFamily="34" charset="0"/>
                <a:cs typeface="Arial" pitchFamily="34" charset="0"/>
                <a:sym typeface="黑体" pitchFamily="2" charset="-122"/>
              </a:rPr>
              <a:t>img</a:t>
            </a:r>
            <a:r>
              <a:rPr lang="en-US" altLang="zh-CN" sz="2000" b="1" dirty="0" smtClean="0">
                <a:latin typeface="Arial" pitchFamily="34" charset="0"/>
                <a:cs typeface="Arial" pitchFamily="34" charset="0"/>
                <a:sym typeface="黑体" pitchFamily="2" charset="-122"/>
              </a:rPr>
              <a:t> </a:t>
            </a:r>
            <a:r>
              <a:rPr lang="en-US" altLang="zh-CN" sz="2000" b="1" dirty="0" err="1" smtClean="0">
                <a:latin typeface="Arial" pitchFamily="34" charset="0"/>
                <a:cs typeface="Arial" pitchFamily="34" charset="0"/>
                <a:sym typeface="黑体" pitchFamily="2" charset="-122"/>
              </a:rPr>
              <a:t>src</a:t>
            </a:r>
            <a:r>
              <a:rPr lang="en-US" altLang="zh-CN" sz="2000" b="1" dirty="0" smtClean="0">
                <a:latin typeface="Arial" pitchFamily="34" charset="0"/>
                <a:cs typeface="Arial" pitchFamily="34" charset="0"/>
                <a:sym typeface="黑体" pitchFamily="2" charset="-122"/>
              </a:rPr>
              <a:t>="image.jpg" data-src-600px="image-600px.jpg" data-src-800px="image-800px.jpg" alt="" /&gt;</a:t>
            </a: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对应的</a:t>
            </a:r>
            <a:r>
              <a:rPr lang="en-US" altLang="zh-CN" sz="2000" b="1" dirty="0" smtClean="0">
                <a:latin typeface="Arial" pitchFamily="34" charset="0"/>
                <a:cs typeface="Arial" pitchFamily="34" charset="0"/>
                <a:sym typeface="黑体" pitchFamily="2" charset="-122"/>
              </a:rPr>
              <a:t>CSS</a:t>
            </a:r>
            <a:r>
              <a:rPr lang="zh-CN" altLang="en-US" sz="2000" b="1" dirty="0" smtClean="0">
                <a:latin typeface="Arial" pitchFamily="34" charset="0"/>
                <a:cs typeface="Arial" pitchFamily="34" charset="0"/>
                <a:sym typeface="黑体" pitchFamily="2" charset="-122"/>
              </a:rPr>
              <a:t>代码：</a:t>
            </a: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r>
              <a:rPr lang="en-US" altLang="zh-CN" sz="2000" b="1" dirty="0" smtClean="0">
                <a:latin typeface="Arial" pitchFamily="34" charset="0"/>
                <a:cs typeface="Arial" pitchFamily="34" charset="0"/>
                <a:sym typeface="黑体" pitchFamily="2" charset="-122"/>
              </a:rPr>
              <a:t>@media (min-device-width:600px){ </a:t>
            </a:r>
          </a:p>
          <a:p>
            <a:pPr>
              <a:spcBef>
                <a:spcPts val="600"/>
              </a:spcBef>
            </a:pPr>
            <a:r>
              <a:rPr lang="en-US" altLang="zh-CN" sz="2000" b="1" dirty="0" err="1" smtClean="0">
                <a:latin typeface="Arial" pitchFamily="34" charset="0"/>
                <a:cs typeface="Arial" pitchFamily="34" charset="0"/>
                <a:sym typeface="黑体" pitchFamily="2" charset="-122"/>
              </a:rPr>
              <a:t>img</a:t>
            </a:r>
            <a:r>
              <a:rPr lang="en-US" altLang="zh-CN" sz="2000" b="1" dirty="0" smtClean="0">
                <a:latin typeface="Arial" pitchFamily="34" charset="0"/>
                <a:cs typeface="Arial" pitchFamily="34" charset="0"/>
                <a:sym typeface="黑体" pitchFamily="2" charset="-122"/>
              </a:rPr>
              <a:t>[data-src-600px]{ content: </a:t>
            </a:r>
            <a:r>
              <a:rPr lang="en-US" altLang="zh-CN" sz="2000" b="1" dirty="0" err="1" smtClean="0">
                <a:latin typeface="Arial" pitchFamily="34" charset="0"/>
                <a:cs typeface="Arial" pitchFamily="34" charset="0"/>
                <a:sym typeface="黑体" pitchFamily="2" charset="-122"/>
              </a:rPr>
              <a:t>attr</a:t>
            </a:r>
            <a:r>
              <a:rPr lang="en-US" altLang="zh-CN" sz="2000" b="1" dirty="0" smtClean="0">
                <a:latin typeface="Arial" pitchFamily="34" charset="0"/>
                <a:cs typeface="Arial" pitchFamily="34" charset="0"/>
                <a:sym typeface="黑体" pitchFamily="2" charset="-122"/>
              </a:rPr>
              <a:t>(data-src-600px,url); } </a:t>
            </a:r>
          </a:p>
          <a:p>
            <a:pPr>
              <a:spcBef>
                <a:spcPts val="600"/>
              </a:spcBef>
            </a:pPr>
            <a:r>
              <a:rPr lang="en-US" altLang="zh-CN" sz="2000" b="1" dirty="0" smtClean="0">
                <a:latin typeface="Arial" pitchFamily="34" charset="0"/>
                <a:cs typeface="Arial" pitchFamily="34" charset="0"/>
                <a:sym typeface="黑体" pitchFamily="2" charset="-122"/>
              </a:rPr>
              <a:t>} </a:t>
            </a:r>
          </a:p>
          <a:p>
            <a:pPr>
              <a:spcBef>
                <a:spcPts val="600"/>
              </a:spcBef>
            </a:pPr>
            <a:r>
              <a:rPr lang="en-US" altLang="zh-CN" sz="2000" b="1" dirty="0" smtClean="0">
                <a:latin typeface="Arial" pitchFamily="34" charset="0"/>
                <a:cs typeface="Arial" pitchFamily="34" charset="0"/>
                <a:sym typeface="黑体" pitchFamily="2" charset="-122"/>
              </a:rPr>
              <a:t>@media (min-device-width:800px){ </a:t>
            </a:r>
          </a:p>
          <a:p>
            <a:pPr>
              <a:spcBef>
                <a:spcPts val="600"/>
              </a:spcBef>
            </a:pPr>
            <a:r>
              <a:rPr lang="en-US" altLang="zh-CN" sz="2000" b="1" dirty="0" err="1" smtClean="0">
                <a:latin typeface="Arial" pitchFamily="34" charset="0"/>
                <a:cs typeface="Arial" pitchFamily="34" charset="0"/>
                <a:sym typeface="黑体" pitchFamily="2" charset="-122"/>
              </a:rPr>
              <a:t>img</a:t>
            </a:r>
            <a:r>
              <a:rPr lang="en-US" altLang="zh-CN" sz="2000" b="1" dirty="0" smtClean="0">
                <a:latin typeface="Arial" pitchFamily="34" charset="0"/>
                <a:cs typeface="Arial" pitchFamily="34" charset="0"/>
                <a:sym typeface="黑体" pitchFamily="2" charset="-122"/>
              </a:rPr>
              <a:t>[data-src-800px] { </a:t>
            </a:r>
            <a:r>
              <a:rPr lang="en-US" altLang="zh-CN" sz="2000" b="1" dirty="0" err="1" smtClean="0">
                <a:latin typeface="Arial" pitchFamily="34" charset="0"/>
                <a:cs typeface="Arial" pitchFamily="34" charset="0"/>
                <a:sym typeface="黑体" pitchFamily="2" charset="-122"/>
              </a:rPr>
              <a:t>content:attr</a:t>
            </a:r>
            <a:r>
              <a:rPr lang="en-US" altLang="zh-CN" sz="2000" b="1" dirty="0" smtClean="0">
                <a:latin typeface="Arial" pitchFamily="34" charset="0"/>
                <a:cs typeface="Arial" pitchFamily="34" charset="0"/>
                <a:sym typeface="黑体" pitchFamily="2" charset="-122"/>
              </a:rPr>
              <a:t>(data-src-800px,url); } </a:t>
            </a:r>
          </a:p>
          <a:p>
            <a:pPr>
              <a:spcBef>
                <a:spcPts val="600"/>
              </a:spcBef>
            </a:pPr>
            <a:r>
              <a:rPr lang="en-US" altLang="zh-CN" sz="2000" b="1" dirty="0" smtClean="0">
                <a:latin typeface="Arial" pitchFamily="34" charset="0"/>
                <a:cs typeface="Arial" pitchFamily="34" charset="0"/>
                <a:sym typeface="黑体" pitchFamily="2" charset="-122"/>
              </a:rPr>
              <a:t>}</a:t>
            </a:r>
            <a:endParaRPr lang="zh-CN" altLang="en-US"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c.</a:t>
            </a:r>
            <a:r>
              <a:rPr lang="zh-CN" altLang="en-US" sz="2400" b="1" dirty="0" smtClean="0">
                <a:latin typeface="Arial" pitchFamily="34" charset="0"/>
                <a:cs typeface="Arial" pitchFamily="34" charset="0"/>
                <a:sym typeface="黑体" pitchFamily="2" charset="-122"/>
              </a:rPr>
              <a:t>媒体查询</a:t>
            </a: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
            </a:r>
            <a:br>
              <a:rPr lang="zh-CN" altLang="en-US" sz="2400" b="1" dirty="0" smtClean="0">
                <a:latin typeface="Arial" pitchFamily="34" charset="0"/>
                <a:cs typeface="Arial" pitchFamily="34" charset="0"/>
                <a:sym typeface="黑体" pitchFamily="2" charset="-122"/>
              </a:rPr>
            </a:br>
            <a:r>
              <a:rPr lang="zh-CN" altLang="en-US" sz="2400" b="1" dirty="0" smtClean="0">
                <a:latin typeface="Arial" pitchFamily="34" charset="0"/>
                <a:cs typeface="Arial" pitchFamily="34" charset="0"/>
                <a:sym typeface="黑体" pitchFamily="2" charset="-122"/>
              </a:rPr>
              <a:t>媒体查询在</a:t>
            </a:r>
            <a:r>
              <a:rPr lang="en-US" altLang="zh-CN" sz="2400" b="1" dirty="0" smtClean="0">
                <a:latin typeface="Arial" pitchFamily="34" charset="0"/>
                <a:cs typeface="Arial" pitchFamily="34" charset="0"/>
                <a:sym typeface="黑体" pitchFamily="2" charset="-122"/>
              </a:rPr>
              <a:t>CSS3</a:t>
            </a:r>
            <a:r>
              <a:rPr lang="zh-CN" altLang="en-US" sz="2400" b="1" dirty="0" smtClean="0">
                <a:latin typeface="Arial" pitchFamily="34" charset="0"/>
                <a:cs typeface="Arial" pitchFamily="34" charset="0"/>
                <a:sym typeface="黑体" pitchFamily="2" charset="-122"/>
              </a:rPr>
              <a:t>中得到了强大的扩展。使用这个属性可以让你的设计根据用户终端设备适配对应的样式。这也是响应式设计中最为关键的。可以说</a:t>
            </a:r>
            <a:r>
              <a:rPr lang="en-US" altLang="zh-CN" sz="2400" b="1" dirty="0" smtClean="0">
                <a:latin typeface="Arial" pitchFamily="34" charset="0"/>
                <a:cs typeface="Arial" pitchFamily="34" charset="0"/>
                <a:sym typeface="黑体" pitchFamily="2" charset="-122"/>
              </a:rPr>
              <a:t>Responsive</a:t>
            </a:r>
            <a:r>
              <a:rPr lang="zh-CN" altLang="en-US" sz="2400" b="1" dirty="0" smtClean="0">
                <a:latin typeface="Arial" pitchFamily="34" charset="0"/>
                <a:cs typeface="Arial" pitchFamily="34" charset="0"/>
                <a:sym typeface="黑体" pitchFamily="2" charset="-122"/>
              </a:rPr>
              <a:t>设计离开了</a:t>
            </a:r>
            <a:r>
              <a:rPr lang="en-US" altLang="zh-CN" sz="2400" b="1" dirty="0" smtClean="0">
                <a:latin typeface="Arial" pitchFamily="34" charset="0"/>
                <a:cs typeface="Arial" pitchFamily="34" charset="0"/>
                <a:sym typeface="黑体" pitchFamily="2" charset="-122"/>
              </a:rPr>
              <a:t>Medial Queries</a:t>
            </a:r>
            <a:r>
              <a:rPr lang="zh-CN" altLang="en-US" sz="2400" b="1" dirty="0" smtClean="0">
                <a:latin typeface="Arial" pitchFamily="34" charset="0"/>
                <a:cs typeface="Arial" pitchFamily="34" charset="0"/>
                <a:sym typeface="黑体" pitchFamily="2" charset="-122"/>
              </a:rPr>
              <a:t>就失去了他生存的意义。简单的说媒体查询可以根据设备的尺寸，查询出适配的样式。</a:t>
            </a:r>
            <a:r>
              <a:rPr lang="en-US" altLang="zh-CN" sz="2400" b="1" dirty="0" smtClean="0">
                <a:latin typeface="Arial" pitchFamily="34" charset="0"/>
                <a:cs typeface="Arial" pitchFamily="34" charset="0"/>
                <a:sym typeface="黑体" pitchFamily="2" charset="-122"/>
              </a:rPr>
              <a:t>Responsive</a:t>
            </a:r>
            <a:r>
              <a:rPr lang="zh-CN" altLang="en-US" sz="2400" b="1" dirty="0" smtClean="0">
                <a:latin typeface="Arial" pitchFamily="34" charset="0"/>
                <a:cs typeface="Arial" pitchFamily="34" charset="0"/>
                <a:sym typeface="黑体" pitchFamily="2" charset="-122"/>
              </a:rPr>
              <a:t>设计最关注的就是：根据用户的使用设备的当前宽度，你的</a:t>
            </a:r>
            <a:r>
              <a:rPr lang="en-US" altLang="zh-CN" sz="2400" b="1" dirty="0" smtClean="0">
                <a:latin typeface="Arial" pitchFamily="34" charset="0"/>
                <a:cs typeface="Arial" pitchFamily="34" charset="0"/>
                <a:sym typeface="黑体" pitchFamily="2" charset="-122"/>
              </a:rPr>
              <a:t>Web</a:t>
            </a:r>
            <a:r>
              <a:rPr lang="zh-CN" altLang="en-US" sz="2400" b="1" dirty="0" smtClean="0">
                <a:latin typeface="Arial" pitchFamily="34" charset="0"/>
                <a:cs typeface="Arial" pitchFamily="34" charset="0"/>
                <a:sym typeface="黑体" pitchFamily="2" charset="-122"/>
              </a:rPr>
              <a:t>页面将加载一个备用的样式，实现特定的页面风格。</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d.</a:t>
            </a:r>
            <a:r>
              <a:rPr lang="zh-CN" altLang="en-US" sz="2400" b="1" dirty="0" smtClean="0">
                <a:latin typeface="Arial" pitchFamily="34" charset="0"/>
                <a:cs typeface="Arial" pitchFamily="34" charset="0"/>
                <a:sym typeface="黑体" pitchFamily="2" charset="-122"/>
              </a:rPr>
              <a:t>屏幕分辨率</a:t>
            </a: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
            </a:r>
            <a:br>
              <a:rPr lang="zh-CN" altLang="en-US" sz="2400" b="1" dirty="0" smtClean="0">
                <a:latin typeface="Arial" pitchFamily="34" charset="0"/>
                <a:cs typeface="Arial" pitchFamily="34" charset="0"/>
                <a:sym typeface="黑体" pitchFamily="2" charset="-122"/>
              </a:rPr>
            </a:br>
            <a:r>
              <a:rPr lang="zh-CN" altLang="en-US" sz="2400" b="1" dirty="0" smtClean="0">
                <a:latin typeface="Arial" pitchFamily="34" charset="0"/>
                <a:cs typeface="Arial" pitchFamily="34" charset="0"/>
                <a:sym typeface="黑体" pitchFamily="2" charset="-122"/>
              </a:rPr>
              <a:t>屏幕分辨简单点说就是用户显示器的分辨率，深一点说，屏幕分辨率指的是用户使用的设备浏览您的</a:t>
            </a:r>
            <a:r>
              <a:rPr lang="en-US" altLang="zh-CN" sz="2400" b="1" dirty="0" smtClean="0">
                <a:latin typeface="Arial" pitchFamily="34" charset="0"/>
                <a:cs typeface="Arial" pitchFamily="34" charset="0"/>
                <a:sym typeface="黑体" pitchFamily="2" charset="-122"/>
              </a:rPr>
              <a:t>Web</a:t>
            </a:r>
            <a:r>
              <a:rPr lang="zh-CN" altLang="en-US" sz="2400" b="1" dirty="0" smtClean="0">
                <a:latin typeface="Arial" pitchFamily="34" charset="0"/>
                <a:cs typeface="Arial" pitchFamily="34" charset="0"/>
                <a:sym typeface="黑体" pitchFamily="2" charset="-122"/>
              </a:rPr>
              <a:t>页面时的显示屏幕的分辨率，比如说智能手机浏览器、移动电脑浏览器、平板电脑浏览器和桌面浏览器的分辨率。</a:t>
            </a:r>
            <a:r>
              <a:rPr lang="en-US" altLang="zh-CN" sz="2400" b="1" dirty="0" smtClean="0">
                <a:latin typeface="Arial" pitchFamily="34" charset="0"/>
                <a:cs typeface="Arial" pitchFamily="34" charset="0"/>
                <a:sym typeface="黑体" pitchFamily="2" charset="-122"/>
              </a:rPr>
              <a:t>Responsive</a:t>
            </a:r>
            <a:r>
              <a:rPr lang="zh-CN" altLang="en-US" sz="2400" b="1" dirty="0" smtClean="0">
                <a:latin typeface="Arial" pitchFamily="34" charset="0"/>
                <a:cs typeface="Arial" pitchFamily="34" charset="0"/>
                <a:sym typeface="黑体" pitchFamily="2" charset="-122"/>
              </a:rPr>
              <a:t>设计利用</a:t>
            </a:r>
            <a:r>
              <a:rPr lang="en-US" altLang="zh-CN" sz="2400" b="1" dirty="0" smtClean="0">
                <a:latin typeface="Arial" pitchFamily="34" charset="0"/>
                <a:cs typeface="Arial" pitchFamily="34" charset="0"/>
                <a:sym typeface="黑体" pitchFamily="2" charset="-122"/>
              </a:rPr>
              <a:t>Media Queries</a:t>
            </a:r>
            <a:r>
              <a:rPr lang="zh-CN" altLang="en-US" sz="2400" b="1" dirty="0" smtClean="0">
                <a:latin typeface="Arial" pitchFamily="34" charset="0"/>
                <a:cs typeface="Arial" pitchFamily="34" charset="0"/>
                <a:sym typeface="黑体" pitchFamily="2" charset="-122"/>
              </a:rPr>
              <a:t>属性针对浏览器使用的分辨率来适配对应的</a:t>
            </a:r>
            <a:r>
              <a:rPr lang="en-US" altLang="zh-CN" sz="2400" b="1" dirty="0" smtClean="0">
                <a:latin typeface="Arial" pitchFamily="34" charset="0"/>
                <a:cs typeface="Arial" pitchFamily="34" charset="0"/>
                <a:sym typeface="黑体" pitchFamily="2" charset="-122"/>
              </a:rPr>
              <a:t>CSS</a:t>
            </a:r>
            <a:r>
              <a:rPr lang="zh-CN" altLang="en-US" sz="2400" b="1" dirty="0" smtClean="0">
                <a:latin typeface="Arial" pitchFamily="34" charset="0"/>
                <a:cs typeface="Arial" pitchFamily="34" charset="0"/>
                <a:sym typeface="黑体" pitchFamily="2" charset="-122"/>
              </a:rPr>
              <a:t>样式。因此屏幕分辨率在</a:t>
            </a:r>
            <a:r>
              <a:rPr lang="en-US" altLang="zh-CN" sz="2400" b="1" dirty="0" smtClean="0">
                <a:latin typeface="Arial" pitchFamily="34" charset="0"/>
                <a:cs typeface="Arial" pitchFamily="34" charset="0"/>
                <a:sym typeface="黑体" pitchFamily="2" charset="-122"/>
              </a:rPr>
              <a:t>Responsive</a:t>
            </a:r>
            <a:r>
              <a:rPr lang="zh-CN" altLang="en-US" sz="2400" b="1" dirty="0" smtClean="0">
                <a:latin typeface="Arial" pitchFamily="34" charset="0"/>
                <a:cs typeface="Arial" pitchFamily="34" charset="0"/>
                <a:sym typeface="黑体" pitchFamily="2" charset="-122"/>
              </a:rPr>
              <a:t>设计中是一个很重要的东西，因为只有知道</a:t>
            </a:r>
            <a:r>
              <a:rPr lang="en-US" altLang="zh-CN" sz="2400" b="1" dirty="0" smtClean="0">
                <a:latin typeface="Arial" pitchFamily="34" charset="0"/>
                <a:cs typeface="Arial" pitchFamily="34" charset="0"/>
                <a:sym typeface="黑体" pitchFamily="2" charset="-122"/>
              </a:rPr>
              <a:t>Web</a:t>
            </a:r>
            <a:r>
              <a:rPr lang="zh-CN" altLang="en-US" sz="2400" b="1" dirty="0" smtClean="0">
                <a:latin typeface="Arial" pitchFamily="34" charset="0"/>
                <a:cs typeface="Arial" pitchFamily="34" charset="0"/>
                <a:sym typeface="黑体" pitchFamily="2" charset="-122"/>
              </a:rPr>
              <a:t>页面要在哪种分辨率下显示何种效果，才能调用对应的样式。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pPr>
              <a:spcBef>
                <a:spcPts val="600"/>
              </a:spcBef>
            </a:pPr>
            <a:r>
              <a:rPr lang="en-US" altLang="zh-CN" sz="2400" b="1" smtClean="0">
                <a:latin typeface="Arial" pitchFamily="34" charset="0"/>
                <a:cs typeface="Arial" pitchFamily="34" charset="0"/>
                <a:sym typeface="黑体" pitchFamily="2" charset="-122"/>
              </a:rPr>
              <a:t>e.</a:t>
            </a:r>
            <a:r>
              <a:rPr lang="zh-CN" altLang="en-US" sz="2400" b="1" dirty="0" smtClean="0">
                <a:latin typeface="Arial" pitchFamily="34" charset="0"/>
                <a:cs typeface="Arial" pitchFamily="34" charset="0"/>
                <a:sym typeface="黑体" pitchFamily="2" charset="-122"/>
              </a:rPr>
              <a:t>主要断点</a:t>
            </a: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
            </a:r>
            <a:br>
              <a:rPr lang="zh-CN" altLang="en-US" sz="2400" b="1" dirty="0" smtClean="0">
                <a:latin typeface="Arial" pitchFamily="34" charset="0"/>
                <a:cs typeface="Arial" pitchFamily="34" charset="0"/>
                <a:sym typeface="黑体" pitchFamily="2" charset="-122"/>
              </a:rPr>
            </a:br>
            <a:r>
              <a:rPr lang="zh-CN" altLang="en-US" sz="2400" b="1" dirty="0" smtClean="0">
                <a:latin typeface="Arial" pitchFamily="34" charset="0"/>
                <a:cs typeface="Arial" pitchFamily="34" charset="0"/>
                <a:sym typeface="黑体" pitchFamily="2" charset="-122"/>
              </a:rPr>
              <a:t>主要断点，在</a:t>
            </a:r>
            <a:r>
              <a:rPr lang="en-US" altLang="zh-CN" sz="2400" b="1" dirty="0" smtClean="0">
                <a:latin typeface="Arial" pitchFamily="34" charset="0"/>
                <a:cs typeface="Arial" pitchFamily="34" charset="0"/>
                <a:sym typeface="黑体" pitchFamily="2" charset="-122"/>
              </a:rPr>
              <a:t>Web</a:t>
            </a:r>
            <a:r>
              <a:rPr lang="zh-CN" altLang="en-US" sz="2400" b="1" dirty="0" smtClean="0">
                <a:latin typeface="Arial" pitchFamily="34" charset="0"/>
                <a:cs typeface="Arial" pitchFamily="34" charset="0"/>
                <a:sym typeface="黑体" pitchFamily="2" charset="-122"/>
              </a:rPr>
              <a:t>开发中是一个新词，但对于</a:t>
            </a:r>
            <a:r>
              <a:rPr lang="en-US" altLang="zh-CN" sz="2400" b="1" dirty="0" smtClean="0">
                <a:latin typeface="Arial" pitchFamily="34" charset="0"/>
                <a:cs typeface="Arial" pitchFamily="34" charset="0"/>
                <a:sym typeface="黑体" pitchFamily="2" charset="-122"/>
              </a:rPr>
              <a:t>Responsive</a:t>
            </a:r>
            <a:r>
              <a:rPr lang="zh-CN" altLang="en-US" sz="2400" b="1" dirty="0" smtClean="0">
                <a:latin typeface="Arial" pitchFamily="34" charset="0"/>
                <a:cs typeface="Arial" pitchFamily="34" charset="0"/>
                <a:sym typeface="黑体" pitchFamily="2" charset="-122"/>
              </a:rPr>
              <a:t>设计中是一个很重要的一部分。简单的描述就是，设备宽度的临界点。在</a:t>
            </a:r>
            <a:r>
              <a:rPr lang="en-US" altLang="zh-CN" sz="2400" b="1" dirty="0" smtClean="0">
                <a:latin typeface="Arial" pitchFamily="34" charset="0"/>
                <a:cs typeface="Arial" pitchFamily="34" charset="0"/>
                <a:sym typeface="黑体" pitchFamily="2" charset="-122"/>
              </a:rPr>
              <a:t>Media Queries</a:t>
            </a:r>
            <a:r>
              <a:rPr lang="zh-CN" altLang="en-US" sz="2400" b="1" dirty="0" smtClean="0">
                <a:latin typeface="Arial" pitchFamily="34" charset="0"/>
                <a:cs typeface="Arial" pitchFamily="34" charset="0"/>
                <a:sym typeface="黑体" pitchFamily="2" charset="-122"/>
              </a:rPr>
              <a:t>中，其中媒体特性“</a:t>
            </a:r>
            <a:r>
              <a:rPr lang="en-US" altLang="zh-CN" sz="2400" b="1" dirty="0" smtClean="0">
                <a:latin typeface="Arial" pitchFamily="34" charset="0"/>
                <a:cs typeface="Arial" pitchFamily="34" charset="0"/>
                <a:sym typeface="黑体" pitchFamily="2" charset="-122"/>
              </a:rPr>
              <a:t>min-width”</a:t>
            </a:r>
            <a:r>
              <a:rPr lang="zh-CN" altLang="en-US" sz="2400" b="1" dirty="0" smtClean="0">
                <a:latin typeface="Arial" pitchFamily="34" charset="0"/>
                <a:cs typeface="Arial" pitchFamily="34" charset="0"/>
                <a:sym typeface="黑体" pitchFamily="2" charset="-122"/>
              </a:rPr>
              <a:t>和“</a:t>
            </a:r>
            <a:r>
              <a:rPr lang="en-US" altLang="zh-CN" sz="2400" b="1" dirty="0" smtClean="0">
                <a:latin typeface="Arial" pitchFamily="34" charset="0"/>
                <a:cs typeface="Arial" pitchFamily="34" charset="0"/>
                <a:sym typeface="黑体" pitchFamily="2" charset="-122"/>
              </a:rPr>
              <a:t>max-width”</a:t>
            </a:r>
            <a:r>
              <a:rPr lang="zh-CN" altLang="en-US" sz="2400" b="1" dirty="0" smtClean="0">
                <a:latin typeface="Arial" pitchFamily="34" charset="0"/>
                <a:cs typeface="Arial" pitchFamily="34" charset="0"/>
                <a:sym typeface="黑体" pitchFamily="2" charset="-122"/>
              </a:rPr>
              <a:t>对应的属性值就是响应式设计中的断点值。简单点说，就是使用主要断点和次要断点，创建媒体查询的条件。而每个断点会对应调用一个样式文件（或者样式代码），如下图所示：</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b="1" dirty="0" smtClean="0">
              <a:latin typeface="Arial" pitchFamily="34" charset="0"/>
              <a:cs typeface="Arial" pitchFamily="34" charset="0"/>
              <a:sym typeface="黑体" pitchFamily="2" charset="-122"/>
            </a:endParaRPr>
          </a:p>
          <a:p>
            <a:pPr>
              <a:spcBef>
                <a:spcPts val="600"/>
              </a:spcBef>
            </a:pPr>
            <a:endParaRPr lang="en-US" altLang="zh-CN" b="1" dirty="0" smtClean="0">
              <a:latin typeface="Arial" pitchFamily="34" charset="0"/>
              <a:cs typeface="Arial" pitchFamily="34" charset="0"/>
              <a:sym typeface="黑体" pitchFamily="2" charset="-122"/>
            </a:endParaRPr>
          </a:p>
          <a:p>
            <a:pPr>
              <a:spcBef>
                <a:spcPts val="600"/>
              </a:spcBef>
            </a:pPr>
            <a:r>
              <a:rPr lang="zh-CN" altLang="en-US" b="1" dirty="0" smtClean="0">
                <a:latin typeface="Arial" pitchFamily="34" charset="0"/>
                <a:cs typeface="Arial" pitchFamily="34" charset="0"/>
                <a:sym typeface="黑体" pitchFamily="2" charset="-122"/>
              </a:rPr>
              <a:t>综合下来，设置断点应把握三个要点：</a:t>
            </a:r>
            <a:endParaRPr lang="en-US" altLang="zh-CN" b="1" dirty="0" smtClean="0">
              <a:latin typeface="Arial" pitchFamily="34" charset="0"/>
              <a:cs typeface="Arial" pitchFamily="34" charset="0"/>
              <a:sym typeface="黑体" pitchFamily="2" charset="-122"/>
            </a:endParaRPr>
          </a:p>
          <a:p>
            <a:pPr>
              <a:spcBef>
                <a:spcPts val="600"/>
              </a:spcBef>
            </a:pPr>
            <a:r>
              <a:rPr lang="zh-CN" altLang="en-US" b="1" dirty="0" smtClean="0">
                <a:latin typeface="Arial" pitchFamily="34" charset="0"/>
                <a:cs typeface="Arial" pitchFamily="34" charset="0"/>
                <a:sym typeface="黑体" pitchFamily="2" charset="-122"/>
              </a:rPr>
              <a:t>满足主要的断点；有可能的话添加一些别的断点；设置高于</a:t>
            </a:r>
            <a:r>
              <a:rPr lang="en-US" altLang="zh-CN" b="1" dirty="0" smtClean="0">
                <a:latin typeface="Arial" pitchFamily="34" charset="0"/>
                <a:cs typeface="Arial" pitchFamily="34" charset="0"/>
                <a:sym typeface="黑体" pitchFamily="2" charset="-122"/>
              </a:rPr>
              <a:t>1024</a:t>
            </a:r>
            <a:r>
              <a:rPr lang="zh-CN" altLang="en-US" b="1" dirty="0" smtClean="0">
                <a:latin typeface="Arial" pitchFamily="34" charset="0"/>
                <a:cs typeface="Arial" pitchFamily="34" charset="0"/>
                <a:sym typeface="黑体" pitchFamily="2" charset="-122"/>
              </a:rPr>
              <a:t>的桌面断点。</a:t>
            </a:r>
          </a:p>
        </p:txBody>
      </p:sp>
      <p:pic>
        <p:nvPicPr>
          <p:cNvPr id="4" name="Picture 2"/>
          <p:cNvPicPr>
            <a:picLocks noChangeAspect="1" noChangeArrowheads="1"/>
          </p:cNvPicPr>
          <p:nvPr/>
        </p:nvPicPr>
        <p:blipFill>
          <a:blip r:embed="rId2"/>
          <a:srcRect/>
          <a:stretch>
            <a:fillRect/>
          </a:stretch>
        </p:blipFill>
        <p:spPr bwMode="auto">
          <a:xfrm>
            <a:off x="1071538" y="1538305"/>
            <a:ext cx="6732587" cy="431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3. Responsive</a:t>
            </a:r>
            <a:r>
              <a:rPr lang="zh-CN" altLang="en-US" sz="2400" b="1" dirty="0" smtClean="0">
                <a:latin typeface="Arial" pitchFamily="34" charset="0"/>
                <a:cs typeface="Arial" pitchFamily="34" charset="0"/>
                <a:sym typeface="黑体" pitchFamily="2" charset="-122"/>
              </a:rPr>
              <a:t>布局技巧</a:t>
            </a:r>
            <a:endParaRPr lang="en-US" altLang="zh-CN" sz="2400" b="1" dirty="0" smtClean="0">
              <a:latin typeface="Arial" pitchFamily="34" charset="0"/>
              <a:cs typeface="Arial" pitchFamily="34" charset="0"/>
              <a:sym typeface="黑体" pitchFamily="2" charset="-122"/>
            </a:endParaRPr>
          </a:p>
          <a:p>
            <a:pPr>
              <a:spcBef>
                <a:spcPts val="600"/>
              </a:spcBef>
            </a:pPr>
            <a:endParaRPr lang="zh-CN" altLang="en-US"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在</a:t>
            </a:r>
            <a:r>
              <a:rPr lang="en-US" altLang="zh-CN" sz="2400" b="1" dirty="0" smtClean="0">
                <a:latin typeface="Arial" pitchFamily="34" charset="0"/>
                <a:cs typeface="Arial" pitchFamily="34" charset="0"/>
                <a:sym typeface="黑体" pitchFamily="2" charset="-122"/>
              </a:rPr>
              <a:t>Responsive</a:t>
            </a:r>
            <a:r>
              <a:rPr lang="zh-CN" altLang="en-US" sz="2400" b="1" dirty="0" smtClean="0">
                <a:latin typeface="Arial" pitchFamily="34" charset="0"/>
                <a:cs typeface="Arial" pitchFamily="34" charset="0"/>
                <a:sym typeface="黑体" pitchFamily="2" charset="-122"/>
              </a:rPr>
              <a:t>布局中，可以毫无保留的丢弃：</a:t>
            </a:r>
            <a:br>
              <a:rPr lang="zh-CN" altLang="en-US" sz="2400" b="1" dirty="0" smtClean="0">
                <a:latin typeface="Arial" pitchFamily="34" charset="0"/>
                <a:cs typeface="Arial" pitchFamily="34" charset="0"/>
                <a:sym typeface="黑体" pitchFamily="2" charset="-122"/>
              </a:rPr>
            </a:br>
            <a:r>
              <a:rPr lang="zh-CN" altLang="en-US" sz="2400" b="1" dirty="0" smtClean="0">
                <a:latin typeface="Arial" pitchFamily="34" charset="0"/>
                <a:cs typeface="Arial" pitchFamily="34" charset="0"/>
                <a:sym typeface="黑体" pitchFamily="2" charset="-122"/>
              </a:rPr>
              <a:t>第一， 尽量少用无关紧要的</a:t>
            </a:r>
            <a:r>
              <a:rPr lang="en-US" altLang="zh-CN" sz="2400" b="1" dirty="0" smtClean="0">
                <a:latin typeface="Arial" pitchFamily="34" charset="0"/>
                <a:cs typeface="Arial" pitchFamily="34" charset="0"/>
                <a:sym typeface="黑体" pitchFamily="2" charset="-122"/>
              </a:rPr>
              <a:t>div</a:t>
            </a:r>
            <a:r>
              <a:rPr lang="zh-CN" altLang="en-US" sz="2400" b="1" dirty="0" smtClean="0">
                <a:latin typeface="Arial" pitchFamily="34" charset="0"/>
                <a:cs typeface="Arial" pitchFamily="34" charset="0"/>
                <a:sym typeface="黑体" pitchFamily="2" charset="-122"/>
              </a:rPr>
              <a:t>；</a:t>
            </a:r>
            <a:br>
              <a:rPr lang="zh-CN" altLang="en-US" sz="2400" b="1" dirty="0" smtClean="0">
                <a:latin typeface="Arial" pitchFamily="34" charset="0"/>
                <a:cs typeface="Arial" pitchFamily="34" charset="0"/>
                <a:sym typeface="黑体" pitchFamily="2" charset="-122"/>
              </a:rPr>
            </a:br>
            <a:r>
              <a:rPr lang="zh-CN" altLang="en-US" sz="2400" b="1" dirty="0" smtClean="0">
                <a:latin typeface="Arial" pitchFamily="34" charset="0"/>
                <a:cs typeface="Arial" pitchFamily="34" charset="0"/>
                <a:sym typeface="黑体" pitchFamily="2" charset="-122"/>
              </a:rPr>
              <a:t>第二，不要使用内联元素（</a:t>
            </a:r>
            <a:r>
              <a:rPr lang="en-US" altLang="zh-CN" sz="2400" b="1" dirty="0" smtClean="0">
                <a:latin typeface="Arial" pitchFamily="34" charset="0"/>
                <a:cs typeface="Arial" pitchFamily="34" charset="0"/>
                <a:sym typeface="黑体" pitchFamily="2" charset="-122"/>
              </a:rPr>
              <a:t>inline</a:t>
            </a:r>
            <a:r>
              <a:rPr lang="zh-CN" altLang="en-US" sz="2400" b="1" dirty="0" smtClean="0">
                <a:latin typeface="Arial" pitchFamily="34" charset="0"/>
                <a:cs typeface="Arial" pitchFamily="34" charset="0"/>
                <a:sym typeface="黑体" pitchFamily="2" charset="-122"/>
              </a:rPr>
              <a:t>）；</a:t>
            </a:r>
            <a:br>
              <a:rPr lang="zh-CN" altLang="en-US" sz="2400" b="1" dirty="0" smtClean="0">
                <a:latin typeface="Arial" pitchFamily="34" charset="0"/>
                <a:cs typeface="Arial" pitchFamily="34" charset="0"/>
                <a:sym typeface="黑体" pitchFamily="2" charset="-122"/>
              </a:rPr>
            </a:br>
            <a:r>
              <a:rPr lang="zh-CN" altLang="en-US" sz="2400" b="1" dirty="0" smtClean="0">
                <a:latin typeface="Arial" pitchFamily="34" charset="0"/>
                <a:cs typeface="Arial" pitchFamily="34" charset="0"/>
                <a:sym typeface="黑体" pitchFamily="2" charset="-122"/>
              </a:rPr>
              <a:t>第三，尽量少用</a:t>
            </a:r>
            <a:r>
              <a:rPr lang="en-US" altLang="zh-CN" sz="2400" b="1" dirty="0" smtClean="0">
                <a:latin typeface="Arial" pitchFamily="34" charset="0"/>
                <a:cs typeface="Arial" pitchFamily="34" charset="0"/>
                <a:sym typeface="黑体" pitchFamily="2" charset="-122"/>
              </a:rPr>
              <a:t>JS</a:t>
            </a:r>
            <a:r>
              <a:rPr lang="zh-CN" altLang="en-US" sz="2400" b="1" dirty="0" smtClean="0">
                <a:latin typeface="Arial" pitchFamily="34" charset="0"/>
                <a:cs typeface="Arial" pitchFamily="34" charset="0"/>
                <a:sym typeface="黑体" pitchFamily="2" charset="-122"/>
              </a:rPr>
              <a:t>或</a:t>
            </a:r>
            <a:r>
              <a:rPr lang="en-US" altLang="zh-CN" sz="2400" b="1" dirty="0" smtClean="0">
                <a:latin typeface="Arial" pitchFamily="34" charset="0"/>
                <a:cs typeface="Arial" pitchFamily="34" charset="0"/>
                <a:sym typeface="黑体" pitchFamily="2" charset="-122"/>
              </a:rPr>
              <a:t>flash</a:t>
            </a:r>
            <a:r>
              <a:rPr lang="zh-CN" altLang="en-US" sz="2400" b="1" dirty="0" smtClean="0">
                <a:latin typeface="Arial" pitchFamily="34" charset="0"/>
                <a:cs typeface="Arial" pitchFamily="34" charset="0"/>
                <a:sym typeface="黑体" pitchFamily="2" charset="-122"/>
              </a:rPr>
              <a:t>；</a:t>
            </a:r>
            <a:br>
              <a:rPr lang="zh-CN" altLang="en-US" sz="2400" b="1" dirty="0" smtClean="0">
                <a:latin typeface="Arial" pitchFamily="34" charset="0"/>
                <a:cs typeface="Arial" pitchFamily="34" charset="0"/>
                <a:sym typeface="黑体" pitchFamily="2" charset="-122"/>
              </a:rPr>
            </a:br>
            <a:r>
              <a:rPr lang="zh-CN" altLang="en-US" sz="2400" b="1" dirty="0" smtClean="0">
                <a:latin typeface="Arial" pitchFamily="34" charset="0"/>
                <a:cs typeface="Arial" pitchFamily="34" charset="0"/>
                <a:sym typeface="黑体" pitchFamily="2" charset="-122"/>
              </a:rPr>
              <a:t>第四，丢弃没用的绝对定位和浮动样式；</a:t>
            </a:r>
            <a:br>
              <a:rPr lang="zh-CN" altLang="en-US" sz="2400" b="1" dirty="0" smtClean="0">
                <a:latin typeface="Arial" pitchFamily="34" charset="0"/>
                <a:cs typeface="Arial" pitchFamily="34" charset="0"/>
                <a:sym typeface="黑体" pitchFamily="2" charset="-122"/>
              </a:rPr>
            </a:br>
            <a:r>
              <a:rPr lang="zh-CN" altLang="en-US" sz="2400" b="1" dirty="0" smtClean="0">
                <a:latin typeface="Arial" pitchFamily="34" charset="0"/>
                <a:cs typeface="Arial" pitchFamily="34" charset="0"/>
                <a:sym typeface="黑体" pitchFamily="2" charset="-122"/>
              </a:rPr>
              <a:t>第五，摒弃任何冗余结构和不使用</a:t>
            </a:r>
            <a:r>
              <a:rPr lang="en-US" altLang="zh-CN" sz="2400" b="1" dirty="0" smtClean="0">
                <a:latin typeface="Arial" pitchFamily="34" charset="0"/>
                <a:cs typeface="Arial" pitchFamily="34" charset="0"/>
                <a:sym typeface="黑体" pitchFamily="2" charset="-122"/>
              </a:rPr>
              <a:t>100%</a:t>
            </a:r>
            <a:r>
              <a:rPr lang="zh-CN" altLang="en-US" sz="2400" b="1" dirty="0" smtClean="0">
                <a:latin typeface="Arial" pitchFamily="34" charset="0"/>
                <a:cs typeface="Arial" pitchFamily="34" charset="0"/>
                <a:sym typeface="黑体" pitchFamily="2" charset="-122"/>
              </a:rPr>
              <a:t>设置。</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4.</a:t>
            </a:r>
            <a:r>
              <a:rPr lang="zh-CN" altLang="en-US" sz="2400" b="1" dirty="0" smtClean="0"/>
              <a:t>Meta标签定义 </a:t>
            </a:r>
            <a:endParaRPr lang="en-US" altLang="zh-CN" sz="2400" b="1" dirty="0" smtClean="0"/>
          </a:p>
          <a:p>
            <a:endParaRPr lang="zh-CN" altLang="en-US" sz="2400" b="1" dirty="0" smtClean="0"/>
          </a:p>
          <a:p>
            <a:r>
              <a:rPr lang="zh-CN" altLang="en-US" sz="2400" b="1" dirty="0" smtClean="0"/>
              <a:t>在响应式设计页面中，需要插入</a:t>
            </a:r>
            <a:r>
              <a:rPr lang="en-US" altLang="zh-CN" sz="2400" b="1" dirty="0" smtClean="0"/>
              <a:t>meta</a:t>
            </a:r>
            <a:r>
              <a:rPr lang="zh-CN" altLang="en-US" sz="2400" b="1" dirty="0" smtClean="0"/>
              <a:t>标签。</a:t>
            </a:r>
            <a:r>
              <a:rPr lang="en-US" altLang="zh-CN" sz="2400" b="1" dirty="0" smtClean="0"/>
              <a:t>meta</a:t>
            </a:r>
            <a:r>
              <a:rPr lang="zh-CN" altLang="en-US" sz="2400" b="1" dirty="0" smtClean="0"/>
              <a:t>标签被称为可视区域</a:t>
            </a:r>
            <a:r>
              <a:rPr lang="en-US" altLang="zh-CN" sz="2400" b="1" dirty="0" smtClean="0"/>
              <a:t>meta</a:t>
            </a:r>
            <a:r>
              <a:rPr lang="zh-CN" altLang="en-US" sz="2400" b="1" dirty="0" smtClean="0"/>
              <a:t>标签，其使用方法如下。</a:t>
            </a:r>
            <a:endParaRPr lang="en-US" altLang="zh-CN" sz="2400" b="1" dirty="0" smtClean="0"/>
          </a:p>
          <a:p>
            <a:endParaRPr lang="zh-CN" altLang="en-US" sz="2400" b="1" dirty="0" smtClean="0"/>
          </a:p>
          <a:p>
            <a:r>
              <a:rPr lang="en-US" altLang="zh-CN" sz="2400" b="1" dirty="0" smtClean="0"/>
              <a:t>&lt;meta</a:t>
            </a:r>
            <a:r>
              <a:rPr lang="zh-CN" altLang="en-US" sz="2400" b="1" dirty="0" smtClean="0"/>
              <a:t> </a:t>
            </a:r>
            <a:r>
              <a:rPr lang="en-US" altLang="zh-CN" sz="2400" b="1" dirty="0" smtClean="0"/>
              <a:t>name=</a:t>
            </a:r>
            <a:r>
              <a:rPr lang="zh-CN" altLang="en-US" sz="2400" b="1" dirty="0" smtClean="0"/>
              <a:t>”</a:t>
            </a:r>
            <a:r>
              <a:rPr lang="en-US" altLang="zh-CN" sz="2400" b="1" dirty="0" smtClean="0"/>
              <a:t>viewport”</a:t>
            </a:r>
            <a:r>
              <a:rPr lang="zh-CN" altLang="en-US" sz="2400" b="1" dirty="0" smtClean="0"/>
              <a:t> </a:t>
            </a:r>
            <a:r>
              <a:rPr lang="en-US" altLang="zh-CN" sz="2400" b="1" dirty="0" smtClean="0"/>
              <a:t>content=</a:t>
            </a:r>
            <a:r>
              <a:rPr lang="zh-CN" altLang="en-US" sz="2400" b="1" dirty="0" smtClean="0"/>
              <a:t>”” </a:t>
            </a:r>
            <a:r>
              <a:rPr lang="en-US" altLang="zh-CN" sz="2400" b="1" dirty="0" smtClean="0"/>
              <a:t>/&gt;</a:t>
            </a:r>
          </a:p>
          <a:p>
            <a:endParaRPr lang="en-US" altLang="zh-CN" sz="2400" b="1" dirty="0" smtClean="0"/>
          </a:p>
          <a:p>
            <a:r>
              <a:rPr lang="zh-CN" altLang="en-US" sz="2400" b="1" dirty="0" smtClean="0"/>
              <a:t>例如：</a:t>
            </a:r>
            <a:endParaRPr lang="en-US" altLang="zh-CN" sz="2400" b="1" dirty="0" smtClean="0"/>
          </a:p>
          <a:p>
            <a:r>
              <a:rPr lang="en-US" altLang="zh-CN" sz="2400" b="1" dirty="0" smtClean="0"/>
              <a:t>&lt;</a:t>
            </a:r>
            <a:r>
              <a:rPr lang="en-US" altLang="zh-CN" sz="2400" b="1" dirty="0" smtClean="0"/>
              <a:t>meta name="viewport" content="width=device-width" /&gt;</a:t>
            </a:r>
            <a:endParaRPr lang="zh-CN" alt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zh-CN" altLang="en-US" sz="2400" b="1" dirty="0" smtClean="0"/>
              <a:t>在</a:t>
            </a:r>
            <a:r>
              <a:rPr lang="en-US" altLang="zh-CN" sz="2400" b="1" dirty="0" smtClean="0"/>
              <a:t>content</a:t>
            </a:r>
            <a:r>
              <a:rPr lang="zh-CN" altLang="en-US" sz="2400" b="1" dirty="0" smtClean="0"/>
              <a:t>属性中主要包括以下属性值，用来处理可视区域。</a:t>
            </a:r>
            <a:endParaRPr lang="zh-CN" altLang="en-US" sz="2400" b="1" dirty="0"/>
          </a:p>
        </p:txBody>
      </p:sp>
      <p:pic>
        <p:nvPicPr>
          <p:cNvPr id="1026" name="Picture 2"/>
          <p:cNvPicPr>
            <a:picLocks noChangeAspect="1" noChangeArrowheads="1"/>
          </p:cNvPicPr>
          <p:nvPr/>
        </p:nvPicPr>
        <p:blipFill>
          <a:blip r:embed="rId2"/>
          <a:srcRect/>
          <a:stretch>
            <a:fillRect/>
          </a:stretch>
        </p:blipFill>
        <p:spPr bwMode="auto">
          <a:xfrm>
            <a:off x="1857356" y="2500306"/>
            <a:ext cx="501015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857232"/>
            <a:ext cx="9144000" cy="648000"/>
          </a:xfrm>
          <a:prstGeom prst="rect">
            <a:avLst/>
          </a:prstGeom>
          <a:solidFill>
            <a:srgbClr val="FF682F"/>
          </a:solidFill>
          <a:ln>
            <a:noFill/>
          </a:ln>
        </p:spPr>
        <p:txBody>
          <a:bodyPr anchor="ctr"/>
          <a:lstStyle/>
          <a:p>
            <a:pPr lvl="0"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本章学习目标</a:t>
            </a:r>
          </a:p>
        </p:txBody>
      </p:sp>
      <p:sp>
        <p:nvSpPr>
          <p:cNvPr id="3"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4" name="矩形 14"/>
          <p:cNvSpPr>
            <a:spLocks noChangeArrowheads="1"/>
          </p:cNvSpPr>
          <p:nvPr/>
        </p:nvSpPr>
        <p:spPr bwMode="auto">
          <a:xfrm>
            <a:off x="755576" y="203780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5" name="文本框 15"/>
          <p:cNvSpPr txBox="1">
            <a:spLocks noChangeArrowheads="1"/>
          </p:cNvSpPr>
          <p:nvPr/>
        </p:nvSpPr>
        <p:spPr bwMode="auto">
          <a:xfrm>
            <a:off x="852414" y="2010817"/>
            <a:ext cx="468312" cy="647700"/>
          </a:xfrm>
          <a:prstGeom prst="rect">
            <a:avLst/>
          </a:prstGeom>
          <a:noFill/>
          <a:ln w="9525">
            <a:noFill/>
            <a:miter lim="800000"/>
            <a:headEnd/>
            <a:tailEnd/>
          </a:ln>
        </p:spPr>
        <p:txBody>
          <a:bodyPr>
            <a:spAutoFit/>
          </a:bodyPr>
          <a:lstStyle/>
          <a:p>
            <a:pPr eaLnBrk="1" hangingPunct="1"/>
            <a:r>
              <a:rPr lang="en-US" sz="3600">
                <a:solidFill>
                  <a:schemeClr val="bg1"/>
                </a:solidFill>
              </a:rPr>
              <a:t>1</a:t>
            </a:r>
            <a:endParaRPr lang="zh-CN" altLang="en-US" sz="3600">
              <a:solidFill>
                <a:schemeClr val="bg1"/>
              </a:solidFill>
            </a:endParaRPr>
          </a:p>
        </p:txBody>
      </p:sp>
      <p:sp>
        <p:nvSpPr>
          <p:cNvPr id="6" name="L 形 16"/>
          <p:cNvSpPr>
            <a:spLocks/>
          </p:cNvSpPr>
          <p:nvPr/>
        </p:nvSpPr>
        <p:spPr bwMode="auto">
          <a:xfrm rot="16200000">
            <a:off x="792882" y="2108449"/>
            <a:ext cx="612775"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7" name="文本框 38"/>
          <p:cNvSpPr txBox="1">
            <a:spLocks noChangeArrowheads="1"/>
          </p:cNvSpPr>
          <p:nvPr/>
        </p:nvSpPr>
        <p:spPr bwMode="auto">
          <a:xfrm>
            <a:off x="1752525" y="2104479"/>
            <a:ext cx="7035329" cy="523220"/>
          </a:xfrm>
          <a:prstGeom prst="rect">
            <a:avLst/>
          </a:prstGeom>
          <a:noFill/>
          <a:ln w="9525">
            <a:noFill/>
            <a:miter lim="800000"/>
            <a:headEnd/>
            <a:tailEnd/>
          </a:ln>
        </p:spPr>
        <p:txBody>
          <a:bodyPr wrap="square">
            <a:spAutoFit/>
          </a:bodyPr>
          <a:lstStyle/>
          <a:p>
            <a:r>
              <a:rPr lang="zh-CN" altLang="en-US" sz="2800" b="1" dirty="0" smtClean="0">
                <a:latin typeface="黑体" pitchFamily="2" charset="-122"/>
                <a:sym typeface="黑体" pitchFamily="2" charset="-122"/>
              </a:rPr>
              <a:t>怪异盒模型的简介</a:t>
            </a:r>
          </a:p>
        </p:txBody>
      </p:sp>
      <p:sp>
        <p:nvSpPr>
          <p:cNvPr id="8" name="矩形 35"/>
          <p:cNvSpPr>
            <a:spLocks noChangeArrowheads="1"/>
          </p:cNvSpPr>
          <p:nvPr/>
        </p:nvSpPr>
        <p:spPr bwMode="auto">
          <a:xfrm>
            <a:off x="755576" y="2963985"/>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9" name="文本框 36"/>
          <p:cNvSpPr txBox="1">
            <a:spLocks noChangeArrowheads="1"/>
          </p:cNvSpPr>
          <p:nvPr/>
        </p:nvSpPr>
        <p:spPr bwMode="auto">
          <a:xfrm>
            <a:off x="828601" y="2919535"/>
            <a:ext cx="468313" cy="646113"/>
          </a:xfrm>
          <a:prstGeom prst="rect">
            <a:avLst/>
          </a:prstGeom>
          <a:noFill/>
          <a:ln w="9525">
            <a:noFill/>
            <a:miter lim="800000"/>
            <a:headEnd/>
            <a:tailEnd/>
          </a:ln>
        </p:spPr>
        <p:txBody>
          <a:bodyPr>
            <a:spAutoFit/>
          </a:bodyPr>
          <a:lstStyle/>
          <a:p>
            <a:pPr eaLnBrk="1" hangingPunct="1"/>
            <a:r>
              <a:rPr lang="en-US" sz="3600">
                <a:solidFill>
                  <a:schemeClr val="bg1"/>
                </a:solidFill>
              </a:rPr>
              <a:t>2</a:t>
            </a:r>
            <a:endParaRPr lang="zh-CN" altLang="en-US" sz="3600">
              <a:solidFill>
                <a:schemeClr val="bg1"/>
              </a:solidFill>
            </a:endParaRPr>
          </a:p>
        </p:txBody>
      </p:sp>
      <p:sp>
        <p:nvSpPr>
          <p:cNvPr id="10" name="L 形 37"/>
          <p:cNvSpPr>
            <a:spLocks/>
          </p:cNvSpPr>
          <p:nvPr/>
        </p:nvSpPr>
        <p:spPr bwMode="auto">
          <a:xfrm rot="16200000">
            <a:off x="792088" y="30338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1" name="文本框 38"/>
          <p:cNvSpPr txBox="1">
            <a:spLocks noChangeArrowheads="1"/>
          </p:cNvSpPr>
          <p:nvPr/>
        </p:nvSpPr>
        <p:spPr bwMode="auto">
          <a:xfrm>
            <a:off x="1752525" y="3030660"/>
            <a:ext cx="7035329" cy="523220"/>
          </a:xfrm>
          <a:prstGeom prst="rect">
            <a:avLst/>
          </a:prstGeom>
          <a:noFill/>
          <a:ln w="9525">
            <a:noFill/>
            <a:miter lim="800000"/>
            <a:headEnd/>
            <a:tailEnd/>
          </a:ln>
        </p:spPr>
        <p:txBody>
          <a:bodyPr wrap="square">
            <a:spAutoFit/>
          </a:bodyPr>
          <a:lstStyle/>
          <a:p>
            <a:r>
              <a:rPr lang="zh-CN" altLang="en-US" sz="2800" b="1" dirty="0" smtClean="0">
                <a:latin typeface="黑体" pitchFamily="2" charset="-122"/>
                <a:sym typeface="黑体" pitchFamily="2" charset="-122"/>
              </a:rPr>
              <a:t>弹性盒模型</a:t>
            </a:r>
          </a:p>
        </p:txBody>
      </p:sp>
      <p:sp>
        <p:nvSpPr>
          <p:cNvPr id="12" name="矩形 40"/>
          <p:cNvSpPr>
            <a:spLocks noChangeArrowheads="1"/>
          </p:cNvSpPr>
          <p:nvPr/>
        </p:nvSpPr>
        <p:spPr bwMode="auto">
          <a:xfrm>
            <a:off x="755576" y="382649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3" name="文本框 41"/>
          <p:cNvSpPr txBox="1">
            <a:spLocks noChangeArrowheads="1"/>
          </p:cNvSpPr>
          <p:nvPr/>
        </p:nvSpPr>
        <p:spPr bwMode="auto">
          <a:xfrm>
            <a:off x="828601" y="3783631"/>
            <a:ext cx="468313" cy="646113"/>
          </a:xfrm>
          <a:prstGeom prst="rect">
            <a:avLst/>
          </a:prstGeom>
          <a:noFill/>
          <a:ln w="9525">
            <a:noFill/>
            <a:miter lim="800000"/>
            <a:headEnd/>
            <a:tailEnd/>
          </a:ln>
        </p:spPr>
        <p:txBody>
          <a:bodyPr>
            <a:spAutoFit/>
          </a:bodyPr>
          <a:lstStyle/>
          <a:p>
            <a:pPr eaLnBrk="1" hangingPunct="1"/>
            <a:r>
              <a:rPr lang="en-US" sz="3600" dirty="0">
                <a:solidFill>
                  <a:schemeClr val="bg1"/>
                </a:solidFill>
              </a:rPr>
              <a:t>3</a:t>
            </a:r>
            <a:endParaRPr lang="zh-CN" altLang="en-US" sz="3600" dirty="0">
              <a:solidFill>
                <a:schemeClr val="bg1"/>
              </a:solidFill>
            </a:endParaRPr>
          </a:p>
        </p:txBody>
      </p:sp>
      <p:sp>
        <p:nvSpPr>
          <p:cNvPr id="14" name="L 形 42"/>
          <p:cNvSpPr>
            <a:spLocks/>
          </p:cNvSpPr>
          <p:nvPr/>
        </p:nvSpPr>
        <p:spPr bwMode="auto">
          <a:xfrm rot="16200000">
            <a:off x="792088" y="3897932"/>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5" name="文本框 43"/>
          <p:cNvSpPr txBox="1">
            <a:spLocks noChangeArrowheads="1"/>
          </p:cNvSpPr>
          <p:nvPr/>
        </p:nvSpPr>
        <p:spPr bwMode="auto">
          <a:xfrm>
            <a:off x="1752525" y="3894756"/>
            <a:ext cx="6639793" cy="523220"/>
          </a:xfrm>
          <a:prstGeom prst="rect">
            <a:avLst/>
          </a:prstGeom>
          <a:noFill/>
          <a:ln w="9525">
            <a:noFill/>
            <a:miter lim="800000"/>
            <a:headEnd/>
            <a:tailEnd/>
          </a:ln>
        </p:spPr>
        <p:txBody>
          <a:bodyPr wrap="square">
            <a:spAutoFit/>
          </a:bodyPr>
          <a:lstStyle/>
          <a:p>
            <a:r>
              <a:rPr lang="zh-CN" altLang="en-US" sz="2800" b="1" dirty="0" smtClean="0">
                <a:latin typeface="黑体" pitchFamily="2" charset="-122"/>
                <a:sym typeface="黑体" pitchFamily="2" charset="-122"/>
              </a:rPr>
              <a:t>媒体查询的概念及应用</a:t>
            </a:r>
          </a:p>
        </p:txBody>
      </p:sp>
      <p:sp>
        <p:nvSpPr>
          <p:cNvPr id="20" name="矩形 40"/>
          <p:cNvSpPr>
            <a:spLocks noChangeArrowheads="1"/>
          </p:cNvSpPr>
          <p:nvPr/>
        </p:nvSpPr>
        <p:spPr bwMode="auto">
          <a:xfrm>
            <a:off x="792910" y="4829185"/>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21" name="文本框 41"/>
          <p:cNvSpPr txBox="1">
            <a:spLocks noChangeArrowheads="1"/>
          </p:cNvSpPr>
          <p:nvPr/>
        </p:nvSpPr>
        <p:spPr bwMode="auto">
          <a:xfrm>
            <a:off x="865935" y="4786322"/>
            <a:ext cx="468313" cy="646113"/>
          </a:xfrm>
          <a:prstGeom prst="rect">
            <a:avLst/>
          </a:prstGeom>
          <a:noFill/>
          <a:ln w="9525">
            <a:noFill/>
            <a:miter lim="800000"/>
            <a:headEnd/>
            <a:tailEnd/>
          </a:ln>
        </p:spPr>
        <p:txBody>
          <a:bodyPr>
            <a:spAutoFit/>
          </a:bodyPr>
          <a:lstStyle/>
          <a:p>
            <a:pPr eaLnBrk="1" hangingPunct="1"/>
            <a:r>
              <a:rPr lang="en-US" sz="3600" dirty="0" smtClean="0">
                <a:solidFill>
                  <a:schemeClr val="bg1"/>
                </a:solidFill>
              </a:rPr>
              <a:t>4</a:t>
            </a:r>
            <a:endParaRPr lang="zh-CN" altLang="en-US" sz="3600" dirty="0">
              <a:solidFill>
                <a:schemeClr val="bg1"/>
              </a:solidFill>
            </a:endParaRPr>
          </a:p>
        </p:txBody>
      </p:sp>
      <p:sp>
        <p:nvSpPr>
          <p:cNvPr id="22" name="L 形 42"/>
          <p:cNvSpPr>
            <a:spLocks/>
          </p:cNvSpPr>
          <p:nvPr/>
        </p:nvSpPr>
        <p:spPr bwMode="auto">
          <a:xfrm rot="16200000">
            <a:off x="829422" y="4900623"/>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23" name="文本框 43"/>
          <p:cNvSpPr txBox="1">
            <a:spLocks noChangeArrowheads="1"/>
          </p:cNvSpPr>
          <p:nvPr/>
        </p:nvSpPr>
        <p:spPr bwMode="auto">
          <a:xfrm>
            <a:off x="1785918" y="4643446"/>
            <a:ext cx="6639793" cy="954107"/>
          </a:xfrm>
          <a:prstGeom prst="rect">
            <a:avLst/>
          </a:prstGeom>
          <a:noFill/>
          <a:ln w="9525">
            <a:noFill/>
            <a:miter lim="800000"/>
            <a:headEnd/>
            <a:tailEnd/>
          </a:ln>
        </p:spPr>
        <p:txBody>
          <a:bodyPr wrap="square">
            <a:spAutoFit/>
          </a:bodyPr>
          <a:lstStyle/>
          <a:p>
            <a:r>
              <a:rPr lang="en-US" altLang="zh-CN" sz="2800" b="1" dirty="0" smtClean="0">
                <a:latin typeface="Arial" pitchFamily="34" charset="0"/>
                <a:cs typeface="Arial" pitchFamily="34" charset="0"/>
                <a:sym typeface="黑体" pitchFamily="2" charset="-122"/>
              </a:rPr>
              <a:t>Responsive Web Design </a:t>
            </a:r>
            <a:r>
              <a:rPr lang="zh-CN" altLang="en-US" sz="2800" b="1" dirty="0" smtClean="0">
                <a:latin typeface="Arial" pitchFamily="34" charset="0"/>
                <a:cs typeface="Arial" pitchFamily="34" charset="0"/>
                <a:sym typeface="黑体" pitchFamily="2" charset="-122"/>
              </a:rPr>
              <a:t>响应式设计布局概念</a:t>
            </a:r>
          </a:p>
        </p:txBody>
      </p:sp>
      <p:sp>
        <p:nvSpPr>
          <p:cNvPr id="24" name="矩形 40"/>
          <p:cNvSpPr>
            <a:spLocks noChangeArrowheads="1"/>
          </p:cNvSpPr>
          <p:nvPr/>
        </p:nvSpPr>
        <p:spPr bwMode="auto">
          <a:xfrm>
            <a:off x="785786" y="5835655"/>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25" name="文本框 41"/>
          <p:cNvSpPr txBox="1">
            <a:spLocks noChangeArrowheads="1"/>
          </p:cNvSpPr>
          <p:nvPr/>
        </p:nvSpPr>
        <p:spPr bwMode="auto">
          <a:xfrm>
            <a:off x="858811" y="5792792"/>
            <a:ext cx="468313" cy="646113"/>
          </a:xfrm>
          <a:prstGeom prst="rect">
            <a:avLst/>
          </a:prstGeom>
          <a:noFill/>
          <a:ln w="9525">
            <a:noFill/>
            <a:miter lim="800000"/>
            <a:headEnd/>
            <a:tailEnd/>
          </a:ln>
        </p:spPr>
        <p:txBody>
          <a:bodyPr>
            <a:spAutoFit/>
          </a:bodyPr>
          <a:lstStyle/>
          <a:p>
            <a:pPr eaLnBrk="1" hangingPunct="1"/>
            <a:r>
              <a:rPr lang="en-US" altLang="zh-CN" sz="3600" dirty="0" smtClean="0">
                <a:solidFill>
                  <a:schemeClr val="bg1"/>
                </a:solidFill>
              </a:rPr>
              <a:t>5</a:t>
            </a:r>
            <a:endParaRPr lang="zh-CN" altLang="en-US" sz="3600" dirty="0">
              <a:solidFill>
                <a:schemeClr val="bg1"/>
              </a:solidFill>
            </a:endParaRPr>
          </a:p>
        </p:txBody>
      </p:sp>
      <p:sp>
        <p:nvSpPr>
          <p:cNvPr id="26" name="L 形 42"/>
          <p:cNvSpPr>
            <a:spLocks/>
          </p:cNvSpPr>
          <p:nvPr/>
        </p:nvSpPr>
        <p:spPr bwMode="auto">
          <a:xfrm rot="16200000">
            <a:off x="822298" y="5907093"/>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27" name="文本框 43"/>
          <p:cNvSpPr txBox="1">
            <a:spLocks noChangeArrowheads="1"/>
          </p:cNvSpPr>
          <p:nvPr/>
        </p:nvSpPr>
        <p:spPr bwMode="auto">
          <a:xfrm>
            <a:off x="1782735" y="5903917"/>
            <a:ext cx="6639793" cy="523220"/>
          </a:xfrm>
          <a:prstGeom prst="rect">
            <a:avLst/>
          </a:prstGeom>
          <a:noFill/>
          <a:ln w="9525">
            <a:noFill/>
            <a:miter lim="800000"/>
            <a:headEnd/>
            <a:tailEnd/>
          </a:ln>
        </p:spPr>
        <p:txBody>
          <a:bodyPr wrap="square">
            <a:spAutoFit/>
          </a:bodyPr>
          <a:lstStyle/>
          <a:p>
            <a:r>
              <a:rPr lang="en-US" altLang="zh-CN" sz="2800" b="1" dirty="0" smtClean="0">
                <a:latin typeface="Arial" pitchFamily="34" charset="0"/>
                <a:cs typeface="Arial" pitchFamily="34" charset="0"/>
                <a:sym typeface="黑体" pitchFamily="2" charset="-122"/>
              </a:rPr>
              <a:t>CSS3</a:t>
            </a:r>
            <a:r>
              <a:rPr lang="zh-CN" altLang="en-US" sz="2800" b="1" dirty="0" smtClean="0">
                <a:latin typeface="黑体" pitchFamily="2" charset="-122"/>
                <a:sym typeface="黑体" pitchFamily="2" charset="-122"/>
              </a:rPr>
              <a:t>多列</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zh-CN" altLang="en-US" sz="2000" b="1" dirty="0" smtClean="0"/>
              <a:t>在实际项目中，为了让</a:t>
            </a:r>
            <a:r>
              <a:rPr lang="en-US" altLang="zh-CN" sz="2000" b="1" dirty="0" smtClean="0"/>
              <a:t>Responsive</a:t>
            </a:r>
            <a:r>
              <a:rPr lang="zh-CN" altLang="en-US" sz="2000" b="1" dirty="0" smtClean="0"/>
              <a:t>设计在智能设备中能显示正常，也就是浏览</a:t>
            </a:r>
            <a:r>
              <a:rPr lang="en-US" altLang="zh-CN" sz="2000" b="1" dirty="0" smtClean="0"/>
              <a:t>Web</a:t>
            </a:r>
            <a:r>
              <a:rPr lang="zh-CN" altLang="en-US" sz="2000" b="1" dirty="0" smtClean="0"/>
              <a:t>页面适应屏幕的大小，显示在屏幕上，可以通过这个可视区域的</a:t>
            </a:r>
            <a:r>
              <a:rPr lang="en-US" altLang="zh-CN" sz="2000" b="1" dirty="0" smtClean="0"/>
              <a:t>meta</a:t>
            </a:r>
            <a:r>
              <a:rPr lang="zh-CN" altLang="en-US" sz="2000" b="1" dirty="0" smtClean="0"/>
              <a:t>标签进行重置，告诉他使用设备的宽度为视图的宽度，也就是说禁止其默认的自适应页面的效果，具体设置如下：</a:t>
            </a:r>
            <a:endParaRPr lang="en-US" altLang="zh-CN" sz="2000" b="1" dirty="0" smtClean="0"/>
          </a:p>
          <a:p>
            <a:endParaRPr lang="zh-CN" altLang="en-US" sz="2000" b="1" dirty="0" smtClean="0"/>
          </a:p>
          <a:p>
            <a:r>
              <a:rPr lang="en-US" altLang="zh-CN" sz="2000" b="1" dirty="0" smtClean="0"/>
              <a:t>&lt;meta name=”viewport” content=”width=device-</a:t>
            </a:r>
            <a:r>
              <a:rPr lang="en-US" altLang="zh-CN" sz="2000" b="1" dirty="0" err="1" smtClean="0"/>
              <a:t>width,initial</a:t>
            </a:r>
            <a:r>
              <a:rPr lang="en-US" altLang="zh-CN" sz="2000" b="1" dirty="0" smtClean="0"/>
              <a:t>-scale=1.0” /&gt;</a:t>
            </a:r>
          </a:p>
          <a:p>
            <a:endParaRPr lang="en-US" altLang="zh-CN" sz="2000" b="1" dirty="0" smtClean="0"/>
          </a:p>
          <a:p>
            <a:r>
              <a:rPr lang="zh-CN" altLang="en-US" sz="2000" b="1" dirty="0" smtClean="0"/>
              <a:t>另外一点，由于</a:t>
            </a:r>
            <a:r>
              <a:rPr lang="en-US" altLang="zh-CN" sz="2000" b="1" dirty="0" smtClean="0"/>
              <a:t>Responsive</a:t>
            </a:r>
            <a:r>
              <a:rPr lang="zh-CN" altLang="en-US" sz="2000" b="1" dirty="0" smtClean="0"/>
              <a:t>设计是结合</a:t>
            </a:r>
            <a:r>
              <a:rPr lang="en-US" altLang="zh-CN" sz="2000" b="1" dirty="0" smtClean="0"/>
              <a:t>CSS3</a:t>
            </a:r>
            <a:r>
              <a:rPr lang="zh-CN" altLang="en-US" sz="2000" b="1" dirty="0" smtClean="0"/>
              <a:t>的</a:t>
            </a:r>
            <a:r>
              <a:rPr lang="en-US" altLang="zh-CN" sz="2000" b="1" dirty="0" smtClean="0"/>
              <a:t>Media Queries</a:t>
            </a:r>
            <a:r>
              <a:rPr lang="zh-CN" altLang="en-US" sz="2000" b="1" dirty="0" smtClean="0"/>
              <a:t>属性，才能尽显</a:t>
            </a:r>
            <a:r>
              <a:rPr lang="en-US" altLang="zh-CN" sz="2000" b="1" dirty="0" smtClean="0"/>
              <a:t>Responsive</a:t>
            </a:r>
            <a:r>
              <a:rPr lang="zh-CN" altLang="en-US" sz="2000" b="1" dirty="0" smtClean="0"/>
              <a:t>设计风格，但大家都清楚，在</a:t>
            </a:r>
            <a:r>
              <a:rPr lang="en-US" altLang="zh-CN" sz="2000" b="1" dirty="0" smtClean="0"/>
              <a:t>IE6-8</a:t>
            </a:r>
            <a:r>
              <a:rPr lang="zh-CN" altLang="en-US" sz="2000" b="1" dirty="0" smtClean="0"/>
              <a:t>中完全是不支持</a:t>
            </a:r>
            <a:r>
              <a:rPr lang="en-US" altLang="zh-CN" sz="2000" b="1" dirty="0" smtClean="0"/>
              <a:t>CSS3 Media</a:t>
            </a:r>
            <a:r>
              <a:rPr lang="zh-CN" altLang="en-US" sz="2000" b="1" dirty="0" smtClean="0"/>
              <a:t>。为了让</a:t>
            </a:r>
            <a:r>
              <a:rPr lang="en-US" altLang="zh-CN" sz="2000" b="1" dirty="0" smtClean="0"/>
              <a:t>IE6-8</a:t>
            </a:r>
            <a:r>
              <a:rPr lang="zh-CN" altLang="en-US" sz="2000" b="1" dirty="0" smtClean="0"/>
              <a:t>支持</a:t>
            </a:r>
            <a:r>
              <a:rPr lang="en-US" altLang="zh-CN" sz="2000" b="1" dirty="0" smtClean="0"/>
              <a:t>Media Queries</a:t>
            </a:r>
            <a:r>
              <a:rPr lang="zh-CN" altLang="en-US" sz="2000" b="1" dirty="0" smtClean="0"/>
              <a:t>属性，很有必要在</a:t>
            </a:r>
            <a:r>
              <a:rPr lang="en-US" altLang="zh-CN" sz="2000" b="1" dirty="0" smtClean="0"/>
              <a:t>IE9</a:t>
            </a:r>
            <a:r>
              <a:rPr lang="zh-CN" altLang="en-US" sz="2000" b="1" dirty="0" smtClean="0"/>
              <a:t>以下的浏览器中加上以下脚本：</a:t>
            </a:r>
            <a:endParaRPr lang="en-US" altLang="zh-CN" sz="2000" b="1" dirty="0" smtClean="0"/>
          </a:p>
          <a:p>
            <a:endParaRPr lang="zh-CN" altLang="en-US" sz="2000" b="1" dirty="0" smtClean="0"/>
          </a:p>
          <a:p>
            <a:r>
              <a:rPr lang="en-US" altLang="zh-CN" sz="2000" b="1" dirty="0" smtClean="0"/>
              <a:t>&lt;!—[if </a:t>
            </a:r>
            <a:r>
              <a:rPr lang="en-US" altLang="zh-CN" sz="2000" b="1" dirty="0" err="1" smtClean="0"/>
              <a:t>lt</a:t>
            </a:r>
            <a:r>
              <a:rPr lang="en-US" altLang="zh-CN" sz="2000" b="1" dirty="0" smtClean="0"/>
              <a:t> IE9]&gt; &lt;script </a:t>
            </a:r>
            <a:r>
              <a:rPr lang="en-US" altLang="zh-CN" sz="2000" b="1" dirty="0" err="1" smtClean="0"/>
              <a:t>src</a:t>
            </a:r>
            <a:r>
              <a:rPr lang="en-US" altLang="zh-CN" sz="2000" b="1" dirty="0" smtClean="0"/>
              <a:t>=http://css3-mediaqueries-js.googlecode.com/svn/trunk/css3-mediaqueries.js&gt;&lt;/script&gt; ​&lt;![</a:t>
            </a:r>
            <a:r>
              <a:rPr lang="en-US" altLang="zh-CN" sz="2000" b="1" dirty="0" err="1" smtClean="0"/>
              <a:t>endif</a:t>
            </a:r>
            <a:r>
              <a:rPr lang="en-US" altLang="zh-CN" sz="2000" b="1" dirty="0" smtClean="0"/>
              <a:t>]&gt;</a:t>
            </a:r>
            <a:endParaRPr lang="zh-CN" altLang="en-US" sz="20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5</a:t>
            </a:r>
            <a:r>
              <a:rPr lang="zh-CN" altLang="en-US" sz="2400" b="1" dirty="0" smtClean="0"/>
              <a:t>、</a:t>
            </a:r>
            <a:r>
              <a:rPr lang="en-US" altLang="zh-CN" sz="2400" b="1" dirty="0" smtClean="0"/>
              <a:t> Responsive</a:t>
            </a:r>
            <a:r>
              <a:rPr lang="zh-CN" altLang="en-US" sz="2400" b="1" dirty="0" smtClean="0"/>
              <a:t>设计</a:t>
            </a:r>
            <a:r>
              <a:rPr lang="en-US" altLang="zh-CN" sz="2400" b="1" dirty="0" smtClean="0"/>
              <a:t>——</a:t>
            </a:r>
            <a:r>
              <a:rPr lang="zh-CN" altLang="en-US" sz="2400" b="1" dirty="0" smtClean="0"/>
              <a:t>不同设备的分辨率设置</a:t>
            </a:r>
          </a:p>
          <a:p>
            <a:endParaRPr lang="en-US" altLang="zh-CN" sz="2000" b="1" dirty="0" smtClean="0"/>
          </a:p>
          <a:p>
            <a:r>
              <a:rPr lang="zh-CN" altLang="en-US" sz="2000" b="1" dirty="0" smtClean="0"/>
              <a:t>下面我们一起来看看</a:t>
            </a:r>
            <a:r>
              <a:rPr lang="en-US" altLang="zh-CN" sz="2000" b="1" dirty="0" smtClean="0"/>
              <a:t>CSS3 </a:t>
            </a:r>
            <a:r>
              <a:rPr lang="en-US" altLang="zh-CN" sz="2000" b="1" dirty="0" err="1" smtClean="0"/>
              <a:t>Meida</a:t>
            </a:r>
            <a:r>
              <a:rPr lang="en-US" altLang="zh-CN" sz="2000" b="1" dirty="0" smtClean="0"/>
              <a:t> Queries</a:t>
            </a:r>
            <a:r>
              <a:rPr lang="zh-CN" altLang="en-US" sz="2000" b="1" dirty="0" smtClean="0"/>
              <a:t>在标准设备上的运用，大家可以把这些样式加到你的样式文件中，或者单独创建一个名为“</a:t>
            </a:r>
            <a:r>
              <a:rPr lang="en-US" altLang="zh-CN" sz="2000" b="1" dirty="0" smtClean="0"/>
              <a:t>responsive.css”</a:t>
            </a:r>
            <a:r>
              <a:rPr lang="zh-CN" altLang="en-US" sz="2000" b="1" dirty="0" smtClean="0"/>
              <a:t>文件，并在相应的条件中写上你的样式，让他适合你的设计需求：</a:t>
            </a:r>
            <a:endParaRPr lang="en-US" altLang="zh-CN" sz="2000" b="1" dirty="0" smtClean="0"/>
          </a:p>
          <a:p>
            <a:endParaRPr lang="en-US" altLang="zh-CN" sz="2000" b="1" dirty="0" smtClean="0"/>
          </a:p>
          <a:p>
            <a:r>
              <a:rPr lang="en-US" altLang="zh-CN" sz="2000" b="1" dirty="0" smtClean="0"/>
              <a:t>1.1024px</a:t>
            </a:r>
            <a:r>
              <a:rPr lang="zh-CN" altLang="en-US" sz="2000" b="1" dirty="0" smtClean="0"/>
              <a:t>显屏</a:t>
            </a:r>
          </a:p>
          <a:p>
            <a:r>
              <a:rPr lang="en-US" altLang="zh-CN" sz="2000" b="1" dirty="0" smtClean="0"/>
              <a:t>@media screen and (max-width : 1024px) { /* </a:t>
            </a:r>
            <a:r>
              <a:rPr lang="zh-CN" altLang="en-US" sz="2000" b="1" dirty="0" smtClean="0"/>
              <a:t>样式写在这里 *</a:t>
            </a:r>
            <a:r>
              <a:rPr lang="en-US" altLang="zh-CN" sz="2000" b="1" dirty="0" smtClean="0"/>
              <a:t>/ }</a:t>
            </a:r>
          </a:p>
          <a:p>
            <a:endParaRPr lang="en-US" altLang="zh-CN" sz="2000" b="1" dirty="0" smtClean="0"/>
          </a:p>
          <a:p>
            <a:r>
              <a:rPr lang="en-US" altLang="zh-CN" sz="2000" b="1" dirty="0" smtClean="0"/>
              <a:t>2.800px</a:t>
            </a:r>
            <a:r>
              <a:rPr lang="zh-CN" altLang="en-US" sz="2000" b="1" dirty="0" smtClean="0"/>
              <a:t>显屏</a:t>
            </a:r>
          </a:p>
          <a:p>
            <a:r>
              <a:rPr lang="en-US" altLang="zh-CN" sz="2000" b="1" dirty="0" smtClean="0"/>
              <a:t>@media screen and (max-width : 800px) { /* </a:t>
            </a:r>
            <a:r>
              <a:rPr lang="zh-CN" altLang="en-US" sz="2000" b="1" dirty="0" smtClean="0"/>
              <a:t>样式写在这里 *</a:t>
            </a:r>
            <a:r>
              <a:rPr lang="en-US" altLang="zh-CN" sz="2000" b="1" dirty="0" smtClean="0"/>
              <a:t>/ }</a:t>
            </a:r>
          </a:p>
          <a:p>
            <a:endParaRPr lang="en-US" altLang="zh-CN" sz="2000" b="1" dirty="0" smtClean="0"/>
          </a:p>
          <a:p>
            <a:r>
              <a:rPr lang="en-US" altLang="zh-CN" sz="2000" b="1" dirty="0" smtClean="0"/>
              <a:t>3.640px</a:t>
            </a:r>
            <a:r>
              <a:rPr lang="zh-CN" altLang="en-US" sz="2000" b="1" dirty="0" smtClean="0"/>
              <a:t>显屏</a:t>
            </a:r>
          </a:p>
          <a:p>
            <a:r>
              <a:rPr lang="en-US" altLang="zh-CN" sz="2000" b="1" dirty="0" smtClean="0"/>
              <a:t>@media screen and (max-width : 640px) { /* </a:t>
            </a:r>
            <a:r>
              <a:rPr lang="zh-CN" altLang="en-US" sz="2000" b="1" dirty="0" smtClean="0"/>
              <a:t>样式写在这*</a:t>
            </a:r>
            <a:r>
              <a:rPr lang="en-US" altLang="zh-CN" sz="2000" b="1" dirty="0" smtClean="0"/>
              <a:t>/ }</a:t>
            </a:r>
            <a:endParaRPr lang="zh-CN" altLang="en-US" sz="20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4.iPad</a:t>
            </a:r>
            <a:r>
              <a:rPr lang="zh-CN" altLang="en-US" sz="2400" b="1" dirty="0" smtClean="0"/>
              <a:t>横板显屏</a:t>
            </a:r>
          </a:p>
          <a:p>
            <a:r>
              <a:rPr lang="en-US" altLang="zh-CN" sz="2400" b="1" dirty="0" smtClean="0"/>
              <a:t>@media screen and (max-device-width: 1024px) and (orientation: landscape) {/* </a:t>
            </a:r>
            <a:r>
              <a:rPr lang="zh-CN" altLang="en-US" sz="2400" b="1" dirty="0" smtClean="0"/>
              <a:t>样式写在这 *</a:t>
            </a:r>
            <a:r>
              <a:rPr lang="en-US" altLang="zh-CN" sz="2400" b="1" dirty="0" smtClean="0"/>
              <a:t>/ } </a:t>
            </a:r>
          </a:p>
          <a:p>
            <a:endParaRPr lang="en-US" altLang="zh-CN" sz="2400" b="1" dirty="0" smtClean="0"/>
          </a:p>
          <a:p>
            <a:r>
              <a:rPr lang="en-US" altLang="zh-CN" sz="2400" b="1" dirty="0" smtClean="0"/>
              <a:t>5.iPad</a:t>
            </a:r>
            <a:r>
              <a:rPr lang="zh-CN" altLang="en-US" sz="2400" b="1" dirty="0" smtClean="0"/>
              <a:t>竖板显屏</a:t>
            </a:r>
          </a:p>
          <a:p>
            <a:r>
              <a:rPr lang="en-US" altLang="zh-CN" sz="2400" b="1" dirty="0" smtClean="0"/>
              <a:t>@media screen and (max-device-width: 768px) and (orientation: portrait) { /* </a:t>
            </a:r>
            <a:r>
              <a:rPr lang="zh-CN" altLang="en-US" sz="2400" b="1" dirty="0" smtClean="0"/>
              <a:t>样式写在这 *</a:t>
            </a:r>
            <a:r>
              <a:rPr lang="en-US" altLang="zh-CN" sz="2400" b="1" dirty="0" smtClean="0"/>
              <a:t>/ } </a:t>
            </a:r>
          </a:p>
          <a:p>
            <a:endParaRPr lang="en-US" altLang="zh-CN" sz="2400" b="1" dirty="0" smtClean="0"/>
          </a:p>
          <a:p>
            <a:r>
              <a:rPr lang="en-US" altLang="zh-CN" sz="2400" b="1" dirty="0" smtClean="0"/>
              <a:t>6.iPhone </a:t>
            </a:r>
            <a:r>
              <a:rPr lang="zh-CN" altLang="en-US" sz="2400" b="1" dirty="0" smtClean="0"/>
              <a:t>和 </a:t>
            </a:r>
            <a:r>
              <a:rPr lang="en-US" altLang="zh-CN" sz="2400" b="1" dirty="0" err="1" smtClean="0"/>
              <a:t>Smartphones</a:t>
            </a:r>
            <a:endParaRPr lang="en-US" altLang="zh-CN" sz="2400" b="1" dirty="0" smtClean="0"/>
          </a:p>
          <a:p>
            <a:r>
              <a:rPr lang="en-US" altLang="zh-CN" sz="2400" b="1" dirty="0" smtClean="0"/>
              <a:t>@media screen and (min-device-width: 320px) and (min-device-width: 480px) { /* </a:t>
            </a:r>
            <a:r>
              <a:rPr lang="zh-CN" altLang="en-US" sz="2400" b="1" dirty="0" smtClean="0"/>
              <a:t>样式写在这 *</a:t>
            </a:r>
            <a:r>
              <a:rPr lang="en-US" altLang="zh-CN" sz="2400" b="1" dirty="0" smtClean="0"/>
              <a:t>/ }</a:t>
            </a:r>
            <a:endParaRPr lang="zh-CN" altLang="en-US" sz="20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10"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1"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5</a:t>
            </a:r>
            <a:endParaRPr lang="zh-CN" altLang="en-US" sz="2800" dirty="0">
              <a:solidFill>
                <a:schemeClr val="bg1"/>
              </a:solidFill>
            </a:endParaRPr>
          </a:p>
        </p:txBody>
      </p:sp>
      <p:sp>
        <p:nvSpPr>
          <p:cNvPr id="12"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a:spcBef>
                <a:spcPts val="600"/>
              </a:spcBef>
            </a:pPr>
            <a:r>
              <a:rPr lang="en-US" altLang="zh-CN" sz="2400" b="1" dirty="0" smtClean="0">
                <a:latin typeface="Arial" pitchFamily="34" charset="0"/>
                <a:cs typeface="Arial" pitchFamily="34" charset="0"/>
              </a:rPr>
              <a:t>CSS3 </a:t>
            </a:r>
            <a:r>
              <a:rPr lang="zh-CN" altLang="en-US" sz="2400" b="1" dirty="0" smtClean="0">
                <a:latin typeface="Arial" pitchFamily="34" charset="0"/>
                <a:cs typeface="Arial" pitchFamily="34" charset="0"/>
              </a:rPr>
              <a:t>多列布局</a:t>
            </a:r>
          </a:p>
        </p:txBody>
      </p:sp>
      <p:sp>
        <p:nvSpPr>
          <p:cNvPr id="13"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8" name="内容占位符 2"/>
          <p:cNvSpPr txBox="1">
            <a:spLocks/>
          </p:cNvSpPr>
          <p:nvPr/>
        </p:nvSpPr>
        <p:spPr>
          <a:xfrm>
            <a:off x="285720" y="2492896"/>
            <a:ext cx="8572560" cy="4176464"/>
          </a:xfrm>
          <a:prstGeom prst="rect">
            <a:avLst/>
          </a:prstGeom>
        </p:spPr>
        <p:txBody>
          <a:bodyPr/>
          <a:lstStyle/>
          <a:p>
            <a:pPr>
              <a:spcBef>
                <a:spcPts val="600"/>
              </a:spcBef>
            </a:pPr>
            <a:r>
              <a:rPr lang="en-US" altLang="zh-CN" sz="2000" b="1" dirty="0" smtClean="0">
                <a:latin typeface="Arial" pitchFamily="34" charset="0"/>
                <a:cs typeface="Arial" pitchFamily="34" charset="0"/>
                <a:sym typeface="黑体" pitchFamily="2" charset="-122"/>
              </a:rPr>
              <a:t>CSS3</a:t>
            </a:r>
            <a:r>
              <a:rPr lang="zh-CN" altLang="en-US" sz="2000" b="1" dirty="0" smtClean="0">
                <a:latin typeface="Arial" pitchFamily="34" charset="0"/>
                <a:cs typeface="Arial" pitchFamily="34" charset="0"/>
                <a:sym typeface="黑体" pitchFamily="2" charset="-122"/>
              </a:rPr>
              <a:t>中新出现的多列布局</a:t>
            </a:r>
            <a:r>
              <a:rPr lang="en-US" altLang="zh-CN" sz="2000" b="1" dirty="0" smtClean="0">
                <a:latin typeface="Arial" pitchFamily="34" charset="0"/>
                <a:cs typeface="Arial" pitchFamily="34" charset="0"/>
                <a:sym typeface="黑体" pitchFamily="2" charset="-122"/>
              </a:rPr>
              <a:t>(multi-column)</a:t>
            </a:r>
            <a:r>
              <a:rPr lang="zh-CN" altLang="en-US" sz="2000" b="1" dirty="0" smtClean="0">
                <a:latin typeface="Arial" pitchFamily="34" charset="0"/>
                <a:cs typeface="Arial" pitchFamily="34" charset="0"/>
                <a:sym typeface="黑体" pitchFamily="2" charset="-122"/>
              </a:rPr>
              <a:t>是传统</a:t>
            </a:r>
            <a:r>
              <a:rPr lang="en-US" altLang="zh-CN" sz="2000" b="1" dirty="0" smtClean="0">
                <a:latin typeface="Arial" pitchFamily="34" charset="0"/>
                <a:cs typeface="Arial" pitchFamily="34" charset="0"/>
                <a:sym typeface="黑体" pitchFamily="2" charset="-122"/>
              </a:rPr>
              <a:t>HTML</a:t>
            </a:r>
            <a:r>
              <a:rPr lang="zh-CN" altLang="en-US" sz="2000" b="1" dirty="0" smtClean="0">
                <a:latin typeface="Arial" pitchFamily="34" charset="0"/>
                <a:cs typeface="Arial" pitchFamily="34" charset="0"/>
                <a:sym typeface="黑体" pitchFamily="2" charset="-122"/>
              </a:rPr>
              <a:t>网页中块状布局模式的有力扩充。这种新语法能够让</a:t>
            </a:r>
            <a:r>
              <a:rPr lang="en-US" altLang="zh-CN" sz="2000" b="1" dirty="0" smtClean="0">
                <a:latin typeface="Arial" pitchFamily="34" charset="0"/>
                <a:cs typeface="Arial" pitchFamily="34" charset="0"/>
                <a:sym typeface="黑体" pitchFamily="2" charset="-122"/>
              </a:rPr>
              <a:t>WEB</a:t>
            </a:r>
            <a:r>
              <a:rPr lang="zh-CN" altLang="en-US" sz="2000" b="1" dirty="0" smtClean="0">
                <a:latin typeface="Arial" pitchFamily="34" charset="0"/>
                <a:cs typeface="Arial" pitchFamily="34" charset="0"/>
                <a:sym typeface="黑体" pitchFamily="2" charset="-122"/>
              </a:rPr>
              <a:t>开发人员轻松的让文本呈现多列显示。我们知道，当一行文字太长时，读者读起来就比较费劲，有可能读错行或读串行；人们的视点从文本的一端移到另一端、然后换到下一行的行首，如果眼球移动浮动过大，他们的注意力就会减退，容易读不下去。所以，为了最大效率的使用大屏幕显示器，页面设计中需要限制文本的宽度，让文本按多列呈现，就像报纸上的新闻排版一样。</a:t>
            </a:r>
          </a:p>
          <a:p>
            <a:pPr>
              <a:spcBef>
                <a:spcPts val="600"/>
              </a:spcBef>
            </a:pPr>
            <a:r>
              <a:rPr lang="zh-CN" altLang="en-US" sz="2000" b="1" dirty="0" smtClean="0">
                <a:latin typeface="Arial" pitchFamily="34" charset="0"/>
                <a:cs typeface="Arial" pitchFamily="34" charset="0"/>
                <a:sym typeface="黑体" pitchFamily="2" charset="-122"/>
              </a:rPr>
              <a:t>但是在</a:t>
            </a:r>
            <a:r>
              <a:rPr lang="en-US" altLang="zh-CN" sz="2000" b="1" dirty="0" smtClean="0">
                <a:latin typeface="Arial" pitchFamily="34" charset="0"/>
                <a:cs typeface="Arial" pitchFamily="34" charset="0"/>
                <a:sym typeface="黑体" pitchFamily="2" charset="-122"/>
              </a:rPr>
              <a:t>CSS3</a:t>
            </a:r>
            <a:r>
              <a:rPr lang="zh-CN" altLang="en-US" sz="2000" b="1" dirty="0" smtClean="0">
                <a:latin typeface="Arial" pitchFamily="34" charset="0"/>
                <a:cs typeface="Arial" pitchFamily="34" charset="0"/>
                <a:sym typeface="黑体" pitchFamily="2" charset="-122"/>
              </a:rPr>
              <a:t>的多列布局</a:t>
            </a:r>
            <a:r>
              <a:rPr lang="en-US" altLang="zh-CN" sz="2000" b="1" dirty="0" smtClean="0">
                <a:latin typeface="Arial" pitchFamily="34" charset="0"/>
                <a:cs typeface="Arial" pitchFamily="34" charset="0"/>
                <a:sym typeface="黑体" pitchFamily="2" charset="-122"/>
              </a:rPr>
              <a:t>(columns)</a:t>
            </a:r>
            <a:r>
              <a:rPr lang="zh-CN" altLang="en-US" sz="2000" b="1" dirty="0" smtClean="0">
                <a:latin typeface="Arial" pitchFamily="34" charset="0"/>
                <a:cs typeface="Arial" pitchFamily="34" charset="0"/>
                <a:sym typeface="黑体" pitchFamily="2" charset="-122"/>
              </a:rPr>
              <a:t>语法功能出现之前，人们如果想让文本呈多列显示，要么使用绝对定位，手动给文本分段落，或者使用</a:t>
            </a:r>
            <a:r>
              <a:rPr lang="en-US" altLang="zh-CN" sz="2000" b="1" dirty="0" smtClean="0">
                <a:latin typeface="Arial" pitchFamily="34" charset="0"/>
                <a:cs typeface="Arial" pitchFamily="34" charset="0"/>
                <a:sym typeface="黑体" pitchFamily="2" charset="-122"/>
              </a:rPr>
              <a:t>JS</a:t>
            </a:r>
            <a:r>
              <a:rPr lang="zh-CN" altLang="en-US" sz="2000" b="1" dirty="0" smtClean="0">
                <a:latin typeface="Arial" pitchFamily="34" charset="0"/>
                <a:cs typeface="Arial" pitchFamily="34" charset="0"/>
                <a:sym typeface="黑体" pitchFamily="2" charset="-122"/>
              </a:rPr>
              <a:t>脚本等，而新语法的出现，彻底改变了这样的局面。</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1</a:t>
            </a:r>
            <a:r>
              <a:rPr lang="zh-CN" altLang="en-US" sz="2400" b="1" dirty="0" smtClean="0"/>
              <a:t>、</a:t>
            </a:r>
            <a:r>
              <a:rPr lang="en-US" altLang="zh-CN" sz="2400" b="1" dirty="0" smtClean="0"/>
              <a:t>CSS3 </a:t>
            </a:r>
            <a:r>
              <a:rPr lang="zh-CN" altLang="en-US" sz="2400" b="1" dirty="0" smtClean="0"/>
              <a:t>多列布局基本属性</a:t>
            </a:r>
            <a:endParaRPr lang="en-US" altLang="zh-CN" sz="2400" b="1" dirty="0" smtClean="0"/>
          </a:p>
          <a:p>
            <a:endParaRPr lang="zh-CN" altLang="en-US" sz="2400" b="1" dirty="0" smtClean="0"/>
          </a:p>
          <a:p>
            <a:r>
              <a:rPr lang="en-US" altLang="zh-CN" sz="2400" b="1" dirty="0" smtClean="0"/>
              <a:t>column-count</a:t>
            </a:r>
            <a:r>
              <a:rPr lang="zh-CN" altLang="en-US" sz="2400" b="1" dirty="0" smtClean="0"/>
              <a:t>：规定元素应该被分隔的列数。</a:t>
            </a:r>
            <a:endParaRPr lang="en-US" altLang="zh-CN" sz="2400" b="1" dirty="0" smtClean="0"/>
          </a:p>
          <a:p>
            <a:r>
              <a:rPr lang="en-US" altLang="zh-CN" sz="2400" b="1" dirty="0" smtClean="0"/>
              <a:t>column-fill</a:t>
            </a:r>
            <a:r>
              <a:rPr lang="zh-CN" altLang="en-US" sz="2400" b="1" dirty="0" smtClean="0"/>
              <a:t>：规定如何填充列。</a:t>
            </a:r>
            <a:endParaRPr lang="en-US" altLang="zh-CN" sz="2400" b="1" dirty="0" smtClean="0"/>
          </a:p>
          <a:p>
            <a:r>
              <a:rPr lang="en-US" altLang="zh-CN" sz="2400" b="1" dirty="0" smtClean="0"/>
              <a:t>column-gap</a:t>
            </a:r>
            <a:r>
              <a:rPr lang="zh-CN" altLang="en-US" sz="2400" b="1" dirty="0" smtClean="0"/>
              <a:t>：规定列之间的间隔。</a:t>
            </a:r>
            <a:endParaRPr lang="en-US" altLang="zh-CN" sz="2400" b="1" dirty="0" smtClean="0"/>
          </a:p>
          <a:p>
            <a:r>
              <a:rPr lang="en-US" altLang="zh-CN" sz="2400" b="1" dirty="0" smtClean="0"/>
              <a:t>column-rule</a:t>
            </a:r>
            <a:r>
              <a:rPr lang="zh-CN" altLang="en-US" sz="2400" b="1" dirty="0" smtClean="0"/>
              <a:t>：设置所有 </a:t>
            </a:r>
            <a:r>
              <a:rPr lang="en-US" altLang="zh-CN" sz="2400" b="1" dirty="0" smtClean="0"/>
              <a:t>column-rule-* </a:t>
            </a:r>
            <a:r>
              <a:rPr lang="zh-CN" altLang="en-US" sz="2400" b="1" dirty="0" smtClean="0"/>
              <a:t>属性的简写属性。</a:t>
            </a:r>
            <a:endParaRPr lang="en-US" altLang="zh-CN" sz="2400" b="1" dirty="0" smtClean="0"/>
          </a:p>
          <a:p>
            <a:r>
              <a:rPr lang="en-US" altLang="zh-CN" sz="2400" b="1" dirty="0" smtClean="0"/>
              <a:t>column-rule-color</a:t>
            </a:r>
            <a:r>
              <a:rPr lang="zh-CN" altLang="en-US" sz="2400" b="1" dirty="0" smtClean="0"/>
              <a:t>：规定列之间规则的颜色。</a:t>
            </a:r>
            <a:endParaRPr lang="en-US" altLang="zh-CN" sz="2400" b="1" dirty="0" smtClean="0"/>
          </a:p>
          <a:p>
            <a:r>
              <a:rPr lang="en-US" altLang="zh-CN" sz="2400" b="1" dirty="0" smtClean="0"/>
              <a:t>column-rule-style</a:t>
            </a:r>
            <a:r>
              <a:rPr lang="zh-CN" altLang="en-US" sz="2400" b="1" dirty="0" smtClean="0"/>
              <a:t>：规定列之间规则的样式。</a:t>
            </a:r>
            <a:endParaRPr lang="en-US" altLang="zh-CN" sz="2400" b="1" dirty="0" smtClean="0"/>
          </a:p>
          <a:p>
            <a:r>
              <a:rPr lang="en-US" altLang="zh-CN" sz="2400" b="1" dirty="0" smtClean="0"/>
              <a:t>column-rule-width</a:t>
            </a:r>
            <a:r>
              <a:rPr lang="zh-CN" altLang="en-US" sz="2400" b="1" dirty="0" smtClean="0"/>
              <a:t>：规定列之间规则的宽度。</a:t>
            </a:r>
            <a:endParaRPr lang="en-US" altLang="zh-CN" sz="2400" b="1" dirty="0" smtClean="0"/>
          </a:p>
          <a:p>
            <a:r>
              <a:rPr lang="en-US" altLang="zh-CN" sz="2400" b="1" dirty="0" smtClean="0"/>
              <a:t>column-span</a:t>
            </a:r>
            <a:r>
              <a:rPr lang="zh-CN" altLang="en-US" sz="2400" b="1" dirty="0" smtClean="0"/>
              <a:t>：规定元素应该横跨的列数。</a:t>
            </a:r>
            <a:endParaRPr lang="en-US" altLang="zh-CN" sz="2400" b="1" dirty="0" smtClean="0"/>
          </a:p>
          <a:p>
            <a:r>
              <a:rPr lang="en-US" altLang="zh-CN" sz="2400" b="1" dirty="0" smtClean="0"/>
              <a:t>column-width</a:t>
            </a:r>
            <a:r>
              <a:rPr lang="zh-CN" altLang="en-US" sz="2400" b="1" dirty="0" smtClean="0"/>
              <a:t>：规定列的宽度。</a:t>
            </a:r>
            <a:endParaRPr lang="en-US" altLang="zh-CN" sz="2400" b="1" dirty="0" smtClean="0"/>
          </a:p>
          <a:p>
            <a:r>
              <a:rPr lang="en-US" altLang="zh-CN" sz="2400" b="1" dirty="0" smtClean="0"/>
              <a:t>columns</a:t>
            </a:r>
            <a:r>
              <a:rPr lang="zh-CN" altLang="en-US" sz="2400" b="1" dirty="0" smtClean="0"/>
              <a:t>：规定设置 </a:t>
            </a:r>
            <a:r>
              <a:rPr lang="en-US" altLang="zh-CN" sz="2400" b="1" dirty="0" smtClean="0"/>
              <a:t>column-width </a:t>
            </a:r>
            <a:r>
              <a:rPr lang="zh-CN" altLang="en-US" sz="2400" b="1" dirty="0" smtClean="0"/>
              <a:t>和 </a:t>
            </a:r>
            <a:r>
              <a:rPr lang="en-US" altLang="zh-CN" sz="2400" b="1" dirty="0" smtClean="0"/>
              <a:t>column-count </a:t>
            </a:r>
            <a:r>
              <a:rPr lang="zh-CN" altLang="en-US" sz="2400" b="1" dirty="0" smtClean="0"/>
              <a:t>的简写属性。</a:t>
            </a:r>
            <a:endParaRPr lang="zh-CN" altLang="en-US" sz="20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2</a:t>
            </a:r>
            <a:r>
              <a:rPr lang="zh-CN" altLang="en-US" sz="2400" b="1" dirty="0" smtClean="0"/>
              <a:t>、</a:t>
            </a:r>
            <a:r>
              <a:rPr lang="en-US" altLang="zh-CN" sz="2400" b="1" dirty="0" smtClean="0"/>
              <a:t>CSS3 </a:t>
            </a:r>
            <a:r>
              <a:rPr lang="zh-CN" altLang="en-US" sz="2400" b="1" dirty="0" smtClean="0"/>
              <a:t>多列布局列宽属性</a:t>
            </a:r>
            <a:endParaRPr lang="en-US" altLang="zh-CN" sz="2400" b="1" dirty="0" smtClean="0"/>
          </a:p>
          <a:p>
            <a:endParaRPr lang="zh-CN" altLang="en-US" sz="2400" b="1" dirty="0" smtClean="0"/>
          </a:p>
        </p:txBody>
      </p:sp>
      <p:graphicFrame>
        <p:nvGraphicFramePr>
          <p:cNvPr id="4" name="表格 3"/>
          <p:cNvGraphicFramePr>
            <a:graphicFrameLocks noGrp="1"/>
          </p:cNvGraphicFramePr>
          <p:nvPr/>
        </p:nvGraphicFramePr>
        <p:xfrm>
          <a:off x="285720" y="2357430"/>
          <a:ext cx="8208913" cy="3862879"/>
        </p:xfrm>
        <a:graphic>
          <a:graphicData uri="http://schemas.openxmlformats.org/drawingml/2006/table">
            <a:tbl>
              <a:tblPr firstRow="1" bandRow="1">
                <a:tableStyleId>{93296810-A885-4BE3-A3E7-6D5BEEA58F35}</a:tableStyleId>
              </a:tblPr>
              <a:tblGrid>
                <a:gridCol w="1224137"/>
                <a:gridCol w="6984776"/>
              </a:tblGrid>
              <a:tr h="571504">
                <a:tc>
                  <a:txBody>
                    <a:bodyPr/>
                    <a:lstStyle/>
                    <a:p>
                      <a:pPr algn="r"/>
                      <a:r>
                        <a:rPr lang="zh-CN" altLang="en-US" sz="2400" b="1" dirty="0" smtClean="0">
                          <a:solidFill>
                            <a:schemeClr val="bg1"/>
                          </a:solidFill>
                          <a:latin typeface="Arial" pitchFamily="34" charset="0"/>
                          <a:cs typeface="Arial" pitchFamily="34" charset="0"/>
                        </a:rPr>
                        <a:t>语法：</a:t>
                      </a:r>
                      <a:endParaRPr lang="zh-CN" altLang="en-US" sz="2400" b="1" dirty="0">
                        <a:solidFill>
                          <a:schemeClr val="bg1"/>
                        </a:solidFill>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latin typeface="Arial" pitchFamily="34" charset="0"/>
                          <a:cs typeface="Arial" pitchFamily="34" charset="0"/>
                        </a:rPr>
                        <a:t>column-width: </a:t>
                      </a:r>
                      <a:r>
                        <a:rPr lang="en-US" altLang="zh-CN" sz="2400" b="1" dirty="0" err="1" smtClean="0">
                          <a:solidFill>
                            <a:schemeClr val="bg1"/>
                          </a:solidFill>
                          <a:latin typeface="Arial" pitchFamily="34" charset="0"/>
                          <a:cs typeface="Arial" pitchFamily="34" charset="0"/>
                        </a:rPr>
                        <a:t>auto|length</a:t>
                      </a:r>
                      <a:r>
                        <a:rPr lang="en-US" altLang="zh-CN" sz="2400" b="1" dirty="0" smtClean="0">
                          <a:solidFill>
                            <a:schemeClr val="bg1"/>
                          </a:solidFill>
                          <a:latin typeface="Arial" pitchFamily="34" charset="0"/>
                          <a:cs typeface="Arial" pitchFamily="34" charset="0"/>
                        </a:rPr>
                        <a:t>;</a:t>
                      </a:r>
                    </a:p>
                  </a:txBody>
                  <a:tcPr>
                    <a:solidFill>
                      <a:srgbClr val="FF682F"/>
                    </a:solidFill>
                  </a:tcPr>
                </a:tc>
              </a:tr>
              <a:tr h="3291375">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column-width </a:t>
                      </a:r>
                      <a:r>
                        <a:rPr lang="zh-CN" altLang="en-US" sz="2200" b="1" dirty="0" smtClean="0">
                          <a:latin typeface="Arial" pitchFamily="34" charset="0"/>
                          <a:cs typeface="Arial" pitchFamily="34" charset="0"/>
                        </a:rPr>
                        <a:t>属性规定列的宽度。</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auto</a:t>
                      </a:r>
                      <a:r>
                        <a:rPr lang="zh-CN" altLang="en-US" sz="2200" b="1" dirty="0" smtClean="0">
                          <a:latin typeface="Arial" pitchFamily="34" charset="0"/>
                          <a:cs typeface="Arial" pitchFamily="34" charset="0"/>
                        </a:rPr>
                        <a:t>：由浏览器决定列宽。</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length</a:t>
                      </a:r>
                      <a:r>
                        <a:rPr lang="zh-CN" altLang="en-US" sz="2200" b="1" dirty="0" smtClean="0">
                          <a:latin typeface="Arial" pitchFamily="34" charset="0"/>
                          <a:cs typeface="Arial" pitchFamily="34" charset="0"/>
                        </a:rPr>
                        <a:t>：规定列的宽度。</a:t>
                      </a:r>
                    </a:p>
                  </a:txBody>
                  <a:tcPr>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1600" b="1" dirty="0" smtClean="0"/>
              <a:t>&lt;style&gt; </a:t>
            </a:r>
          </a:p>
          <a:p>
            <a:r>
              <a:rPr lang="en-US" altLang="zh-CN" sz="1600" b="1" dirty="0" smtClean="0"/>
              <a:t>.newspaper</a:t>
            </a:r>
          </a:p>
          <a:p>
            <a:r>
              <a:rPr lang="en-US" altLang="zh-CN" sz="1600" b="1" dirty="0" smtClean="0"/>
              <a:t>{</a:t>
            </a:r>
          </a:p>
          <a:p>
            <a:r>
              <a:rPr lang="en-US" altLang="zh-CN" sz="1600" b="1" dirty="0" smtClean="0"/>
              <a:t>-moz-column-width:100px; /* Firefox */</a:t>
            </a:r>
          </a:p>
          <a:p>
            <a:r>
              <a:rPr lang="en-US" altLang="zh-CN" sz="1600" b="1" dirty="0" smtClean="0"/>
              <a:t>-webkit-column-width:100px; /* Safari and Chrome */</a:t>
            </a:r>
          </a:p>
          <a:p>
            <a:r>
              <a:rPr lang="en-US" altLang="zh-CN" sz="1600" b="1" dirty="0" smtClean="0"/>
              <a:t>column-width:100px;</a:t>
            </a:r>
          </a:p>
          <a:p>
            <a:r>
              <a:rPr lang="en-US" altLang="zh-CN" sz="1600" b="1" dirty="0" smtClean="0"/>
              <a:t>}</a:t>
            </a:r>
          </a:p>
          <a:p>
            <a:r>
              <a:rPr lang="en-US" altLang="zh-CN" sz="1600" b="1" dirty="0" smtClean="0"/>
              <a:t>&lt;/style&gt;</a:t>
            </a:r>
          </a:p>
          <a:p>
            <a:endParaRPr lang="en-US" altLang="zh-CN" sz="1600" b="1" dirty="0" smtClean="0"/>
          </a:p>
          <a:p>
            <a:r>
              <a:rPr lang="en-US" altLang="zh-CN" sz="1600" b="1" dirty="0" smtClean="0"/>
              <a:t>&lt;body&gt;</a:t>
            </a:r>
          </a:p>
          <a:p>
            <a:r>
              <a:rPr lang="en-US" altLang="zh-CN" sz="1600" b="1" dirty="0" smtClean="0"/>
              <a:t>&lt;div class="newspaper"&gt;</a:t>
            </a:r>
          </a:p>
          <a:p>
            <a:r>
              <a:rPr lang="zh-CN" altLang="en-US" sz="1600" b="1" dirty="0" smtClean="0"/>
              <a:t>人民网北京</a:t>
            </a:r>
            <a:r>
              <a:rPr lang="en-US" altLang="zh-CN" sz="1600" b="1" dirty="0" smtClean="0"/>
              <a:t>2</a:t>
            </a:r>
            <a:r>
              <a:rPr lang="zh-CN" altLang="en-US" sz="1600" b="1" dirty="0" smtClean="0"/>
              <a:t>月</a:t>
            </a:r>
            <a:r>
              <a:rPr lang="en-US" altLang="zh-CN" sz="1600" b="1" dirty="0" smtClean="0"/>
              <a:t>24</a:t>
            </a:r>
            <a:r>
              <a:rPr lang="zh-CN" altLang="en-US" sz="1600" b="1" dirty="0" smtClean="0"/>
              <a:t>日电 </a:t>
            </a:r>
            <a:r>
              <a:rPr lang="en-US" altLang="zh-CN" sz="1600" b="1" dirty="0" smtClean="0"/>
              <a:t>(</a:t>
            </a:r>
            <a:r>
              <a:rPr lang="zh-CN" altLang="en-US" sz="1600" b="1" dirty="0" smtClean="0"/>
              <a:t>记者 刘阳</a:t>
            </a:r>
            <a:r>
              <a:rPr lang="en-US" altLang="zh-CN" sz="1600" b="1" dirty="0" smtClean="0"/>
              <a:t>)</a:t>
            </a:r>
            <a:r>
              <a:rPr lang="zh-CN" altLang="en-US" sz="1600" b="1" dirty="0" smtClean="0"/>
              <a:t>国家发展改革委近日发出通知，决定自</a:t>
            </a:r>
            <a:r>
              <a:rPr lang="en-US" altLang="zh-CN" sz="1600" b="1" dirty="0" smtClean="0"/>
              <a:t>2</a:t>
            </a:r>
            <a:r>
              <a:rPr lang="zh-CN" altLang="en-US" sz="1600" b="1" dirty="0" smtClean="0"/>
              <a:t>月</a:t>
            </a:r>
            <a:r>
              <a:rPr lang="en-US" altLang="zh-CN" sz="1600" b="1" dirty="0" smtClean="0"/>
              <a:t>25</a:t>
            </a:r>
            <a:r>
              <a:rPr lang="zh-CN" altLang="en-US" sz="1600" b="1" dirty="0" smtClean="0"/>
              <a:t>日零时起将汽、柴油价格每吨分别提高</a:t>
            </a:r>
            <a:r>
              <a:rPr lang="en-US" altLang="zh-CN" sz="1600" b="1" dirty="0" smtClean="0"/>
              <a:t>300</a:t>
            </a:r>
            <a:r>
              <a:rPr lang="zh-CN" altLang="en-US" sz="1600" b="1" dirty="0" smtClean="0"/>
              <a:t>元和</a:t>
            </a:r>
            <a:r>
              <a:rPr lang="en-US" altLang="zh-CN" sz="1600" b="1" dirty="0" smtClean="0"/>
              <a:t>290</a:t>
            </a:r>
            <a:r>
              <a:rPr lang="zh-CN" altLang="en-US" sz="1600" b="1" dirty="0" smtClean="0"/>
              <a:t>元，折算到</a:t>
            </a:r>
            <a:r>
              <a:rPr lang="en-US" altLang="zh-CN" sz="1600" b="1" dirty="0" smtClean="0"/>
              <a:t>90</a:t>
            </a:r>
            <a:r>
              <a:rPr lang="zh-CN" altLang="en-US" sz="1600" b="1" dirty="0" smtClean="0"/>
              <a:t>号汽油和</a:t>
            </a:r>
            <a:r>
              <a:rPr lang="en-US" altLang="zh-CN" sz="1600" b="1" dirty="0" smtClean="0"/>
              <a:t>0</a:t>
            </a:r>
            <a:r>
              <a:rPr lang="zh-CN" altLang="en-US" sz="1600" b="1" dirty="0" smtClean="0"/>
              <a:t>号柴油（全国平均）每升零售价格分别提高</a:t>
            </a:r>
            <a:r>
              <a:rPr lang="en-US" altLang="zh-CN" sz="1600" b="1" dirty="0" smtClean="0"/>
              <a:t>0.22</a:t>
            </a:r>
            <a:r>
              <a:rPr lang="zh-CN" altLang="en-US" sz="1600" b="1" dirty="0" smtClean="0"/>
              <a:t>元和</a:t>
            </a:r>
            <a:r>
              <a:rPr lang="en-US" altLang="zh-CN" sz="1600" b="1" dirty="0" smtClean="0"/>
              <a:t>0.25</a:t>
            </a:r>
            <a:r>
              <a:rPr lang="zh-CN" altLang="en-US" sz="1600" b="1" dirty="0" smtClean="0"/>
              <a:t>元。</a:t>
            </a:r>
          </a:p>
          <a:p>
            <a:endParaRPr lang="zh-CN" altLang="en-US" sz="1600" b="1" dirty="0" smtClean="0"/>
          </a:p>
          <a:p>
            <a:r>
              <a:rPr lang="zh-CN" altLang="en-US" sz="1600" b="1" dirty="0" smtClean="0"/>
              <a:t>此次国内成品油价格调整幅度，是按照现行国内成品油价格形成机制，根据国际市场油价变化情况确定的。去年</a:t>
            </a:r>
            <a:r>
              <a:rPr lang="en-US" altLang="zh-CN" sz="1600" b="1" dirty="0" smtClean="0"/>
              <a:t>11</a:t>
            </a:r>
            <a:r>
              <a:rPr lang="zh-CN" altLang="en-US" sz="1600" b="1" dirty="0" smtClean="0"/>
              <a:t>月</a:t>
            </a:r>
            <a:r>
              <a:rPr lang="en-US" altLang="zh-CN" sz="1600" b="1" dirty="0" smtClean="0"/>
              <a:t>16</a:t>
            </a:r>
            <a:r>
              <a:rPr lang="zh-CN" altLang="en-US" sz="1600" b="1" dirty="0" smtClean="0"/>
              <a:t>日国内成品油价格调整以来，受市场预期欧美经济复苏前景向好以及中东局势持续动荡等因素影响，国际市场原油价格先抑后扬，</a:t>
            </a:r>
            <a:r>
              <a:rPr lang="en-US" altLang="zh-CN" sz="1600" b="1" dirty="0" smtClean="0"/>
              <a:t>2</a:t>
            </a:r>
            <a:r>
              <a:rPr lang="zh-CN" altLang="en-US" sz="1600" b="1" dirty="0" smtClean="0"/>
              <a:t>月上旬</a:t>
            </a:r>
            <a:r>
              <a:rPr lang="en-US" altLang="zh-CN" sz="1600" b="1" dirty="0" smtClean="0"/>
              <a:t>WTI</a:t>
            </a:r>
            <a:r>
              <a:rPr lang="zh-CN" altLang="en-US" sz="1600" b="1" dirty="0" smtClean="0"/>
              <a:t>和布伦特原油期货价格再次回升至每桶</a:t>
            </a:r>
            <a:r>
              <a:rPr lang="en-US" altLang="zh-CN" sz="1600" b="1" dirty="0" smtClean="0"/>
              <a:t>95</a:t>
            </a:r>
            <a:r>
              <a:rPr lang="zh-CN" altLang="en-US" sz="1600" b="1" dirty="0" smtClean="0"/>
              <a:t>美元和</a:t>
            </a:r>
            <a:r>
              <a:rPr lang="en-US" altLang="zh-CN" sz="1600" b="1" dirty="0" smtClean="0"/>
              <a:t>115</a:t>
            </a:r>
            <a:r>
              <a:rPr lang="zh-CN" altLang="en-US" sz="1600" b="1" dirty="0" smtClean="0"/>
              <a:t>美元以上。虽然近两日价格有所回落，但国内油价挂钩的国际市场三种原油连续</a:t>
            </a:r>
            <a:r>
              <a:rPr lang="en-US" altLang="zh-CN" sz="1600" b="1" dirty="0" smtClean="0"/>
              <a:t>22</a:t>
            </a:r>
            <a:r>
              <a:rPr lang="zh-CN" altLang="en-US" sz="1600" b="1" dirty="0" smtClean="0"/>
              <a:t>个工作日移动平均价格上涨幅度已超过</a:t>
            </a:r>
            <a:r>
              <a:rPr lang="en-US" altLang="zh-CN" sz="1600" b="1" dirty="0" smtClean="0"/>
              <a:t>4%</a:t>
            </a:r>
            <a:r>
              <a:rPr lang="zh-CN" altLang="en-US" sz="1600" b="1" dirty="0" smtClean="0"/>
              <a:t>，达到国内成品油价格调整的边界条件。</a:t>
            </a:r>
          </a:p>
          <a:p>
            <a:endParaRPr lang="zh-CN" altLang="en-US" sz="1600" b="1" dirty="0" smtClean="0"/>
          </a:p>
          <a:p>
            <a:r>
              <a:rPr lang="zh-CN" altLang="en-US" sz="1600" b="1" dirty="0" smtClean="0"/>
              <a:t>通知指出，这次成品油调价后，国家将按照已建立的补贴机制，继续对种粮农民、渔业（含远洋渔业）、林业、城市公交、农村道路客运（含岛际和农村水路客运）等给予补贴。同时，为保证市场物价基本稳定，防止连锁涨价，对与居民生活密切相关的铁路客运、城市公交、农村道路客运（含岛际和农村水路客运）价格不作调整。</a:t>
            </a:r>
          </a:p>
          <a:p>
            <a:endParaRPr lang="zh-CN" altLang="en-US" sz="1600" b="1" dirty="0" smtClean="0"/>
          </a:p>
          <a:p>
            <a:r>
              <a:rPr lang="zh-CN" altLang="en-US" sz="1600" b="1" dirty="0" smtClean="0"/>
              <a:t>通知要求，中石油、中石化、中海油三大公司要组织好成品油生产和调运，保持合理库存，加强综合协调和应急调度，保障成品油供应。各级价格主管部门要加大市场监督检查力度，依法查处不执行国家价格政策，以及囤积居奇、造谣惑众、合谋涨价、搭车涨价等违法行为，维护正常市场秩序。</a:t>
            </a:r>
          </a:p>
          <a:p>
            <a:r>
              <a:rPr lang="en-US" altLang="zh-CN" sz="1600" b="1" dirty="0" smtClean="0"/>
              <a:t>&lt;/div&gt;</a:t>
            </a:r>
          </a:p>
          <a:p>
            <a:r>
              <a:rPr lang="en-US" altLang="zh-CN" sz="1600" b="1" dirty="0" smtClean="0"/>
              <a:t>&lt;/body&gt;</a:t>
            </a:r>
            <a:endParaRPr lang="zh-CN" altLang="en-US" sz="16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3</a:t>
            </a:r>
            <a:r>
              <a:rPr lang="zh-CN" altLang="en-US" sz="2400" b="1" dirty="0" smtClean="0"/>
              <a:t>、</a:t>
            </a:r>
            <a:r>
              <a:rPr lang="en-US" altLang="zh-CN" sz="2400" b="1" dirty="0" smtClean="0"/>
              <a:t>CSS3 </a:t>
            </a:r>
            <a:r>
              <a:rPr lang="zh-CN" altLang="en-US" sz="2400" b="1" dirty="0" smtClean="0"/>
              <a:t>多列布局列数属性</a:t>
            </a:r>
            <a:endParaRPr lang="en-US" altLang="zh-CN" sz="2400" b="1" dirty="0" smtClean="0"/>
          </a:p>
          <a:p>
            <a:endParaRPr lang="zh-CN" altLang="en-US" sz="2400" b="1" dirty="0" smtClean="0"/>
          </a:p>
        </p:txBody>
      </p:sp>
      <p:graphicFrame>
        <p:nvGraphicFramePr>
          <p:cNvPr id="4" name="表格 3"/>
          <p:cNvGraphicFramePr>
            <a:graphicFrameLocks noGrp="1"/>
          </p:cNvGraphicFramePr>
          <p:nvPr/>
        </p:nvGraphicFramePr>
        <p:xfrm>
          <a:off x="285720" y="2357430"/>
          <a:ext cx="8208913" cy="3862879"/>
        </p:xfrm>
        <a:graphic>
          <a:graphicData uri="http://schemas.openxmlformats.org/drawingml/2006/table">
            <a:tbl>
              <a:tblPr firstRow="1" bandRow="1">
                <a:tableStyleId>{93296810-A885-4BE3-A3E7-6D5BEEA58F35}</a:tableStyleId>
              </a:tblPr>
              <a:tblGrid>
                <a:gridCol w="1224137"/>
                <a:gridCol w="6984776"/>
              </a:tblGrid>
              <a:tr h="571504">
                <a:tc>
                  <a:txBody>
                    <a:bodyPr/>
                    <a:lstStyle/>
                    <a:p>
                      <a:pPr algn="r"/>
                      <a:r>
                        <a:rPr lang="zh-CN" altLang="en-US" sz="2400" b="1" dirty="0" smtClean="0">
                          <a:solidFill>
                            <a:schemeClr val="bg1"/>
                          </a:solidFill>
                          <a:latin typeface="Arial" pitchFamily="34" charset="0"/>
                          <a:cs typeface="Arial" pitchFamily="34" charset="0"/>
                        </a:rPr>
                        <a:t>语法：</a:t>
                      </a:r>
                      <a:endParaRPr lang="zh-CN" altLang="en-US" sz="2400" b="1" dirty="0">
                        <a:solidFill>
                          <a:schemeClr val="bg1"/>
                        </a:solidFill>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latin typeface="Arial" pitchFamily="34" charset="0"/>
                          <a:cs typeface="Arial" pitchFamily="34" charset="0"/>
                        </a:rPr>
                        <a:t>column-count: </a:t>
                      </a:r>
                      <a:r>
                        <a:rPr lang="en-US" altLang="zh-CN" sz="2400" b="1" dirty="0" err="1" smtClean="0">
                          <a:solidFill>
                            <a:schemeClr val="bg1"/>
                          </a:solidFill>
                          <a:latin typeface="Arial" pitchFamily="34" charset="0"/>
                          <a:cs typeface="Arial" pitchFamily="34" charset="0"/>
                        </a:rPr>
                        <a:t>number|auto</a:t>
                      </a:r>
                      <a:r>
                        <a:rPr lang="en-US" altLang="zh-CN" sz="2400" b="1" dirty="0" smtClean="0">
                          <a:solidFill>
                            <a:schemeClr val="bg1"/>
                          </a:solidFill>
                          <a:latin typeface="Arial" pitchFamily="34" charset="0"/>
                          <a:cs typeface="Arial" pitchFamily="34" charset="0"/>
                        </a:rPr>
                        <a:t>;</a:t>
                      </a:r>
                    </a:p>
                  </a:txBody>
                  <a:tcPr>
                    <a:solidFill>
                      <a:srgbClr val="FF682F"/>
                    </a:solidFill>
                  </a:tcPr>
                </a:tc>
              </a:tr>
              <a:tr h="3291375">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column-count </a:t>
                      </a:r>
                      <a:r>
                        <a:rPr lang="zh-CN" altLang="en-US" sz="2200" b="1" dirty="0" smtClean="0">
                          <a:latin typeface="Arial" pitchFamily="34" charset="0"/>
                          <a:cs typeface="Arial" pitchFamily="34" charset="0"/>
                        </a:rPr>
                        <a:t>属性规定元素应该被划分的列数。</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number</a:t>
                      </a:r>
                      <a:r>
                        <a:rPr lang="zh-CN" altLang="en-US" sz="2200" b="1" dirty="0" smtClean="0">
                          <a:latin typeface="Arial" pitchFamily="34" charset="0"/>
                          <a:cs typeface="Arial" pitchFamily="34" charset="0"/>
                        </a:rPr>
                        <a:t>：元素内容将被划分的最佳列数。</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auto</a:t>
                      </a:r>
                      <a:r>
                        <a:rPr lang="zh-CN" altLang="en-US" sz="2200" b="1" dirty="0" smtClean="0">
                          <a:latin typeface="Arial" pitchFamily="34" charset="0"/>
                          <a:cs typeface="Arial" pitchFamily="34" charset="0"/>
                        </a:rPr>
                        <a:t>：由其他属性决定列数，比如 </a:t>
                      </a:r>
                      <a:r>
                        <a:rPr lang="en-US" altLang="zh-CN" sz="2200" b="1" dirty="0" smtClean="0">
                          <a:latin typeface="Arial" pitchFamily="34" charset="0"/>
                          <a:cs typeface="Arial" pitchFamily="34" charset="0"/>
                        </a:rPr>
                        <a:t>"column-width"</a:t>
                      </a:r>
                      <a:r>
                        <a:rPr lang="zh-CN" altLang="en-US" sz="2200" b="1" dirty="0" smtClean="0">
                          <a:latin typeface="Arial" pitchFamily="34" charset="0"/>
                          <a:cs typeface="Arial" pitchFamily="34" charset="0"/>
                        </a:rPr>
                        <a:t>。</a:t>
                      </a:r>
                    </a:p>
                  </a:txBody>
                  <a:tcPr>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1600" b="1" dirty="0" smtClean="0"/>
              <a:t>&lt;style&gt; </a:t>
            </a:r>
          </a:p>
          <a:p>
            <a:r>
              <a:rPr lang="en-US" altLang="zh-CN" sz="1600" b="1" dirty="0" smtClean="0"/>
              <a:t>.newspaper</a:t>
            </a:r>
          </a:p>
          <a:p>
            <a:r>
              <a:rPr lang="en-US" altLang="zh-CN" sz="1600" b="1" dirty="0" smtClean="0"/>
              <a:t>{</a:t>
            </a:r>
          </a:p>
          <a:p>
            <a:r>
              <a:rPr lang="en-US" altLang="zh-CN" sz="1600" b="1" dirty="0" smtClean="0"/>
              <a:t>-moz-column-count:3; /* Firefox */</a:t>
            </a:r>
          </a:p>
          <a:p>
            <a:r>
              <a:rPr lang="en-US" altLang="zh-CN" sz="1600" b="1" dirty="0" smtClean="0"/>
              <a:t>-webkit-column-count:3; /* Safari and Chrome */</a:t>
            </a:r>
          </a:p>
          <a:p>
            <a:r>
              <a:rPr lang="en-US" altLang="zh-CN" sz="1600" b="1" dirty="0" smtClean="0"/>
              <a:t>column-count:3;</a:t>
            </a:r>
          </a:p>
          <a:p>
            <a:r>
              <a:rPr lang="en-US" altLang="zh-CN" sz="1600" b="1" dirty="0" smtClean="0"/>
              <a:t>}</a:t>
            </a:r>
          </a:p>
          <a:p>
            <a:r>
              <a:rPr lang="en-US" altLang="zh-CN" sz="1600" b="1" dirty="0" smtClean="0"/>
              <a:t>&lt;/style&gt;</a:t>
            </a:r>
          </a:p>
          <a:p>
            <a:endParaRPr lang="en-US" altLang="zh-CN" sz="1600" b="1" dirty="0" smtClean="0"/>
          </a:p>
          <a:p>
            <a:r>
              <a:rPr lang="en-US" altLang="zh-CN" sz="1600" b="1" dirty="0" smtClean="0"/>
              <a:t>&lt;body&gt;</a:t>
            </a:r>
          </a:p>
          <a:p>
            <a:r>
              <a:rPr lang="en-US" altLang="zh-CN" sz="1600" b="1" dirty="0" smtClean="0"/>
              <a:t>&lt;div class="newspaper"&gt;</a:t>
            </a:r>
          </a:p>
          <a:p>
            <a:r>
              <a:rPr lang="zh-CN" altLang="en-US" sz="1600" b="1" dirty="0" smtClean="0"/>
              <a:t>人民网北京</a:t>
            </a:r>
            <a:r>
              <a:rPr lang="en-US" altLang="zh-CN" sz="1600" b="1" dirty="0" smtClean="0"/>
              <a:t>2</a:t>
            </a:r>
            <a:r>
              <a:rPr lang="zh-CN" altLang="en-US" sz="1600" b="1" dirty="0" smtClean="0"/>
              <a:t>月</a:t>
            </a:r>
            <a:r>
              <a:rPr lang="en-US" altLang="zh-CN" sz="1600" b="1" dirty="0" smtClean="0"/>
              <a:t>24</a:t>
            </a:r>
            <a:r>
              <a:rPr lang="zh-CN" altLang="en-US" sz="1600" b="1" dirty="0" smtClean="0"/>
              <a:t>日电 </a:t>
            </a:r>
            <a:r>
              <a:rPr lang="en-US" altLang="zh-CN" sz="1600" b="1" dirty="0" smtClean="0"/>
              <a:t>(</a:t>
            </a:r>
            <a:r>
              <a:rPr lang="zh-CN" altLang="en-US" sz="1600" b="1" dirty="0" smtClean="0"/>
              <a:t>记者 刘阳</a:t>
            </a:r>
            <a:r>
              <a:rPr lang="en-US" altLang="zh-CN" sz="1600" b="1" dirty="0" smtClean="0"/>
              <a:t>)</a:t>
            </a:r>
            <a:r>
              <a:rPr lang="zh-CN" altLang="en-US" sz="1600" b="1" dirty="0" smtClean="0"/>
              <a:t>国家发展改革委近日发出通知，决定自</a:t>
            </a:r>
            <a:r>
              <a:rPr lang="en-US" altLang="zh-CN" sz="1600" b="1" dirty="0" smtClean="0"/>
              <a:t>2</a:t>
            </a:r>
            <a:r>
              <a:rPr lang="zh-CN" altLang="en-US" sz="1600" b="1" dirty="0" smtClean="0"/>
              <a:t>月</a:t>
            </a:r>
            <a:r>
              <a:rPr lang="en-US" altLang="zh-CN" sz="1600" b="1" dirty="0" smtClean="0"/>
              <a:t>25</a:t>
            </a:r>
            <a:r>
              <a:rPr lang="zh-CN" altLang="en-US" sz="1600" b="1" dirty="0" smtClean="0"/>
              <a:t>日零时起将汽、柴油价格每吨分别提高</a:t>
            </a:r>
            <a:r>
              <a:rPr lang="en-US" altLang="zh-CN" sz="1600" b="1" dirty="0" smtClean="0"/>
              <a:t>300</a:t>
            </a:r>
            <a:r>
              <a:rPr lang="zh-CN" altLang="en-US" sz="1600" b="1" dirty="0" smtClean="0"/>
              <a:t>元和</a:t>
            </a:r>
            <a:r>
              <a:rPr lang="en-US" altLang="zh-CN" sz="1600" b="1" dirty="0" smtClean="0"/>
              <a:t>290</a:t>
            </a:r>
            <a:r>
              <a:rPr lang="zh-CN" altLang="en-US" sz="1600" b="1" dirty="0" smtClean="0"/>
              <a:t>元，折算到</a:t>
            </a:r>
            <a:r>
              <a:rPr lang="en-US" altLang="zh-CN" sz="1600" b="1" dirty="0" smtClean="0"/>
              <a:t>90</a:t>
            </a:r>
            <a:r>
              <a:rPr lang="zh-CN" altLang="en-US" sz="1600" b="1" dirty="0" smtClean="0"/>
              <a:t>号汽油和</a:t>
            </a:r>
            <a:r>
              <a:rPr lang="en-US" altLang="zh-CN" sz="1600" b="1" dirty="0" smtClean="0"/>
              <a:t>0</a:t>
            </a:r>
            <a:r>
              <a:rPr lang="zh-CN" altLang="en-US" sz="1600" b="1" dirty="0" smtClean="0"/>
              <a:t>号柴油（全国平均）每升零售价格分别提高</a:t>
            </a:r>
            <a:r>
              <a:rPr lang="en-US" altLang="zh-CN" sz="1600" b="1" dirty="0" smtClean="0"/>
              <a:t>0.22</a:t>
            </a:r>
            <a:r>
              <a:rPr lang="zh-CN" altLang="en-US" sz="1600" b="1" dirty="0" smtClean="0"/>
              <a:t>元和</a:t>
            </a:r>
            <a:r>
              <a:rPr lang="en-US" altLang="zh-CN" sz="1600" b="1" dirty="0" smtClean="0"/>
              <a:t>0.25</a:t>
            </a:r>
            <a:r>
              <a:rPr lang="zh-CN" altLang="en-US" sz="1600" b="1" dirty="0" smtClean="0"/>
              <a:t>元。</a:t>
            </a:r>
          </a:p>
          <a:p>
            <a:endParaRPr lang="zh-CN" altLang="en-US" sz="1600" b="1" dirty="0" smtClean="0"/>
          </a:p>
          <a:p>
            <a:r>
              <a:rPr lang="zh-CN" altLang="en-US" sz="1600" b="1" dirty="0" smtClean="0"/>
              <a:t>此次国内成品油价格调整幅度，是按照现行国内成品油价格形成机制，根据国际市场油价变化情况确定的。去年</a:t>
            </a:r>
            <a:r>
              <a:rPr lang="en-US" altLang="zh-CN" sz="1600" b="1" dirty="0" smtClean="0"/>
              <a:t>11</a:t>
            </a:r>
            <a:r>
              <a:rPr lang="zh-CN" altLang="en-US" sz="1600" b="1" dirty="0" smtClean="0"/>
              <a:t>月</a:t>
            </a:r>
            <a:r>
              <a:rPr lang="en-US" altLang="zh-CN" sz="1600" b="1" dirty="0" smtClean="0"/>
              <a:t>16</a:t>
            </a:r>
            <a:r>
              <a:rPr lang="zh-CN" altLang="en-US" sz="1600" b="1" dirty="0" smtClean="0"/>
              <a:t>日国内成品油价格调整以来，受市场预期欧美经济复苏前景向好以及中东局势持续动荡等因素影响，国际市场原油价格先抑后扬，</a:t>
            </a:r>
            <a:r>
              <a:rPr lang="en-US" altLang="zh-CN" sz="1600" b="1" dirty="0" smtClean="0"/>
              <a:t>2</a:t>
            </a:r>
            <a:r>
              <a:rPr lang="zh-CN" altLang="en-US" sz="1600" b="1" dirty="0" smtClean="0"/>
              <a:t>月上旬</a:t>
            </a:r>
            <a:r>
              <a:rPr lang="en-US" altLang="zh-CN" sz="1600" b="1" dirty="0" smtClean="0"/>
              <a:t>WTI</a:t>
            </a:r>
            <a:r>
              <a:rPr lang="zh-CN" altLang="en-US" sz="1600" b="1" dirty="0" smtClean="0"/>
              <a:t>和布伦特原油期货价格再次回升至每桶</a:t>
            </a:r>
            <a:r>
              <a:rPr lang="en-US" altLang="zh-CN" sz="1600" b="1" dirty="0" smtClean="0"/>
              <a:t>95</a:t>
            </a:r>
            <a:r>
              <a:rPr lang="zh-CN" altLang="en-US" sz="1600" b="1" dirty="0" smtClean="0"/>
              <a:t>美元和</a:t>
            </a:r>
            <a:r>
              <a:rPr lang="en-US" altLang="zh-CN" sz="1600" b="1" dirty="0" smtClean="0"/>
              <a:t>115</a:t>
            </a:r>
            <a:r>
              <a:rPr lang="zh-CN" altLang="en-US" sz="1600" b="1" dirty="0" smtClean="0"/>
              <a:t>美元以上。虽然近两日价格有所回落，但国内油价挂钩的国际市场三种原油连续</a:t>
            </a:r>
            <a:r>
              <a:rPr lang="en-US" altLang="zh-CN" sz="1600" b="1" dirty="0" smtClean="0"/>
              <a:t>22</a:t>
            </a:r>
            <a:r>
              <a:rPr lang="zh-CN" altLang="en-US" sz="1600" b="1" dirty="0" smtClean="0"/>
              <a:t>个工作日移动平均价格上涨幅度已超过</a:t>
            </a:r>
            <a:r>
              <a:rPr lang="en-US" altLang="zh-CN" sz="1600" b="1" dirty="0" smtClean="0"/>
              <a:t>4%</a:t>
            </a:r>
            <a:r>
              <a:rPr lang="zh-CN" altLang="en-US" sz="1600" b="1" dirty="0" smtClean="0"/>
              <a:t>，达到国内成品油价格调整的边界条件。</a:t>
            </a:r>
          </a:p>
          <a:p>
            <a:endParaRPr lang="zh-CN" altLang="en-US" sz="1600" b="1" dirty="0" smtClean="0"/>
          </a:p>
          <a:p>
            <a:r>
              <a:rPr lang="zh-CN" altLang="en-US" sz="1600" b="1" dirty="0" smtClean="0"/>
              <a:t>通知指出，这次成品油调价后，国家将按照已建立的补贴机制，继续对种粮农民、渔业（含远洋渔业）、林业、城市公交、农村道路客运（含岛际和农村水路客运）等给予补贴。同时，为保证市场物价基本稳定，防止连锁涨价，对与居民生活密切相关的铁路客运、城市公交、农村道路客运（含岛际和农村水路客运）价格不作调整。</a:t>
            </a:r>
          </a:p>
          <a:p>
            <a:endParaRPr lang="zh-CN" altLang="en-US" sz="1600" b="1" dirty="0" smtClean="0"/>
          </a:p>
          <a:p>
            <a:r>
              <a:rPr lang="zh-CN" altLang="en-US" sz="1600" b="1" dirty="0" smtClean="0"/>
              <a:t>通知要求，中石油、中石化、中海油三大公司要组织好成品油生产和调运，保持合理库存，加强综合协调和应急调度，保障成品油供应。各级价格主管部门要加大市场监督检查力度，依法查处不执行国家价格政策，以及囤积居奇、造谣惑众、合谋涨价、搭车涨价等违法行为，维护正常市场秩序。</a:t>
            </a:r>
          </a:p>
          <a:p>
            <a:r>
              <a:rPr lang="en-US" altLang="zh-CN" sz="1600" b="1" dirty="0" smtClean="0"/>
              <a:t>&lt;/div&gt;</a:t>
            </a:r>
          </a:p>
          <a:p>
            <a:r>
              <a:rPr lang="en-US" altLang="zh-CN" sz="1600" b="1" dirty="0" smtClean="0"/>
              <a:t>&lt;/body&gt;</a:t>
            </a:r>
            <a:endParaRPr lang="zh-CN" altLang="en-US" sz="16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4</a:t>
            </a:r>
            <a:r>
              <a:rPr lang="zh-CN" altLang="en-US" sz="2400" b="1" dirty="0" smtClean="0"/>
              <a:t>、</a:t>
            </a:r>
            <a:r>
              <a:rPr lang="en-US" altLang="zh-CN" sz="2400" b="1" dirty="0" smtClean="0"/>
              <a:t>CSS3 </a:t>
            </a:r>
            <a:r>
              <a:rPr lang="zh-CN" altLang="en-US" sz="2400" b="1" dirty="0" smtClean="0"/>
              <a:t>多列布局列间距属性</a:t>
            </a:r>
            <a:endParaRPr lang="en-US" altLang="zh-CN" sz="2400" b="1" dirty="0" smtClean="0"/>
          </a:p>
          <a:p>
            <a:endParaRPr lang="zh-CN" altLang="en-US" sz="2400" b="1" dirty="0" smtClean="0"/>
          </a:p>
        </p:txBody>
      </p:sp>
      <p:graphicFrame>
        <p:nvGraphicFramePr>
          <p:cNvPr id="4" name="表格 3"/>
          <p:cNvGraphicFramePr>
            <a:graphicFrameLocks noGrp="1"/>
          </p:cNvGraphicFramePr>
          <p:nvPr/>
        </p:nvGraphicFramePr>
        <p:xfrm>
          <a:off x="285720" y="2357430"/>
          <a:ext cx="8208913" cy="3862879"/>
        </p:xfrm>
        <a:graphic>
          <a:graphicData uri="http://schemas.openxmlformats.org/drawingml/2006/table">
            <a:tbl>
              <a:tblPr firstRow="1" bandRow="1">
                <a:tableStyleId>{93296810-A885-4BE3-A3E7-6D5BEEA58F35}</a:tableStyleId>
              </a:tblPr>
              <a:tblGrid>
                <a:gridCol w="1224137"/>
                <a:gridCol w="6984776"/>
              </a:tblGrid>
              <a:tr h="571504">
                <a:tc>
                  <a:txBody>
                    <a:bodyPr/>
                    <a:lstStyle/>
                    <a:p>
                      <a:pPr algn="r"/>
                      <a:r>
                        <a:rPr lang="zh-CN" altLang="en-US" sz="2400" b="1" dirty="0" smtClean="0">
                          <a:solidFill>
                            <a:schemeClr val="bg1"/>
                          </a:solidFill>
                          <a:latin typeface="Arial" pitchFamily="34" charset="0"/>
                          <a:cs typeface="Arial" pitchFamily="34" charset="0"/>
                        </a:rPr>
                        <a:t>语法：</a:t>
                      </a:r>
                      <a:endParaRPr lang="zh-CN" altLang="en-US" sz="2400" b="1" dirty="0">
                        <a:solidFill>
                          <a:schemeClr val="bg1"/>
                        </a:solidFill>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latin typeface="Arial" pitchFamily="34" charset="0"/>
                          <a:cs typeface="Arial" pitchFamily="34" charset="0"/>
                        </a:rPr>
                        <a:t>column-gap: </a:t>
                      </a:r>
                      <a:r>
                        <a:rPr lang="en-US" altLang="zh-CN" sz="2400" b="1" dirty="0" err="1" smtClean="0">
                          <a:solidFill>
                            <a:schemeClr val="bg1"/>
                          </a:solidFill>
                          <a:latin typeface="Arial" pitchFamily="34" charset="0"/>
                          <a:cs typeface="Arial" pitchFamily="34" charset="0"/>
                        </a:rPr>
                        <a:t>length|normal</a:t>
                      </a:r>
                      <a:r>
                        <a:rPr lang="en-US" altLang="zh-CN" sz="2400" b="1" dirty="0" smtClean="0">
                          <a:solidFill>
                            <a:schemeClr val="bg1"/>
                          </a:solidFill>
                          <a:latin typeface="Arial" pitchFamily="34" charset="0"/>
                          <a:cs typeface="Arial" pitchFamily="34" charset="0"/>
                        </a:rPr>
                        <a:t>;</a:t>
                      </a:r>
                    </a:p>
                  </a:txBody>
                  <a:tcPr>
                    <a:solidFill>
                      <a:srgbClr val="FF682F"/>
                    </a:solidFill>
                  </a:tcPr>
                </a:tc>
              </a:tr>
              <a:tr h="3291375">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column-gap </a:t>
                      </a:r>
                      <a:r>
                        <a:rPr lang="zh-CN" altLang="en-US" sz="2200" b="1" dirty="0" smtClean="0">
                          <a:latin typeface="Arial" pitchFamily="34" charset="0"/>
                          <a:cs typeface="Arial" pitchFamily="34" charset="0"/>
                        </a:rPr>
                        <a:t>属性规定列之间的间隔。</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length</a:t>
                      </a:r>
                      <a:r>
                        <a:rPr lang="zh-CN" altLang="en-US" sz="2200" b="1" dirty="0" smtClean="0">
                          <a:latin typeface="Arial" pitchFamily="34" charset="0"/>
                          <a:cs typeface="Arial" pitchFamily="34" charset="0"/>
                        </a:rPr>
                        <a:t>：把列间的间隔设置为指定的长度。</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normal</a:t>
                      </a:r>
                      <a:r>
                        <a:rPr lang="zh-CN" altLang="en-US" sz="2200" b="1" dirty="0" smtClean="0">
                          <a:latin typeface="Arial" pitchFamily="34" charset="0"/>
                          <a:cs typeface="Arial" pitchFamily="34" charset="0"/>
                        </a:rPr>
                        <a:t>：规定列间间隔为一个常规的间隔。</a:t>
                      </a:r>
                      <a:r>
                        <a:rPr lang="en-US" altLang="zh-CN" sz="2200" b="1" dirty="0" smtClean="0">
                          <a:latin typeface="Arial" pitchFamily="34" charset="0"/>
                          <a:cs typeface="Arial" pitchFamily="34" charset="0"/>
                        </a:rPr>
                        <a:t>W3C </a:t>
                      </a:r>
                      <a:r>
                        <a:rPr lang="zh-CN" altLang="en-US" sz="2200" b="1" dirty="0" smtClean="0">
                          <a:latin typeface="Arial" pitchFamily="34" charset="0"/>
                          <a:cs typeface="Arial" pitchFamily="34" charset="0"/>
                        </a:rPr>
                        <a:t>建议的值是 </a:t>
                      </a:r>
                      <a:r>
                        <a:rPr lang="en-US" altLang="zh-CN" sz="2200" b="1" dirty="0" smtClean="0">
                          <a:latin typeface="Arial" pitchFamily="34" charset="0"/>
                          <a:cs typeface="Arial" pitchFamily="34" charset="0"/>
                        </a:rPr>
                        <a:t>1em</a:t>
                      </a:r>
                      <a:r>
                        <a:rPr lang="zh-CN" altLang="en-US" sz="2200" b="1" dirty="0" smtClean="0">
                          <a:latin typeface="Arial" pitchFamily="34" charset="0"/>
                          <a:cs typeface="Arial" pitchFamily="34" charset="0"/>
                        </a:rPr>
                        <a:t>。</a:t>
                      </a:r>
                    </a:p>
                  </a:txBody>
                  <a:tcPr>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10"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1"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3</a:t>
            </a:r>
            <a:endParaRPr lang="zh-CN" altLang="en-US" sz="2800" dirty="0">
              <a:solidFill>
                <a:schemeClr val="bg1"/>
              </a:solidFill>
            </a:endParaRPr>
          </a:p>
        </p:txBody>
      </p:sp>
      <p:sp>
        <p:nvSpPr>
          <p:cNvPr id="12"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a:spcBef>
                <a:spcPts val="600"/>
              </a:spcBef>
            </a:pPr>
            <a:r>
              <a:rPr lang="zh-CN" altLang="en-US" sz="2400" b="1" dirty="0" smtClean="0">
                <a:latin typeface="Arial" pitchFamily="34" charset="0"/>
                <a:cs typeface="Arial" pitchFamily="34" charset="0"/>
              </a:rPr>
              <a:t>媒体查询的概念及应用</a:t>
            </a:r>
          </a:p>
        </p:txBody>
      </p:sp>
      <p:sp>
        <p:nvSpPr>
          <p:cNvPr id="13"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8" name="内容占位符 2"/>
          <p:cNvSpPr txBox="1">
            <a:spLocks/>
          </p:cNvSpPr>
          <p:nvPr/>
        </p:nvSpPr>
        <p:spPr>
          <a:xfrm>
            <a:off x="285720" y="2492896"/>
            <a:ext cx="8858280" cy="4176464"/>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1</a:t>
            </a:r>
            <a:r>
              <a:rPr lang="zh-CN" altLang="en-US" sz="2400" b="1" dirty="0" smtClean="0">
                <a:latin typeface="Arial" pitchFamily="34" charset="0"/>
                <a:cs typeface="Arial" pitchFamily="34" charset="0"/>
                <a:sym typeface="黑体" pitchFamily="2" charset="-122"/>
              </a:rPr>
              <a:t>、媒体查询的引用方法及应用场合</a:t>
            </a: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什么是媒体查询？</a:t>
            </a:r>
          </a:p>
          <a:p>
            <a:pPr>
              <a:spcBef>
                <a:spcPts val="600"/>
              </a:spcBef>
            </a:pPr>
            <a:r>
              <a:rPr lang="zh-CN" altLang="en-US" sz="2000" b="1" dirty="0" smtClean="0">
                <a:latin typeface="Arial" pitchFamily="34" charset="0"/>
                <a:cs typeface="Arial" pitchFamily="34" charset="0"/>
                <a:sym typeface="黑体" pitchFamily="2" charset="-122"/>
              </a:rPr>
              <a:t>媒体查询可以让我们根据设备显示器的特性（如视口宽度、屏幕比例、设备方向：横向或纵向）为其设定</a:t>
            </a:r>
            <a:r>
              <a:rPr lang="en-US" altLang="zh-CN" sz="2000" b="1" dirty="0" smtClean="0">
                <a:latin typeface="Arial" pitchFamily="34" charset="0"/>
                <a:cs typeface="Arial" pitchFamily="34" charset="0"/>
                <a:sym typeface="黑体" pitchFamily="2" charset="-122"/>
              </a:rPr>
              <a:t>CSS</a:t>
            </a:r>
            <a:r>
              <a:rPr lang="zh-CN" altLang="en-US" sz="2000" b="1" dirty="0" smtClean="0">
                <a:latin typeface="Arial" pitchFamily="34" charset="0"/>
                <a:cs typeface="Arial" pitchFamily="34" charset="0"/>
                <a:sym typeface="黑体" pitchFamily="2" charset="-122"/>
              </a:rPr>
              <a:t>样式，媒体查询由媒体类型和一个或多个检测媒体特性的条件表达式组成。媒体查询中可用于检测的媒体特性有 </a:t>
            </a:r>
            <a:r>
              <a:rPr lang="en-US" altLang="zh-CN" sz="2000" b="1" dirty="0" smtClean="0">
                <a:latin typeface="Arial" pitchFamily="34" charset="0"/>
                <a:cs typeface="Arial" pitchFamily="34" charset="0"/>
                <a:sym typeface="黑体" pitchFamily="2" charset="-122"/>
              </a:rPr>
              <a:t>width </a:t>
            </a:r>
            <a:r>
              <a:rPr lang="zh-CN" altLang="en-US" sz="2000" b="1" dirty="0" smtClean="0">
                <a:latin typeface="Arial" pitchFamily="34" charset="0"/>
                <a:cs typeface="Arial" pitchFamily="34" charset="0"/>
                <a:sym typeface="黑体" pitchFamily="2" charset="-122"/>
              </a:rPr>
              <a:t>、 </a:t>
            </a:r>
            <a:r>
              <a:rPr lang="en-US" altLang="zh-CN" sz="2000" b="1" dirty="0" smtClean="0">
                <a:latin typeface="Arial" pitchFamily="34" charset="0"/>
                <a:cs typeface="Arial" pitchFamily="34" charset="0"/>
                <a:sym typeface="黑体" pitchFamily="2" charset="-122"/>
              </a:rPr>
              <a:t>height </a:t>
            </a:r>
            <a:r>
              <a:rPr lang="zh-CN" altLang="en-US" sz="2000" b="1" dirty="0" smtClean="0">
                <a:latin typeface="Arial" pitchFamily="34" charset="0"/>
                <a:cs typeface="Arial" pitchFamily="34" charset="0"/>
                <a:sym typeface="黑体" pitchFamily="2" charset="-122"/>
              </a:rPr>
              <a:t>和 </a:t>
            </a:r>
            <a:r>
              <a:rPr lang="en-US" altLang="zh-CN" sz="2000" b="1" dirty="0" smtClean="0">
                <a:latin typeface="Arial" pitchFamily="34" charset="0"/>
                <a:cs typeface="Arial" pitchFamily="34" charset="0"/>
                <a:sym typeface="黑体" pitchFamily="2" charset="-122"/>
              </a:rPr>
              <a:t>color </a:t>
            </a:r>
            <a:r>
              <a:rPr lang="zh-CN" altLang="en-US" sz="2000" b="1" dirty="0" smtClean="0">
                <a:latin typeface="Arial" pitchFamily="34" charset="0"/>
                <a:cs typeface="Arial" pitchFamily="34" charset="0"/>
                <a:sym typeface="黑体" pitchFamily="2" charset="-122"/>
              </a:rPr>
              <a:t>（等）。使用媒体查询，可以在不改变页面内容的情况下，为特定的一些输出设备定制显示效果。</a:t>
            </a: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
            </a:r>
            <a:br>
              <a:rPr lang="zh-CN" altLang="en-US" sz="2000" b="1" dirty="0" smtClean="0">
                <a:latin typeface="Arial" pitchFamily="34" charset="0"/>
                <a:cs typeface="Arial" pitchFamily="34" charset="0"/>
                <a:sym typeface="黑体" pitchFamily="2" charset="-122"/>
              </a:rPr>
            </a:br>
            <a:r>
              <a:rPr lang="zh-CN" altLang="en-US" sz="2000" b="1" dirty="0" smtClean="0">
                <a:latin typeface="Arial" pitchFamily="34" charset="0"/>
                <a:cs typeface="Arial" pitchFamily="34" charset="0"/>
                <a:sym typeface="黑体" pitchFamily="2" charset="-122"/>
              </a:rPr>
              <a:t>为什么响应式设计需要媒体查询？</a:t>
            </a:r>
          </a:p>
          <a:p>
            <a:pPr>
              <a:spcBef>
                <a:spcPts val="600"/>
              </a:spcBef>
            </a:pPr>
            <a:r>
              <a:rPr lang="zh-CN" altLang="en-US" sz="2000" b="1" dirty="0" smtClean="0">
                <a:latin typeface="Arial" pitchFamily="34" charset="0"/>
                <a:cs typeface="Arial" pitchFamily="34" charset="0"/>
                <a:sym typeface="黑体" pitchFamily="2" charset="-122"/>
              </a:rPr>
              <a:t>如果没有</a:t>
            </a:r>
            <a:r>
              <a:rPr lang="en-US" altLang="zh-CN" sz="2000" b="1" dirty="0" smtClean="0">
                <a:latin typeface="Arial" pitchFamily="34" charset="0"/>
                <a:cs typeface="Arial" pitchFamily="34" charset="0"/>
                <a:sym typeface="黑体" pitchFamily="2" charset="-122"/>
              </a:rPr>
              <a:t>CSS3</a:t>
            </a:r>
            <a:r>
              <a:rPr lang="zh-CN" altLang="en-US" sz="2000" b="1" dirty="0" smtClean="0">
                <a:latin typeface="Arial" pitchFamily="34" charset="0"/>
                <a:cs typeface="Arial" pitchFamily="34" charset="0"/>
                <a:sym typeface="黑体" pitchFamily="2" charset="-122"/>
              </a:rPr>
              <a:t>的媒体查询模块，就不能针对设备特性（如视口宽度）设置特定的</a:t>
            </a:r>
            <a:r>
              <a:rPr lang="en-US" altLang="zh-CN" sz="2000" b="1" dirty="0" smtClean="0">
                <a:latin typeface="Arial" pitchFamily="34" charset="0"/>
                <a:cs typeface="Arial" pitchFamily="34" charset="0"/>
                <a:sym typeface="黑体" pitchFamily="2" charset="-122"/>
              </a:rPr>
              <a:t>CSS</a:t>
            </a:r>
            <a:r>
              <a:rPr lang="zh-CN" altLang="en-US" sz="2000" b="1" dirty="0" smtClean="0">
                <a:latin typeface="Arial" pitchFamily="34" charset="0"/>
                <a:cs typeface="Arial" pitchFamily="34" charset="0"/>
                <a:sym typeface="黑体" pitchFamily="2" charset="-122"/>
              </a:rPr>
              <a:t>样式</a:t>
            </a:r>
            <a:endParaRPr lang="en-US" altLang="zh-CN"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1600" b="1" dirty="0" smtClean="0"/>
              <a:t>&lt;style&gt; </a:t>
            </a:r>
          </a:p>
          <a:p>
            <a:r>
              <a:rPr lang="en-US" altLang="zh-CN" sz="1600" b="1" dirty="0" smtClean="0"/>
              <a:t>.newspaper</a:t>
            </a:r>
          </a:p>
          <a:p>
            <a:r>
              <a:rPr lang="en-US" altLang="zh-CN" sz="1600" b="1" dirty="0" smtClean="0"/>
              <a:t>{</a:t>
            </a:r>
          </a:p>
          <a:p>
            <a:r>
              <a:rPr lang="en-US" altLang="zh-CN" sz="1600" b="1" dirty="0" smtClean="0"/>
              <a:t>-moz-column-count:3; /* Firefox */</a:t>
            </a:r>
          </a:p>
          <a:p>
            <a:r>
              <a:rPr lang="en-US" altLang="zh-CN" sz="1600" b="1" dirty="0" smtClean="0"/>
              <a:t>-webkit-column-count:3; /* Safari and Chrome */</a:t>
            </a:r>
          </a:p>
          <a:p>
            <a:r>
              <a:rPr lang="en-US" altLang="zh-CN" sz="1600" b="1" dirty="0" smtClean="0"/>
              <a:t>column-count:3;</a:t>
            </a:r>
          </a:p>
          <a:p>
            <a:endParaRPr lang="en-US" altLang="zh-CN" sz="1600" b="1" dirty="0" smtClean="0"/>
          </a:p>
          <a:p>
            <a:r>
              <a:rPr lang="en-US" altLang="zh-CN" sz="1600" b="1" dirty="0" smtClean="0"/>
              <a:t>-moz-column-gap:30px; /* Firefox */</a:t>
            </a:r>
          </a:p>
          <a:p>
            <a:r>
              <a:rPr lang="en-US" altLang="zh-CN" sz="1600" b="1" dirty="0" smtClean="0"/>
              <a:t>-webkit-column-gap:30px; /* Safari and Chrome */</a:t>
            </a:r>
          </a:p>
          <a:p>
            <a:r>
              <a:rPr lang="en-US" altLang="zh-CN" sz="1600" b="1" dirty="0" smtClean="0"/>
              <a:t>column-gap:30px;</a:t>
            </a:r>
          </a:p>
          <a:p>
            <a:r>
              <a:rPr lang="en-US" altLang="zh-CN" sz="1600" b="1" dirty="0" smtClean="0"/>
              <a:t>}</a:t>
            </a:r>
          </a:p>
          <a:p>
            <a:r>
              <a:rPr lang="en-US" altLang="zh-CN" sz="1600" b="1" dirty="0" smtClean="0"/>
              <a:t>&lt;/style&gt;</a:t>
            </a:r>
          </a:p>
          <a:p>
            <a:endParaRPr lang="en-US" altLang="zh-CN" sz="1600" b="1" dirty="0" smtClean="0"/>
          </a:p>
          <a:p>
            <a:r>
              <a:rPr lang="en-US" altLang="zh-CN" sz="1600" b="1" dirty="0" smtClean="0"/>
              <a:t>&lt;body&gt;</a:t>
            </a:r>
          </a:p>
          <a:p>
            <a:r>
              <a:rPr lang="en-US" altLang="zh-CN" sz="1600" b="1" dirty="0" smtClean="0"/>
              <a:t>&lt;div class="newspaper"&gt;</a:t>
            </a:r>
          </a:p>
          <a:p>
            <a:r>
              <a:rPr lang="zh-CN" altLang="en-US" sz="1600" b="1" dirty="0" smtClean="0"/>
              <a:t>人民网北京</a:t>
            </a:r>
            <a:r>
              <a:rPr lang="en-US" altLang="zh-CN" sz="1600" b="1" dirty="0" smtClean="0"/>
              <a:t>2</a:t>
            </a:r>
            <a:r>
              <a:rPr lang="zh-CN" altLang="en-US" sz="1600" b="1" dirty="0" smtClean="0"/>
              <a:t>月</a:t>
            </a:r>
            <a:r>
              <a:rPr lang="en-US" altLang="zh-CN" sz="1600" b="1" dirty="0" smtClean="0"/>
              <a:t>24</a:t>
            </a:r>
            <a:r>
              <a:rPr lang="zh-CN" altLang="en-US" sz="1600" b="1" dirty="0" smtClean="0"/>
              <a:t>日电 </a:t>
            </a:r>
            <a:r>
              <a:rPr lang="en-US" altLang="zh-CN" sz="1600" b="1" dirty="0" smtClean="0"/>
              <a:t>(</a:t>
            </a:r>
            <a:r>
              <a:rPr lang="zh-CN" altLang="en-US" sz="1600" b="1" dirty="0" smtClean="0"/>
              <a:t>记者 刘阳</a:t>
            </a:r>
            <a:r>
              <a:rPr lang="en-US" altLang="zh-CN" sz="1600" b="1" dirty="0" smtClean="0"/>
              <a:t>)</a:t>
            </a:r>
            <a:r>
              <a:rPr lang="zh-CN" altLang="en-US" sz="1600" b="1" dirty="0" smtClean="0"/>
              <a:t>国家发展改革委近日发出通知，决定自</a:t>
            </a:r>
            <a:r>
              <a:rPr lang="en-US" altLang="zh-CN" sz="1600" b="1" dirty="0" smtClean="0"/>
              <a:t>2</a:t>
            </a:r>
            <a:r>
              <a:rPr lang="zh-CN" altLang="en-US" sz="1600" b="1" dirty="0" smtClean="0"/>
              <a:t>月</a:t>
            </a:r>
            <a:r>
              <a:rPr lang="en-US" altLang="zh-CN" sz="1600" b="1" dirty="0" smtClean="0"/>
              <a:t>25</a:t>
            </a:r>
            <a:r>
              <a:rPr lang="zh-CN" altLang="en-US" sz="1600" b="1" dirty="0" smtClean="0"/>
              <a:t>日零时起将汽、柴油价格每吨分别提高</a:t>
            </a:r>
            <a:r>
              <a:rPr lang="en-US" altLang="zh-CN" sz="1600" b="1" dirty="0" smtClean="0"/>
              <a:t>300</a:t>
            </a:r>
            <a:r>
              <a:rPr lang="zh-CN" altLang="en-US" sz="1600" b="1" dirty="0" smtClean="0"/>
              <a:t>元和</a:t>
            </a:r>
            <a:r>
              <a:rPr lang="en-US" altLang="zh-CN" sz="1600" b="1" dirty="0" smtClean="0"/>
              <a:t>290</a:t>
            </a:r>
            <a:r>
              <a:rPr lang="zh-CN" altLang="en-US" sz="1600" b="1" dirty="0" smtClean="0"/>
              <a:t>元，折算到</a:t>
            </a:r>
            <a:r>
              <a:rPr lang="en-US" altLang="zh-CN" sz="1600" b="1" dirty="0" smtClean="0"/>
              <a:t>90</a:t>
            </a:r>
            <a:r>
              <a:rPr lang="zh-CN" altLang="en-US" sz="1600" b="1" dirty="0" smtClean="0"/>
              <a:t>号汽油和</a:t>
            </a:r>
            <a:r>
              <a:rPr lang="en-US" altLang="zh-CN" sz="1600" b="1" dirty="0" smtClean="0"/>
              <a:t>0</a:t>
            </a:r>
            <a:r>
              <a:rPr lang="zh-CN" altLang="en-US" sz="1600" b="1" dirty="0" smtClean="0"/>
              <a:t>号柴油（全国平均）每升零售价格分别提高</a:t>
            </a:r>
            <a:r>
              <a:rPr lang="en-US" altLang="zh-CN" sz="1600" b="1" dirty="0" smtClean="0"/>
              <a:t>0.22</a:t>
            </a:r>
            <a:r>
              <a:rPr lang="zh-CN" altLang="en-US" sz="1600" b="1" dirty="0" smtClean="0"/>
              <a:t>元和</a:t>
            </a:r>
            <a:r>
              <a:rPr lang="en-US" altLang="zh-CN" sz="1600" b="1" dirty="0" smtClean="0"/>
              <a:t>0.25</a:t>
            </a:r>
            <a:r>
              <a:rPr lang="zh-CN" altLang="en-US" sz="1600" b="1" dirty="0" smtClean="0"/>
              <a:t>元。</a:t>
            </a:r>
          </a:p>
          <a:p>
            <a:endParaRPr lang="zh-CN" altLang="en-US" sz="1600" b="1" dirty="0" smtClean="0"/>
          </a:p>
          <a:p>
            <a:r>
              <a:rPr lang="zh-CN" altLang="en-US" sz="1600" b="1" dirty="0" smtClean="0"/>
              <a:t>此次国内成品油价格调整幅度，是按照现行国内成品油价格形成机制，根据国际市场油价变化情况确定的。去年</a:t>
            </a:r>
            <a:r>
              <a:rPr lang="en-US" altLang="zh-CN" sz="1600" b="1" dirty="0" smtClean="0"/>
              <a:t>11</a:t>
            </a:r>
            <a:r>
              <a:rPr lang="zh-CN" altLang="en-US" sz="1600" b="1" dirty="0" smtClean="0"/>
              <a:t>月</a:t>
            </a:r>
            <a:r>
              <a:rPr lang="en-US" altLang="zh-CN" sz="1600" b="1" dirty="0" smtClean="0"/>
              <a:t>16</a:t>
            </a:r>
            <a:r>
              <a:rPr lang="zh-CN" altLang="en-US" sz="1600" b="1" dirty="0" smtClean="0"/>
              <a:t>日国内成品油价格调整以来，受市场预期欧美经济复苏前景向好以及中东局势持续动荡等因素影响，国际市场原油价格先抑后扬，</a:t>
            </a:r>
            <a:r>
              <a:rPr lang="en-US" altLang="zh-CN" sz="1600" b="1" dirty="0" smtClean="0"/>
              <a:t>2</a:t>
            </a:r>
            <a:r>
              <a:rPr lang="zh-CN" altLang="en-US" sz="1600" b="1" dirty="0" smtClean="0"/>
              <a:t>月上旬</a:t>
            </a:r>
            <a:r>
              <a:rPr lang="en-US" altLang="zh-CN" sz="1600" b="1" dirty="0" smtClean="0"/>
              <a:t>WTI</a:t>
            </a:r>
            <a:r>
              <a:rPr lang="zh-CN" altLang="en-US" sz="1600" b="1" dirty="0" smtClean="0"/>
              <a:t>和布伦特原油期货价格再次回升至每桶</a:t>
            </a:r>
            <a:r>
              <a:rPr lang="en-US" altLang="zh-CN" sz="1600" b="1" dirty="0" smtClean="0"/>
              <a:t>95</a:t>
            </a:r>
            <a:r>
              <a:rPr lang="zh-CN" altLang="en-US" sz="1600" b="1" dirty="0" smtClean="0"/>
              <a:t>美元和</a:t>
            </a:r>
            <a:r>
              <a:rPr lang="en-US" altLang="zh-CN" sz="1600" b="1" dirty="0" smtClean="0"/>
              <a:t>115</a:t>
            </a:r>
            <a:r>
              <a:rPr lang="zh-CN" altLang="en-US" sz="1600" b="1" dirty="0" smtClean="0"/>
              <a:t>美元以上。虽然近两日价格有所回落，但国内油价挂钩的国际市场三种原油连续</a:t>
            </a:r>
            <a:r>
              <a:rPr lang="en-US" altLang="zh-CN" sz="1600" b="1" dirty="0" smtClean="0"/>
              <a:t>22</a:t>
            </a:r>
            <a:r>
              <a:rPr lang="zh-CN" altLang="en-US" sz="1600" b="1" dirty="0" smtClean="0"/>
              <a:t>个工作日移动平均价格上涨幅度已超过</a:t>
            </a:r>
            <a:r>
              <a:rPr lang="en-US" altLang="zh-CN" sz="1600" b="1" dirty="0" smtClean="0"/>
              <a:t>4%</a:t>
            </a:r>
            <a:r>
              <a:rPr lang="zh-CN" altLang="en-US" sz="1600" b="1" dirty="0" smtClean="0"/>
              <a:t>，达到国内成品油价格调整的边界条件。</a:t>
            </a:r>
          </a:p>
          <a:p>
            <a:endParaRPr lang="zh-CN" altLang="en-US" sz="1600" b="1" dirty="0" smtClean="0"/>
          </a:p>
          <a:p>
            <a:r>
              <a:rPr lang="zh-CN" altLang="en-US" sz="1600" b="1" dirty="0" smtClean="0"/>
              <a:t>通知指出，这次成品油调价后，国家将按照已建立的补贴机制，继续对种粮农民、渔业（含远洋渔业）、林业、城市公交、农村道路客运（含岛际和农村水路客运）等给予补贴。同时，为保证市场物价基本稳定，防止连锁涨价，对与居民生活密切相关的铁路客运、城市公交、农村道路客运（含岛际和农村水路客运）价格不作调整。</a:t>
            </a:r>
          </a:p>
          <a:p>
            <a:endParaRPr lang="zh-CN" altLang="en-US" sz="1600" b="1" dirty="0" smtClean="0"/>
          </a:p>
          <a:p>
            <a:r>
              <a:rPr lang="zh-CN" altLang="en-US" sz="1600" b="1" dirty="0" smtClean="0"/>
              <a:t>通知要求，中石油、中石化、中海油三大公司要组织好成品油生产和调运，保持合理库存，加强综合协调和应急调度，保障成品油供应。各级价格主管部门要加大市场监督检查力度，依法查处不执行国家价格政策，以及囤积居奇、造谣惑众、合谋涨价、搭车涨价等违法行为，维护正常市场秩序。</a:t>
            </a:r>
          </a:p>
          <a:p>
            <a:r>
              <a:rPr lang="en-US" altLang="zh-CN" sz="1600" b="1" dirty="0" smtClean="0"/>
              <a:t>&lt;/div&gt;</a:t>
            </a:r>
          </a:p>
          <a:p>
            <a:endParaRPr lang="en-US" altLang="zh-CN" sz="1600" b="1" dirty="0" smtClean="0"/>
          </a:p>
          <a:p>
            <a:r>
              <a:rPr lang="en-US" altLang="zh-CN" sz="1600" b="1" dirty="0" smtClean="0"/>
              <a:t>&lt;/body&gt;&lt;/body&gt;</a:t>
            </a:r>
            <a:endParaRPr lang="zh-CN" altLang="en-US" sz="16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5</a:t>
            </a:r>
            <a:r>
              <a:rPr lang="zh-CN" altLang="en-US" sz="2400" b="1" dirty="0" smtClean="0"/>
              <a:t>、</a:t>
            </a:r>
            <a:r>
              <a:rPr lang="en-US" altLang="zh-CN" sz="2400" b="1" dirty="0" smtClean="0"/>
              <a:t>CSS3 </a:t>
            </a:r>
            <a:r>
              <a:rPr lang="zh-CN" altLang="en-US" sz="2400" b="1" dirty="0" smtClean="0"/>
              <a:t>多列布局列边框样式</a:t>
            </a:r>
            <a:endParaRPr lang="en-US" altLang="zh-CN" sz="2400" b="1" dirty="0" smtClean="0"/>
          </a:p>
          <a:p>
            <a:endParaRPr lang="zh-CN" altLang="en-US" sz="2400" b="1" dirty="0" smtClean="0"/>
          </a:p>
        </p:txBody>
      </p:sp>
      <p:graphicFrame>
        <p:nvGraphicFramePr>
          <p:cNvPr id="4" name="表格 3"/>
          <p:cNvGraphicFramePr>
            <a:graphicFrameLocks noGrp="1"/>
          </p:cNvGraphicFramePr>
          <p:nvPr/>
        </p:nvGraphicFramePr>
        <p:xfrm>
          <a:off x="285720" y="2357430"/>
          <a:ext cx="8208913" cy="4480095"/>
        </p:xfrm>
        <a:graphic>
          <a:graphicData uri="http://schemas.openxmlformats.org/drawingml/2006/table">
            <a:tbl>
              <a:tblPr firstRow="1" bandRow="1">
                <a:tableStyleId>{93296810-A885-4BE3-A3E7-6D5BEEA58F35}</a:tableStyleId>
              </a:tblPr>
              <a:tblGrid>
                <a:gridCol w="1224137"/>
                <a:gridCol w="6984776"/>
              </a:tblGrid>
              <a:tr h="571504">
                <a:tc>
                  <a:txBody>
                    <a:bodyPr/>
                    <a:lstStyle/>
                    <a:p>
                      <a:pPr algn="r"/>
                      <a:r>
                        <a:rPr lang="zh-CN" altLang="en-US" sz="2400" b="1" dirty="0" smtClean="0">
                          <a:solidFill>
                            <a:schemeClr val="bg1"/>
                          </a:solidFill>
                          <a:latin typeface="Arial" pitchFamily="34" charset="0"/>
                          <a:cs typeface="Arial" pitchFamily="34" charset="0"/>
                        </a:rPr>
                        <a:t>语法：</a:t>
                      </a:r>
                      <a:endParaRPr lang="zh-CN" altLang="en-US" sz="2400" b="1" dirty="0">
                        <a:solidFill>
                          <a:schemeClr val="bg1"/>
                        </a:solidFill>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latin typeface="Arial" pitchFamily="34" charset="0"/>
                          <a:cs typeface="Arial" pitchFamily="34" charset="0"/>
                        </a:rPr>
                        <a:t>column-rule-style: none|hidden|dotted|dashed|solid|double|groove|ridge|inset|outset;</a:t>
                      </a:r>
                    </a:p>
                  </a:txBody>
                  <a:tcPr>
                    <a:solidFill>
                      <a:srgbClr val="FF682F"/>
                    </a:solidFill>
                  </a:tcPr>
                </a:tc>
              </a:tr>
              <a:tr h="3291375">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column-rule-style </a:t>
                      </a:r>
                      <a:r>
                        <a:rPr lang="zh-CN" altLang="en-US" sz="2200" b="1" dirty="0" smtClean="0">
                          <a:latin typeface="Arial" pitchFamily="34" charset="0"/>
                          <a:cs typeface="Arial" pitchFamily="34" charset="0"/>
                        </a:rPr>
                        <a:t>属性规定列之间的样式规则。</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none</a:t>
                      </a:r>
                      <a:r>
                        <a:rPr lang="zh-CN" altLang="en-US" sz="1600" b="1" dirty="0" smtClean="0">
                          <a:latin typeface="Arial" pitchFamily="34" charset="0"/>
                          <a:cs typeface="Arial" pitchFamily="34" charset="0"/>
                        </a:rPr>
                        <a:t>：定义没有规则。</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hidden</a:t>
                      </a:r>
                      <a:r>
                        <a:rPr lang="zh-CN" altLang="en-US" sz="1600" b="1" dirty="0" smtClean="0">
                          <a:latin typeface="Arial" pitchFamily="34" charset="0"/>
                          <a:cs typeface="Arial" pitchFamily="34" charset="0"/>
                        </a:rPr>
                        <a:t>：定义隐藏规则。</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dotted</a:t>
                      </a:r>
                      <a:r>
                        <a:rPr lang="zh-CN" altLang="en-US" sz="1600" b="1" dirty="0" smtClean="0">
                          <a:latin typeface="Arial" pitchFamily="34" charset="0"/>
                          <a:cs typeface="Arial" pitchFamily="34" charset="0"/>
                        </a:rPr>
                        <a:t>：定义点状规则。</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dashed</a:t>
                      </a:r>
                      <a:r>
                        <a:rPr lang="zh-CN" altLang="en-US" sz="1600" b="1" dirty="0" smtClean="0">
                          <a:latin typeface="Arial" pitchFamily="34" charset="0"/>
                          <a:cs typeface="Arial" pitchFamily="34" charset="0"/>
                        </a:rPr>
                        <a:t>：定义虚线规则。</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solid</a:t>
                      </a:r>
                      <a:r>
                        <a:rPr lang="zh-CN" altLang="en-US" sz="1600" b="1" dirty="0" smtClean="0">
                          <a:latin typeface="Arial" pitchFamily="34" charset="0"/>
                          <a:cs typeface="Arial" pitchFamily="34" charset="0"/>
                        </a:rPr>
                        <a:t>：定义实线规则。</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double</a:t>
                      </a:r>
                      <a:r>
                        <a:rPr lang="zh-CN" altLang="en-US" sz="1600" b="1" dirty="0" smtClean="0">
                          <a:latin typeface="Arial" pitchFamily="34" charset="0"/>
                          <a:cs typeface="Arial" pitchFamily="34" charset="0"/>
                        </a:rPr>
                        <a:t>：定义双线规则。</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groove</a:t>
                      </a:r>
                      <a:r>
                        <a:rPr lang="zh-CN" altLang="en-US" sz="1600" b="1" dirty="0" smtClean="0">
                          <a:latin typeface="Arial" pitchFamily="34" charset="0"/>
                          <a:cs typeface="Arial" pitchFamily="34" charset="0"/>
                        </a:rPr>
                        <a:t>：定义 </a:t>
                      </a:r>
                      <a:r>
                        <a:rPr lang="en-US" altLang="zh-CN" sz="1600" b="1" dirty="0" smtClean="0">
                          <a:latin typeface="Arial" pitchFamily="34" charset="0"/>
                          <a:cs typeface="Arial" pitchFamily="34" charset="0"/>
                        </a:rPr>
                        <a:t>3D grooved </a:t>
                      </a:r>
                      <a:r>
                        <a:rPr lang="zh-CN" altLang="en-US" sz="1600" b="1" dirty="0" smtClean="0">
                          <a:latin typeface="Arial" pitchFamily="34" charset="0"/>
                          <a:cs typeface="Arial" pitchFamily="34" charset="0"/>
                        </a:rPr>
                        <a:t>规则。该效果取决于宽度和颜色值。</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ridge</a:t>
                      </a:r>
                      <a:r>
                        <a:rPr lang="zh-CN" altLang="en-US" sz="1600" b="1" dirty="0" smtClean="0">
                          <a:latin typeface="Arial" pitchFamily="34" charset="0"/>
                          <a:cs typeface="Arial" pitchFamily="34" charset="0"/>
                        </a:rPr>
                        <a:t>：定义 </a:t>
                      </a:r>
                      <a:r>
                        <a:rPr lang="en-US" altLang="zh-CN" sz="1600" b="1" dirty="0" smtClean="0">
                          <a:latin typeface="Arial" pitchFamily="34" charset="0"/>
                          <a:cs typeface="Arial" pitchFamily="34" charset="0"/>
                        </a:rPr>
                        <a:t>3D ridged </a:t>
                      </a:r>
                      <a:r>
                        <a:rPr lang="zh-CN" altLang="en-US" sz="1600" b="1" dirty="0" smtClean="0">
                          <a:latin typeface="Arial" pitchFamily="34" charset="0"/>
                          <a:cs typeface="Arial" pitchFamily="34" charset="0"/>
                        </a:rPr>
                        <a:t>规则。该效果取决于宽度和颜色值。</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inset</a:t>
                      </a:r>
                      <a:r>
                        <a:rPr lang="zh-CN" altLang="en-US" sz="1600" b="1" dirty="0" smtClean="0">
                          <a:latin typeface="Arial" pitchFamily="34" charset="0"/>
                          <a:cs typeface="Arial" pitchFamily="34" charset="0"/>
                        </a:rPr>
                        <a:t>：定义 </a:t>
                      </a:r>
                      <a:r>
                        <a:rPr lang="en-US" altLang="zh-CN" sz="1600" b="1" dirty="0" smtClean="0">
                          <a:latin typeface="Arial" pitchFamily="34" charset="0"/>
                          <a:cs typeface="Arial" pitchFamily="34" charset="0"/>
                        </a:rPr>
                        <a:t>3D inset </a:t>
                      </a:r>
                      <a:r>
                        <a:rPr lang="zh-CN" altLang="en-US" sz="1600" b="1" dirty="0" smtClean="0">
                          <a:latin typeface="Arial" pitchFamily="34" charset="0"/>
                          <a:cs typeface="Arial" pitchFamily="34" charset="0"/>
                        </a:rPr>
                        <a:t>规则。该效果取决于宽度和颜色值。</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b="1" dirty="0" smtClean="0">
                          <a:latin typeface="Arial" pitchFamily="34" charset="0"/>
                          <a:cs typeface="Arial" pitchFamily="34" charset="0"/>
                        </a:rPr>
                        <a:t>outset</a:t>
                      </a:r>
                      <a:r>
                        <a:rPr lang="zh-CN" altLang="en-US" sz="1600" b="1" dirty="0" smtClean="0">
                          <a:latin typeface="Arial" pitchFamily="34" charset="0"/>
                          <a:cs typeface="Arial" pitchFamily="34" charset="0"/>
                        </a:rPr>
                        <a:t>：定义 </a:t>
                      </a:r>
                      <a:r>
                        <a:rPr lang="en-US" altLang="zh-CN" sz="1600" b="1" dirty="0" smtClean="0">
                          <a:latin typeface="Arial" pitchFamily="34" charset="0"/>
                          <a:cs typeface="Arial" pitchFamily="34" charset="0"/>
                        </a:rPr>
                        <a:t>3D outset </a:t>
                      </a:r>
                      <a:r>
                        <a:rPr lang="zh-CN" altLang="en-US" sz="1600" b="1" dirty="0" smtClean="0">
                          <a:latin typeface="Arial" pitchFamily="34" charset="0"/>
                          <a:cs typeface="Arial" pitchFamily="34" charset="0"/>
                        </a:rPr>
                        <a:t>规则。该效果取决于宽度和颜色值。</a:t>
                      </a:r>
                    </a:p>
                  </a:txBody>
                  <a:tcPr>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1600" b="1" dirty="0" smtClean="0"/>
              <a:t>&lt;style&gt; </a:t>
            </a:r>
          </a:p>
          <a:p>
            <a:r>
              <a:rPr lang="en-US" altLang="zh-CN" sz="1600" b="1" dirty="0" smtClean="0"/>
              <a:t>.newspaper</a:t>
            </a:r>
          </a:p>
          <a:p>
            <a:r>
              <a:rPr lang="en-US" altLang="zh-CN" sz="1600" b="1" dirty="0" smtClean="0"/>
              <a:t>{</a:t>
            </a:r>
          </a:p>
          <a:p>
            <a:r>
              <a:rPr lang="en-US" altLang="zh-CN" sz="1600" b="1" dirty="0" smtClean="0"/>
              <a:t>-moz-column-count:3; /* Firefox */</a:t>
            </a:r>
          </a:p>
          <a:p>
            <a:r>
              <a:rPr lang="en-US" altLang="zh-CN" sz="1600" b="1" dirty="0" smtClean="0"/>
              <a:t>-webkit-column-count:3; /* Safari and Chrome */</a:t>
            </a:r>
          </a:p>
          <a:p>
            <a:r>
              <a:rPr lang="en-US" altLang="zh-CN" sz="1600" b="1" dirty="0" smtClean="0"/>
              <a:t>column-count:3;</a:t>
            </a:r>
          </a:p>
          <a:p>
            <a:endParaRPr lang="en-US" altLang="zh-CN" sz="1600" b="1" dirty="0" smtClean="0"/>
          </a:p>
          <a:p>
            <a:r>
              <a:rPr lang="en-US" altLang="zh-CN" sz="1600" b="1" dirty="0" smtClean="0"/>
              <a:t>-moz-column-gap:40px; /* Firefox */</a:t>
            </a:r>
          </a:p>
          <a:p>
            <a:r>
              <a:rPr lang="en-US" altLang="zh-CN" sz="1600" b="1" dirty="0" smtClean="0"/>
              <a:t>-webkit-column-gap:40px; /* Safari and Chrome */</a:t>
            </a:r>
          </a:p>
          <a:p>
            <a:r>
              <a:rPr lang="en-US" altLang="zh-CN" sz="1600" b="1" dirty="0" smtClean="0"/>
              <a:t>column-gap:40px;</a:t>
            </a:r>
          </a:p>
          <a:p>
            <a:endParaRPr lang="en-US" altLang="zh-CN" sz="1600" b="1" dirty="0" smtClean="0"/>
          </a:p>
          <a:p>
            <a:r>
              <a:rPr lang="en-US" altLang="zh-CN" sz="1600" b="1" dirty="0" smtClean="0"/>
              <a:t>-</a:t>
            </a:r>
            <a:r>
              <a:rPr lang="en-US" altLang="zh-CN" sz="1600" b="1" dirty="0" err="1" smtClean="0"/>
              <a:t>moz</a:t>
            </a:r>
            <a:r>
              <a:rPr lang="en-US" altLang="zh-CN" sz="1600" b="1" dirty="0" smtClean="0"/>
              <a:t>-column-rule-</a:t>
            </a:r>
            <a:r>
              <a:rPr lang="en-US" altLang="zh-CN" sz="1600" b="1" dirty="0" err="1" smtClean="0"/>
              <a:t>style:dotted</a:t>
            </a:r>
            <a:r>
              <a:rPr lang="en-US" altLang="zh-CN" sz="1600" b="1" dirty="0" smtClean="0"/>
              <a:t>; /* Firefox */</a:t>
            </a:r>
          </a:p>
          <a:p>
            <a:r>
              <a:rPr lang="en-US" altLang="zh-CN" sz="1600" b="1" dirty="0" smtClean="0"/>
              <a:t>-</a:t>
            </a:r>
            <a:r>
              <a:rPr lang="en-US" altLang="zh-CN" sz="1600" b="1" dirty="0" err="1" smtClean="0"/>
              <a:t>webkit</a:t>
            </a:r>
            <a:r>
              <a:rPr lang="en-US" altLang="zh-CN" sz="1600" b="1" dirty="0" smtClean="0"/>
              <a:t>-column-rule-</a:t>
            </a:r>
            <a:r>
              <a:rPr lang="en-US" altLang="zh-CN" sz="1600" b="1" dirty="0" err="1" smtClean="0"/>
              <a:t>style:dotted</a:t>
            </a:r>
            <a:r>
              <a:rPr lang="en-US" altLang="zh-CN" sz="1600" b="1" dirty="0" smtClean="0"/>
              <a:t>; /* Safari and Chrome */</a:t>
            </a:r>
          </a:p>
          <a:p>
            <a:r>
              <a:rPr lang="en-US" altLang="zh-CN" sz="1600" b="1" dirty="0" smtClean="0"/>
              <a:t>column-rule-</a:t>
            </a:r>
            <a:r>
              <a:rPr lang="en-US" altLang="zh-CN" sz="1600" b="1" dirty="0" err="1" smtClean="0"/>
              <a:t>style:dotted</a:t>
            </a:r>
            <a:r>
              <a:rPr lang="en-US" altLang="zh-CN" sz="1600" b="1" dirty="0" smtClean="0"/>
              <a:t>;</a:t>
            </a:r>
          </a:p>
          <a:p>
            <a:r>
              <a:rPr lang="en-US" altLang="zh-CN" sz="1600" b="1" dirty="0" smtClean="0"/>
              <a:t>}</a:t>
            </a:r>
          </a:p>
          <a:p>
            <a:r>
              <a:rPr lang="en-US" altLang="zh-CN" sz="1600" b="1" dirty="0" smtClean="0"/>
              <a:t>&lt;/style&gt;</a:t>
            </a:r>
          </a:p>
          <a:p>
            <a:endParaRPr lang="en-US" altLang="zh-CN" sz="1600" b="1" dirty="0" smtClean="0"/>
          </a:p>
          <a:p>
            <a:r>
              <a:rPr lang="en-US" altLang="zh-CN" sz="1600" b="1" dirty="0" smtClean="0"/>
              <a:t>&lt;body&gt;</a:t>
            </a:r>
          </a:p>
          <a:p>
            <a:r>
              <a:rPr lang="en-US" altLang="zh-CN" sz="1600" b="1" dirty="0" smtClean="0"/>
              <a:t>&lt;div class="newspaper"&gt;</a:t>
            </a:r>
          </a:p>
          <a:p>
            <a:r>
              <a:rPr lang="zh-CN" altLang="en-US" sz="1600" b="1" dirty="0" smtClean="0"/>
              <a:t>人民网北京</a:t>
            </a:r>
            <a:r>
              <a:rPr lang="en-US" altLang="zh-CN" sz="1600" b="1" dirty="0" smtClean="0"/>
              <a:t>2</a:t>
            </a:r>
            <a:r>
              <a:rPr lang="zh-CN" altLang="en-US" sz="1600" b="1" dirty="0" smtClean="0"/>
              <a:t>月</a:t>
            </a:r>
            <a:r>
              <a:rPr lang="en-US" altLang="zh-CN" sz="1600" b="1" dirty="0" smtClean="0"/>
              <a:t>24</a:t>
            </a:r>
            <a:r>
              <a:rPr lang="zh-CN" altLang="en-US" sz="1600" b="1" dirty="0" smtClean="0"/>
              <a:t>日电 </a:t>
            </a:r>
            <a:r>
              <a:rPr lang="en-US" altLang="zh-CN" sz="1600" b="1" dirty="0" smtClean="0"/>
              <a:t>(</a:t>
            </a:r>
            <a:r>
              <a:rPr lang="zh-CN" altLang="en-US" sz="1600" b="1" dirty="0" smtClean="0"/>
              <a:t>记者 刘阳</a:t>
            </a:r>
            <a:r>
              <a:rPr lang="en-US" altLang="zh-CN" sz="1600" b="1" dirty="0" smtClean="0"/>
              <a:t>)</a:t>
            </a:r>
            <a:r>
              <a:rPr lang="zh-CN" altLang="en-US" sz="1600" b="1" dirty="0" smtClean="0"/>
              <a:t>国家发展改革委近日发出通知，决定自</a:t>
            </a:r>
            <a:r>
              <a:rPr lang="en-US" altLang="zh-CN" sz="1600" b="1" dirty="0" smtClean="0"/>
              <a:t>2</a:t>
            </a:r>
            <a:r>
              <a:rPr lang="zh-CN" altLang="en-US" sz="1600" b="1" dirty="0" smtClean="0"/>
              <a:t>月</a:t>
            </a:r>
            <a:r>
              <a:rPr lang="en-US" altLang="zh-CN" sz="1600" b="1" dirty="0" smtClean="0"/>
              <a:t>25</a:t>
            </a:r>
            <a:r>
              <a:rPr lang="zh-CN" altLang="en-US" sz="1600" b="1" dirty="0" smtClean="0"/>
              <a:t>日零时起将汽、柴油价格每吨分别提高</a:t>
            </a:r>
            <a:r>
              <a:rPr lang="en-US" altLang="zh-CN" sz="1600" b="1" dirty="0" smtClean="0"/>
              <a:t>300</a:t>
            </a:r>
            <a:r>
              <a:rPr lang="zh-CN" altLang="en-US" sz="1600" b="1" dirty="0" smtClean="0"/>
              <a:t>元和</a:t>
            </a:r>
            <a:r>
              <a:rPr lang="en-US" altLang="zh-CN" sz="1600" b="1" dirty="0" smtClean="0"/>
              <a:t>290</a:t>
            </a:r>
            <a:r>
              <a:rPr lang="zh-CN" altLang="en-US" sz="1600" b="1" dirty="0" smtClean="0"/>
              <a:t>元，折算到</a:t>
            </a:r>
            <a:r>
              <a:rPr lang="en-US" altLang="zh-CN" sz="1600" b="1" dirty="0" smtClean="0"/>
              <a:t>90</a:t>
            </a:r>
            <a:r>
              <a:rPr lang="zh-CN" altLang="en-US" sz="1600" b="1" dirty="0" smtClean="0"/>
              <a:t>号汽油和</a:t>
            </a:r>
            <a:r>
              <a:rPr lang="en-US" altLang="zh-CN" sz="1600" b="1" dirty="0" smtClean="0"/>
              <a:t>0</a:t>
            </a:r>
            <a:r>
              <a:rPr lang="zh-CN" altLang="en-US" sz="1600" b="1" dirty="0" smtClean="0"/>
              <a:t>号柴油（全国平均）每升零售价格分别提高</a:t>
            </a:r>
            <a:r>
              <a:rPr lang="en-US" altLang="zh-CN" sz="1600" b="1" dirty="0" smtClean="0"/>
              <a:t>0.22</a:t>
            </a:r>
            <a:r>
              <a:rPr lang="zh-CN" altLang="en-US" sz="1600" b="1" dirty="0" smtClean="0"/>
              <a:t>元和</a:t>
            </a:r>
            <a:r>
              <a:rPr lang="en-US" altLang="zh-CN" sz="1600" b="1" dirty="0" smtClean="0"/>
              <a:t>0.25</a:t>
            </a:r>
            <a:r>
              <a:rPr lang="zh-CN" altLang="en-US" sz="1600" b="1" dirty="0" smtClean="0"/>
              <a:t>元。</a:t>
            </a:r>
          </a:p>
          <a:p>
            <a:endParaRPr lang="zh-CN" altLang="en-US" sz="1600" b="1" dirty="0" smtClean="0"/>
          </a:p>
          <a:p>
            <a:r>
              <a:rPr lang="zh-CN" altLang="en-US" sz="1600" b="1" dirty="0" smtClean="0"/>
              <a:t>此次国内成品油价格调整幅度，是按照现行国内成品油价格形成机制，根据国际市场油价变化情况确定的。去年</a:t>
            </a:r>
            <a:r>
              <a:rPr lang="en-US" altLang="zh-CN" sz="1600" b="1" dirty="0" smtClean="0"/>
              <a:t>11</a:t>
            </a:r>
            <a:r>
              <a:rPr lang="zh-CN" altLang="en-US" sz="1600" b="1" dirty="0" smtClean="0"/>
              <a:t>月</a:t>
            </a:r>
            <a:r>
              <a:rPr lang="en-US" altLang="zh-CN" sz="1600" b="1" dirty="0" smtClean="0"/>
              <a:t>16</a:t>
            </a:r>
            <a:r>
              <a:rPr lang="zh-CN" altLang="en-US" sz="1600" b="1" dirty="0" smtClean="0"/>
              <a:t>日国内成品油价格调整以来，受市场预期欧美经济复苏前景向好以及中东局势持续动荡等因素影响，国际市场原油价格先抑后扬，</a:t>
            </a:r>
            <a:r>
              <a:rPr lang="en-US" altLang="zh-CN" sz="1600" b="1" dirty="0" smtClean="0"/>
              <a:t>2</a:t>
            </a:r>
            <a:r>
              <a:rPr lang="zh-CN" altLang="en-US" sz="1600" b="1" dirty="0" smtClean="0"/>
              <a:t>月上旬</a:t>
            </a:r>
            <a:r>
              <a:rPr lang="en-US" altLang="zh-CN" sz="1600" b="1" dirty="0" smtClean="0"/>
              <a:t>WTI</a:t>
            </a:r>
            <a:r>
              <a:rPr lang="zh-CN" altLang="en-US" sz="1600" b="1" dirty="0" smtClean="0"/>
              <a:t>和布伦特原油期货价格再次回升至每桶</a:t>
            </a:r>
            <a:r>
              <a:rPr lang="en-US" altLang="zh-CN" sz="1600" b="1" dirty="0" smtClean="0"/>
              <a:t>95</a:t>
            </a:r>
            <a:r>
              <a:rPr lang="zh-CN" altLang="en-US" sz="1600" b="1" dirty="0" smtClean="0"/>
              <a:t>美元和</a:t>
            </a:r>
            <a:r>
              <a:rPr lang="en-US" altLang="zh-CN" sz="1600" b="1" dirty="0" smtClean="0"/>
              <a:t>115</a:t>
            </a:r>
            <a:r>
              <a:rPr lang="zh-CN" altLang="en-US" sz="1600" b="1" dirty="0" smtClean="0"/>
              <a:t>美元以上。虽然近两日价格有所回落，但国内油价挂钩的国际市场三种原油连续</a:t>
            </a:r>
            <a:r>
              <a:rPr lang="en-US" altLang="zh-CN" sz="1600" b="1" dirty="0" smtClean="0"/>
              <a:t>22</a:t>
            </a:r>
            <a:r>
              <a:rPr lang="zh-CN" altLang="en-US" sz="1600" b="1" dirty="0" smtClean="0"/>
              <a:t>个工作日移动平均价格上涨幅度已超过</a:t>
            </a:r>
            <a:r>
              <a:rPr lang="en-US" altLang="zh-CN" sz="1600" b="1" dirty="0" smtClean="0"/>
              <a:t>4%</a:t>
            </a:r>
            <a:r>
              <a:rPr lang="zh-CN" altLang="en-US" sz="1600" b="1" dirty="0" smtClean="0"/>
              <a:t>，达到国内成品油价格调整的边界条件。</a:t>
            </a:r>
          </a:p>
          <a:p>
            <a:endParaRPr lang="zh-CN" altLang="en-US" sz="1600" b="1" dirty="0" smtClean="0"/>
          </a:p>
          <a:p>
            <a:r>
              <a:rPr lang="zh-CN" altLang="en-US" sz="1600" b="1" dirty="0" smtClean="0"/>
              <a:t>通知指出，这次成品油调价后，国家将按照已建立的补贴机制，继续对种粮农民、渔业（含远洋渔业）、林业、城市公交、农村道路客运（含岛际和农村水路客运）等给予补贴。同时，为保证市场物价基本稳定，防止连锁涨价，对与居民生活密切相关的铁路客运、城市公交、农村道路客运（含岛际和农村水路客运）价格不作调整。</a:t>
            </a:r>
          </a:p>
          <a:p>
            <a:endParaRPr lang="zh-CN" altLang="en-US" sz="1600" b="1" dirty="0" smtClean="0"/>
          </a:p>
          <a:p>
            <a:r>
              <a:rPr lang="zh-CN" altLang="en-US" sz="1600" b="1" dirty="0" smtClean="0"/>
              <a:t>通知要求，中石油、中石化、中海油三大公司要组织好成品油生产和调运，保持合理库存，加强综合协调和应急调度，保障成品油供应。各级价格主管部门要加大市场监督检查力度，依法查处不执行国家价格政策，以及囤积居奇、造谣惑众、合谋涨价、搭车涨价等违法行为，维护正常市场秩序。</a:t>
            </a:r>
          </a:p>
          <a:p>
            <a:r>
              <a:rPr lang="en-US" altLang="zh-CN" sz="1600" b="1" dirty="0" smtClean="0"/>
              <a:t>&lt;/div&gt;</a:t>
            </a:r>
          </a:p>
          <a:p>
            <a:endParaRPr lang="en-US" altLang="zh-CN" sz="1600" b="1" dirty="0" smtClean="0"/>
          </a:p>
          <a:p>
            <a:r>
              <a:rPr lang="en-US" altLang="zh-CN" sz="1600" b="1" dirty="0" smtClean="0"/>
              <a:t>&lt;/body&gt;&lt;/body&gt;</a:t>
            </a:r>
            <a:endParaRPr lang="zh-CN" altLang="en-US" sz="16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6</a:t>
            </a:r>
            <a:r>
              <a:rPr lang="zh-CN" altLang="en-US" sz="2400" b="1" dirty="0" smtClean="0"/>
              <a:t>、</a:t>
            </a:r>
            <a:r>
              <a:rPr lang="en-US" altLang="zh-CN" sz="2400" b="1" dirty="0" smtClean="0"/>
              <a:t>CSS3 </a:t>
            </a:r>
            <a:r>
              <a:rPr lang="zh-CN" altLang="en-US" sz="2400" b="1" dirty="0" smtClean="0"/>
              <a:t>多列布局跨列属性</a:t>
            </a:r>
            <a:endParaRPr lang="en-US" altLang="zh-CN" sz="2400" b="1" dirty="0" smtClean="0"/>
          </a:p>
          <a:p>
            <a:endParaRPr lang="zh-CN" altLang="en-US" sz="2400" b="1" dirty="0" smtClean="0"/>
          </a:p>
        </p:txBody>
      </p:sp>
      <p:graphicFrame>
        <p:nvGraphicFramePr>
          <p:cNvPr id="4" name="表格 3"/>
          <p:cNvGraphicFramePr>
            <a:graphicFrameLocks noGrp="1"/>
          </p:cNvGraphicFramePr>
          <p:nvPr/>
        </p:nvGraphicFramePr>
        <p:xfrm>
          <a:off x="285720" y="2357430"/>
          <a:ext cx="8208913" cy="3862879"/>
        </p:xfrm>
        <a:graphic>
          <a:graphicData uri="http://schemas.openxmlformats.org/drawingml/2006/table">
            <a:tbl>
              <a:tblPr firstRow="1" bandRow="1">
                <a:tableStyleId>{93296810-A885-4BE3-A3E7-6D5BEEA58F35}</a:tableStyleId>
              </a:tblPr>
              <a:tblGrid>
                <a:gridCol w="1224137"/>
                <a:gridCol w="6984776"/>
              </a:tblGrid>
              <a:tr h="571504">
                <a:tc>
                  <a:txBody>
                    <a:bodyPr/>
                    <a:lstStyle/>
                    <a:p>
                      <a:pPr algn="r"/>
                      <a:r>
                        <a:rPr lang="zh-CN" altLang="en-US" sz="2400" b="1" dirty="0" smtClean="0">
                          <a:solidFill>
                            <a:schemeClr val="bg1"/>
                          </a:solidFill>
                          <a:latin typeface="Arial" pitchFamily="34" charset="0"/>
                          <a:cs typeface="Arial" pitchFamily="34" charset="0"/>
                        </a:rPr>
                        <a:t>语法：</a:t>
                      </a:r>
                      <a:endParaRPr lang="zh-CN" altLang="en-US" sz="2400" b="1" dirty="0">
                        <a:solidFill>
                          <a:schemeClr val="bg1"/>
                        </a:solidFill>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latin typeface="Arial" pitchFamily="34" charset="0"/>
                          <a:cs typeface="Arial" pitchFamily="34" charset="0"/>
                        </a:rPr>
                        <a:t>column-span: 1|all;</a:t>
                      </a:r>
                    </a:p>
                  </a:txBody>
                  <a:tcPr>
                    <a:solidFill>
                      <a:srgbClr val="FF682F"/>
                    </a:solidFill>
                  </a:tcPr>
                </a:tc>
              </a:tr>
              <a:tr h="3291375">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column-span </a:t>
                      </a:r>
                      <a:r>
                        <a:rPr lang="zh-CN" altLang="en-US" sz="2200" b="1" dirty="0" smtClean="0">
                          <a:latin typeface="Arial" pitchFamily="34" charset="0"/>
                          <a:cs typeface="Arial" pitchFamily="34" charset="0"/>
                        </a:rPr>
                        <a:t>属性规定元素应横跨多少列。</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：元素应横跨一列。</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all</a:t>
                      </a:r>
                      <a:r>
                        <a:rPr lang="zh-CN" altLang="en-US" sz="2400" b="1" dirty="0" smtClean="0">
                          <a:latin typeface="Arial" pitchFamily="34" charset="0"/>
                          <a:cs typeface="Arial" pitchFamily="34" charset="0"/>
                        </a:rPr>
                        <a:t>：元素应横跨所有列。</a:t>
                      </a:r>
                    </a:p>
                  </a:txBody>
                  <a:tcPr>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1600" b="1" dirty="0" smtClean="0"/>
              <a:t>&lt;style&gt; </a:t>
            </a:r>
          </a:p>
          <a:p>
            <a:r>
              <a:rPr lang="en-US" altLang="zh-CN" sz="1600" b="1" dirty="0" smtClean="0"/>
              <a:t>.newspaper</a:t>
            </a:r>
          </a:p>
          <a:p>
            <a:r>
              <a:rPr lang="en-US" altLang="zh-CN" sz="1600" b="1" dirty="0" smtClean="0"/>
              <a:t>{</a:t>
            </a:r>
          </a:p>
          <a:p>
            <a:r>
              <a:rPr lang="en-US" altLang="zh-CN" sz="1600" b="1" dirty="0" smtClean="0"/>
              <a:t>-moz-column-count:3; /* Firefox */</a:t>
            </a:r>
          </a:p>
          <a:p>
            <a:r>
              <a:rPr lang="en-US" altLang="zh-CN" sz="1600" b="1" dirty="0" smtClean="0"/>
              <a:t>-webkit-column-count:3; /* Safari and Chrome */</a:t>
            </a:r>
          </a:p>
          <a:p>
            <a:r>
              <a:rPr lang="en-US" altLang="zh-CN" sz="1600" b="1" dirty="0" smtClean="0"/>
              <a:t>column-count:3;</a:t>
            </a:r>
          </a:p>
          <a:p>
            <a:r>
              <a:rPr lang="en-US" altLang="zh-CN" sz="1600" b="1" dirty="0" smtClean="0"/>
              <a:t>}</a:t>
            </a:r>
          </a:p>
          <a:p>
            <a:r>
              <a:rPr lang="en-US" altLang="zh-CN" sz="1600" b="1" dirty="0" smtClean="0"/>
              <a:t>h2</a:t>
            </a:r>
          </a:p>
          <a:p>
            <a:r>
              <a:rPr lang="en-US" altLang="zh-CN" sz="1600" b="1" dirty="0" smtClean="0"/>
              <a:t>{</a:t>
            </a:r>
          </a:p>
          <a:p>
            <a:r>
              <a:rPr lang="en-US" altLang="zh-CN" sz="1600" b="1" dirty="0" smtClean="0"/>
              <a:t>-</a:t>
            </a:r>
            <a:r>
              <a:rPr lang="en-US" altLang="zh-CN" sz="1600" b="1" dirty="0" err="1" smtClean="0"/>
              <a:t>webkit</a:t>
            </a:r>
            <a:r>
              <a:rPr lang="en-US" altLang="zh-CN" sz="1600" b="1" dirty="0" smtClean="0"/>
              <a:t>-column-</a:t>
            </a:r>
            <a:r>
              <a:rPr lang="en-US" altLang="zh-CN" sz="1600" b="1" dirty="0" err="1" smtClean="0"/>
              <a:t>span:all</a:t>
            </a:r>
            <a:r>
              <a:rPr lang="en-US" altLang="zh-CN" sz="1600" b="1" dirty="0" smtClean="0"/>
              <a:t>; /* Chrome */</a:t>
            </a:r>
          </a:p>
          <a:p>
            <a:r>
              <a:rPr lang="en-US" altLang="zh-CN" sz="1600" b="1" dirty="0" smtClean="0"/>
              <a:t>column-</a:t>
            </a:r>
            <a:r>
              <a:rPr lang="en-US" altLang="zh-CN" sz="1600" b="1" dirty="0" err="1" smtClean="0"/>
              <a:t>span:all</a:t>
            </a:r>
            <a:r>
              <a:rPr lang="en-US" altLang="zh-CN" sz="1600" b="1" dirty="0" smtClean="0"/>
              <a:t>;</a:t>
            </a:r>
          </a:p>
          <a:p>
            <a:r>
              <a:rPr lang="en-US" altLang="zh-CN" sz="1600" b="1" dirty="0" smtClean="0"/>
              <a:t>}</a:t>
            </a:r>
          </a:p>
          <a:p>
            <a:r>
              <a:rPr lang="en-US" altLang="zh-CN" sz="1600" b="1" dirty="0" smtClean="0"/>
              <a:t>&lt;/style&gt;</a:t>
            </a:r>
          </a:p>
          <a:p>
            <a:endParaRPr lang="en-US" altLang="zh-CN" sz="1600" b="1" dirty="0" smtClean="0"/>
          </a:p>
          <a:p>
            <a:r>
              <a:rPr lang="en-US" altLang="zh-CN" sz="1600" b="1" dirty="0" smtClean="0"/>
              <a:t>&lt;body&gt;</a:t>
            </a:r>
          </a:p>
          <a:p>
            <a:r>
              <a:rPr lang="en-US" altLang="zh-CN" sz="1600" b="1" dirty="0" smtClean="0"/>
              <a:t>&lt;div class="newspaper"&gt;</a:t>
            </a:r>
          </a:p>
          <a:p>
            <a:r>
              <a:rPr lang="en-US" altLang="zh-CN" sz="1600" b="1" dirty="0" smtClean="0"/>
              <a:t>&lt;h2&gt;</a:t>
            </a:r>
            <a:r>
              <a:rPr lang="zh-CN" altLang="en-US" sz="1600" b="1" dirty="0" smtClean="0"/>
              <a:t>成品油价格</a:t>
            </a:r>
            <a:r>
              <a:rPr lang="en-US" altLang="zh-CN" sz="1600" b="1" dirty="0" smtClean="0"/>
              <a:t>25</a:t>
            </a:r>
            <a:r>
              <a:rPr lang="zh-CN" altLang="en-US" sz="1600" b="1" dirty="0" smtClean="0"/>
              <a:t>日凌晨上调 汽柴油涨</a:t>
            </a:r>
            <a:r>
              <a:rPr lang="en-US" altLang="zh-CN" sz="1600" b="1" dirty="0" smtClean="0"/>
              <a:t>300</a:t>
            </a:r>
            <a:r>
              <a:rPr lang="zh-CN" altLang="en-US" sz="1600" b="1" dirty="0" smtClean="0"/>
              <a:t>、</a:t>
            </a:r>
            <a:r>
              <a:rPr lang="en-US" altLang="zh-CN" sz="1600" b="1" dirty="0" smtClean="0"/>
              <a:t>290</a:t>
            </a:r>
            <a:r>
              <a:rPr lang="zh-CN" altLang="en-US" sz="1600" b="1" dirty="0" smtClean="0"/>
              <a:t>元</a:t>
            </a:r>
            <a:r>
              <a:rPr lang="en-US" altLang="zh-CN" sz="1600" b="1" dirty="0" smtClean="0"/>
              <a:t>/</a:t>
            </a:r>
            <a:r>
              <a:rPr lang="zh-CN" altLang="en-US" sz="1600" b="1" dirty="0" smtClean="0"/>
              <a:t>吨</a:t>
            </a:r>
            <a:r>
              <a:rPr lang="en-US" altLang="zh-CN" sz="1600" b="1" dirty="0" smtClean="0"/>
              <a:t>&lt;/h2&gt;</a:t>
            </a:r>
          </a:p>
          <a:p>
            <a:r>
              <a:rPr lang="zh-CN" altLang="en-US" sz="1600" b="1" dirty="0" smtClean="0"/>
              <a:t>人民网北京</a:t>
            </a:r>
            <a:r>
              <a:rPr lang="en-US" altLang="zh-CN" sz="1600" b="1" dirty="0" smtClean="0"/>
              <a:t>2</a:t>
            </a:r>
            <a:r>
              <a:rPr lang="zh-CN" altLang="en-US" sz="1600" b="1" dirty="0" smtClean="0"/>
              <a:t>月</a:t>
            </a:r>
            <a:r>
              <a:rPr lang="en-US" altLang="zh-CN" sz="1600" b="1" dirty="0" smtClean="0"/>
              <a:t>24</a:t>
            </a:r>
            <a:r>
              <a:rPr lang="zh-CN" altLang="en-US" sz="1600" b="1" dirty="0" smtClean="0"/>
              <a:t>日电 </a:t>
            </a:r>
            <a:r>
              <a:rPr lang="en-US" altLang="zh-CN" sz="1600" b="1" dirty="0" smtClean="0"/>
              <a:t>(</a:t>
            </a:r>
            <a:r>
              <a:rPr lang="zh-CN" altLang="en-US" sz="1600" b="1" dirty="0" smtClean="0"/>
              <a:t>记者 刘阳</a:t>
            </a:r>
            <a:r>
              <a:rPr lang="en-US" altLang="zh-CN" sz="1600" b="1" dirty="0" smtClean="0"/>
              <a:t>)</a:t>
            </a:r>
            <a:r>
              <a:rPr lang="zh-CN" altLang="en-US" sz="1600" b="1" dirty="0" smtClean="0"/>
              <a:t>国家发展改革委近日发出通知，决定自</a:t>
            </a:r>
            <a:r>
              <a:rPr lang="en-US" altLang="zh-CN" sz="1600" b="1" dirty="0" smtClean="0"/>
              <a:t>2</a:t>
            </a:r>
            <a:r>
              <a:rPr lang="zh-CN" altLang="en-US" sz="1600" b="1" dirty="0" smtClean="0"/>
              <a:t>月</a:t>
            </a:r>
            <a:r>
              <a:rPr lang="en-US" altLang="zh-CN" sz="1600" b="1" dirty="0" smtClean="0"/>
              <a:t>25</a:t>
            </a:r>
            <a:r>
              <a:rPr lang="zh-CN" altLang="en-US" sz="1600" b="1" dirty="0" smtClean="0"/>
              <a:t>日零时起将汽、柴油价格每吨分别提高</a:t>
            </a:r>
            <a:r>
              <a:rPr lang="en-US" altLang="zh-CN" sz="1600" b="1" dirty="0" smtClean="0"/>
              <a:t>300</a:t>
            </a:r>
            <a:r>
              <a:rPr lang="zh-CN" altLang="en-US" sz="1600" b="1" dirty="0" smtClean="0"/>
              <a:t>元和</a:t>
            </a:r>
            <a:r>
              <a:rPr lang="en-US" altLang="zh-CN" sz="1600" b="1" dirty="0" smtClean="0"/>
              <a:t>290</a:t>
            </a:r>
            <a:r>
              <a:rPr lang="zh-CN" altLang="en-US" sz="1600" b="1" dirty="0" smtClean="0"/>
              <a:t>元，折算到</a:t>
            </a:r>
            <a:r>
              <a:rPr lang="en-US" altLang="zh-CN" sz="1600" b="1" dirty="0" smtClean="0"/>
              <a:t>90</a:t>
            </a:r>
            <a:r>
              <a:rPr lang="zh-CN" altLang="en-US" sz="1600" b="1" dirty="0" smtClean="0"/>
              <a:t>号汽油和</a:t>
            </a:r>
            <a:r>
              <a:rPr lang="en-US" altLang="zh-CN" sz="1600" b="1" dirty="0" smtClean="0"/>
              <a:t>0</a:t>
            </a:r>
            <a:r>
              <a:rPr lang="zh-CN" altLang="en-US" sz="1600" b="1" dirty="0" smtClean="0"/>
              <a:t>号柴油（全国平均）每升零售价格分别提高</a:t>
            </a:r>
            <a:r>
              <a:rPr lang="en-US" altLang="zh-CN" sz="1600" b="1" dirty="0" smtClean="0"/>
              <a:t>0.22</a:t>
            </a:r>
            <a:r>
              <a:rPr lang="zh-CN" altLang="en-US" sz="1600" b="1" dirty="0" smtClean="0"/>
              <a:t>元和</a:t>
            </a:r>
            <a:r>
              <a:rPr lang="en-US" altLang="zh-CN" sz="1600" b="1" dirty="0" smtClean="0"/>
              <a:t>0.25</a:t>
            </a:r>
            <a:r>
              <a:rPr lang="zh-CN" altLang="en-US" sz="1600" b="1" dirty="0" smtClean="0"/>
              <a:t>元。</a:t>
            </a:r>
          </a:p>
          <a:p>
            <a:endParaRPr lang="zh-CN" altLang="en-US" sz="1600" b="1" dirty="0" smtClean="0"/>
          </a:p>
          <a:p>
            <a:r>
              <a:rPr lang="zh-CN" altLang="en-US" sz="1600" b="1" dirty="0" smtClean="0"/>
              <a:t>此次国内成品油价格调整幅度，是按照现行国内成品油价格形成机制，根据国际市场油价变化情况确定的。去年</a:t>
            </a:r>
            <a:r>
              <a:rPr lang="en-US" altLang="zh-CN" sz="1600" b="1" dirty="0" smtClean="0"/>
              <a:t>11</a:t>
            </a:r>
            <a:r>
              <a:rPr lang="zh-CN" altLang="en-US" sz="1600" b="1" dirty="0" smtClean="0"/>
              <a:t>月</a:t>
            </a:r>
            <a:r>
              <a:rPr lang="en-US" altLang="zh-CN" sz="1600" b="1" dirty="0" smtClean="0"/>
              <a:t>16</a:t>
            </a:r>
            <a:r>
              <a:rPr lang="zh-CN" altLang="en-US" sz="1600" b="1" dirty="0" smtClean="0"/>
              <a:t>日国内成品油价格调整以来，受市场预期欧美经济复苏前景向好以及中东局势持续动荡等因素影响，国际市场原油价格先抑后扬，</a:t>
            </a:r>
            <a:r>
              <a:rPr lang="en-US" altLang="zh-CN" sz="1600" b="1" dirty="0" smtClean="0"/>
              <a:t>2</a:t>
            </a:r>
            <a:r>
              <a:rPr lang="zh-CN" altLang="en-US" sz="1600" b="1" dirty="0" smtClean="0"/>
              <a:t>月上旬</a:t>
            </a:r>
            <a:r>
              <a:rPr lang="en-US" altLang="zh-CN" sz="1600" b="1" dirty="0" smtClean="0"/>
              <a:t>WTI</a:t>
            </a:r>
            <a:r>
              <a:rPr lang="zh-CN" altLang="en-US" sz="1600" b="1" dirty="0" smtClean="0"/>
              <a:t>和布伦特原油期货价格再次回升至每桶</a:t>
            </a:r>
            <a:r>
              <a:rPr lang="en-US" altLang="zh-CN" sz="1600" b="1" dirty="0" smtClean="0"/>
              <a:t>95</a:t>
            </a:r>
            <a:r>
              <a:rPr lang="zh-CN" altLang="en-US" sz="1600" b="1" dirty="0" smtClean="0"/>
              <a:t>美元和</a:t>
            </a:r>
            <a:r>
              <a:rPr lang="en-US" altLang="zh-CN" sz="1600" b="1" dirty="0" smtClean="0"/>
              <a:t>115</a:t>
            </a:r>
            <a:r>
              <a:rPr lang="zh-CN" altLang="en-US" sz="1600" b="1" dirty="0" smtClean="0"/>
              <a:t>美元以上。虽然近两日价格有所回落，但国内油价挂钩的国际市场三种原油连续</a:t>
            </a:r>
            <a:r>
              <a:rPr lang="en-US" altLang="zh-CN" sz="1600" b="1" dirty="0" smtClean="0"/>
              <a:t>22</a:t>
            </a:r>
            <a:r>
              <a:rPr lang="zh-CN" altLang="en-US" sz="1600" b="1" dirty="0" smtClean="0"/>
              <a:t>个工作日移动平均价格上涨幅度已超过</a:t>
            </a:r>
            <a:r>
              <a:rPr lang="en-US" altLang="zh-CN" sz="1600" b="1" dirty="0" smtClean="0"/>
              <a:t>4%</a:t>
            </a:r>
            <a:r>
              <a:rPr lang="zh-CN" altLang="en-US" sz="1600" b="1" dirty="0" smtClean="0"/>
              <a:t>，达到国内成品油价格调整的边界条件。</a:t>
            </a:r>
          </a:p>
          <a:p>
            <a:endParaRPr lang="zh-CN" altLang="en-US" sz="1600" b="1" dirty="0" smtClean="0"/>
          </a:p>
          <a:p>
            <a:r>
              <a:rPr lang="zh-CN" altLang="en-US" sz="1600" b="1" dirty="0" smtClean="0"/>
              <a:t>通知指出，这次成品油调价后，国家将按照已建立的补贴机制，继续对种粮农民、渔业（含远洋渔业）、林业、城市公交、农村道路客运（含岛际和农村水路客运）等给予补贴。同时，为保证市场物价基本稳定，防止连锁涨价，对与居民生活密切相关的铁路客运、城市公交、农村道路客运（含岛际和农村水路客运）价格不作调整。</a:t>
            </a:r>
          </a:p>
          <a:p>
            <a:endParaRPr lang="zh-CN" altLang="en-US" sz="1600" b="1" dirty="0" smtClean="0"/>
          </a:p>
          <a:p>
            <a:r>
              <a:rPr lang="zh-CN" altLang="en-US" sz="1600" b="1" dirty="0" smtClean="0"/>
              <a:t>通知要求，中石油、中石化、中海油三大公司要组织好成品油生产和调运，保持合理库存，加强综合协调和应急调度，保障成品油供应。各级价格主管部门要加大市场监督检查力度，依法查处不执行国家价格政策，以及囤积居奇、造谣惑众、合谋涨价、搭车涨价等违法行为，维护正常市场秩序。</a:t>
            </a:r>
          </a:p>
          <a:p>
            <a:r>
              <a:rPr lang="en-US" altLang="zh-CN" sz="1600" b="1" dirty="0" smtClean="0"/>
              <a:t>&lt;/div&gt;</a:t>
            </a:r>
          </a:p>
          <a:p>
            <a:r>
              <a:rPr lang="en-US" altLang="zh-CN" sz="1600" b="1" dirty="0" smtClean="0"/>
              <a:t>&lt;/body&gt;</a:t>
            </a:r>
            <a:endParaRPr lang="zh-CN" altLang="en-US" sz="16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2400" b="1" dirty="0" smtClean="0"/>
              <a:t>7</a:t>
            </a:r>
            <a:r>
              <a:rPr lang="zh-CN" altLang="en-US" sz="2400" b="1" dirty="0" smtClean="0"/>
              <a:t>、</a:t>
            </a:r>
            <a:r>
              <a:rPr lang="en-US" altLang="zh-CN" sz="2400" b="1" dirty="0" smtClean="0"/>
              <a:t>CSS3 </a:t>
            </a:r>
            <a:r>
              <a:rPr lang="zh-CN" altLang="en-US" sz="2400" b="1" dirty="0" smtClean="0"/>
              <a:t>多列布局列高度属性</a:t>
            </a:r>
            <a:endParaRPr lang="en-US" altLang="zh-CN" sz="2400" b="1" dirty="0" smtClean="0"/>
          </a:p>
          <a:p>
            <a:endParaRPr lang="zh-CN" altLang="en-US" sz="2400" b="1" dirty="0" smtClean="0"/>
          </a:p>
        </p:txBody>
      </p:sp>
      <p:graphicFrame>
        <p:nvGraphicFramePr>
          <p:cNvPr id="4" name="表格 3"/>
          <p:cNvGraphicFramePr>
            <a:graphicFrameLocks noGrp="1"/>
          </p:cNvGraphicFramePr>
          <p:nvPr/>
        </p:nvGraphicFramePr>
        <p:xfrm>
          <a:off x="285720" y="2357430"/>
          <a:ext cx="8208913" cy="3862879"/>
        </p:xfrm>
        <a:graphic>
          <a:graphicData uri="http://schemas.openxmlformats.org/drawingml/2006/table">
            <a:tbl>
              <a:tblPr firstRow="1" bandRow="1">
                <a:tableStyleId>{93296810-A885-4BE3-A3E7-6D5BEEA58F35}</a:tableStyleId>
              </a:tblPr>
              <a:tblGrid>
                <a:gridCol w="1224137"/>
                <a:gridCol w="6984776"/>
              </a:tblGrid>
              <a:tr h="571504">
                <a:tc>
                  <a:txBody>
                    <a:bodyPr/>
                    <a:lstStyle/>
                    <a:p>
                      <a:pPr algn="r"/>
                      <a:r>
                        <a:rPr lang="zh-CN" altLang="en-US" sz="2400" b="1" dirty="0" smtClean="0">
                          <a:solidFill>
                            <a:schemeClr val="bg1"/>
                          </a:solidFill>
                          <a:latin typeface="Arial" pitchFamily="34" charset="0"/>
                          <a:cs typeface="Arial" pitchFamily="34" charset="0"/>
                        </a:rPr>
                        <a:t>语法：</a:t>
                      </a:r>
                      <a:endParaRPr lang="zh-CN" altLang="en-US" sz="2400" b="1" dirty="0">
                        <a:solidFill>
                          <a:schemeClr val="bg1"/>
                        </a:solidFill>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latin typeface="Arial" pitchFamily="34" charset="0"/>
                          <a:cs typeface="Arial" pitchFamily="34" charset="0"/>
                        </a:rPr>
                        <a:t>column-fill: </a:t>
                      </a:r>
                      <a:r>
                        <a:rPr lang="en-US" altLang="zh-CN" sz="2400" b="1" dirty="0" err="1" smtClean="0">
                          <a:solidFill>
                            <a:schemeClr val="bg1"/>
                          </a:solidFill>
                          <a:latin typeface="Arial" pitchFamily="34" charset="0"/>
                          <a:cs typeface="Arial" pitchFamily="34" charset="0"/>
                        </a:rPr>
                        <a:t>balance|auto</a:t>
                      </a:r>
                      <a:endParaRPr lang="en-US" altLang="zh-CN" sz="2400" b="1" dirty="0" smtClean="0">
                        <a:solidFill>
                          <a:schemeClr val="bg1"/>
                        </a:solidFill>
                        <a:latin typeface="Arial" pitchFamily="34" charset="0"/>
                        <a:cs typeface="Arial" pitchFamily="34" charset="0"/>
                      </a:endParaRPr>
                    </a:p>
                  </a:txBody>
                  <a:tcPr>
                    <a:solidFill>
                      <a:srgbClr val="FF682F"/>
                    </a:solidFill>
                  </a:tcPr>
                </a:tc>
              </a:tr>
              <a:tr h="3291375">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column-fill </a:t>
                      </a:r>
                      <a:r>
                        <a:rPr lang="zh-CN" altLang="en-US" sz="2200" b="1" dirty="0" smtClean="0">
                          <a:latin typeface="Arial" pitchFamily="34" charset="0"/>
                          <a:cs typeface="Arial" pitchFamily="34" charset="0"/>
                        </a:rPr>
                        <a:t>属性规定如何填充列（是否进行协调）。</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balance</a:t>
                      </a:r>
                      <a:r>
                        <a:rPr lang="zh-CN" altLang="en-US" sz="2400" b="1" dirty="0" smtClean="0">
                          <a:latin typeface="Arial" pitchFamily="34" charset="0"/>
                          <a:cs typeface="Arial" pitchFamily="34" charset="0"/>
                        </a:rPr>
                        <a:t>：对列进行协调。浏览器应对列长度的差异进行最小化处理。</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auto</a:t>
                      </a:r>
                      <a:r>
                        <a:rPr lang="zh-CN" altLang="en-US" sz="2400" b="1" dirty="0" smtClean="0">
                          <a:latin typeface="Arial" pitchFamily="34" charset="0"/>
                          <a:cs typeface="Arial" pitchFamily="34" charset="0"/>
                        </a:rPr>
                        <a:t>：按顺序对列进行填充，列长度会各有不同。</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主流浏览器都不支持 </a:t>
                      </a:r>
                      <a:r>
                        <a:rPr lang="en-US" altLang="zh-CN" sz="2400" b="1" dirty="0" smtClean="0">
                          <a:latin typeface="Arial" pitchFamily="34" charset="0"/>
                          <a:cs typeface="Arial" pitchFamily="34" charset="0"/>
                        </a:rPr>
                        <a:t>column-fill </a:t>
                      </a:r>
                      <a:r>
                        <a:rPr lang="zh-CN" altLang="en-US" sz="2400" b="1" smtClean="0">
                          <a:latin typeface="Arial" pitchFamily="34" charset="0"/>
                          <a:cs typeface="Arial" pitchFamily="34" charset="0"/>
                        </a:rPr>
                        <a:t>属性。</a:t>
                      </a:r>
                      <a:endParaRPr lang="zh-CN" altLang="en-US" sz="2400" b="1" dirty="0" smtClean="0">
                        <a:latin typeface="Arial" pitchFamily="34" charset="0"/>
                        <a:cs typeface="Arial" pitchFamily="34" charset="0"/>
                      </a:endParaRPr>
                    </a:p>
                  </a:txBody>
                  <a:tcPr>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786346"/>
          </a:xfrm>
          <a:prstGeom prst="rect">
            <a:avLst/>
          </a:prstGeom>
        </p:spPr>
        <p:txBody>
          <a:bodyPr/>
          <a:lstStyle/>
          <a:p>
            <a:r>
              <a:rPr lang="en-US" altLang="zh-CN" sz="1600" b="1" dirty="0" smtClean="0"/>
              <a:t>&lt;style&gt; </a:t>
            </a:r>
          </a:p>
          <a:p>
            <a:r>
              <a:rPr lang="en-US" altLang="zh-CN" sz="1600" b="1" dirty="0" smtClean="0"/>
              <a:t>.test{</a:t>
            </a:r>
            <a:br>
              <a:rPr lang="en-US" altLang="zh-CN" sz="1600" b="1" dirty="0" smtClean="0"/>
            </a:br>
            <a:r>
              <a:rPr lang="en-US" altLang="zh-CN" sz="1600" b="1" dirty="0" smtClean="0"/>
              <a:t>width:600px;</a:t>
            </a:r>
            <a:br>
              <a:rPr lang="en-US" altLang="zh-CN" sz="1600" b="1" dirty="0" smtClean="0"/>
            </a:br>
            <a:r>
              <a:rPr lang="en-US" altLang="zh-CN" sz="1600" b="1" dirty="0" smtClean="0"/>
              <a:t>border:10px solid #000;</a:t>
            </a:r>
            <a:br>
              <a:rPr lang="en-US" altLang="zh-CN" sz="1600" b="1" dirty="0" smtClean="0"/>
            </a:br>
            <a:r>
              <a:rPr lang="en-US" altLang="zh-CN" sz="1600" b="1" dirty="0" smtClean="0"/>
              <a:t>-moz-column-count:2;</a:t>
            </a:r>
            <a:br>
              <a:rPr lang="en-US" altLang="zh-CN" sz="1600" b="1" dirty="0" smtClean="0"/>
            </a:br>
            <a:r>
              <a:rPr lang="en-US" altLang="zh-CN" sz="1600" b="1" dirty="0" smtClean="0"/>
              <a:t>-moz-column-gap:20px;</a:t>
            </a:r>
            <a:br>
              <a:rPr lang="en-US" altLang="zh-CN" sz="1600" b="1" dirty="0" smtClean="0"/>
            </a:br>
            <a:r>
              <a:rPr lang="en-US" altLang="zh-CN" sz="1600" b="1" dirty="0" smtClean="0"/>
              <a:t>-moz-column-rule:3px solid #090;</a:t>
            </a:r>
            <a:br>
              <a:rPr lang="en-US" altLang="zh-CN" sz="1600" b="1" dirty="0" smtClean="0"/>
            </a:br>
            <a:r>
              <a:rPr lang="en-US" altLang="zh-CN" sz="1600" b="1" dirty="0" smtClean="0"/>
              <a:t>-</a:t>
            </a:r>
            <a:r>
              <a:rPr lang="en-US" altLang="zh-CN" sz="1600" b="1" dirty="0" err="1" smtClean="0"/>
              <a:t>moz</a:t>
            </a:r>
            <a:r>
              <a:rPr lang="en-US" altLang="zh-CN" sz="1600" b="1" dirty="0" smtClean="0"/>
              <a:t>-column-</a:t>
            </a:r>
            <a:r>
              <a:rPr lang="en-US" altLang="zh-CN" sz="1600" b="1" dirty="0" err="1" smtClean="0"/>
              <a:t>fill:balance</a:t>
            </a:r>
            <a:r>
              <a:rPr lang="en-US" altLang="zh-CN" sz="1600" b="1" dirty="0" smtClean="0"/>
              <a:t>;</a:t>
            </a:r>
            <a:br>
              <a:rPr lang="en-US" altLang="zh-CN" sz="1600" b="1" dirty="0" smtClean="0"/>
            </a:br>
            <a:r>
              <a:rPr lang="en-US" altLang="zh-CN" sz="1600" b="1" dirty="0" smtClean="0"/>
              <a:t>-webkit-column-count:2;</a:t>
            </a:r>
            <a:br>
              <a:rPr lang="en-US" altLang="zh-CN" sz="1600" b="1" dirty="0" smtClean="0"/>
            </a:br>
            <a:r>
              <a:rPr lang="en-US" altLang="zh-CN" sz="1600" b="1" dirty="0" smtClean="0"/>
              <a:t>-webkit-column-gap:20px;</a:t>
            </a:r>
            <a:br>
              <a:rPr lang="en-US" altLang="zh-CN" sz="1600" b="1" dirty="0" smtClean="0"/>
            </a:br>
            <a:r>
              <a:rPr lang="en-US" altLang="zh-CN" sz="1600" b="1" dirty="0" smtClean="0"/>
              <a:t>-webkit-column-rule:3px solid #090;</a:t>
            </a:r>
            <a:br>
              <a:rPr lang="en-US" altLang="zh-CN" sz="1600" b="1" dirty="0" smtClean="0"/>
            </a:br>
            <a:r>
              <a:rPr lang="en-US" altLang="zh-CN" sz="1600" b="1" dirty="0" smtClean="0"/>
              <a:t>-</a:t>
            </a:r>
            <a:r>
              <a:rPr lang="en-US" altLang="zh-CN" sz="1600" b="1" dirty="0" err="1" smtClean="0"/>
              <a:t>webkit</a:t>
            </a:r>
            <a:r>
              <a:rPr lang="en-US" altLang="zh-CN" sz="1600" b="1" dirty="0" smtClean="0"/>
              <a:t>-column-</a:t>
            </a:r>
            <a:r>
              <a:rPr lang="en-US" altLang="zh-CN" sz="1600" b="1" dirty="0" err="1" smtClean="0"/>
              <a:t>fill:balance</a:t>
            </a:r>
            <a:r>
              <a:rPr lang="en-US" altLang="zh-CN" sz="1600" b="1" dirty="0" smtClean="0"/>
              <a:t>;</a:t>
            </a:r>
            <a:br>
              <a:rPr lang="en-US" altLang="zh-CN" sz="1600" b="1" dirty="0" smtClean="0"/>
            </a:br>
            <a:r>
              <a:rPr lang="en-US" altLang="zh-CN" sz="1600" b="1" dirty="0" smtClean="0"/>
              <a:t>column-count:2;</a:t>
            </a:r>
            <a:br>
              <a:rPr lang="en-US" altLang="zh-CN" sz="1600" b="1" dirty="0" smtClean="0"/>
            </a:br>
            <a:r>
              <a:rPr lang="en-US" altLang="zh-CN" sz="1600" b="1" dirty="0" smtClean="0"/>
              <a:t>column-gap:20px;</a:t>
            </a:r>
            <a:br>
              <a:rPr lang="en-US" altLang="zh-CN" sz="1600" b="1" dirty="0" smtClean="0"/>
            </a:br>
            <a:r>
              <a:rPr lang="en-US" altLang="zh-CN" sz="1600" b="1" dirty="0" smtClean="0"/>
              <a:t>column-rule:3px solid #090;</a:t>
            </a:r>
            <a:br>
              <a:rPr lang="en-US" altLang="zh-CN" sz="1600" b="1" dirty="0" smtClean="0"/>
            </a:br>
            <a:r>
              <a:rPr lang="en-US" altLang="zh-CN" sz="1600" b="1" dirty="0" smtClean="0"/>
              <a:t>column-</a:t>
            </a:r>
            <a:r>
              <a:rPr lang="en-US" altLang="zh-CN" sz="1600" b="1" dirty="0" err="1" smtClean="0"/>
              <a:t>fill:balance</a:t>
            </a:r>
            <a:r>
              <a:rPr lang="en-US" altLang="zh-CN" sz="1600" b="1" dirty="0" smtClean="0"/>
              <a:t>;</a:t>
            </a:r>
            <a:br>
              <a:rPr lang="en-US" altLang="zh-CN" sz="1600" b="1" dirty="0" smtClean="0"/>
            </a:br>
            <a:r>
              <a:rPr lang="en-US" altLang="zh-CN" sz="1600" b="1" dirty="0" smtClean="0"/>
              <a:t>}</a:t>
            </a:r>
          </a:p>
          <a:p>
            <a:r>
              <a:rPr lang="en-US" altLang="zh-CN" sz="1600" b="1" dirty="0" smtClean="0"/>
              <a:t>&lt;/style&gt;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itchFamily="34" charset="-122"/>
                <a:ea typeface="微软雅黑" pitchFamily="34" charset="-122"/>
              </a:rPr>
              <a:t>本章完</a:t>
            </a:r>
            <a:endParaRPr lang="zh-CN" altLang="zh-CN" sz="5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429156"/>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@media screen and (max-width:720px) and (min-width:320px){</a:t>
            </a:r>
          </a:p>
          <a:p>
            <a:pPr>
              <a:spcBef>
                <a:spcPts val="600"/>
              </a:spcBef>
            </a:pPr>
            <a:r>
              <a:rPr lang="en-US" altLang="zh-CN" sz="2400" b="1" dirty="0" smtClean="0">
                <a:latin typeface="Arial" pitchFamily="34" charset="0"/>
                <a:cs typeface="Arial" pitchFamily="34" charset="0"/>
                <a:sym typeface="黑体" pitchFamily="2" charset="-122"/>
              </a:rPr>
              <a:t>      body{</a:t>
            </a:r>
          </a:p>
          <a:p>
            <a:pPr>
              <a:spcBef>
                <a:spcPts val="600"/>
              </a:spcBef>
            </a:pPr>
            <a:r>
              <a:rPr lang="en-US" altLang="zh-CN" sz="2400" b="1" dirty="0" smtClean="0">
                <a:latin typeface="Arial" pitchFamily="34" charset="0"/>
                <a:cs typeface="Arial" pitchFamily="34" charset="0"/>
                <a:sym typeface="黑体" pitchFamily="2" charset="-122"/>
              </a:rPr>
              <a:t>            background-</a:t>
            </a:r>
            <a:r>
              <a:rPr lang="en-US" altLang="zh-CN" sz="2400" b="1" dirty="0" err="1" smtClean="0">
                <a:latin typeface="Arial" pitchFamily="34" charset="0"/>
                <a:cs typeface="Arial" pitchFamily="34" charset="0"/>
                <a:sym typeface="黑体" pitchFamily="2" charset="-122"/>
              </a:rPr>
              <a:t>color:red</a:t>
            </a:r>
            <a:r>
              <a:rPr lang="en-US" altLang="zh-CN" sz="2400" b="1" dirty="0" smtClean="0">
                <a:latin typeface="Arial" pitchFamily="34" charset="0"/>
                <a:cs typeface="Arial" pitchFamily="34" charset="0"/>
                <a:sym typeface="黑体" pitchFamily="2" charset="-122"/>
              </a:rPr>
              <a:t>;</a:t>
            </a:r>
          </a:p>
          <a:p>
            <a:pPr>
              <a:spcBef>
                <a:spcPts val="600"/>
              </a:spcBef>
            </a:pPr>
            <a:r>
              <a:rPr lang="en-US" altLang="zh-CN" sz="2400" b="1" dirty="0" smtClean="0">
                <a:latin typeface="Arial" pitchFamily="34" charset="0"/>
                <a:cs typeface="Arial" pitchFamily="34" charset="0"/>
                <a:sym typeface="黑体" pitchFamily="2" charset="-122"/>
              </a:rPr>
              <a:t>       }</a:t>
            </a:r>
          </a:p>
          <a:p>
            <a:pPr>
              <a:spcBef>
                <a:spcPts val="600"/>
              </a:spcBef>
            </a:pPr>
            <a:r>
              <a:rPr lang="en-US" altLang="zh-CN" sz="2400" b="1" dirty="0" smtClean="0">
                <a:latin typeface="Arial" pitchFamily="34" charset="0"/>
                <a:cs typeface="Arial" pitchFamily="34" charset="0"/>
                <a:sym typeface="黑体" pitchFamily="2" charset="-122"/>
              </a:rPr>
              <a:t>}</a:t>
            </a:r>
          </a:p>
          <a:p>
            <a:pPr>
              <a:spcBef>
                <a:spcPts val="600"/>
              </a:spcBef>
            </a:pPr>
            <a:r>
              <a:rPr lang="en-US" altLang="zh-CN" sz="2400" b="1" dirty="0" smtClean="0">
                <a:latin typeface="Arial" pitchFamily="34" charset="0"/>
                <a:cs typeface="Arial" pitchFamily="34" charset="0"/>
                <a:sym typeface="黑体" pitchFamily="2" charset="-122"/>
              </a:rPr>
              <a:t>@media screen and (max-width:320px){</a:t>
            </a:r>
          </a:p>
          <a:p>
            <a:pPr>
              <a:spcBef>
                <a:spcPts val="600"/>
              </a:spcBef>
            </a:pPr>
            <a:r>
              <a:rPr lang="en-US" altLang="zh-CN" sz="2400" b="1" dirty="0" smtClean="0">
                <a:latin typeface="Arial" pitchFamily="34" charset="0"/>
                <a:cs typeface="Arial" pitchFamily="34" charset="0"/>
                <a:sym typeface="黑体" pitchFamily="2" charset="-122"/>
              </a:rPr>
              <a:t>      body{</a:t>
            </a:r>
          </a:p>
          <a:p>
            <a:pPr>
              <a:spcBef>
                <a:spcPts val="600"/>
              </a:spcBef>
            </a:pPr>
            <a:r>
              <a:rPr lang="en-US" altLang="zh-CN" sz="2400" b="1" dirty="0" smtClean="0">
                <a:latin typeface="Arial" pitchFamily="34" charset="0"/>
                <a:cs typeface="Arial" pitchFamily="34" charset="0"/>
                <a:sym typeface="黑体" pitchFamily="2" charset="-122"/>
              </a:rPr>
              <a:t>           background-</a:t>
            </a:r>
            <a:r>
              <a:rPr lang="en-US" altLang="zh-CN" sz="2400" b="1" dirty="0" err="1" smtClean="0">
                <a:latin typeface="Arial" pitchFamily="34" charset="0"/>
                <a:cs typeface="Arial" pitchFamily="34" charset="0"/>
                <a:sym typeface="黑体" pitchFamily="2" charset="-122"/>
              </a:rPr>
              <a:t>color:blue</a:t>
            </a:r>
            <a:r>
              <a:rPr lang="en-US" altLang="zh-CN" sz="2400" b="1" dirty="0" smtClean="0">
                <a:latin typeface="Arial" pitchFamily="34" charset="0"/>
                <a:cs typeface="Arial" pitchFamily="34" charset="0"/>
                <a:sym typeface="黑体" pitchFamily="2" charset="-122"/>
              </a:rPr>
              <a:t>;</a:t>
            </a:r>
          </a:p>
          <a:p>
            <a:pPr>
              <a:spcBef>
                <a:spcPts val="600"/>
              </a:spcBef>
            </a:pPr>
            <a:r>
              <a:rPr lang="en-US" altLang="zh-CN" sz="2400" b="1" dirty="0" smtClean="0">
                <a:latin typeface="Arial" pitchFamily="34" charset="0"/>
                <a:cs typeface="Arial" pitchFamily="34" charset="0"/>
                <a:sym typeface="黑体" pitchFamily="2" charset="-122"/>
              </a:rPr>
              <a:t>       }</a:t>
            </a:r>
          </a:p>
          <a:p>
            <a:pPr>
              <a:spcBef>
                <a:spcPts val="600"/>
              </a:spcBef>
            </a:pPr>
            <a:r>
              <a:rPr lang="en-US" altLang="zh-CN" sz="2400" b="1" dirty="0" smtClean="0">
                <a:latin typeface="Arial" pitchFamily="34" charset="0"/>
                <a:cs typeface="Arial" pitchFamily="34" charset="0"/>
                <a:sym typeface="黑体" pitchFamily="2" charset="-122"/>
              </a:rPr>
              <a:t>}</a:t>
            </a:r>
            <a:endParaRPr lang="zh-CN" altLang="en-US"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429156"/>
          </a:xfrm>
          <a:prstGeom prst="rect">
            <a:avLst/>
          </a:prstGeom>
        </p:spPr>
        <p:txBody>
          <a:bodyPr/>
          <a:lstStyle/>
          <a:p>
            <a:pPr>
              <a:spcBef>
                <a:spcPts val="600"/>
              </a:spcBef>
            </a:pPr>
            <a:r>
              <a:rPr lang="zh-CN" altLang="en-US" sz="2400" b="1" dirty="0" smtClean="0">
                <a:latin typeface="Arial" pitchFamily="34" charset="0"/>
                <a:cs typeface="Arial" pitchFamily="34" charset="0"/>
                <a:sym typeface="黑体" pitchFamily="2" charset="-122"/>
              </a:rPr>
              <a:t>该段媒体查询的意思是：</a:t>
            </a: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当设备屏幕宽度在</a:t>
            </a:r>
            <a:r>
              <a:rPr lang="en-US" altLang="zh-CN" sz="2400" b="1" dirty="0" smtClean="0">
                <a:latin typeface="Arial" pitchFamily="34" charset="0"/>
                <a:cs typeface="Arial" pitchFamily="34" charset="0"/>
                <a:sym typeface="黑体" pitchFamily="2" charset="-122"/>
              </a:rPr>
              <a:t>320px——720px</a:t>
            </a:r>
            <a:r>
              <a:rPr lang="zh-CN" altLang="en-US" sz="2400" b="1" dirty="0" smtClean="0">
                <a:latin typeface="Arial" pitchFamily="34" charset="0"/>
                <a:cs typeface="Arial" pitchFamily="34" charset="0"/>
                <a:sym typeface="黑体" pitchFamily="2" charset="-122"/>
              </a:rPr>
              <a:t>之间时，媒体查询中</a:t>
            </a:r>
            <a:r>
              <a:rPr lang="en-US" altLang="zh-CN" sz="2400" b="1" dirty="0" smtClean="0">
                <a:latin typeface="Arial" pitchFamily="34" charset="0"/>
                <a:cs typeface="Arial" pitchFamily="34" charset="0"/>
                <a:sym typeface="黑体" pitchFamily="2" charset="-122"/>
              </a:rPr>
              <a:t>body</a:t>
            </a:r>
            <a:r>
              <a:rPr lang="zh-CN" altLang="en-US" sz="2400" b="1" dirty="0" smtClean="0">
                <a:latin typeface="Arial" pitchFamily="34" charset="0"/>
                <a:cs typeface="Arial" pitchFamily="34" charset="0"/>
                <a:sym typeface="黑体" pitchFamily="2" charset="-122"/>
              </a:rPr>
              <a:t>的背景色（</a:t>
            </a:r>
            <a:r>
              <a:rPr lang="en-US" altLang="zh-CN" sz="2400" b="1" dirty="0" smtClean="0">
                <a:latin typeface="Arial" pitchFamily="34" charset="0"/>
                <a:cs typeface="Arial" pitchFamily="34" charset="0"/>
                <a:sym typeface="黑体" pitchFamily="2" charset="-122"/>
              </a:rPr>
              <a:t>background-</a:t>
            </a:r>
            <a:r>
              <a:rPr lang="en-US" altLang="zh-CN" sz="2400" b="1" dirty="0" err="1" smtClean="0">
                <a:latin typeface="Arial" pitchFamily="34" charset="0"/>
                <a:cs typeface="Arial" pitchFamily="34" charset="0"/>
                <a:sym typeface="黑体" pitchFamily="2" charset="-122"/>
              </a:rPr>
              <a:t>color:red</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）会重叠之前的</a:t>
            </a:r>
            <a:r>
              <a:rPr lang="en-US" altLang="zh-CN" sz="2400" b="1" dirty="0" smtClean="0">
                <a:latin typeface="Arial" pitchFamily="34" charset="0"/>
                <a:cs typeface="Arial" pitchFamily="34" charset="0"/>
                <a:sym typeface="黑体" pitchFamily="2" charset="-122"/>
              </a:rPr>
              <a:t>body</a:t>
            </a:r>
            <a:r>
              <a:rPr lang="zh-CN" altLang="en-US" sz="2400" b="1" dirty="0" smtClean="0">
                <a:latin typeface="Arial" pitchFamily="34" charset="0"/>
                <a:cs typeface="Arial" pitchFamily="34" charset="0"/>
                <a:sym typeface="黑体" pitchFamily="2" charset="-122"/>
              </a:rPr>
              <a:t>背景色，</a:t>
            </a: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当设备屏幕宽度在</a:t>
            </a:r>
            <a:r>
              <a:rPr lang="en-US" altLang="zh-CN" sz="2400" b="1" dirty="0" smtClean="0">
                <a:latin typeface="Arial" pitchFamily="34" charset="0"/>
                <a:cs typeface="Arial" pitchFamily="34" charset="0"/>
                <a:sym typeface="黑体" pitchFamily="2" charset="-122"/>
              </a:rPr>
              <a:t>320px</a:t>
            </a:r>
            <a:r>
              <a:rPr lang="zh-CN" altLang="en-US" sz="2400" b="1" dirty="0" smtClean="0">
                <a:latin typeface="Arial" pitchFamily="34" charset="0"/>
                <a:cs typeface="Arial" pitchFamily="34" charset="0"/>
                <a:sym typeface="黑体" pitchFamily="2" charset="-122"/>
              </a:rPr>
              <a:t>以下时，媒体查询中</a:t>
            </a:r>
            <a:r>
              <a:rPr lang="en-US" altLang="zh-CN" sz="2400" b="1" dirty="0" smtClean="0">
                <a:latin typeface="Arial" pitchFamily="34" charset="0"/>
                <a:cs typeface="Arial" pitchFamily="34" charset="0"/>
                <a:sym typeface="黑体" pitchFamily="2" charset="-122"/>
              </a:rPr>
              <a:t>body</a:t>
            </a:r>
            <a:r>
              <a:rPr lang="zh-CN" altLang="en-US" sz="2400" b="1" dirty="0" smtClean="0">
                <a:latin typeface="Arial" pitchFamily="34" charset="0"/>
                <a:cs typeface="Arial" pitchFamily="34" charset="0"/>
                <a:sym typeface="黑体" pitchFamily="2" charset="-122"/>
              </a:rPr>
              <a:t>的</a:t>
            </a:r>
            <a:r>
              <a:rPr lang="en-US" altLang="zh-CN" sz="2400" b="1" dirty="0" smtClean="0">
                <a:latin typeface="Arial" pitchFamily="34" charset="0"/>
                <a:cs typeface="Arial" pitchFamily="34" charset="0"/>
                <a:sym typeface="黑体" pitchFamily="2" charset="-122"/>
              </a:rPr>
              <a:t>body</a:t>
            </a:r>
            <a:r>
              <a:rPr lang="zh-CN" altLang="en-US" sz="2400" b="1" dirty="0" smtClean="0">
                <a:latin typeface="Arial" pitchFamily="34" charset="0"/>
                <a:cs typeface="Arial" pitchFamily="34" charset="0"/>
                <a:sym typeface="黑体" pitchFamily="2" charset="-122"/>
              </a:rPr>
              <a:t>背景色（</a:t>
            </a:r>
            <a:r>
              <a:rPr lang="en-US" altLang="zh-CN" sz="2400" b="1" dirty="0" smtClean="0">
                <a:latin typeface="Arial" pitchFamily="34" charset="0"/>
                <a:cs typeface="Arial" pitchFamily="34" charset="0"/>
                <a:sym typeface="黑体" pitchFamily="2" charset="-122"/>
              </a:rPr>
              <a:t>background-</a:t>
            </a:r>
            <a:r>
              <a:rPr lang="en-US" altLang="zh-CN" sz="2400" b="1" dirty="0" err="1" smtClean="0">
                <a:latin typeface="Arial" pitchFamily="34" charset="0"/>
                <a:cs typeface="Arial" pitchFamily="34" charset="0"/>
                <a:sym typeface="黑体" pitchFamily="2" charset="-122"/>
              </a:rPr>
              <a:t>color:blue</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）会重叠之前的</a:t>
            </a:r>
            <a:r>
              <a:rPr lang="en-US" altLang="zh-CN" sz="2400" b="1" dirty="0" smtClean="0">
                <a:latin typeface="Arial" pitchFamily="34" charset="0"/>
                <a:cs typeface="Arial" pitchFamily="34" charset="0"/>
                <a:sym typeface="黑体" pitchFamily="2" charset="-122"/>
              </a:rPr>
              <a:t>body</a:t>
            </a:r>
            <a:r>
              <a:rPr lang="zh-CN" altLang="en-US" sz="2400" b="1" dirty="0" smtClean="0">
                <a:latin typeface="Arial" pitchFamily="34" charset="0"/>
                <a:cs typeface="Arial" pitchFamily="34" charset="0"/>
                <a:sym typeface="黑体" pitchFamily="2" charset="-122"/>
              </a:rPr>
              <a:t>背景色；</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176464"/>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2</a:t>
            </a:r>
            <a:r>
              <a:rPr lang="zh-CN" altLang="en-US" sz="2400" b="1" dirty="0" smtClean="0">
                <a:latin typeface="Arial" pitchFamily="34" charset="0"/>
                <a:cs typeface="Arial" pitchFamily="34" charset="0"/>
                <a:sym typeface="黑体" pitchFamily="2" charset="-122"/>
              </a:rPr>
              <a:t>、常用 </a:t>
            </a:r>
            <a:r>
              <a:rPr lang="en-US" altLang="zh-CN" sz="2400" b="1" dirty="0" smtClean="0">
                <a:latin typeface="Arial" pitchFamily="34" charset="0"/>
                <a:cs typeface="Arial" pitchFamily="34" charset="0"/>
                <a:sym typeface="黑体" pitchFamily="2" charset="-122"/>
              </a:rPr>
              <a:t>media query </a:t>
            </a:r>
            <a:r>
              <a:rPr lang="zh-CN" altLang="en-US" sz="2400" b="1" dirty="0" smtClean="0">
                <a:latin typeface="Arial" pitchFamily="34" charset="0"/>
                <a:cs typeface="Arial" pitchFamily="34" charset="0"/>
                <a:sym typeface="黑体" pitchFamily="2" charset="-122"/>
              </a:rPr>
              <a:t>和 </a:t>
            </a:r>
            <a:r>
              <a:rPr lang="en-US" altLang="zh-CN" sz="2400" b="1" dirty="0" smtClean="0">
                <a:latin typeface="Arial" pitchFamily="34" charset="0"/>
                <a:cs typeface="Arial" pitchFamily="34" charset="0"/>
                <a:sym typeface="黑体" pitchFamily="2" charset="-122"/>
              </a:rPr>
              <a:t>CSS </a:t>
            </a:r>
            <a:r>
              <a:rPr lang="zh-CN" altLang="en-US" sz="2400" b="1" dirty="0" smtClean="0">
                <a:latin typeface="Arial" pitchFamily="34" charset="0"/>
                <a:cs typeface="Arial" pitchFamily="34" charset="0"/>
                <a:sym typeface="黑体" pitchFamily="2" charset="-122"/>
              </a:rPr>
              <a:t>属性集合</a:t>
            </a: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如何使用媒体查询？</a:t>
            </a:r>
          </a:p>
          <a:p>
            <a:pPr>
              <a:spcBef>
                <a:spcPts val="600"/>
              </a:spcBef>
            </a:pPr>
            <a:r>
              <a:rPr lang="zh-CN" altLang="en-US" sz="2400" b="1" dirty="0" smtClean="0">
                <a:latin typeface="Arial" pitchFamily="34" charset="0"/>
                <a:cs typeface="Arial" pitchFamily="34" charset="0"/>
                <a:sym typeface="黑体" pitchFamily="2" charset="-122"/>
              </a:rPr>
              <a:t>使用 </a:t>
            </a:r>
            <a:r>
              <a:rPr lang="en-US" altLang="zh-CN" sz="2400" b="1" dirty="0" smtClean="0">
                <a:latin typeface="Arial" pitchFamily="34" charset="0"/>
                <a:cs typeface="Arial" pitchFamily="34" charset="0"/>
                <a:sym typeface="黑体" pitchFamily="2" charset="-122"/>
              </a:rPr>
              <a:t>@media </a:t>
            </a:r>
            <a:r>
              <a:rPr lang="zh-CN" altLang="en-US" sz="2400" b="1" dirty="0" smtClean="0">
                <a:latin typeface="Arial" pitchFamily="34" charset="0"/>
                <a:cs typeface="Arial" pitchFamily="34" charset="0"/>
                <a:sym typeface="黑体" pitchFamily="2" charset="-122"/>
              </a:rPr>
              <a:t>查询，你可以针对不同的媒体类型定义不同的样式。</a:t>
            </a:r>
          </a:p>
          <a:p>
            <a:pPr>
              <a:spcBef>
                <a:spcPts val="600"/>
              </a:spcBef>
            </a:pPr>
            <a:r>
              <a:rPr lang="en-US" altLang="zh-CN" sz="2400" b="1" dirty="0" smtClean="0">
                <a:latin typeface="Arial" pitchFamily="34" charset="0"/>
                <a:cs typeface="Arial" pitchFamily="34" charset="0"/>
                <a:sym typeface="黑体" pitchFamily="2" charset="-122"/>
              </a:rPr>
              <a:t>@media </a:t>
            </a:r>
            <a:r>
              <a:rPr lang="zh-CN" altLang="en-US" sz="2400" b="1" dirty="0" smtClean="0">
                <a:latin typeface="Arial" pitchFamily="34" charset="0"/>
                <a:cs typeface="Arial" pitchFamily="34" charset="0"/>
                <a:sym typeface="黑体" pitchFamily="2" charset="-122"/>
              </a:rPr>
              <a:t>可以针对不同的屏幕尺寸设置不同的样式，特别是如果你需要设置设计响应式的页面，</a:t>
            </a:r>
            <a:r>
              <a:rPr lang="en-US" altLang="zh-CN" sz="2400" b="1" dirty="0" smtClean="0">
                <a:latin typeface="Arial" pitchFamily="34" charset="0"/>
                <a:cs typeface="Arial" pitchFamily="34" charset="0"/>
                <a:sym typeface="黑体" pitchFamily="2" charset="-122"/>
              </a:rPr>
              <a:t>@media </a:t>
            </a:r>
            <a:r>
              <a:rPr lang="zh-CN" altLang="en-US" sz="2400" b="1" dirty="0" smtClean="0">
                <a:latin typeface="Arial" pitchFamily="34" charset="0"/>
                <a:cs typeface="Arial" pitchFamily="34" charset="0"/>
                <a:sym typeface="黑体" pitchFamily="2" charset="-122"/>
              </a:rPr>
              <a:t>是非常有用的。</a:t>
            </a:r>
          </a:p>
          <a:p>
            <a:pPr>
              <a:spcBef>
                <a:spcPts val="600"/>
              </a:spcBef>
            </a:pPr>
            <a:r>
              <a:rPr lang="zh-CN" altLang="en-US" sz="2400" b="1" dirty="0" smtClean="0">
                <a:latin typeface="Arial" pitchFamily="34" charset="0"/>
                <a:cs typeface="Arial" pitchFamily="34" charset="0"/>
                <a:sym typeface="黑体" pitchFamily="2" charset="-122"/>
              </a:rPr>
              <a:t>当你重置浏览器大小的过程中，页面也会根据浏览器的宽度和高度重新渲染页面。</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graphicFrame>
        <p:nvGraphicFramePr>
          <p:cNvPr id="4" name="表格 3"/>
          <p:cNvGraphicFramePr>
            <a:graphicFrameLocks noGrp="1"/>
          </p:cNvGraphicFramePr>
          <p:nvPr/>
        </p:nvGraphicFramePr>
        <p:xfrm>
          <a:off x="357158" y="1785926"/>
          <a:ext cx="8208913" cy="4572032"/>
        </p:xfrm>
        <a:graphic>
          <a:graphicData uri="http://schemas.openxmlformats.org/drawingml/2006/table">
            <a:tbl>
              <a:tblPr firstRow="1" bandRow="1">
                <a:tableStyleId>{93296810-A885-4BE3-A3E7-6D5BEEA58F35}</a:tableStyleId>
              </a:tblPr>
              <a:tblGrid>
                <a:gridCol w="1224137"/>
                <a:gridCol w="6984776"/>
              </a:tblGrid>
              <a:tr h="2088356">
                <a:tc>
                  <a:txBody>
                    <a:bodyPr/>
                    <a:lstStyle/>
                    <a:p>
                      <a:pPr algn="r"/>
                      <a:r>
                        <a:rPr lang="zh-CN" altLang="en-US" sz="2400" b="1" dirty="0" smtClean="0">
                          <a:solidFill>
                            <a:schemeClr val="tx1"/>
                          </a:solidFill>
                          <a:latin typeface="Arial" pitchFamily="34" charset="0"/>
                          <a:cs typeface="Arial" pitchFamily="34" charset="0"/>
                        </a:rPr>
                        <a:t>语法一：</a:t>
                      </a:r>
                      <a:endParaRPr lang="zh-CN" altLang="en-US" sz="2400" b="1" dirty="0">
                        <a:solidFill>
                          <a:schemeClr val="tx1"/>
                        </a:solidFill>
                        <a:latin typeface="Arial" pitchFamily="34" charset="0"/>
                        <a:cs typeface="Arial" pitchFamily="34" charset="0"/>
                      </a:endParaRPr>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tx1"/>
                          </a:solidFill>
                          <a:latin typeface="Arial" pitchFamily="34" charset="0"/>
                          <a:cs typeface="Arial" pitchFamily="34" charset="0"/>
                        </a:rPr>
                        <a:t>@media </a:t>
                      </a:r>
                      <a:r>
                        <a:rPr lang="en-US" altLang="zh-CN" sz="2400" b="1" dirty="0" err="1" smtClean="0">
                          <a:solidFill>
                            <a:schemeClr val="tx1"/>
                          </a:solidFill>
                          <a:latin typeface="Arial" pitchFamily="34" charset="0"/>
                          <a:cs typeface="Arial" pitchFamily="34" charset="0"/>
                        </a:rPr>
                        <a:t>mediatype</a:t>
                      </a:r>
                      <a:r>
                        <a:rPr lang="en-US" altLang="zh-CN" sz="2400" b="1" dirty="0" smtClean="0">
                          <a:solidFill>
                            <a:schemeClr val="tx1"/>
                          </a:solidFill>
                          <a:latin typeface="Arial" pitchFamily="34" charset="0"/>
                          <a:cs typeface="Arial" pitchFamily="34" charset="0"/>
                        </a:rPr>
                        <a:t> </a:t>
                      </a:r>
                      <a:r>
                        <a:rPr lang="en-US" altLang="zh-CN" sz="2400" b="1" dirty="0" err="1" smtClean="0">
                          <a:solidFill>
                            <a:schemeClr val="tx1"/>
                          </a:solidFill>
                          <a:latin typeface="Arial" pitchFamily="34" charset="0"/>
                          <a:cs typeface="Arial" pitchFamily="34" charset="0"/>
                        </a:rPr>
                        <a:t>and|not|only</a:t>
                      </a:r>
                      <a:r>
                        <a:rPr lang="en-US" altLang="zh-CN" sz="2400" b="1" dirty="0" smtClean="0">
                          <a:solidFill>
                            <a:schemeClr val="tx1"/>
                          </a:solidFill>
                          <a:latin typeface="Arial" pitchFamily="34" charset="0"/>
                          <a:cs typeface="Arial" pitchFamily="34" charset="0"/>
                        </a:rPr>
                        <a:t> (media feature) {</a:t>
                      </a:r>
                      <a:br>
                        <a:rPr lang="en-US" altLang="zh-CN" sz="2400" b="1" dirty="0" smtClean="0">
                          <a:solidFill>
                            <a:schemeClr val="tx1"/>
                          </a:solidFill>
                          <a:latin typeface="Arial" pitchFamily="34" charset="0"/>
                          <a:cs typeface="Arial" pitchFamily="34" charset="0"/>
                        </a:rPr>
                      </a:br>
                      <a:r>
                        <a:rPr lang="en-US" altLang="zh-CN" sz="2400" b="1" dirty="0" smtClean="0">
                          <a:solidFill>
                            <a:schemeClr val="tx1"/>
                          </a:solidFill>
                          <a:latin typeface="Arial" pitchFamily="34" charset="0"/>
                          <a:cs typeface="Arial" pitchFamily="34" charset="0"/>
                        </a:rPr>
                        <a:t>    CSS-Code;</a:t>
                      </a:r>
                      <a:br>
                        <a:rPr lang="en-US" altLang="zh-CN" sz="2400" b="1" dirty="0" smtClean="0">
                          <a:solidFill>
                            <a:schemeClr val="tx1"/>
                          </a:solidFill>
                          <a:latin typeface="Arial" pitchFamily="34" charset="0"/>
                          <a:cs typeface="Arial" pitchFamily="34" charset="0"/>
                        </a:rPr>
                      </a:br>
                      <a:r>
                        <a:rPr lang="en-US" altLang="zh-CN" sz="2400" b="1" dirty="0" smtClean="0">
                          <a:solidFill>
                            <a:schemeClr val="tx1"/>
                          </a:solidFill>
                          <a:latin typeface="Arial" pitchFamily="34" charset="0"/>
                          <a:cs typeface="Arial" pitchFamily="34" charset="0"/>
                        </a:rPr>
                        <a:t>}</a:t>
                      </a:r>
                    </a:p>
                  </a:txBody>
                  <a:tcPr>
                    <a:solidFill>
                      <a:schemeClr val="accent6">
                        <a:lumMod val="40000"/>
                        <a:lumOff val="60000"/>
                      </a:schemeClr>
                    </a:solidFill>
                  </a:tcPr>
                </a:tc>
              </a:tr>
              <a:tr h="2483676">
                <a:tc>
                  <a:txBody>
                    <a:bodyPr/>
                    <a:lstStyle/>
                    <a:p>
                      <a:pPr algn="r"/>
                      <a:r>
                        <a:rPr lang="zh-CN" altLang="en-US" sz="2400" b="1" dirty="0" smtClean="0">
                          <a:latin typeface="Arial" pitchFamily="34" charset="0"/>
                          <a:cs typeface="Arial" pitchFamily="34" charset="0"/>
                        </a:rPr>
                        <a:t>语法二：</a:t>
                      </a:r>
                      <a:endParaRPr lang="zh-CN" altLang="en-US" sz="2400" b="1" dirty="0">
                        <a:latin typeface="Arial" pitchFamily="34" charset="0"/>
                        <a:cs typeface="Arial" pitchFamily="34" charset="0"/>
                      </a:endParaRPr>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针对不同的媒体使用不同 </a:t>
                      </a:r>
                      <a:r>
                        <a:rPr lang="en-US" altLang="zh-CN" sz="2200" b="1" dirty="0" err="1" smtClean="0">
                          <a:latin typeface="Arial" pitchFamily="34" charset="0"/>
                          <a:cs typeface="Arial" pitchFamily="34" charset="0"/>
                        </a:rPr>
                        <a:t>stylesheets</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&lt;link </a:t>
                      </a:r>
                      <a:r>
                        <a:rPr lang="en-US" altLang="zh-CN" sz="2200" b="1" dirty="0" err="1" smtClean="0">
                          <a:latin typeface="Arial" pitchFamily="34" charset="0"/>
                          <a:cs typeface="Arial" pitchFamily="34" charset="0"/>
                        </a:rPr>
                        <a:t>rel</a:t>
                      </a:r>
                      <a:r>
                        <a:rPr lang="en-US" altLang="zh-CN" sz="2200" b="1" dirty="0" smtClean="0">
                          <a:latin typeface="Arial" pitchFamily="34" charset="0"/>
                          <a:cs typeface="Arial" pitchFamily="34" charset="0"/>
                        </a:rPr>
                        <a:t>="</a:t>
                      </a:r>
                      <a:r>
                        <a:rPr lang="en-US" altLang="zh-CN" sz="2200" b="1" dirty="0" err="1" smtClean="0">
                          <a:latin typeface="Arial" pitchFamily="34" charset="0"/>
                          <a:cs typeface="Arial" pitchFamily="34" charset="0"/>
                        </a:rPr>
                        <a:t>stylesheet</a:t>
                      </a:r>
                      <a:r>
                        <a:rPr lang="en-US" altLang="zh-CN" sz="2200" b="1" dirty="0" smtClean="0">
                          <a:latin typeface="Arial" pitchFamily="34" charset="0"/>
                          <a:cs typeface="Arial" pitchFamily="34" charset="0"/>
                        </a:rPr>
                        <a:t>" media="</a:t>
                      </a:r>
                      <a:r>
                        <a:rPr lang="en-US" altLang="zh-CN" sz="2200" b="1" dirty="0" err="1" smtClean="0">
                          <a:latin typeface="Arial" pitchFamily="34" charset="0"/>
                          <a:cs typeface="Arial" pitchFamily="34" charset="0"/>
                        </a:rPr>
                        <a:t>mediatype</a:t>
                      </a:r>
                      <a:r>
                        <a:rPr lang="en-US" altLang="zh-CN" sz="2200" b="1" dirty="0" smtClean="0">
                          <a:latin typeface="Arial" pitchFamily="34" charset="0"/>
                          <a:cs typeface="Arial" pitchFamily="34" charset="0"/>
                        </a:rPr>
                        <a:t> </a:t>
                      </a:r>
                      <a:r>
                        <a:rPr lang="en-US" altLang="zh-CN" sz="2200" b="1" dirty="0" err="1" smtClean="0">
                          <a:latin typeface="Arial" pitchFamily="34" charset="0"/>
                          <a:cs typeface="Arial" pitchFamily="34" charset="0"/>
                        </a:rPr>
                        <a:t>and|not|only</a:t>
                      </a:r>
                      <a:r>
                        <a:rPr lang="en-US" altLang="zh-CN" sz="2200" b="1" dirty="0" smtClean="0">
                          <a:latin typeface="Arial" pitchFamily="34" charset="0"/>
                          <a:cs typeface="Arial" pitchFamily="34" charset="0"/>
                        </a:rPr>
                        <a:t> (media feature)" </a:t>
                      </a:r>
                      <a:r>
                        <a:rPr lang="en-US" altLang="zh-CN" sz="2200" b="1" dirty="0" err="1" smtClean="0">
                          <a:latin typeface="Arial" pitchFamily="34" charset="0"/>
                          <a:cs typeface="Arial" pitchFamily="34" charset="0"/>
                        </a:rPr>
                        <a:t>href</a:t>
                      </a:r>
                      <a:r>
                        <a:rPr lang="en-US" altLang="zh-CN" sz="2200" b="1" dirty="0" smtClean="0">
                          <a:latin typeface="Arial" pitchFamily="34" charset="0"/>
                          <a:cs typeface="Arial" pitchFamily="34" charset="0"/>
                        </a:rPr>
                        <a:t>="mystylesheet.css"&gt;</a:t>
                      </a:r>
                      <a:endParaRPr lang="zh-CN" altLang="en-US" sz="2200" b="1" dirty="0" smtClean="0">
                        <a:latin typeface="Arial" pitchFamily="34" charset="0"/>
                        <a:cs typeface="Arial" pitchFamily="34" charset="0"/>
                      </a:endParaRPr>
                    </a:p>
                  </a:txBody>
                  <a:tcPr>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714488"/>
            <a:ext cx="8858280" cy="4857784"/>
          </a:xfrm>
          <a:prstGeom prst="rect">
            <a:avLst/>
          </a:prstGeom>
        </p:spPr>
        <p:txBody>
          <a:bodyPr/>
          <a:lstStyle/>
          <a:p>
            <a:pPr indent="-457200">
              <a:spcBef>
                <a:spcPts val="600"/>
              </a:spcBef>
              <a:buAutoNum type="alphaLcPeriod"/>
            </a:pPr>
            <a:r>
              <a:rPr lang="zh-CN" altLang="en-US" sz="2400" b="1" dirty="0" smtClean="0">
                <a:latin typeface="Arial" pitchFamily="34" charset="0"/>
                <a:cs typeface="Arial" pitchFamily="34" charset="0"/>
                <a:sym typeface="黑体" pitchFamily="2" charset="-122"/>
              </a:rPr>
              <a:t>最大宽度</a:t>
            </a:r>
            <a:r>
              <a:rPr lang="en-US" altLang="zh-CN" sz="2400" b="1" dirty="0" smtClean="0">
                <a:latin typeface="Arial" pitchFamily="34" charset="0"/>
                <a:cs typeface="Arial" pitchFamily="34" charset="0"/>
                <a:sym typeface="黑体" pitchFamily="2" charset="-122"/>
              </a:rPr>
              <a:t>max-width</a:t>
            </a:r>
          </a:p>
          <a:p>
            <a:pPr indent="-457200">
              <a:spcBef>
                <a:spcPts val="600"/>
              </a:spcBef>
            </a:pPr>
            <a:endParaRPr lang="en-US" altLang="zh-CN" sz="2400" b="1" dirty="0" smtClean="0">
              <a:latin typeface="Arial" pitchFamily="34" charset="0"/>
              <a:cs typeface="Arial" pitchFamily="34" charset="0"/>
              <a:sym typeface="黑体" pitchFamily="2" charset="-122"/>
            </a:endParaRPr>
          </a:p>
          <a:p>
            <a:pPr indent="-457200">
              <a:spcBef>
                <a:spcPts val="600"/>
              </a:spcBef>
            </a:pPr>
            <a:r>
              <a:rPr lang="en-US" altLang="zh-CN" sz="2400" b="1" dirty="0" smtClean="0">
                <a:latin typeface="Arial" pitchFamily="34" charset="0"/>
                <a:cs typeface="Arial" pitchFamily="34" charset="0"/>
                <a:sym typeface="黑体" pitchFamily="2" charset="-122"/>
              </a:rPr>
              <a:t>“max-width”</a:t>
            </a:r>
            <a:r>
              <a:rPr lang="zh-CN" altLang="en-US" sz="2400" b="1" dirty="0" smtClean="0">
                <a:latin typeface="Arial" pitchFamily="34" charset="0"/>
                <a:cs typeface="Arial" pitchFamily="34" charset="0"/>
                <a:sym typeface="黑体" pitchFamily="2" charset="-122"/>
              </a:rPr>
              <a:t>是媒体特性中最常用的一个特性，其意思是指媒体类型小于或等于指定的宽度时，样式生效。如：</a:t>
            </a:r>
          </a:p>
          <a:p>
            <a:pPr indent="-457200">
              <a:spcBef>
                <a:spcPts val="600"/>
              </a:spcBef>
            </a:pPr>
            <a:r>
              <a:rPr lang="en-US" altLang="zh-CN" sz="2400" b="1" dirty="0" smtClean="0">
                <a:latin typeface="Arial" pitchFamily="34" charset="0"/>
                <a:cs typeface="Arial" pitchFamily="34" charset="0"/>
                <a:sym typeface="黑体" pitchFamily="2" charset="-122"/>
              </a:rPr>
              <a:t>@media screen and (max-width:480px){ </a:t>
            </a:r>
          </a:p>
          <a:p>
            <a:pPr indent="-457200">
              <a:spcBef>
                <a:spcPts val="600"/>
              </a:spcBef>
            </a:pPr>
            <a:r>
              <a:rPr lang="en-US" altLang="zh-CN" sz="2400" b="1" dirty="0" smtClean="0">
                <a:latin typeface="Arial" pitchFamily="34" charset="0"/>
                <a:cs typeface="Arial" pitchFamily="34" charset="0"/>
                <a:sym typeface="黑体" pitchFamily="2" charset="-122"/>
              </a:rPr>
              <a:t>.ads { </a:t>
            </a:r>
            <a:r>
              <a:rPr lang="en-US" altLang="zh-CN" sz="2400" b="1" dirty="0" err="1" smtClean="0">
                <a:latin typeface="Arial" pitchFamily="34" charset="0"/>
                <a:cs typeface="Arial" pitchFamily="34" charset="0"/>
                <a:sym typeface="黑体" pitchFamily="2" charset="-122"/>
              </a:rPr>
              <a:t>display:none</a:t>
            </a:r>
            <a:r>
              <a:rPr lang="en-US" altLang="zh-CN" sz="2400" b="1" dirty="0" smtClean="0">
                <a:latin typeface="Arial" pitchFamily="34" charset="0"/>
                <a:cs typeface="Arial" pitchFamily="34" charset="0"/>
                <a:sym typeface="黑体" pitchFamily="2" charset="-122"/>
              </a:rPr>
              <a:t>; } </a:t>
            </a:r>
          </a:p>
          <a:p>
            <a:pPr indent="-457200">
              <a:spcBef>
                <a:spcPts val="600"/>
              </a:spcBef>
            </a:pPr>
            <a:r>
              <a:rPr lang="en-US" altLang="zh-CN" sz="2400" b="1" dirty="0" smtClean="0">
                <a:latin typeface="Arial" pitchFamily="34" charset="0"/>
                <a:cs typeface="Arial" pitchFamily="34" charset="0"/>
                <a:sym typeface="黑体" pitchFamily="2" charset="-122"/>
              </a:rPr>
              <a:t>}</a:t>
            </a:r>
          </a:p>
          <a:p>
            <a:pPr indent="-457200">
              <a:spcBef>
                <a:spcPts val="600"/>
              </a:spcBef>
            </a:pPr>
            <a:r>
              <a:rPr lang="zh-CN" altLang="en-US" sz="2400" b="1" dirty="0" smtClean="0">
                <a:latin typeface="Arial" pitchFamily="34" charset="0"/>
                <a:cs typeface="Arial" pitchFamily="34" charset="0"/>
                <a:sym typeface="黑体" pitchFamily="2" charset="-122"/>
              </a:rPr>
              <a:t>上面表示的是：当屏幕小于或等于</a:t>
            </a:r>
            <a:r>
              <a:rPr lang="en-US" altLang="zh-CN" sz="2400" b="1" dirty="0" smtClean="0">
                <a:latin typeface="Arial" pitchFamily="34" charset="0"/>
                <a:cs typeface="Arial" pitchFamily="34" charset="0"/>
                <a:sym typeface="黑体" pitchFamily="2" charset="-122"/>
              </a:rPr>
              <a:t>480px</a:t>
            </a:r>
            <a:r>
              <a:rPr lang="zh-CN" altLang="en-US" sz="2400" b="1" dirty="0" smtClean="0">
                <a:latin typeface="Arial" pitchFamily="34" charset="0"/>
                <a:cs typeface="Arial" pitchFamily="34" charset="0"/>
                <a:sym typeface="黑体" pitchFamily="2" charset="-122"/>
              </a:rPr>
              <a:t>时</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页面中的广告区块（</a:t>
            </a:r>
            <a:r>
              <a:rPr lang="en-US" altLang="zh-CN" sz="2400" b="1" dirty="0" smtClean="0">
                <a:latin typeface="Arial" pitchFamily="34" charset="0"/>
                <a:cs typeface="Arial" pitchFamily="34" charset="0"/>
                <a:sym typeface="黑体" pitchFamily="2" charset="-122"/>
              </a:rPr>
              <a:t>.ads</a:t>
            </a:r>
            <a:r>
              <a:rPr lang="zh-CN" altLang="en-US" sz="2400" b="1" dirty="0" smtClean="0">
                <a:latin typeface="Arial" pitchFamily="34" charset="0"/>
                <a:cs typeface="Arial" pitchFamily="34" charset="0"/>
                <a:sym typeface="黑体" pitchFamily="2" charset="-122"/>
              </a:rPr>
              <a:t>）都将被隐藏。</a:t>
            </a:r>
          </a:p>
          <a:p>
            <a:pPr marL="457200" indent="-457200">
              <a:spcBef>
                <a:spcPts val="600"/>
              </a:spcBef>
            </a:pPr>
            <a:endParaRPr lang="zh-CN" altLang="en-US"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12950</TotalTime>
  <Words>4634</Words>
  <Application>Microsoft Office PowerPoint</Application>
  <PresentationFormat>全屏显示(4:3)</PresentationFormat>
  <Paragraphs>426</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1</cp:lastModifiedBy>
  <cp:revision>1598</cp:revision>
  <dcterms:created xsi:type="dcterms:W3CDTF">2009-05-11T03:02:58Z</dcterms:created>
  <dcterms:modified xsi:type="dcterms:W3CDTF">2017-01-11T05:02:02Z</dcterms:modified>
</cp:coreProperties>
</file>