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09"/>
  </p:notesMasterIdLst>
  <p:handoutMasterIdLst>
    <p:handoutMasterId r:id="rId110"/>
  </p:handoutMasterIdLst>
  <p:sldIdLst>
    <p:sldId id="270" r:id="rId2"/>
    <p:sldId id="326" r:id="rId3"/>
    <p:sldId id="327" r:id="rId4"/>
    <p:sldId id="347" r:id="rId5"/>
    <p:sldId id="354" r:id="rId6"/>
    <p:sldId id="355" r:id="rId7"/>
    <p:sldId id="360" r:id="rId8"/>
    <p:sldId id="357" r:id="rId9"/>
    <p:sldId id="356" r:id="rId10"/>
    <p:sldId id="358" r:id="rId11"/>
    <p:sldId id="359" r:id="rId12"/>
    <p:sldId id="361" r:id="rId13"/>
    <p:sldId id="362" r:id="rId14"/>
    <p:sldId id="363" r:id="rId15"/>
    <p:sldId id="364" r:id="rId16"/>
    <p:sldId id="365" r:id="rId17"/>
    <p:sldId id="366" r:id="rId18"/>
    <p:sldId id="403" r:id="rId19"/>
    <p:sldId id="372" r:id="rId20"/>
    <p:sldId id="369" r:id="rId21"/>
    <p:sldId id="422" r:id="rId22"/>
    <p:sldId id="371" r:id="rId23"/>
    <p:sldId id="423" r:id="rId24"/>
    <p:sldId id="424" r:id="rId25"/>
    <p:sldId id="370" r:id="rId26"/>
    <p:sldId id="443" r:id="rId27"/>
    <p:sldId id="444" r:id="rId28"/>
    <p:sldId id="425" r:id="rId29"/>
    <p:sldId id="426" r:id="rId30"/>
    <p:sldId id="427" r:id="rId31"/>
    <p:sldId id="428" r:id="rId32"/>
    <p:sldId id="429" r:id="rId33"/>
    <p:sldId id="430" r:id="rId34"/>
    <p:sldId id="467" r:id="rId35"/>
    <p:sldId id="375" r:id="rId36"/>
    <p:sldId id="376" r:id="rId37"/>
    <p:sldId id="431" r:id="rId38"/>
    <p:sldId id="468" r:id="rId39"/>
    <p:sldId id="377" r:id="rId40"/>
    <p:sldId id="432" r:id="rId41"/>
    <p:sldId id="378" r:id="rId42"/>
    <p:sldId id="469" r:id="rId43"/>
    <p:sldId id="433" r:id="rId44"/>
    <p:sldId id="470" r:id="rId45"/>
    <p:sldId id="379" r:id="rId46"/>
    <p:sldId id="381" r:id="rId47"/>
    <p:sldId id="382" r:id="rId48"/>
    <p:sldId id="383" r:id="rId49"/>
    <p:sldId id="380" r:id="rId50"/>
    <p:sldId id="471" r:id="rId51"/>
    <p:sldId id="384" r:id="rId52"/>
    <p:sldId id="385" r:id="rId53"/>
    <p:sldId id="386" r:id="rId54"/>
    <p:sldId id="472" r:id="rId55"/>
    <p:sldId id="387" r:id="rId56"/>
    <p:sldId id="388" r:id="rId57"/>
    <p:sldId id="392" r:id="rId58"/>
    <p:sldId id="389" r:id="rId59"/>
    <p:sldId id="390" r:id="rId60"/>
    <p:sldId id="391" r:id="rId61"/>
    <p:sldId id="473" r:id="rId62"/>
    <p:sldId id="395" r:id="rId63"/>
    <p:sldId id="396" r:id="rId64"/>
    <p:sldId id="434" r:id="rId65"/>
    <p:sldId id="474" r:id="rId66"/>
    <p:sldId id="397" r:id="rId67"/>
    <p:sldId id="481" r:id="rId68"/>
    <p:sldId id="435" r:id="rId69"/>
    <p:sldId id="398" r:id="rId70"/>
    <p:sldId id="480" r:id="rId71"/>
    <p:sldId id="475" r:id="rId72"/>
    <p:sldId id="446" r:id="rId73"/>
    <p:sldId id="447" r:id="rId74"/>
    <p:sldId id="448" r:id="rId75"/>
    <p:sldId id="449" r:id="rId76"/>
    <p:sldId id="399" r:id="rId77"/>
    <p:sldId id="436" r:id="rId78"/>
    <p:sldId id="400" r:id="rId79"/>
    <p:sldId id="476" r:id="rId80"/>
    <p:sldId id="401" r:id="rId81"/>
    <p:sldId id="477" r:id="rId82"/>
    <p:sldId id="438" r:id="rId83"/>
    <p:sldId id="437" r:id="rId84"/>
    <p:sldId id="394" r:id="rId85"/>
    <p:sldId id="478" r:id="rId86"/>
    <p:sldId id="393" r:id="rId87"/>
    <p:sldId id="439" r:id="rId88"/>
    <p:sldId id="440" r:id="rId89"/>
    <p:sldId id="441" r:id="rId90"/>
    <p:sldId id="442" r:id="rId91"/>
    <p:sldId id="479" r:id="rId92"/>
    <p:sldId id="445" r:id="rId93"/>
    <p:sldId id="450" r:id="rId94"/>
    <p:sldId id="453" r:id="rId95"/>
    <p:sldId id="454" r:id="rId96"/>
    <p:sldId id="455" r:id="rId97"/>
    <p:sldId id="456" r:id="rId98"/>
    <p:sldId id="457" r:id="rId99"/>
    <p:sldId id="458" r:id="rId100"/>
    <p:sldId id="459" r:id="rId101"/>
    <p:sldId id="460" r:id="rId102"/>
    <p:sldId id="461" r:id="rId103"/>
    <p:sldId id="462" r:id="rId104"/>
    <p:sldId id="463" r:id="rId105"/>
    <p:sldId id="464" r:id="rId106"/>
    <p:sldId id="465" r:id="rId107"/>
    <p:sldId id="298" r:id="rId10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F2F9"/>
    <a:srgbClr val="FF682F"/>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p:scale>
          <a:sx n="100" d="100"/>
          <a:sy n="100" d="100"/>
        </p:scale>
        <p:origin x="-780" y="12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2017/3/6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2017/3/6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2017/3/6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在</a:t>
            </a:r>
            <a:r>
              <a:rPr lang="zh-CN" altLang="en-US" sz="2400" b="1" dirty="0" smtClean="0">
                <a:solidFill>
                  <a:schemeClr val="tx2"/>
                </a:solidFill>
              </a:rPr>
              <a:t>标准模式</a:t>
            </a:r>
            <a:r>
              <a:rPr lang="zh-CN" altLang="en-US" sz="2400" b="1" dirty="0" smtClean="0"/>
              <a:t>下的盒模型如下图所示，</a:t>
            </a:r>
            <a:endParaRPr lang="en-US" altLang="zh-CN" sz="2400" b="1" dirty="0" smtClean="0"/>
          </a:p>
          <a:p>
            <a:r>
              <a:rPr lang="zh-CN" altLang="en-US" sz="2400" b="1" dirty="0" smtClean="0"/>
              <a:t>盒子总宽度</a:t>
            </a:r>
            <a:r>
              <a:rPr lang="en-US" altLang="zh-CN" sz="2400" b="1" dirty="0" smtClean="0"/>
              <a:t>/</a:t>
            </a:r>
            <a:r>
              <a:rPr lang="zh-CN" altLang="en-US" sz="2400" b="1" dirty="0" smtClean="0"/>
              <a:t>高度</a:t>
            </a:r>
            <a:r>
              <a:rPr lang="en-US" altLang="zh-CN" sz="2400" b="1" dirty="0" smtClean="0"/>
              <a:t>=</a:t>
            </a:r>
            <a:r>
              <a:rPr lang="en-US" altLang="zh-CN" sz="2400" b="1" dirty="0" smtClean="0">
                <a:solidFill>
                  <a:srgbClr val="FF0000"/>
                </a:solidFill>
              </a:rPr>
              <a:t>width/</a:t>
            </a:r>
            <a:r>
              <a:rPr lang="en-US" altLang="zh-CN" sz="2400" b="1" dirty="0" err="1" smtClean="0">
                <a:solidFill>
                  <a:srgbClr val="FF0000"/>
                </a:solidFill>
              </a:rPr>
              <a:t>height+padding+border+margin</a:t>
            </a:r>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r>
              <a:rPr lang="zh-CN" altLang="en-US" sz="2400" b="1" i="1" dirty="0" smtClean="0"/>
              <a:t>标准模式盒模型</a:t>
            </a:r>
            <a:endParaRPr lang="zh-CN" altLang="en-US" sz="2400" b="1" dirty="0">
              <a:solidFill>
                <a:srgbClr val="FF0000"/>
              </a:solidFill>
            </a:endParaRPr>
          </a:p>
        </p:txBody>
      </p:sp>
      <p:pic>
        <p:nvPicPr>
          <p:cNvPr id="50178" name="Picture 2" descr="http://7vik63.com1.z0.glb.clouddn.com/wp-content/uploads/2013/06/2.png"/>
          <p:cNvPicPr>
            <a:picLocks noChangeAspect="1" noChangeArrowheads="1"/>
          </p:cNvPicPr>
          <p:nvPr/>
        </p:nvPicPr>
        <p:blipFill>
          <a:blip r:embed="rId2"/>
          <a:srcRect/>
          <a:stretch>
            <a:fillRect/>
          </a:stretch>
        </p:blipFill>
        <p:spPr bwMode="auto">
          <a:xfrm>
            <a:off x="571472" y="2857496"/>
            <a:ext cx="2266950" cy="2200275"/>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InputAddOn</a:t>
            </a:r>
            <a:r>
              <a:rPr lang="en-US" altLang="zh-CN" sz="1400" b="1" dirty="0" smtClean="0">
                <a:latin typeface="Arial" pitchFamily="34" charset="0"/>
                <a:cs typeface="Arial" pitchFamily="34" charset="0"/>
                <a:sym typeface="黑体" pitchFamily="2" charset="-122"/>
              </a:rPr>
              <a:t> { display: flex; } </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InputAddOn</a:t>
            </a:r>
            <a:r>
              <a:rPr lang="en-US" altLang="zh-CN" sz="1400" b="1" dirty="0" smtClean="0">
                <a:latin typeface="Arial" pitchFamily="34" charset="0"/>
                <a:cs typeface="Arial" pitchFamily="34" charset="0"/>
                <a:sym typeface="黑体" pitchFamily="2" charset="-122"/>
              </a:rPr>
              <a:t>-field { flex: 1;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sz="1400" b="1" dirty="0" smtClean="0"/>
              <a:t>&lt;div class="</a:t>
            </a:r>
            <a:r>
              <a:rPr lang="en-US" sz="1400" b="1" dirty="0" err="1" smtClean="0"/>
              <a:t>InputAddOn</a:t>
            </a:r>
            <a:r>
              <a:rPr lang="en-US" sz="1400" b="1" dirty="0" smtClean="0"/>
              <a:t>"&gt; </a:t>
            </a:r>
          </a:p>
          <a:p>
            <a:pPr>
              <a:spcBef>
                <a:spcPts val="600"/>
              </a:spcBef>
            </a:pPr>
            <a:r>
              <a:rPr lang="en-US" sz="1400" b="1" dirty="0" smtClean="0"/>
              <a:t>	&lt;span class="</a:t>
            </a:r>
            <a:r>
              <a:rPr lang="en-US" sz="1400" b="1" dirty="0" err="1" smtClean="0"/>
              <a:t>InputAddOn</a:t>
            </a:r>
            <a:r>
              <a:rPr lang="en-US" sz="1400" b="1" dirty="0" smtClean="0"/>
              <a:t>-item"&gt;...&lt;/span&gt; </a:t>
            </a:r>
          </a:p>
          <a:p>
            <a:pPr>
              <a:spcBef>
                <a:spcPts val="600"/>
              </a:spcBef>
            </a:pPr>
            <a:r>
              <a:rPr lang="en-US" sz="1400" b="1" dirty="0" smtClean="0"/>
              <a:t>	&lt;input class="</a:t>
            </a:r>
            <a:r>
              <a:rPr lang="en-US" sz="1400" b="1" dirty="0" err="1" smtClean="0"/>
              <a:t>InputAddOn</a:t>
            </a:r>
            <a:r>
              <a:rPr lang="en-US" sz="1400" b="1" dirty="0" smtClean="0"/>
              <a:t>-field"&gt; </a:t>
            </a:r>
          </a:p>
          <a:p>
            <a:pPr>
              <a:spcBef>
                <a:spcPts val="600"/>
              </a:spcBef>
            </a:pPr>
            <a:r>
              <a:rPr lang="en-US" sz="1400" b="1" dirty="0" smtClean="0"/>
              <a:t>	&lt;button class="</a:t>
            </a:r>
            <a:r>
              <a:rPr lang="en-US" sz="1400" b="1" dirty="0" err="1" smtClean="0"/>
              <a:t>InputAddOn</a:t>
            </a:r>
            <a:r>
              <a:rPr lang="en-US" sz="1400" b="1" dirty="0" smtClean="0"/>
              <a:t>-item"&gt;...&lt;/button&gt; </a:t>
            </a:r>
          </a:p>
          <a:p>
            <a:pPr>
              <a:spcBef>
                <a:spcPts val="600"/>
              </a:spcBef>
            </a:pPr>
            <a:r>
              <a:rPr lang="en-US" sz="1400" b="1" dirty="0" smtClean="0"/>
              <a:t>&lt;/div&gt;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5</a:t>
            </a:r>
            <a:r>
              <a:rPr lang="zh-CN" altLang="en-US" sz="2000" b="1" dirty="0" smtClean="0">
                <a:latin typeface="Arial" pitchFamily="34" charset="0"/>
                <a:cs typeface="Arial" pitchFamily="34" charset="0"/>
                <a:sym typeface="黑体" pitchFamily="2" charset="-122"/>
              </a:rPr>
              <a:t>、 悬挂式布局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有时，主栏的左侧或右侧，需要添加一个图片栏。</a:t>
            </a: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20834" name="Picture 2"/>
          <p:cNvPicPr>
            <a:picLocks noChangeAspect="1" noChangeArrowheads="1"/>
          </p:cNvPicPr>
          <p:nvPr/>
        </p:nvPicPr>
        <p:blipFill>
          <a:blip r:embed="rId2"/>
          <a:srcRect/>
          <a:stretch>
            <a:fillRect/>
          </a:stretch>
        </p:blipFill>
        <p:spPr bwMode="auto">
          <a:xfrm>
            <a:off x="1285852" y="2428868"/>
            <a:ext cx="6523037" cy="507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.Media { display: flex; align-items: flex-start; } </a:t>
            </a:r>
          </a:p>
          <a:p>
            <a:pPr>
              <a:spcBef>
                <a:spcPts val="600"/>
              </a:spcBef>
            </a:pPr>
            <a:r>
              <a:rPr lang="en-US" altLang="zh-CN" sz="1400" b="1" dirty="0" smtClean="0">
                <a:latin typeface="Arial" pitchFamily="34" charset="0"/>
                <a:cs typeface="Arial" pitchFamily="34" charset="0"/>
                <a:sym typeface="黑体" pitchFamily="2" charset="-122"/>
              </a:rPr>
              <a:t>.Media-figure { margin-right: 1em; } </a:t>
            </a:r>
          </a:p>
          <a:p>
            <a:pPr>
              <a:spcBef>
                <a:spcPts val="600"/>
              </a:spcBef>
            </a:pPr>
            <a:r>
              <a:rPr lang="en-US" altLang="zh-CN" sz="1400" b="1" dirty="0" smtClean="0">
                <a:latin typeface="Arial" pitchFamily="34" charset="0"/>
                <a:cs typeface="Arial" pitchFamily="34" charset="0"/>
                <a:sym typeface="黑体" pitchFamily="2" charset="-122"/>
              </a:rPr>
              <a:t>.Media-body { flex: 1; }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sz="1400" b="1" dirty="0" smtClean="0"/>
              <a:t>&lt;div class="Media"&gt; </a:t>
            </a:r>
          </a:p>
          <a:p>
            <a:pPr>
              <a:spcBef>
                <a:spcPts val="600"/>
              </a:spcBef>
            </a:pPr>
            <a:r>
              <a:rPr lang="en-US" sz="1400" b="1" dirty="0" smtClean="0"/>
              <a:t>	&lt;</a:t>
            </a:r>
            <a:r>
              <a:rPr lang="en-US" sz="1400" b="1" dirty="0" err="1" smtClean="0"/>
              <a:t>img</a:t>
            </a:r>
            <a:r>
              <a:rPr lang="en-US" sz="1400" b="1" dirty="0" smtClean="0"/>
              <a:t> class="Media-figure" </a:t>
            </a:r>
            <a:r>
              <a:rPr lang="en-US" sz="1400" b="1" dirty="0" err="1" smtClean="0"/>
              <a:t>src</a:t>
            </a:r>
            <a:r>
              <a:rPr lang="en-US" sz="1400" b="1" dirty="0" smtClean="0"/>
              <a:t>="" alt=""&gt; </a:t>
            </a:r>
          </a:p>
          <a:p>
            <a:pPr>
              <a:spcBef>
                <a:spcPts val="600"/>
              </a:spcBef>
            </a:pPr>
            <a:r>
              <a:rPr lang="en-US" sz="1400" b="1" dirty="0" smtClean="0"/>
              <a:t>	&lt;p class="Media-body"&gt;...&lt;/p&gt; </a:t>
            </a:r>
          </a:p>
          <a:p>
            <a:pPr>
              <a:spcBef>
                <a:spcPts val="600"/>
              </a:spcBef>
            </a:pPr>
            <a:r>
              <a:rPr lang="en-US" sz="1400" b="1" dirty="0" smtClean="0"/>
              <a:t>&lt;/div&gt;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6</a:t>
            </a:r>
            <a:r>
              <a:rPr lang="zh-CN" altLang="en-US" sz="2000" b="1" dirty="0" smtClean="0">
                <a:latin typeface="Arial" pitchFamily="34" charset="0"/>
                <a:cs typeface="Arial" pitchFamily="34" charset="0"/>
                <a:sym typeface="黑体" pitchFamily="2" charset="-122"/>
              </a:rPr>
              <a:t>、固定的底栏</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有时，页面内容太少，无法占满一屏的高度，底栏就会抬高到页面的中间。</a:t>
            </a:r>
          </a:p>
          <a:p>
            <a:pPr>
              <a:spcBef>
                <a:spcPts val="600"/>
              </a:spcBef>
            </a:pPr>
            <a:r>
              <a:rPr lang="zh-CN" altLang="en-US" sz="2000" b="1" dirty="0" smtClean="0">
                <a:latin typeface="Arial" pitchFamily="34" charset="0"/>
                <a:cs typeface="Arial" pitchFamily="34" charset="0"/>
                <a:sym typeface="黑体" pitchFamily="2" charset="-122"/>
              </a:rPr>
              <a:t>这时可以采用</a:t>
            </a:r>
            <a:r>
              <a:rPr lang="en-US" altLang="zh-CN" sz="2000" b="1" dirty="0" smtClean="0">
                <a:latin typeface="Arial" pitchFamily="34" charset="0"/>
                <a:cs typeface="Arial" pitchFamily="34" charset="0"/>
                <a:sym typeface="黑体" pitchFamily="2" charset="-122"/>
              </a:rPr>
              <a:t>Flex</a:t>
            </a:r>
            <a:r>
              <a:rPr lang="zh-CN" altLang="en-US" sz="2000" b="1" dirty="0" smtClean="0">
                <a:latin typeface="Arial" pitchFamily="34" charset="0"/>
                <a:cs typeface="Arial" pitchFamily="34" charset="0"/>
                <a:sym typeface="黑体" pitchFamily="2" charset="-122"/>
              </a:rPr>
              <a:t>布局，让底栏总是出现在页面的底部。</a:t>
            </a: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21858" name="Picture 2"/>
          <p:cNvPicPr>
            <a:picLocks noChangeAspect="1" noChangeArrowheads="1"/>
          </p:cNvPicPr>
          <p:nvPr/>
        </p:nvPicPr>
        <p:blipFill>
          <a:blip r:embed="rId2"/>
          <a:srcRect/>
          <a:stretch>
            <a:fillRect/>
          </a:stretch>
        </p:blipFill>
        <p:spPr bwMode="auto">
          <a:xfrm>
            <a:off x="163513" y="2924175"/>
            <a:ext cx="8980487" cy="3933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.Site { display: flex; min-height: 100vh; flex-direction: column; } </a:t>
            </a:r>
          </a:p>
          <a:p>
            <a:pPr>
              <a:spcBef>
                <a:spcPts val="600"/>
              </a:spcBef>
            </a:pPr>
            <a:r>
              <a:rPr lang="en-US" altLang="zh-CN" sz="1400" b="1" dirty="0" smtClean="0">
                <a:latin typeface="Arial" pitchFamily="34" charset="0"/>
                <a:cs typeface="Arial" pitchFamily="34" charset="0"/>
                <a:sym typeface="黑体" pitchFamily="2" charset="-122"/>
              </a:rPr>
              <a:t>.Site-content { flex: 1; }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sz="1400" b="1" dirty="0" smtClean="0"/>
              <a:t>&lt;body class="Site"&gt; </a:t>
            </a:r>
          </a:p>
          <a:p>
            <a:pPr>
              <a:spcBef>
                <a:spcPts val="600"/>
              </a:spcBef>
            </a:pPr>
            <a:r>
              <a:rPr lang="en-US" sz="1400" b="1" dirty="0" smtClean="0"/>
              <a:t>	&lt;header&gt;...&lt;/header&gt; </a:t>
            </a:r>
          </a:p>
          <a:p>
            <a:pPr>
              <a:spcBef>
                <a:spcPts val="600"/>
              </a:spcBef>
            </a:pPr>
            <a:r>
              <a:rPr lang="en-US" sz="1400" b="1" dirty="0" smtClean="0"/>
              <a:t>	&lt;main class="Site-content"&gt;...&lt;/main&gt; </a:t>
            </a:r>
          </a:p>
          <a:p>
            <a:pPr>
              <a:spcBef>
                <a:spcPts val="600"/>
              </a:spcBef>
            </a:pPr>
            <a:r>
              <a:rPr lang="en-US" sz="1400" b="1" dirty="0" smtClean="0"/>
              <a:t>	&lt;footer&gt;...&lt;/footer&gt; </a:t>
            </a:r>
          </a:p>
          <a:p>
            <a:pPr>
              <a:spcBef>
                <a:spcPts val="600"/>
              </a:spcBef>
            </a:pPr>
            <a:r>
              <a:rPr lang="en-US" sz="1400" b="1" dirty="0" smtClean="0"/>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7</a:t>
            </a:r>
            <a:r>
              <a:rPr lang="zh-CN" altLang="en-US" sz="2000" b="1" dirty="0" smtClean="0">
                <a:latin typeface="Arial" pitchFamily="34" charset="0"/>
                <a:cs typeface="Arial" pitchFamily="34" charset="0"/>
                <a:sym typeface="黑体" pitchFamily="2" charset="-122"/>
              </a:rPr>
              <a:t>、流式布局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每行的项目数固定，会自动分行。</a:t>
            </a:r>
          </a:p>
        </p:txBody>
      </p:sp>
      <p:pic>
        <p:nvPicPr>
          <p:cNvPr id="122882" name="Picture 2"/>
          <p:cNvPicPr>
            <a:picLocks noChangeAspect="1" noChangeArrowheads="1"/>
          </p:cNvPicPr>
          <p:nvPr/>
        </p:nvPicPr>
        <p:blipFill>
          <a:blip r:embed="rId2"/>
          <a:srcRect/>
          <a:stretch>
            <a:fillRect/>
          </a:stretch>
        </p:blipFill>
        <p:spPr bwMode="auto">
          <a:xfrm>
            <a:off x="200015" y="2809890"/>
            <a:ext cx="2914650" cy="2762250"/>
          </a:xfrm>
          <a:prstGeom prst="rect">
            <a:avLst/>
          </a:prstGeom>
          <a:noFill/>
          <a:ln w="9525">
            <a:noFill/>
            <a:miter lim="800000"/>
            <a:headEnd/>
            <a:tailEnd/>
          </a:ln>
          <a:effectLst/>
        </p:spPr>
      </p:pic>
      <p:pic>
        <p:nvPicPr>
          <p:cNvPr id="122883" name="Picture 3"/>
          <p:cNvPicPr>
            <a:picLocks noChangeAspect="1" noChangeArrowheads="1"/>
          </p:cNvPicPr>
          <p:nvPr/>
        </p:nvPicPr>
        <p:blipFill>
          <a:blip r:embed="rId3"/>
          <a:srcRect/>
          <a:stretch>
            <a:fillRect/>
          </a:stretch>
        </p:blipFill>
        <p:spPr bwMode="auto">
          <a:xfrm>
            <a:off x="3128973" y="2809890"/>
            <a:ext cx="3009900" cy="2705100"/>
          </a:xfrm>
          <a:prstGeom prst="rect">
            <a:avLst/>
          </a:prstGeom>
          <a:noFill/>
          <a:ln w="9525">
            <a:noFill/>
            <a:miter lim="800000"/>
            <a:headEnd/>
            <a:tailEnd/>
          </a:ln>
          <a:effectLst/>
        </p:spPr>
      </p:pic>
      <p:pic>
        <p:nvPicPr>
          <p:cNvPr id="122884" name="Picture 4"/>
          <p:cNvPicPr>
            <a:picLocks noChangeAspect="1" noChangeArrowheads="1"/>
          </p:cNvPicPr>
          <p:nvPr/>
        </p:nvPicPr>
        <p:blipFill>
          <a:blip r:embed="rId4"/>
          <a:srcRect/>
          <a:stretch>
            <a:fillRect/>
          </a:stretch>
        </p:blipFill>
        <p:spPr bwMode="auto">
          <a:xfrm>
            <a:off x="6129369" y="2838484"/>
            <a:ext cx="2943225"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.parent { </a:t>
            </a:r>
          </a:p>
          <a:p>
            <a:pPr>
              <a:spcBef>
                <a:spcPts val="600"/>
              </a:spcBef>
            </a:pPr>
            <a:r>
              <a:rPr lang="en-US" altLang="zh-CN" sz="1400" b="1" dirty="0" smtClean="0">
                <a:latin typeface="Arial" pitchFamily="34" charset="0"/>
                <a:cs typeface="Arial" pitchFamily="34" charset="0"/>
                <a:sym typeface="黑体" pitchFamily="2" charset="-122"/>
              </a:rPr>
              <a:t>width: 200px; </a:t>
            </a:r>
          </a:p>
          <a:p>
            <a:pPr>
              <a:spcBef>
                <a:spcPts val="600"/>
              </a:spcBef>
            </a:pPr>
            <a:r>
              <a:rPr lang="en-US" altLang="zh-CN" sz="1400" b="1" dirty="0" smtClean="0">
                <a:latin typeface="Arial" pitchFamily="34" charset="0"/>
                <a:cs typeface="Arial" pitchFamily="34" charset="0"/>
                <a:sym typeface="黑体" pitchFamily="2" charset="-122"/>
              </a:rPr>
              <a:t>height: 150px; </a:t>
            </a:r>
          </a:p>
          <a:p>
            <a:pPr>
              <a:spcBef>
                <a:spcPts val="600"/>
              </a:spcBef>
            </a:pPr>
            <a:r>
              <a:rPr lang="en-US" altLang="zh-CN" sz="1400" b="1" dirty="0" smtClean="0">
                <a:latin typeface="Arial" pitchFamily="34" charset="0"/>
                <a:cs typeface="Arial" pitchFamily="34" charset="0"/>
                <a:sym typeface="黑体" pitchFamily="2" charset="-122"/>
              </a:rPr>
              <a:t>background-color: black; </a:t>
            </a:r>
          </a:p>
          <a:p>
            <a:pPr>
              <a:spcBef>
                <a:spcPts val="600"/>
              </a:spcBef>
            </a:pPr>
            <a:r>
              <a:rPr lang="en-US" altLang="zh-CN" sz="1400" b="1" dirty="0" smtClean="0">
                <a:latin typeface="Arial" pitchFamily="34" charset="0"/>
                <a:cs typeface="Arial" pitchFamily="34" charset="0"/>
                <a:sym typeface="黑体" pitchFamily="2" charset="-122"/>
              </a:rPr>
              <a:t>display: flex; </a:t>
            </a:r>
          </a:p>
          <a:p>
            <a:pPr>
              <a:spcBef>
                <a:spcPts val="600"/>
              </a:spcBef>
            </a:pPr>
            <a:r>
              <a:rPr lang="en-US" altLang="zh-CN" sz="1400" b="1" dirty="0" smtClean="0">
                <a:latin typeface="Arial" pitchFamily="34" charset="0"/>
                <a:cs typeface="Arial" pitchFamily="34" charset="0"/>
                <a:sym typeface="黑体" pitchFamily="2" charset="-122"/>
              </a:rPr>
              <a:t>flex-flow: row wrap; </a:t>
            </a:r>
          </a:p>
          <a:p>
            <a:pPr>
              <a:spcBef>
                <a:spcPts val="600"/>
              </a:spcBef>
            </a:pPr>
            <a:r>
              <a:rPr lang="en-US" altLang="zh-CN" sz="1400" b="1" dirty="0" smtClean="0">
                <a:latin typeface="Arial" pitchFamily="34" charset="0"/>
                <a:cs typeface="Arial" pitchFamily="34" charset="0"/>
                <a:sym typeface="黑体" pitchFamily="2" charset="-122"/>
              </a:rPr>
              <a:t>align-content: flex-start;</a:t>
            </a:r>
          </a:p>
          <a:p>
            <a:pPr>
              <a:spcBef>
                <a:spcPts val="600"/>
              </a:spcBef>
            </a:pPr>
            <a:r>
              <a:rPr lang="en-US" altLang="zh-CN" sz="1400" b="1" dirty="0" smtClean="0">
                <a:latin typeface="Arial" pitchFamily="34" charset="0"/>
                <a:cs typeface="Arial" pitchFamily="34" charset="0"/>
                <a:sym typeface="黑体" pitchFamily="2" charset="-122"/>
              </a:rPr>
              <a:t> } </a:t>
            </a:r>
          </a:p>
          <a:p>
            <a:pPr>
              <a:spcBef>
                <a:spcPts val="600"/>
              </a:spcBef>
            </a:pPr>
            <a:r>
              <a:rPr lang="en-US" altLang="zh-CN" sz="1400" b="1" dirty="0" smtClean="0">
                <a:latin typeface="Arial" pitchFamily="34" charset="0"/>
                <a:cs typeface="Arial" pitchFamily="34" charset="0"/>
                <a:sym typeface="黑体" pitchFamily="2" charset="-122"/>
              </a:rPr>
              <a:t>.child { </a:t>
            </a:r>
          </a:p>
          <a:p>
            <a:pPr>
              <a:spcBef>
                <a:spcPts val="600"/>
              </a:spcBef>
            </a:pPr>
            <a:r>
              <a:rPr lang="en-US" altLang="zh-CN" sz="1400" b="1" dirty="0" smtClean="0">
                <a:latin typeface="Arial" pitchFamily="34" charset="0"/>
                <a:cs typeface="Arial" pitchFamily="34" charset="0"/>
                <a:sym typeface="黑体" pitchFamily="2" charset="-122"/>
              </a:rPr>
              <a:t>box-sizing: border-box; </a:t>
            </a:r>
          </a:p>
          <a:p>
            <a:pPr>
              <a:spcBef>
                <a:spcPts val="600"/>
              </a:spcBef>
            </a:pPr>
            <a:r>
              <a:rPr lang="en-US" altLang="zh-CN" sz="1400" b="1" dirty="0" smtClean="0">
                <a:latin typeface="Arial" pitchFamily="34" charset="0"/>
                <a:cs typeface="Arial" pitchFamily="34" charset="0"/>
                <a:sym typeface="黑体" pitchFamily="2" charset="-122"/>
              </a:rPr>
              <a:t>background-color: white; </a:t>
            </a:r>
          </a:p>
          <a:p>
            <a:pPr>
              <a:spcBef>
                <a:spcPts val="600"/>
              </a:spcBef>
            </a:pPr>
            <a:r>
              <a:rPr lang="en-US" altLang="zh-CN" sz="1400" b="1" dirty="0" smtClean="0">
                <a:latin typeface="Arial" pitchFamily="34" charset="0"/>
                <a:cs typeface="Arial" pitchFamily="34" charset="0"/>
                <a:sym typeface="黑体" pitchFamily="2" charset="-122"/>
              </a:rPr>
              <a:t>flex: 0 0 25%; </a:t>
            </a:r>
          </a:p>
          <a:p>
            <a:pPr>
              <a:spcBef>
                <a:spcPts val="600"/>
              </a:spcBef>
            </a:pPr>
            <a:r>
              <a:rPr lang="en-US" altLang="zh-CN" sz="1400" b="1" dirty="0" smtClean="0">
                <a:latin typeface="Arial" pitchFamily="34" charset="0"/>
                <a:cs typeface="Arial" pitchFamily="34" charset="0"/>
                <a:sym typeface="黑体" pitchFamily="2" charset="-122"/>
              </a:rPr>
              <a:t>height: 50px; </a:t>
            </a:r>
          </a:p>
          <a:p>
            <a:pPr>
              <a:spcBef>
                <a:spcPts val="600"/>
              </a:spcBef>
            </a:pPr>
            <a:r>
              <a:rPr lang="en-US" altLang="zh-CN" sz="1400" b="1" dirty="0" smtClean="0">
                <a:latin typeface="Arial" pitchFamily="34" charset="0"/>
                <a:cs typeface="Arial" pitchFamily="34" charset="0"/>
                <a:sym typeface="黑体" pitchFamily="2" charset="-122"/>
              </a:rPr>
              <a:t>border: 1px solid red;</a:t>
            </a:r>
          </a:p>
          <a:p>
            <a:pPr>
              <a:spcBef>
                <a:spcPts val="600"/>
              </a:spcBef>
            </a:pPr>
            <a:r>
              <a:rPr lang="en-US" altLang="zh-CN" sz="1400" b="1" dirty="0" smtClean="0">
                <a:latin typeface="Arial" pitchFamily="34" charset="0"/>
                <a:cs typeface="Arial" pitchFamily="34" charset="0"/>
                <a:sym typeface="黑体" pitchFamily="2" charset="-122"/>
              </a:rPr>
              <a:t> } </a:t>
            </a:r>
          </a:p>
          <a:p>
            <a:pPr>
              <a:spcBef>
                <a:spcPts val="600"/>
              </a:spcBef>
            </a:pPr>
            <a:r>
              <a:rPr lang="en-US" altLang="zh-CN" sz="1400" b="1" dirty="0" smtClean="0">
                <a:latin typeface="Arial" pitchFamily="34" charset="0"/>
                <a:cs typeface="Arial" pitchFamily="34" charset="0"/>
                <a:sym typeface="黑体" pitchFamily="2" charset="-122"/>
              </a:rPr>
              <a:t>&lt;/style&gt;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在</a:t>
            </a:r>
            <a:r>
              <a:rPr lang="zh-CN" altLang="en-US" sz="2400" b="1" dirty="0" smtClean="0">
                <a:solidFill>
                  <a:schemeClr val="tx2"/>
                </a:solidFill>
              </a:rPr>
              <a:t>怪异模式</a:t>
            </a:r>
            <a:r>
              <a:rPr lang="zh-CN" altLang="en-US" sz="2400" b="1" dirty="0" smtClean="0"/>
              <a:t>下的盒模型如下图所示，</a:t>
            </a:r>
            <a:endParaRPr lang="en-US" altLang="zh-CN" sz="2400" b="1" dirty="0" smtClean="0"/>
          </a:p>
          <a:p>
            <a:r>
              <a:rPr lang="zh-CN" altLang="en-US" sz="2400" b="1" dirty="0" smtClean="0"/>
              <a:t>盒子的总宽度和高度是包含内边距</a:t>
            </a:r>
            <a:r>
              <a:rPr lang="en-US" altLang="zh-CN" sz="2400" b="1" dirty="0" smtClean="0"/>
              <a:t>padding</a:t>
            </a:r>
            <a:r>
              <a:rPr lang="zh-CN" altLang="en-US" sz="2400" b="1" dirty="0" smtClean="0"/>
              <a:t>和边框</a:t>
            </a:r>
            <a:r>
              <a:rPr lang="en-US" altLang="zh-CN" sz="2400" b="1" dirty="0" smtClean="0"/>
              <a:t>border</a:t>
            </a:r>
            <a:r>
              <a:rPr lang="zh-CN" altLang="en-US" sz="2400" b="1" dirty="0" smtClean="0"/>
              <a:t>宽度在内的，盒子</a:t>
            </a:r>
            <a:r>
              <a:rPr lang="zh-CN" altLang="en-US" sz="2400" b="1" dirty="0" smtClean="0">
                <a:solidFill>
                  <a:srgbClr val="FF0000"/>
                </a:solidFill>
              </a:rPr>
              <a:t>总宽度</a:t>
            </a:r>
            <a:r>
              <a:rPr lang="en-US" altLang="zh-CN" sz="2400" b="1" dirty="0" smtClean="0">
                <a:solidFill>
                  <a:srgbClr val="FF0000"/>
                </a:solidFill>
              </a:rPr>
              <a:t>/</a:t>
            </a:r>
            <a:r>
              <a:rPr lang="zh-CN" altLang="en-US" sz="2400" b="1" dirty="0" smtClean="0">
                <a:solidFill>
                  <a:srgbClr val="FF0000"/>
                </a:solidFill>
              </a:rPr>
              <a:t>高度</a:t>
            </a:r>
            <a:r>
              <a:rPr lang="en-US" altLang="zh-CN" sz="2400" b="1" dirty="0" smtClean="0">
                <a:solidFill>
                  <a:srgbClr val="FF0000"/>
                </a:solidFill>
              </a:rPr>
              <a:t>=width/height + margin = </a:t>
            </a:r>
            <a:r>
              <a:rPr lang="zh-CN" altLang="en-US" sz="2400" b="1" dirty="0" smtClean="0">
                <a:solidFill>
                  <a:srgbClr val="FF0000"/>
                </a:solidFill>
              </a:rPr>
              <a:t>内容区宽度</a:t>
            </a:r>
            <a:r>
              <a:rPr lang="en-US" altLang="zh-CN" sz="2400" b="1" dirty="0" smtClean="0">
                <a:solidFill>
                  <a:srgbClr val="FF0000"/>
                </a:solidFill>
              </a:rPr>
              <a:t>/</a:t>
            </a:r>
            <a:r>
              <a:rPr lang="zh-CN" altLang="en-US" sz="2400" b="1" dirty="0" smtClean="0">
                <a:solidFill>
                  <a:srgbClr val="FF0000"/>
                </a:solidFill>
              </a:rPr>
              <a:t>高度 </a:t>
            </a:r>
            <a:r>
              <a:rPr lang="en-US" altLang="zh-CN" sz="2400" b="1" dirty="0" smtClean="0">
                <a:solidFill>
                  <a:srgbClr val="FF0000"/>
                </a:solidFill>
              </a:rPr>
              <a:t>+ padding + border + margin;</a:t>
            </a: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endParaRPr lang="en-US" altLang="zh-CN" sz="2400" b="1" dirty="0" smtClean="0">
              <a:solidFill>
                <a:srgbClr val="FF0000"/>
              </a:solidFill>
            </a:endParaRPr>
          </a:p>
          <a:p>
            <a:r>
              <a:rPr lang="zh-CN" altLang="en-US" sz="2400" b="1" i="1" dirty="0" smtClean="0"/>
              <a:t>怪异模式盒模型</a:t>
            </a:r>
            <a:endParaRPr lang="zh-CN" altLang="en-US" sz="2400" b="1" dirty="0">
              <a:solidFill>
                <a:srgbClr val="FF0000"/>
              </a:solidFill>
            </a:endParaRPr>
          </a:p>
        </p:txBody>
      </p:sp>
      <p:pic>
        <p:nvPicPr>
          <p:cNvPr id="51202" name="Picture 2" descr="http://7vik63.com1.z0.glb.clouddn.com/wp-content/uploads/2013/06/1.png"/>
          <p:cNvPicPr>
            <a:picLocks noChangeAspect="1" noChangeArrowheads="1"/>
          </p:cNvPicPr>
          <p:nvPr/>
        </p:nvPicPr>
        <p:blipFill>
          <a:blip r:embed="rId2"/>
          <a:srcRect/>
          <a:stretch>
            <a:fillRect/>
          </a:stretch>
        </p:blipFill>
        <p:spPr bwMode="auto">
          <a:xfrm>
            <a:off x="500034" y="3605228"/>
            <a:ext cx="2352675" cy="21812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5"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box-sizing </a:t>
            </a:r>
            <a:r>
              <a:rPr lang="zh-CN" altLang="en-US" sz="2400" b="1" dirty="0" smtClean="0"/>
              <a:t>属性允许您以特定的方式定义匹配某个区域的特定元素。</a:t>
            </a:r>
          </a:p>
        </p:txBody>
      </p:sp>
      <p:graphicFrame>
        <p:nvGraphicFramePr>
          <p:cNvPr id="6" name="表格 5"/>
          <p:cNvGraphicFramePr>
            <a:graphicFrameLocks noGrp="1"/>
          </p:cNvGraphicFramePr>
          <p:nvPr/>
        </p:nvGraphicFramePr>
        <p:xfrm>
          <a:off x="467543" y="2670224"/>
          <a:ext cx="8208913" cy="3756536"/>
        </p:xfrm>
        <a:graphic>
          <a:graphicData uri="http://schemas.openxmlformats.org/drawingml/2006/table">
            <a:tbl>
              <a:tblPr firstRow="1" bandRow="1">
                <a:tableStyleId>{93296810-A885-4BE3-A3E7-6D5BEEA58F35}</a:tableStyleId>
              </a:tblPr>
              <a:tblGrid>
                <a:gridCol w="1224137"/>
                <a:gridCol w="6984776"/>
              </a:tblGrid>
              <a:tr h="54446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box-sizing </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content-box | border-box | inherit;</a:t>
                      </a:r>
                    </a:p>
                  </a:txBody>
                  <a:tcPr>
                    <a:solidFill>
                      <a:srgbClr val="FF682F"/>
                    </a:solidFill>
                  </a:tcPr>
                </a:tc>
              </a:tr>
              <a:tr h="321207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当设置为</a:t>
                      </a:r>
                      <a:r>
                        <a:rPr lang="en-US" altLang="zh-CN" sz="2200" b="1" dirty="0" smtClean="0">
                          <a:latin typeface="Arial" pitchFamily="34" charset="0"/>
                          <a:cs typeface="Arial" pitchFamily="34" charset="0"/>
                        </a:rPr>
                        <a:t>box-</a:t>
                      </a:r>
                      <a:r>
                        <a:rPr lang="en-US" altLang="zh-CN" sz="2200" b="1" dirty="0" err="1" smtClean="0">
                          <a:latin typeface="Arial" pitchFamily="34" charset="0"/>
                          <a:cs typeface="Arial" pitchFamily="34" charset="0"/>
                        </a:rPr>
                        <a:t>sizing:content</a:t>
                      </a:r>
                      <a:r>
                        <a:rPr lang="en-US" altLang="zh-CN" sz="2200" b="1" dirty="0" smtClean="0">
                          <a:latin typeface="Arial" pitchFamily="34" charset="0"/>
                          <a:cs typeface="Arial" pitchFamily="34" charset="0"/>
                        </a:rPr>
                        <a:t>-box</a:t>
                      </a:r>
                      <a:r>
                        <a:rPr lang="zh-CN" altLang="en-US" sz="2200" b="1" dirty="0" smtClean="0">
                          <a:latin typeface="Arial" pitchFamily="34" charset="0"/>
                          <a:cs typeface="Arial" pitchFamily="34" charset="0"/>
                        </a:rPr>
                        <a:t>时，将采用标准模式解析计算，也是默认模式；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当设置为</a:t>
                      </a:r>
                      <a:r>
                        <a:rPr lang="en-US" altLang="zh-CN" sz="2200" b="1" dirty="0" smtClean="0">
                          <a:latin typeface="Arial" pitchFamily="34" charset="0"/>
                          <a:cs typeface="Arial" pitchFamily="34" charset="0"/>
                        </a:rPr>
                        <a:t>box-</a:t>
                      </a:r>
                      <a:r>
                        <a:rPr lang="en-US" altLang="zh-CN" sz="2200" b="1" dirty="0" err="1" smtClean="0">
                          <a:latin typeface="Arial" pitchFamily="34" charset="0"/>
                          <a:cs typeface="Arial" pitchFamily="34" charset="0"/>
                        </a:rPr>
                        <a:t>sizing:border</a:t>
                      </a:r>
                      <a:r>
                        <a:rPr lang="en-US" altLang="zh-CN" sz="2200" b="1" dirty="0" smtClean="0">
                          <a:latin typeface="Arial" pitchFamily="34" charset="0"/>
                          <a:cs typeface="Arial" pitchFamily="34" charset="0"/>
                        </a:rPr>
                        <a:t>-box</a:t>
                      </a:r>
                      <a:r>
                        <a:rPr lang="zh-CN" altLang="en-US" sz="2200" b="1" dirty="0" smtClean="0">
                          <a:latin typeface="Arial" pitchFamily="34" charset="0"/>
                          <a:cs typeface="Arial" pitchFamily="34" charset="0"/>
                        </a:rPr>
                        <a:t>时，将采用怪异模式解析计算；</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目前使用此属性需要前缀如下</a:t>
                      </a:r>
                      <a:r>
                        <a:rPr lang="en-US" altLang="zh-CN" sz="22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a:t>
                      </a:r>
                      <a:r>
                        <a:rPr lang="en-US" altLang="zh-CN" sz="2200" b="1" dirty="0" err="1" smtClean="0">
                          <a:latin typeface="Arial" pitchFamily="34" charset="0"/>
                          <a:cs typeface="Arial" pitchFamily="34" charset="0"/>
                        </a:rPr>
                        <a:t>webkit</a:t>
                      </a:r>
                      <a:r>
                        <a:rPr lang="en-US" altLang="zh-CN" sz="2200" b="1" dirty="0" smtClean="0">
                          <a:latin typeface="Arial" pitchFamily="34" charset="0"/>
                          <a:cs typeface="Arial" pitchFamily="34" charset="0"/>
                        </a:rPr>
                        <a:t>-box-sizing: content-box;</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a:t>
                      </a:r>
                      <a:r>
                        <a:rPr lang="en-US" altLang="zh-CN" sz="2200" b="1" dirty="0" err="1" smtClean="0">
                          <a:latin typeface="Arial" pitchFamily="34" charset="0"/>
                          <a:cs typeface="Arial" pitchFamily="34" charset="0"/>
                        </a:rPr>
                        <a:t>moz</a:t>
                      </a:r>
                      <a:r>
                        <a:rPr lang="en-US" altLang="zh-CN" sz="2200" b="1" dirty="0" smtClean="0">
                          <a:latin typeface="Arial" pitchFamily="34" charset="0"/>
                          <a:cs typeface="Arial" pitchFamily="34" charset="0"/>
                        </a:rPr>
                        <a:t>-box-sizing: content-box;</a:t>
                      </a:r>
                      <a:endParaRPr lang="zh-CN" altLang="en-US"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en-US" altLang="zh-CN" sz="2400" b="1" dirty="0" smtClean="0"/>
              <a:t>content-box</a:t>
            </a:r>
          </a:p>
          <a:p>
            <a:endParaRPr lang="en-US" altLang="zh-CN" sz="2400" b="1" dirty="0" smtClean="0"/>
          </a:p>
          <a:p>
            <a:r>
              <a:rPr lang="zh-CN" altLang="en-US" sz="2400" b="1" dirty="0" smtClean="0"/>
              <a:t>这是由 </a:t>
            </a:r>
            <a:r>
              <a:rPr lang="en-US" altLang="zh-CN" sz="2400" b="1" dirty="0" smtClean="0"/>
              <a:t>CSS2.1 </a:t>
            </a:r>
            <a:r>
              <a:rPr lang="zh-CN" altLang="en-US" sz="2400" b="1" dirty="0" smtClean="0"/>
              <a:t>规定的宽度高度行为。</a:t>
            </a:r>
          </a:p>
          <a:p>
            <a:r>
              <a:rPr lang="zh-CN" altLang="en-US" sz="2400" b="1" dirty="0" smtClean="0"/>
              <a:t>宽度和高度分别应用到元素的内容框。</a:t>
            </a:r>
          </a:p>
          <a:p>
            <a:r>
              <a:rPr lang="zh-CN" altLang="en-US" sz="2400" b="1" dirty="0" smtClean="0"/>
              <a:t>在宽度和高度之外绘制元素的内边距和边框。</a:t>
            </a:r>
          </a:p>
          <a:p>
            <a:endParaRPr lang="en-US" altLang="zh-CN" sz="2400" b="1" dirty="0" smtClean="0"/>
          </a:p>
          <a:p>
            <a:r>
              <a:rPr lang="en-US" altLang="zh-CN" sz="2400" b="1" dirty="0" smtClean="0"/>
              <a:t>padding</a:t>
            </a:r>
            <a:r>
              <a:rPr lang="zh-CN" altLang="en-US" sz="2400" b="1" dirty="0" smtClean="0"/>
              <a:t>和</a:t>
            </a:r>
            <a:r>
              <a:rPr lang="en-US" altLang="zh-CN" sz="2400" b="1" dirty="0" smtClean="0"/>
              <a:t>border</a:t>
            </a:r>
            <a:r>
              <a:rPr lang="zh-CN" altLang="en-US" sz="2400" b="1" dirty="0" smtClean="0"/>
              <a:t>不被包含在定义的</a:t>
            </a:r>
            <a:r>
              <a:rPr lang="en-US" altLang="zh-CN" sz="2400" b="1" dirty="0" smtClean="0"/>
              <a:t>width</a:t>
            </a:r>
            <a:r>
              <a:rPr lang="zh-CN" altLang="en-US" sz="2400" b="1" dirty="0" smtClean="0"/>
              <a:t>和</a:t>
            </a:r>
            <a:r>
              <a:rPr lang="en-US" altLang="zh-CN" sz="2400" b="1" dirty="0" smtClean="0"/>
              <a:t>height</a:t>
            </a:r>
            <a:r>
              <a:rPr lang="zh-CN" altLang="en-US" sz="2400" b="1" dirty="0" smtClean="0"/>
              <a:t>之内。对象的实际宽度等于设置的</a:t>
            </a:r>
            <a:r>
              <a:rPr lang="en-US" altLang="zh-CN" sz="2400" b="1" dirty="0" smtClean="0"/>
              <a:t>width</a:t>
            </a:r>
            <a:r>
              <a:rPr lang="zh-CN" altLang="en-US" sz="2400" b="1" dirty="0" smtClean="0"/>
              <a:t>值和</a:t>
            </a:r>
            <a:r>
              <a:rPr lang="en-US" altLang="zh-CN" sz="2400" b="1" dirty="0" smtClean="0"/>
              <a:t>border</a:t>
            </a:r>
            <a:r>
              <a:rPr lang="zh-CN" altLang="en-US" sz="2400" b="1" dirty="0" smtClean="0"/>
              <a:t>、</a:t>
            </a:r>
            <a:r>
              <a:rPr lang="en-US" altLang="zh-CN" sz="2400" b="1" dirty="0" smtClean="0"/>
              <a:t>padding</a:t>
            </a:r>
            <a:r>
              <a:rPr lang="zh-CN" altLang="en-US" sz="2400" b="1" dirty="0" smtClean="0"/>
              <a:t>之和，即 </a:t>
            </a:r>
            <a:r>
              <a:rPr lang="en-US" altLang="zh-CN" sz="2400" b="1" dirty="0" smtClean="0"/>
              <a:t>( Element width = width + border + padding )</a:t>
            </a:r>
          </a:p>
          <a:p>
            <a:r>
              <a:rPr lang="zh-CN" altLang="en-US" sz="2400" b="1" dirty="0" smtClean="0"/>
              <a:t>此属性表现为标准模式下的盒模型。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例如：</a:t>
            </a:r>
            <a:endParaRPr lang="en-US" altLang="zh-CN" sz="2400" b="1" dirty="0" smtClean="0"/>
          </a:p>
          <a:p>
            <a:r>
              <a:rPr lang="en-US" altLang="zh-CN" sz="2400" b="1" dirty="0" smtClean="0"/>
              <a:t>.test1 { </a:t>
            </a:r>
          </a:p>
          <a:p>
            <a:r>
              <a:rPr lang="en-US" altLang="zh-CN" sz="2400" b="1" dirty="0" smtClean="0"/>
              <a:t>           box-</a:t>
            </a:r>
            <a:r>
              <a:rPr lang="en-US" altLang="zh-CN" sz="2400" b="1" dirty="0" err="1" smtClean="0"/>
              <a:t>sizing:content</a:t>
            </a:r>
            <a:r>
              <a:rPr lang="en-US" altLang="zh-CN" sz="2400" b="1" dirty="0" smtClean="0"/>
              <a:t>-box; </a:t>
            </a:r>
          </a:p>
          <a:p>
            <a:r>
              <a:rPr lang="en-US" altLang="zh-CN" sz="2400" b="1" dirty="0" smtClean="0"/>
              <a:t>           width:200px; </a:t>
            </a:r>
          </a:p>
          <a:p>
            <a:r>
              <a:rPr lang="en-US" altLang="zh-CN" sz="2400" b="1" dirty="0" smtClean="0"/>
              <a:t>           padding:10px; </a:t>
            </a:r>
          </a:p>
          <a:p>
            <a:r>
              <a:rPr lang="en-US" altLang="zh-CN" sz="2400" b="1" dirty="0" smtClean="0"/>
              <a:t>           border:15px solid #</a:t>
            </a:r>
            <a:r>
              <a:rPr lang="en-US" altLang="zh-CN" sz="2400" b="1" dirty="0" err="1" smtClean="0"/>
              <a:t>eee</a:t>
            </a:r>
            <a:r>
              <a:rPr lang="en-US" altLang="zh-CN" sz="2400" b="1" dirty="0" smtClean="0"/>
              <a:t>; </a:t>
            </a:r>
          </a:p>
          <a:p>
            <a:r>
              <a:rPr lang="en-US" altLang="zh-CN" sz="2400" b="1" dirty="0" smtClean="0"/>
              <a:t>}</a:t>
            </a:r>
          </a:p>
        </p:txBody>
      </p:sp>
      <p:pic>
        <p:nvPicPr>
          <p:cNvPr id="60418" name="Picture 2" descr="http://www.w3chtml.com/css3/properties/user-interface/images/content-box.png"/>
          <p:cNvPicPr>
            <a:picLocks noChangeAspect="1" noChangeArrowheads="1"/>
          </p:cNvPicPr>
          <p:nvPr/>
        </p:nvPicPr>
        <p:blipFill>
          <a:blip r:embed="rId2"/>
          <a:srcRect/>
          <a:stretch>
            <a:fillRect/>
          </a:stretch>
        </p:blipFill>
        <p:spPr bwMode="auto">
          <a:xfrm>
            <a:off x="5500694" y="2571744"/>
            <a:ext cx="3400432" cy="283369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5033696"/>
          </a:xfrm>
          <a:prstGeom prst="rect">
            <a:avLst/>
          </a:prstGeom>
        </p:spPr>
        <p:txBody>
          <a:bodyPr/>
          <a:lstStyle/>
          <a:p>
            <a:r>
              <a:rPr lang="en-US" altLang="zh-CN" sz="2400" b="1" dirty="0" smtClean="0"/>
              <a:t>border-box</a:t>
            </a:r>
          </a:p>
          <a:p>
            <a:endParaRPr lang="en-US" altLang="zh-CN" sz="2400" b="1" dirty="0" smtClean="0"/>
          </a:p>
          <a:p>
            <a:r>
              <a:rPr lang="zh-CN" altLang="en-US" sz="2400" b="1" dirty="0" smtClean="0"/>
              <a:t>为元素设定的宽度和高度决定了元素的边框盒。</a:t>
            </a:r>
          </a:p>
          <a:p>
            <a:r>
              <a:rPr lang="zh-CN" altLang="en-US" sz="2400" b="1" dirty="0" smtClean="0"/>
              <a:t>就是说，为元素指定的任何内边距和边框都将在已设定的宽度和高度内进行绘制。</a:t>
            </a:r>
          </a:p>
          <a:p>
            <a:r>
              <a:rPr lang="zh-CN" altLang="en-US" sz="2400" b="1" dirty="0" smtClean="0"/>
              <a:t>通过从已设定的宽度和高度分别减去边框和内边距才能得到内容的宽度和高度。</a:t>
            </a:r>
          </a:p>
          <a:p>
            <a:endParaRPr lang="en-US" altLang="zh-CN" sz="2400" b="1" dirty="0" smtClean="0"/>
          </a:p>
          <a:p>
            <a:r>
              <a:rPr lang="en-US" altLang="zh-CN" sz="2400" b="1" dirty="0" smtClean="0"/>
              <a:t>padding</a:t>
            </a:r>
            <a:r>
              <a:rPr lang="zh-CN" altLang="en-US" sz="2400" b="1" dirty="0" smtClean="0"/>
              <a:t>和</a:t>
            </a:r>
            <a:r>
              <a:rPr lang="en-US" altLang="zh-CN" sz="2400" b="1" dirty="0" smtClean="0"/>
              <a:t>border</a:t>
            </a:r>
            <a:r>
              <a:rPr lang="zh-CN" altLang="en-US" sz="2400" b="1" dirty="0" smtClean="0"/>
              <a:t>被包含在定义的</a:t>
            </a:r>
            <a:r>
              <a:rPr lang="en-US" altLang="zh-CN" sz="2400" b="1" dirty="0" smtClean="0"/>
              <a:t>width</a:t>
            </a:r>
            <a:r>
              <a:rPr lang="zh-CN" altLang="en-US" sz="2400" b="1" dirty="0" smtClean="0"/>
              <a:t>和</a:t>
            </a:r>
            <a:r>
              <a:rPr lang="en-US" altLang="zh-CN" sz="2400" b="1" dirty="0" smtClean="0"/>
              <a:t>height</a:t>
            </a:r>
            <a:r>
              <a:rPr lang="zh-CN" altLang="en-US" sz="2400" b="1" dirty="0" smtClean="0"/>
              <a:t>之内。对象的实际宽度就等于设置的</a:t>
            </a:r>
            <a:r>
              <a:rPr lang="en-US" altLang="zh-CN" sz="2400" b="1" dirty="0" smtClean="0"/>
              <a:t>width</a:t>
            </a:r>
            <a:r>
              <a:rPr lang="zh-CN" altLang="en-US" sz="2400" b="1" dirty="0" smtClean="0"/>
              <a:t>值，即使定义有</a:t>
            </a:r>
            <a:r>
              <a:rPr lang="en-US" altLang="zh-CN" sz="2400" b="1" dirty="0" smtClean="0"/>
              <a:t>border</a:t>
            </a:r>
            <a:r>
              <a:rPr lang="zh-CN" altLang="en-US" sz="2400" b="1" dirty="0" smtClean="0"/>
              <a:t>和</a:t>
            </a:r>
            <a:r>
              <a:rPr lang="en-US" altLang="zh-CN" sz="2400" b="1" dirty="0" smtClean="0"/>
              <a:t>padding</a:t>
            </a:r>
            <a:r>
              <a:rPr lang="zh-CN" altLang="en-US" sz="2400" b="1" dirty="0" smtClean="0"/>
              <a:t>也不会改变对象的实际宽度，即 </a:t>
            </a:r>
            <a:r>
              <a:rPr lang="en-US" altLang="zh-CN" sz="2400" b="1" dirty="0" smtClean="0"/>
              <a:t>( Element width = width )</a:t>
            </a:r>
          </a:p>
          <a:p>
            <a:r>
              <a:rPr lang="zh-CN" altLang="en-US" sz="2400" b="1" dirty="0" smtClean="0"/>
              <a:t>此属性表现为怪异模式下的盒模型。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例如：</a:t>
            </a:r>
            <a:endParaRPr lang="en-US" altLang="zh-CN" sz="2400" b="1" dirty="0" smtClean="0"/>
          </a:p>
          <a:p>
            <a:r>
              <a:rPr lang="en-US" altLang="zh-CN" sz="2400" b="1" dirty="0" smtClean="0"/>
              <a:t>.test2 { </a:t>
            </a:r>
          </a:p>
          <a:p>
            <a:r>
              <a:rPr lang="en-US" altLang="zh-CN" sz="2400" b="1" dirty="0" smtClean="0"/>
              <a:t>           box-</a:t>
            </a:r>
            <a:r>
              <a:rPr lang="en-US" altLang="zh-CN" sz="2400" b="1" dirty="0" err="1" smtClean="0"/>
              <a:t>sizing:border</a:t>
            </a:r>
            <a:r>
              <a:rPr lang="en-US" altLang="zh-CN" sz="2400" b="1" dirty="0" smtClean="0"/>
              <a:t>-box; </a:t>
            </a:r>
          </a:p>
          <a:p>
            <a:r>
              <a:rPr lang="en-US" altLang="zh-CN" sz="2400" b="1" dirty="0" smtClean="0"/>
              <a:t>           width:200px; </a:t>
            </a:r>
          </a:p>
          <a:p>
            <a:r>
              <a:rPr lang="en-US" altLang="zh-CN" sz="2400" b="1" dirty="0" smtClean="0"/>
              <a:t>           padding:10px; </a:t>
            </a:r>
          </a:p>
          <a:p>
            <a:r>
              <a:rPr lang="en-US" altLang="zh-CN" sz="2400" b="1" dirty="0" smtClean="0"/>
              <a:t>           border:15px solid #</a:t>
            </a:r>
            <a:r>
              <a:rPr lang="en-US" altLang="zh-CN" sz="2400" b="1" dirty="0" err="1" smtClean="0"/>
              <a:t>eee</a:t>
            </a:r>
            <a:r>
              <a:rPr lang="en-US" altLang="zh-CN" sz="2400" b="1" dirty="0" smtClean="0"/>
              <a:t>; </a:t>
            </a:r>
          </a:p>
          <a:p>
            <a:r>
              <a:rPr lang="en-US" altLang="zh-CN" sz="2400" b="1" dirty="0" smtClean="0"/>
              <a:t>}</a:t>
            </a:r>
          </a:p>
        </p:txBody>
      </p:sp>
      <p:pic>
        <p:nvPicPr>
          <p:cNvPr id="60418" name="Picture 2" descr="http://www.w3chtml.com/css3/properties/user-interface/images/content-box.png"/>
          <p:cNvPicPr>
            <a:picLocks noChangeAspect="1" noChangeArrowheads="1"/>
          </p:cNvPicPr>
          <p:nvPr/>
        </p:nvPicPr>
        <p:blipFill>
          <a:blip r:embed="rId2"/>
          <a:srcRect/>
          <a:stretch>
            <a:fillRect/>
          </a:stretch>
        </p:blipFill>
        <p:spPr bwMode="auto">
          <a:xfrm>
            <a:off x="5500694" y="2571744"/>
            <a:ext cx="3400432" cy="2833694"/>
          </a:xfrm>
          <a:prstGeom prst="rect">
            <a:avLst/>
          </a:prstGeom>
          <a:noFill/>
        </p:spPr>
      </p:pic>
      <p:pic>
        <p:nvPicPr>
          <p:cNvPr id="63490" name="Picture 2" descr="http://www.w3chtml.com/css3/properties/user-interface/images/border-box.png"/>
          <p:cNvPicPr>
            <a:picLocks noChangeAspect="1" noChangeArrowheads="1"/>
          </p:cNvPicPr>
          <p:nvPr/>
        </p:nvPicPr>
        <p:blipFill>
          <a:blip r:embed="rId3"/>
          <a:srcRect/>
          <a:stretch>
            <a:fillRect/>
          </a:stretch>
        </p:blipFill>
        <p:spPr bwMode="auto">
          <a:xfrm>
            <a:off x="5429256" y="2571744"/>
            <a:ext cx="3429024" cy="285752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pic>
        <p:nvPicPr>
          <p:cNvPr id="65538" name="Picture 2" descr="http://img.blog.csdn.net/20160429135909363"/>
          <p:cNvPicPr>
            <a:picLocks noChangeAspect="1" noChangeArrowheads="1"/>
          </p:cNvPicPr>
          <p:nvPr/>
        </p:nvPicPr>
        <p:blipFill>
          <a:blip r:embed="rId2"/>
          <a:srcRect/>
          <a:stretch>
            <a:fillRect/>
          </a:stretch>
        </p:blipFill>
        <p:spPr bwMode="auto">
          <a:xfrm>
            <a:off x="571472" y="1785926"/>
            <a:ext cx="7715304" cy="492236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zh-CN" altLang="en-US" sz="2400" b="1" dirty="0" smtClean="0">
                <a:latin typeface="Arial" pitchFamily="34" charset="0"/>
                <a:cs typeface="Arial" pitchFamily="34" charset="0"/>
              </a:rPr>
              <a:t>弹性盒模型</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858280" cy="4176464"/>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弹性盒子是 </a:t>
            </a:r>
            <a:r>
              <a:rPr lang="en-US" altLang="zh-CN" sz="2000" b="1" dirty="0" smtClean="0">
                <a:latin typeface="Arial" pitchFamily="34" charset="0"/>
                <a:cs typeface="Arial" pitchFamily="34" charset="0"/>
                <a:sym typeface="黑体" pitchFamily="2" charset="-122"/>
              </a:rPr>
              <a:t>CSS3 </a:t>
            </a:r>
            <a:r>
              <a:rPr lang="zh-CN" altLang="en-US" sz="2000" b="1" dirty="0" smtClean="0">
                <a:latin typeface="Arial" pitchFamily="34" charset="0"/>
                <a:cs typeface="Arial" pitchFamily="34" charset="0"/>
                <a:sym typeface="黑体" pitchFamily="2" charset="-122"/>
              </a:rPr>
              <a:t>的一种新的布局模式。</a:t>
            </a:r>
          </a:p>
          <a:p>
            <a:pPr>
              <a:spcBef>
                <a:spcPts val="600"/>
              </a:spcBef>
            </a:pPr>
            <a:r>
              <a:rPr lang="en-US" altLang="zh-CN" sz="2000" b="1" dirty="0" smtClean="0">
                <a:latin typeface="Arial" pitchFamily="34" charset="0"/>
                <a:cs typeface="Arial" pitchFamily="34" charset="0"/>
                <a:sym typeface="黑体" pitchFamily="2" charset="-122"/>
              </a:rPr>
              <a:t>CSS3 </a:t>
            </a:r>
            <a:r>
              <a:rPr lang="zh-CN" altLang="en-US" sz="2000" b="1" dirty="0" smtClean="0">
                <a:latin typeface="Arial" pitchFamily="34" charset="0"/>
                <a:cs typeface="Arial" pitchFamily="34" charset="0"/>
                <a:sym typeface="黑体" pitchFamily="2" charset="-122"/>
              </a:rPr>
              <a:t>弹性盒（ </a:t>
            </a:r>
            <a:r>
              <a:rPr lang="en-US" altLang="zh-CN" sz="2000" b="1" dirty="0" smtClean="0">
                <a:latin typeface="Arial" pitchFamily="34" charset="0"/>
                <a:cs typeface="Arial" pitchFamily="34" charset="0"/>
                <a:sym typeface="黑体" pitchFamily="2" charset="-122"/>
              </a:rPr>
              <a:t>Flexible Box </a:t>
            </a:r>
            <a:r>
              <a:rPr lang="zh-CN" altLang="en-US" sz="2000" b="1" dirty="0" smtClean="0">
                <a:latin typeface="Arial" pitchFamily="34" charset="0"/>
                <a:cs typeface="Arial" pitchFamily="34" charset="0"/>
                <a:sym typeface="黑体" pitchFamily="2" charset="-122"/>
              </a:rPr>
              <a:t>或 </a:t>
            </a:r>
            <a:r>
              <a:rPr lang="en-US" altLang="zh-CN" sz="2000" b="1" dirty="0" err="1" smtClean="0">
                <a:latin typeface="Arial" pitchFamily="34" charset="0"/>
                <a:cs typeface="Arial" pitchFamily="34" charset="0"/>
                <a:sym typeface="黑体" pitchFamily="2" charset="-122"/>
              </a:rPr>
              <a:t>flexbox</a:t>
            </a:r>
            <a:r>
              <a:rPr lang="zh-CN" altLang="en-US" sz="2000" b="1" dirty="0" smtClean="0">
                <a:latin typeface="Arial" pitchFamily="34" charset="0"/>
                <a:cs typeface="Arial" pitchFamily="34" charset="0"/>
                <a:sym typeface="黑体" pitchFamily="2" charset="-122"/>
              </a:rPr>
              <a:t>），是一种当页面需要适应不同的屏幕大小以及设备类型时确保元素拥有恰当的行为的布局方式。</a:t>
            </a:r>
          </a:p>
          <a:p>
            <a:pPr>
              <a:spcBef>
                <a:spcPts val="600"/>
              </a:spcBef>
            </a:pPr>
            <a:r>
              <a:rPr lang="zh-CN" altLang="en-US" sz="2000" b="1" dirty="0" smtClean="0">
                <a:latin typeface="Arial" pitchFamily="34" charset="0"/>
                <a:cs typeface="Arial" pitchFamily="34" charset="0"/>
                <a:sym typeface="黑体" pitchFamily="2" charset="-122"/>
              </a:rPr>
              <a:t>引入弹性盒布局模型的目的是提供一种更加有效的方式来对一个容器中的子元素进行排列、对齐和分配空白空间。</a:t>
            </a:r>
          </a:p>
          <a:p>
            <a:pPr>
              <a:spcBef>
                <a:spcPts val="600"/>
              </a:spcBef>
            </a:pPr>
            <a:r>
              <a:rPr lang="zh-CN" altLang="en-US" sz="2000" b="1" dirty="0" smtClean="0">
                <a:latin typeface="Arial" pitchFamily="34" charset="0"/>
                <a:cs typeface="Arial" pitchFamily="34" charset="0"/>
                <a:sym typeface="黑体" pitchFamily="2" charset="-122"/>
              </a:rPr>
              <a:t>弹性盒子由弹性容器</a:t>
            </a:r>
            <a:r>
              <a:rPr lang="en-US" altLang="zh-CN" sz="2000" b="1" dirty="0" smtClean="0">
                <a:latin typeface="Arial" pitchFamily="34" charset="0"/>
                <a:cs typeface="Arial" pitchFamily="34" charset="0"/>
                <a:sym typeface="黑体" pitchFamily="2" charset="-122"/>
              </a:rPr>
              <a:t>(Flex container)</a:t>
            </a:r>
            <a:r>
              <a:rPr lang="zh-CN" altLang="en-US" sz="2000" b="1" dirty="0" smtClean="0">
                <a:latin typeface="Arial" pitchFamily="34" charset="0"/>
                <a:cs typeface="Arial" pitchFamily="34" charset="0"/>
                <a:sym typeface="黑体" pitchFamily="2" charset="-122"/>
              </a:rPr>
              <a:t>和弹性子元素</a:t>
            </a:r>
            <a:r>
              <a:rPr lang="en-US" altLang="zh-CN" sz="2000" b="1" dirty="0" smtClean="0">
                <a:latin typeface="Arial" pitchFamily="34" charset="0"/>
                <a:cs typeface="Arial" pitchFamily="34" charset="0"/>
                <a:sym typeface="黑体" pitchFamily="2" charset="-122"/>
              </a:rPr>
              <a:t>(Flex item)</a:t>
            </a:r>
            <a:r>
              <a:rPr lang="zh-CN" altLang="en-US" sz="2000" b="1" dirty="0" smtClean="0">
                <a:latin typeface="Arial" pitchFamily="34" charset="0"/>
                <a:cs typeface="Arial" pitchFamily="34" charset="0"/>
                <a:sym typeface="黑体" pitchFamily="2" charset="-122"/>
              </a:rPr>
              <a:t>组成。</a:t>
            </a:r>
          </a:p>
          <a:p>
            <a:pPr>
              <a:spcBef>
                <a:spcPts val="600"/>
              </a:spcBef>
            </a:pPr>
            <a:r>
              <a:rPr lang="zh-CN" altLang="en-US" sz="2000" b="1" dirty="0" smtClean="0">
                <a:latin typeface="Arial" pitchFamily="34" charset="0"/>
                <a:cs typeface="Arial" pitchFamily="34" charset="0"/>
                <a:sym typeface="黑体" pitchFamily="2" charset="-122"/>
              </a:rPr>
              <a:t>弹性容器通过设置 </a:t>
            </a:r>
            <a:r>
              <a:rPr lang="en-US" altLang="zh-CN" sz="2000" b="1" dirty="0" smtClean="0">
                <a:latin typeface="Arial" pitchFamily="34" charset="0"/>
                <a:cs typeface="Arial" pitchFamily="34" charset="0"/>
                <a:sym typeface="黑体" pitchFamily="2" charset="-122"/>
              </a:rPr>
              <a:t>display </a:t>
            </a:r>
            <a:r>
              <a:rPr lang="zh-CN" altLang="en-US" sz="2000" b="1" dirty="0" smtClean="0">
                <a:latin typeface="Arial" pitchFamily="34" charset="0"/>
                <a:cs typeface="Arial" pitchFamily="34" charset="0"/>
                <a:sym typeface="黑体" pitchFamily="2" charset="-122"/>
              </a:rPr>
              <a:t>属性的值为 </a:t>
            </a:r>
            <a:r>
              <a:rPr lang="en-US" altLang="zh-CN" sz="2000" b="1" dirty="0" smtClean="0">
                <a:latin typeface="Arial" pitchFamily="34" charset="0"/>
                <a:cs typeface="Arial" pitchFamily="34" charset="0"/>
                <a:sym typeface="黑体" pitchFamily="2" charset="-122"/>
              </a:rPr>
              <a:t>flex</a:t>
            </a:r>
            <a:r>
              <a:rPr lang="zh-CN" altLang="en-US" sz="2000" b="1" dirty="0" smtClean="0">
                <a:latin typeface="Arial" pitchFamily="34" charset="0"/>
                <a:cs typeface="Arial" pitchFamily="34" charset="0"/>
                <a:sym typeface="黑体" pitchFamily="2" charset="-122"/>
              </a:rPr>
              <a:t>将其定义为弹性容器。</a:t>
            </a:r>
          </a:p>
          <a:p>
            <a:pPr>
              <a:spcBef>
                <a:spcPts val="600"/>
              </a:spcBef>
            </a:pPr>
            <a:r>
              <a:rPr lang="zh-CN" altLang="en-US" sz="2000" b="1" dirty="0" smtClean="0">
                <a:latin typeface="Arial" pitchFamily="34" charset="0"/>
                <a:cs typeface="Arial" pitchFamily="34" charset="0"/>
                <a:sym typeface="黑体" pitchFamily="2" charset="-122"/>
              </a:rPr>
              <a:t>弹性容器内包含了一个或多个弹性子元素。</a:t>
            </a:r>
          </a:p>
          <a:p>
            <a:pPr>
              <a:spcBef>
                <a:spcPts val="600"/>
              </a:spcBef>
            </a:pPr>
            <a:r>
              <a:rPr lang="zh-CN" altLang="en-US" sz="2000" b="1" dirty="0" smtClean="0">
                <a:latin typeface="Arial" pitchFamily="34" charset="0"/>
                <a:cs typeface="Arial" pitchFamily="34" charset="0"/>
                <a:sym typeface="黑体" pitchFamily="2" charset="-122"/>
              </a:rPr>
              <a:t>注意： 弹性容器外及弹性子元素内是正常渲染的。弹性盒子只定义了弹性子元素如何在弹性容器内布局。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solidFill>
                  <a:srgbClr val="FF0000"/>
                </a:solidFill>
              </a:rPr>
              <a:t>设为</a:t>
            </a:r>
            <a:r>
              <a:rPr lang="en-US" sz="2000" b="1" dirty="0" smtClean="0">
                <a:solidFill>
                  <a:srgbClr val="FF0000"/>
                </a:solidFill>
              </a:rPr>
              <a:t>Flex</a:t>
            </a:r>
            <a:r>
              <a:rPr lang="zh-CN" altLang="en-US" sz="2000" b="1" dirty="0" smtClean="0">
                <a:solidFill>
                  <a:srgbClr val="FF0000"/>
                </a:solidFill>
              </a:rPr>
              <a:t>布局以后，子元素的</a:t>
            </a:r>
            <a:r>
              <a:rPr lang="en-US" sz="2000" b="1" dirty="0" err="1" smtClean="0">
                <a:solidFill>
                  <a:srgbClr val="FF0000"/>
                </a:solidFill>
              </a:rPr>
              <a:t>float、clear</a:t>
            </a:r>
            <a:r>
              <a:rPr lang="zh-CN" altLang="en-US" sz="2000" b="1" dirty="0" smtClean="0">
                <a:solidFill>
                  <a:srgbClr val="FF0000"/>
                </a:solidFill>
              </a:rPr>
              <a:t>和</a:t>
            </a:r>
            <a:r>
              <a:rPr lang="en-US" sz="2000" b="1" dirty="0" smtClean="0">
                <a:solidFill>
                  <a:srgbClr val="FF0000"/>
                </a:solidFill>
              </a:rPr>
              <a:t>vertical-align</a:t>
            </a:r>
            <a:r>
              <a:rPr lang="zh-CN" altLang="en-US" sz="2000" b="1" dirty="0" smtClean="0">
                <a:solidFill>
                  <a:srgbClr val="FF0000"/>
                </a:solidFill>
              </a:rPr>
              <a:t>属性将失效。</a:t>
            </a:r>
            <a:endParaRPr lang="zh-CN" altLang="en-US" sz="2000" b="1" dirty="0" smtClean="0">
              <a:solidFill>
                <a:srgbClr val="FF0000"/>
              </a:solidFill>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2"/>
          <p:cNvSpPr txBox="1">
            <a:spLocks/>
          </p:cNvSpPr>
          <p:nvPr/>
        </p:nvSpPr>
        <p:spPr>
          <a:xfrm>
            <a:off x="214282" y="1795450"/>
            <a:ext cx="8705880" cy="4919698"/>
          </a:xfrm>
          <a:prstGeom prst="rect">
            <a:avLst/>
          </a:prstGeom>
        </p:spPr>
        <p:txBody>
          <a:bodyPr/>
          <a:lstStyle/>
          <a:p>
            <a:r>
              <a:rPr lang="en-US" altLang="zh-CN" sz="2400" b="1" dirty="0" smtClean="0"/>
              <a:t>Flexible boxes</a:t>
            </a:r>
            <a:r>
              <a:rPr lang="zh-CN" altLang="en-US" sz="2400" b="1" dirty="0" smtClean="0"/>
              <a:t>盒子按照宽和高分出了以下 </a:t>
            </a:r>
            <a:r>
              <a:rPr lang="en-US" altLang="zh-CN" sz="2400" b="1" dirty="0" smtClean="0"/>
              <a:t>8 </a:t>
            </a:r>
            <a:r>
              <a:rPr lang="zh-CN" altLang="en-US" sz="2400" b="1" dirty="0" smtClean="0"/>
              <a:t>点：</a:t>
            </a:r>
            <a:endParaRPr lang="en-US" altLang="zh-CN" sz="2400" b="1" dirty="0" smtClean="0"/>
          </a:p>
          <a:p>
            <a:endParaRPr lang="zh-CN" altLang="en-US" sz="2400" b="1" dirty="0" smtClean="0"/>
          </a:p>
          <a:p>
            <a:r>
              <a:rPr lang="zh-CN" altLang="en-US" sz="2400" b="1" dirty="0" smtClean="0"/>
              <a:t>水平的主轴</a:t>
            </a:r>
            <a:r>
              <a:rPr lang="en-US" altLang="zh-CN" sz="2400" b="1" dirty="0" smtClean="0"/>
              <a:t>: main axis</a:t>
            </a:r>
          </a:p>
          <a:p>
            <a:r>
              <a:rPr lang="zh-CN" altLang="en-US" sz="2400" b="1" dirty="0" smtClean="0"/>
              <a:t>垂直的纵轴</a:t>
            </a:r>
            <a:r>
              <a:rPr lang="en-US" altLang="zh-CN" sz="2400" b="1" dirty="0" smtClean="0"/>
              <a:t>:cross axis</a:t>
            </a:r>
          </a:p>
          <a:p>
            <a:r>
              <a:rPr lang="zh-CN" altLang="en-US" sz="2400" b="1" dirty="0" smtClean="0"/>
              <a:t>纵轴的开始位置和边框的交点</a:t>
            </a:r>
            <a:r>
              <a:rPr lang="en-US" altLang="zh-CN" sz="2400" b="1" dirty="0" smtClean="0"/>
              <a:t>: cross start</a:t>
            </a:r>
          </a:p>
          <a:p>
            <a:r>
              <a:rPr lang="zh-CN" altLang="en-US" sz="2400" b="1" dirty="0" smtClean="0"/>
              <a:t>纵轴的结束位置和边框的交点</a:t>
            </a:r>
            <a:r>
              <a:rPr lang="en-US" altLang="zh-CN" sz="2400" b="1" dirty="0" smtClean="0"/>
              <a:t>: cross end</a:t>
            </a:r>
          </a:p>
          <a:p>
            <a:r>
              <a:rPr lang="zh-CN" altLang="en-US" sz="2400" b="1" dirty="0" smtClean="0"/>
              <a:t>主轴的开始位置和边框的交点</a:t>
            </a:r>
            <a:r>
              <a:rPr lang="en-US" altLang="zh-CN" sz="2400" b="1" dirty="0" smtClean="0"/>
              <a:t>: main start</a:t>
            </a:r>
          </a:p>
          <a:p>
            <a:r>
              <a:rPr lang="zh-CN" altLang="en-US" sz="2400" b="1" dirty="0" smtClean="0"/>
              <a:t>主轴的结束位置和边框的交点</a:t>
            </a:r>
            <a:r>
              <a:rPr lang="en-US" altLang="zh-CN" sz="2400" b="1" dirty="0" smtClean="0"/>
              <a:t>: main end</a:t>
            </a:r>
          </a:p>
          <a:p>
            <a:r>
              <a:rPr lang="zh-CN" altLang="en-US" sz="2400" b="1" dirty="0" smtClean="0"/>
              <a:t>单个项目占据主轴的空间距离</a:t>
            </a:r>
            <a:r>
              <a:rPr lang="en-US" altLang="zh-CN" sz="2400" b="1" dirty="0" smtClean="0"/>
              <a:t>: main axis</a:t>
            </a:r>
          </a:p>
          <a:p>
            <a:r>
              <a:rPr lang="zh-CN" altLang="en-US" sz="2400" b="1" dirty="0" smtClean="0"/>
              <a:t>单个项目占据纵轴的空间距离</a:t>
            </a:r>
            <a:r>
              <a:rPr lang="en-US" altLang="zh-CN" sz="2400" b="1" dirty="0" smtClean="0"/>
              <a:t>: cross axis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第十四章 弹性盒与媒体查询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2"/>
          <p:cNvSpPr txBox="1">
            <a:spLocks/>
          </p:cNvSpPr>
          <p:nvPr/>
        </p:nvSpPr>
        <p:spPr>
          <a:xfrm>
            <a:off x="438120" y="1795450"/>
            <a:ext cx="8348722" cy="4786346"/>
          </a:xfrm>
          <a:prstGeom prst="rect">
            <a:avLst/>
          </a:prstGeom>
        </p:spPr>
        <p:txBody>
          <a:bodyPr/>
          <a:lstStyle/>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p:txBody>
      </p:sp>
      <p:pic>
        <p:nvPicPr>
          <p:cNvPr id="56322" name="Picture 2" descr="http://www.ruanyifeng.com/blogimg/asset/2015/bg2015071004.png"/>
          <p:cNvPicPr>
            <a:picLocks noChangeAspect="1" noChangeArrowheads="1"/>
          </p:cNvPicPr>
          <p:nvPr/>
        </p:nvPicPr>
        <p:blipFill>
          <a:blip r:embed="rId2"/>
          <a:srcRect/>
          <a:stretch>
            <a:fillRect/>
          </a:stretch>
        </p:blipFill>
        <p:spPr bwMode="auto">
          <a:xfrm>
            <a:off x="428596" y="1643050"/>
            <a:ext cx="8092228" cy="478634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7596" name="Picture 12" descr="http://img.caibaojian.com/uploads/2014/05/flexbox.png"/>
          <p:cNvPicPr>
            <a:picLocks noChangeAspect="1" noChangeArrowheads="1"/>
          </p:cNvPicPr>
          <p:nvPr/>
        </p:nvPicPr>
        <p:blipFill>
          <a:blip r:embed="rId2"/>
          <a:srcRect/>
          <a:stretch>
            <a:fillRect/>
          </a:stretch>
        </p:blipFill>
        <p:spPr bwMode="auto">
          <a:xfrm>
            <a:off x="1285852" y="2143116"/>
            <a:ext cx="6276975" cy="2676525"/>
          </a:xfrm>
          <a:prstGeom prst="rect">
            <a:avLst/>
          </a:prstGeom>
          <a:noFill/>
        </p:spPr>
      </p:pic>
      <p:sp>
        <p:nvSpPr>
          <p:cNvPr id="10" name="内容占位符 2"/>
          <p:cNvSpPr txBox="1">
            <a:spLocks/>
          </p:cNvSpPr>
          <p:nvPr/>
        </p:nvSpPr>
        <p:spPr>
          <a:xfrm>
            <a:off x="438120" y="1795450"/>
            <a:ext cx="8348722" cy="4786346"/>
          </a:xfrm>
          <a:prstGeom prst="rect">
            <a:avLst/>
          </a:prstGeom>
        </p:spPr>
        <p:txBody>
          <a:bodyPr/>
          <a:lstStyle/>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基本上，项目将制定了以下任一主轴（从 </a:t>
            </a:r>
            <a:r>
              <a:rPr lang="en-US" altLang="zh-CN" sz="2400" b="1" dirty="0" smtClean="0">
                <a:latin typeface="Arial" pitchFamily="34" charset="0"/>
                <a:cs typeface="Arial" pitchFamily="34" charset="0"/>
                <a:sym typeface="黑体" pitchFamily="2" charset="-122"/>
              </a:rPr>
              <a:t>main-start </a:t>
            </a:r>
            <a:r>
              <a:rPr lang="zh-CN" altLang="en-US" sz="2400" b="1" dirty="0" smtClean="0">
                <a:latin typeface="Arial" pitchFamily="34" charset="0"/>
                <a:cs typeface="Arial" pitchFamily="34" charset="0"/>
                <a:sym typeface="黑体" pitchFamily="2" charset="-122"/>
              </a:rPr>
              <a:t>到 </a:t>
            </a:r>
            <a:r>
              <a:rPr lang="en-US" altLang="zh-CN" sz="2400" b="1" dirty="0" smtClean="0">
                <a:latin typeface="Arial" pitchFamily="34" charset="0"/>
                <a:cs typeface="Arial" pitchFamily="34" charset="0"/>
                <a:sym typeface="黑体" pitchFamily="2" charset="-122"/>
              </a:rPr>
              <a:t>main-end</a:t>
            </a:r>
            <a:r>
              <a:rPr lang="zh-CN" altLang="en-US" sz="2400" b="1" dirty="0" smtClean="0">
                <a:latin typeface="Arial" pitchFamily="34" charset="0"/>
                <a:cs typeface="Arial" pitchFamily="34" charset="0"/>
                <a:sym typeface="黑体" pitchFamily="2" charset="-122"/>
              </a:rPr>
              <a:t>）或十字轴（</a:t>
            </a:r>
            <a:r>
              <a:rPr lang="en-US" altLang="zh-CN" sz="2400" b="1" dirty="0" smtClean="0">
                <a:latin typeface="Arial" pitchFamily="34" charset="0"/>
                <a:cs typeface="Arial" pitchFamily="34" charset="0"/>
                <a:sym typeface="黑体" pitchFamily="2" charset="-122"/>
              </a:rPr>
              <a:t>(</a:t>
            </a:r>
            <a:r>
              <a:rPr lang="zh-CN" altLang="en-US" sz="2400" b="1" dirty="0" smtClean="0">
                <a:latin typeface="Arial" pitchFamily="34" charset="0"/>
                <a:cs typeface="Arial" pitchFamily="34" charset="0"/>
                <a:sym typeface="黑体" pitchFamily="2" charset="-122"/>
              </a:rPr>
              <a:t>从 </a:t>
            </a:r>
            <a:r>
              <a:rPr lang="en-US" altLang="zh-CN" sz="2400" b="1" dirty="0" smtClean="0">
                <a:latin typeface="Arial" pitchFamily="34" charset="0"/>
                <a:cs typeface="Arial" pitchFamily="34" charset="0"/>
                <a:sym typeface="黑体" pitchFamily="2" charset="-122"/>
              </a:rPr>
              <a:t>cross-start </a:t>
            </a:r>
            <a:r>
              <a:rPr lang="zh-CN" altLang="en-US" sz="2400" b="1" dirty="0" smtClean="0">
                <a:latin typeface="Arial" pitchFamily="34" charset="0"/>
                <a:cs typeface="Arial" pitchFamily="34" charset="0"/>
                <a:sym typeface="黑体" pitchFamily="2" charset="-122"/>
              </a:rPr>
              <a:t>到 </a:t>
            </a:r>
            <a:r>
              <a:rPr lang="en-US" altLang="zh-CN" sz="2400" b="1" dirty="0" smtClean="0">
                <a:latin typeface="Arial" pitchFamily="34" charset="0"/>
                <a:cs typeface="Arial" pitchFamily="34" charset="0"/>
                <a:sym typeface="黑体" pitchFamily="2" charset="-122"/>
              </a:rPr>
              <a:t>cross-end</a:t>
            </a:r>
            <a:r>
              <a:rPr lang="zh-CN" altLang="en-US" sz="2400" b="1" dirty="0" smtClean="0">
                <a:latin typeface="Arial" pitchFamily="34" charset="0"/>
                <a:cs typeface="Arial" pitchFamily="34" charset="0"/>
                <a:sym typeface="黑体" pitchFamily="2"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2"/>
          <p:cNvSpPr txBox="1">
            <a:spLocks/>
          </p:cNvSpPr>
          <p:nvPr/>
        </p:nvSpPr>
        <p:spPr>
          <a:xfrm>
            <a:off x="438120" y="1795450"/>
            <a:ext cx="8348722" cy="4786346"/>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根据伸缩项目排列方式不同，主轴和侧轴方向也有所变化。</a:t>
            </a:r>
          </a:p>
        </p:txBody>
      </p:sp>
      <p:pic>
        <p:nvPicPr>
          <p:cNvPr id="70658" name="Picture 2" descr="http://cdn2.w3cplus.com/cdn/farfuture/VoglnAeBBH9tD9Fjnd7y8jgJOIq5vA71RRVoiTmko_8/mtime:1421035124/sites/default/files/styles/print_image/public/blogs/2013/flexbox-guide-7.jpg"/>
          <p:cNvPicPr>
            <a:picLocks noChangeAspect="1" noChangeArrowheads="1"/>
          </p:cNvPicPr>
          <p:nvPr/>
        </p:nvPicPr>
        <p:blipFill>
          <a:blip r:embed="rId2"/>
          <a:srcRect/>
          <a:stretch>
            <a:fillRect/>
          </a:stretch>
        </p:blipFill>
        <p:spPr bwMode="auto">
          <a:xfrm>
            <a:off x="714348" y="2428868"/>
            <a:ext cx="6936488" cy="400052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2"/>
          <p:cNvSpPr txBox="1">
            <a:spLocks/>
          </p:cNvSpPr>
          <p:nvPr/>
        </p:nvSpPr>
        <p:spPr>
          <a:xfrm>
            <a:off x="214282" y="1795450"/>
            <a:ext cx="8705880" cy="4919698"/>
          </a:xfrm>
          <a:prstGeom prst="rect">
            <a:avLst/>
          </a:prstGeom>
        </p:spPr>
        <p:txBody>
          <a:bodyPr/>
          <a:lstStyle/>
          <a:p>
            <a:r>
              <a:rPr lang="zh-CN" altLang="en-US" sz="2000" b="1" dirty="0" smtClean="0"/>
              <a:t>基本上，伸缩项目是沿着主轴（</a:t>
            </a:r>
            <a:r>
              <a:rPr lang="en-US" altLang="zh-CN" sz="2000" b="1" dirty="0" smtClean="0"/>
              <a:t>main axis</a:t>
            </a:r>
            <a:r>
              <a:rPr lang="zh-CN" altLang="en-US" sz="2000" b="1" dirty="0" smtClean="0"/>
              <a:t>），从主轴起点（</a:t>
            </a:r>
            <a:r>
              <a:rPr lang="en-US" altLang="zh-CN" sz="2000" b="1" dirty="0" smtClean="0"/>
              <a:t>main-start</a:t>
            </a:r>
            <a:r>
              <a:rPr lang="zh-CN" altLang="en-US" sz="2000" b="1" dirty="0" smtClean="0"/>
              <a:t>）到主轴终点（</a:t>
            </a:r>
            <a:r>
              <a:rPr lang="en-US" altLang="zh-CN" sz="2000" b="1" dirty="0" smtClean="0"/>
              <a:t>main-end</a:t>
            </a:r>
            <a:r>
              <a:rPr lang="zh-CN" altLang="en-US" sz="2000" b="1" dirty="0" smtClean="0"/>
              <a:t>）或者沿着侧轴（</a:t>
            </a:r>
            <a:r>
              <a:rPr lang="en-US" altLang="zh-CN" sz="2000" b="1" dirty="0" smtClean="0"/>
              <a:t>cross axis</a:t>
            </a:r>
            <a:r>
              <a:rPr lang="zh-CN" altLang="en-US" sz="2000" b="1" dirty="0" smtClean="0"/>
              <a:t>），从侧轴起点（</a:t>
            </a:r>
            <a:r>
              <a:rPr lang="en-US" altLang="zh-CN" sz="2000" b="1" dirty="0" smtClean="0"/>
              <a:t>cross-start</a:t>
            </a:r>
            <a:r>
              <a:rPr lang="zh-CN" altLang="en-US" sz="2000" b="1" dirty="0" smtClean="0"/>
              <a:t>）到侧轴终点（</a:t>
            </a:r>
            <a:r>
              <a:rPr lang="en-US" altLang="zh-CN" sz="2000" b="1" dirty="0" smtClean="0"/>
              <a:t>cross-end</a:t>
            </a:r>
            <a:r>
              <a:rPr lang="zh-CN" altLang="en-US" sz="2000" b="1" dirty="0" smtClean="0"/>
              <a:t>）排列。</a:t>
            </a:r>
            <a:endParaRPr lang="en-US" altLang="zh-CN" sz="2000" b="1" dirty="0" smtClean="0"/>
          </a:p>
          <a:p>
            <a:endParaRPr lang="zh-CN" altLang="en-US" sz="2400" b="1" dirty="0" smtClean="0"/>
          </a:p>
          <a:p>
            <a:r>
              <a:rPr lang="zh-CN" altLang="en-US" b="1" dirty="0" smtClean="0">
                <a:solidFill>
                  <a:srgbClr val="FF0000"/>
                </a:solidFill>
              </a:rPr>
              <a:t>主轴（</a:t>
            </a:r>
            <a:r>
              <a:rPr lang="en-US" altLang="zh-CN" b="1" dirty="0" smtClean="0">
                <a:solidFill>
                  <a:srgbClr val="FF0000"/>
                </a:solidFill>
              </a:rPr>
              <a:t>main axis</a:t>
            </a:r>
            <a:r>
              <a:rPr lang="zh-CN" altLang="en-US" b="1" dirty="0" smtClean="0">
                <a:solidFill>
                  <a:srgbClr val="FF0000"/>
                </a:solidFill>
              </a:rPr>
              <a:t>）：</a:t>
            </a:r>
            <a:r>
              <a:rPr lang="zh-CN" altLang="en-US" b="1" dirty="0" smtClean="0"/>
              <a:t>伸缩容器的主轴，伸缩项目主要沿着这条轴进行排列布局。小心，它不一定是水平的；这主要取决于“</a:t>
            </a:r>
            <a:r>
              <a:rPr lang="en-US" altLang="zh-CN" b="1" dirty="0" smtClean="0"/>
              <a:t>justify-content”</a:t>
            </a:r>
            <a:r>
              <a:rPr lang="zh-CN" altLang="en-US" b="1" dirty="0" smtClean="0"/>
              <a:t>属性（详细见下文）。</a:t>
            </a:r>
          </a:p>
          <a:p>
            <a:r>
              <a:rPr lang="zh-CN" altLang="en-US" b="1" dirty="0" smtClean="0">
                <a:solidFill>
                  <a:srgbClr val="FF0000"/>
                </a:solidFill>
              </a:rPr>
              <a:t>主轴起点（</a:t>
            </a:r>
            <a:r>
              <a:rPr lang="en-US" altLang="zh-CN" b="1" dirty="0" smtClean="0">
                <a:solidFill>
                  <a:srgbClr val="FF0000"/>
                </a:solidFill>
              </a:rPr>
              <a:t>main-start</a:t>
            </a:r>
            <a:r>
              <a:rPr lang="zh-CN" altLang="en-US" b="1" dirty="0" smtClean="0">
                <a:solidFill>
                  <a:srgbClr val="FF0000"/>
                </a:solidFill>
              </a:rPr>
              <a:t>）和主轴终点（</a:t>
            </a:r>
            <a:r>
              <a:rPr lang="en-US" altLang="zh-CN" b="1" dirty="0" smtClean="0">
                <a:solidFill>
                  <a:srgbClr val="FF0000"/>
                </a:solidFill>
              </a:rPr>
              <a:t>main-end</a:t>
            </a:r>
            <a:r>
              <a:rPr lang="zh-CN" altLang="en-US" b="1" dirty="0" smtClean="0">
                <a:solidFill>
                  <a:srgbClr val="FF0000"/>
                </a:solidFill>
              </a:rPr>
              <a:t>）：</a:t>
            </a:r>
            <a:r>
              <a:rPr lang="zh-CN" altLang="en-US" b="1" dirty="0" smtClean="0"/>
              <a:t>伸缩项目放置在伸缩容器内从主轴起点（</a:t>
            </a:r>
            <a:r>
              <a:rPr lang="en-US" altLang="zh-CN" b="1" dirty="0" smtClean="0"/>
              <a:t>main-start</a:t>
            </a:r>
            <a:r>
              <a:rPr lang="zh-CN" altLang="en-US" b="1" dirty="0" smtClean="0"/>
              <a:t>）向主轴终点（</a:t>
            </a:r>
            <a:r>
              <a:rPr lang="en-US" altLang="zh-CN" b="1" dirty="0" smtClean="0"/>
              <a:t>main-start</a:t>
            </a:r>
            <a:r>
              <a:rPr lang="zh-CN" altLang="en-US" b="1" dirty="0" smtClean="0"/>
              <a:t>）方向。</a:t>
            </a:r>
          </a:p>
          <a:p>
            <a:r>
              <a:rPr lang="zh-CN" altLang="en-US" b="1" dirty="0" smtClean="0">
                <a:solidFill>
                  <a:srgbClr val="FF0000"/>
                </a:solidFill>
              </a:rPr>
              <a:t>主轴尺寸（</a:t>
            </a:r>
            <a:r>
              <a:rPr lang="en-US" altLang="zh-CN" b="1" dirty="0" smtClean="0">
                <a:solidFill>
                  <a:srgbClr val="FF0000"/>
                </a:solidFill>
              </a:rPr>
              <a:t>main size</a:t>
            </a:r>
            <a:r>
              <a:rPr lang="zh-CN" altLang="en-US" b="1" dirty="0" smtClean="0">
                <a:solidFill>
                  <a:srgbClr val="FF0000"/>
                </a:solidFill>
              </a:rPr>
              <a:t>）：</a:t>
            </a:r>
            <a:r>
              <a:rPr lang="zh-CN" altLang="en-US" b="1" dirty="0" smtClean="0"/>
              <a:t>伸缩项目在主轴方向的宽度或高度就是主轴的尺寸。伸缩项目主要的大小属性要么是宽度，要么是高度属性，由哪一个对着主轴方向决定。</a:t>
            </a:r>
          </a:p>
          <a:p>
            <a:r>
              <a:rPr lang="zh-CN" altLang="en-US" b="1" dirty="0" smtClean="0">
                <a:solidFill>
                  <a:srgbClr val="FF0000"/>
                </a:solidFill>
              </a:rPr>
              <a:t>侧轴（</a:t>
            </a:r>
            <a:r>
              <a:rPr lang="en-US" altLang="zh-CN" b="1" dirty="0" smtClean="0">
                <a:solidFill>
                  <a:srgbClr val="FF0000"/>
                </a:solidFill>
              </a:rPr>
              <a:t>cross axis</a:t>
            </a:r>
            <a:r>
              <a:rPr lang="zh-CN" altLang="en-US" b="1" dirty="0" smtClean="0">
                <a:solidFill>
                  <a:srgbClr val="FF0000"/>
                </a:solidFill>
              </a:rPr>
              <a:t>）：</a:t>
            </a:r>
            <a:r>
              <a:rPr lang="zh-CN" altLang="en-US" b="1" dirty="0" smtClean="0"/>
              <a:t>垂直于主轴称为侧轴。它的方向主要取决于主轴方向。</a:t>
            </a:r>
          </a:p>
          <a:p>
            <a:r>
              <a:rPr lang="zh-CN" altLang="en-US" b="1" dirty="0" smtClean="0">
                <a:solidFill>
                  <a:srgbClr val="FF0000"/>
                </a:solidFill>
              </a:rPr>
              <a:t>侧轴起点（</a:t>
            </a:r>
            <a:r>
              <a:rPr lang="en-US" altLang="zh-CN" b="1" dirty="0" smtClean="0">
                <a:solidFill>
                  <a:srgbClr val="FF0000"/>
                </a:solidFill>
              </a:rPr>
              <a:t>cross-start</a:t>
            </a:r>
            <a:r>
              <a:rPr lang="zh-CN" altLang="en-US" b="1" dirty="0" smtClean="0">
                <a:solidFill>
                  <a:srgbClr val="FF0000"/>
                </a:solidFill>
              </a:rPr>
              <a:t>）和侧轴终点（</a:t>
            </a:r>
            <a:r>
              <a:rPr lang="en-US" altLang="zh-CN" b="1" dirty="0" smtClean="0">
                <a:solidFill>
                  <a:srgbClr val="FF0000"/>
                </a:solidFill>
              </a:rPr>
              <a:t>cross-end</a:t>
            </a:r>
            <a:r>
              <a:rPr lang="zh-CN" altLang="en-US" b="1" dirty="0" smtClean="0">
                <a:solidFill>
                  <a:srgbClr val="FF0000"/>
                </a:solidFill>
              </a:rPr>
              <a:t>）：</a:t>
            </a:r>
            <a:r>
              <a:rPr lang="zh-CN" altLang="en-US" b="1" dirty="0" smtClean="0"/>
              <a:t>伸缩行的配置从容器的侧轴起点边开始，往侧轴终点边结束。</a:t>
            </a:r>
          </a:p>
          <a:p>
            <a:r>
              <a:rPr lang="zh-CN" altLang="en-US" b="1" dirty="0" smtClean="0">
                <a:solidFill>
                  <a:srgbClr val="FF0000"/>
                </a:solidFill>
              </a:rPr>
              <a:t>侧轴尺寸（</a:t>
            </a:r>
            <a:r>
              <a:rPr lang="en-US" altLang="zh-CN" b="1" dirty="0" smtClean="0">
                <a:solidFill>
                  <a:srgbClr val="FF0000"/>
                </a:solidFill>
              </a:rPr>
              <a:t>cross size</a:t>
            </a:r>
            <a:r>
              <a:rPr lang="zh-CN" altLang="en-US" b="1" dirty="0" smtClean="0">
                <a:solidFill>
                  <a:srgbClr val="FF0000"/>
                </a:solidFill>
              </a:rPr>
              <a:t>）：</a:t>
            </a:r>
            <a:r>
              <a:rPr lang="zh-CN" altLang="en-US" b="1" dirty="0" smtClean="0"/>
              <a:t>伸缩项目的在侧轴方向的宽度或高度就是项目的侧轴长度，伸缩项目的侧轴长度属性是「</a:t>
            </a:r>
            <a:r>
              <a:rPr lang="en-US" altLang="zh-CN" b="1" dirty="0" smtClean="0"/>
              <a:t>width</a:t>
            </a:r>
            <a:r>
              <a:rPr lang="zh-CN" altLang="en-US" b="1" dirty="0" smtClean="0"/>
              <a:t>」或「</a:t>
            </a:r>
            <a:r>
              <a:rPr lang="en-US" altLang="zh-CN" b="1" dirty="0" smtClean="0"/>
              <a:t>height</a:t>
            </a:r>
            <a:r>
              <a:rPr lang="zh-CN" altLang="en-US" b="1" dirty="0" smtClean="0"/>
              <a:t>」属性，由哪一个对着侧轴方向决定。</a:t>
            </a:r>
            <a:endParaRPr lang="zh-CN"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endParaRPr lang="zh-CN" altLang="en-US" sz="2400" b="1" dirty="0" smtClean="0">
              <a:solidFill>
                <a:srgbClr val="FF0000"/>
              </a:solidFill>
              <a:latin typeface="Arial" pitchFamily="34" charset="0"/>
              <a:cs typeface="Arial" pitchFamily="34" charset="0"/>
              <a:sym typeface="黑体" pitchFamily="2" charset="-122"/>
            </a:endParaRPr>
          </a:p>
        </p:txBody>
      </p:sp>
      <p:sp>
        <p:nvSpPr>
          <p:cNvPr id="67586" name="AutoShape 2"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88" name="AutoShape 4"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0" name="AutoShape 6"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2" name="AutoShape 8"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C:\Users\1\Desktop\%E7%AC%AC%E4%B8%80%E5%91%A8\%E7%AC%AC%E4%B8%80%E5%91%A8\T_class-5 %E5%BC%B9%E6%80%A7%E7%9B%92%E4%B8%8E%E5%AA%92%E4%BD%93%E6%9F%A5%E8%AF%A2_files\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2"/>
          <p:cNvSpPr txBox="1">
            <a:spLocks/>
          </p:cNvSpPr>
          <p:nvPr/>
        </p:nvSpPr>
        <p:spPr>
          <a:xfrm>
            <a:off x="214282" y="1795450"/>
            <a:ext cx="8705880" cy="4919698"/>
          </a:xfrm>
          <a:prstGeom prst="rect">
            <a:avLst/>
          </a:prstGeom>
        </p:spPr>
        <p:txBody>
          <a:bodyPr/>
          <a:lstStyle/>
          <a:p>
            <a:r>
              <a:rPr lang="zh-CN" altLang="en-US" sz="2000" b="1" dirty="0" smtClean="0"/>
              <a:t>总之，我们的弹性盒模型就是让我们的实现响应式布局更加优雅</a:t>
            </a:r>
          </a:p>
          <a:p>
            <a:endParaRPr lang="zh-CN" altLang="en-US" b="1" dirty="0"/>
          </a:p>
        </p:txBody>
      </p:sp>
      <p:pic>
        <p:nvPicPr>
          <p:cNvPr id="90114" name="Picture 2" descr="http://img.blog.csdn.net/20160323213656207"/>
          <p:cNvPicPr>
            <a:picLocks noChangeAspect="1" noChangeArrowheads="1" noCrop="1"/>
          </p:cNvPicPr>
          <p:nvPr/>
        </p:nvPicPr>
        <p:blipFill>
          <a:blip r:embed="rId2"/>
          <a:srcRect/>
          <a:stretch>
            <a:fillRect/>
          </a:stretch>
        </p:blipFill>
        <p:spPr bwMode="auto">
          <a:xfrm>
            <a:off x="1071538" y="2214554"/>
            <a:ext cx="7291351" cy="453696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a</a:t>
            </a:r>
            <a:r>
              <a:rPr lang="zh-CN" altLang="en-US" sz="2400" b="1" dirty="0" smtClean="0">
                <a:latin typeface="Arial" pitchFamily="34" charset="0"/>
                <a:cs typeface="Arial" pitchFamily="34" charset="0"/>
                <a:sym typeface="黑体" pitchFamily="2" charset="-122"/>
              </a:rPr>
              <a:t>、新旧版弹性盒的对比</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弹性盒子由弹性容器</a:t>
            </a:r>
            <a:r>
              <a:rPr lang="en-US" altLang="zh-CN" sz="2000" b="1" dirty="0" smtClean="0">
                <a:latin typeface="Arial" pitchFamily="34" charset="0"/>
                <a:cs typeface="Arial" pitchFamily="34" charset="0"/>
                <a:sym typeface="黑体" pitchFamily="2" charset="-122"/>
              </a:rPr>
              <a:t>(Flex container)</a:t>
            </a:r>
            <a:r>
              <a:rPr lang="zh-CN" altLang="en-US" sz="2000" b="1" dirty="0" smtClean="0">
                <a:latin typeface="Arial" pitchFamily="34" charset="0"/>
                <a:cs typeface="Arial" pitchFamily="34" charset="0"/>
                <a:sym typeface="黑体" pitchFamily="2" charset="-122"/>
              </a:rPr>
              <a:t>和弹性子元素</a:t>
            </a:r>
            <a:r>
              <a:rPr lang="en-US" altLang="zh-CN" sz="2000" b="1" dirty="0" smtClean="0">
                <a:latin typeface="Arial" pitchFamily="34" charset="0"/>
                <a:cs typeface="Arial" pitchFamily="34" charset="0"/>
                <a:sym typeface="黑体" pitchFamily="2" charset="-122"/>
              </a:rPr>
              <a:t>(Flex item)</a:t>
            </a:r>
            <a:r>
              <a:rPr lang="zh-CN" altLang="en-US" sz="2000" b="1" dirty="0" smtClean="0">
                <a:latin typeface="Arial" pitchFamily="34" charset="0"/>
                <a:cs typeface="Arial" pitchFamily="34" charset="0"/>
                <a:sym typeface="黑体" pitchFamily="2" charset="-122"/>
              </a:rPr>
              <a:t>组成。</a:t>
            </a:r>
          </a:p>
          <a:p>
            <a:pPr>
              <a:spcBef>
                <a:spcPts val="600"/>
              </a:spcBef>
            </a:pPr>
            <a:r>
              <a:rPr lang="zh-CN" altLang="en-US" sz="2000" b="1" dirty="0" smtClean="0">
                <a:latin typeface="Arial" pitchFamily="34" charset="0"/>
                <a:cs typeface="Arial" pitchFamily="34" charset="0"/>
                <a:sym typeface="黑体" pitchFamily="2" charset="-122"/>
              </a:rPr>
              <a:t>弹性容器通过设置 </a:t>
            </a:r>
            <a:r>
              <a:rPr lang="en-US" altLang="zh-CN" sz="2000" b="1" dirty="0" smtClean="0">
                <a:latin typeface="Arial" pitchFamily="34" charset="0"/>
                <a:cs typeface="Arial" pitchFamily="34" charset="0"/>
                <a:sym typeface="黑体" pitchFamily="2" charset="-122"/>
              </a:rPr>
              <a:t>display </a:t>
            </a:r>
            <a:r>
              <a:rPr lang="zh-CN" altLang="en-US" sz="2000" b="1" dirty="0" smtClean="0">
                <a:latin typeface="Arial" pitchFamily="34" charset="0"/>
                <a:cs typeface="Arial" pitchFamily="34" charset="0"/>
                <a:sym typeface="黑体" pitchFamily="2" charset="-122"/>
              </a:rPr>
              <a:t>属性的值将其定义为弹性容器。</a:t>
            </a: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r>
              <a:rPr lang="en-US" altLang="zh-CN" sz="2000" b="1" dirty="0" smtClean="0">
                <a:latin typeface="Arial" pitchFamily="34" charset="0"/>
                <a:cs typeface="Arial" pitchFamily="34" charset="0"/>
                <a:sym typeface="黑体" pitchFamily="2" charset="-122"/>
              </a:rPr>
              <a:t>- box</a:t>
            </a:r>
            <a:r>
              <a:rPr lang="zh-CN" altLang="en-US" sz="2000" b="1" dirty="0" smtClean="0">
                <a:latin typeface="Arial" pitchFamily="34" charset="0"/>
                <a:cs typeface="Arial" pitchFamily="34" charset="0"/>
                <a:sym typeface="黑体" pitchFamily="2" charset="-122"/>
              </a:rPr>
              <a:t>：将对象作为弹性伸缩盒显示。</a:t>
            </a:r>
            <a:r>
              <a:rPr lang="zh-CN" altLang="en-US" sz="1400" b="1" dirty="0" smtClean="0">
                <a:solidFill>
                  <a:schemeClr val="accent4"/>
                </a:solidFill>
                <a:latin typeface="Arial" pitchFamily="34" charset="0"/>
                <a:cs typeface="Arial" pitchFamily="34" charset="0"/>
                <a:sym typeface="黑体" pitchFamily="2" charset="-122"/>
              </a:rPr>
              <a:t>（弹性盒最老版本）（</a:t>
            </a:r>
            <a:r>
              <a:rPr lang="en-US" altLang="zh-CN" sz="1400" b="1" dirty="0" smtClean="0">
                <a:solidFill>
                  <a:schemeClr val="accent4"/>
                </a:solidFill>
                <a:latin typeface="Arial" pitchFamily="34" charset="0"/>
                <a:cs typeface="Arial" pitchFamily="34" charset="0"/>
                <a:sym typeface="黑体" pitchFamily="2" charset="-122"/>
              </a:rPr>
              <a:t>CSS3</a:t>
            </a:r>
            <a:r>
              <a:rPr lang="zh-CN" altLang="en-US" sz="1400" b="1" dirty="0" smtClean="0">
                <a:solidFill>
                  <a:schemeClr val="accent4"/>
                </a:solidFill>
                <a:latin typeface="Arial" pitchFamily="34" charset="0"/>
                <a:cs typeface="Arial" pitchFamily="34" charset="0"/>
                <a:sym typeface="黑体" pitchFamily="2" charset="-122"/>
              </a:rPr>
              <a:t>）</a:t>
            </a:r>
          </a:p>
          <a:p>
            <a:pPr>
              <a:spcBef>
                <a:spcPts val="600"/>
              </a:spcBef>
            </a:pPr>
            <a:r>
              <a:rPr lang="en-US" altLang="zh-CN" sz="2000" b="1" dirty="0" smtClean="0">
                <a:latin typeface="Arial" pitchFamily="34" charset="0"/>
                <a:cs typeface="Arial" pitchFamily="34" charset="0"/>
                <a:sym typeface="黑体" pitchFamily="2" charset="-122"/>
              </a:rPr>
              <a:t>- inline-box</a:t>
            </a:r>
            <a:r>
              <a:rPr lang="zh-CN" altLang="en-US" sz="2000" b="1" dirty="0" smtClean="0">
                <a:latin typeface="Arial" pitchFamily="34" charset="0"/>
                <a:cs typeface="Arial" pitchFamily="34" charset="0"/>
                <a:sym typeface="黑体" pitchFamily="2" charset="-122"/>
              </a:rPr>
              <a:t>：将对象作为内联块级弹性伸缩盒显示。</a:t>
            </a:r>
            <a:r>
              <a:rPr lang="zh-CN" altLang="en-US" sz="1400" b="1" dirty="0" smtClean="0">
                <a:solidFill>
                  <a:schemeClr val="accent4"/>
                </a:solidFill>
                <a:latin typeface="Arial" pitchFamily="34" charset="0"/>
                <a:cs typeface="Arial" pitchFamily="34" charset="0"/>
                <a:sym typeface="黑体" pitchFamily="2" charset="-122"/>
              </a:rPr>
              <a:t>（弹性盒最老版本）（</a:t>
            </a:r>
            <a:r>
              <a:rPr lang="en-US" altLang="zh-CN" sz="1400" b="1" dirty="0" smtClean="0">
                <a:solidFill>
                  <a:schemeClr val="accent4"/>
                </a:solidFill>
                <a:latin typeface="Arial" pitchFamily="34" charset="0"/>
                <a:cs typeface="Arial" pitchFamily="34" charset="0"/>
                <a:sym typeface="黑体" pitchFamily="2" charset="-122"/>
              </a:rPr>
              <a:t>CSS3</a:t>
            </a:r>
            <a:r>
              <a:rPr lang="zh-CN" altLang="en-US" sz="1400" b="1" dirty="0" smtClean="0">
                <a:solidFill>
                  <a:schemeClr val="accent4"/>
                </a:solidFill>
                <a:latin typeface="Arial" pitchFamily="34" charset="0"/>
                <a:cs typeface="Arial" pitchFamily="34" charset="0"/>
                <a:sym typeface="黑体" pitchFamily="2" charset="-122"/>
              </a:rPr>
              <a:t>）</a:t>
            </a:r>
          </a:p>
          <a:p>
            <a:pPr>
              <a:spcBef>
                <a:spcPts val="600"/>
              </a:spcBef>
            </a:pPr>
            <a:r>
              <a:rPr lang="en-US" altLang="zh-CN" sz="2000" b="1" dirty="0" smtClean="0">
                <a:latin typeface="Arial" pitchFamily="34" charset="0"/>
                <a:cs typeface="Arial" pitchFamily="34" charset="0"/>
                <a:sym typeface="黑体" pitchFamily="2" charset="-122"/>
              </a:rPr>
              <a:t>- </a:t>
            </a:r>
            <a:r>
              <a:rPr lang="en-US" altLang="zh-CN" sz="2000" b="1" dirty="0" err="1" smtClean="0">
                <a:latin typeface="Arial" pitchFamily="34" charset="0"/>
                <a:cs typeface="Arial" pitchFamily="34" charset="0"/>
                <a:sym typeface="黑体" pitchFamily="2" charset="-122"/>
              </a:rPr>
              <a:t>flexbox</a:t>
            </a:r>
            <a:r>
              <a:rPr lang="zh-CN" altLang="en-US" sz="2000" b="1" dirty="0" smtClean="0">
                <a:latin typeface="Arial" pitchFamily="34" charset="0"/>
                <a:cs typeface="Arial" pitchFamily="34" charset="0"/>
                <a:sym typeface="黑体" pitchFamily="2" charset="-122"/>
              </a:rPr>
              <a:t>：将对象作为弹性伸缩盒显示。</a:t>
            </a:r>
            <a:r>
              <a:rPr lang="zh-CN" altLang="en-US" sz="1400" b="1" dirty="0" smtClean="0">
                <a:solidFill>
                  <a:srgbClr val="92D050"/>
                </a:solidFill>
                <a:latin typeface="Arial" pitchFamily="34" charset="0"/>
                <a:cs typeface="Arial" pitchFamily="34" charset="0"/>
                <a:sym typeface="黑体" pitchFamily="2" charset="-122"/>
              </a:rPr>
              <a:t>（弹性盒过渡版本）（</a:t>
            </a:r>
            <a:r>
              <a:rPr lang="en-US" altLang="zh-CN" sz="1400" b="1" dirty="0" smtClean="0">
                <a:solidFill>
                  <a:srgbClr val="92D050"/>
                </a:solidFill>
                <a:latin typeface="Arial" pitchFamily="34" charset="0"/>
                <a:cs typeface="Arial" pitchFamily="34" charset="0"/>
                <a:sym typeface="黑体" pitchFamily="2" charset="-122"/>
              </a:rPr>
              <a:t>CSS3</a:t>
            </a:r>
            <a:r>
              <a:rPr lang="zh-CN" altLang="en-US" sz="1400" b="1" dirty="0" smtClean="0">
                <a:solidFill>
                  <a:srgbClr val="92D050"/>
                </a:solidFill>
                <a:latin typeface="Arial" pitchFamily="34" charset="0"/>
                <a:cs typeface="Arial" pitchFamily="34" charset="0"/>
                <a:sym typeface="黑体" pitchFamily="2" charset="-122"/>
              </a:rPr>
              <a:t>）</a:t>
            </a:r>
          </a:p>
          <a:p>
            <a:pPr>
              <a:spcBef>
                <a:spcPts val="600"/>
              </a:spcBef>
            </a:pPr>
            <a:r>
              <a:rPr lang="en-US" altLang="zh-CN" sz="2000" b="1" dirty="0" smtClean="0">
                <a:latin typeface="Arial" pitchFamily="34" charset="0"/>
                <a:cs typeface="Arial" pitchFamily="34" charset="0"/>
                <a:sym typeface="黑体" pitchFamily="2" charset="-122"/>
              </a:rPr>
              <a:t>- inline-</a:t>
            </a:r>
            <a:r>
              <a:rPr lang="en-US" altLang="zh-CN" sz="2000" b="1" dirty="0" err="1" smtClean="0">
                <a:latin typeface="Arial" pitchFamily="34" charset="0"/>
                <a:cs typeface="Arial" pitchFamily="34" charset="0"/>
                <a:sym typeface="黑体" pitchFamily="2" charset="-122"/>
              </a:rPr>
              <a:t>flexbox</a:t>
            </a:r>
            <a:r>
              <a:rPr lang="zh-CN" altLang="en-US" sz="2000" b="1" dirty="0" smtClean="0">
                <a:latin typeface="Arial" pitchFamily="34" charset="0"/>
                <a:cs typeface="Arial" pitchFamily="34" charset="0"/>
                <a:sym typeface="黑体" pitchFamily="2" charset="-122"/>
              </a:rPr>
              <a:t>：将对象作为内联块级弹性伸缩盒显示。 </a:t>
            </a:r>
            <a:r>
              <a:rPr lang="zh-CN" altLang="en-US" sz="1400" b="1" dirty="0" smtClean="0">
                <a:solidFill>
                  <a:srgbClr val="92D050"/>
                </a:solidFill>
                <a:latin typeface="Arial" pitchFamily="34" charset="0"/>
                <a:cs typeface="Arial" pitchFamily="34" charset="0"/>
                <a:sym typeface="黑体" pitchFamily="2" charset="-122"/>
              </a:rPr>
              <a:t>（弹性盒过渡版本）（</a:t>
            </a:r>
            <a:r>
              <a:rPr lang="en-US" altLang="zh-CN" sz="1400" b="1" dirty="0" smtClean="0">
                <a:solidFill>
                  <a:srgbClr val="92D050"/>
                </a:solidFill>
                <a:latin typeface="Arial" pitchFamily="34" charset="0"/>
                <a:cs typeface="Arial" pitchFamily="34" charset="0"/>
                <a:sym typeface="黑体" pitchFamily="2" charset="-122"/>
              </a:rPr>
              <a:t>CSS3</a:t>
            </a:r>
            <a:r>
              <a:rPr lang="zh-CN" altLang="en-US" sz="1400" b="1" dirty="0" smtClean="0">
                <a:solidFill>
                  <a:srgbClr val="92D050"/>
                </a:solidFill>
                <a:latin typeface="Arial" pitchFamily="34" charset="0"/>
                <a:cs typeface="Arial" pitchFamily="34" charset="0"/>
                <a:sym typeface="黑体" pitchFamily="2" charset="-122"/>
              </a:rPr>
              <a:t>）</a:t>
            </a:r>
          </a:p>
          <a:p>
            <a:pPr>
              <a:spcBef>
                <a:spcPts val="600"/>
              </a:spcBef>
            </a:pPr>
            <a:r>
              <a:rPr lang="en-US" altLang="zh-CN" sz="2000" b="1" dirty="0" smtClean="0">
                <a:latin typeface="Arial" pitchFamily="34" charset="0"/>
                <a:cs typeface="Arial" pitchFamily="34" charset="0"/>
                <a:sym typeface="黑体" pitchFamily="2" charset="-122"/>
              </a:rPr>
              <a:t>- flex</a:t>
            </a:r>
            <a:r>
              <a:rPr lang="zh-CN" altLang="en-US" sz="2000" b="1" dirty="0" smtClean="0">
                <a:latin typeface="Arial" pitchFamily="34" charset="0"/>
                <a:cs typeface="Arial" pitchFamily="34" charset="0"/>
                <a:sym typeface="黑体" pitchFamily="2" charset="-122"/>
              </a:rPr>
              <a:t>：将对象作为弹性伸缩盒显示。 </a:t>
            </a:r>
            <a:r>
              <a:rPr lang="zh-CN" altLang="en-US" sz="1400" b="1" dirty="0" smtClean="0">
                <a:solidFill>
                  <a:schemeClr val="accent2"/>
                </a:solidFill>
                <a:latin typeface="Arial" pitchFamily="34" charset="0"/>
                <a:cs typeface="Arial" pitchFamily="34" charset="0"/>
                <a:sym typeface="黑体" pitchFamily="2" charset="-122"/>
              </a:rPr>
              <a:t>（弹性盒最新版本）（</a:t>
            </a:r>
            <a:r>
              <a:rPr lang="en-US" altLang="zh-CN" sz="1400" b="1" dirty="0" smtClean="0">
                <a:solidFill>
                  <a:schemeClr val="accent2"/>
                </a:solidFill>
                <a:latin typeface="Arial" pitchFamily="34" charset="0"/>
                <a:cs typeface="Arial" pitchFamily="34" charset="0"/>
                <a:sym typeface="黑体" pitchFamily="2" charset="-122"/>
              </a:rPr>
              <a:t>CSS3</a:t>
            </a:r>
            <a:r>
              <a:rPr lang="zh-CN" altLang="en-US" sz="1400" b="1" dirty="0" smtClean="0">
                <a:solidFill>
                  <a:schemeClr val="accent2"/>
                </a:solidFill>
                <a:latin typeface="Arial" pitchFamily="34" charset="0"/>
                <a:cs typeface="Arial" pitchFamily="34" charset="0"/>
                <a:sym typeface="黑体" pitchFamily="2" charset="-122"/>
              </a:rPr>
              <a:t>）</a:t>
            </a:r>
          </a:p>
          <a:p>
            <a:pPr>
              <a:spcBef>
                <a:spcPts val="600"/>
              </a:spcBef>
            </a:pPr>
            <a:r>
              <a:rPr lang="en-US" altLang="zh-CN" sz="2000" b="1" dirty="0" smtClean="0">
                <a:latin typeface="Arial" pitchFamily="34" charset="0"/>
                <a:cs typeface="Arial" pitchFamily="34" charset="0"/>
                <a:sym typeface="黑体" pitchFamily="2" charset="-122"/>
              </a:rPr>
              <a:t>- inline-flex</a:t>
            </a:r>
            <a:r>
              <a:rPr lang="zh-CN" altLang="en-US" sz="2000" b="1" dirty="0" smtClean="0">
                <a:latin typeface="Arial" pitchFamily="34" charset="0"/>
                <a:cs typeface="Arial" pitchFamily="34" charset="0"/>
                <a:sym typeface="黑体" pitchFamily="2" charset="-122"/>
              </a:rPr>
              <a:t>：将对象作为内联块级弹性伸缩盒显示。</a:t>
            </a:r>
            <a:r>
              <a:rPr lang="zh-CN" altLang="en-US" sz="2000" b="1" dirty="0" smtClean="0">
                <a:solidFill>
                  <a:schemeClr val="accent2"/>
                </a:solidFill>
                <a:latin typeface="Arial" pitchFamily="34" charset="0"/>
                <a:cs typeface="Arial" pitchFamily="34" charset="0"/>
                <a:sym typeface="黑体" pitchFamily="2" charset="-122"/>
              </a:rPr>
              <a:t> </a:t>
            </a:r>
            <a:r>
              <a:rPr lang="zh-CN" altLang="en-US" sz="1400" b="1" dirty="0" smtClean="0">
                <a:solidFill>
                  <a:schemeClr val="accent2"/>
                </a:solidFill>
                <a:latin typeface="Arial" pitchFamily="34" charset="0"/>
                <a:cs typeface="Arial" pitchFamily="34" charset="0"/>
                <a:sym typeface="黑体" pitchFamily="2" charset="-122"/>
              </a:rPr>
              <a:t>（弹性盒最新版本）（</a:t>
            </a:r>
            <a:r>
              <a:rPr lang="en-US" altLang="zh-CN" sz="1400" b="1" dirty="0" smtClean="0">
                <a:solidFill>
                  <a:schemeClr val="accent2"/>
                </a:solidFill>
                <a:latin typeface="Arial" pitchFamily="34" charset="0"/>
                <a:cs typeface="Arial" pitchFamily="34" charset="0"/>
                <a:sym typeface="黑体" pitchFamily="2" charset="-122"/>
              </a:rPr>
              <a:t>CSS3</a:t>
            </a:r>
            <a:r>
              <a:rPr lang="zh-CN" altLang="en-US" sz="1400" b="1" dirty="0" smtClean="0">
                <a:solidFill>
                  <a:schemeClr val="accent2"/>
                </a:solidFill>
                <a:latin typeface="Arial" pitchFamily="34" charset="0"/>
                <a:cs typeface="Arial" pitchFamily="34" charset="0"/>
                <a:sym typeface="黑体" pitchFamily="2" charset="-122"/>
              </a:rPr>
              <a: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r>
              <a:rPr lang="zh-CN" altLang="en-US" b="1" dirty="0" smtClean="0">
                <a:latin typeface="Arial" pitchFamily="34" charset="0"/>
                <a:cs typeface="Arial" pitchFamily="34" charset="0"/>
                <a:sym typeface="黑体" pitchFamily="2" charset="-122"/>
              </a:rPr>
              <a:t>旧：</a:t>
            </a:r>
            <a:r>
              <a:rPr lang="en-US" altLang="zh-CN" b="1" dirty="0" smtClean="0">
                <a:latin typeface="Arial" pitchFamily="34" charset="0"/>
                <a:cs typeface="Arial" pitchFamily="34" charset="0"/>
                <a:sym typeface="黑体" pitchFamily="2" charset="-122"/>
              </a:rPr>
              <a:t>display</a:t>
            </a:r>
            <a:r>
              <a:rPr lang="zh-CN" altLang="en-US" b="1" dirty="0" smtClean="0">
                <a:latin typeface="Arial" pitchFamily="34" charset="0"/>
                <a:cs typeface="Arial" pitchFamily="34" charset="0"/>
                <a:sym typeface="黑体" pitchFamily="2" charset="-122"/>
              </a:rPr>
              <a:t>：</a:t>
            </a:r>
            <a:r>
              <a:rPr lang="en-US" altLang="zh-CN" b="1" dirty="0" smtClean="0">
                <a:latin typeface="Arial" pitchFamily="34" charset="0"/>
                <a:cs typeface="Arial" pitchFamily="34" charset="0"/>
                <a:sym typeface="黑体" pitchFamily="2" charset="-122"/>
              </a:rPr>
              <a:t>box   </a:t>
            </a:r>
            <a:r>
              <a:rPr lang="zh-CN" altLang="en-US" b="1" dirty="0" smtClean="0">
                <a:latin typeface="Arial" pitchFamily="34" charset="0"/>
                <a:cs typeface="Arial" pitchFamily="34" charset="0"/>
                <a:sym typeface="黑体" pitchFamily="2" charset="-122"/>
              </a:rPr>
              <a:t>子元素占的份数</a:t>
            </a:r>
            <a:r>
              <a:rPr lang="en-US" altLang="zh-CN" b="1" dirty="0" smtClean="0">
                <a:latin typeface="Arial" pitchFamily="34" charset="0"/>
                <a:cs typeface="Arial" pitchFamily="34" charset="0"/>
                <a:sym typeface="黑体" pitchFamily="2" charset="-122"/>
              </a:rPr>
              <a:t>box-flex</a:t>
            </a:r>
          </a:p>
          <a:p>
            <a:pPr>
              <a:spcBef>
                <a:spcPts val="600"/>
              </a:spcBef>
            </a:pPr>
            <a:r>
              <a:rPr lang="en-US" altLang="zh-CN" b="1" dirty="0" smtClean="0">
                <a:latin typeface="Arial" pitchFamily="34" charset="0"/>
                <a:cs typeface="Arial" pitchFamily="34" charset="0"/>
                <a:sym typeface="黑体" pitchFamily="2" charset="-122"/>
              </a:rPr>
              <a:t>.main{width:100%; height:20%; border:1pxsolid#000000;display:-</a:t>
            </a:r>
            <a:r>
              <a:rPr lang="en-US" altLang="zh-CN" b="1" dirty="0" err="1" smtClean="0">
                <a:latin typeface="Arial" pitchFamily="34" charset="0"/>
                <a:cs typeface="Arial" pitchFamily="34" charset="0"/>
                <a:sym typeface="黑体" pitchFamily="2" charset="-122"/>
              </a:rPr>
              <a:t>webkit</a:t>
            </a:r>
            <a:r>
              <a:rPr lang="en-US" altLang="zh-CN" b="1" dirty="0" smtClean="0">
                <a:latin typeface="Arial" pitchFamily="34" charset="0"/>
                <a:cs typeface="Arial" pitchFamily="34" charset="0"/>
                <a:sym typeface="黑体" pitchFamily="2" charset="-122"/>
              </a:rPr>
              <a:t>-box;}</a:t>
            </a:r>
          </a:p>
          <a:p>
            <a:pPr>
              <a:spcBef>
                <a:spcPts val="600"/>
              </a:spcBef>
            </a:pPr>
            <a:r>
              <a:rPr lang="en-US" altLang="zh-CN" b="1" dirty="0" smtClean="0">
                <a:latin typeface="Arial" pitchFamily="34" charset="0"/>
                <a:cs typeface="Arial" pitchFamily="34" charset="0"/>
                <a:sym typeface="黑体" pitchFamily="2" charset="-122"/>
              </a:rPr>
              <a:t>.main div{-webkit-box-flex:1; text-</a:t>
            </a:r>
            <a:r>
              <a:rPr lang="en-US" altLang="zh-CN" b="1" dirty="0" err="1" smtClean="0">
                <a:latin typeface="Arial" pitchFamily="34" charset="0"/>
                <a:cs typeface="Arial" pitchFamily="34" charset="0"/>
                <a:sym typeface="黑体" pitchFamily="2" charset="-122"/>
              </a:rPr>
              <a:t>align:center</a:t>
            </a:r>
            <a:r>
              <a:rPr lang="en-US" altLang="zh-CN" b="1" dirty="0" smtClean="0">
                <a:latin typeface="Arial" pitchFamily="34" charset="0"/>
                <a:cs typeface="Arial" pitchFamily="34" charset="0"/>
                <a:sym typeface="黑体" pitchFamily="2" charset="-122"/>
              </a:rPr>
              <a:t>;}</a:t>
            </a:r>
          </a:p>
          <a:p>
            <a:pPr>
              <a:spcBef>
                <a:spcPts val="600"/>
              </a:spcBef>
            </a:pPr>
            <a:r>
              <a:rPr lang="en-US" altLang="zh-CN" b="1" dirty="0" smtClean="0">
                <a:latin typeface="Arial" pitchFamily="34" charset="0"/>
                <a:cs typeface="Arial" pitchFamily="34" charset="0"/>
                <a:sym typeface="黑体" pitchFamily="2" charset="-122"/>
              </a:rPr>
              <a:t>.main </a:t>
            </a:r>
            <a:r>
              <a:rPr lang="en-US" altLang="zh-CN" b="1" dirty="0" err="1" smtClean="0">
                <a:latin typeface="Arial" pitchFamily="34" charset="0"/>
                <a:cs typeface="Arial" pitchFamily="34" charset="0"/>
                <a:sym typeface="黑体" pitchFamily="2" charset="-122"/>
              </a:rPr>
              <a:t>div:nth</a:t>
            </a:r>
            <a:r>
              <a:rPr lang="en-US" altLang="zh-CN" b="1" dirty="0" smtClean="0">
                <a:latin typeface="Arial" pitchFamily="34" charset="0"/>
                <a:cs typeface="Arial" pitchFamily="34" charset="0"/>
                <a:sym typeface="黑体" pitchFamily="2" charset="-122"/>
              </a:rPr>
              <a:t>-child(2){-webkit-box-flex:8;}</a:t>
            </a:r>
          </a:p>
          <a:p>
            <a:pPr>
              <a:spcBef>
                <a:spcPts val="600"/>
              </a:spcBef>
            </a:pPr>
            <a:endParaRPr lang="en-US" altLang="zh-CN" b="1" dirty="0" smtClean="0">
              <a:latin typeface="Arial" pitchFamily="34" charset="0"/>
              <a:cs typeface="Arial" pitchFamily="34" charset="0"/>
              <a:sym typeface="黑体" pitchFamily="2" charset="-122"/>
            </a:endParaRPr>
          </a:p>
          <a:p>
            <a:r>
              <a:rPr lang="en-US" b="1" dirty="0" smtClean="0"/>
              <a:t>1</a:t>
            </a:r>
            <a:r>
              <a:rPr lang="zh-CN" altLang="en-US" b="1" dirty="0" smtClean="0"/>
              <a:t>、</a:t>
            </a:r>
            <a:r>
              <a:rPr lang="en-US" b="1" dirty="0" smtClean="0"/>
              <a:t>box-orient</a:t>
            </a:r>
            <a:endParaRPr lang="zh-CN" altLang="en-US" dirty="0" smtClean="0"/>
          </a:p>
          <a:p>
            <a:r>
              <a:rPr lang="en-US" dirty="0" smtClean="0"/>
              <a:t>box-orient(orient</a:t>
            </a:r>
            <a:r>
              <a:rPr lang="zh-CN" altLang="en-US" dirty="0" smtClean="0"/>
              <a:t>译为排列更准确</a:t>
            </a:r>
            <a:r>
              <a:rPr lang="en-US" dirty="0" smtClean="0"/>
              <a:t>)</a:t>
            </a:r>
            <a:r>
              <a:rPr lang="zh-CN" altLang="en-US" dirty="0" smtClean="0"/>
              <a:t>用来确定父容器里子容器的排列方式，是水平还是垂直</a:t>
            </a:r>
          </a:p>
          <a:p>
            <a:pPr latinLnBrk="1"/>
            <a:r>
              <a:rPr lang="en-US" dirty="0" smtClean="0"/>
              <a:t>horizontal | vertical</a:t>
            </a:r>
            <a:endParaRPr lang="zh-CN" altLang="en-US" dirty="0" smtClean="0"/>
          </a:p>
          <a:p>
            <a:pPr latinLnBrk="1"/>
            <a:r>
              <a:rPr lang="en-US" b="1" dirty="0" smtClean="0"/>
              <a:t>2</a:t>
            </a:r>
            <a:r>
              <a:rPr lang="zh-CN" altLang="en-US" b="1" dirty="0" smtClean="0"/>
              <a:t>、</a:t>
            </a:r>
            <a:r>
              <a:rPr lang="en-US" b="1" dirty="0" smtClean="0"/>
              <a:t>box-direction</a:t>
            </a:r>
            <a:endParaRPr lang="zh-CN" altLang="en-US" dirty="0" smtClean="0"/>
          </a:p>
          <a:p>
            <a:pPr latinLnBrk="1"/>
            <a:r>
              <a:rPr lang="en-US" dirty="0" smtClean="0"/>
              <a:t>box-direction</a:t>
            </a:r>
            <a:r>
              <a:rPr lang="zh-CN" altLang="en-US" dirty="0" smtClean="0"/>
              <a:t>用来确定父容器里的子容器排列顺序，具体属性如下代码所示：</a:t>
            </a:r>
          </a:p>
          <a:p>
            <a:pPr latinLnBrk="1"/>
            <a:r>
              <a:rPr lang="en-US" dirty="0" smtClean="0"/>
              <a:t>normal | reverse </a:t>
            </a:r>
            <a:endParaRPr lang="zh-CN" altLang="en-US" dirty="0" smtClean="0"/>
          </a:p>
          <a:p>
            <a:pPr latinLnBrk="1"/>
            <a:r>
              <a:rPr lang="en-US" b="1" dirty="0" smtClean="0"/>
              <a:t>3</a:t>
            </a:r>
            <a:r>
              <a:rPr lang="zh-CN" altLang="en-US" b="1" dirty="0" smtClean="0"/>
              <a:t>、</a:t>
            </a:r>
            <a:r>
              <a:rPr lang="en-US" b="1" dirty="0" smtClean="0"/>
              <a:t>box-align</a:t>
            </a:r>
            <a:endParaRPr lang="zh-CN" altLang="en-US" dirty="0" smtClean="0"/>
          </a:p>
          <a:p>
            <a:pPr latinLnBrk="1"/>
            <a:r>
              <a:rPr lang="en-US" dirty="0" smtClean="0"/>
              <a:t>box-align</a:t>
            </a:r>
            <a:r>
              <a:rPr lang="zh-CN" altLang="en-US" dirty="0" smtClean="0"/>
              <a:t>表示父容器里面子容器的垂直对齐方式，可选参数如下所示：</a:t>
            </a:r>
          </a:p>
          <a:p>
            <a:pPr latinLnBrk="1"/>
            <a:r>
              <a:rPr lang="en-US" dirty="0" smtClean="0"/>
              <a:t>start | end | center | baseline | stretch</a:t>
            </a:r>
            <a:endParaRPr lang="zh-CN" altLang="en-US" dirty="0" smtClean="0"/>
          </a:p>
          <a:p>
            <a:pPr latinLnBrk="1"/>
            <a:r>
              <a:rPr lang="en-US" b="1" dirty="0" smtClean="0"/>
              <a:t>4</a:t>
            </a:r>
            <a:r>
              <a:rPr lang="zh-CN" altLang="en-US" b="1" dirty="0" smtClean="0"/>
              <a:t>、</a:t>
            </a:r>
            <a:r>
              <a:rPr lang="en-US" b="1" dirty="0" smtClean="0"/>
              <a:t>box-pack</a:t>
            </a:r>
            <a:endParaRPr lang="zh-CN" altLang="en-US" dirty="0" smtClean="0"/>
          </a:p>
          <a:p>
            <a:pPr latinLnBrk="1"/>
            <a:r>
              <a:rPr lang="en-US" dirty="0" smtClean="0"/>
              <a:t>box-pack</a:t>
            </a:r>
            <a:r>
              <a:rPr lang="zh-CN" altLang="en-US" dirty="0" smtClean="0"/>
              <a:t>表示父容器里面子容器的水平对齐方式，可选参数如下所示：</a:t>
            </a:r>
          </a:p>
          <a:p>
            <a:pPr latinLnBrk="1"/>
            <a:r>
              <a:rPr lang="en-US" dirty="0" smtClean="0"/>
              <a:t>start | end | center | justify</a:t>
            </a:r>
            <a:endParaRPr lang="en-US" altLang="zh-CN"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r>
              <a:rPr lang="zh-CN" altLang="en-US" b="1" dirty="0" smtClean="0"/>
              <a:t>弹性子元素通常在弹性盒子内一行显示。默认情况每个容器只有一行。</a:t>
            </a:r>
          </a:p>
          <a:p>
            <a:endParaRPr lang="en-US" altLang="zh-CN" b="1" dirty="0" smtClean="0"/>
          </a:p>
          <a:p>
            <a:r>
              <a:rPr lang="zh-CN" altLang="en-US" b="1" dirty="0" smtClean="0"/>
              <a:t>实例：</a:t>
            </a:r>
          </a:p>
          <a:p>
            <a:r>
              <a:rPr lang="en-US" b="1" dirty="0" smtClean="0"/>
              <a:t>.main{width:500px; height:300px; border:1pxsolid#f00; </a:t>
            </a:r>
            <a:r>
              <a:rPr lang="en-US" b="1" dirty="0" err="1" smtClean="0"/>
              <a:t>display:flex</a:t>
            </a:r>
            <a:r>
              <a:rPr lang="en-US" b="1" dirty="0" smtClean="0"/>
              <a:t>;}</a:t>
            </a:r>
            <a:endParaRPr lang="zh-CN" altLang="en-US" b="1" dirty="0" smtClean="0"/>
          </a:p>
          <a:p>
            <a:r>
              <a:rPr lang="en-US" b="1" dirty="0" smtClean="0"/>
              <a:t>.</a:t>
            </a:r>
            <a:r>
              <a:rPr lang="en-US" b="1" dirty="0" err="1" smtClean="0"/>
              <a:t>maindiv</a:t>
            </a:r>
            <a:r>
              <a:rPr lang="en-US" b="1" dirty="0" smtClean="0"/>
              <a:t>{width:100px; height:100px; background:#0ff;}</a:t>
            </a:r>
            <a:endParaRPr lang="zh-CN" altLang="en-US" b="1" dirty="0" smtClean="0"/>
          </a:p>
          <a:p>
            <a:r>
              <a:rPr lang="en-US" b="1" dirty="0" smtClean="0"/>
              <a:t>&lt;div class="main"&gt;</a:t>
            </a:r>
            <a:endParaRPr lang="zh-CN" altLang="en-US" b="1" dirty="0" smtClean="0"/>
          </a:p>
          <a:p>
            <a:r>
              <a:rPr lang="en-US" b="1" dirty="0" smtClean="0"/>
              <a:t>	&lt;div&gt;&lt;/div&gt;</a:t>
            </a:r>
            <a:endParaRPr lang="zh-CN" altLang="en-US" b="1" dirty="0" smtClean="0"/>
          </a:p>
          <a:p>
            <a:r>
              <a:rPr lang="en-US" b="1" dirty="0" smtClean="0"/>
              <a:t>	&lt;div&gt;&lt;/div&gt;</a:t>
            </a:r>
            <a:endParaRPr lang="zh-CN" altLang="en-US" b="1" dirty="0" smtClean="0"/>
          </a:p>
          <a:p>
            <a:r>
              <a:rPr lang="en-US" b="1" dirty="0" smtClean="0"/>
              <a:t>	&lt;div&gt;&lt;/div&gt;</a:t>
            </a:r>
            <a:endParaRPr lang="zh-CN" altLang="en-US" b="1" dirty="0" smtClean="0"/>
          </a:p>
          <a:p>
            <a:r>
              <a:rPr lang="en-US" b="1" dirty="0" smtClean="0"/>
              <a:t>&lt;/div&gt;</a:t>
            </a:r>
            <a:endParaRPr lang="zh-CN" altLang="en-US" b="1" dirty="0" smtClean="0"/>
          </a:p>
          <a:p>
            <a:pPr>
              <a:spcBef>
                <a:spcPts val="600"/>
              </a:spcBef>
            </a:pPr>
            <a:endParaRPr lang="en-US" altLang="zh-CN" sz="1600" b="1" dirty="0" smtClean="0">
              <a:latin typeface="Arial" pitchFamily="34" charset="0"/>
              <a:cs typeface="Arial" pitchFamily="34" charset="0"/>
              <a:sym typeface="黑体" pitchFamily="2" charset="-122"/>
            </a:endParaRPr>
          </a:p>
        </p:txBody>
      </p:sp>
      <p:pic>
        <p:nvPicPr>
          <p:cNvPr id="4" name="图片 3"/>
          <p:cNvPicPr/>
          <p:nvPr/>
        </p:nvPicPr>
        <p:blipFill>
          <a:blip r:embed="rId2"/>
          <a:stretch>
            <a:fillRect/>
          </a:stretch>
        </p:blipFill>
        <p:spPr>
          <a:xfrm>
            <a:off x="428596" y="4643446"/>
            <a:ext cx="2881223" cy="176737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b. </a:t>
            </a:r>
            <a:r>
              <a:rPr lang="zh-CN" altLang="en-US" sz="2400" b="1" dirty="0" smtClean="0">
                <a:latin typeface="Arial" pitchFamily="34" charset="0"/>
                <a:cs typeface="Arial" pitchFamily="34" charset="0"/>
                <a:sym typeface="黑体" pitchFamily="2" charset="-122"/>
              </a:rPr>
              <a:t>新版弹性盒的属性语法及应用</a:t>
            </a:r>
            <a:endParaRPr lang="en-US" altLang="zh-CN" sz="24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buFont typeface="Wingdings" pitchFamily="2" charset="2"/>
              <a:buChar char="u"/>
            </a:pPr>
            <a:r>
              <a:rPr lang="zh-CN" altLang="en-US" sz="2400" b="1" dirty="0" smtClean="0">
                <a:solidFill>
                  <a:srgbClr val="FF0000"/>
                </a:solidFill>
                <a:latin typeface="Arial" pitchFamily="34" charset="0"/>
                <a:cs typeface="Arial" pitchFamily="34" charset="0"/>
                <a:sym typeface="黑体" pitchFamily="2" charset="-122"/>
              </a:rPr>
              <a:t> 弹性盒专业术语的介绍</a:t>
            </a: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solidFill>
                <a:srgbClr val="FF0000"/>
              </a:solidFill>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由于</a:t>
            </a:r>
            <a:r>
              <a:rPr lang="en-US" altLang="zh-CN" sz="2000" b="1" dirty="0" err="1" smtClean="0">
                <a:latin typeface="Arial" pitchFamily="34" charset="0"/>
                <a:cs typeface="Arial" pitchFamily="34" charset="0"/>
                <a:sym typeface="黑体" pitchFamily="2" charset="-122"/>
              </a:rPr>
              <a:t>flexbox</a:t>
            </a:r>
            <a:r>
              <a:rPr lang="zh-CN" altLang="en-US" sz="2000" b="1" dirty="0" smtClean="0">
                <a:latin typeface="Arial" pitchFamily="34" charset="0"/>
                <a:cs typeface="Arial" pitchFamily="34" charset="0"/>
                <a:sym typeface="黑体" pitchFamily="2" charset="-122"/>
              </a:rPr>
              <a:t>是一个整体模块，而不是单一的一个属性，它涉及到了很多东西，包括它的整个属性集。它们之中有一些是在父容器上设置，而有一些则是在子容器上设置。</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container, </a:t>
            </a:r>
            <a:r>
              <a:rPr lang="zh-CN" altLang="en-US" sz="2000" b="1" dirty="0" smtClean="0">
                <a:latin typeface="Arial" pitchFamily="34" charset="0"/>
                <a:cs typeface="Arial" pitchFamily="34" charset="0"/>
                <a:sym typeface="黑体" pitchFamily="2" charset="-122"/>
              </a:rPr>
              <a:t>父容器</a:t>
            </a:r>
          </a:p>
          <a:p>
            <a:pPr>
              <a:spcBef>
                <a:spcPts val="600"/>
              </a:spcBef>
            </a:pPr>
            <a:r>
              <a:rPr lang="en-US" altLang="zh-CN" sz="2000" b="1" dirty="0" smtClean="0">
                <a:latin typeface="Arial" pitchFamily="34" charset="0"/>
                <a:cs typeface="Arial" pitchFamily="34" charset="0"/>
                <a:sym typeface="黑体" pitchFamily="2" charset="-122"/>
              </a:rPr>
              <a:t>container</a:t>
            </a:r>
            <a:r>
              <a:rPr lang="zh-CN" altLang="en-US" sz="2000" b="1" dirty="0" smtClean="0">
                <a:latin typeface="Arial" pitchFamily="34" charset="0"/>
                <a:cs typeface="Arial" pitchFamily="34" charset="0"/>
                <a:sym typeface="黑体" pitchFamily="2" charset="-122"/>
              </a:rPr>
              <a:t>指用于应用这个布局的容器</a:t>
            </a: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以下属性设在容器上：</a:t>
            </a:r>
          </a:p>
          <a:p>
            <a:pPr>
              <a:spcBef>
                <a:spcPts val="600"/>
              </a:spcBef>
            </a:pPr>
            <a:r>
              <a:rPr lang="en-US" altLang="zh-CN" sz="2000" b="1" dirty="0" err="1" smtClean="0">
                <a:latin typeface="Arial" pitchFamily="34" charset="0"/>
                <a:cs typeface="Arial" pitchFamily="34" charset="0"/>
                <a:sym typeface="黑体" pitchFamily="2" charset="-122"/>
              </a:rPr>
              <a:t>diaplay</a:t>
            </a:r>
            <a:endParaRPr lang="en-US" altLang="zh-CN" sz="2000" b="1" dirty="0" smtClean="0">
              <a:latin typeface="Arial" pitchFamily="34" charset="0"/>
              <a:cs typeface="Arial" pitchFamily="34" charset="0"/>
              <a:sym typeface="黑体" pitchFamily="2" charset="-122"/>
            </a:endParaRPr>
          </a:p>
          <a:p>
            <a:pPr>
              <a:spcBef>
                <a:spcPts val="600"/>
              </a:spcBef>
            </a:pPr>
            <a:r>
              <a:rPr lang="en-US" altLang="zh-CN" sz="2000" b="1" dirty="0" smtClean="0">
                <a:latin typeface="Arial" pitchFamily="34" charset="0"/>
                <a:cs typeface="Arial" pitchFamily="34" charset="0"/>
                <a:sym typeface="黑体" pitchFamily="2" charset="-122"/>
              </a:rPr>
              <a:t>flex-direction</a:t>
            </a:r>
          </a:p>
          <a:p>
            <a:pPr>
              <a:spcBef>
                <a:spcPts val="600"/>
              </a:spcBef>
            </a:pPr>
            <a:r>
              <a:rPr lang="en-US" altLang="zh-CN" sz="2000" b="1" dirty="0" smtClean="0">
                <a:latin typeface="Arial" pitchFamily="34" charset="0"/>
                <a:cs typeface="Arial" pitchFamily="34" charset="0"/>
                <a:sym typeface="黑体" pitchFamily="2" charset="-122"/>
              </a:rPr>
              <a:t>flex-wrap</a:t>
            </a:r>
          </a:p>
          <a:p>
            <a:pPr>
              <a:spcBef>
                <a:spcPts val="600"/>
              </a:spcBef>
            </a:pPr>
            <a:r>
              <a:rPr lang="en-US" altLang="zh-CN" sz="2000" b="1" dirty="0" smtClean="0">
                <a:latin typeface="Arial" pitchFamily="34" charset="0"/>
                <a:cs typeface="Arial" pitchFamily="34" charset="0"/>
                <a:sym typeface="黑体" pitchFamily="2" charset="-122"/>
              </a:rPr>
              <a:t>flex-flow</a:t>
            </a:r>
          </a:p>
          <a:p>
            <a:pPr>
              <a:spcBef>
                <a:spcPts val="600"/>
              </a:spcBef>
            </a:pPr>
            <a:r>
              <a:rPr lang="en-US" altLang="zh-CN" sz="2000" b="1" dirty="0" smtClean="0">
                <a:latin typeface="Arial" pitchFamily="34" charset="0"/>
                <a:cs typeface="Arial" pitchFamily="34" charset="0"/>
                <a:sym typeface="黑体" pitchFamily="2" charset="-122"/>
              </a:rPr>
              <a:t>justify-content</a:t>
            </a:r>
          </a:p>
          <a:p>
            <a:pPr>
              <a:spcBef>
                <a:spcPts val="600"/>
              </a:spcBef>
            </a:pPr>
            <a:r>
              <a:rPr lang="en-US" altLang="zh-CN" sz="2000" b="1" dirty="0" smtClean="0">
                <a:latin typeface="Arial" pitchFamily="34" charset="0"/>
                <a:cs typeface="Arial" pitchFamily="34" charset="0"/>
                <a:sym typeface="黑体" pitchFamily="2" charset="-122"/>
              </a:rPr>
              <a:t>align-items</a:t>
            </a:r>
          </a:p>
          <a:p>
            <a:pPr>
              <a:spcBef>
                <a:spcPts val="600"/>
              </a:spcBef>
            </a:pPr>
            <a:r>
              <a:rPr lang="en-US" altLang="zh-CN" sz="2000" b="1" dirty="0" smtClean="0">
                <a:latin typeface="Arial" pitchFamily="34" charset="0"/>
                <a:cs typeface="Arial" pitchFamily="34" charset="0"/>
                <a:sym typeface="黑体" pitchFamily="2" charset="-122"/>
              </a:rPr>
              <a:t>align-content</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怪异盒模型的简介</a:t>
            </a: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弹性盒模型</a:t>
            </a:r>
          </a:p>
        </p:txBody>
      </p:sp>
      <p:sp>
        <p:nvSpPr>
          <p:cNvPr id="12" name="矩形 40"/>
          <p:cNvSpPr>
            <a:spLocks noChangeArrowheads="1"/>
          </p:cNvSpPr>
          <p:nvPr/>
        </p:nvSpPr>
        <p:spPr bwMode="auto">
          <a:xfrm>
            <a:off x="755576" y="382649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3" name="文本框 41"/>
          <p:cNvSpPr txBox="1">
            <a:spLocks noChangeArrowheads="1"/>
          </p:cNvSpPr>
          <p:nvPr/>
        </p:nvSpPr>
        <p:spPr bwMode="auto">
          <a:xfrm>
            <a:off x="828601" y="3783631"/>
            <a:ext cx="468313" cy="646113"/>
          </a:xfrm>
          <a:prstGeom prst="rect">
            <a:avLst/>
          </a:prstGeom>
          <a:noFill/>
          <a:ln w="9525">
            <a:noFill/>
            <a:miter lim="800000"/>
            <a:headEnd/>
            <a:tailEnd/>
          </a:ln>
        </p:spPr>
        <p:txBody>
          <a:bodyPr>
            <a:spAutoFit/>
          </a:bodyPr>
          <a:lstStyle/>
          <a:p>
            <a:pPr eaLnBrk="1" hangingPunct="1"/>
            <a:r>
              <a:rPr lang="en-US" sz="3600" dirty="0">
                <a:solidFill>
                  <a:schemeClr val="bg1"/>
                </a:solidFill>
              </a:rPr>
              <a:t>3</a:t>
            </a:r>
            <a:endParaRPr lang="zh-CN" altLang="en-US" sz="3600" dirty="0">
              <a:solidFill>
                <a:schemeClr val="bg1"/>
              </a:solidFill>
            </a:endParaRPr>
          </a:p>
        </p:txBody>
      </p:sp>
      <p:sp>
        <p:nvSpPr>
          <p:cNvPr id="14" name="L 形 42"/>
          <p:cNvSpPr>
            <a:spLocks/>
          </p:cNvSpPr>
          <p:nvPr/>
        </p:nvSpPr>
        <p:spPr bwMode="auto">
          <a:xfrm rot="16200000">
            <a:off x="792088" y="3897932"/>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5" name="文本框 43"/>
          <p:cNvSpPr txBox="1">
            <a:spLocks noChangeArrowheads="1"/>
          </p:cNvSpPr>
          <p:nvPr/>
        </p:nvSpPr>
        <p:spPr bwMode="auto">
          <a:xfrm>
            <a:off x="1752525" y="3894756"/>
            <a:ext cx="6639793"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媒体查询的概念及应用</a:t>
            </a:r>
          </a:p>
        </p:txBody>
      </p:sp>
      <p:sp>
        <p:nvSpPr>
          <p:cNvPr id="20" name="矩形 40"/>
          <p:cNvSpPr>
            <a:spLocks noChangeArrowheads="1"/>
          </p:cNvSpPr>
          <p:nvPr/>
        </p:nvSpPr>
        <p:spPr bwMode="auto">
          <a:xfrm>
            <a:off x="792910" y="4829185"/>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1" name="文本框 41"/>
          <p:cNvSpPr txBox="1">
            <a:spLocks noChangeArrowheads="1"/>
          </p:cNvSpPr>
          <p:nvPr/>
        </p:nvSpPr>
        <p:spPr bwMode="auto">
          <a:xfrm>
            <a:off x="865935" y="4786322"/>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4</a:t>
            </a:r>
            <a:endParaRPr lang="zh-CN" altLang="en-US" sz="3600" dirty="0">
              <a:solidFill>
                <a:schemeClr val="bg1"/>
              </a:solidFill>
            </a:endParaRPr>
          </a:p>
        </p:txBody>
      </p:sp>
      <p:sp>
        <p:nvSpPr>
          <p:cNvPr id="22" name="L 形 42"/>
          <p:cNvSpPr>
            <a:spLocks/>
          </p:cNvSpPr>
          <p:nvPr/>
        </p:nvSpPr>
        <p:spPr bwMode="auto">
          <a:xfrm rot="16200000">
            <a:off x="829422" y="4900623"/>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3" name="文本框 43"/>
          <p:cNvSpPr txBox="1">
            <a:spLocks noChangeArrowheads="1"/>
          </p:cNvSpPr>
          <p:nvPr/>
        </p:nvSpPr>
        <p:spPr bwMode="auto">
          <a:xfrm>
            <a:off x="1785918" y="4643446"/>
            <a:ext cx="6639793" cy="954107"/>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Responsive Web Design </a:t>
            </a:r>
            <a:r>
              <a:rPr lang="zh-CN" altLang="en-US" sz="2800" b="1" dirty="0" smtClean="0">
                <a:latin typeface="黑体" pitchFamily="2" charset="-122"/>
                <a:sym typeface="黑体" pitchFamily="2" charset="-122"/>
              </a:rPr>
              <a:t>响应式设计布局概念</a:t>
            </a:r>
          </a:p>
        </p:txBody>
      </p:sp>
      <p:sp>
        <p:nvSpPr>
          <p:cNvPr id="24" name="矩形 40"/>
          <p:cNvSpPr>
            <a:spLocks noChangeArrowheads="1"/>
          </p:cNvSpPr>
          <p:nvPr/>
        </p:nvSpPr>
        <p:spPr bwMode="auto">
          <a:xfrm>
            <a:off x="785786" y="5835655"/>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5" name="文本框 41"/>
          <p:cNvSpPr txBox="1">
            <a:spLocks noChangeArrowheads="1"/>
          </p:cNvSpPr>
          <p:nvPr/>
        </p:nvSpPr>
        <p:spPr bwMode="auto">
          <a:xfrm>
            <a:off x="858811" y="5792792"/>
            <a:ext cx="468313" cy="646113"/>
          </a:xfrm>
          <a:prstGeom prst="rect">
            <a:avLst/>
          </a:prstGeom>
          <a:noFill/>
          <a:ln w="9525">
            <a:noFill/>
            <a:miter lim="800000"/>
            <a:headEnd/>
            <a:tailEnd/>
          </a:ln>
        </p:spPr>
        <p:txBody>
          <a:bodyPr>
            <a:spAutoFit/>
          </a:bodyPr>
          <a:lstStyle/>
          <a:p>
            <a:pPr eaLnBrk="1" hangingPunct="1"/>
            <a:r>
              <a:rPr lang="en-US" altLang="zh-CN" sz="3600" dirty="0" smtClean="0">
                <a:solidFill>
                  <a:schemeClr val="bg1"/>
                </a:solidFill>
              </a:rPr>
              <a:t>5</a:t>
            </a:r>
            <a:endParaRPr lang="zh-CN" altLang="en-US" sz="3600" dirty="0">
              <a:solidFill>
                <a:schemeClr val="bg1"/>
              </a:solidFill>
            </a:endParaRPr>
          </a:p>
        </p:txBody>
      </p:sp>
      <p:sp>
        <p:nvSpPr>
          <p:cNvPr id="26" name="L 形 42"/>
          <p:cNvSpPr>
            <a:spLocks/>
          </p:cNvSpPr>
          <p:nvPr/>
        </p:nvSpPr>
        <p:spPr bwMode="auto">
          <a:xfrm rot="16200000">
            <a:off x="822298" y="5907093"/>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7" name="文本框 43"/>
          <p:cNvSpPr txBox="1">
            <a:spLocks noChangeArrowheads="1"/>
          </p:cNvSpPr>
          <p:nvPr/>
        </p:nvSpPr>
        <p:spPr bwMode="auto">
          <a:xfrm>
            <a:off x="1782735" y="5903917"/>
            <a:ext cx="6639793" cy="523220"/>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CSS3</a:t>
            </a:r>
            <a:r>
              <a:rPr lang="zh-CN" altLang="en-US" sz="2800" b="1" dirty="0" smtClean="0">
                <a:latin typeface="黑体" pitchFamily="2" charset="-122"/>
                <a:sym typeface="黑体" pitchFamily="2" charset="-122"/>
              </a:rPr>
              <a:t>多列</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786346"/>
          </a:xfrm>
          <a:prstGeom prst="rect">
            <a:avLst/>
          </a:prstGeom>
        </p:spPr>
        <p:txBody>
          <a:bodyPr/>
          <a:lstStyle/>
          <a:p>
            <a:r>
              <a:rPr lang="en-US" sz="2000" b="1" dirty="0" smtClean="0"/>
              <a:t>children，</a:t>
            </a:r>
            <a:r>
              <a:rPr lang="zh-CN" altLang="en-US" sz="2000" b="1" dirty="0" smtClean="0"/>
              <a:t>子元素</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以下子属性设在内部元素上：</a:t>
            </a:r>
          </a:p>
          <a:p>
            <a:pPr>
              <a:spcBef>
                <a:spcPts val="600"/>
              </a:spcBef>
            </a:pPr>
            <a:r>
              <a:rPr lang="en-US" altLang="zh-CN" sz="2000" b="1" dirty="0" smtClean="0">
                <a:latin typeface="Arial" pitchFamily="34" charset="0"/>
                <a:cs typeface="Arial" pitchFamily="34" charset="0"/>
                <a:sym typeface="黑体" pitchFamily="2" charset="-122"/>
              </a:rPr>
              <a:t>flex-grow</a:t>
            </a:r>
          </a:p>
          <a:p>
            <a:pPr>
              <a:spcBef>
                <a:spcPts val="600"/>
              </a:spcBef>
            </a:pPr>
            <a:r>
              <a:rPr lang="en-US" altLang="zh-CN" sz="2000" b="1" dirty="0" smtClean="0">
                <a:latin typeface="Arial" pitchFamily="34" charset="0"/>
                <a:cs typeface="Arial" pitchFamily="34" charset="0"/>
                <a:sym typeface="黑体" pitchFamily="2" charset="-122"/>
              </a:rPr>
              <a:t>flex-shrink</a:t>
            </a:r>
          </a:p>
          <a:p>
            <a:pPr>
              <a:spcBef>
                <a:spcPts val="600"/>
              </a:spcBef>
            </a:pPr>
            <a:r>
              <a:rPr lang="en-US" altLang="zh-CN" sz="2000" b="1" dirty="0" smtClean="0">
                <a:latin typeface="Arial" pitchFamily="34" charset="0"/>
                <a:cs typeface="Arial" pitchFamily="34" charset="0"/>
                <a:sym typeface="黑体" pitchFamily="2" charset="-122"/>
              </a:rPr>
              <a:t>flex-basis</a:t>
            </a:r>
          </a:p>
          <a:p>
            <a:pPr>
              <a:spcBef>
                <a:spcPts val="600"/>
              </a:spcBef>
            </a:pPr>
            <a:r>
              <a:rPr lang="en-US" altLang="zh-CN" sz="2000" b="1" dirty="0" smtClean="0">
                <a:latin typeface="Arial" pitchFamily="34" charset="0"/>
                <a:cs typeface="Arial" pitchFamily="34" charset="0"/>
                <a:sym typeface="黑体" pitchFamily="2" charset="-122"/>
              </a:rPr>
              <a:t>flex</a:t>
            </a:r>
          </a:p>
          <a:p>
            <a:pPr>
              <a:spcBef>
                <a:spcPts val="600"/>
              </a:spcBef>
            </a:pPr>
            <a:r>
              <a:rPr lang="en-US" altLang="zh-CN" sz="2000" b="1" dirty="0" smtClean="0">
                <a:latin typeface="Arial" pitchFamily="34" charset="0"/>
                <a:cs typeface="Arial" pitchFamily="34" charset="0"/>
                <a:sym typeface="黑体" pitchFamily="2" charset="-122"/>
              </a:rPr>
              <a:t>order</a:t>
            </a:r>
          </a:p>
          <a:p>
            <a:pPr>
              <a:spcBef>
                <a:spcPts val="600"/>
              </a:spcBef>
            </a:pPr>
            <a:r>
              <a:rPr lang="en-US" altLang="zh-CN" sz="2000" b="1" dirty="0" smtClean="0">
                <a:latin typeface="Arial" pitchFamily="34" charset="0"/>
                <a:cs typeface="Arial" pitchFamily="34" charset="0"/>
                <a:sym typeface="黑体" pitchFamily="2" charset="-122"/>
              </a:rPr>
              <a:t>align-self</a:t>
            </a: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00066"/>
          </a:xfrm>
          <a:prstGeom prst="rect">
            <a:avLst/>
          </a:prstGeom>
        </p:spPr>
        <p:txBody>
          <a:bodyPr/>
          <a:lstStyle/>
          <a:p>
            <a:pPr>
              <a:spcBef>
                <a:spcPts val="600"/>
              </a:spcBef>
              <a:buFont typeface="Wingdings" pitchFamily="2" charset="2"/>
              <a:buChar char="u"/>
            </a:pPr>
            <a:r>
              <a:rPr lang="zh-CN" altLang="en-US" sz="2400" b="1" dirty="0" smtClean="0">
                <a:solidFill>
                  <a:srgbClr val="FF0000"/>
                </a:solidFill>
                <a:latin typeface="Arial" pitchFamily="34" charset="0"/>
                <a:cs typeface="Arial" pitchFamily="34" charset="0"/>
                <a:sym typeface="黑体" pitchFamily="2" charset="-122"/>
              </a:rPr>
              <a:t> 属性的语法及应用</a:t>
            </a: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sp>
        <p:nvSpPr>
          <p:cNvPr id="4" name="内容占位符 2"/>
          <p:cNvSpPr txBox="1">
            <a:spLocks/>
          </p:cNvSpPr>
          <p:nvPr/>
        </p:nvSpPr>
        <p:spPr>
          <a:xfrm>
            <a:off x="467544" y="2224444"/>
            <a:ext cx="8229600" cy="4320480"/>
          </a:xfrm>
          <a:prstGeom prst="rect">
            <a:avLst/>
          </a:prstGeom>
        </p:spPr>
        <p:txBody>
          <a:bodyPr/>
          <a:lstStyle/>
          <a:p>
            <a:pPr>
              <a:spcBef>
                <a:spcPts val="600"/>
              </a:spcBef>
            </a:pPr>
            <a:r>
              <a:rPr lang="en-US" altLang="zh-CN" sz="2400" b="1" dirty="0" smtClean="0"/>
              <a:t>1</a:t>
            </a:r>
            <a:r>
              <a:rPr lang="zh-CN" altLang="en-US" sz="2400" b="1" dirty="0" smtClean="0"/>
              <a:t>、</a:t>
            </a:r>
            <a:r>
              <a:rPr lang="en-US" altLang="zh-CN" sz="2400" b="1" dirty="0" smtClean="0"/>
              <a:t> display (</a:t>
            </a:r>
            <a:r>
              <a:rPr lang="zh-CN" altLang="en-US" sz="2400" b="1" dirty="0" smtClean="0"/>
              <a:t>适用于父类容器的元素</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867387"/>
          <a:ext cx="8208913" cy="3633448"/>
        </p:xfrm>
        <a:graphic>
          <a:graphicData uri="http://schemas.openxmlformats.org/drawingml/2006/table">
            <a:tbl>
              <a:tblPr firstRow="1" bandRow="1">
                <a:tableStyleId>{93296810-A885-4BE3-A3E7-6D5BEEA58F35}</a:tableStyleId>
              </a:tblPr>
              <a:tblGrid>
                <a:gridCol w="1224137"/>
                <a:gridCol w="6984776"/>
              </a:tblGrid>
              <a:tr h="50727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sym typeface="黑体" pitchFamily="2" charset="-122"/>
                        </a:rPr>
                        <a:t>display: flex | inline-flex; </a:t>
                      </a:r>
                      <a:endParaRPr lang="en-US" altLang="zh-CN" sz="2400" b="1" dirty="0" smtClean="0">
                        <a:latin typeface="Arial" pitchFamily="34" charset="0"/>
                        <a:cs typeface="Arial" pitchFamily="34" charset="0"/>
                      </a:endParaRPr>
                    </a:p>
                  </a:txBody>
                  <a:tcPr>
                    <a:solidFill>
                      <a:srgbClr val="FF682F"/>
                    </a:solidFill>
                  </a:tcPr>
                </a:tc>
              </a:tr>
              <a:tr h="31261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弹性容器通过设置 </a:t>
                      </a:r>
                      <a:r>
                        <a:rPr lang="en-US" altLang="zh-CN" sz="2200" b="1" dirty="0" smtClean="0">
                          <a:latin typeface="Arial" pitchFamily="34" charset="0"/>
                          <a:cs typeface="Arial" pitchFamily="34" charset="0"/>
                        </a:rPr>
                        <a:t>display </a:t>
                      </a:r>
                      <a:r>
                        <a:rPr lang="zh-CN" altLang="en-US" sz="2200" b="1" dirty="0" smtClean="0">
                          <a:latin typeface="Arial" pitchFamily="34" charset="0"/>
                          <a:cs typeface="Arial" pitchFamily="34" charset="0"/>
                        </a:rPr>
                        <a:t>属性的值为 </a:t>
                      </a:r>
                      <a:r>
                        <a:rPr lang="en-US" altLang="zh-CN" sz="2200" b="1" dirty="0" smtClean="0">
                          <a:latin typeface="Arial" pitchFamily="34" charset="0"/>
                          <a:cs typeface="Arial" pitchFamily="34" charset="0"/>
                        </a:rPr>
                        <a:t>flex </a:t>
                      </a:r>
                      <a:r>
                        <a:rPr lang="zh-CN" altLang="en-US" sz="2200" b="1" dirty="0" smtClean="0">
                          <a:latin typeface="Arial" pitchFamily="34" charset="0"/>
                          <a:cs typeface="Arial" pitchFamily="34" charset="0"/>
                        </a:rPr>
                        <a:t>或 </a:t>
                      </a:r>
                      <a:r>
                        <a:rPr lang="en-US" altLang="zh-CN" sz="2200" b="1" dirty="0" smtClean="0">
                          <a:latin typeface="Arial" pitchFamily="34" charset="0"/>
                          <a:cs typeface="Arial" pitchFamily="34" charset="0"/>
                        </a:rPr>
                        <a:t>inline-flex</a:t>
                      </a:r>
                      <a:r>
                        <a:rPr lang="zh-CN" altLang="en-US" sz="2200" b="1" dirty="0" smtClean="0">
                          <a:latin typeface="Arial" pitchFamily="34" charset="0"/>
                          <a:cs typeface="Arial" pitchFamily="34" charset="0"/>
                        </a:rPr>
                        <a:t>将其定义为弹性容器。</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flex</a:t>
                      </a:r>
                      <a:r>
                        <a:rPr lang="zh-CN" altLang="en-US" sz="2200" b="1" dirty="0" smtClean="0">
                          <a:latin typeface="Arial" pitchFamily="34" charset="0"/>
                          <a:cs typeface="Arial" pitchFamily="34" charset="0"/>
                        </a:rPr>
                        <a:t>：将对象作为弹性伸缩盒显示。</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inline-flex</a:t>
                      </a:r>
                      <a:r>
                        <a:rPr lang="zh-CN" altLang="en-US" sz="2200" b="1" dirty="0" smtClean="0">
                          <a:latin typeface="Arial" pitchFamily="34" charset="0"/>
                          <a:cs typeface="Arial" pitchFamily="34" charset="0"/>
                        </a:rPr>
                        <a:t>：将对象作为内联块级弹性伸缩盒显示。</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642942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div {border:1px #00f solid; padding:5px; margin-bottom:20px;}</a:t>
            </a:r>
          </a:p>
          <a:p>
            <a:pPr>
              <a:spcBef>
                <a:spcPts val="600"/>
              </a:spcBef>
            </a:pPr>
            <a:r>
              <a:rPr lang="en-US" altLang="zh-CN" sz="1400" b="1" dirty="0" smtClean="0">
                <a:latin typeface="Arial" pitchFamily="34" charset="0"/>
                <a:cs typeface="Arial" pitchFamily="34" charset="0"/>
                <a:sym typeface="黑体" pitchFamily="2" charset="-122"/>
              </a:rPr>
              <a:t>div section {width:40px; height:40px; border:1px #f00 solid;}</a:t>
            </a:r>
          </a:p>
          <a:p>
            <a:pPr>
              <a:spcBef>
                <a:spcPts val="600"/>
              </a:spcBef>
            </a:pPr>
            <a:r>
              <a:rPr lang="en-US" altLang="zh-CN" sz="1400" b="1" dirty="0" err="1" smtClean="0">
                <a:latin typeface="Arial" pitchFamily="34" charset="0"/>
                <a:cs typeface="Arial" pitchFamily="34" charset="0"/>
                <a:sym typeface="黑体" pitchFamily="2" charset="-122"/>
              </a:rPr>
              <a:t>div:first</a:t>
            </a:r>
            <a:r>
              <a:rPr lang="en-US" altLang="zh-CN" sz="1400" b="1" dirty="0" smtClean="0">
                <a:latin typeface="Arial" pitchFamily="34" charset="0"/>
                <a:cs typeface="Arial" pitchFamily="34" charset="0"/>
                <a:sym typeface="黑体" pitchFamily="2" charset="-122"/>
              </a:rPr>
              <a:t>-child {</a:t>
            </a:r>
            <a:r>
              <a:rPr lang="en-US" altLang="zh-CN" sz="1400" b="1" dirty="0" err="1" smtClean="0">
                <a:latin typeface="Arial" pitchFamily="34" charset="0"/>
                <a:cs typeface="Arial" pitchFamily="34" charset="0"/>
                <a:sym typeface="黑体" pitchFamily="2" charset="-122"/>
              </a:rPr>
              <a:t>display:flex</a:t>
            </a:r>
            <a:r>
              <a:rPr lang="en-US" altLang="zh-CN" sz="1400" b="1" dirty="0" smtClean="0">
                <a:latin typeface="Arial" pitchFamily="34" charset="0"/>
                <a:cs typeface="Arial" pitchFamily="34" charset="0"/>
                <a:sym typeface="黑体" pitchFamily="2" charset="-122"/>
              </a:rPr>
              <a:t>;}</a:t>
            </a:r>
          </a:p>
          <a:p>
            <a:pPr>
              <a:spcBef>
                <a:spcPts val="600"/>
              </a:spcBef>
            </a:pPr>
            <a:r>
              <a:rPr lang="en-US" altLang="zh-CN" sz="1400" b="1" dirty="0" err="1" smtClean="0">
                <a:latin typeface="Arial" pitchFamily="34" charset="0"/>
                <a:cs typeface="Arial" pitchFamily="34" charset="0"/>
                <a:sym typeface="黑体" pitchFamily="2" charset="-122"/>
              </a:rPr>
              <a:t>div:last</a:t>
            </a:r>
            <a:r>
              <a:rPr lang="en-US" altLang="zh-CN" sz="1400" b="1" dirty="0" smtClean="0">
                <a:latin typeface="Arial" pitchFamily="34" charset="0"/>
                <a:cs typeface="Arial" pitchFamily="34" charset="0"/>
                <a:sym typeface="黑体" pitchFamily="2" charset="-122"/>
              </a:rPr>
              <a:t>-child {</a:t>
            </a:r>
            <a:r>
              <a:rPr lang="en-US" altLang="zh-CN" sz="1400" b="1" dirty="0" err="1" smtClean="0">
                <a:latin typeface="Arial" pitchFamily="34" charset="0"/>
                <a:cs typeface="Arial" pitchFamily="34" charset="0"/>
                <a:sym typeface="黑体" pitchFamily="2" charset="-122"/>
              </a:rPr>
              <a:t>display:inline</a:t>
            </a:r>
            <a:r>
              <a:rPr lang="en-US" altLang="zh-CN" sz="1400" b="1" dirty="0" smtClean="0">
                <a:latin typeface="Arial" pitchFamily="34" charset="0"/>
                <a:cs typeface="Arial" pitchFamily="34" charset="0"/>
                <a:sym typeface="黑体" pitchFamily="2" charset="-122"/>
              </a:rPr>
              <a:t>-flex;}</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fr-FR" altLang="zh-CN" sz="1400" b="1" dirty="0" smtClean="0">
                <a:latin typeface="Arial" pitchFamily="34" charset="0"/>
                <a:cs typeface="Arial" pitchFamily="34" charset="0"/>
                <a:sym typeface="黑体" pitchFamily="2" charset="-122"/>
              </a:rPr>
              <a:t>&lt;div&gt;</a:t>
            </a:r>
          </a:p>
          <a:p>
            <a:pPr>
              <a:spcBef>
                <a:spcPts val="600"/>
              </a:spcBef>
            </a:pPr>
            <a:r>
              <a:rPr lang="fr-FR" altLang="zh-CN" sz="1400" b="1" dirty="0" smtClean="0">
                <a:latin typeface="Arial" pitchFamily="34" charset="0"/>
                <a:cs typeface="Arial" pitchFamily="34" charset="0"/>
                <a:sym typeface="黑体" pitchFamily="2" charset="-122"/>
              </a:rPr>
              <a:t>    &lt;section&gt;1&lt;/section&gt;</a:t>
            </a:r>
          </a:p>
          <a:p>
            <a:pPr>
              <a:spcBef>
                <a:spcPts val="600"/>
              </a:spcBef>
            </a:pPr>
            <a:r>
              <a:rPr lang="fr-FR" altLang="zh-CN" sz="1400" b="1" dirty="0" smtClean="0">
                <a:latin typeface="Arial" pitchFamily="34" charset="0"/>
                <a:cs typeface="Arial" pitchFamily="34" charset="0"/>
                <a:sym typeface="黑体" pitchFamily="2" charset="-122"/>
              </a:rPr>
              <a:t>    &lt;section&gt;2&lt;/section&gt;</a:t>
            </a:r>
          </a:p>
          <a:p>
            <a:pPr>
              <a:spcBef>
                <a:spcPts val="600"/>
              </a:spcBef>
            </a:pPr>
            <a:r>
              <a:rPr lang="fr-FR" altLang="zh-CN" sz="1400" b="1" dirty="0" smtClean="0">
                <a:latin typeface="Arial" pitchFamily="34" charset="0"/>
                <a:cs typeface="Arial" pitchFamily="34" charset="0"/>
                <a:sym typeface="黑体" pitchFamily="2" charset="-122"/>
              </a:rPr>
              <a:t>    &lt;section&gt;3&lt;/section&gt;</a:t>
            </a:r>
          </a:p>
          <a:p>
            <a:pPr>
              <a:spcBef>
                <a:spcPts val="600"/>
              </a:spcBef>
            </a:pPr>
            <a:r>
              <a:rPr lang="fr-FR" altLang="zh-CN" sz="1400" b="1" dirty="0" smtClean="0">
                <a:latin typeface="Arial" pitchFamily="34" charset="0"/>
                <a:cs typeface="Arial" pitchFamily="34" charset="0"/>
                <a:sym typeface="黑体" pitchFamily="2" charset="-122"/>
              </a:rPr>
              <a:t>    &lt;section&gt;4&lt;/section&gt;</a:t>
            </a:r>
          </a:p>
          <a:p>
            <a:pPr>
              <a:spcBef>
                <a:spcPts val="600"/>
              </a:spcBef>
            </a:pPr>
            <a:r>
              <a:rPr lang="fr-FR" altLang="zh-CN" sz="1400" b="1" dirty="0" smtClean="0">
                <a:latin typeface="Arial" pitchFamily="34" charset="0"/>
                <a:cs typeface="Arial" pitchFamily="34" charset="0"/>
                <a:sym typeface="黑体" pitchFamily="2" charset="-122"/>
              </a:rPr>
              <a:t>&lt;/div&gt;</a:t>
            </a:r>
          </a:p>
          <a:p>
            <a:pPr>
              <a:spcBef>
                <a:spcPts val="600"/>
              </a:spcBef>
            </a:pPr>
            <a:r>
              <a:rPr lang="fr-FR" altLang="zh-CN" sz="1400" b="1" dirty="0" smtClean="0">
                <a:latin typeface="Arial" pitchFamily="34" charset="0"/>
                <a:cs typeface="Arial" pitchFamily="34" charset="0"/>
                <a:sym typeface="黑体" pitchFamily="2" charset="-122"/>
              </a:rPr>
              <a:t>&lt;div&gt;</a:t>
            </a:r>
          </a:p>
          <a:p>
            <a:pPr>
              <a:spcBef>
                <a:spcPts val="600"/>
              </a:spcBef>
            </a:pPr>
            <a:r>
              <a:rPr lang="fr-FR" altLang="zh-CN" sz="1400" b="1" dirty="0" smtClean="0">
                <a:latin typeface="Arial" pitchFamily="34" charset="0"/>
                <a:cs typeface="Arial" pitchFamily="34" charset="0"/>
                <a:sym typeface="黑体" pitchFamily="2" charset="-122"/>
              </a:rPr>
              <a:t>    &lt;section&gt;1&lt;/section&gt;</a:t>
            </a:r>
          </a:p>
          <a:p>
            <a:pPr>
              <a:spcBef>
                <a:spcPts val="600"/>
              </a:spcBef>
            </a:pPr>
            <a:r>
              <a:rPr lang="fr-FR" altLang="zh-CN" sz="1400" b="1" dirty="0" smtClean="0">
                <a:latin typeface="Arial" pitchFamily="34" charset="0"/>
                <a:cs typeface="Arial" pitchFamily="34" charset="0"/>
                <a:sym typeface="黑体" pitchFamily="2" charset="-122"/>
              </a:rPr>
              <a:t>    &lt;section&gt;2&lt;/section&gt;</a:t>
            </a:r>
          </a:p>
          <a:p>
            <a:pPr>
              <a:spcBef>
                <a:spcPts val="600"/>
              </a:spcBef>
            </a:pPr>
            <a:r>
              <a:rPr lang="fr-FR" altLang="zh-CN" sz="1400" b="1" dirty="0" smtClean="0">
                <a:latin typeface="Arial" pitchFamily="34" charset="0"/>
                <a:cs typeface="Arial" pitchFamily="34" charset="0"/>
                <a:sym typeface="黑体" pitchFamily="2" charset="-122"/>
              </a:rPr>
              <a:t>    &lt;section&gt;3&lt;/section&gt;</a:t>
            </a:r>
          </a:p>
          <a:p>
            <a:pPr>
              <a:spcBef>
                <a:spcPts val="600"/>
              </a:spcBef>
            </a:pPr>
            <a:r>
              <a:rPr lang="fr-FR" altLang="zh-CN" sz="1400" b="1" dirty="0" smtClean="0">
                <a:latin typeface="Arial" pitchFamily="34" charset="0"/>
                <a:cs typeface="Arial" pitchFamily="34" charset="0"/>
                <a:sym typeface="黑体" pitchFamily="2" charset="-122"/>
              </a:rPr>
              <a:t>    &lt;section&gt;4&lt;/section&gt;</a:t>
            </a:r>
          </a:p>
          <a:p>
            <a:pPr>
              <a:spcBef>
                <a:spcPts val="600"/>
              </a:spcBef>
            </a:pPr>
            <a:r>
              <a:rPr lang="fr-FR" altLang="zh-CN" sz="1400" b="1" dirty="0" smtClean="0">
                <a:latin typeface="Arial" pitchFamily="34" charset="0"/>
                <a:cs typeface="Arial" pitchFamily="34" charset="0"/>
                <a:sym typeface="黑体" pitchFamily="2" charset="-122"/>
              </a:rPr>
              <a:t>&lt;/div&gt;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4286256"/>
            <a:ext cx="8715436" cy="2071702"/>
          </a:xfrm>
          <a:prstGeom prst="rect">
            <a:avLst/>
          </a:prstGeom>
        </p:spPr>
        <p:txBody>
          <a:bodyPr/>
          <a:lstStyle/>
          <a:p>
            <a:pPr>
              <a:spcBef>
                <a:spcPts val="600"/>
              </a:spcBef>
            </a:pPr>
            <a:r>
              <a:rPr lang="zh-CN" altLang="en-US" sz="2400" b="1" dirty="0" smtClean="0">
                <a:latin typeface="Arial" pitchFamily="34" charset="0"/>
                <a:cs typeface="Arial" pitchFamily="34" charset="0"/>
                <a:sym typeface="黑体" pitchFamily="2" charset="-122"/>
              </a:rPr>
              <a:t>可见一旦将父</a:t>
            </a:r>
            <a:r>
              <a:rPr lang="en-US" altLang="zh-CN" sz="2400" b="1" dirty="0" smtClean="0">
                <a:latin typeface="Arial" pitchFamily="34" charset="0"/>
                <a:cs typeface="Arial" pitchFamily="34" charset="0"/>
                <a:sym typeface="黑体" pitchFamily="2" charset="-122"/>
              </a:rPr>
              <a:t>div</a:t>
            </a:r>
            <a:r>
              <a:rPr lang="zh-CN" altLang="en-US" sz="2400" b="1" dirty="0" smtClean="0">
                <a:latin typeface="Arial" pitchFamily="34" charset="0"/>
                <a:cs typeface="Arial" pitchFamily="34" charset="0"/>
                <a:sym typeface="黑体" pitchFamily="2" charset="-122"/>
              </a:rPr>
              <a:t>设成</a:t>
            </a:r>
            <a:r>
              <a:rPr lang="en-US" altLang="zh-CN" sz="2400" b="1" dirty="0" err="1" smtClean="0">
                <a:latin typeface="Arial" pitchFamily="34" charset="0"/>
                <a:cs typeface="Arial" pitchFamily="34" charset="0"/>
                <a:sym typeface="黑体" pitchFamily="2" charset="-122"/>
              </a:rPr>
              <a:t>display:flex</a:t>
            </a:r>
            <a:r>
              <a:rPr lang="zh-CN" altLang="en-US" sz="2400" b="1" dirty="0" smtClean="0">
                <a:latin typeface="Arial" pitchFamily="34" charset="0"/>
                <a:cs typeface="Arial" pitchFamily="34" charset="0"/>
                <a:sym typeface="黑体" pitchFamily="2" charset="-122"/>
              </a:rPr>
              <a:t>或</a:t>
            </a:r>
            <a:r>
              <a:rPr lang="en-US" altLang="zh-CN" sz="2400" b="1" dirty="0" smtClean="0">
                <a:latin typeface="Arial" pitchFamily="34" charset="0"/>
                <a:cs typeface="Arial" pitchFamily="34" charset="0"/>
                <a:sym typeface="黑体" pitchFamily="2" charset="-122"/>
              </a:rPr>
              <a:t>inline-flex</a:t>
            </a:r>
            <a:r>
              <a:rPr lang="zh-CN" altLang="en-US" sz="2400" b="1" dirty="0" smtClean="0">
                <a:latin typeface="Arial" pitchFamily="34" charset="0"/>
                <a:cs typeface="Arial" pitchFamily="34" charset="0"/>
                <a:sym typeface="黑体" pitchFamily="2" charset="-122"/>
              </a:rPr>
              <a:t>，就能使内部获得弹性布局的效果，原本应该垂直排列的</a:t>
            </a:r>
            <a:r>
              <a:rPr lang="en-US" altLang="zh-CN" sz="2400" b="1" dirty="0" smtClean="0">
                <a:latin typeface="Arial" pitchFamily="34" charset="0"/>
                <a:cs typeface="Arial" pitchFamily="34" charset="0"/>
                <a:sym typeface="黑体" pitchFamily="2" charset="-122"/>
              </a:rPr>
              <a:t>4</a:t>
            </a:r>
            <a:r>
              <a:rPr lang="zh-CN" altLang="en-US" sz="2400" b="1" dirty="0" smtClean="0">
                <a:latin typeface="Arial" pitchFamily="34" charset="0"/>
                <a:cs typeface="Arial" pitchFamily="34" charset="0"/>
                <a:sym typeface="黑体" pitchFamily="2" charset="-122"/>
              </a:rPr>
              <a:t>个子</a:t>
            </a:r>
            <a:r>
              <a:rPr lang="en-US" altLang="zh-CN" sz="2400" b="1" dirty="0" smtClean="0">
                <a:latin typeface="Arial" pitchFamily="34" charset="0"/>
                <a:cs typeface="Arial" pitchFamily="34" charset="0"/>
                <a:sym typeface="黑体" pitchFamily="2" charset="-122"/>
              </a:rPr>
              <a:t>div</a:t>
            </a:r>
            <a:r>
              <a:rPr lang="zh-CN" altLang="en-US" sz="2400" b="1" dirty="0" smtClean="0">
                <a:latin typeface="Arial" pitchFamily="34" charset="0"/>
                <a:cs typeface="Arial" pitchFamily="34" charset="0"/>
                <a:sym typeface="黑体" pitchFamily="2" charset="-122"/>
              </a:rPr>
              <a:t>，被默认从左到右水平排列了。</a:t>
            </a:r>
          </a:p>
        </p:txBody>
      </p:sp>
      <p:pic>
        <p:nvPicPr>
          <p:cNvPr id="92162" name="Picture 2"/>
          <p:cNvPicPr>
            <a:picLocks noChangeAspect="1" noChangeArrowheads="1"/>
          </p:cNvPicPr>
          <p:nvPr/>
        </p:nvPicPr>
        <p:blipFill>
          <a:blip r:embed="rId2"/>
          <a:srcRect/>
          <a:stretch>
            <a:fillRect/>
          </a:stretch>
        </p:blipFill>
        <p:spPr bwMode="auto">
          <a:xfrm>
            <a:off x="2357422" y="1643050"/>
            <a:ext cx="4200525" cy="1790700"/>
          </a:xfrm>
          <a:prstGeom prst="rect">
            <a:avLst/>
          </a:prstGeom>
          <a:noFill/>
          <a:ln w="9525">
            <a:noFill/>
            <a:miter lim="800000"/>
            <a:headEnd/>
            <a:tailEnd/>
          </a:ln>
          <a:effectLst/>
        </p:spPr>
      </p:pic>
      <p:sp>
        <p:nvSpPr>
          <p:cNvPr id="7" name="TextBox 6"/>
          <p:cNvSpPr txBox="1"/>
          <p:nvPr/>
        </p:nvSpPr>
        <p:spPr>
          <a:xfrm>
            <a:off x="1000100" y="2049653"/>
            <a:ext cx="463588" cy="307777"/>
          </a:xfrm>
          <a:prstGeom prst="rect">
            <a:avLst/>
          </a:prstGeom>
          <a:noFill/>
        </p:spPr>
        <p:txBody>
          <a:bodyPr wrap="none" rtlCol="0">
            <a:spAutoFit/>
          </a:bodyPr>
          <a:lstStyle/>
          <a:p>
            <a:r>
              <a:rPr lang="en-US" sz="1400" dirty="0" smtClean="0"/>
              <a:t>flex</a:t>
            </a:r>
            <a:endParaRPr lang="zh-CN" altLang="en-US" sz="1400" dirty="0"/>
          </a:p>
        </p:txBody>
      </p:sp>
      <p:sp>
        <p:nvSpPr>
          <p:cNvPr id="9" name="TextBox 8"/>
          <p:cNvSpPr txBox="1"/>
          <p:nvPr/>
        </p:nvSpPr>
        <p:spPr>
          <a:xfrm>
            <a:off x="1000100" y="2857496"/>
            <a:ext cx="941283" cy="307777"/>
          </a:xfrm>
          <a:prstGeom prst="rect">
            <a:avLst/>
          </a:prstGeom>
          <a:noFill/>
        </p:spPr>
        <p:txBody>
          <a:bodyPr wrap="none" rtlCol="0">
            <a:spAutoFit/>
          </a:bodyPr>
          <a:lstStyle/>
          <a:p>
            <a:r>
              <a:rPr lang="en-US" sz="1400" dirty="0" smtClean="0"/>
              <a:t>inline-flex</a:t>
            </a:r>
            <a:endParaRPr lang="zh-CN" alt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a:t>
            </a:r>
            <a:r>
              <a:rPr lang="en-US" altLang="zh-CN" sz="2000" dirty="0" smtClean="0">
                <a:latin typeface="Arial" pitchFamily="34" charset="0"/>
                <a:ea typeface="微软雅黑" pitchFamily="34" charset="-122"/>
                <a:cs typeface="Arial" pitchFamily="34" charset="0"/>
              </a:rPr>
              <a:t>display</a:t>
            </a:r>
            <a:r>
              <a:rPr lang="zh-CN" altLang="en-US" sz="2000" dirty="0" smtClean="0">
                <a:latin typeface="Arial" pitchFamily="34" charset="0"/>
                <a:ea typeface="微软雅黑" pitchFamily="34" charset="-122"/>
                <a:cs typeface="Arial" pitchFamily="34" charset="0"/>
              </a:rPr>
              <a:t>值不是</a:t>
            </a:r>
            <a:r>
              <a:rPr lang="en-US" altLang="zh-CN" sz="2000" dirty="0" smtClean="0">
                <a:latin typeface="Arial" pitchFamily="34" charset="0"/>
                <a:ea typeface="微软雅黑" pitchFamily="34" charset="-122"/>
                <a:cs typeface="Arial" pitchFamily="34" charset="0"/>
              </a:rPr>
              <a:t>flex</a:t>
            </a:r>
            <a:r>
              <a:rPr lang="zh-CN" altLang="en-US" sz="2000" dirty="0" smtClean="0">
                <a:latin typeface="Arial" pitchFamily="34" charset="0"/>
                <a:ea typeface="微软雅黑" pitchFamily="34" charset="-122"/>
                <a:cs typeface="Arial" pitchFamily="34" charset="0"/>
              </a:rPr>
              <a:t>和</a:t>
            </a:r>
            <a:r>
              <a:rPr lang="en-US" altLang="zh-CN" sz="2000" dirty="0" smtClean="0">
                <a:latin typeface="Arial" pitchFamily="34" charset="0"/>
                <a:ea typeface="微软雅黑" pitchFamily="34" charset="-122"/>
                <a:cs typeface="Arial" pitchFamily="34" charset="0"/>
              </a:rPr>
              <a:t>inline-flex</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a:t>
            </a:r>
            <a:r>
              <a:rPr lang="zh-CN" altLang="en-US" sz="2000" dirty="0" smtClean="0">
                <a:latin typeface="Arial" pitchFamily="34" charset="0"/>
                <a:ea typeface="微软雅黑" pitchFamily="34" charset="-122"/>
                <a:cs typeface="Arial" pitchFamily="34" charset="0"/>
              </a:rPr>
              <a:t>和</a:t>
            </a:r>
            <a:r>
              <a:rPr lang="en-US" altLang="zh-CN" sz="2000" dirty="0" smtClean="0">
                <a:latin typeface="Arial" pitchFamily="34" charset="0"/>
                <a:ea typeface="微软雅黑" pitchFamily="34" charset="-122"/>
                <a:cs typeface="Arial" pitchFamily="34" charset="0"/>
              </a:rPr>
              <a:t>inline-box</a:t>
            </a:r>
            <a:r>
              <a:rPr lang="zh-CN" altLang="en-US" sz="2000" dirty="0" smtClean="0">
                <a:latin typeface="Arial" pitchFamily="34" charset="0"/>
                <a:ea typeface="微软雅黑" pitchFamily="34" charset="-122"/>
                <a:cs typeface="Arial" pitchFamily="34" charset="0"/>
              </a:rPr>
              <a:t>（且需要加上各浏览器前缀，如</a:t>
            </a:r>
            <a:r>
              <a:rPr lang="en-US" altLang="zh-CN" sz="2000" dirty="0" smtClean="0">
                <a:latin typeface="Arial" pitchFamily="34" charset="0"/>
                <a:ea typeface="微软雅黑" pitchFamily="34" charset="-122"/>
                <a:cs typeface="Arial" pitchFamily="34" charset="0"/>
              </a:rPr>
              <a:t>display: -</a:t>
            </a:r>
            <a:r>
              <a:rPr lang="en-US" altLang="zh-CN" sz="2000" dirty="0" err="1" smtClean="0">
                <a:latin typeface="Arial" pitchFamily="34" charset="0"/>
                <a:ea typeface="微软雅黑" pitchFamily="34" charset="-122"/>
                <a:cs typeface="Arial" pitchFamily="34" charset="0"/>
              </a:rPr>
              <a:t>webkit</a:t>
            </a:r>
            <a:r>
              <a:rPr lang="en-US" altLang="zh-CN" sz="2000" dirty="0" smtClean="0">
                <a:latin typeface="Arial" pitchFamily="34" charset="0"/>
                <a:ea typeface="微软雅黑" pitchFamily="34" charset="-122"/>
                <a:cs typeface="Arial" pitchFamily="34" charset="0"/>
              </a:rPr>
              <a:t>-box;</a:t>
            </a:r>
            <a:r>
              <a:rPr lang="zh-CN" altLang="en-US" sz="2000" dirty="0" smtClean="0">
                <a:latin typeface="Arial" pitchFamily="34" charset="0"/>
                <a:ea typeface="微软雅黑" pitchFamily="34" charset="-122"/>
                <a:cs typeface="Arial" pitchFamily="34" charset="0"/>
              </a:rPr>
              <a:t>）</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混合版：（主要针对</a:t>
            </a:r>
            <a:r>
              <a:rPr lang="en-US" altLang="zh-CN" sz="2000" dirty="0" smtClean="0">
                <a:latin typeface="Arial" pitchFamily="34" charset="0"/>
                <a:ea typeface="微软雅黑" pitchFamily="34" charset="-122"/>
                <a:cs typeface="Arial" pitchFamily="34" charset="0"/>
              </a:rPr>
              <a:t>IE10</a:t>
            </a:r>
            <a:r>
              <a:rPr lang="zh-CN" altLang="en-US" sz="2000" dirty="0" smtClean="0">
                <a:latin typeface="Arial" pitchFamily="34" charset="0"/>
                <a:ea typeface="微软雅黑" pitchFamily="34" charset="-122"/>
                <a:cs typeface="Arial" pitchFamily="34" charset="0"/>
              </a:rPr>
              <a:t>，因此下面均加上了</a:t>
            </a:r>
            <a:r>
              <a:rPr lang="en-US" altLang="zh-CN" sz="2000" dirty="0" smtClean="0">
                <a:latin typeface="Arial" pitchFamily="34" charset="0"/>
                <a:ea typeface="微软雅黑" pitchFamily="34" charset="-122"/>
                <a:cs typeface="Arial" pitchFamily="34" charset="0"/>
              </a:rPr>
              <a:t>-ms-</a:t>
            </a:r>
            <a:r>
              <a:rPr lang="zh-CN" altLang="en-US" sz="2000" dirty="0" smtClean="0">
                <a:latin typeface="Arial" pitchFamily="34" charset="0"/>
                <a:ea typeface="微软雅黑" pitchFamily="34" charset="-122"/>
                <a:cs typeface="Arial" pitchFamily="34" charset="0"/>
              </a:rPr>
              <a:t>前缀）</a:t>
            </a:r>
            <a:r>
              <a:rPr lang="en-US" altLang="zh-CN" sz="2000" dirty="0" smtClean="0">
                <a:latin typeface="Arial" pitchFamily="34" charset="0"/>
                <a:ea typeface="微软雅黑" pitchFamily="34" charset="-122"/>
                <a:cs typeface="Arial" pitchFamily="34" charset="0"/>
              </a:rPr>
              <a:t>display</a:t>
            </a:r>
            <a:r>
              <a:rPr lang="zh-CN" altLang="en-US" sz="2000" dirty="0" smtClean="0">
                <a:latin typeface="Arial" pitchFamily="34" charset="0"/>
                <a:ea typeface="微软雅黑" pitchFamily="34" charset="-122"/>
                <a:cs typeface="Arial" pitchFamily="34" charset="0"/>
              </a:rPr>
              <a:t>值不是</a:t>
            </a:r>
            <a:r>
              <a:rPr lang="en-US" altLang="zh-CN" sz="2000" dirty="0" smtClean="0">
                <a:latin typeface="Arial" pitchFamily="34" charset="0"/>
                <a:ea typeface="微软雅黑" pitchFamily="34" charset="-122"/>
                <a:cs typeface="Arial" pitchFamily="34" charset="0"/>
              </a:rPr>
              <a:t>flex</a:t>
            </a:r>
            <a:r>
              <a:rPr lang="zh-CN" altLang="en-US" sz="2000" dirty="0" smtClean="0">
                <a:latin typeface="Arial" pitchFamily="34" charset="0"/>
                <a:ea typeface="微软雅黑" pitchFamily="34" charset="-122"/>
                <a:cs typeface="Arial" pitchFamily="34" charset="0"/>
              </a:rPr>
              <a:t>和</a:t>
            </a:r>
            <a:r>
              <a:rPr lang="en-US" altLang="zh-CN" sz="2000" dirty="0" smtClean="0">
                <a:latin typeface="Arial" pitchFamily="34" charset="0"/>
                <a:ea typeface="微软雅黑" pitchFamily="34" charset="-122"/>
                <a:cs typeface="Arial" pitchFamily="34" charset="0"/>
              </a:rPr>
              <a:t>inline-flex</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-ms-</a:t>
            </a:r>
            <a:r>
              <a:rPr lang="en-US" altLang="zh-CN" sz="2000" dirty="0" err="1" smtClean="0">
                <a:latin typeface="Arial" pitchFamily="34" charset="0"/>
                <a:ea typeface="微软雅黑" pitchFamily="34" charset="-122"/>
                <a:cs typeface="Arial" pitchFamily="34" charset="0"/>
              </a:rPr>
              <a:t>flexbox</a:t>
            </a:r>
            <a:r>
              <a:rPr lang="zh-CN" altLang="en-US" sz="2000" dirty="0" smtClean="0">
                <a:latin typeface="Arial" pitchFamily="34" charset="0"/>
                <a:ea typeface="微软雅黑" pitchFamily="34" charset="-122"/>
                <a:cs typeface="Arial" pitchFamily="34" charset="0"/>
              </a:rPr>
              <a:t>和</a:t>
            </a:r>
            <a:r>
              <a:rPr lang="en-US" altLang="zh-CN" sz="2000" dirty="0" smtClean="0">
                <a:latin typeface="Arial" pitchFamily="34" charset="0"/>
                <a:ea typeface="微软雅黑" pitchFamily="34" charset="-122"/>
                <a:cs typeface="Arial" pitchFamily="34" charset="0"/>
              </a:rPr>
              <a:t>-ms-inline-</a:t>
            </a:r>
            <a:r>
              <a:rPr lang="en-US" altLang="zh-CN" sz="2000" dirty="0" err="1" smtClean="0">
                <a:latin typeface="Arial" pitchFamily="34" charset="0"/>
                <a:ea typeface="微软雅黑" pitchFamily="34" charset="-122"/>
                <a:cs typeface="Arial" pitchFamily="34" charset="0"/>
              </a:rPr>
              <a:t>flexbox</a:t>
            </a:r>
            <a:endParaRPr lang="en-US" altLang="zh-CN" sz="2000" dirty="0" smtClean="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flex-direction (</a:t>
            </a:r>
            <a:r>
              <a:rPr lang="zh-CN" altLang="en-US" sz="2400" b="1" dirty="0" smtClean="0"/>
              <a:t>适用于父类容器的元素</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347828"/>
        </p:xfrm>
        <a:graphic>
          <a:graphicData uri="http://schemas.openxmlformats.org/drawingml/2006/table">
            <a:tbl>
              <a:tblPr firstRow="1" bandRow="1">
                <a:tableStyleId>{93296810-A885-4BE3-A3E7-6D5BEEA58F35}</a:tableStyleId>
              </a:tblPr>
              <a:tblGrid>
                <a:gridCol w="1224137"/>
                <a:gridCol w="6984776"/>
              </a:tblGrid>
              <a:tr h="886755">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flex-direction: row | row-reverse | column | column-reverse</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设置伸缩盒主轴的起点和终点位置，子元素依然按照从主轴起点向终点方向排列。</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row</a:t>
                      </a:r>
                      <a:r>
                        <a:rPr lang="zh-CN" altLang="en-US" sz="2200" b="1" dirty="0" smtClean="0">
                          <a:latin typeface="Arial" pitchFamily="34" charset="0"/>
                          <a:cs typeface="Arial" pitchFamily="34" charset="0"/>
                        </a:rPr>
                        <a:t>：默认位置，主轴横向，起点在左侧，终点在右侧。</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row-reverse</a:t>
                      </a:r>
                      <a:r>
                        <a:rPr lang="zh-CN" altLang="en-US" sz="2200" b="1" dirty="0" smtClean="0">
                          <a:latin typeface="Arial" pitchFamily="34" charset="0"/>
                          <a:cs typeface="Arial" pitchFamily="34" charset="0"/>
                        </a:rPr>
                        <a:t>：主轴横向反转，起点在右侧，终点在左侧。</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column</a:t>
                      </a:r>
                      <a:r>
                        <a:rPr lang="zh-CN" altLang="en-US" sz="2200" b="1" dirty="0" smtClean="0">
                          <a:latin typeface="Arial" pitchFamily="34" charset="0"/>
                          <a:cs typeface="Arial" pitchFamily="34" charset="0"/>
                        </a:rPr>
                        <a:t>：主轴纵向，起点在上方，终点在下方。</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column-reverse</a:t>
                      </a:r>
                      <a:r>
                        <a:rPr lang="zh-CN" altLang="en-US" sz="2200" b="1" dirty="0" smtClean="0">
                          <a:latin typeface="Arial" pitchFamily="34" charset="0"/>
                          <a:cs typeface="Arial" pitchFamily="34" charset="0"/>
                        </a:rPr>
                        <a:t>：主轴纵向反转，起点在下方，终点在上方。</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5" name="内容占位符 2"/>
          <p:cNvSpPr txBox="1">
            <a:spLocks/>
          </p:cNvSpPr>
          <p:nvPr/>
        </p:nvSpPr>
        <p:spPr>
          <a:xfrm>
            <a:off x="285720" y="5715016"/>
            <a:ext cx="8715436" cy="857256"/>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默认是</a:t>
            </a:r>
            <a:r>
              <a:rPr lang="en-US" altLang="zh-CN" sz="2000" b="1" dirty="0" smtClean="0">
                <a:latin typeface="Arial" pitchFamily="34" charset="0"/>
                <a:cs typeface="Arial" pitchFamily="34" charset="0"/>
                <a:sym typeface="黑体" pitchFamily="2" charset="-122"/>
              </a:rPr>
              <a:t>row</a:t>
            </a:r>
            <a:r>
              <a:rPr lang="zh-CN" altLang="en-US" sz="2000" b="1" dirty="0" smtClean="0">
                <a:latin typeface="Arial" pitchFamily="34" charset="0"/>
                <a:cs typeface="Arial" pitchFamily="34" charset="0"/>
                <a:sym typeface="黑体" pitchFamily="2" charset="-122"/>
              </a:rPr>
              <a:t>内部元素从左到右排列，</a:t>
            </a:r>
            <a:r>
              <a:rPr lang="en-US" altLang="zh-CN" sz="2000" b="1" dirty="0" smtClean="0">
                <a:latin typeface="Arial" pitchFamily="34" charset="0"/>
                <a:cs typeface="Arial" pitchFamily="34" charset="0"/>
                <a:sym typeface="黑体" pitchFamily="2" charset="-122"/>
              </a:rPr>
              <a:t>row-reverse</a:t>
            </a:r>
            <a:r>
              <a:rPr lang="zh-CN" altLang="en-US" sz="2000" b="1" dirty="0" smtClean="0">
                <a:latin typeface="Arial" pitchFamily="34" charset="0"/>
                <a:cs typeface="Arial" pitchFamily="34" charset="0"/>
                <a:sym typeface="黑体" pitchFamily="2" charset="-122"/>
              </a:rPr>
              <a:t>就是将</a:t>
            </a:r>
            <a:r>
              <a:rPr lang="en-US" altLang="zh-CN" sz="2000" b="1" dirty="0" smtClean="0">
                <a:latin typeface="Arial" pitchFamily="34" charset="0"/>
                <a:cs typeface="Arial" pitchFamily="34" charset="0"/>
                <a:sym typeface="黑体" pitchFamily="2" charset="-122"/>
              </a:rPr>
              <a:t>main-start</a:t>
            </a:r>
            <a:r>
              <a:rPr lang="zh-CN" altLang="en-US" sz="2000" b="1" dirty="0" smtClean="0">
                <a:latin typeface="Arial" pitchFamily="34" charset="0"/>
                <a:cs typeface="Arial" pitchFamily="34" charset="0"/>
                <a:sym typeface="黑体" pitchFamily="2" charset="-122"/>
              </a:rPr>
              <a:t>起点设在右边，这样就实现了从右到左排列。</a:t>
            </a:r>
            <a:r>
              <a:rPr lang="en-US" altLang="zh-CN" sz="2000" b="1" dirty="0" smtClean="0">
                <a:latin typeface="Arial" pitchFamily="34" charset="0"/>
                <a:cs typeface="Arial" pitchFamily="34" charset="0"/>
                <a:sym typeface="黑体" pitchFamily="2" charset="-122"/>
              </a:rPr>
              <a:t>column</a:t>
            </a:r>
            <a:r>
              <a:rPr lang="zh-CN" altLang="en-US" sz="2000" b="1" dirty="0" smtClean="0">
                <a:latin typeface="Arial" pitchFamily="34" charset="0"/>
                <a:cs typeface="Arial" pitchFamily="34" charset="0"/>
                <a:sym typeface="黑体" pitchFamily="2" charset="-122"/>
              </a:rPr>
              <a:t>原理同。</a:t>
            </a:r>
          </a:p>
        </p:txBody>
      </p:sp>
      <p:pic>
        <p:nvPicPr>
          <p:cNvPr id="49155" name="Picture 3"/>
          <p:cNvPicPr>
            <a:picLocks noChangeAspect="1" noChangeArrowheads="1"/>
          </p:cNvPicPr>
          <p:nvPr/>
        </p:nvPicPr>
        <p:blipFill>
          <a:blip r:embed="rId2"/>
          <a:srcRect/>
          <a:stretch>
            <a:fillRect/>
          </a:stretch>
        </p:blipFill>
        <p:spPr bwMode="auto">
          <a:xfrm>
            <a:off x="1357290" y="1643050"/>
            <a:ext cx="5867400" cy="895350"/>
          </a:xfrm>
          <a:prstGeom prst="rect">
            <a:avLst/>
          </a:prstGeom>
          <a:noFill/>
          <a:ln w="9525">
            <a:noFill/>
            <a:miter lim="800000"/>
            <a:headEnd/>
            <a:tailEnd/>
          </a:ln>
          <a:effectLst/>
        </p:spPr>
      </p:pic>
      <p:pic>
        <p:nvPicPr>
          <p:cNvPr id="49157" name="Picture 5"/>
          <p:cNvPicPr>
            <a:picLocks noChangeAspect="1" noChangeArrowheads="1"/>
          </p:cNvPicPr>
          <p:nvPr/>
        </p:nvPicPr>
        <p:blipFill>
          <a:blip r:embed="rId3"/>
          <a:srcRect/>
          <a:stretch>
            <a:fillRect/>
          </a:stretch>
        </p:blipFill>
        <p:spPr bwMode="auto">
          <a:xfrm>
            <a:off x="1428728" y="2571744"/>
            <a:ext cx="5791200" cy="742950"/>
          </a:xfrm>
          <a:prstGeom prst="rect">
            <a:avLst/>
          </a:prstGeom>
          <a:noFill/>
          <a:ln w="9525">
            <a:noFill/>
            <a:miter lim="800000"/>
            <a:headEnd/>
            <a:tailEnd/>
          </a:ln>
          <a:effectLst/>
        </p:spPr>
      </p:pic>
      <p:pic>
        <p:nvPicPr>
          <p:cNvPr id="49162" name="Picture 10"/>
          <p:cNvPicPr>
            <a:picLocks noChangeAspect="1" noChangeArrowheads="1"/>
          </p:cNvPicPr>
          <p:nvPr/>
        </p:nvPicPr>
        <p:blipFill>
          <a:blip r:embed="rId4"/>
          <a:srcRect/>
          <a:stretch>
            <a:fillRect/>
          </a:stretch>
        </p:blipFill>
        <p:spPr bwMode="auto">
          <a:xfrm>
            <a:off x="1428728" y="3357562"/>
            <a:ext cx="2990850" cy="2228850"/>
          </a:xfrm>
          <a:prstGeom prst="rect">
            <a:avLst/>
          </a:prstGeom>
          <a:noFill/>
          <a:ln w="9525">
            <a:noFill/>
            <a:miter lim="800000"/>
            <a:headEnd/>
            <a:tailEnd/>
          </a:ln>
          <a:effectLst/>
        </p:spPr>
      </p:pic>
      <p:pic>
        <p:nvPicPr>
          <p:cNvPr id="49163" name="Picture 11"/>
          <p:cNvPicPr>
            <a:picLocks noChangeAspect="1" noChangeArrowheads="1"/>
          </p:cNvPicPr>
          <p:nvPr/>
        </p:nvPicPr>
        <p:blipFill>
          <a:blip r:embed="rId5"/>
          <a:srcRect/>
          <a:stretch>
            <a:fillRect/>
          </a:stretch>
        </p:blipFill>
        <p:spPr bwMode="auto">
          <a:xfrm>
            <a:off x="6000760" y="3357562"/>
            <a:ext cx="2981325" cy="2228850"/>
          </a:xfrm>
          <a:prstGeom prst="rect">
            <a:avLst/>
          </a:prstGeom>
          <a:noFill/>
          <a:ln w="9525">
            <a:noFill/>
            <a:miter lim="800000"/>
            <a:headEnd/>
            <a:tailEnd/>
          </a:ln>
          <a:effectLst/>
        </p:spPr>
      </p:pic>
      <p:sp>
        <p:nvSpPr>
          <p:cNvPr id="16" name="TextBox 15"/>
          <p:cNvSpPr txBox="1"/>
          <p:nvPr/>
        </p:nvSpPr>
        <p:spPr>
          <a:xfrm>
            <a:off x="285720" y="1857364"/>
            <a:ext cx="473206" cy="307777"/>
          </a:xfrm>
          <a:prstGeom prst="rect">
            <a:avLst/>
          </a:prstGeom>
          <a:noFill/>
        </p:spPr>
        <p:txBody>
          <a:bodyPr wrap="none" rtlCol="0">
            <a:spAutoFit/>
          </a:bodyPr>
          <a:lstStyle/>
          <a:p>
            <a:r>
              <a:rPr lang="en-US" altLang="zh-CN" sz="1400" dirty="0" smtClean="0"/>
              <a:t>row</a:t>
            </a:r>
            <a:endParaRPr lang="zh-CN" altLang="en-US" sz="1400" dirty="0"/>
          </a:p>
        </p:txBody>
      </p:sp>
      <p:sp>
        <p:nvSpPr>
          <p:cNvPr id="17" name="TextBox 16"/>
          <p:cNvSpPr txBox="1"/>
          <p:nvPr/>
        </p:nvSpPr>
        <p:spPr>
          <a:xfrm>
            <a:off x="285720" y="2714620"/>
            <a:ext cx="1128835" cy="307777"/>
          </a:xfrm>
          <a:prstGeom prst="rect">
            <a:avLst/>
          </a:prstGeom>
          <a:noFill/>
        </p:spPr>
        <p:txBody>
          <a:bodyPr wrap="none" rtlCol="0">
            <a:spAutoFit/>
          </a:bodyPr>
          <a:lstStyle/>
          <a:p>
            <a:r>
              <a:rPr lang="en-US" sz="1400" dirty="0" smtClean="0"/>
              <a:t>row-reverse</a:t>
            </a:r>
            <a:endParaRPr lang="zh-CN" altLang="en-US" sz="1400" dirty="0"/>
          </a:p>
        </p:txBody>
      </p:sp>
      <p:sp>
        <p:nvSpPr>
          <p:cNvPr id="18" name="TextBox 17"/>
          <p:cNvSpPr txBox="1"/>
          <p:nvPr/>
        </p:nvSpPr>
        <p:spPr>
          <a:xfrm>
            <a:off x="285720" y="4214818"/>
            <a:ext cx="761747" cy="307777"/>
          </a:xfrm>
          <a:prstGeom prst="rect">
            <a:avLst/>
          </a:prstGeom>
          <a:noFill/>
        </p:spPr>
        <p:txBody>
          <a:bodyPr wrap="none" rtlCol="0">
            <a:spAutoFit/>
          </a:bodyPr>
          <a:lstStyle/>
          <a:p>
            <a:r>
              <a:rPr lang="en-US" sz="1400" dirty="0" smtClean="0"/>
              <a:t>column</a:t>
            </a:r>
            <a:endParaRPr lang="zh-CN" altLang="en-US" sz="1400" dirty="0"/>
          </a:p>
        </p:txBody>
      </p:sp>
      <p:sp>
        <p:nvSpPr>
          <p:cNvPr id="19" name="TextBox 18"/>
          <p:cNvSpPr txBox="1"/>
          <p:nvPr/>
        </p:nvSpPr>
        <p:spPr>
          <a:xfrm>
            <a:off x="4572000" y="4214818"/>
            <a:ext cx="1417376" cy="307777"/>
          </a:xfrm>
          <a:prstGeom prst="rect">
            <a:avLst/>
          </a:prstGeom>
          <a:noFill/>
        </p:spPr>
        <p:txBody>
          <a:bodyPr wrap="none" rtlCol="0">
            <a:spAutoFit/>
          </a:bodyPr>
          <a:lstStyle/>
          <a:p>
            <a:r>
              <a:rPr lang="en-US" sz="1400" dirty="0" smtClean="0"/>
              <a:t>column-reverse</a:t>
            </a:r>
            <a:endParaRPr lang="zh-CN" alt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1071570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100%;  height: 100px;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a:t>
            </a:r>
          </a:p>
          <a:p>
            <a:pPr>
              <a:spcBef>
                <a:spcPts val="600"/>
              </a:spcBef>
            </a:pP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100px;  height: 100px;  border: 1px solid #b6b6b6; }</a:t>
            </a:r>
          </a:p>
          <a:p>
            <a:pPr>
              <a:spcBef>
                <a:spcPts val="600"/>
              </a:spcBef>
            </a:pPr>
            <a:r>
              <a:rPr lang="en-US" altLang="zh-CN" sz="1400" b="1" dirty="0" smtClean="0">
                <a:latin typeface="Arial" pitchFamily="34" charset="0"/>
                <a:cs typeface="Arial" pitchFamily="34" charset="0"/>
                <a:sym typeface="黑体" pitchFamily="2" charset="-122"/>
              </a:rPr>
              <a:t>p {line-height: 30px;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{flex-direction: row;}</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-of-type(2) {flex-direction: row-reverse;}</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-of-type(3) {flex-direction: column;}</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-of-type(4) { flex-direction: column-reverse;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&lt;p&gt;flex-direction: row;</a:t>
            </a:r>
            <a:r>
              <a:rPr lang="zh-CN" altLang="en-US" sz="1400" b="1" dirty="0" smtClean="0">
                <a:latin typeface="Arial" pitchFamily="34" charset="0"/>
                <a:cs typeface="Arial" pitchFamily="34" charset="0"/>
                <a:sym typeface="黑体" pitchFamily="2" charset="-122"/>
              </a:rPr>
              <a:t>默认情况</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&lt;p&gt;flex-direction: row-reverse;</a:t>
            </a:r>
            <a:r>
              <a:rPr lang="zh-CN" altLang="en-US" sz="1400" b="1" dirty="0" smtClean="0">
                <a:latin typeface="Arial" pitchFamily="34" charset="0"/>
                <a:cs typeface="Arial" pitchFamily="34" charset="0"/>
                <a:sym typeface="黑体" pitchFamily="2" charset="-122"/>
              </a:rPr>
              <a:t>主轴横向反转</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&lt;p&gt;flex-direction: column;</a:t>
            </a:r>
            <a:r>
              <a:rPr lang="zh-CN" altLang="en-US" sz="1400" b="1" dirty="0" smtClean="0">
                <a:latin typeface="Arial" pitchFamily="34" charset="0"/>
                <a:cs typeface="Arial" pitchFamily="34" charset="0"/>
                <a:sym typeface="黑体" pitchFamily="2" charset="-122"/>
              </a:rPr>
              <a:t>主轴纵向</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&lt;p&gt;flex-direction: column-reverse;</a:t>
            </a:r>
            <a:r>
              <a:rPr lang="zh-CN" altLang="en-US" sz="1400" b="1" smtClean="0">
                <a:latin typeface="Arial" pitchFamily="34" charset="0"/>
                <a:cs typeface="Arial" pitchFamily="34" charset="0"/>
                <a:sym typeface="黑体" pitchFamily="2" charset="-122"/>
              </a:rPr>
              <a:t>主轴纵向反转</a:t>
            </a:r>
            <a:r>
              <a:rPr lang="en-US" altLang="zh-CN" sz="1400" b="1" smtClean="0">
                <a:latin typeface="Arial" pitchFamily="34" charset="0"/>
                <a:cs typeface="Arial" pitchFamily="34" charset="0"/>
                <a:sym typeface="黑体" pitchFamily="2" charset="-122"/>
              </a:rPr>
              <a:t>&lt;/</a:t>
            </a:r>
            <a:r>
              <a:rPr lang="en-US" altLang="zh-CN" sz="1400" b="1" dirty="0" smtClean="0">
                <a:latin typeface="Arial" pitchFamily="34" charset="0"/>
                <a:cs typeface="Arial" pitchFamily="34" charset="0"/>
                <a:sym typeface="黑体" pitchFamily="2" charset="-122"/>
              </a:rPr>
              <a: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flex-direction</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2</a:t>
            </a:r>
            <a:r>
              <a:rPr lang="zh-CN" altLang="en-US" sz="2000" dirty="0" smtClean="0">
                <a:latin typeface="Arial" pitchFamily="34" charset="0"/>
                <a:ea typeface="微软雅黑" pitchFamily="34" charset="-122"/>
                <a:cs typeface="Arial" pitchFamily="34" charset="0"/>
              </a:rPr>
              <a:t>个子属性</a:t>
            </a:r>
            <a:r>
              <a:rPr lang="en-US" altLang="zh-CN" sz="2000" dirty="0" smtClean="0">
                <a:latin typeface="Arial" pitchFamily="34" charset="0"/>
                <a:ea typeface="微软雅黑" pitchFamily="34" charset="-122"/>
                <a:cs typeface="Arial" pitchFamily="34" charset="0"/>
              </a:rPr>
              <a:t>box-orient</a:t>
            </a:r>
            <a:r>
              <a:rPr lang="zh-CN" altLang="en-US" sz="2000" dirty="0" smtClean="0">
                <a:latin typeface="Arial" pitchFamily="34" charset="0"/>
                <a:ea typeface="微软雅黑" pitchFamily="34" charset="-122"/>
                <a:cs typeface="Arial" pitchFamily="34" charset="0"/>
              </a:rPr>
              <a:t>和</a:t>
            </a:r>
            <a:r>
              <a:rPr lang="en-US" altLang="zh-CN" sz="2000" dirty="0" smtClean="0">
                <a:latin typeface="Arial" pitchFamily="34" charset="0"/>
                <a:ea typeface="微软雅黑" pitchFamily="34" charset="-122"/>
                <a:cs typeface="Arial" pitchFamily="34" charset="0"/>
              </a:rPr>
              <a:t>box-direction</a:t>
            </a:r>
            <a:endParaRPr lang="en-US" sz="2000" dirty="0" smtClean="0">
              <a:latin typeface="Arial" pitchFamily="34" charset="0"/>
              <a:ea typeface="微软雅黑" pitchFamily="34" charset="-122"/>
              <a:cs typeface="Arial" pitchFamily="34" charset="0"/>
            </a:endParaRPr>
          </a:p>
          <a:p>
            <a:r>
              <a:rPr lang="en-US" sz="2000" dirty="0" smtClean="0">
                <a:latin typeface="Arial" pitchFamily="34" charset="0"/>
                <a:ea typeface="微软雅黑" pitchFamily="34" charset="-122"/>
                <a:cs typeface="Arial" pitchFamily="34" charset="0"/>
              </a:rPr>
              <a:t>box-orient</a:t>
            </a:r>
            <a:r>
              <a:rPr lang="zh-CN" altLang="en-US" sz="2000" dirty="0" smtClean="0">
                <a:latin typeface="Arial" pitchFamily="34" charset="0"/>
                <a:ea typeface="微软雅黑" pitchFamily="34" charset="-122"/>
                <a:cs typeface="Arial" pitchFamily="34" charset="0"/>
              </a:rPr>
              <a:t>用于设置容器排列方式，值为</a:t>
            </a:r>
            <a:r>
              <a:rPr lang="en-US" sz="2000" dirty="0" smtClean="0">
                <a:latin typeface="Arial" pitchFamily="34" charset="0"/>
                <a:ea typeface="微软雅黑" pitchFamily="34" charset="-122"/>
                <a:cs typeface="Arial" pitchFamily="34" charset="0"/>
              </a:rPr>
              <a:t>horizontal（</a:t>
            </a:r>
            <a:r>
              <a:rPr lang="zh-CN" altLang="en-US" sz="2000" dirty="0" smtClean="0">
                <a:latin typeface="Arial" pitchFamily="34" charset="0"/>
                <a:ea typeface="微软雅黑" pitchFamily="34" charset="-122"/>
                <a:cs typeface="Arial" pitchFamily="34" charset="0"/>
              </a:rPr>
              <a:t>默认值），</a:t>
            </a:r>
            <a:r>
              <a:rPr lang="en-US" sz="2000" dirty="0" err="1" smtClean="0">
                <a:latin typeface="Arial" pitchFamily="34" charset="0"/>
                <a:ea typeface="微软雅黑" pitchFamily="34" charset="-122"/>
                <a:cs typeface="Arial" pitchFamily="34" charset="0"/>
              </a:rPr>
              <a:t>vertical，inline</a:t>
            </a:r>
            <a:r>
              <a:rPr lang="en-US" sz="2000" dirty="0" smtClean="0">
                <a:latin typeface="Arial" pitchFamily="34" charset="0"/>
                <a:ea typeface="微软雅黑" pitchFamily="34" charset="-122"/>
                <a:cs typeface="Arial" pitchFamily="34" charset="0"/>
              </a:rPr>
              <a:t>-</a:t>
            </a:r>
            <a:r>
              <a:rPr lang="en-US" sz="2000" dirty="0" err="1" smtClean="0">
                <a:latin typeface="Arial" pitchFamily="34" charset="0"/>
                <a:ea typeface="微软雅黑" pitchFamily="34" charset="-122"/>
                <a:cs typeface="Arial" pitchFamily="34" charset="0"/>
              </a:rPr>
              <a:t>axis，block</a:t>
            </a:r>
            <a:r>
              <a:rPr lang="en-US" sz="2000" dirty="0" smtClean="0">
                <a:latin typeface="Arial" pitchFamily="34" charset="0"/>
                <a:ea typeface="微软雅黑" pitchFamily="34" charset="-122"/>
                <a:cs typeface="Arial" pitchFamily="34" charset="0"/>
              </a:rPr>
              <a:t>-axis。</a:t>
            </a:r>
          </a:p>
          <a:p>
            <a:r>
              <a:rPr lang="en-US" sz="2000" dirty="0" smtClean="0">
                <a:latin typeface="Arial" pitchFamily="34" charset="0"/>
                <a:ea typeface="微软雅黑" pitchFamily="34" charset="-122"/>
                <a:cs typeface="Arial" pitchFamily="34" charset="0"/>
              </a:rPr>
              <a:t>horizontal</a:t>
            </a:r>
            <a:r>
              <a:rPr lang="zh-CN" altLang="en-US" sz="2000" dirty="0" smtClean="0">
                <a:latin typeface="Arial" pitchFamily="34" charset="0"/>
                <a:ea typeface="微软雅黑" pitchFamily="34" charset="-122"/>
                <a:cs typeface="Arial" pitchFamily="34" charset="0"/>
              </a:rPr>
              <a:t>或</a:t>
            </a:r>
            <a:r>
              <a:rPr lang="en-US" sz="2000" dirty="0" smtClean="0">
                <a:latin typeface="Arial" pitchFamily="34" charset="0"/>
                <a:ea typeface="微软雅黑" pitchFamily="34" charset="-122"/>
                <a:cs typeface="Arial" pitchFamily="34" charset="0"/>
              </a:rPr>
              <a:t>inline-axis</a:t>
            </a:r>
            <a:r>
              <a:rPr lang="zh-CN" altLang="en-US" sz="2000" dirty="0" smtClean="0">
                <a:latin typeface="Arial" pitchFamily="34" charset="0"/>
                <a:ea typeface="微软雅黑" pitchFamily="34" charset="-122"/>
                <a:cs typeface="Arial" pitchFamily="34" charset="0"/>
              </a:rPr>
              <a:t>等价于新语法的</a:t>
            </a:r>
            <a:r>
              <a:rPr lang="en-US" sz="2000" dirty="0" smtClean="0">
                <a:latin typeface="Arial" pitchFamily="34" charset="0"/>
                <a:ea typeface="微软雅黑" pitchFamily="34" charset="-122"/>
                <a:cs typeface="Arial" pitchFamily="34" charset="0"/>
              </a:rPr>
              <a:t>row</a:t>
            </a:r>
          </a:p>
          <a:p>
            <a:r>
              <a:rPr lang="en-US" sz="2000" dirty="0" smtClean="0">
                <a:latin typeface="Arial" pitchFamily="34" charset="0"/>
                <a:ea typeface="微软雅黑" pitchFamily="34" charset="-122"/>
                <a:cs typeface="Arial" pitchFamily="34" charset="0"/>
              </a:rPr>
              <a:t>vertical</a:t>
            </a:r>
            <a:r>
              <a:rPr lang="zh-CN" altLang="en-US" sz="2000" dirty="0" smtClean="0">
                <a:latin typeface="Arial" pitchFamily="34" charset="0"/>
                <a:ea typeface="微软雅黑" pitchFamily="34" charset="-122"/>
                <a:cs typeface="Arial" pitchFamily="34" charset="0"/>
              </a:rPr>
              <a:t>或</a:t>
            </a:r>
            <a:r>
              <a:rPr lang="en-US" sz="2000" dirty="0" smtClean="0">
                <a:latin typeface="Arial" pitchFamily="34" charset="0"/>
                <a:ea typeface="微软雅黑" pitchFamily="34" charset="-122"/>
                <a:cs typeface="Arial" pitchFamily="34" charset="0"/>
              </a:rPr>
              <a:t>block-axis</a:t>
            </a:r>
            <a:r>
              <a:rPr lang="zh-CN" altLang="en-US" sz="2000" dirty="0" smtClean="0">
                <a:latin typeface="Arial" pitchFamily="34" charset="0"/>
                <a:ea typeface="微软雅黑" pitchFamily="34" charset="-122"/>
                <a:cs typeface="Arial" pitchFamily="34" charset="0"/>
              </a:rPr>
              <a:t>等价于新语法的</a:t>
            </a:r>
            <a:r>
              <a:rPr lang="en-US" sz="2000" dirty="0" smtClean="0">
                <a:latin typeface="Arial" pitchFamily="34" charset="0"/>
                <a:ea typeface="微软雅黑" pitchFamily="34" charset="-122"/>
                <a:cs typeface="Arial" pitchFamily="34" charset="0"/>
              </a:rPr>
              <a:t>column。</a:t>
            </a:r>
          </a:p>
          <a:p>
            <a:r>
              <a:rPr lang="zh-CN" altLang="en-US" sz="2000" dirty="0" smtClean="0">
                <a:latin typeface="Arial" pitchFamily="34" charset="0"/>
                <a:ea typeface="微软雅黑" pitchFamily="34" charset="-122"/>
                <a:cs typeface="Arial" pitchFamily="34" charset="0"/>
              </a:rPr>
              <a:t>另外</a:t>
            </a:r>
            <a:r>
              <a:rPr lang="en-US" sz="2000" dirty="0" smtClean="0">
                <a:latin typeface="Arial" pitchFamily="34" charset="0"/>
                <a:ea typeface="微软雅黑" pitchFamily="34" charset="-122"/>
                <a:cs typeface="Arial" pitchFamily="34" charset="0"/>
              </a:rPr>
              <a:t>inline-axis</a:t>
            </a:r>
            <a:r>
              <a:rPr lang="zh-CN" altLang="en-US" sz="2000" dirty="0" smtClean="0">
                <a:latin typeface="Arial" pitchFamily="34" charset="0"/>
                <a:ea typeface="微软雅黑" pitchFamily="34" charset="-122"/>
                <a:cs typeface="Arial" pitchFamily="34" charset="0"/>
              </a:rPr>
              <a:t>表示内部元素沿着内联轴排列，试下来和</a:t>
            </a:r>
            <a:r>
              <a:rPr lang="en-US" sz="2000" dirty="0" smtClean="0">
                <a:latin typeface="Arial" pitchFamily="34" charset="0"/>
                <a:ea typeface="微软雅黑" pitchFamily="34" charset="-122"/>
                <a:cs typeface="Arial" pitchFamily="34" charset="0"/>
              </a:rPr>
              <a:t>horizontal</a:t>
            </a:r>
            <a:r>
              <a:rPr lang="zh-CN" altLang="en-US" sz="2000" dirty="0" smtClean="0">
                <a:latin typeface="Arial" pitchFamily="34" charset="0"/>
                <a:ea typeface="微软雅黑" pitchFamily="34" charset="-122"/>
                <a:cs typeface="Arial" pitchFamily="34" charset="0"/>
              </a:rPr>
              <a:t>看不出什么区别。</a:t>
            </a:r>
            <a:endParaRPr lang="en-US" altLang="zh-CN" sz="2000" dirty="0" smtClean="0">
              <a:latin typeface="Arial" pitchFamily="34" charset="0"/>
              <a:ea typeface="微软雅黑" pitchFamily="34" charset="-122"/>
              <a:cs typeface="Arial" pitchFamily="34" charset="0"/>
            </a:endParaRPr>
          </a:p>
          <a:p>
            <a:r>
              <a:rPr lang="en-US" sz="2000" dirty="0" smtClean="0">
                <a:latin typeface="Arial" pitchFamily="34" charset="0"/>
                <a:ea typeface="微软雅黑" pitchFamily="34" charset="-122"/>
                <a:cs typeface="Arial" pitchFamily="34" charset="0"/>
              </a:rPr>
              <a:t>block-axis</a:t>
            </a:r>
            <a:r>
              <a:rPr lang="zh-CN" altLang="en-US" sz="2000" dirty="0" smtClean="0">
                <a:latin typeface="Arial" pitchFamily="34" charset="0"/>
                <a:ea typeface="微软雅黑" pitchFamily="34" charset="-122"/>
                <a:cs typeface="Arial" pitchFamily="34" charset="0"/>
              </a:rPr>
              <a:t>表示内部元素沿着块轴排列，试下来和</a:t>
            </a:r>
            <a:r>
              <a:rPr lang="en-US" sz="2000" dirty="0" smtClean="0">
                <a:latin typeface="Arial" pitchFamily="34" charset="0"/>
                <a:ea typeface="微软雅黑" pitchFamily="34" charset="-122"/>
                <a:cs typeface="Arial" pitchFamily="34" charset="0"/>
              </a:rPr>
              <a:t>vertical</a:t>
            </a:r>
            <a:r>
              <a:rPr lang="zh-CN" altLang="en-US" sz="2000" dirty="0" smtClean="0">
                <a:latin typeface="Arial" pitchFamily="34" charset="0"/>
                <a:ea typeface="微软雅黑" pitchFamily="34" charset="-122"/>
                <a:cs typeface="Arial" pitchFamily="34" charset="0"/>
              </a:rPr>
              <a:t>看不出什么区别。</a:t>
            </a:r>
          </a:p>
          <a:p>
            <a:r>
              <a:rPr lang="zh-CN" altLang="en-US" sz="2000" dirty="0" smtClean="0">
                <a:latin typeface="Arial" pitchFamily="34" charset="0"/>
                <a:ea typeface="微软雅黑" pitchFamily="34" charset="-122"/>
                <a:cs typeface="Arial" pitchFamily="34" charset="0"/>
              </a:rPr>
              <a:t>等价于新语法的</a:t>
            </a:r>
            <a:r>
              <a:rPr lang="en-US" sz="2000" dirty="0" smtClean="0">
                <a:latin typeface="Arial" pitchFamily="34" charset="0"/>
                <a:ea typeface="微软雅黑" pitchFamily="34" charset="-122"/>
                <a:cs typeface="Arial" pitchFamily="34" charset="0"/>
              </a:rPr>
              <a:t>row-reverse/column-reverse。box-direction</a:t>
            </a:r>
            <a:r>
              <a:rPr lang="zh-CN" altLang="en-US" sz="2000" dirty="0" smtClean="0">
                <a:latin typeface="Arial" pitchFamily="34" charset="0"/>
                <a:ea typeface="微软雅黑" pitchFamily="34" charset="-122"/>
                <a:cs typeface="Arial" pitchFamily="34" charset="0"/>
              </a:rPr>
              <a:t>用于设置容器排列顺序，值为</a:t>
            </a:r>
            <a:r>
              <a:rPr lang="en-US" sz="2000" dirty="0" smtClean="0">
                <a:latin typeface="Arial" pitchFamily="34" charset="0"/>
                <a:ea typeface="微软雅黑" pitchFamily="34" charset="-122"/>
                <a:cs typeface="Arial" pitchFamily="34" charset="0"/>
              </a:rPr>
              <a:t>normal（</a:t>
            </a:r>
            <a:r>
              <a:rPr lang="zh-CN" altLang="en-US" sz="2000" dirty="0" smtClean="0">
                <a:latin typeface="Arial" pitchFamily="34" charset="0"/>
                <a:ea typeface="微软雅黑" pitchFamily="34" charset="-122"/>
                <a:cs typeface="Arial" pitchFamily="34" charset="0"/>
              </a:rPr>
              <a:t>默认值），</a:t>
            </a:r>
            <a:r>
              <a:rPr lang="en-US" sz="2000" dirty="0" smtClean="0">
                <a:latin typeface="Arial" pitchFamily="34" charset="0"/>
                <a:ea typeface="微软雅黑" pitchFamily="34" charset="-122"/>
                <a:cs typeface="Arial" pitchFamily="34" charset="0"/>
              </a:rPr>
              <a:t>reverse。</a:t>
            </a:r>
          </a:p>
          <a:p>
            <a:r>
              <a:rPr lang="zh-CN" altLang="en-US" sz="2000" dirty="0" smtClean="0">
                <a:latin typeface="Arial" pitchFamily="34" charset="0"/>
                <a:ea typeface="微软雅黑" pitchFamily="34" charset="-122"/>
                <a:cs typeface="Arial" pitchFamily="34" charset="0"/>
              </a:rPr>
              <a:t>因此设好</a:t>
            </a:r>
            <a:r>
              <a:rPr lang="en-US" sz="2000" dirty="0" smtClean="0">
                <a:latin typeface="Arial" pitchFamily="34" charset="0"/>
                <a:ea typeface="微软雅黑" pitchFamily="34" charset="-122"/>
                <a:cs typeface="Arial" pitchFamily="34" charset="0"/>
              </a:rPr>
              <a:t>box-orient</a:t>
            </a:r>
            <a:r>
              <a:rPr lang="zh-CN" altLang="en-US" sz="2000" dirty="0" smtClean="0">
                <a:latin typeface="Arial" pitchFamily="34" charset="0"/>
                <a:ea typeface="微软雅黑" pitchFamily="34" charset="-122"/>
                <a:cs typeface="Arial" pitchFamily="34" charset="0"/>
              </a:rPr>
              <a:t>后，再加上</a:t>
            </a:r>
            <a:r>
              <a:rPr lang="en-US" sz="2000" dirty="0" smtClean="0">
                <a:latin typeface="Arial" pitchFamily="34" charset="0"/>
                <a:ea typeface="微软雅黑" pitchFamily="34" charset="-122"/>
                <a:cs typeface="Arial" pitchFamily="34" charset="0"/>
              </a:rPr>
              <a:t>box-direction: reverse;</a:t>
            </a:r>
          </a:p>
          <a:p>
            <a:endParaRPr 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混合版：相比新版只需加上</a:t>
            </a:r>
            <a:r>
              <a:rPr lang="en-US" altLang="zh-CN" sz="2000" dirty="0" smtClean="0">
                <a:latin typeface="Arial" pitchFamily="34" charset="0"/>
                <a:ea typeface="微软雅黑" pitchFamily="34" charset="-122"/>
                <a:cs typeface="Arial" pitchFamily="34" charset="0"/>
              </a:rPr>
              <a:t>-</a:t>
            </a:r>
            <a:r>
              <a:rPr lang="en-US" sz="2000" dirty="0" smtClean="0">
                <a:latin typeface="Arial" pitchFamily="34" charset="0"/>
                <a:ea typeface="微软雅黑" pitchFamily="34" charset="-122"/>
                <a:cs typeface="Arial" pitchFamily="34" charset="0"/>
              </a:rPr>
              <a:t>ms-</a:t>
            </a:r>
            <a:r>
              <a:rPr lang="zh-CN" altLang="en-US" sz="2000" dirty="0" smtClean="0">
                <a:latin typeface="Arial" pitchFamily="34" charset="0"/>
                <a:ea typeface="微软雅黑" pitchFamily="34" charset="-122"/>
                <a:cs typeface="Arial" pitchFamily="34" charset="0"/>
              </a:rPr>
              <a:t>前缀，即</a:t>
            </a:r>
            <a:r>
              <a:rPr lang="en-US" altLang="zh-CN" sz="2000" dirty="0" smtClean="0">
                <a:latin typeface="Arial" pitchFamily="34" charset="0"/>
                <a:ea typeface="微软雅黑" pitchFamily="34" charset="-122"/>
                <a:cs typeface="Arial" pitchFamily="34" charset="0"/>
              </a:rPr>
              <a:t>-</a:t>
            </a:r>
            <a:r>
              <a:rPr lang="en-US" sz="2000" dirty="0" smtClean="0">
                <a:latin typeface="Arial" pitchFamily="34" charset="0"/>
                <a:ea typeface="微软雅黑" pitchFamily="34" charset="-122"/>
                <a:cs typeface="Arial" pitchFamily="34" charset="0"/>
              </a:rPr>
              <a:t>ms-flex-direction，</a:t>
            </a:r>
            <a:r>
              <a:rPr lang="zh-CN" altLang="en-US" sz="2000" dirty="0" smtClean="0">
                <a:latin typeface="Arial" pitchFamily="34" charset="0"/>
                <a:ea typeface="微软雅黑" pitchFamily="34" charset="-122"/>
                <a:cs typeface="Arial" pitchFamily="34" charset="0"/>
              </a:rPr>
              <a:t>值同新语法</a:t>
            </a:r>
            <a:endParaRPr lang="zh-CN" altLang="en-US" sz="2000" dirty="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3</a:t>
            </a:r>
            <a:r>
              <a:rPr lang="zh-CN" altLang="en-US" sz="2400" b="1" dirty="0" smtClean="0"/>
              <a:t>、</a:t>
            </a:r>
            <a:r>
              <a:rPr lang="en-US" sz="2400" b="1" dirty="0" smtClean="0"/>
              <a:t>flex-wrap (</a:t>
            </a:r>
            <a:r>
              <a:rPr lang="zh-CN" altLang="en-US" sz="2400" b="1" dirty="0" smtClean="0"/>
              <a:t>适用于父类容器</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104015"/>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flex-wrap: </a:t>
                      </a:r>
                      <a:r>
                        <a:rPr lang="en-US" altLang="zh-CN" sz="2400" b="1" dirty="0" err="1" smtClean="0">
                          <a:latin typeface="Arial" pitchFamily="34" charset="0"/>
                          <a:cs typeface="Arial" pitchFamily="34" charset="0"/>
                        </a:rPr>
                        <a:t>nowrap</a:t>
                      </a:r>
                      <a:r>
                        <a:rPr lang="en-US" altLang="zh-CN" sz="2400" b="1" dirty="0" smtClean="0">
                          <a:latin typeface="Arial" pitchFamily="34" charset="0"/>
                          <a:cs typeface="Arial" pitchFamily="34" charset="0"/>
                        </a:rPr>
                        <a:t> | wrap | wrap-reverse</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设置或检索伸缩盒对象的子元素超出父容器时是否换行。</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a:t>
                      </a:r>
                      <a:r>
                        <a:rPr lang="en-US" altLang="zh-CN" sz="2200" b="1" dirty="0" err="1" smtClean="0">
                          <a:latin typeface="Arial" pitchFamily="34" charset="0"/>
                          <a:cs typeface="Arial" pitchFamily="34" charset="0"/>
                        </a:rPr>
                        <a:t>nowrap</a:t>
                      </a:r>
                      <a:r>
                        <a:rPr lang="zh-CN" altLang="en-US" sz="2200" b="1" dirty="0" smtClean="0">
                          <a:latin typeface="Arial" pitchFamily="34" charset="0"/>
                          <a:cs typeface="Arial" pitchFamily="34" charset="0"/>
                        </a:rPr>
                        <a:t>：当子元素溢出父容器时不换行。</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wrap</a:t>
                      </a:r>
                      <a:r>
                        <a:rPr lang="zh-CN" altLang="en-US" sz="2200" b="1" dirty="0" smtClean="0">
                          <a:latin typeface="Arial" pitchFamily="34" charset="0"/>
                          <a:cs typeface="Arial" pitchFamily="34" charset="0"/>
                        </a:rPr>
                        <a:t>：当子元素溢出父容器时自动换行。</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wrap-reverse</a:t>
                      </a:r>
                      <a:r>
                        <a:rPr lang="zh-CN" altLang="en-US" sz="2200" b="1" dirty="0" smtClean="0">
                          <a:latin typeface="Arial" pitchFamily="34" charset="0"/>
                          <a:cs typeface="Arial" pitchFamily="34" charset="0"/>
                        </a:rPr>
                        <a:t>：反转 </a:t>
                      </a:r>
                      <a:r>
                        <a:rPr lang="en-US" altLang="zh-CN" sz="2200" b="1" dirty="0" smtClean="0">
                          <a:latin typeface="Arial" pitchFamily="34" charset="0"/>
                          <a:cs typeface="Arial" pitchFamily="34" charset="0"/>
                        </a:rPr>
                        <a:t>wrap </a:t>
                      </a:r>
                      <a:r>
                        <a:rPr lang="zh-CN" altLang="en-US" sz="2200" b="1" dirty="0" smtClean="0">
                          <a:latin typeface="Arial" pitchFamily="34" charset="0"/>
                          <a:cs typeface="Arial" pitchFamily="34" charset="0"/>
                        </a:rPr>
                        <a:t>排列。</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10"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1"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1</a:t>
            </a:r>
            <a:endParaRPr lang="zh-CN" altLang="en-US" sz="2800" dirty="0">
              <a:solidFill>
                <a:schemeClr val="bg1"/>
              </a:solidFill>
            </a:endParaRPr>
          </a:p>
        </p:txBody>
      </p:sp>
      <p:sp>
        <p:nvSpPr>
          <p:cNvPr id="12"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pPr>
              <a:spcBef>
                <a:spcPts val="600"/>
              </a:spcBef>
            </a:pPr>
            <a:r>
              <a:rPr lang="zh-CN" altLang="en-US" sz="2400" b="1" dirty="0" smtClean="0">
                <a:latin typeface="Arial" pitchFamily="34" charset="0"/>
                <a:cs typeface="Arial" pitchFamily="34" charset="0"/>
              </a:rPr>
              <a:t>怪异盒模型的简介</a:t>
            </a:r>
          </a:p>
        </p:txBody>
      </p:sp>
      <p:sp>
        <p:nvSpPr>
          <p:cNvPr id="13"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8" name="内容占位符 2"/>
          <p:cNvSpPr txBox="1">
            <a:spLocks/>
          </p:cNvSpPr>
          <p:nvPr/>
        </p:nvSpPr>
        <p:spPr>
          <a:xfrm>
            <a:off x="285720" y="2492896"/>
            <a:ext cx="8858280" cy="4176464"/>
          </a:xfrm>
          <a:prstGeom prst="rect">
            <a:avLst/>
          </a:prstGeom>
        </p:spPr>
        <p:txBody>
          <a:bodyPr/>
          <a:lstStyle/>
          <a:p>
            <a:pPr>
              <a:spcBef>
                <a:spcPts val="600"/>
              </a:spcBef>
            </a:pPr>
            <a:r>
              <a:rPr lang="en-US" altLang="zh-CN" sz="2400" b="1" dirty="0" smtClean="0">
                <a:latin typeface="Arial" pitchFamily="34" charset="0"/>
                <a:cs typeface="Arial" pitchFamily="34" charset="0"/>
                <a:sym typeface="黑体" pitchFamily="2" charset="-122"/>
              </a:rPr>
              <a:t>CSS</a:t>
            </a:r>
            <a:r>
              <a:rPr lang="zh-CN" altLang="en-US" sz="2400" b="1" dirty="0" smtClean="0">
                <a:latin typeface="Arial" pitchFamily="34" charset="0"/>
                <a:cs typeface="Arial" pitchFamily="34" charset="0"/>
                <a:sym typeface="黑体" pitchFamily="2" charset="-122"/>
              </a:rPr>
              <a:t>中</a:t>
            </a:r>
            <a:r>
              <a:rPr lang="en-US" altLang="zh-CN" sz="2400" b="1" dirty="0" smtClean="0">
                <a:latin typeface="Arial" pitchFamily="34" charset="0"/>
                <a:cs typeface="Arial" pitchFamily="34" charset="0"/>
                <a:sym typeface="黑体" pitchFamily="2" charset="-122"/>
              </a:rPr>
              <a:t>Box model</a:t>
            </a:r>
            <a:r>
              <a:rPr lang="zh-CN" altLang="en-US" sz="2400" b="1" dirty="0" smtClean="0">
                <a:latin typeface="Arial" pitchFamily="34" charset="0"/>
                <a:cs typeface="Arial" pitchFamily="34" charset="0"/>
                <a:sym typeface="黑体" pitchFamily="2" charset="-122"/>
              </a:rPr>
              <a:t>是分为两种</a:t>
            </a:r>
            <a:r>
              <a:rPr lang="en-US" altLang="zh-CN" sz="2400" b="1" dirty="0" smtClean="0">
                <a:latin typeface="Arial" pitchFamily="34" charset="0"/>
                <a:cs typeface="Arial" pitchFamily="34" charset="0"/>
                <a:sym typeface="黑体" pitchFamily="2" charset="-122"/>
              </a:rPr>
              <a:t>:W3C</a:t>
            </a:r>
            <a:r>
              <a:rPr lang="zh-CN" altLang="en-US" sz="2400" b="1" dirty="0" smtClean="0">
                <a:latin typeface="Arial" pitchFamily="34" charset="0"/>
                <a:cs typeface="Arial" pitchFamily="34" charset="0"/>
                <a:sym typeface="黑体" pitchFamily="2" charset="-122"/>
              </a:rPr>
              <a:t>标准 和 </a:t>
            </a:r>
            <a:r>
              <a:rPr lang="en-US" altLang="zh-CN" sz="2400" b="1" dirty="0" smtClean="0">
                <a:latin typeface="Arial" pitchFamily="34" charset="0"/>
                <a:cs typeface="Arial" pitchFamily="34" charset="0"/>
                <a:sym typeface="黑体" pitchFamily="2" charset="-122"/>
              </a:rPr>
              <a:t>IE</a:t>
            </a:r>
            <a:r>
              <a:rPr lang="zh-CN" altLang="en-US" sz="2400" b="1" dirty="0" smtClean="0">
                <a:latin typeface="Arial" pitchFamily="34" charset="0"/>
                <a:cs typeface="Arial" pitchFamily="34" charset="0"/>
                <a:sym typeface="黑体" pitchFamily="2" charset="-122"/>
              </a:rPr>
              <a:t>标准盒子模型。</a:t>
            </a:r>
          </a:p>
          <a:p>
            <a:pPr>
              <a:spcBef>
                <a:spcPts val="600"/>
              </a:spcBef>
            </a:pPr>
            <a:r>
              <a:rPr lang="zh-CN" altLang="en-US" sz="2400" b="1" dirty="0" smtClean="0">
                <a:latin typeface="Arial" pitchFamily="34" charset="0"/>
                <a:cs typeface="Arial" pitchFamily="34" charset="0"/>
                <a:sym typeface="黑体" pitchFamily="2" charset="-122"/>
              </a:rPr>
              <a:t>大多数浏览器采用</a:t>
            </a:r>
            <a:r>
              <a:rPr lang="en-US" altLang="zh-CN" sz="2400" b="1" dirty="0" smtClean="0">
                <a:latin typeface="Arial" pitchFamily="34" charset="0"/>
                <a:cs typeface="Arial" pitchFamily="34" charset="0"/>
                <a:sym typeface="黑体" pitchFamily="2" charset="-122"/>
              </a:rPr>
              <a:t>W3C</a:t>
            </a:r>
            <a:r>
              <a:rPr lang="zh-CN" altLang="en-US" sz="2400" b="1" dirty="0" smtClean="0">
                <a:latin typeface="Arial" pitchFamily="34" charset="0"/>
                <a:cs typeface="Arial" pitchFamily="34" charset="0"/>
                <a:sym typeface="黑体" pitchFamily="2" charset="-122"/>
              </a:rPr>
              <a:t>标准模型，而</a:t>
            </a:r>
            <a:r>
              <a:rPr lang="en-US" altLang="zh-CN" sz="2400" b="1" dirty="0" smtClean="0">
                <a:latin typeface="Arial" pitchFamily="34" charset="0"/>
                <a:cs typeface="Arial" pitchFamily="34" charset="0"/>
                <a:sym typeface="黑体" pitchFamily="2" charset="-122"/>
              </a:rPr>
              <a:t>IE</a:t>
            </a:r>
            <a:r>
              <a:rPr lang="zh-CN" altLang="en-US" sz="2400" b="1" dirty="0" smtClean="0">
                <a:latin typeface="Arial" pitchFamily="34" charset="0"/>
                <a:cs typeface="Arial" pitchFamily="34" charset="0"/>
                <a:sym typeface="黑体" pitchFamily="2" charset="-122"/>
              </a:rPr>
              <a:t>中则采用</a:t>
            </a:r>
            <a:r>
              <a:rPr lang="en-US" altLang="zh-CN" sz="2400" b="1" dirty="0" smtClean="0">
                <a:latin typeface="Arial" pitchFamily="34" charset="0"/>
                <a:cs typeface="Arial" pitchFamily="34" charset="0"/>
                <a:sym typeface="黑体" pitchFamily="2" charset="-122"/>
              </a:rPr>
              <a:t>Microsoft</a:t>
            </a:r>
            <a:r>
              <a:rPr lang="zh-CN" altLang="en-US" sz="2400" b="1" dirty="0" smtClean="0">
                <a:latin typeface="Arial" pitchFamily="34" charset="0"/>
                <a:cs typeface="Arial" pitchFamily="34" charset="0"/>
                <a:sym typeface="黑体" pitchFamily="2" charset="-122"/>
              </a:rPr>
              <a:t>自己的标准。</a:t>
            </a:r>
            <a:endParaRPr lang="en-US" altLang="zh-CN" sz="2400" b="1" dirty="0" smtClean="0">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r>
              <a:rPr lang="zh-CN" altLang="en-US" sz="2400" b="1" dirty="0" smtClean="0">
                <a:latin typeface="Arial" pitchFamily="34" charset="0"/>
                <a:cs typeface="Arial" pitchFamily="34" charset="0"/>
                <a:sym typeface="黑体" pitchFamily="2" charset="-122"/>
              </a:rPr>
              <a:t>怪异模式是“部分浏览器在支持</a:t>
            </a:r>
            <a:r>
              <a:rPr lang="en-US" altLang="zh-CN" sz="2400" b="1" dirty="0" smtClean="0">
                <a:latin typeface="Arial" pitchFamily="34" charset="0"/>
                <a:cs typeface="Arial" pitchFamily="34" charset="0"/>
                <a:sym typeface="黑体" pitchFamily="2" charset="-122"/>
              </a:rPr>
              <a:t>W3C</a:t>
            </a:r>
            <a:r>
              <a:rPr lang="zh-CN" altLang="en-US" sz="2400" b="1" dirty="0" smtClean="0">
                <a:latin typeface="Arial" pitchFamily="34" charset="0"/>
                <a:cs typeface="Arial" pitchFamily="34" charset="0"/>
                <a:sym typeface="黑体" pitchFamily="2" charset="-122"/>
              </a:rPr>
              <a:t>标准的同时还保留了原来的解析模式”，怪异模式主要表现在</a:t>
            </a:r>
            <a:r>
              <a:rPr lang="en-US" altLang="zh-CN" sz="2400" b="1" dirty="0" smtClean="0">
                <a:latin typeface="Arial" pitchFamily="34" charset="0"/>
                <a:cs typeface="Arial" pitchFamily="34" charset="0"/>
                <a:sym typeface="黑体" pitchFamily="2" charset="-122"/>
              </a:rPr>
              <a:t>IE</a:t>
            </a:r>
            <a:r>
              <a:rPr lang="zh-CN" altLang="en-US" sz="2400" b="1" dirty="0" smtClean="0">
                <a:latin typeface="Arial" pitchFamily="34" charset="0"/>
                <a:cs typeface="Arial" pitchFamily="34" charset="0"/>
                <a:sym typeface="黑体" pitchFamily="2" charset="-122"/>
              </a:rPr>
              <a:t>内核的浏览器。</a:t>
            </a:r>
            <a:endParaRPr lang="en-US" altLang="zh-CN" sz="2400" b="1" dirty="0" smtClean="0">
              <a:latin typeface="Arial" pitchFamily="34" charset="0"/>
              <a:cs typeface="Arial" pitchFamily="34" charset="0"/>
              <a:sym typeface="黑体" pitchFamily="2" charset="-122"/>
            </a:endParaRP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r>
              <a:rPr lang="zh-CN" altLang="en-US" sz="2400" b="1" dirty="0" smtClean="0">
                <a:solidFill>
                  <a:srgbClr val="FF0000"/>
                </a:solidFill>
                <a:latin typeface="Arial" pitchFamily="34" charset="0"/>
                <a:cs typeface="Arial" pitchFamily="34" charset="0"/>
                <a:sym typeface="黑体" pitchFamily="2" charset="-122"/>
              </a:rPr>
              <a:t>当不对</a:t>
            </a:r>
            <a:r>
              <a:rPr lang="en-US" altLang="zh-CN" sz="2400" b="1" dirty="0" err="1" smtClean="0">
                <a:solidFill>
                  <a:srgbClr val="FF0000"/>
                </a:solidFill>
                <a:latin typeface="Arial" pitchFamily="34" charset="0"/>
                <a:cs typeface="Arial" pitchFamily="34" charset="0"/>
                <a:sym typeface="黑体" pitchFamily="2" charset="-122"/>
              </a:rPr>
              <a:t>doctype</a:t>
            </a:r>
            <a:r>
              <a:rPr lang="zh-CN" altLang="en-US" sz="2400" b="1" dirty="0" smtClean="0">
                <a:solidFill>
                  <a:srgbClr val="FF0000"/>
                </a:solidFill>
                <a:latin typeface="Arial" pitchFamily="34" charset="0"/>
                <a:cs typeface="Arial" pitchFamily="34" charset="0"/>
                <a:sym typeface="黑体" pitchFamily="2" charset="-122"/>
              </a:rPr>
              <a:t>进行定义时，会触发怪异模式。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5" name="内容占位符 2"/>
          <p:cNvSpPr txBox="1">
            <a:spLocks/>
          </p:cNvSpPr>
          <p:nvPr/>
        </p:nvSpPr>
        <p:spPr>
          <a:xfrm>
            <a:off x="285720" y="5357826"/>
            <a:ext cx="8858280" cy="1214446"/>
          </a:xfrm>
          <a:prstGeom prst="rect">
            <a:avLst/>
          </a:prstGeom>
        </p:spPr>
        <p:txBody>
          <a:bodyPr/>
          <a:lstStyle/>
          <a:p>
            <a:pPr>
              <a:spcBef>
                <a:spcPts val="600"/>
              </a:spcBef>
            </a:pPr>
            <a:r>
              <a:rPr lang="zh-CN" altLang="en-US" sz="2000" b="1" dirty="0" smtClean="0">
                <a:latin typeface="Arial" pitchFamily="34" charset="0"/>
                <a:cs typeface="Arial" pitchFamily="34" charset="0"/>
                <a:sym typeface="黑体" pitchFamily="2" charset="-122"/>
              </a:rPr>
              <a:t>拖动页面大小，随着页面变窄，</a:t>
            </a:r>
            <a:r>
              <a:rPr lang="en-US" altLang="zh-CN" sz="2000" b="1" dirty="0" err="1" smtClean="0">
                <a:latin typeface="Arial" pitchFamily="34" charset="0"/>
                <a:cs typeface="Arial" pitchFamily="34" charset="0"/>
                <a:sym typeface="黑体" pitchFamily="2" charset="-122"/>
              </a:rPr>
              <a:t>nowarp</a:t>
            </a:r>
            <a:r>
              <a:rPr lang="zh-CN" altLang="en-US" sz="2000" b="1" dirty="0" smtClean="0">
                <a:latin typeface="Arial" pitchFamily="34" charset="0"/>
                <a:cs typeface="Arial" pitchFamily="34" charset="0"/>
                <a:sym typeface="黑体" pitchFamily="2" charset="-122"/>
              </a:rPr>
              <a:t>会自动调整元素宽度以保持不换行，</a:t>
            </a:r>
            <a:r>
              <a:rPr lang="en-US" altLang="zh-CN" sz="2000" b="1" dirty="0" smtClean="0">
                <a:latin typeface="Arial" pitchFamily="34" charset="0"/>
                <a:cs typeface="Arial" pitchFamily="34" charset="0"/>
                <a:sym typeface="黑体" pitchFamily="2" charset="-122"/>
              </a:rPr>
              <a:t>wrap</a:t>
            </a:r>
            <a:r>
              <a:rPr lang="zh-CN" altLang="en-US" sz="2000" b="1" dirty="0" smtClean="0">
                <a:latin typeface="Arial" pitchFamily="34" charset="0"/>
                <a:cs typeface="Arial" pitchFamily="34" charset="0"/>
                <a:sym typeface="黑体" pitchFamily="2" charset="-122"/>
              </a:rPr>
              <a:t>不改变元素宽度，显示不下就换行。</a:t>
            </a:r>
            <a:r>
              <a:rPr lang="en-US" altLang="zh-CN" sz="2000" b="1" dirty="0" smtClean="0">
                <a:latin typeface="Arial" pitchFamily="34" charset="0"/>
                <a:cs typeface="Arial" pitchFamily="34" charset="0"/>
                <a:sym typeface="黑体" pitchFamily="2" charset="-122"/>
              </a:rPr>
              <a:t>wrap-reverse</a:t>
            </a:r>
            <a:r>
              <a:rPr lang="zh-CN" altLang="en-US" sz="2000" b="1" dirty="0" smtClean="0">
                <a:latin typeface="Arial" pitchFamily="34" charset="0"/>
                <a:cs typeface="Arial" pitchFamily="34" charset="0"/>
                <a:sym typeface="黑体" pitchFamily="2" charset="-122"/>
              </a:rPr>
              <a:t>显示不下换行的同时，调整行的顺序</a:t>
            </a:r>
          </a:p>
        </p:txBody>
      </p:sp>
      <p:pic>
        <p:nvPicPr>
          <p:cNvPr id="99330" name="Picture 2"/>
          <p:cNvPicPr>
            <a:picLocks noChangeAspect="1" noChangeArrowheads="1"/>
          </p:cNvPicPr>
          <p:nvPr/>
        </p:nvPicPr>
        <p:blipFill>
          <a:blip r:embed="rId2"/>
          <a:srcRect/>
          <a:stretch>
            <a:fillRect/>
          </a:stretch>
        </p:blipFill>
        <p:spPr bwMode="auto">
          <a:xfrm>
            <a:off x="1690715" y="1643050"/>
            <a:ext cx="2990850" cy="762000"/>
          </a:xfrm>
          <a:prstGeom prst="rect">
            <a:avLst/>
          </a:prstGeom>
          <a:noFill/>
          <a:ln w="9525">
            <a:noFill/>
            <a:miter lim="800000"/>
            <a:headEnd/>
            <a:tailEnd/>
          </a:ln>
          <a:effectLst/>
        </p:spPr>
      </p:pic>
      <p:sp>
        <p:nvSpPr>
          <p:cNvPr id="14" name="TextBox 13"/>
          <p:cNvSpPr txBox="1"/>
          <p:nvPr/>
        </p:nvSpPr>
        <p:spPr>
          <a:xfrm>
            <a:off x="285720" y="1857364"/>
            <a:ext cx="771365" cy="307777"/>
          </a:xfrm>
          <a:prstGeom prst="rect">
            <a:avLst/>
          </a:prstGeom>
          <a:noFill/>
        </p:spPr>
        <p:txBody>
          <a:bodyPr wrap="none" rtlCol="0">
            <a:spAutoFit/>
          </a:bodyPr>
          <a:lstStyle/>
          <a:p>
            <a:r>
              <a:rPr lang="en-US" sz="1400" dirty="0" err="1" smtClean="0"/>
              <a:t>nowrap</a:t>
            </a:r>
            <a:endParaRPr lang="zh-CN" altLang="en-US" sz="1400" dirty="0"/>
          </a:p>
        </p:txBody>
      </p:sp>
      <p:sp>
        <p:nvSpPr>
          <p:cNvPr id="15" name="TextBox 14"/>
          <p:cNvSpPr txBox="1"/>
          <p:nvPr/>
        </p:nvSpPr>
        <p:spPr>
          <a:xfrm>
            <a:off x="285720" y="2928934"/>
            <a:ext cx="572593" cy="307777"/>
          </a:xfrm>
          <a:prstGeom prst="rect">
            <a:avLst/>
          </a:prstGeom>
          <a:noFill/>
        </p:spPr>
        <p:txBody>
          <a:bodyPr wrap="none" rtlCol="0">
            <a:spAutoFit/>
          </a:bodyPr>
          <a:lstStyle/>
          <a:p>
            <a:r>
              <a:rPr lang="en-US" sz="1400" dirty="0" smtClean="0"/>
              <a:t>wrap</a:t>
            </a:r>
            <a:endParaRPr lang="zh-CN" altLang="en-US" sz="1400" dirty="0"/>
          </a:p>
        </p:txBody>
      </p:sp>
      <p:pic>
        <p:nvPicPr>
          <p:cNvPr id="99333" name="Picture 5"/>
          <p:cNvPicPr>
            <a:picLocks noChangeAspect="1" noChangeArrowheads="1"/>
          </p:cNvPicPr>
          <p:nvPr/>
        </p:nvPicPr>
        <p:blipFill>
          <a:blip r:embed="rId3"/>
          <a:srcRect/>
          <a:stretch>
            <a:fillRect/>
          </a:stretch>
        </p:blipFill>
        <p:spPr bwMode="auto">
          <a:xfrm>
            <a:off x="1681169" y="2500306"/>
            <a:ext cx="3819525" cy="1238250"/>
          </a:xfrm>
          <a:prstGeom prst="rect">
            <a:avLst/>
          </a:prstGeom>
          <a:noFill/>
          <a:ln w="9525">
            <a:noFill/>
            <a:miter lim="800000"/>
            <a:headEnd/>
            <a:tailEnd/>
          </a:ln>
          <a:effectLst/>
        </p:spPr>
      </p:pic>
      <p:pic>
        <p:nvPicPr>
          <p:cNvPr id="99334" name="Picture 6"/>
          <p:cNvPicPr>
            <a:picLocks noChangeAspect="1" noChangeArrowheads="1"/>
          </p:cNvPicPr>
          <p:nvPr/>
        </p:nvPicPr>
        <p:blipFill>
          <a:blip r:embed="rId4"/>
          <a:srcRect/>
          <a:stretch>
            <a:fillRect/>
          </a:stretch>
        </p:blipFill>
        <p:spPr bwMode="auto">
          <a:xfrm>
            <a:off x="1681169" y="3857628"/>
            <a:ext cx="3781425" cy="1266825"/>
          </a:xfrm>
          <a:prstGeom prst="rect">
            <a:avLst/>
          </a:prstGeom>
          <a:noFill/>
          <a:ln w="9525">
            <a:noFill/>
            <a:miter lim="800000"/>
            <a:headEnd/>
            <a:tailEnd/>
          </a:ln>
          <a:effectLst/>
        </p:spPr>
      </p:pic>
      <p:sp>
        <p:nvSpPr>
          <p:cNvPr id="18" name="TextBox 17"/>
          <p:cNvSpPr txBox="1"/>
          <p:nvPr/>
        </p:nvSpPr>
        <p:spPr>
          <a:xfrm>
            <a:off x="357158" y="4286256"/>
            <a:ext cx="1228221" cy="307777"/>
          </a:xfrm>
          <a:prstGeom prst="rect">
            <a:avLst/>
          </a:prstGeom>
          <a:noFill/>
        </p:spPr>
        <p:txBody>
          <a:bodyPr wrap="none" rtlCol="0">
            <a:spAutoFit/>
          </a:bodyPr>
          <a:lstStyle/>
          <a:p>
            <a:r>
              <a:rPr lang="en-US" sz="1400" dirty="0" smtClean="0"/>
              <a:t>wrap-reverse</a:t>
            </a:r>
            <a:endParaRPr lang="zh-CN" alt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8786874"/>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204px;  </a:t>
            </a:r>
            <a:r>
              <a:rPr lang="en-US" altLang="zh-CN" sz="1400" b="1" dirty="0" err="1" smtClean="0">
                <a:latin typeface="Arial" pitchFamily="34" charset="0"/>
                <a:cs typeface="Arial" pitchFamily="34" charset="0"/>
                <a:sym typeface="黑体" pitchFamily="2" charset="-122"/>
              </a:rPr>
              <a:t>overflow:hidden</a:t>
            </a:r>
            <a:r>
              <a:rPr lang="en-US" altLang="zh-CN" sz="1400" b="1" dirty="0" smtClean="0">
                <a:latin typeface="Arial" pitchFamily="34" charset="0"/>
                <a:cs typeface="Arial" pitchFamily="34" charset="0"/>
                <a:sym typeface="黑体" pitchFamily="2" charset="-122"/>
              </a:rPr>
              <a:t>;  border:1px #f00 solid; display: flex;  margin-top: 10px; }</a:t>
            </a:r>
          </a:p>
          <a:p>
            <a:pPr>
              <a:spcBef>
                <a:spcPts val="600"/>
              </a:spcBef>
            </a:pP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100px;  height: 100px;  border: 1px solid #b6b6b6; }</a:t>
            </a:r>
          </a:p>
          <a:p>
            <a:pPr>
              <a:spcBef>
                <a:spcPts val="600"/>
              </a:spcBef>
            </a:pPr>
            <a:r>
              <a:rPr lang="en-US" altLang="zh-CN" sz="1400" b="1" dirty="0" smtClean="0">
                <a:latin typeface="Arial" pitchFamily="34" charset="0"/>
                <a:cs typeface="Arial" pitchFamily="34" charset="0"/>
                <a:sym typeface="黑体" pitchFamily="2" charset="-122"/>
              </a:rPr>
              <a:t>p {line-height: 100px;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{flex-wrap: </a:t>
            </a:r>
            <a:r>
              <a:rPr lang="en-US" altLang="zh-CN" sz="1400" b="1" dirty="0" err="1" smtClean="0">
                <a:latin typeface="Arial" pitchFamily="34" charset="0"/>
                <a:cs typeface="Arial" pitchFamily="34" charset="0"/>
                <a:sym typeface="黑体" pitchFamily="2" charset="-122"/>
              </a:rPr>
              <a:t>nowrap</a:t>
            </a:r>
            <a:r>
              <a:rPr lang="en-US" altLang="zh-CN" sz="1400" b="1" dirty="0" smtClean="0">
                <a:latin typeface="Arial" pitchFamily="34" charset="0"/>
                <a:cs typeface="Arial" pitchFamily="34" charset="0"/>
                <a:sym typeface="黑体" pitchFamily="2" charset="-122"/>
              </a:rPr>
              <a:t>;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-of-type(2) {flex-wrap: wrap;}</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-of-type(3) {flex-wrap: wrap-reverse;}</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&lt;p&gt;flex-wrap: </a:t>
            </a:r>
            <a:r>
              <a:rPr lang="en-US" altLang="zh-CN" sz="1400" b="1" dirty="0" err="1" smtClean="0">
                <a:latin typeface="Arial" pitchFamily="34" charset="0"/>
                <a:cs typeface="Arial" pitchFamily="34" charset="0"/>
                <a:sym typeface="黑体" pitchFamily="2" charset="-122"/>
              </a:rPr>
              <a:t>nowrap</a:t>
            </a:r>
            <a:r>
              <a:rPr lang="en-US" altLang="zh-CN" sz="1400" b="1" dirty="0" smtClean="0">
                <a:latin typeface="Arial" pitchFamily="34" charset="0"/>
                <a:cs typeface="Arial" pitchFamily="34" charset="0"/>
                <a:sym typeface="黑体" pitchFamily="2" charset="-122"/>
              </a:rPr>
              <a:t>;</a:t>
            </a:r>
            <a:r>
              <a:rPr lang="zh-CN" altLang="en-US" sz="1400" b="1" dirty="0" smtClean="0">
                <a:latin typeface="Arial" pitchFamily="34" charset="0"/>
                <a:cs typeface="Arial" pitchFamily="34" charset="0"/>
                <a:sym typeface="黑体" pitchFamily="2" charset="-122"/>
              </a:rPr>
              <a:t>默认情况</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&lt;p&gt;flex-wrap: wrap;</a:t>
            </a:r>
            <a:r>
              <a:rPr lang="zh-CN" altLang="en-US" sz="1400" b="1" dirty="0" smtClean="0">
                <a:latin typeface="Arial" pitchFamily="34" charset="0"/>
                <a:cs typeface="Arial" pitchFamily="34" charset="0"/>
                <a:sym typeface="黑体" pitchFamily="2" charset="-122"/>
              </a:rPr>
              <a:t>多余溢出</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&lt;p&gt;flex-wrap: wrap-reverse;</a:t>
            </a:r>
            <a:r>
              <a:rPr lang="zh-CN" altLang="en-US" sz="1400" b="1" dirty="0" smtClean="0">
                <a:latin typeface="Arial" pitchFamily="34" charset="0"/>
                <a:cs typeface="Arial" pitchFamily="34" charset="0"/>
                <a:sym typeface="黑体" pitchFamily="2" charset="-122"/>
              </a:rPr>
              <a:t>多余溢出，倒序</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flex-wrap</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box-lines</a:t>
            </a:r>
            <a:r>
              <a:rPr lang="zh-CN" altLang="en-US" sz="2000" dirty="0" smtClean="0">
                <a:latin typeface="Arial" pitchFamily="34" charset="0"/>
                <a:ea typeface="微软雅黑" pitchFamily="34" charset="-122"/>
                <a:cs typeface="Arial" pitchFamily="34" charset="0"/>
              </a:rPr>
              <a:t>，默认值</a:t>
            </a:r>
            <a:r>
              <a:rPr lang="en-US" altLang="zh-CN" sz="2000" dirty="0" smtClean="0">
                <a:latin typeface="Arial" pitchFamily="34" charset="0"/>
                <a:ea typeface="微软雅黑" pitchFamily="34" charset="-122"/>
                <a:cs typeface="Arial" pitchFamily="34" charset="0"/>
              </a:rPr>
              <a:t>single</a:t>
            </a:r>
            <a:r>
              <a:rPr lang="zh-CN" altLang="en-US" sz="2000" dirty="0" smtClean="0">
                <a:latin typeface="Arial" pitchFamily="34" charset="0"/>
                <a:ea typeface="微软雅黑" pitchFamily="34" charset="-122"/>
                <a:cs typeface="Arial" pitchFamily="34" charset="0"/>
              </a:rPr>
              <a:t>表示项目一行或一列显示，</a:t>
            </a:r>
            <a:r>
              <a:rPr lang="en-US" altLang="zh-CN" sz="2000" dirty="0" smtClean="0">
                <a:latin typeface="Arial" pitchFamily="34" charset="0"/>
                <a:ea typeface="微软雅黑" pitchFamily="34" charset="-122"/>
                <a:cs typeface="Arial" pitchFamily="34" charset="0"/>
              </a:rPr>
              <a:t>multiple</a:t>
            </a:r>
            <a:r>
              <a:rPr lang="zh-CN" altLang="en-US" sz="2000" dirty="0" smtClean="0">
                <a:latin typeface="Arial" pitchFamily="34" charset="0"/>
                <a:ea typeface="微软雅黑" pitchFamily="34" charset="-122"/>
                <a:cs typeface="Arial" pitchFamily="34" charset="0"/>
              </a:rPr>
              <a:t>表示自动换行或多列表示。</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混合版：相比新版只需加上</a:t>
            </a:r>
            <a:r>
              <a:rPr lang="en-US" altLang="zh-CN" sz="2000" dirty="0" smtClean="0">
                <a:latin typeface="Arial" pitchFamily="34" charset="0"/>
                <a:ea typeface="微软雅黑" pitchFamily="34" charset="-122"/>
                <a:cs typeface="Arial" pitchFamily="34" charset="0"/>
              </a:rPr>
              <a:t>-ms-</a:t>
            </a:r>
            <a:r>
              <a:rPr lang="zh-CN" altLang="en-US" sz="2000" dirty="0" smtClean="0">
                <a:latin typeface="Arial" pitchFamily="34" charset="0"/>
                <a:ea typeface="微软雅黑" pitchFamily="34" charset="-122"/>
                <a:cs typeface="Arial" pitchFamily="34" charset="0"/>
              </a:rPr>
              <a:t>前缀，即</a:t>
            </a:r>
            <a:r>
              <a:rPr lang="en-US" altLang="zh-CN" sz="2000" dirty="0" smtClean="0">
                <a:latin typeface="Arial" pitchFamily="34" charset="0"/>
                <a:ea typeface="微软雅黑" pitchFamily="34" charset="-122"/>
                <a:cs typeface="Arial" pitchFamily="34" charset="0"/>
              </a:rPr>
              <a:t>-ms-flex-wrap</a:t>
            </a:r>
            <a:r>
              <a:rPr lang="zh-CN" altLang="en-US" sz="2000" dirty="0" smtClean="0">
                <a:latin typeface="Arial" pitchFamily="34" charset="0"/>
                <a:ea typeface="微软雅黑" pitchFamily="34" charset="-122"/>
                <a:cs typeface="Arial" pitchFamily="34" charset="0"/>
              </a:rPr>
              <a:t>，值同新语法</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sz="2400" b="1" dirty="0" smtClean="0"/>
              <a:t> flex-flow (</a:t>
            </a:r>
            <a:r>
              <a:rPr lang="zh-CN" altLang="en-US" sz="2400" b="1" dirty="0" smtClean="0"/>
              <a:t>适用于父类容器</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104015"/>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flex-flow: &lt;‘flex-direction’&gt; || &lt;‘flex-wrap’&gt;</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复合属性。设置或检索伸缩盒对象的子元素排列方式。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flex-flow</a:t>
                      </a:r>
                      <a:r>
                        <a:rPr lang="zh-CN" altLang="en-US" sz="2200" b="1" dirty="0" smtClean="0">
                          <a:latin typeface="Arial" pitchFamily="34" charset="0"/>
                          <a:cs typeface="Arial" pitchFamily="34" charset="0"/>
                        </a:rPr>
                        <a:t>用于合并指定</a:t>
                      </a:r>
                      <a:r>
                        <a:rPr lang="en-US" altLang="zh-CN" sz="2200" b="1" dirty="0" smtClean="0">
                          <a:latin typeface="Arial" pitchFamily="34" charset="0"/>
                          <a:cs typeface="Arial" pitchFamily="34" charset="0"/>
                        </a:rPr>
                        <a:t>flex-direction</a:t>
                      </a:r>
                      <a:r>
                        <a:rPr lang="zh-CN" altLang="en-US" sz="2200" b="1" dirty="0" smtClean="0">
                          <a:latin typeface="Arial" pitchFamily="34" charset="0"/>
                          <a:cs typeface="Arial" pitchFamily="34" charset="0"/>
                        </a:rPr>
                        <a:t>和</a:t>
                      </a:r>
                      <a:r>
                        <a:rPr lang="en-US" altLang="zh-CN" sz="2200" b="1" dirty="0" smtClean="0">
                          <a:latin typeface="Arial" pitchFamily="34" charset="0"/>
                          <a:cs typeface="Arial" pitchFamily="34" charset="0"/>
                        </a:rPr>
                        <a:t>flex-wrap</a:t>
                      </a:r>
                      <a:r>
                        <a:rPr lang="zh-CN" altLang="en-US" sz="2200" b="1" dirty="0" smtClean="0">
                          <a:latin typeface="Arial" pitchFamily="34" charset="0"/>
                          <a:cs typeface="Arial" pitchFamily="34" charset="0"/>
                        </a:rPr>
                        <a:t>属性，默认值为</a:t>
                      </a:r>
                      <a:r>
                        <a:rPr lang="en-US" altLang="zh-CN" sz="2200" b="1" dirty="0" smtClean="0">
                          <a:latin typeface="Arial" pitchFamily="34" charset="0"/>
                          <a:cs typeface="Arial" pitchFamily="34" charset="0"/>
                        </a:rPr>
                        <a:t>row </a:t>
                      </a:r>
                      <a:r>
                        <a:rPr lang="en-US" altLang="zh-CN" sz="2200" b="1" dirty="0" err="1" smtClean="0">
                          <a:latin typeface="Arial" pitchFamily="34" charset="0"/>
                          <a:cs typeface="Arial" pitchFamily="34" charset="0"/>
                        </a:rPr>
                        <a:t>nowrap</a:t>
                      </a:r>
                      <a:r>
                        <a:rPr lang="zh-CN" altLang="en-US" sz="2200" b="1" dirty="0" smtClean="0">
                          <a:latin typeface="Arial" pitchFamily="34" charset="0"/>
                          <a:cs typeface="Arial" pitchFamily="34" charset="0"/>
                        </a:rPr>
                        <a:t>。该属性单纯为了简化代码而已，不赘述。</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flex-direction</a:t>
                      </a:r>
                      <a:r>
                        <a:rPr lang="zh-CN" altLang="en-US" sz="2200" b="1" dirty="0" smtClean="0">
                          <a:latin typeface="Arial" pitchFamily="34" charset="0"/>
                          <a:cs typeface="Arial" pitchFamily="34" charset="0"/>
                        </a:rPr>
                        <a:t>：定义弹性盒子元素的排列方向。</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flex-wrap</a:t>
                      </a:r>
                      <a:r>
                        <a:rPr lang="zh-CN" altLang="en-US" sz="2200" b="1" dirty="0" smtClean="0">
                          <a:latin typeface="Arial" pitchFamily="34" charset="0"/>
                          <a:cs typeface="Arial" pitchFamily="34" charset="0"/>
                        </a:rPr>
                        <a:t>：定义弹性盒子元素溢出父容器时是否换行。</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旧语法：无该属性</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混合版：相比新版只需加上</a:t>
            </a:r>
            <a:r>
              <a:rPr lang="en-US" altLang="zh-CN" sz="2000" dirty="0" smtClean="0">
                <a:latin typeface="Arial" pitchFamily="34" charset="0"/>
                <a:ea typeface="微软雅黑" pitchFamily="34" charset="-122"/>
                <a:cs typeface="Arial" pitchFamily="34" charset="0"/>
              </a:rPr>
              <a:t>-ms-</a:t>
            </a:r>
            <a:r>
              <a:rPr lang="zh-CN" altLang="en-US" sz="2000" dirty="0" smtClean="0">
                <a:latin typeface="Arial" pitchFamily="34" charset="0"/>
                <a:ea typeface="微软雅黑" pitchFamily="34" charset="-122"/>
                <a:cs typeface="Arial" pitchFamily="34" charset="0"/>
              </a:rPr>
              <a:t>前缀，即</a:t>
            </a:r>
            <a:r>
              <a:rPr lang="en-US" altLang="zh-CN" sz="2000" dirty="0" smtClean="0">
                <a:latin typeface="Arial" pitchFamily="34" charset="0"/>
                <a:ea typeface="微软雅黑" pitchFamily="34" charset="-122"/>
                <a:cs typeface="Arial" pitchFamily="34" charset="0"/>
              </a:rPr>
              <a:t>-ms-flex-flow</a:t>
            </a:r>
            <a:r>
              <a:rPr lang="zh-CN" altLang="en-US" sz="2000" dirty="0" smtClean="0">
                <a:latin typeface="Arial" pitchFamily="34" charset="0"/>
                <a:ea typeface="微软雅黑" pitchFamily="34" charset="-122"/>
                <a:cs typeface="Arial" pitchFamily="34" charset="0"/>
              </a:rPr>
              <a:t>，值同新语法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5</a:t>
            </a:r>
            <a:r>
              <a:rPr lang="zh-CN" altLang="en-US" sz="2400" b="1" dirty="0" smtClean="0"/>
              <a:t>、</a:t>
            </a:r>
            <a:r>
              <a:rPr lang="en-US" sz="2400" b="1" dirty="0" smtClean="0"/>
              <a:t>justify-content (</a:t>
            </a:r>
            <a:r>
              <a:rPr lang="zh-CN" altLang="en-US" sz="2400" b="1" dirty="0" smtClean="0"/>
              <a:t>适用于父类容器上</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284033"/>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justify-content: flex-start | flex-end | center | space-between | space-around</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设置或检索弹性盒子元素在主轴方向上的对齐方式。</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当弹性盒里一行上的所有子元素都不能伸缩或已经达到其最大值时，这一属性可协助对多余的空间进行分配。当元素溢出某行时，这一属性同样会在对齐上进行控制。</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714908"/>
          </a:xfrm>
          <a:prstGeom prst="rect">
            <a:avLst/>
          </a:prstGeom>
        </p:spPr>
        <p:txBody>
          <a:bodyPr/>
          <a:lstStyle/>
          <a:p>
            <a:pPr>
              <a:buFontTx/>
              <a:buChar char="-"/>
            </a:pPr>
            <a:r>
              <a:rPr lang="en-US" altLang="zh-CN" sz="2400" b="1" dirty="0" smtClean="0">
                <a:solidFill>
                  <a:srgbClr val="FF0000"/>
                </a:solidFill>
              </a:rPr>
              <a:t>flex-start</a:t>
            </a:r>
            <a:r>
              <a:rPr lang="zh-CN" altLang="en-US" sz="2400" b="1" dirty="0" smtClean="0">
                <a:solidFill>
                  <a:srgbClr val="FF0000"/>
                </a:solidFill>
              </a:rPr>
              <a:t>：</a:t>
            </a:r>
            <a:r>
              <a:rPr lang="zh-CN" altLang="en-US" sz="2400" b="1" dirty="0" smtClean="0"/>
              <a:t>弹性盒子元素将向行起始位置对齐。该行的第一个子元素的主起始位置的边界将与该行的主起始位置的边界对齐，同时所有后续的伸缩盒项目与其前一个项目对齐。</a:t>
            </a:r>
            <a:endParaRPr lang="en-US" altLang="zh-CN" sz="2400" b="1" dirty="0" smtClean="0"/>
          </a:p>
          <a:p>
            <a:endParaRPr lang="zh-CN" altLang="en-US" sz="2400" b="1" dirty="0" smtClean="0"/>
          </a:p>
          <a:p>
            <a:pPr>
              <a:buFontTx/>
              <a:buChar char="-"/>
            </a:pPr>
            <a:r>
              <a:rPr lang="en-US" altLang="zh-CN" sz="2400" b="1" dirty="0" smtClean="0">
                <a:solidFill>
                  <a:srgbClr val="FF0000"/>
                </a:solidFill>
              </a:rPr>
              <a:t>flex-end</a:t>
            </a:r>
            <a:r>
              <a:rPr lang="zh-CN" altLang="en-US" sz="2400" b="1" dirty="0" smtClean="0">
                <a:solidFill>
                  <a:srgbClr val="FF0000"/>
                </a:solidFill>
              </a:rPr>
              <a:t>：</a:t>
            </a:r>
            <a:r>
              <a:rPr lang="zh-CN" altLang="en-US" sz="2400" b="1" dirty="0" smtClean="0"/>
              <a:t>弹性盒子元素将向行结束位置对齐。该行的第一个子元素的主结束位置的边界将与该行的主结束位置的边界对齐，同时所有后续的伸缩盒项目与其前一个项目对齐。</a:t>
            </a:r>
            <a:endParaRPr lang="en-US" altLang="zh-CN" sz="2400" b="1" dirty="0" smtClean="0"/>
          </a:p>
          <a:p>
            <a:endParaRPr lang="zh-CN" altLang="en-US" sz="2400" b="1" dirty="0" smtClean="0"/>
          </a:p>
          <a:p>
            <a:r>
              <a:rPr lang="en-US" altLang="zh-CN" sz="2400" b="1" dirty="0" smtClean="0">
                <a:solidFill>
                  <a:srgbClr val="FF0000"/>
                </a:solidFill>
              </a:rPr>
              <a:t>- center</a:t>
            </a:r>
            <a:r>
              <a:rPr lang="zh-CN" altLang="en-US" sz="2400" b="1" dirty="0" smtClean="0">
                <a:solidFill>
                  <a:srgbClr val="FF0000"/>
                </a:solidFill>
              </a:rPr>
              <a:t>：</a:t>
            </a:r>
            <a:r>
              <a:rPr lang="zh-CN" altLang="en-US" sz="2400" b="1" dirty="0" smtClean="0"/>
              <a:t>弹性盒子元素将向行中间位置对齐。该行的子元素将相互对齐并在行中居中对齐，同时第一个元素与行的主起始位置的边距等同与最后一个元素与行的主结束位置的边距（如果剩余空间是负数，则保持两端相等长度的溢出）。</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390736" cy="4714908"/>
          </a:xfrm>
          <a:prstGeom prst="rect">
            <a:avLst/>
          </a:prstGeom>
        </p:spPr>
        <p:txBody>
          <a:bodyPr/>
          <a:lstStyle/>
          <a:p>
            <a:pPr>
              <a:buFontTx/>
              <a:buChar char="-"/>
            </a:pPr>
            <a:r>
              <a:rPr lang="en-US" altLang="zh-CN" sz="2400" b="1" dirty="0" smtClean="0">
                <a:solidFill>
                  <a:srgbClr val="FF0000"/>
                </a:solidFill>
              </a:rPr>
              <a:t>space-between</a:t>
            </a:r>
            <a:r>
              <a:rPr lang="zh-CN" altLang="en-US" sz="2400" b="1" dirty="0" smtClean="0">
                <a:solidFill>
                  <a:srgbClr val="FF0000"/>
                </a:solidFill>
              </a:rPr>
              <a:t>：</a:t>
            </a:r>
            <a:r>
              <a:rPr lang="zh-CN" altLang="en-US" sz="2400" b="1" dirty="0" smtClean="0"/>
              <a:t>弹性盒子元素会平均地分布在行里。如果最左边的剩余空间是负数，或该行只有一个子元素，则该值等效于</a:t>
            </a:r>
            <a:r>
              <a:rPr lang="en-US" altLang="zh-CN" sz="2400" b="1" dirty="0" smtClean="0"/>
              <a:t>'flex-start'</a:t>
            </a:r>
            <a:r>
              <a:rPr lang="zh-CN" altLang="en-US" sz="2400" b="1" dirty="0" smtClean="0"/>
              <a:t>。在其它情况下，第一个元素的边界与行的主起始位置的边界对齐，同时最后一个元素的边界与行的主结束位置的边距对齐，而剩余的伸缩盒项目则平均分布，并确保两两之间的空白空间相等。</a:t>
            </a:r>
            <a:endParaRPr lang="en-US" altLang="zh-CN" sz="2400" b="1" dirty="0" smtClean="0"/>
          </a:p>
          <a:p>
            <a:endParaRPr lang="zh-CN" altLang="en-US" sz="2400" b="1" dirty="0" smtClean="0"/>
          </a:p>
          <a:p>
            <a:r>
              <a:rPr lang="en-US" altLang="zh-CN" sz="2400" b="1" dirty="0" smtClean="0">
                <a:solidFill>
                  <a:srgbClr val="FF0000"/>
                </a:solidFill>
              </a:rPr>
              <a:t>- space-around</a:t>
            </a:r>
            <a:r>
              <a:rPr lang="zh-CN" altLang="en-US" sz="2400" b="1" dirty="0" smtClean="0">
                <a:solidFill>
                  <a:srgbClr val="FF0000"/>
                </a:solidFill>
              </a:rPr>
              <a:t>：</a:t>
            </a:r>
            <a:r>
              <a:rPr lang="zh-CN" altLang="en-US" sz="2400" b="1" dirty="0" smtClean="0"/>
              <a:t>弹性盒子元素会平均地分布在行里，</a:t>
            </a:r>
            <a:r>
              <a:rPr lang="zh-CN" altLang="en-US" sz="2400" b="1" dirty="0" smtClean="0">
                <a:solidFill>
                  <a:srgbClr val="FF0000"/>
                </a:solidFill>
              </a:rPr>
              <a:t>两端保留子元素与子元素之间间距大小的一半</a:t>
            </a:r>
            <a:r>
              <a:rPr lang="zh-CN" altLang="en-US" sz="2400" b="1" dirty="0" smtClean="0"/>
              <a:t>。如果最左边的剩余空间是负数，或该行只有一个伸缩盒项目，则该值等效于</a:t>
            </a:r>
            <a:r>
              <a:rPr lang="en-US" altLang="zh-CN" sz="2400" b="1" dirty="0" smtClean="0"/>
              <a:t>'center'</a:t>
            </a:r>
            <a:r>
              <a:rPr lang="zh-CN" altLang="en-US" sz="2400" b="1" dirty="0" smtClean="0"/>
              <a:t>。在其它情况下，伸缩盒项目则平均分布，并确保两两之间的空白空间相等，同时第一个元素前的空间以及最后一个元素后的空间为其他空白空间的一半。</a:t>
            </a:r>
            <a:endParaRPr lang="zh-CN" altLang="en-US" sz="2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71682" name="AutoShape 2"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684" name="AutoShape 4"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3009" name="Picture 1"/>
          <p:cNvPicPr>
            <a:picLocks noChangeAspect="1" noChangeArrowheads="1"/>
          </p:cNvPicPr>
          <p:nvPr/>
        </p:nvPicPr>
        <p:blipFill>
          <a:blip r:embed="rId2"/>
          <a:srcRect/>
          <a:stretch>
            <a:fillRect/>
          </a:stretch>
        </p:blipFill>
        <p:spPr bwMode="auto">
          <a:xfrm>
            <a:off x="2357422" y="2071678"/>
            <a:ext cx="5124450" cy="3781425"/>
          </a:xfrm>
          <a:prstGeom prst="rect">
            <a:avLst/>
          </a:prstGeom>
          <a:noFill/>
          <a:ln w="9525">
            <a:noFill/>
            <a:miter lim="800000"/>
            <a:headEnd/>
            <a:tailEnd/>
          </a:ln>
          <a:effectLst/>
        </p:spPr>
      </p:pic>
      <p:sp>
        <p:nvSpPr>
          <p:cNvPr id="7" name="TextBox 6"/>
          <p:cNvSpPr txBox="1"/>
          <p:nvPr/>
        </p:nvSpPr>
        <p:spPr>
          <a:xfrm>
            <a:off x="357158" y="2285992"/>
            <a:ext cx="870751" cy="307777"/>
          </a:xfrm>
          <a:prstGeom prst="rect">
            <a:avLst/>
          </a:prstGeom>
          <a:noFill/>
        </p:spPr>
        <p:txBody>
          <a:bodyPr wrap="none" rtlCol="0">
            <a:spAutoFit/>
          </a:bodyPr>
          <a:lstStyle/>
          <a:p>
            <a:r>
              <a:rPr lang="en-US" sz="1400" dirty="0" smtClean="0"/>
              <a:t>flex-start</a:t>
            </a:r>
            <a:endParaRPr lang="zh-CN" altLang="en-US" sz="1400" dirty="0"/>
          </a:p>
        </p:txBody>
      </p:sp>
      <p:sp>
        <p:nvSpPr>
          <p:cNvPr id="8" name="TextBox 7"/>
          <p:cNvSpPr txBox="1"/>
          <p:nvPr/>
        </p:nvSpPr>
        <p:spPr>
          <a:xfrm>
            <a:off x="357158" y="3000372"/>
            <a:ext cx="821059" cy="307777"/>
          </a:xfrm>
          <a:prstGeom prst="rect">
            <a:avLst/>
          </a:prstGeom>
          <a:noFill/>
        </p:spPr>
        <p:txBody>
          <a:bodyPr wrap="none" rtlCol="0">
            <a:spAutoFit/>
          </a:bodyPr>
          <a:lstStyle/>
          <a:p>
            <a:r>
              <a:rPr lang="en-US" sz="1400" dirty="0" smtClean="0"/>
              <a:t>flex-end</a:t>
            </a:r>
            <a:endParaRPr lang="zh-CN" altLang="en-US" sz="1400" dirty="0"/>
          </a:p>
        </p:txBody>
      </p:sp>
      <p:sp>
        <p:nvSpPr>
          <p:cNvPr id="9" name="TextBox 8"/>
          <p:cNvSpPr txBox="1"/>
          <p:nvPr/>
        </p:nvSpPr>
        <p:spPr>
          <a:xfrm>
            <a:off x="357158" y="3857628"/>
            <a:ext cx="681597" cy="307777"/>
          </a:xfrm>
          <a:prstGeom prst="rect">
            <a:avLst/>
          </a:prstGeom>
          <a:noFill/>
        </p:spPr>
        <p:txBody>
          <a:bodyPr wrap="none" rtlCol="0">
            <a:spAutoFit/>
          </a:bodyPr>
          <a:lstStyle/>
          <a:p>
            <a:r>
              <a:rPr lang="en-US" sz="1400" dirty="0" smtClean="0"/>
              <a:t>center</a:t>
            </a:r>
            <a:endParaRPr lang="zh-CN" altLang="en-US" sz="1400" dirty="0"/>
          </a:p>
        </p:txBody>
      </p:sp>
      <p:sp>
        <p:nvSpPr>
          <p:cNvPr id="10" name="TextBox 9"/>
          <p:cNvSpPr txBox="1"/>
          <p:nvPr/>
        </p:nvSpPr>
        <p:spPr>
          <a:xfrm>
            <a:off x="357158" y="4621421"/>
            <a:ext cx="1398140" cy="307777"/>
          </a:xfrm>
          <a:prstGeom prst="rect">
            <a:avLst/>
          </a:prstGeom>
          <a:noFill/>
        </p:spPr>
        <p:txBody>
          <a:bodyPr wrap="none" rtlCol="0">
            <a:spAutoFit/>
          </a:bodyPr>
          <a:lstStyle/>
          <a:p>
            <a:r>
              <a:rPr lang="en-US" sz="1400" dirty="0" smtClean="0"/>
              <a:t>space-between</a:t>
            </a:r>
            <a:endParaRPr lang="zh-CN" altLang="en-US" sz="1400" dirty="0"/>
          </a:p>
        </p:txBody>
      </p:sp>
      <p:sp>
        <p:nvSpPr>
          <p:cNvPr id="11" name="TextBox 10"/>
          <p:cNvSpPr txBox="1"/>
          <p:nvPr/>
        </p:nvSpPr>
        <p:spPr>
          <a:xfrm>
            <a:off x="357158" y="5357826"/>
            <a:ext cx="1277914" cy="307777"/>
          </a:xfrm>
          <a:prstGeom prst="rect">
            <a:avLst/>
          </a:prstGeom>
          <a:noFill/>
        </p:spPr>
        <p:txBody>
          <a:bodyPr wrap="none" rtlCol="0">
            <a:spAutoFit/>
          </a:bodyPr>
          <a:lstStyle/>
          <a:p>
            <a:r>
              <a:rPr lang="en-US" sz="1400" dirty="0" smtClean="0"/>
              <a:t>space-around</a:t>
            </a:r>
            <a:endParaRPr lang="zh-CN" altLang="en-US"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1285884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100%; height: 100px;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 }</a:t>
            </a:r>
          </a:p>
          <a:p>
            <a:pPr>
              <a:spcBef>
                <a:spcPts val="600"/>
              </a:spcBef>
            </a:pP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{padding: 10px; border: 1px solid #</a:t>
            </a:r>
            <a:r>
              <a:rPr lang="en-US" altLang="zh-CN" sz="1400" b="1" dirty="0" err="1" smtClean="0">
                <a:latin typeface="Arial" pitchFamily="34" charset="0"/>
                <a:cs typeface="Arial" pitchFamily="34" charset="0"/>
                <a:sym typeface="黑体" pitchFamily="2" charset="-122"/>
              </a:rPr>
              <a:t>fff</a:t>
            </a:r>
            <a:r>
              <a:rPr lang="en-US" altLang="zh-CN" sz="1400" b="1" dirty="0" smtClean="0">
                <a:latin typeface="Arial" pitchFamily="34" charset="0"/>
                <a:cs typeface="Arial" pitchFamily="34" charset="0"/>
                <a:sym typeface="黑体" pitchFamily="2" charset="-122"/>
              </a:rPr>
              <a:t>; background: #b6b6b6; }</a:t>
            </a:r>
          </a:p>
          <a:p>
            <a:pPr>
              <a:spcBef>
                <a:spcPts val="600"/>
              </a:spcBef>
            </a:pPr>
            <a:r>
              <a:rPr lang="en-US" altLang="zh-CN" sz="1400" b="1" dirty="0" smtClean="0">
                <a:latin typeface="Arial" pitchFamily="34" charset="0"/>
                <a:cs typeface="Arial" pitchFamily="34" charset="0"/>
                <a:sym typeface="黑体" pitchFamily="2" charset="-122"/>
              </a:rPr>
              <a:t>p {line-height: 30px;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{justify-content: flex-start;}</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-of-type(2) {justify-content: flex-end;}</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-of-type(3) {justify-content: center;}</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-of-type(4) {justify-content: space-between;}</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-of-type(5) {justify-</a:t>
            </a:r>
            <a:r>
              <a:rPr lang="en-US" altLang="zh-CN" sz="1400" b="1" dirty="0" err="1" smtClean="0">
                <a:latin typeface="Arial" pitchFamily="34" charset="0"/>
                <a:cs typeface="Arial" pitchFamily="34" charset="0"/>
                <a:sym typeface="黑体" pitchFamily="2" charset="-122"/>
              </a:rPr>
              <a:t>content:space</a:t>
            </a:r>
            <a:r>
              <a:rPr lang="en-US" altLang="zh-CN" sz="1400" b="1" dirty="0" smtClean="0">
                <a:latin typeface="Arial" pitchFamily="34" charset="0"/>
                <a:cs typeface="Arial" pitchFamily="34" charset="0"/>
                <a:sym typeface="黑体" pitchFamily="2" charset="-122"/>
              </a:rPr>
              <a:t>-around;}</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&lt;p&gt;justify-content: flex-start; </a:t>
            </a:r>
            <a:r>
              <a:rPr lang="zh-CN" altLang="en-US" sz="1400" b="1" dirty="0" smtClean="0">
                <a:latin typeface="Arial" pitchFamily="34" charset="0"/>
                <a:cs typeface="Arial" pitchFamily="34" charset="0"/>
                <a:sym typeface="黑体" pitchFamily="2" charset="-122"/>
              </a:rPr>
              <a:t>从左到右 左侧第一个对齐 一个跟一个对齐 </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&lt;p&gt;justify-content: flex-end; </a:t>
            </a:r>
            <a:r>
              <a:rPr lang="zh-CN" altLang="en-US" sz="1400" b="1" dirty="0" smtClean="0">
                <a:latin typeface="Arial" pitchFamily="34" charset="0"/>
                <a:cs typeface="Arial" pitchFamily="34" charset="0"/>
                <a:sym typeface="黑体" pitchFamily="2" charset="-122"/>
              </a:rPr>
              <a:t>从右到左 右侧第一个对齐 一个跟一个对齐 </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&lt;p&gt;justify-content: center; </a:t>
            </a:r>
            <a:r>
              <a:rPr lang="zh-CN" altLang="en-US" sz="1400" b="1" dirty="0" smtClean="0">
                <a:latin typeface="Arial" pitchFamily="34" charset="0"/>
                <a:cs typeface="Arial" pitchFamily="34" charset="0"/>
                <a:sym typeface="黑体" pitchFamily="2" charset="-122"/>
              </a:rPr>
              <a:t>居中 </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a:t>
            </a:r>
            <a:r>
              <a:rPr lang="zh-CN" altLang="en-US" sz="1400" b="1" dirty="0" smtClean="0">
                <a:latin typeface="Arial" pitchFamily="34" charset="0"/>
                <a:cs typeface="Arial" pitchFamily="34" charset="0"/>
                <a:sym typeface="黑体" pitchFamily="2" charset="-122"/>
              </a:rPr>
              <a:t>空白留在中间</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&lt;p&gt;flex-direction: column-reverse;</a:t>
            </a:r>
            <a:r>
              <a:rPr lang="zh-CN" altLang="en-US" sz="1400" b="1" dirty="0" smtClean="0">
                <a:latin typeface="Arial" pitchFamily="34" charset="0"/>
                <a:cs typeface="Arial" pitchFamily="34" charset="0"/>
                <a:sym typeface="黑体" pitchFamily="2" charset="-122"/>
              </a:rPr>
              <a:t>纵向排列反向</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在</a:t>
            </a:r>
            <a:r>
              <a:rPr lang="zh-CN" altLang="en-US" sz="2400" b="1" dirty="0" smtClean="0">
                <a:solidFill>
                  <a:srgbClr val="FF0000"/>
                </a:solidFill>
              </a:rPr>
              <a:t>标准模式</a:t>
            </a:r>
            <a:r>
              <a:rPr lang="zh-CN" altLang="en-US" sz="2400" b="1" dirty="0" smtClean="0"/>
              <a:t>下，一个块的总宽度</a:t>
            </a:r>
            <a:r>
              <a:rPr lang="en-US" altLang="zh-CN" sz="2400" b="1" dirty="0" smtClean="0"/>
              <a:t>= </a:t>
            </a:r>
            <a:r>
              <a:rPr lang="en-US" sz="2400" b="1" dirty="0" smtClean="0"/>
              <a:t>width + margin(</a:t>
            </a:r>
            <a:r>
              <a:rPr lang="zh-CN" altLang="en-US" sz="2400" b="1" dirty="0" smtClean="0"/>
              <a:t>左右</a:t>
            </a:r>
            <a:r>
              <a:rPr lang="en-US" altLang="zh-CN" sz="2400" b="1" dirty="0" smtClean="0"/>
              <a:t>) + </a:t>
            </a:r>
            <a:r>
              <a:rPr lang="en-US" sz="2400" b="1" dirty="0" smtClean="0"/>
              <a:t>padding(</a:t>
            </a:r>
            <a:r>
              <a:rPr lang="zh-CN" altLang="en-US" sz="2400" b="1" dirty="0" smtClean="0"/>
              <a:t>左右</a:t>
            </a:r>
            <a:r>
              <a:rPr lang="en-US" altLang="zh-CN" sz="2400" b="1" dirty="0" smtClean="0"/>
              <a:t>) + </a:t>
            </a:r>
            <a:r>
              <a:rPr lang="en-US" sz="2400" b="1" dirty="0" smtClean="0"/>
              <a:t>border(</a:t>
            </a:r>
            <a:r>
              <a:rPr lang="zh-CN" altLang="en-US" sz="2400" b="1" dirty="0" smtClean="0"/>
              <a:t>左右</a:t>
            </a:r>
            <a:r>
              <a:rPr lang="en-US" altLang="zh-CN" sz="2400" b="1" dirty="0" smtClean="0"/>
              <a:t>)</a:t>
            </a:r>
          </a:p>
          <a:p>
            <a:endParaRPr lang="zh-CN" altLang="en-US" sz="2400" dirty="0" smtClean="0"/>
          </a:p>
          <a:p>
            <a:r>
              <a:rPr lang="zh-CN" altLang="en-US" sz="2400" b="1" dirty="0" smtClean="0"/>
              <a:t>在</a:t>
            </a:r>
            <a:r>
              <a:rPr lang="zh-CN" altLang="en-US" sz="2400" b="1" dirty="0" smtClean="0">
                <a:solidFill>
                  <a:srgbClr val="FF0000"/>
                </a:solidFill>
              </a:rPr>
              <a:t>怪异模式</a:t>
            </a:r>
            <a:r>
              <a:rPr lang="zh-CN" altLang="en-US" sz="2400" b="1" dirty="0" smtClean="0"/>
              <a:t>下，一个块的总宽度</a:t>
            </a:r>
            <a:r>
              <a:rPr lang="en-US" altLang="zh-CN" sz="2400" b="1" dirty="0" smtClean="0"/>
              <a:t>= </a:t>
            </a:r>
            <a:r>
              <a:rPr lang="en-US" sz="2400" b="1" dirty="0" smtClean="0"/>
              <a:t>width + margin(</a:t>
            </a:r>
            <a:r>
              <a:rPr lang="zh-CN" altLang="en-US" sz="2400" b="1" dirty="0" smtClean="0"/>
              <a:t>左右</a:t>
            </a:r>
            <a:r>
              <a:rPr lang="en-US" altLang="zh-CN" sz="2400" b="1" dirty="0" smtClean="0"/>
              <a:t>)</a:t>
            </a:r>
            <a:r>
              <a:rPr lang="zh-CN" altLang="en-US" sz="2400" b="1" dirty="0" smtClean="0"/>
              <a:t>（即</a:t>
            </a:r>
            <a:r>
              <a:rPr lang="en-US" sz="2400" b="1" dirty="0" smtClean="0"/>
              <a:t>width</a:t>
            </a:r>
            <a:r>
              <a:rPr lang="zh-CN" altLang="en-US" sz="2400" b="1" dirty="0" smtClean="0"/>
              <a:t>已经包含了</a:t>
            </a:r>
            <a:r>
              <a:rPr lang="en-US" sz="2400" b="1" dirty="0" smtClean="0"/>
              <a:t>padding</a:t>
            </a:r>
            <a:r>
              <a:rPr lang="zh-CN" altLang="en-US" sz="2400" b="1" dirty="0" smtClean="0"/>
              <a:t>和</a:t>
            </a:r>
            <a:r>
              <a:rPr lang="en-US" sz="2400" b="1" dirty="0" smtClean="0"/>
              <a:t>border</a:t>
            </a:r>
            <a:r>
              <a:rPr lang="zh-CN" altLang="en-US" sz="2400" b="1" dirty="0" smtClean="0"/>
              <a:t>值）</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justify-content</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box-pack</a:t>
            </a:r>
            <a:r>
              <a:rPr lang="zh-CN" altLang="en-US" sz="2000" dirty="0" smtClean="0">
                <a:latin typeface="Arial" pitchFamily="34" charset="0"/>
                <a:ea typeface="微软雅黑" pitchFamily="34" charset="-122"/>
                <a:cs typeface="Arial" pitchFamily="34" charset="0"/>
              </a:rPr>
              <a:t>，可设</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justify</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space-between</a:t>
            </a:r>
            <a:r>
              <a:rPr lang="zh-CN" altLang="en-US" sz="2000" dirty="0" smtClean="0">
                <a:latin typeface="Arial" pitchFamily="34" charset="0"/>
                <a:ea typeface="微软雅黑" pitchFamily="34" charset="-122"/>
                <a:cs typeface="Arial" pitchFamily="34" charset="0"/>
              </a:rPr>
              <a:t>）</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justify-content</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-ms-flex-pack</a:t>
            </a:r>
            <a:r>
              <a:rPr lang="zh-CN" altLang="en-US" sz="2000" dirty="0" smtClean="0">
                <a:latin typeface="Arial" pitchFamily="34" charset="0"/>
                <a:ea typeface="微软雅黑" pitchFamily="34" charset="-122"/>
                <a:cs typeface="Arial" pitchFamily="34" charset="0"/>
              </a:rPr>
              <a:t>，可设</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justify</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space-between</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distribute</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space-around</a:t>
            </a:r>
            <a:r>
              <a:rPr lang="zh-CN" altLang="en-US" sz="2000" dirty="0" smtClean="0">
                <a:latin typeface="Arial" pitchFamily="34" charset="0"/>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6</a:t>
            </a:r>
            <a:r>
              <a:rPr lang="zh-CN" altLang="en-US" sz="2400" b="1" dirty="0" smtClean="0"/>
              <a:t>、</a:t>
            </a:r>
            <a:r>
              <a:rPr lang="en-US" sz="2400" b="1" dirty="0" smtClean="0"/>
              <a:t> align-items (</a:t>
            </a:r>
            <a:r>
              <a:rPr lang="zh-CN" altLang="en-US" sz="2400" b="1" dirty="0" smtClean="0"/>
              <a:t>适用于父类容器上</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284033"/>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align-items: flex-start | flex-end | center | baseline | stretch</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设置或检索弹性盒子元素在侧轴方向上的对齐方式。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 flex-start</a:t>
                      </a:r>
                      <a:r>
                        <a:rPr lang="zh-CN" altLang="en-US" sz="1800" b="1" dirty="0" smtClean="0">
                          <a:latin typeface="Arial" pitchFamily="34" charset="0"/>
                          <a:cs typeface="Arial" pitchFamily="34" charset="0"/>
                        </a:rPr>
                        <a:t>：弹性盒子元素的侧轴起始位置的边界紧靠住该行的侧轴起始边界。</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 flex-end</a:t>
                      </a:r>
                      <a:r>
                        <a:rPr lang="zh-CN" altLang="en-US" sz="1800" b="1" dirty="0" smtClean="0">
                          <a:latin typeface="Arial" pitchFamily="34" charset="0"/>
                          <a:cs typeface="Arial" pitchFamily="34" charset="0"/>
                        </a:rPr>
                        <a:t>：弹性盒子元素的侧轴起始位置的边界紧靠住该行的侧轴结束边界。</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 center</a:t>
                      </a:r>
                      <a:r>
                        <a:rPr lang="zh-CN" altLang="en-US" sz="1800" b="1" dirty="0" smtClean="0">
                          <a:latin typeface="Arial" pitchFamily="34" charset="0"/>
                          <a:cs typeface="Arial" pitchFamily="34" charset="0"/>
                        </a:rPr>
                        <a:t>：弹性盒子元素在该行的</a:t>
                      </a:r>
                      <a:r>
                        <a:rPr lang="zh-CN" altLang="en-US" sz="1800" b="1" smtClean="0">
                          <a:latin typeface="Arial" pitchFamily="34" charset="0"/>
                          <a:cs typeface="Arial" pitchFamily="34" charset="0"/>
                        </a:rPr>
                        <a:t>侧轴上</a:t>
                      </a:r>
                      <a:r>
                        <a:rPr lang="zh-CN" altLang="en-US" sz="1800" b="1" dirty="0" smtClean="0">
                          <a:latin typeface="Arial" pitchFamily="34" charset="0"/>
                          <a:cs typeface="Arial" pitchFamily="34" charset="0"/>
                        </a:rPr>
                        <a:t>居中放置。（如果该行的尺寸小于弹性盒子元素的尺寸，则会向两个方向溢出相同的长度）。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 baseline</a:t>
                      </a:r>
                      <a:r>
                        <a:rPr lang="zh-CN" altLang="en-US" sz="1800" b="1" dirty="0" smtClean="0">
                          <a:latin typeface="Arial" pitchFamily="34" charset="0"/>
                          <a:cs typeface="Arial" pitchFamily="34" charset="0"/>
                        </a:rPr>
                        <a:t>：将文字对齐；</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 stretch</a:t>
                      </a:r>
                      <a:r>
                        <a:rPr lang="zh-CN" altLang="en-US" sz="1800" b="1" dirty="0" smtClean="0">
                          <a:latin typeface="Arial" pitchFamily="34" charset="0"/>
                          <a:cs typeface="Arial" pitchFamily="34" charset="0"/>
                        </a:rPr>
                        <a:t>：如果未设置宽高，那么将元素默认拉伸为父元素高度。</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71682" name="AutoShape 2"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684" name="AutoShape 4"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9938" name="Picture 2"/>
          <p:cNvPicPr>
            <a:picLocks noChangeAspect="1" noChangeArrowheads="1"/>
          </p:cNvPicPr>
          <p:nvPr/>
        </p:nvPicPr>
        <p:blipFill>
          <a:blip r:embed="rId2"/>
          <a:srcRect/>
          <a:stretch>
            <a:fillRect/>
          </a:stretch>
        </p:blipFill>
        <p:spPr bwMode="auto">
          <a:xfrm>
            <a:off x="2928926" y="1500174"/>
            <a:ext cx="3276600" cy="5372100"/>
          </a:xfrm>
          <a:prstGeom prst="rect">
            <a:avLst/>
          </a:prstGeom>
          <a:noFill/>
          <a:ln w="9525">
            <a:noFill/>
            <a:miter lim="800000"/>
            <a:headEnd/>
            <a:tailEnd/>
          </a:ln>
          <a:effectLst/>
        </p:spPr>
      </p:pic>
      <p:sp>
        <p:nvSpPr>
          <p:cNvPr id="8" name="TextBox 7"/>
          <p:cNvSpPr txBox="1"/>
          <p:nvPr/>
        </p:nvSpPr>
        <p:spPr>
          <a:xfrm>
            <a:off x="959282" y="1928802"/>
            <a:ext cx="870751" cy="307777"/>
          </a:xfrm>
          <a:prstGeom prst="rect">
            <a:avLst/>
          </a:prstGeom>
          <a:noFill/>
        </p:spPr>
        <p:txBody>
          <a:bodyPr wrap="none" rtlCol="0">
            <a:spAutoFit/>
          </a:bodyPr>
          <a:lstStyle/>
          <a:p>
            <a:r>
              <a:rPr lang="en-US" sz="1400" dirty="0" smtClean="0"/>
              <a:t>flex-start</a:t>
            </a:r>
            <a:endParaRPr lang="zh-CN" altLang="en-US" sz="1400" dirty="0"/>
          </a:p>
        </p:txBody>
      </p:sp>
      <p:sp>
        <p:nvSpPr>
          <p:cNvPr id="9" name="TextBox 8"/>
          <p:cNvSpPr txBox="1"/>
          <p:nvPr/>
        </p:nvSpPr>
        <p:spPr>
          <a:xfrm>
            <a:off x="959282" y="3000372"/>
            <a:ext cx="821059" cy="307777"/>
          </a:xfrm>
          <a:prstGeom prst="rect">
            <a:avLst/>
          </a:prstGeom>
          <a:noFill/>
        </p:spPr>
        <p:txBody>
          <a:bodyPr wrap="none" rtlCol="0">
            <a:spAutoFit/>
          </a:bodyPr>
          <a:lstStyle/>
          <a:p>
            <a:r>
              <a:rPr lang="en-US" sz="1400" dirty="0" smtClean="0"/>
              <a:t>flex-end</a:t>
            </a:r>
            <a:endParaRPr lang="zh-CN" altLang="en-US" sz="1400" dirty="0"/>
          </a:p>
        </p:txBody>
      </p:sp>
      <p:sp>
        <p:nvSpPr>
          <p:cNvPr id="10" name="TextBox 9"/>
          <p:cNvSpPr txBox="1"/>
          <p:nvPr/>
        </p:nvSpPr>
        <p:spPr>
          <a:xfrm>
            <a:off x="959282" y="4071942"/>
            <a:ext cx="681597" cy="307777"/>
          </a:xfrm>
          <a:prstGeom prst="rect">
            <a:avLst/>
          </a:prstGeom>
          <a:noFill/>
        </p:spPr>
        <p:txBody>
          <a:bodyPr wrap="none" rtlCol="0">
            <a:spAutoFit/>
          </a:bodyPr>
          <a:lstStyle/>
          <a:p>
            <a:r>
              <a:rPr lang="en-US" sz="1400" dirty="0" smtClean="0"/>
              <a:t>center</a:t>
            </a:r>
            <a:endParaRPr lang="zh-CN" altLang="en-US" sz="1400" dirty="0"/>
          </a:p>
        </p:txBody>
      </p:sp>
      <p:sp>
        <p:nvSpPr>
          <p:cNvPr id="11" name="TextBox 10"/>
          <p:cNvSpPr txBox="1"/>
          <p:nvPr/>
        </p:nvSpPr>
        <p:spPr>
          <a:xfrm>
            <a:off x="959282" y="5072074"/>
            <a:ext cx="851515" cy="307777"/>
          </a:xfrm>
          <a:prstGeom prst="rect">
            <a:avLst/>
          </a:prstGeom>
          <a:noFill/>
        </p:spPr>
        <p:txBody>
          <a:bodyPr wrap="none" rtlCol="0">
            <a:spAutoFit/>
          </a:bodyPr>
          <a:lstStyle/>
          <a:p>
            <a:r>
              <a:rPr lang="en-US" sz="1400" dirty="0" smtClean="0"/>
              <a:t>baseline</a:t>
            </a:r>
            <a:endParaRPr lang="zh-CN" altLang="en-US" sz="1400" dirty="0"/>
          </a:p>
        </p:txBody>
      </p:sp>
      <p:sp>
        <p:nvSpPr>
          <p:cNvPr id="12" name="TextBox 11"/>
          <p:cNvSpPr txBox="1"/>
          <p:nvPr/>
        </p:nvSpPr>
        <p:spPr>
          <a:xfrm>
            <a:off x="959282" y="6215082"/>
            <a:ext cx="721672" cy="307777"/>
          </a:xfrm>
          <a:prstGeom prst="rect">
            <a:avLst/>
          </a:prstGeom>
          <a:noFill/>
        </p:spPr>
        <p:txBody>
          <a:bodyPr wrap="none" rtlCol="0">
            <a:spAutoFit/>
          </a:bodyPr>
          <a:lstStyle/>
          <a:p>
            <a:r>
              <a:rPr lang="en-US" sz="1400" dirty="0" smtClean="0"/>
              <a:t>stretch</a:t>
            </a:r>
            <a:endParaRPr lang="zh-CN" altLang="en-US" sz="1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13358906"/>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100%; height: 300px;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 }</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-of-type(1) {width: 100px; height: 100px; border: 1px solid #b6b6b6;}</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-of-type(2) {width: 100px; height: 150px; border: 1px solid #b6b6b6;}</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-of-type(3) {width: 100px; height: 80px; border: 1px solid #b6b6b6;}</a:t>
            </a:r>
          </a:p>
          <a:p>
            <a:pPr>
              <a:spcBef>
                <a:spcPts val="600"/>
              </a:spcBef>
            </a:pPr>
            <a:r>
              <a:rPr lang="en-US" altLang="zh-CN" sz="1400" b="1" dirty="0" smtClean="0">
                <a:latin typeface="Arial" pitchFamily="34" charset="0"/>
                <a:cs typeface="Arial" pitchFamily="34" charset="0"/>
                <a:sym typeface="黑体" pitchFamily="2" charset="-122"/>
              </a:rPr>
              <a:t>p {line-height: 30px;}</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{align-items: flex-start;}</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-of-type(2) {align-items: flex-end;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-of-type(3) {align-items: center; }</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-of-type(4) {align-items: baseline;}</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-of-type(5) {align-items: stretch;}</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&lt;p&gt;align-items: flex-start;</a:t>
            </a:r>
            <a:r>
              <a:rPr lang="zh-CN" altLang="en-US" sz="1400" b="1" dirty="0" smtClean="0">
                <a:latin typeface="Arial" pitchFamily="34" charset="0"/>
                <a:cs typeface="Arial" pitchFamily="34" charset="0"/>
                <a:sym typeface="黑体" pitchFamily="2" charset="-122"/>
              </a:rPr>
              <a:t>默认情况以上边框为基准对齐</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&lt;p&gt;align-items: flex-end;</a:t>
            </a:r>
            <a:r>
              <a:rPr lang="zh-CN" altLang="en-US" sz="1400" b="1" dirty="0" smtClean="0">
                <a:latin typeface="Arial" pitchFamily="34" charset="0"/>
                <a:cs typeface="Arial" pitchFamily="34" charset="0"/>
                <a:sym typeface="黑体" pitchFamily="2" charset="-122"/>
              </a:rPr>
              <a:t>以底边为基准</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&lt;p&gt;align-items: center;</a:t>
            </a:r>
            <a:r>
              <a:rPr lang="zh-CN" altLang="en-US" sz="1400" b="1" dirty="0" smtClean="0">
                <a:latin typeface="Arial" pitchFamily="34" charset="0"/>
                <a:cs typeface="Arial" pitchFamily="34" charset="0"/>
                <a:sym typeface="黑体" pitchFamily="2" charset="-122"/>
              </a:rPr>
              <a:t>居中</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&lt;p&gt;align-items: baseline;</a:t>
            </a:r>
            <a:r>
              <a:rPr lang="zh-CN" altLang="en-US" sz="1400" b="1" dirty="0" smtClean="0">
                <a:latin typeface="Arial" pitchFamily="34" charset="0"/>
                <a:cs typeface="Arial" pitchFamily="34" charset="0"/>
                <a:sym typeface="黑体" pitchFamily="2" charset="-122"/>
              </a:rPr>
              <a:t>文字对齐</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	align-items: stretch;</a:t>
            </a:r>
            <a:r>
              <a:rPr lang="zh-CN" altLang="en-US" sz="1400" b="1" dirty="0" smtClean="0">
                <a:latin typeface="Arial" pitchFamily="34" charset="0"/>
                <a:cs typeface="Arial" pitchFamily="34" charset="0"/>
                <a:sym typeface="黑体" pitchFamily="2" charset="-122"/>
              </a:rPr>
              <a:t>将未设置宽高的元素拉伸至最大</a:t>
            </a:r>
            <a:r>
              <a:rPr lang="en-US" altLang="zh-CN" sz="1400" b="1" dirty="0" smtClean="0">
                <a:latin typeface="Arial" pitchFamily="34" charset="0"/>
                <a:cs typeface="Arial" pitchFamily="34" charset="0"/>
                <a:sym typeface="黑体" pitchFamily="2" charset="-122"/>
              </a:rPr>
              <a: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20px;width: </a:t>
            </a:r>
            <a:r>
              <a:rPr lang="en-US" altLang="zh-CN" sz="1400" b="1" dirty="0" err="1" smtClean="0">
                <a:latin typeface="Arial" pitchFamily="34" charset="0"/>
                <a:cs typeface="Arial" pitchFamily="34" charset="0"/>
                <a:sym typeface="黑体" pitchFamily="2" charset="-122"/>
              </a:rPr>
              <a:t>auto;height</a:t>
            </a:r>
            <a:r>
              <a:rPr lang="en-US" altLang="zh-CN" sz="1400" b="1" dirty="0" smtClean="0">
                <a:latin typeface="Arial" pitchFamily="34" charset="0"/>
                <a:cs typeface="Arial" pitchFamily="34" charset="0"/>
                <a:sym typeface="黑体" pitchFamily="2" charset="-122"/>
              </a:rPr>
              <a:t>: auto;"&gt;a&lt;/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15px;width: </a:t>
            </a:r>
            <a:r>
              <a:rPr lang="en-US" altLang="zh-CN" sz="1400" b="1" dirty="0" err="1" smtClean="0">
                <a:latin typeface="Arial" pitchFamily="34" charset="0"/>
                <a:cs typeface="Arial" pitchFamily="34" charset="0"/>
                <a:sym typeface="黑体" pitchFamily="2" charset="-122"/>
              </a:rPr>
              <a:t>auto;height</a:t>
            </a:r>
            <a:r>
              <a:rPr lang="en-US" altLang="zh-CN" sz="1400" b="1" dirty="0" smtClean="0">
                <a:latin typeface="Arial" pitchFamily="34" charset="0"/>
                <a:cs typeface="Arial" pitchFamily="34" charset="0"/>
                <a:sym typeface="黑体" pitchFamily="2" charset="-122"/>
              </a:rPr>
              <a:t>: auto;"&gt;b&lt;/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10px;width: </a:t>
            </a:r>
            <a:r>
              <a:rPr lang="en-US" altLang="zh-CN" sz="1400" b="1" dirty="0" err="1" smtClean="0">
                <a:latin typeface="Arial" pitchFamily="34" charset="0"/>
                <a:cs typeface="Arial" pitchFamily="34" charset="0"/>
                <a:sym typeface="黑体" pitchFamily="2" charset="-122"/>
              </a:rPr>
              <a:t>auto;height</a:t>
            </a:r>
            <a:r>
              <a:rPr lang="en-US" altLang="zh-CN" sz="1400" b="1" dirty="0" smtClean="0">
                <a:latin typeface="Arial" pitchFamily="34" charset="0"/>
                <a:cs typeface="Arial" pitchFamily="34" charset="0"/>
                <a:sym typeface="黑体" pitchFamily="2" charset="-122"/>
              </a:rPr>
              <a:t>: auto;"&gt;c&lt;/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align-items</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box-align</a:t>
            </a:r>
            <a:r>
              <a:rPr lang="zh-CN" altLang="en-US" sz="2000" dirty="0" smtClean="0">
                <a:latin typeface="Arial" pitchFamily="34" charset="0"/>
                <a:ea typeface="微软雅黑" pitchFamily="34" charset="-122"/>
                <a:cs typeface="Arial" pitchFamily="34" charset="0"/>
              </a:rPr>
              <a:t>，可设</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baseline</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stretch</a:t>
            </a:r>
            <a:r>
              <a:rPr lang="zh-CN" altLang="en-US" sz="2000" dirty="0" smtClean="0">
                <a:latin typeface="Arial" pitchFamily="34" charset="0"/>
                <a:ea typeface="微软雅黑" pitchFamily="34" charset="-122"/>
                <a:cs typeface="Arial" pitchFamily="34" charset="0"/>
              </a:rPr>
              <a:t>，和新语法相比就值名不同。</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align-items</a:t>
            </a:r>
            <a:r>
              <a:rPr lang="zh-CN" altLang="en-US" sz="2000" dirty="0" smtClean="0">
                <a:latin typeface="Arial" pitchFamily="34" charset="0"/>
                <a:ea typeface="微软雅黑" pitchFamily="34" charset="-122"/>
                <a:cs typeface="Arial" pitchFamily="34" charset="0"/>
              </a:rPr>
              <a:t>是</a:t>
            </a:r>
            <a:r>
              <a:rPr lang="en-US" altLang="zh-CN" sz="2000" dirty="0" smtClean="0">
                <a:latin typeface="Arial" pitchFamily="34" charset="0"/>
                <a:ea typeface="微软雅黑" pitchFamily="34" charset="-122"/>
                <a:cs typeface="Arial" pitchFamily="34" charset="0"/>
              </a:rPr>
              <a:t>-ms-flex-align</a:t>
            </a:r>
            <a:r>
              <a:rPr lang="zh-CN" altLang="en-US" sz="2000" dirty="0" smtClean="0">
                <a:latin typeface="Arial" pitchFamily="34" charset="0"/>
                <a:ea typeface="微软雅黑" pitchFamily="34" charset="-122"/>
                <a:cs typeface="Arial" pitchFamily="34" charset="0"/>
              </a:rPr>
              <a:t>，值同旧语法。</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7</a:t>
            </a:r>
            <a:r>
              <a:rPr lang="zh-CN" altLang="en-US" sz="2400" b="1" dirty="0" smtClean="0"/>
              <a:t>、</a:t>
            </a:r>
            <a:r>
              <a:rPr lang="en-US" sz="2400" b="1" dirty="0" smtClean="0"/>
              <a:t> align-content (</a:t>
            </a:r>
            <a:r>
              <a:rPr lang="zh-CN" altLang="en-US" sz="2400" b="1" dirty="0" smtClean="0"/>
              <a:t>适用于父类容器上</a:t>
            </a:r>
            <a:r>
              <a:rPr lang="en-US" altLang="zh-CN" sz="2400" b="1" dirty="0" smtClean="0"/>
              <a:t>)</a:t>
            </a:r>
            <a:endParaRPr lang="zh-CN" altLang="en-US" sz="2400" b="1" dirty="0" smtClean="0"/>
          </a:p>
        </p:txBody>
      </p:sp>
      <p:graphicFrame>
        <p:nvGraphicFramePr>
          <p:cNvPr id="5" name="表格 4"/>
          <p:cNvGraphicFramePr>
            <a:graphicFrameLocks noGrp="1"/>
          </p:cNvGraphicFramePr>
          <p:nvPr/>
        </p:nvGraphicFramePr>
        <p:xfrm>
          <a:off x="467543" y="2357430"/>
          <a:ext cx="8208913" cy="4284033"/>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align-content: flex-start | flex-end | center | space-between | space-around | stretch</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align-content </a:t>
                      </a:r>
                      <a:r>
                        <a:rPr lang="zh-CN" altLang="en-US" sz="2200" b="1" dirty="0" smtClean="0">
                          <a:latin typeface="Arial" pitchFamily="34" charset="0"/>
                          <a:cs typeface="Arial" pitchFamily="34" charset="0"/>
                        </a:rPr>
                        <a:t>属性用于修改 </a:t>
                      </a:r>
                      <a:r>
                        <a:rPr lang="en-US" altLang="zh-CN" sz="2200" b="1" dirty="0" smtClean="0">
                          <a:latin typeface="Arial" pitchFamily="34" charset="0"/>
                          <a:cs typeface="Arial" pitchFamily="34" charset="0"/>
                        </a:rPr>
                        <a:t>flex-wrap </a:t>
                      </a:r>
                      <a:r>
                        <a:rPr lang="zh-CN" altLang="en-US" sz="2200" b="1" dirty="0" smtClean="0">
                          <a:latin typeface="Arial" pitchFamily="34" charset="0"/>
                          <a:cs typeface="Arial" pitchFamily="34" charset="0"/>
                        </a:rPr>
                        <a:t>属性的行为。类似于 </a:t>
                      </a:r>
                      <a:r>
                        <a:rPr lang="en-US" altLang="zh-CN" sz="2200" b="1" dirty="0" smtClean="0">
                          <a:latin typeface="Arial" pitchFamily="34" charset="0"/>
                          <a:cs typeface="Arial" pitchFamily="34" charset="0"/>
                        </a:rPr>
                        <a:t>justify-content, </a:t>
                      </a:r>
                      <a:r>
                        <a:rPr lang="zh-CN" altLang="en-US" sz="2200" b="1" dirty="0" smtClean="0">
                          <a:latin typeface="Arial" pitchFamily="34" charset="0"/>
                          <a:cs typeface="Arial" pitchFamily="34" charset="0"/>
                        </a:rPr>
                        <a:t>但它不是设置弹性子元素的对齐，而是设置各个行的对齐。</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714908"/>
          </a:xfrm>
          <a:prstGeom prst="rect">
            <a:avLst/>
          </a:prstGeom>
        </p:spPr>
        <p:txBody>
          <a:bodyPr/>
          <a:lstStyle/>
          <a:p>
            <a:pPr>
              <a:buFontTx/>
              <a:buChar char="-"/>
            </a:pPr>
            <a:r>
              <a:rPr lang="en-US" altLang="zh-CN" sz="2400" b="1" dirty="0" smtClean="0">
                <a:solidFill>
                  <a:srgbClr val="FF0000"/>
                </a:solidFill>
              </a:rPr>
              <a:t>flex-start</a:t>
            </a:r>
            <a:r>
              <a:rPr lang="zh-CN" altLang="en-US" sz="2400" b="1" dirty="0" smtClean="0">
                <a:solidFill>
                  <a:srgbClr val="FF0000"/>
                </a:solidFill>
              </a:rPr>
              <a:t>：</a:t>
            </a:r>
            <a:r>
              <a:rPr lang="zh-CN" altLang="en-US" sz="2400" b="1" dirty="0" smtClean="0"/>
              <a:t>各行向弹性盒容器的起始位置堆叠。弹性盒容器中第一行的侧轴起始边界紧靠住该弹性盒容器的侧轴起始边界，之后的每一行都紧靠住前面一行。</a:t>
            </a:r>
            <a:endParaRPr lang="en-US" altLang="zh-CN" sz="2400" b="1" dirty="0" smtClean="0"/>
          </a:p>
          <a:p>
            <a:endParaRPr lang="zh-CN" altLang="en-US" sz="2400" b="1" dirty="0" smtClean="0"/>
          </a:p>
          <a:p>
            <a:pPr>
              <a:buFontTx/>
              <a:buChar char="-"/>
            </a:pPr>
            <a:r>
              <a:rPr lang="en-US" altLang="zh-CN" sz="2400" b="1" dirty="0" smtClean="0">
                <a:solidFill>
                  <a:srgbClr val="FF0000"/>
                </a:solidFill>
              </a:rPr>
              <a:t>flex-end</a:t>
            </a:r>
            <a:r>
              <a:rPr lang="zh-CN" altLang="en-US" sz="2400" b="1" dirty="0" smtClean="0">
                <a:solidFill>
                  <a:srgbClr val="FF0000"/>
                </a:solidFill>
              </a:rPr>
              <a:t>：</a:t>
            </a:r>
            <a:r>
              <a:rPr lang="zh-CN" altLang="en-US" sz="2400" b="1" dirty="0" smtClean="0"/>
              <a:t>各行向弹性盒容器的结束位置堆叠。弹性盒容器中最后一行的侧轴起结束界紧靠住该弹性盒容器的侧轴结束边界，之后的每一行都紧靠住前面一行。</a:t>
            </a:r>
            <a:endParaRPr lang="en-US" altLang="zh-CN" sz="2400" b="1" dirty="0" smtClean="0"/>
          </a:p>
          <a:p>
            <a:endParaRPr lang="zh-CN" altLang="en-US" sz="2400" b="1" dirty="0" smtClean="0"/>
          </a:p>
          <a:p>
            <a:r>
              <a:rPr lang="en-US" altLang="zh-CN" sz="2400" b="1" dirty="0" smtClean="0">
                <a:solidFill>
                  <a:srgbClr val="FF0000"/>
                </a:solidFill>
              </a:rPr>
              <a:t>- center</a:t>
            </a:r>
            <a:r>
              <a:rPr lang="zh-CN" altLang="en-US" sz="2400" b="1" dirty="0" smtClean="0">
                <a:solidFill>
                  <a:srgbClr val="FF0000"/>
                </a:solidFill>
              </a:rPr>
              <a:t>：</a:t>
            </a:r>
            <a:r>
              <a:rPr lang="zh-CN" altLang="en-US" sz="2400" b="1" dirty="0" smtClean="0"/>
              <a:t>各行向弹性盒容器的中间位置堆叠。各行两两紧靠住同时在弹性盒容器中居中对齐，保持弹性盒容器的侧轴起始内容边界和第一行之间的距离与该容器的侧轴结束内容边界与第最后一行之间的距离相等。（如果剩下的空间是负数，则各行会向两个方向溢出的相等距离。）</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390736" cy="4714908"/>
          </a:xfrm>
          <a:prstGeom prst="rect">
            <a:avLst/>
          </a:prstGeom>
        </p:spPr>
        <p:txBody>
          <a:bodyPr/>
          <a:lstStyle/>
          <a:p>
            <a:pPr>
              <a:buFontTx/>
              <a:buChar char="-"/>
            </a:pPr>
            <a:r>
              <a:rPr lang="en-US" altLang="zh-CN" sz="2400" b="1" dirty="0" smtClean="0">
                <a:solidFill>
                  <a:srgbClr val="FF0000"/>
                </a:solidFill>
              </a:rPr>
              <a:t>space-between</a:t>
            </a:r>
            <a:r>
              <a:rPr lang="zh-CN" altLang="en-US" sz="2400" b="1" dirty="0" smtClean="0">
                <a:solidFill>
                  <a:srgbClr val="FF0000"/>
                </a:solidFill>
              </a:rPr>
              <a:t>：</a:t>
            </a:r>
            <a:r>
              <a:rPr lang="zh-CN" altLang="en-US" sz="2400" b="1" dirty="0" smtClean="0"/>
              <a:t>各行在弹性盒容器中平均分布。如果剩余的空间是负数或弹性盒容器中只有一行，该值等效于</a:t>
            </a:r>
            <a:r>
              <a:rPr lang="en-US" altLang="zh-CN" sz="2400" b="1" dirty="0" smtClean="0"/>
              <a:t>'flex-start'</a:t>
            </a:r>
            <a:r>
              <a:rPr lang="zh-CN" altLang="en-US" sz="2400" b="1" dirty="0" smtClean="0"/>
              <a:t>。在其它情况下，第一行的侧轴起始边界紧靠住弹性盒容器的侧轴起始内容边界，最后一行的侧轴结束边界紧靠住弹性盒容器的侧轴结束内容边界，剩余的行则按一定方式在弹性盒窗口中排列，以保持两两之间的空间相等。</a:t>
            </a:r>
            <a:endParaRPr lang="en-US" altLang="zh-CN" sz="2400" b="1" dirty="0" smtClean="0"/>
          </a:p>
          <a:p>
            <a:endParaRPr lang="zh-CN" altLang="en-US" sz="2400" b="1" dirty="0" smtClean="0"/>
          </a:p>
          <a:p>
            <a:r>
              <a:rPr lang="en-US" altLang="zh-CN" sz="2400" b="1" dirty="0" smtClean="0">
                <a:solidFill>
                  <a:srgbClr val="FF0000"/>
                </a:solidFill>
              </a:rPr>
              <a:t>- space-around</a:t>
            </a:r>
            <a:r>
              <a:rPr lang="zh-CN" altLang="en-US" sz="2400" b="1" dirty="0" smtClean="0">
                <a:solidFill>
                  <a:srgbClr val="FF0000"/>
                </a:solidFill>
              </a:rPr>
              <a:t>：</a:t>
            </a:r>
            <a:r>
              <a:rPr lang="zh-CN" altLang="en-US" sz="2400" b="1" dirty="0" smtClean="0"/>
              <a:t>各行在弹性盒容器中平均分布，两端保留子元素与子元素之间间距大小的一半。如果剩余的空间是负数或弹性盒容器中只有一行，该值等效于</a:t>
            </a:r>
            <a:r>
              <a:rPr lang="en-US" altLang="zh-CN" sz="2400" b="1" dirty="0" smtClean="0"/>
              <a:t>‘center’</a:t>
            </a:r>
            <a:r>
              <a:rPr lang="zh-CN" altLang="en-US" sz="2400" b="1" dirty="0" smtClean="0"/>
              <a:t>。在其它情况下，各行会按一定方式在弹性盒容器中排列，以保持两两之间的空间相等，同时第一行前面及最后一行后面的空间是其他空间的一半。</a:t>
            </a:r>
            <a:endParaRPr lang="zh-CN" altLang="en-US" sz="24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390736" cy="4714908"/>
          </a:xfrm>
          <a:prstGeom prst="rect">
            <a:avLst/>
          </a:prstGeom>
        </p:spPr>
        <p:txBody>
          <a:bodyPr/>
          <a:lstStyle/>
          <a:p>
            <a:r>
              <a:rPr lang="en-US" altLang="zh-CN" sz="2400" b="1" dirty="0" smtClean="0">
                <a:solidFill>
                  <a:srgbClr val="FF0000"/>
                </a:solidFill>
              </a:rPr>
              <a:t>- stretch</a:t>
            </a:r>
            <a:r>
              <a:rPr lang="zh-CN" altLang="en-US" sz="2400" b="1" dirty="0" smtClean="0">
                <a:solidFill>
                  <a:srgbClr val="FF0000"/>
                </a:solidFill>
              </a:rPr>
              <a:t>：</a:t>
            </a:r>
            <a:r>
              <a:rPr lang="zh-CN" altLang="en-US" sz="2400" b="1" dirty="0" smtClean="0"/>
              <a:t>各行将会伸展以占用剩余的空间。如果剩余的空间是负数，该值等效于</a:t>
            </a:r>
            <a:r>
              <a:rPr lang="en-US" altLang="zh-CN" sz="2400" b="1" dirty="0" smtClean="0"/>
              <a:t>'flex-start'</a:t>
            </a:r>
            <a:r>
              <a:rPr lang="zh-CN" altLang="en-US" sz="2400" b="1" dirty="0" smtClean="0"/>
              <a:t>。在其它情况下，剩余空间被所有行平分，以扩大它们的侧轴尺寸。</a:t>
            </a:r>
            <a:endParaRPr lang="zh-CN" altLang="en-US" sz="24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71682" name="AutoShape 2"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684" name="AutoShape 4" descr="C:\Users\1\Desktop\%E7%AC%AC%E4%B8%80%E5%91%A8\%E7%AC%AC%E4%B8%80%E5%91%A8\T_class-5 %E5%BC%B9%E6%80%A7%E7%9B%92%E4%B8%8E%E5%AA%92%E4%BD%93%E6%9F%A5%E8%AF%A2_files\Image [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p:cNvPicPr>
            <a:picLocks noChangeAspect="1" noChangeArrowheads="1"/>
          </p:cNvPicPr>
          <p:nvPr/>
        </p:nvPicPr>
        <p:blipFill>
          <a:blip r:embed="rId2"/>
          <a:srcRect/>
          <a:stretch>
            <a:fillRect/>
          </a:stretch>
        </p:blipFill>
        <p:spPr bwMode="auto">
          <a:xfrm>
            <a:off x="214282" y="1571612"/>
            <a:ext cx="5772150" cy="5819775"/>
          </a:xfrm>
          <a:prstGeom prst="rect">
            <a:avLst/>
          </a:prstGeom>
          <a:noFill/>
          <a:ln w="9525">
            <a:noFill/>
            <a:miter lim="800000"/>
            <a:headEnd/>
            <a:tailEnd/>
          </a:ln>
          <a:effectLst/>
        </p:spPr>
      </p:pic>
      <p:sp>
        <p:nvSpPr>
          <p:cNvPr id="8" name="内容占位符 2"/>
          <p:cNvSpPr txBox="1">
            <a:spLocks/>
          </p:cNvSpPr>
          <p:nvPr/>
        </p:nvSpPr>
        <p:spPr>
          <a:xfrm>
            <a:off x="6357950" y="1785926"/>
            <a:ext cx="2643206" cy="4214842"/>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align-content</a:t>
            </a:r>
            <a:r>
              <a:rPr lang="zh-CN" altLang="en-US" sz="2000" b="1" dirty="0" smtClean="0">
                <a:latin typeface="Arial" pitchFamily="34" charset="0"/>
                <a:cs typeface="Arial" pitchFamily="34" charset="0"/>
                <a:sym typeface="黑体" pitchFamily="2" charset="-122"/>
              </a:rPr>
              <a:t>和</a:t>
            </a:r>
            <a:r>
              <a:rPr lang="en-US" altLang="zh-CN" sz="2000" b="1" dirty="0" smtClean="0">
                <a:latin typeface="Arial" pitchFamily="34" charset="0"/>
                <a:cs typeface="Arial" pitchFamily="34" charset="0"/>
                <a:sym typeface="黑体" pitchFamily="2" charset="-122"/>
              </a:rPr>
              <a:t>justify-content</a:t>
            </a:r>
            <a:r>
              <a:rPr lang="zh-CN" altLang="en-US" sz="2000" b="1" dirty="0" smtClean="0">
                <a:latin typeface="Arial" pitchFamily="34" charset="0"/>
                <a:cs typeface="Arial" pitchFamily="34" charset="0"/>
                <a:sym typeface="黑体" pitchFamily="2" charset="-122"/>
              </a:rPr>
              <a:t>有点像，区别是</a:t>
            </a:r>
            <a:r>
              <a:rPr lang="en-US" altLang="zh-CN" sz="2000" b="1" dirty="0" smtClean="0">
                <a:latin typeface="Arial" pitchFamily="34" charset="0"/>
                <a:cs typeface="Arial" pitchFamily="34" charset="0"/>
                <a:sym typeface="黑体" pitchFamily="2" charset="-122"/>
              </a:rPr>
              <a:t>justify-content</a:t>
            </a:r>
            <a:r>
              <a:rPr lang="zh-CN" altLang="en-US" sz="2000" b="1" dirty="0" smtClean="0">
                <a:latin typeface="Arial" pitchFamily="34" charset="0"/>
                <a:cs typeface="Arial" pitchFamily="34" charset="0"/>
                <a:sym typeface="黑体" pitchFamily="2" charset="-122"/>
              </a:rPr>
              <a:t>用于</a:t>
            </a:r>
            <a:r>
              <a:rPr lang="en-US" altLang="zh-CN" sz="2000" b="1" dirty="0" smtClean="0">
                <a:latin typeface="Arial" pitchFamily="34" charset="0"/>
                <a:cs typeface="Arial" pitchFamily="34" charset="0"/>
                <a:sym typeface="黑体" pitchFamily="2" charset="-122"/>
              </a:rPr>
              <a:t>main-axis</a:t>
            </a:r>
            <a:r>
              <a:rPr lang="zh-CN" altLang="en-US" sz="2000" b="1" dirty="0" smtClean="0">
                <a:latin typeface="Arial" pitchFamily="34" charset="0"/>
                <a:cs typeface="Arial" pitchFamily="34" charset="0"/>
                <a:sym typeface="黑体" pitchFamily="2" charset="-122"/>
              </a:rPr>
              <a:t>的对齐，而</a:t>
            </a:r>
            <a:r>
              <a:rPr lang="en-US" altLang="zh-CN" sz="2000" b="1" dirty="0" smtClean="0">
                <a:latin typeface="Arial" pitchFamily="34" charset="0"/>
                <a:cs typeface="Arial" pitchFamily="34" charset="0"/>
                <a:sym typeface="黑体" pitchFamily="2" charset="-122"/>
              </a:rPr>
              <a:t>align-content</a:t>
            </a:r>
            <a:r>
              <a:rPr lang="zh-CN" altLang="en-US" sz="2000" b="1" dirty="0" smtClean="0">
                <a:latin typeface="Arial" pitchFamily="34" charset="0"/>
                <a:cs typeface="Arial" pitchFamily="34" charset="0"/>
                <a:sym typeface="黑体" pitchFamily="2" charset="-122"/>
              </a:rPr>
              <a:t>用于多行在容器内的对齐方式。因此一定要多行（必须</a:t>
            </a:r>
            <a:r>
              <a:rPr lang="en-US" altLang="zh-CN" sz="2000" b="1" dirty="0" smtClean="0">
                <a:latin typeface="Arial" pitchFamily="34" charset="0"/>
                <a:cs typeface="Arial" pitchFamily="34" charset="0"/>
                <a:sym typeface="黑体" pitchFamily="2" charset="-122"/>
              </a:rPr>
              <a:t>flex-wrap: wrap</a:t>
            </a:r>
            <a:r>
              <a:rPr lang="zh-CN" altLang="en-US" sz="2000" b="1" dirty="0" smtClean="0">
                <a:latin typeface="Arial" pitchFamily="34" charset="0"/>
                <a:cs typeface="Arial" pitchFamily="34" charset="0"/>
                <a:sym typeface="黑体" pitchFamily="2" charset="-122"/>
              </a:rPr>
              <a:t>且容器不足以将所有元素放入一行内）才能出效果，如果容器内就一行是没有效果的。</a:t>
            </a:r>
            <a:br>
              <a:rPr lang="zh-CN" altLang="en-US" sz="2000" b="1" dirty="0" smtClean="0">
                <a:latin typeface="Arial" pitchFamily="34" charset="0"/>
                <a:cs typeface="Arial" pitchFamily="34" charset="0"/>
                <a:sym typeface="黑体" pitchFamily="2" charset="-122"/>
              </a:rPr>
            </a:br>
            <a:r>
              <a:rPr lang="zh-CN" altLang="en-US" sz="2000" b="1" dirty="0" smtClean="0">
                <a:latin typeface="Arial" pitchFamily="34" charset="0"/>
                <a:cs typeface="Arial" pitchFamily="34" charset="0"/>
                <a:sym typeface="黑体" pitchFamily="2" charset="-122"/>
              </a:rPr>
              <a:t/>
            </a:r>
            <a:br>
              <a:rPr lang="zh-CN" altLang="en-US" sz="2000" b="1" dirty="0" smtClean="0">
                <a:latin typeface="Arial" pitchFamily="34" charset="0"/>
                <a:cs typeface="Arial" pitchFamily="34" charset="0"/>
                <a:sym typeface="黑体" pitchFamily="2" charset="-122"/>
              </a:rPr>
            </a:br>
            <a:endParaRPr lang="zh-CN" altLang="en-US" sz="20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pic>
        <p:nvPicPr>
          <p:cNvPr id="21506" name="Picture 2" descr="http://img.blog.csdn.net/20160429135440850"/>
          <p:cNvPicPr>
            <a:picLocks noChangeAspect="1" noChangeArrowheads="1"/>
          </p:cNvPicPr>
          <p:nvPr/>
        </p:nvPicPr>
        <p:blipFill>
          <a:blip r:embed="rId2"/>
          <a:srcRect/>
          <a:stretch>
            <a:fillRect/>
          </a:stretch>
        </p:blipFill>
        <p:spPr bwMode="auto">
          <a:xfrm>
            <a:off x="500033" y="1643050"/>
            <a:ext cx="7926724" cy="521495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2000264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306px; height: 600px;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 flex-wrap: wrap;}</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100px;  height: 150px;  border: 1px solid #b6b6b6;}</a:t>
            </a:r>
          </a:p>
          <a:p>
            <a:pPr>
              <a:spcBef>
                <a:spcPts val="600"/>
              </a:spcBef>
            </a:pPr>
            <a:r>
              <a:rPr lang="en-US" altLang="zh-CN" sz="1400" b="1" dirty="0" smtClean="0">
                <a:latin typeface="Arial" pitchFamily="34" charset="0"/>
                <a:cs typeface="Arial" pitchFamily="34" charset="0"/>
                <a:sym typeface="黑体" pitchFamily="2" charset="-122"/>
              </a:rPr>
              <a:t>p {line-height: 30px;}</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{align-content: flex-start;}</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-of-type(2) {align-content: flex-end;}</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-of-type(3) {align-content: center;}</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-of-type(4) {align-content: space-between;}</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-of-type(5) {align-content: space-around;}</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-of-type(6) {align-content: stretch;}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en-US" altLang="zh-CN" sz="1400" b="1" dirty="0" smtClean="0">
                <a:latin typeface="Arial" pitchFamily="34" charset="0"/>
                <a:cs typeface="Arial" pitchFamily="34" charset="0"/>
                <a:sym typeface="黑体" pitchFamily="2" charset="-122"/>
              </a:rPr>
              <a:t>&lt;p&gt;align-content: flex-start;&lt;/p&gt;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&lt;p&gt;align-content: flex-end;&lt;/p&gt;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&lt;p&gt;align-content: center;&lt;/p&gt;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&lt;p&gt;align-content: space-between;&lt;/p&gt;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	align-content: space-round;&lt;/p&gt;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&lt;p&gt;	align-content: stretch;&lt;/p&gt;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style="padding: 20px;"&gt;f&lt;/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旧语法：无该属性</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align-content</a:t>
            </a:r>
            <a:r>
              <a:rPr lang="zh-CN" altLang="en-US" sz="2000" dirty="0" smtClean="0">
                <a:latin typeface="Arial" pitchFamily="34" charset="0"/>
                <a:ea typeface="微软雅黑" pitchFamily="34" charset="-122"/>
                <a:cs typeface="Arial" pitchFamily="34" charset="0"/>
              </a:rPr>
              <a:t>是</a:t>
            </a:r>
            <a:r>
              <a:rPr lang="en-US" altLang="zh-CN" sz="2000" dirty="0" smtClean="0">
                <a:latin typeface="Arial" pitchFamily="34" charset="0"/>
                <a:ea typeface="微软雅黑" pitchFamily="34" charset="-122"/>
                <a:cs typeface="Arial" pitchFamily="34" charset="0"/>
              </a:rPr>
              <a:t>-ms-flex-inline-pack</a:t>
            </a:r>
            <a:r>
              <a:rPr lang="zh-CN" altLang="en-US" sz="2000" dirty="0" smtClean="0">
                <a:latin typeface="Arial" pitchFamily="34" charset="0"/>
                <a:ea typeface="微软雅黑" pitchFamily="34" charset="-122"/>
                <a:cs typeface="Arial" pitchFamily="34" charset="0"/>
              </a:rPr>
              <a:t>，可设</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justify</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space-between</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distribute</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space-around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stretch</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8</a:t>
            </a:r>
            <a:r>
              <a:rPr lang="zh-CN" altLang="en-US" sz="2400" b="1" dirty="0" smtClean="0"/>
              <a:t>、</a:t>
            </a:r>
            <a:r>
              <a:rPr lang="en-US" sz="2400" b="1" dirty="0" smtClean="0"/>
              <a:t> flex-grow (</a:t>
            </a:r>
            <a:r>
              <a:rPr lang="zh-CN" altLang="en-US" sz="2400" b="1" dirty="0" smtClean="0"/>
              <a:t>适用于弹性盒模型容器子元素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104015"/>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flex-grow: &lt;number&gt; (default 0)</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设置或检索弹性盒的扩展比率。</a:t>
                      </a:r>
                      <a:br>
                        <a:rPr lang="zh-CN" altLang="en-US" sz="2200" b="1" dirty="0" smtClean="0">
                          <a:latin typeface="Arial" pitchFamily="34" charset="0"/>
                          <a:cs typeface="Arial" pitchFamily="34" charset="0"/>
                        </a:rPr>
                      </a:b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根据弹性盒子元素所设置的扩展因子作为比率来分配剩余空间。</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18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&lt;number&gt;</a:t>
                      </a:r>
                      <a:r>
                        <a:rPr lang="zh-CN" altLang="en-US" sz="2200" b="1" dirty="0" smtClean="0">
                          <a:latin typeface="Arial" pitchFamily="34" charset="0"/>
                          <a:cs typeface="Arial" pitchFamily="34" charset="0"/>
                        </a:rPr>
                        <a:t>：用数值来定义扩展比率。不允许负值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flex-grow</a:t>
                      </a:r>
                      <a:r>
                        <a:rPr lang="zh-CN" altLang="en-US" sz="2200" b="1" dirty="0" smtClean="0">
                          <a:latin typeface="Arial" pitchFamily="34" charset="0"/>
                          <a:cs typeface="Arial" pitchFamily="34" charset="0"/>
                        </a:rPr>
                        <a:t>的默认值为</a:t>
                      </a:r>
                      <a:r>
                        <a:rPr lang="en-US" altLang="zh-CN" sz="2200" b="1" dirty="0" smtClean="0">
                          <a:latin typeface="Arial" pitchFamily="34" charset="0"/>
                          <a:cs typeface="Arial" pitchFamily="34" charset="0"/>
                        </a:rPr>
                        <a:t>0</a:t>
                      </a:r>
                      <a:r>
                        <a:rPr lang="zh-CN" altLang="en-US" sz="2200" b="1" dirty="0" smtClean="0">
                          <a:latin typeface="Arial" pitchFamily="34" charset="0"/>
                          <a:cs typeface="Arial" pitchFamily="34" charset="0"/>
                        </a:rPr>
                        <a:t>，如果没有显示定义该属性，是不会拥有分配剩余空间权利的。</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将剩余空间按比例扩展。即当容器空间大于内部元素空间之和时，剩余部分将根据各元素指定的</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按比例分配，使各元素增大。默认值为</a:t>
            </a:r>
            <a:r>
              <a:rPr lang="en-US" altLang="zh-CN" sz="1400" b="1" dirty="0" smtClean="0">
                <a:latin typeface="Arial" pitchFamily="34" charset="0"/>
                <a:cs typeface="Arial" pitchFamily="34" charset="0"/>
                <a:sym typeface="黑体" pitchFamily="2" charset="-122"/>
              </a:rPr>
              <a:t>0</a:t>
            </a:r>
            <a:r>
              <a:rPr lang="zh-CN" altLang="en-US" sz="1400" b="1" dirty="0" smtClean="0">
                <a:latin typeface="Arial" pitchFamily="34" charset="0"/>
                <a:cs typeface="Arial" pitchFamily="34" charset="0"/>
                <a:sym typeface="黑体" pitchFamily="2" charset="-122"/>
              </a:rPr>
              <a:t>，表示剩余空间不分配。</a:t>
            </a:r>
          </a:p>
          <a:p>
            <a:pPr>
              <a:spcBef>
                <a:spcPts val="600"/>
              </a:spcBef>
            </a:pPr>
            <a:r>
              <a:rPr lang="zh-CN" altLang="en-US" sz="1400" b="1" dirty="0" smtClean="0">
                <a:latin typeface="Arial" pitchFamily="34" charset="0"/>
                <a:cs typeface="Arial" pitchFamily="34" charset="0"/>
                <a:sym typeface="黑体" pitchFamily="2" charset="-122"/>
              </a:rPr>
              <a:t>例如，外层</a:t>
            </a:r>
            <a:r>
              <a:rPr lang="en-US" altLang="zh-CN" sz="1400" b="1" dirty="0" smtClean="0">
                <a:latin typeface="Arial" pitchFamily="34" charset="0"/>
                <a:cs typeface="Arial" pitchFamily="34" charset="0"/>
                <a:sym typeface="黑体" pitchFamily="2" charset="-122"/>
              </a:rPr>
              <a:t>div</a:t>
            </a:r>
            <a:r>
              <a:rPr lang="zh-CN" altLang="en-US" sz="1400" b="1" dirty="0" smtClean="0">
                <a:latin typeface="Arial" pitchFamily="34" charset="0"/>
                <a:cs typeface="Arial" pitchFamily="34" charset="0"/>
                <a:sym typeface="黑体" pitchFamily="2" charset="-122"/>
              </a:rPr>
              <a:t>总宽</a:t>
            </a:r>
            <a:r>
              <a:rPr lang="en-US" altLang="zh-CN" sz="1400" b="1" dirty="0" smtClean="0">
                <a:latin typeface="Arial" pitchFamily="34" charset="0"/>
                <a:cs typeface="Arial" pitchFamily="34" charset="0"/>
                <a:sym typeface="黑体" pitchFamily="2" charset="-122"/>
              </a:rPr>
              <a:t>300px</a:t>
            </a:r>
            <a:r>
              <a:rPr lang="zh-CN" altLang="en-US" sz="1400" b="1" dirty="0" smtClean="0">
                <a:latin typeface="Arial" pitchFamily="34" charset="0"/>
                <a:cs typeface="Arial" pitchFamily="34" charset="0"/>
                <a:sym typeface="黑体" pitchFamily="2" charset="-122"/>
              </a:rPr>
              <a:t>，第一个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长度</a:t>
            </a:r>
            <a:r>
              <a:rPr lang="en-US" altLang="zh-CN" sz="1400" b="1" dirty="0" smtClean="0">
                <a:latin typeface="Arial" pitchFamily="34" charset="0"/>
                <a:cs typeface="Arial" pitchFamily="34" charset="0"/>
                <a:sym typeface="黑体" pitchFamily="2" charset="-122"/>
              </a:rPr>
              <a:t>80px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长度</a:t>
            </a:r>
            <a:r>
              <a:rPr lang="en-US" altLang="zh-CN" sz="1400" b="1" dirty="0" smtClean="0">
                <a:latin typeface="Arial" pitchFamily="34" charset="0"/>
                <a:cs typeface="Arial" pitchFamily="34" charset="0"/>
                <a:sym typeface="黑体" pitchFamily="2" charset="-122"/>
              </a:rPr>
              <a:t>160px</a:t>
            </a:r>
            <a:r>
              <a:rPr lang="zh-CN" altLang="en-US" sz="1400" b="1" dirty="0" smtClean="0">
                <a:latin typeface="Arial" pitchFamily="34" charset="0"/>
                <a:cs typeface="Arial" pitchFamily="34" charset="0"/>
                <a:sym typeface="黑体" pitchFamily="2" charset="-122"/>
              </a:rPr>
              <a:t>，且两个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均不设</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。这样后面剩余宽度</a:t>
            </a:r>
            <a:r>
              <a:rPr lang="en-US" altLang="zh-CN" sz="1400" b="1" dirty="0" smtClean="0">
                <a:latin typeface="Arial" pitchFamily="34" charset="0"/>
                <a:cs typeface="Arial" pitchFamily="34" charset="0"/>
                <a:sym typeface="黑体" pitchFamily="2" charset="-122"/>
              </a:rPr>
              <a:t>60px</a:t>
            </a:r>
          </a:p>
          <a:p>
            <a:pPr>
              <a:spcBef>
                <a:spcPts val="600"/>
              </a:spcBef>
            </a:pP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现在给两个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都设</a:t>
            </a:r>
            <a:r>
              <a:rPr lang="en-US" altLang="zh-CN" sz="1400" b="1" dirty="0" smtClean="0">
                <a:latin typeface="Arial" pitchFamily="34" charset="0"/>
                <a:cs typeface="Arial" pitchFamily="34" charset="0"/>
                <a:sym typeface="黑体" pitchFamily="2" charset="-122"/>
              </a:rPr>
              <a:t>flex-grow:1;</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因为两个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值是一样的，意味原本后面剩余的</a:t>
            </a:r>
            <a:r>
              <a:rPr lang="en-US" altLang="zh-CN" sz="1400" b="1" dirty="0" smtClean="0">
                <a:latin typeface="Arial" pitchFamily="34" charset="0"/>
                <a:cs typeface="Arial" pitchFamily="34" charset="0"/>
                <a:sym typeface="黑体" pitchFamily="2" charset="-122"/>
              </a:rPr>
              <a:t>60px</a:t>
            </a:r>
            <a:r>
              <a:rPr lang="zh-CN" altLang="en-US" sz="1400" b="1" dirty="0" smtClean="0">
                <a:latin typeface="Arial" pitchFamily="34" charset="0"/>
                <a:cs typeface="Arial" pitchFamily="34" charset="0"/>
                <a:sym typeface="黑体" pitchFamily="2" charset="-122"/>
              </a:rPr>
              <a:t>将被均分，每个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都额外得到</a:t>
            </a:r>
            <a:r>
              <a:rPr lang="en-US" altLang="zh-CN" sz="1400" b="1" dirty="0" smtClean="0">
                <a:latin typeface="Arial" pitchFamily="34" charset="0"/>
                <a:cs typeface="Arial" pitchFamily="34" charset="0"/>
                <a:sym typeface="黑体" pitchFamily="2" charset="-122"/>
              </a:rPr>
              <a:t>30px</a:t>
            </a:r>
            <a:r>
              <a:rPr lang="zh-CN" altLang="en-US" sz="1400" b="1" dirty="0" smtClean="0">
                <a:latin typeface="Arial" pitchFamily="34" charset="0"/>
                <a:cs typeface="Arial" pitchFamily="34" charset="0"/>
                <a:sym typeface="黑体" pitchFamily="2" charset="-122"/>
              </a:rPr>
              <a:t>。因此第一个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a:t>
            </a:r>
            <a:r>
              <a:rPr lang="en-US" altLang="zh-CN" sz="1400" b="1" dirty="0" smtClean="0">
                <a:latin typeface="Arial" pitchFamily="34" charset="0"/>
                <a:cs typeface="Arial" pitchFamily="34" charset="0"/>
                <a:sym typeface="黑体" pitchFamily="2" charset="-122"/>
              </a:rPr>
              <a:t>80px</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110px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a:t>
            </a:r>
            <a:r>
              <a:rPr lang="en-US" altLang="zh-CN" sz="1400" b="1" dirty="0" smtClean="0">
                <a:latin typeface="Arial" pitchFamily="34" charset="0"/>
                <a:cs typeface="Arial" pitchFamily="34" charset="0"/>
                <a:sym typeface="黑体" pitchFamily="2" charset="-122"/>
              </a:rPr>
              <a:t>160px</a:t>
            </a:r>
            <a:r>
              <a:rPr lang="zh-CN" altLang="en-US" sz="1400" b="1" dirty="0" smtClean="0">
                <a:latin typeface="Arial" pitchFamily="34" charset="0"/>
                <a:cs typeface="Arial" pitchFamily="34" charset="0"/>
                <a:sym typeface="黑体" pitchFamily="2" charset="-122"/>
              </a:rPr>
              <a:t>→ </a:t>
            </a:r>
            <a:r>
              <a:rPr lang="en-US" altLang="zh-CN" sz="1400" b="1" dirty="0" smtClean="0">
                <a:latin typeface="Arial" pitchFamily="34" charset="0"/>
                <a:cs typeface="Arial" pitchFamily="34" charset="0"/>
                <a:sym typeface="黑体" pitchFamily="2" charset="-122"/>
              </a:rPr>
              <a:t>190px</a:t>
            </a:r>
          </a:p>
          <a:p>
            <a:pPr>
              <a:spcBef>
                <a:spcPts val="600"/>
              </a:spcBef>
            </a:pPr>
            <a:r>
              <a:rPr lang="zh-CN" altLang="en-US" sz="1400" b="1" dirty="0" smtClean="0">
                <a:latin typeface="Arial" pitchFamily="34" charset="0"/>
                <a:cs typeface="Arial" pitchFamily="34" charset="0"/>
                <a:sym typeface="黑体" pitchFamily="2" charset="-122"/>
              </a:rPr>
              <a:t>如果第一个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flex-grow:2</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flex-grow:1</a:t>
            </a:r>
            <a:r>
              <a:rPr lang="zh-CN" altLang="en-US" sz="1400" b="1" dirty="0" smtClean="0">
                <a:latin typeface="Arial" pitchFamily="34" charset="0"/>
                <a:cs typeface="Arial" pitchFamily="34" charset="0"/>
                <a:sym typeface="黑体" pitchFamily="2" charset="-122"/>
              </a:rPr>
              <a:t>不变。这样原本后面剩余的</a:t>
            </a:r>
            <a:r>
              <a:rPr lang="en-US" altLang="zh-CN" sz="1400" b="1" dirty="0" smtClean="0">
                <a:latin typeface="Arial" pitchFamily="34" charset="0"/>
                <a:cs typeface="Arial" pitchFamily="34" charset="0"/>
                <a:sym typeface="黑体" pitchFamily="2" charset="-122"/>
              </a:rPr>
              <a:t>60px</a:t>
            </a:r>
            <a:r>
              <a:rPr lang="zh-CN" altLang="en-US" sz="1400" b="1" dirty="0" smtClean="0">
                <a:latin typeface="Arial" pitchFamily="34" charset="0"/>
                <a:cs typeface="Arial" pitchFamily="34" charset="0"/>
                <a:sym typeface="黑体" pitchFamily="2" charset="-122"/>
              </a:rPr>
              <a:t>将被分为</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份，第一个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额外得到</a:t>
            </a:r>
            <a:r>
              <a:rPr lang="en-US" altLang="zh-CN" sz="1400" b="1" dirty="0" smtClean="0">
                <a:latin typeface="Arial" pitchFamily="34" charset="0"/>
                <a:cs typeface="Arial" pitchFamily="34" charset="0"/>
                <a:sym typeface="黑体" pitchFamily="2" charset="-122"/>
              </a:rPr>
              <a:t>40px</a:t>
            </a:r>
            <a:r>
              <a:rPr lang="zh-CN" altLang="en-US" sz="1400" b="1" dirty="0" smtClean="0">
                <a:latin typeface="Arial" pitchFamily="34" charset="0"/>
                <a:cs typeface="Arial" pitchFamily="34" charset="0"/>
                <a:sym typeface="黑体" pitchFamily="2" charset="-122"/>
              </a:rPr>
              <a:t>，宽度</a:t>
            </a:r>
            <a:r>
              <a:rPr lang="en-US" altLang="zh-CN" sz="1400" b="1" dirty="0" smtClean="0">
                <a:latin typeface="Arial" pitchFamily="34" charset="0"/>
                <a:cs typeface="Arial" pitchFamily="34" charset="0"/>
                <a:sym typeface="黑体" pitchFamily="2" charset="-122"/>
              </a:rPr>
              <a:t>80px → 120px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额外得到</a:t>
            </a:r>
            <a:r>
              <a:rPr lang="en-US" altLang="zh-CN" sz="1400" b="1" dirty="0" smtClean="0">
                <a:latin typeface="Arial" pitchFamily="34" charset="0"/>
                <a:cs typeface="Arial" pitchFamily="34" charset="0"/>
                <a:sym typeface="黑体" pitchFamily="2" charset="-122"/>
              </a:rPr>
              <a:t>20px</a:t>
            </a:r>
            <a:r>
              <a:rPr lang="zh-CN" altLang="en-US" sz="1400" b="1" dirty="0" smtClean="0">
                <a:latin typeface="Arial" pitchFamily="34" charset="0"/>
                <a:cs typeface="Arial" pitchFamily="34" charset="0"/>
                <a:sym typeface="黑体" pitchFamily="2" charset="-122"/>
              </a:rPr>
              <a:t>，宽度</a:t>
            </a:r>
            <a:r>
              <a:rPr lang="en-US" altLang="zh-CN" sz="1400" b="1" dirty="0" smtClean="0">
                <a:latin typeface="Arial" pitchFamily="34" charset="0"/>
                <a:cs typeface="Arial" pitchFamily="34" charset="0"/>
                <a:sym typeface="黑体" pitchFamily="2" charset="-122"/>
              </a:rPr>
              <a:t>160px</a:t>
            </a:r>
            <a:r>
              <a:rPr lang="zh-CN" altLang="en-US" sz="1400" b="1" dirty="0" smtClean="0">
                <a:latin typeface="Arial" pitchFamily="34" charset="0"/>
                <a:cs typeface="Arial" pitchFamily="34" charset="0"/>
                <a:sym typeface="黑体" pitchFamily="2" charset="-122"/>
              </a:rPr>
              <a:t> → </a:t>
            </a:r>
            <a:r>
              <a:rPr lang="en-US" altLang="zh-CN" sz="1400" b="1" dirty="0" smtClean="0">
                <a:latin typeface="Arial" pitchFamily="34" charset="0"/>
                <a:cs typeface="Arial" pitchFamily="34" charset="0"/>
                <a:sym typeface="黑体" pitchFamily="2" charset="-122"/>
              </a:rPr>
              <a:t>180px</a:t>
            </a:r>
          </a:p>
          <a:p>
            <a:pPr>
              <a:spcBef>
                <a:spcPts val="600"/>
              </a:spcBef>
            </a:pP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因此当外层容器宽度大于内部元素宽度之和时，内部元素的</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值越大，分配到的剩余空间的比例越高，元素就越大。</a:t>
            </a: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28673" name="Picture 1"/>
          <p:cNvPicPr>
            <a:picLocks noChangeAspect="1" noChangeArrowheads="1"/>
          </p:cNvPicPr>
          <p:nvPr/>
        </p:nvPicPr>
        <p:blipFill>
          <a:blip r:embed="rId2"/>
          <a:srcRect/>
          <a:stretch>
            <a:fillRect/>
          </a:stretch>
        </p:blipFill>
        <p:spPr bwMode="auto">
          <a:xfrm>
            <a:off x="285720" y="2714620"/>
            <a:ext cx="3019425" cy="609600"/>
          </a:xfrm>
          <a:prstGeom prst="rect">
            <a:avLst/>
          </a:prstGeom>
          <a:noFill/>
          <a:ln w="9525">
            <a:noFill/>
            <a:miter lim="800000"/>
            <a:headEnd/>
            <a:tailEnd/>
          </a:ln>
          <a:effectLst/>
        </p:spPr>
      </p:pic>
      <p:pic>
        <p:nvPicPr>
          <p:cNvPr id="28674" name="Picture 2"/>
          <p:cNvPicPr>
            <a:picLocks noChangeAspect="1" noChangeArrowheads="1"/>
          </p:cNvPicPr>
          <p:nvPr/>
        </p:nvPicPr>
        <p:blipFill>
          <a:blip r:embed="rId3"/>
          <a:srcRect/>
          <a:stretch>
            <a:fillRect/>
          </a:stretch>
        </p:blipFill>
        <p:spPr bwMode="auto">
          <a:xfrm>
            <a:off x="357158" y="3786190"/>
            <a:ext cx="2943225" cy="59055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314316" y="5643578"/>
            <a:ext cx="2971800"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6143668"/>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例如：本例中</a:t>
            </a:r>
            <a:r>
              <a:rPr lang="en-US" altLang="zh-CN" sz="1400" b="1" dirty="0" err="1" smtClean="0">
                <a:latin typeface="Arial" pitchFamily="34" charset="0"/>
                <a:cs typeface="Arial" pitchFamily="34" charset="0"/>
                <a:sym typeface="黑体" pitchFamily="2" charset="-122"/>
              </a:rPr>
              <a:t>b,c</a:t>
            </a:r>
            <a:r>
              <a:rPr lang="zh-CN" altLang="en-US" sz="1400" b="1" dirty="0" smtClean="0">
                <a:latin typeface="Arial" pitchFamily="34" charset="0"/>
                <a:cs typeface="Arial" pitchFamily="34" charset="0"/>
                <a:sym typeface="黑体" pitchFamily="2" charset="-122"/>
              </a:rPr>
              <a:t>两项都显式的定义了</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，可以看到总共将剩余空间分成了</a:t>
            </a:r>
            <a:r>
              <a:rPr lang="en-US" altLang="zh-CN" sz="1400" b="1" dirty="0" smtClean="0">
                <a:latin typeface="Arial" pitchFamily="34" charset="0"/>
                <a:cs typeface="Arial" pitchFamily="34" charset="0"/>
                <a:sym typeface="黑体" pitchFamily="2" charset="-122"/>
              </a:rPr>
              <a:t>4</a:t>
            </a:r>
            <a:r>
              <a:rPr lang="zh-CN" altLang="en-US" sz="1400" b="1" dirty="0" smtClean="0">
                <a:latin typeface="Arial" pitchFamily="34" charset="0"/>
                <a:cs typeface="Arial" pitchFamily="34" charset="0"/>
                <a:sym typeface="黑体" pitchFamily="2" charset="-122"/>
              </a:rPr>
              <a:t>份，其中</a:t>
            </a:r>
            <a:r>
              <a:rPr lang="en-US" altLang="zh-CN" sz="1400" b="1" dirty="0" smtClean="0">
                <a:latin typeface="Arial" pitchFamily="34" charset="0"/>
                <a:cs typeface="Arial" pitchFamily="34" charset="0"/>
                <a:sym typeface="黑体" pitchFamily="2" charset="-122"/>
              </a:rPr>
              <a:t>b</a:t>
            </a:r>
            <a:r>
              <a:rPr lang="zh-CN" altLang="en-US" sz="1400" b="1" dirty="0" smtClean="0">
                <a:latin typeface="Arial" pitchFamily="34" charset="0"/>
                <a:cs typeface="Arial" pitchFamily="34" charset="0"/>
                <a:sym typeface="黑体" pitchFamily="2" charset="-122"/>
              </a:rPr>
              <a:t>占</a:t>
            </a:r>
            <a:r>
              <a:rPr lang="en-US" altLang="zh-CN" sz="1400" b="1" dirty="0" smtClean="0">
                <a:latin typeface="Arial" pitchFamily="34" charset="0"/>
                <a:cs typeface="Arial" pitchFamily="34" charset="0"/>
                <a:sym typeface="黑体" pitchFamily="2" charset="-122"/>
              </a:rPr>
              <a:t>1</a:t>
            </a:r>
            <a:r>
              <a:rPr lang="zh-CN" altLang="en-US" sz="1400" b="1" dirty="0" smtClean="0">
                <a:latin typeface="Arial" pitchFamily="34" charset="0"/>
                <a:cs typeface="Arial" pitchFamily="34" charset="0"/>
                <a:sym typeface="黑体" pitchFamily="2" charset="-122"/>
              </a:rPr>
              <a:t>份，</a:t>
            </a:r>
            <a:r>
              <a:rPr lang="en-US" altLang="zh-CN" sz="1400" b="1" dirty="0" smtClean="0">
                <a:latin typeface="Arial" pitchFamily="34" charset="0"/>
                <a:cs typeface="Arial" pitchFamily="34" charset="0"/>
                <a:sym typeface="黑体" pitchFamily="2" charset="-122"/>
              </a:rPr>
              <a:t>c</a:t>
            </a:r>
            <a:r>
              <a:rPr lang="zh-CN" altLang="en-US" sz="1400" b="1" dirty="0" smtClean="0">
                <a:latin typeface="Arial" pitchFamily="34" charset="0"/>
                <a:cs typeface="Arial" pitchFamily="34" charset="0"/>
                <a:sym typeface="黑体" pitchFamily="2" charset="-122"/>
              </a:rPr>
              <a:t>占</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分，即</a:t>
            </a:r>
            <a:r>
              <a:rPr lang="en-US" altLang="zh-CN" sz="1400" b="1" dirty="0" smtClean="0">
                <a:latin typeface="Arial" pitchFamily="34" charset="0"/>
                <a:cs typeface="Arial" pitchFamily="34" charset="0"/>
                <a:sym typeface="黑体" pitchFamily="2" charset="-122"/>
              </a:rPr>
              <a:t>1:3</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 100%; height: 600px;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 flex-wrap: wrap;}</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100px; height: 150px; border: 1px solid #b6b6b6;}</a:t>
            </a:r>
          </a:p>
          <a:p>
            <a:pPr>
              <a:spcBef>
                <a:spcPts val="600"/>
              </a:spcBef>
            </a:pPr>
            <a:r>
              <a:rPr lang="en-US" altLang="zh-CN" sz="1400" b="1" dirty="0" smtClean="0">
                <a:latin typeface="Arial" pitchFamily="34" charset="0"/>
                <a:cs typeface="Arial" pitchFamily="34" charset="0"/>
                <a:sym typeface="黑体" pitchFamily="2" charset="-122"/>
              </a:rPr>
              <a:t>p {line-height: 30px;}</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{align-content: flex-start;}</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-child(2) { flex-grow: 1; }</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-child(3) { flex-grow: 3;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旧语法：无该属性</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align-content</a:t>
            </a:r>
            <a:r>
              <a:rPr lang="zh-CN" altLang="en-US" sz="2000" dirty="0" smtClean="0">
                <a:latin typeface="Arial" pitchFamily="34" charset="0"/>
                <a:ea typeface="微软雅黑" pitchFamily="34" charset="-122"/>
                <a:cs typeface="Arial" pitchFamily="34" charset="0"/>
              </a:rPr>
              <a:t>是</a:t>
            </a:r>
            <a:r>
              <a:rPr lang="en-US" altLang="zh-CN" sz="2000" dirty="0" smtClean="0">
                <a:latin typeface="Arial" pitchFamily="34" charset="0"/>
                <a:ea typeface="微软雅黑" pitchFamily="34" charset="-122"/>
                <a:cs typeface="Arial" pitchFamily="34" charset="0"/>
              </a:rPr>
              <a:t>-ms-flex-inline-pack</a:t>
            </a:r>
            <a:r>
              <a:rPr lang="zh-CN" altLang="en-US" sz="2000" dirty="0" smtClean="0">
                <a:latin typeface="Arial" pitchFamily="34" charset="0"/>
                <a:ea typeface="微软雅黑" pitchFamily="34" charset="-122"/>
                <a:cs typeface="Arial" pitchFamily="34" charset="0"/>
              </a:rPr>
              <a:t>，可设</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justify</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space-between</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distribute</a:t>
            </a:r>
            <a:r>
              <a:rPr lang="zh-CN" altLang="en-US" sz="2000" dirty="0" smtClean="0">
                <a:latin typeface="Arial" pitchFamily="34" charset="0"/>
                <a:ea typeface="微软雅黑" pitchFamily="34" charset="-122"/>
                <a:cs typeface="Arial" pitchFamily="34" charset="0"/>
              </a:rPr>
              <a:t>（等价于新语法的</a:t>
            </a:r>
            <a:r>
              <a:rPr lang="en-US" altLang="zh-CN" sz="2000" dirty="0" smtClean="0">
                <a:latin typeface="Arial" pitchFamily="34" charset="0"/>
                <a:ea typeface="微软雅黑" pitchFamily="34" charset="-122"/>
                <a:cs typeface="Arial" pitchFamily="34" charset="0"/>
              </a:rPr>
              <a:t>space-around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stretch</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9</a:t>
            </a:r>
            <a:r>
              <a:rPr lang="zh-CN" altLang="en-US" sz="2400" b="1" dirty="0" smtClean="0"/>
              <a:t>、</a:t>
            </a:r>
            <a:r>
              <a:rPr lang="en-US" sz="2400" b="1" dirty="0" smtClean="0"/>
              <a:t> flex-shrink (</a:t>
            </a:r>
            <a:r>
              <a:rPr lang="zh-CN" altLang="en-US" sz="2400" b="1" dirty="0" smtClean="0"/>
              <a:t>适用于弹性盒模型容器子元素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104015"/>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flex-shrink: &lt;number&gt; (default 1)</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设置或检索弹性盒的收缩比率（根据弹性盒子元素所设置的收缩因子作为比率来收缩空间。）</a:t>
                      </a:r>
                      <a:br>
                        <a:rPr lang="zh-CN" altLang="en-US" sz="2200" b="1" dirty="0" smtClean="0">
                          <a:latin typeface="Arial" pitchFamily="34" charset="0"/>
                          <a:cs typeface="Arial" pitchFamily="34" charset="0"/>
                        </a:rPr>
                      </a:b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flex-shrink</a:t>
                      </a:r>
                      <a:r>
                        <a:rPr lang="zh-CN" altLang="en-US" sz="2200" b="1" dirty="0" smtClean="0">
                          <a:latin typeface="Arial" pitchFamily="34" charset="0"/>
                          <a:cs typeface="Arial" pitchFamily="34" charset="0"/>
                        </a:rPr>
                        <a:t>的默认值为</a:t>
                      </a: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，如果没有显示定义该属性，将会自动按照默认值</a:t>
                      </a: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在所有因子相加之后计算比率来进行空间收缩。</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将溢出空间按比例收缩。即当容器空间小于内部元素空间之和时，溢出部分将根据各元素指定的</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按比例分配，使各元素缩小。默认值为</a:t>
            </a:r>
            <a:r>
              <a:rPr lang="en-US" altLang="zh-CN" sz="1400" b="1" dirty="0" smtClean="0">
                <a:latin typeface="Arial" pitchFamily="34" charset="0"/>
                <a:cs typeface="Arial" pitchFamily="34" charset="0"/>
                <a:sym typeface="黑体" pitchFamily="2" charset="-122"/>
              </a:rPr>
              <a:t>1</a:t>
            </a:r>
            <a:r>
              <a:rPr lang="zh-CN" altLang="en-US" sz="1400" b="1" dirty="0" smtClean="0">
                <a:latin typeface="Arial" pitchFamily="34" charset="0"/>
                <a:cs typeface="Arial" pitchFamily="34" charset="0"/>
                <a:sym typeface="黑体" pitchFamily="2" charset="-122"/>
              </a:rPr>
              <a:t>，表示溢出时等比例缩小</a:t>
            </a: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例如，外层</a:t>
            </a:r>
            <a:r>
              <a:rPr lang="en-US" altLang="zh-CN" sz="1400" b="1" dirty="0" smtClean="0">
                <a:latin typeface="Arial" pitchFamily="34" charset="0"/>
                <a:cs typeface="Arial" pitchFamily="34" charset="0"/>
                <a:sym typeface="黑体" pitchFamily="2" charset="-122"/>
              </a:rPr>
              <a:t>div</a:t>
            </a:r>
            <a:r>
              <a:rPr lang="zh-CN" altLang="en-US" sz="1400" b="1" dirty="0" smtClean="0">
                <a:latin typeface="Arial" pitchFamily="34" charset="0"/>
                <a:cs typeface="Arial" pitchFamily="34" charset="0"/>
                <a:sym typeface="黑体" pitchFamily="2" charset="-122"/>
              </a:rPr>
              <a:t>总宽</a:t>
            </a:r>
            <a:r>
              <a:rPr lang="en-US" altLang="zh-CN" sz="1400" b="1" dirty="0" smtClean="0">
                <a:latin typeface="Arial" pitchFamily="34" charset="0"/>
                <a:cs typeface="Arial" pitchFamily="34" charset="0"/>
                <a:sym typeface="黑体" pitchFamily="2" charset="-122"/>
              </a:rPr>
              <a:t>200px</a:t>
            </a:r>
            <a:r>
              <a:rPr lang="zh-CN" altLang="en-US" sz="1400" b="1" dirty="0" smtClean="0">
                <a:latin typeface="Arial" pitchFamily="34" charset="0"/>
                <a:cs typeface="Arial" pitchFamily="34" charset="0"/>
                <a:sym typeface="黑体" pitchFamily="2" charset="-122"/>
              </a:rPr>
              <a:t>，第一个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长度</a:t>
            </a:r>
            <a:r>
              <a:rPr lang="en-US" altLang="zh-CN" sz="1400" b="1" dirty="0" smtClean="0">
                <a:latin typeface="Arial" pitchFamily="34" charset="0"/>
                <a:cs typeface="Arial" pitchFamily="34" charset="0"/>
                <a:sym typeface="黑体" pitchFamily="2" charset="-122"/>
              </a:rPr>
              <a:t>80px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长度</a:t>
            </a:r>
            <a:r>
              <a:rPr lang="en-US" altLang="zh-CN" sz="1400" b="1" dirty="0" smtClean="0">
                <a:latin typeface="Arial" pitchFamily="34" charset="0"/>
                <a:cs typeface="Arial" pitchFamily="34" charset="0"/>
                <a:sym typeface="黑体" pitchFamily="2" charset="-122"/>
              </a:rPr>
              <a:t>160px</a:t>
            </a:r>
            <a:r>
              <a:rPr lang="zh-CN" altLang="en-US" sz="1400" b="1" dirty="0" smtClean="0">
                <a:latin typeface="Arial" pitchFamily="34" charset="0"/>
                <a:cs typeface="Arial" pitchFamily="34" charset="0"/>
                <a:sym typeface="黑体" pitchFamily="2" charset="-122"/>
              </a:rPr>
              <a:t>，且两个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都设</a:t>
            </a:r>
            <a:r>
              <a:rPr lang="en-US" altLang="zh-CN" sz="1400" b="1" dirty="0" smtClean="0">
                <a:latin typeface="Arial" pitchFamily="34" charset="0"/>
                <a:cs typeface="Arial" pitchFamily="34" charset="0"/>
                <a:sym typeface="黑体" pitchFamily="2" charset="-122"/>
              </a:rPr>
              <a:t>flex-shrink:0;</a:t>
            </a:r>
            <a:r>
              <a:rPr lang="zh-CN" altLang="en-US" sz="1400" b="1" dirty="0" smtClean="0">
                <a:latin typeface="Arial" pitchFamily="34" charset="0"/>
                <a:cs typeface="Arial" pitchFamily="34" charset="0"/>
                <a:sym typeface="黑体" pitchFamily="2" charset="-122"/>
              </a:rPr>
              <a:t>，这样后面将溢出</a:t>
            </a:r>
            <a:r>
              <a:rPr lang="en-US" altLang="zh-CN" sz="1400" b="1" dirty="0" smtClean="0">
                <a:latin typeface="Arial" pitchFamily="34" charset="0"/>
                <a:cs typeface="Arial" pitchFamily="34" charset="0"/>
                <a:sym typeface="黑体" pitchFamily="2" charset="-122"/>
              </a:rPr>
              <a:t>40px</a:t>
            </a: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现在给两个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都设</a:t>
            </a:r>
            <a:r>
              <a:rPr lang="en-US" altLang="zh-CN" sz="1400" b="1" dirty="0" smtClean="0">
                <a:latin typeface="Arial" pitchFamily="34" charset="0"/>
                <a:cs typeface="Arial" pitchFamily="34" charset="0"/>
                <a:sym typeface="黑体" pitchFamily="2" charset="-122"/>
              </a:rPr>
              <a:t>flex-shrink:1;</a:t>
            </a:r>
            <a:r>
              <a:rPr lang="zh-CN" altLang="en-US" sz="1400" b="1" dirty="0" smtClean="0">
                <a:latin typeface="Arial" pitchFamily="34" charset="0"/>
                <a:cs typeface="Arial" pitchFamily="34" charset="0"/>
                <a:sym typeface="黑体" pitchFamily="2" charset="-122"/>
              </a:rPr>
              <a:t>，或直接将</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属性删掉（默认值就是</a:t>
            </a:r>
            <a:r>
              <a:rPr lang="en-US" altLang="zh-CN" sz="1400" b="1" dirty="0" smtClean="0">
                <a:latin typeface="Arial" pitchFamily="34" charset="0"/>
                <a:cs typeface="Arial" pitchFamily="34" charset="0"/>
                <a:sym typeface="黑体" pitchFamily="2" charset="-122"/>
              </a:rPr>
              <a:t>1</a:t>
            </a:r>
            <a:r>
              <a:rPr lang="zh-CN" altLang="en-US" sz="1400" b="1" dirty="0" smtClean="0">
                <a:latin typeface="Arial" pitchFamily="34" charset="0"/>
                <a:cs typeface="Arial" pitchFamily="34" charset="0"/>
                <a:sym typeface="黑体" pitchFamily="2" charset="-122"/>
              </a:rPr>
              <a:t>）</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因为两个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一样，原本溢出的</a:t>
            </a:r>
            <a:r>
              <a:rPr lang="en-US" altLang="zh-CN" sz="1400" b="1" dirty="0" smtClean="0">
                <a:latin typeface="Arial" pitchFamily="34" charset="0"/>
                <a:cs typeface="Arial" pitchFamily="34" charset="0"/>
                <a:sym typeface="黑体" pitchFamily="2" charset="-122"/>
              </a:rPr>
              <a:t>40px</a:t>
            </a:r>
            <a:r>
              <a:rPr lang="zh-CN" altLang="en-US" sz="1400" b="1" dirty="0" smtClean="0">
                <a:latin typeface="Arial" pitchFamily="34" charset="0"/>
                <a:cs typeface="Arial" pitchFamily="34" charset="0"/>
                <a:sym typeface="黑体" pitchFamily="2" charset="-122"/>
              </a:rPr>
              <a:t>将被等比例分配。但这里的等比例和上面</a:t>
            </a:r>
            <a:r>
              <a:rPr lang="en-US" altLang="zh-CN" sz="1400" b="1" dirty="0" smtClean="0">
                <a:latin typeface="Arial" pitchFamily="34" charset="0"/>
                <a:cs typeface="Arial" pitchFamily="34" charset="0"/>
                <a:sym typeface="黑体" pitchFamily="2" charset="-122"/>
              </a:rPr>
              <a:t>flex-grow</a:t>
            </a:r>
            <a:r>
              <a:rPr lang="zh-CN" altLang="en-US" sz="1400" b="1" dirty="0" smtClean="0">
                <a:latin typeface="Arial" pitchFamily="34" charset="0"/>
                <a:cs typeface="Arial" pitchFamily="34" charset="0"/>
                <a:sym typeface="黑体" pitchFamily="2" charset="-122"/>
              </a:rPr>
              <a:t>不同，这里的等比例的意思是保持元素原有的比例。原先第一个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的宽度是</a:t>
            </a:r>
            <a:r>
              <a:rPr lang="en-US" altLang="zh-CN" sz="1400" b="1" dirty="0" smtClean="0">
                <a:latin typeface="Arial" pitchFamily="34" charset="0"/>
                <a:cs typeface="Arial" pitchFamily="34" charset="0"/>
                <a:sym typeface="黑体" pitchFamily="2" charset="-122"/>
              </a:rPr>
              <a:t>80px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的宽度是</a:t>
            </a:r>
            <a:r>
              <a:rPr lang="en-US" altLang="zh-CN" sz="1400" b="1" dirty="0" smtClean="0">
                <a:latin typeface="Arial" pitchFamily="34" charset="0"/>
                <a:cs typeface="Arial" pitchFamily="34" charset="0"/>
                <a:sym typeface="黑体" pitchFamily="2" charset="-122"/>
              </a:rPr>
              <a:t>160px</a:t>
            </a:r>
            <a:r>
              <a:rPr lang="zh-CN" altLang="en-US" sz="1400" b="1" dirty="0" smtClean="0">
                <a:latin typeface="Arial" pitchFamily="34" charset="0"/>
                <a:cs typeface="Arial" pitchFamily="34" charset="0"/>
                <a:sym typeface="黑体" pitchFamily="2" charset="-122"/>
              </a:rPr>
              <a:t>，比例</a:t>
            </a:r>
            <a:r>
              <a:rPr lang="en-US" altLang="zh-CN" sz="1400" b="1" dirty="0" smtClean="0">
                <a:latin typeface="Arial" pitchFamily="34" charset="0"/>
                <a:cs typeface="Arial" pitchFamily="34" charset="0"/>
                <a:sym typeface="黑体" pitchFamily="2" charset="-122"/>
              </a:rPr>
              <a:t>1:2</a:t>
            </a:r>
            <a:r>
              <a:rPr lang="zh-CN" altLang="en-US" sz="1400" b="1" dirty="0" smtClean="0">
                <a:latin typeface="Arial" pitchFamily="34" charset="0"/>
                <a:cs typeface="Arial" pitchFamily="34" charset="0"/>
                <a:sym typeface="黑体" pitchFamily="2" charset="-122"/>
              </a:rPr>
              <a:t>，因此溢出的</a:t>
            </a:r>
            <a:r>
              <a:rPr lang="en-US" altLang="zh-CN" sz="1400" b="1" dirty="0" smtClean="0">
                <a:latin typeface="Arial" pitchFamily="34" charset="0"/>
                <a:cs typeface="Arial" pitchFamily="34" charset="0"/>
                <a:sym typeface="黑体" pitchFamily="2" charset="-122"/>
              </a:rPr>
              <a:t>40px</a:t>
            </a:r>
            <a:r>
              <a:rPr lang="zh-CN" altLang="en-US" sz="1400" b="1" dirty="0" smtClean="0">
                <a:latin typeface="Arial" pitchFamily="34" charset="0"/>
                <a:cs typeface="Arial" pitchFamily="34" charset="0"/>
                <a:sym typeface="黑体" pitchFamily="2" charset="-122"/>
              </a:rPr>
              <a:t>将仍旧</a:t>
            </a:r>
            <a:r>
              <a:rPr lang="en-US" altLang="zh-CN" sz="1400" b="1" dirty="0" smtClean="0">
                <a:latin typeface="Arial" pitchFamily="34" charset="0"/>
                <a:cs typeface="Arial" pitchFamily="34" charset="0"/>
                <a:sym typeface="黑体" pitchFamily="2" charset="-122"/>
              </a:rPr>
              <a:t>1:2</a:t>
            </a:r>
            <a:r>
              <a:rPr lang="zh-CN" altLang="en-US" sz="1400" b="1" dirty="0" smtClean="0">
                <a:latin typeface="Arial" pitchFamily="34" charset="0"/>
                <a:cs typeface="Arial" pitchFamily="34" charset="0"/>
                <a:sym typeface="黑体" pitchFamily="2" charset="-122"/>
              </a:rPr>
              <a:t>比例分配。第一个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a:t>
            </a:r>
            <a:r>
              <a:rPr lang="en-US" altLang="zh-CN" sz="1400" b="1" dirty="0" smtClean="0">
                <a:latin typeface="Arial" pitchFamily="34" charset="0"/>
                <a:cs typeface="Arial" pitchFamily="34" charset="0"/>
                <a:sym typeface="黑体" pitchFamily="2" charset="-122"/>
              </a:rPr>
              <a:t>80px → 66.7px</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a:t>
            </a:r>
            <a:r>
              <a:rPr lang="en-US" altLang="zh-CN" sz="1400" b="1" dirty="0" smtClean="0">
                <a:latin typeface="Arial" pitchFamily="34" charset="0"/>
                <a:cs typeface="Arial" pitchFamily="34" charset="0"/>
                <a:sym typeface="黑体" pitchFamily="2" charset="-122"/>
              </a:rPr>
              <a:t>160px → 133.3px</a:t>
            </a: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0356" name="Picture 4"/>
          <p:cNvPicPr>
            <a:picLocks noChangeAspect="1" noChangeArrowheads="1"/>
          </p:cNvPicPr>
          <p:nvPr/>
        </p:nvPicPr>
        <p:blipFill>
          <a:blip r:embed="rId2"/>
          <a:srcRect/>
          <a:stretch>
            <a:fillRect/>
          </a:stretch>
        </p:blipFill>
        <p:spPr bwMode="auto">
          <a:xfrm>
            <a:off x="357158" y="3500438"/>
            <a:ext cx="1990725" cy="742950"/>
          </a:xfrm>
          <a:prstGeom prst="rect">
            <a:avLst/>
          </a:prstGeom>
          <a:noFill/>
          <a:ln w="9525">
            <a:noFill/>
            <a:miter lim="800000"/>
            <a:headEnd/>
            <a:tailEnd/>
          </a:ln>
          <a:effectLst/>
        </p:spPr>
      </p:pic>
      <p:pic>
        <p:nvPicPr>
          <p:cNvPr id="100358" name="Picture 6"/>
          <p:cNvPicPr>
            <a:picLocks noChangeAspect="1" noChangeArrowheads="1"/>
          </p:cNvPicPr>
          <p:nvPr/>
        </p:nvPicPr>
        <p:blipFill>
          <a:blip r:embed="rId3"/>
          <a:srcRect/>
          <a:stretch>
            <a:fillRect/>
          </a:stretch>
        </p:blipFill>
        <p:spPr bwMode="auto">
          <a:xfrm>
            <a:off x="357158" y="2643182"/>
            <a:ext cx="2914650"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如果第一个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flex-shrink:2</a:t>
            </a:r>
            <a:r>
              <a:rPr lang="zh-CN" altLang="en-US" sz="1400" b="1" dirty="0" smtClean="0">
                <a:latin typeface="Arial" pitchFamily="34" charset="0"/>
                <a:cs typeface="Arial" pitchFamily="34" charset="0"/>
                <a:sym typeface="黑体" pitchFamily="2" charset="-122"/>
              </a:rPr>
              <a:t>，第二个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a:t>
            </a:r>
            <a:r>
              <a:rPr lang="en-US" altLang="zh-CN" sz="1400" b="1" dirty="0" smtClean="0">
                <a:latin typeface="Arial" pitchFamily="34" charset="0"/>
                <a:cs typeface="Arial" pitchFamily="34" charset="0"/>
                <a:sym typeface="黑体" pitchFamily="2" charset="-122"/>
              </a:rPr>
              <a:t>flex-shrink:1</a:t>
            </a:r>
            <a:r>
              <a:rPr lang="zh-CN" altLang="en-US" sz="1400" b="1" dirty="0" smtClean="0">
                <a:latin typeface="Arial" pitchFamily="34" charset="0"/>
                <a:cs typeface="Arial" pitchFamily="34" charset="0"/>
                <a:sym typeface="黑体" pitchFamily="2" charset="-122"/>
              </a:rPr>
              <a:t>不变。原本两个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的宽度比是</a:t>
            </a:r>
            <a:r>
              <a:rPr lang="en-US" altLang="zh-CN" sz="1400" b="1" dirty="0" smtClean="0">
                <a:latin typeface="Arial" pitchFamily="34" charset="0"/>
                <a:cs typeface="Arial" pitchFamily="34" charset="0"/>
                <a:sym typeface="黑体" pitchFamily="2" charset="-122"/>
              </a:rPr>
              <a:t>1:2</a:t>
            </a:r>
            <a:r>
              <a:rPr lang="zh-CN" altLang="en-US" sz="1400" b="1" dirty="0" smtClean="0">
                <a:latin typeface="Arial" pitchFamily="34" charset="0"/>
                <a:cs typeface="Arial" pitchFamily="34" charset="0"/>
                <a:sym typeface="黑体" pitchFamily="2" charset="-122"/>
              </a:rPr>
              <a:t>，现在</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的比例是</a:t>
            </a:r>
            <a:r>
              <a:rPr lang="en-US" altLang="zh-CN" sz="1400" b="1" dirty="0" smtClean="0">
                <a:latin typeface="Arial" pitchFamily="34" charset="0"/>
                <a:cs typeface="Arial" pitchFamily="34" charset="0"/>
                <a:sym typeface="黑体" pitchFamily="2" charset="-122"/>
              </a:rPr>
              <a:t>2:1</a:t>
            </a:r>
            <a:r>
              <a:rPr lang="zh-CN" altLang="en-US" sz="1400" b="1" dirty="0" smtClean="0">
                <a:latin typeface="Arial" pitchFamily="34" charset="0"/>
                <a:cs typeface="Arial" pitchFamily="34" charset="0"/>
                <a:sym typeface="黑体" pitchFamily="2" charset="-122"/>
              </a:rPr>
              <a:t>。因此溢出的</a:t>
            </a:r>
            <a:r>
              <a:rPr lang="en-US" altLang="zh-CN" sz="1400" b="1" dirty="0" smtClean="0">
                <a:latin typeface="Arial" pitchFamily="34" charset="0"/>
                <a:cs typeface="Arial" pitchFamily="34" charset="0"/>
                <a:sym typeface="黑体" pitchFamily="2" charset="-122"/>
              </a:rPr>
              <a:t>40px</a:t>
            </a:r>
            <a:r>
              <a:rPr lang="zh-CN" altLang="en-US" sz="1400" b="1" dirty="0" smtClean="0">
                <a:latin typeface="Arial" pitchFamily="34" charset="0"/>
                <a:cs typeface="Arial" pitchFamily="34" charset="0"/>
                <a:sym typeface="黑体" pitchFamily="2" charset="-122"/>
              </a:rPr>
              <a:t>的分配方法如下：</a:t>
            </a: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超出空间：</a:t>
            </a:r>
            <a:r>
              <a:rPr lang="en-US" altLang="zh-CN" sz="1400" b="1" dirty="0" smtClean="0">
                <a:latin typeface="Arial" pitchFamily="34" charset="0"/>
                <a:cs typeface="Arial" pitchFamily="34" charset="0"/>
                <a:sym typeface="黑体" pitchFamily="2" charset="-122"/>
              </a:rPr>
              <a:t>200-(80+160)=-40;</a:t>
            </a:r>
          </a:p>
          <a:p>
            <a:pPr>
              <a:spcBef>
                <a:spcPts val="600"/>
              </a:spcBef>
            </a:pPr>
            <a:r>
              <a:rPr lang="zh-CN" altLang="en-US" sz="1400" b="1" dirty="0" smtClean="0">
                <a:latin typeface="Arial" pitchFamily="34" charset="0"/>
                <a:cs typeface="Arial" pitchFamily="34" charset="0"/>
                <a:sym typeface="黑体" pitchFamily="2" charset="-122"/>
              </a:rPr>
              <a:t>加权总和：</a:t>
            </a:r>
            <a:r>
              <a:rPr lang="en-US" altLang="zh-CN" sz="1400" b="1" dirty="0" smtClean="0">
                <a:latin typeface="Arial" pitchFamily="34" charset="0"/>
                <a:cs typeface="Arial" pitchFamily="34" charset="0"/>
                <a:sym typeface="黑体" pitchFamily="2" charset="-122"/>
              </a:rPr>
              <a:t>80*2+160</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1=320;</a:t>
            </a:r>
          </a:p>
          <a:p>
            <a:pPr>
              <a:spcBef>
                <a:spcPts val="600"/>
              </a:spcBef>
            </a:pPr>
            <a:r>
              <a:rPr lang="en-US" altLang="zh-CN" sz="1400" b="1" dirty="0" smtClean="0">
                <a:latin typeface="Arial" pitchFamily="34" charset="0"/>
                <a:cs typeface="Arial" pitchFamily="34" charset="0"/>
                <a:sym typeface="黑体" pitchFamily="2" charset="-122"/>
              </a:rPr>
              <a:t>child1</a:t>
            </a:r>
            <a:r>
              <a:rPr lang="zh-CN" altLang="en-US" sz="1400" b="1" dirty="0" smtClean="0">
                <a:latin typeface="Arial" pitchFamily="34" charset="0"/>
                <a:cs typeface="Arial" pitchFamily="34" charset="0"/>
                <a:sym typeface="黑体" pitchFamily="2" charset="-122"/>
              </a:rPr>
              <a:t>被移除的比例</a:t>
            </a:r>
            <a:r>
              <a:rPr lang="en-US" altLang="zh-CN"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80*2/320*40=20</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child1</a:t>
            </a:r>
            <a:r>
              <a:rPr lang="zh-CN" altLang="en-US" sz="1400" b="1" dirty="0" smtClean="0">
                <a:latin typeface="Arial" pitchFamily="34" charset="0"/>
                <a:cs typeface="Arial" pitchFamily="34" charset="0"/>
                <a:sym typeface="黑体" pitchFamily="2" charset="-122"/>
              </a:rPr>
              <a:t>的最终宽度</a:t>
            </a:r>
            <a:r>
              <a:rPr lang="en-US" altLang="zh-CN" sz="1400" b="1" dirty="0" smtClean="0">
                <a:latin typeface="Arial" pitchFamily="34" charset="0"/>
                <a:cs typeface="Arial" pitchFamily="34" charset="0"/>
                <a:sym typeface="黑体" pitchFamily="2" charset="-122"/>
              </a:rPr>
              <a:t>:80-20=60 </a:t>
            </a:r>
          </a:p>
          <a:p>
            <a:pPr>
              <a:spcBef>
                <a:spcPts val="600"/>
              </a:spcBef>
            </a:pPr>
            <a:r>
              <a:rPr lang="en-US" altLang="zh-CN" sz="1400" b="1" dirty="0" smtClean="0">
                <a:latin typeface="Arial" pitchFamily="34" charset="0"/>
                <a:cs typeface="Arial" pitchFamily="34" charset="0"/>
                <a:sym typeface="黑体" pitchFamily="2" charset="-122"/>
              </a:rPr>
              <a:t>child2</a:t>
            </a:r>
            <a:r>
              <a:rPr lang="zh-CN" altLang="en-US" sz="1400" b="1" dirty="0" smtClean="0">
                <a:latin typeface="Arial" pitchFamily="34" charset="0"/>
                <a:cs typeface="Arial" pitchFamily="34" charset="0"/>
                <a:sym typeface="黑体" pitchFamily="2" charset="-122"/>
              </a:rPr>
              <a:t>被移除的比例</a:t>
            </a:r>
            <a:r>
              <a:rPr lang="en-US" altLang="zh-CN" sz="1400" b="1" dirty="0" smtClean="0">
                <a:latin typeface="Arial" pitchFamily="34" charset="0"/>
                <a:cs typeface="Arial" pitchFamily="34" charset="0"/>
                <a:sym typeface="黑体" pitchFamily="2" charset="-122"/>
              </a:rPr>
              <a:t>:160*1/320*40=20</a:t>
            </a:r>
          </a:p>
          <a:p>
            <a:pPr>
              <a:spcBef>
                <a:spcPts val="600"/>
              </a:spcBef>
            </a:pPr>
            <a:r>
              <a:rPr lang="en-US" altLang="zh-CN" sz="1400" b="1" dirty="0" smtClean="0">
                <a:latin typeface="Arial" pitchFamily="34" charset="0"/>
                <a:cs typeface="Arial" pitchFamily="34" charset="0"/>
                <a:sym typeface="黑体" pitchFamily="2" charset="-122"/>
              </a:rPr>
              <a:t>child2</a:t>
            </a:r>
            <a:r>
              <a:rPr lang="zh-CN" altLang="en-US" sz="1400" b="1" dirty="0" smtClean="0">
                <a:latin typeface="Arial" pitchFamily="34" charset="0"/>
                <a:cs typeface="Arial" pitchFamily="34" charset="0"/>
                <a:sym typeface="黑体" pitchFamily="2" charset="-122"/>
              </a:rPr>
              <a:t>的最终宽度</a:t>
            </a:r>
            <a:r>
              <a:rPr lang="en-US" altLang="zh-CN" sz="1400" b="1" dirty="0" smtClean="0">
                <a:latin typeface="Arial" pitchFamily="34" charset="0"/>
                <a:cs typeface="Arial" pitchFamily="34" charset="0"/>
                <a:sym typeface="黑体" pitchFamily="2" charset="-122"/>
              </a:rPr>
              <a:t>:160-20=140 </a:t>
            </a:r>
            <a:br>
              <a:rPr lang="en-US" altLang="zh-CN" sz="1400" b="1" dirty="0" smtClean="0">
                <a:latin typeface="Arial" pitchFamily="34" charset="0"/>
                <a:cs typeface="Arial" pitchFamily="34" charset="0"/>
                <a:sym typeface="黑体" pitchFamily="2" charset="-122"/>
              </a:rPr>
            </a:b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因此当外层容器宽度小于内部元素宽度之和时，内部元素的</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值越大，分配到的溢出空间的比例越高，元素就越小。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0357" name="Picture 5"/>
          <p:cNvPicPr>
            <a:picLocks noChangeAspect="1" noChangeArrowheads="1"/>
          </p:cNvPicPr>
          <p:nvPr/>
        </p:nvPicPr>
        <p:blipFill>
          <a:blip r:embed="rId2"/>
          <a:srcRect/>
          <a:stretch>
            <a:fillRect/>
          </a:stretch>
        </p:blipFill>
        <p:spPr bwMode="auto">
          <a:xfrm>
            <a:off x="357158" y="4071942"/>
            <a:ext cx="1952625" cy="70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678661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{width:300px; height: 100px;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200px; height: 100px; border: 1px solid #b6b6b6;}</a:t>
            </a:r>
          </a:p>
          <a:p>
            <a:pPr>
              <a:spcBef>
                <a:spcPts val="600"/>
              </a:spcBef>
            </a:pPr>
            <a:r>
              <a:rPr lang="en-US" altLang="zh-CN" sz="1400" b="1" dirty="0" smtClean="0">
                <a:latin typeface="Arial" pitchFamily="34" charset="0"/>
                <a:cs typeface="Arial" pitchFamily="34" charset="0"/>
                <a:sym typeface="黑体" pitchFamily="2" charset="-122"/>
              </a:rPr>
              <a:t>p {line-height: 30px;}</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{align-content: flex-start;}</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-child(1) {flex-shrink: 1; }</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-child(2) {flex-shrink: 2;}</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-child(3) {flex-shrink: 3;}</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&lt;/head&gt;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	</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pic>
        <p:nvPicPr>
          <p:cNvPr id="1026" name="Picture 2" descr="http://img.blog.csdn.net/20160429135409319"/>
          <p:cNvPicPr>
            <a:picLocks noChangeAspect="1" noChangeArrowheads="1"/>
          </p:cNvPicPr>
          <p:nvPr/>
        </p:nvPicPr>
        <p:blipFill>
          <a:blip r:embed="rId2"/>
          <a:srcRect/>
          <a:stretch>
            <a:fillRect/>
          </a:stretch>
        </p:blipFill>
        <p:spPr bwMode="auto">
          <a:xfrm>
            <a:off x="214282" y="1551881"/>
            <a:ext cx="8452078" cy="5163267"/>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678661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.flex-container {width:400px; </a:t>
            </a:r>
            <a:r>
              <a:rPr lang="en-US" altLang="zh-CN" sz="1400" b="1" dirty="0" err="1" smtClean="0">
                <a:latin typeface="Arial" pitchFamily="34" charset="0"/>
                <a:cs typeface="Arial" pitchFamily="34" charset="0"/>
                <a:sym typeface="黑体" pitchFamily="2" charset="-122"/>
              </a:rPr>
              <a:t>background:red</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display:flex</a:t>
            </a:r>
            <a:r>
              <a:rPr lang="en-US" altLang="zh-CN" sz="1400" b="1" dirty="0" smtClean="0">
                <a:latin typeface="Arial" pitchFamily="34" charset="0"/>
                <a:cs typeface="Arial" pitchFamily="34" charset="0"/>
                <a:sym typeface="黑体" pitchFamily="2" charset="-122"/>
              </a:rPr>
              <a:t>; border:1px solid red;</a:t>
            </a:r>
          </a:p>
          <a:p>
            <a:pPr>
              <a:spcBef>
                <a:spcPts val="600"/>
              </a:spcBef>
            </a:pPr>
            <a:r>
              <a:rPr lang="en-US" altLang="zh-CN" sz="1400" b="1" dirty="0" smtClean="0">
                <a:latin typeface="Arial" pitchFamily="34" charset="0"/>
                <a:cs typeface="Arial" pitchFamily="34" charset="0"/>
                <a:sym typeface="黑体" pitchFamily="2" charset="-122"/>
              </a:rPr>
              <a:t>     /*</a:t>
            </a:r>
          </a:p>
          <a:p>
            <a:pPr>
              <a:spcBef>
                <a:spcPts val="600"/>
              </a:spcBef>
            </a:pPr>
            <a:r>
              <a:rPr lang="zh-CN" altLang="en-US" sz="1400" b="1" dirty="0" smtClean="0">
                <a:latin typeface="Arial" pitchFamily="34" charset="0"/>
                <a:cs typeface="Arial" pitchFamily="34" charset="0"/>
                <a:sym typeface="黑体" pitchFamily="2" charset="-122"/>
              </a:rPr>
              <a:t>      超出空间：</a:t>
            </a:r>
            <a:r>
              <a:rPr lang="en-US" altLang="zh-CN" sz="1400" b="1" dirty="0" smtClean="0">
                <a:latin typeface="Arial" pitchFamily="34" charset="0"/>
                <a:cs typeface="Arial" pitchFamily="34" charset="0"/>
                <a:sym typeface="黑体" pitchFamily="2" charset="-122"/>
              </a:rPr>
              <a:t>400-(400+200)=-200;</a:t>
            </a:r>
          </a:p>
          <a:p>
            <a:pPr>
              <a:spcBef>
                <a:spcPts val="600"/>
              </a:spcBef>
            </a:pPr>
            <a:r>
              <a:rPr lang="en-US" altLang="zh-CN" sz="1400" b="1" dirty="0" smtClean="0">
                <a:latin typeface="Arial" pitchFamily="34" charset="0"/>
                <a:cs typeface="Arial" pitchFamily="34" charset="0"/>
                <a:sym typeface="黑体" pitchFamily="2" charset="-122"/>
              </a:rPr>
              <a:t>      </a:t>
            </a:r>
            <a:r>
              <a:rPr lang="zh-CN" altLang="en-US" sz="1400" b="1" dirty="0" smtClean="0">
                <a:latin typeface="Arial" pitchFamily="34" charset="0"/>
                <a:cs typeface="Arial" pitchFamily="34" charset="0"/>
                <a:sym typeface="黑体" pitchFamily="2" charset="-122"/>
              </a:rPr>
              <a:t>加权总和：</a:t>
            </a:r>
            <a:r>
              <a:rPr lang="en-US" altLang="zh-CN" sz="1400" b="1" dirty="0" smtClean="0">
                <a:latin typeface="Arial" pitchFamily="34" charset="0"/>
                <a:cs typeface="Arial" pitchFamily="34" charset="0"/>
                <a:sym typeface="黑体" pitchFamily="2" charset="-122"/>
              </a:rPr>
              <a:t>400*1+200*2=800;</a:t>
            </a:r>
          </a:p>
          <a:p>
            <a:pPr>
              <a:spcBef>
                <a:spcPts val="600"/>
              </a:spcBef>
            </a:pPr>
            <a:r>
              <a:rPr lang="en-US" altLang="zh-CN" sz="1400" b="1" dirty="0" smtClean="0">
                <a:latin typeface="Arial" pitchFamily="34" charset="0"/>
                <a:cs typeface="Arial" pitchFamily="34" charset="0"/>
                <a:sym typeface="黑体" pitchFamily="2" charset="-122"/>
              </a:rPr>
              <a:t>      child1</a:t>
            </a:r>
            <a:r>
              <a:rPr lang="zh-CN" altLang="en-US" sz="1400" b="1" dirty="0" smtClean="0">
                <a:latin typeface="Arial" pitchFamily="34" charset="0"/>
                <a:cs typeface="Arial" pitchFamily="34" charset="0"/>
                <a:sym typeface="黑体" pitchFamily="2" charset="-122"/>
              </a:rPr>
              <a:t>被移除的比例</a:t>
            </a:r>
            <a:r>
              <a:rPr lang="en-US" altLang="zh-CN" sz="1400" b="1" dirty="0" smtClean="0">
                <a:latin typeface="Arial" pitchFamily="34" charset="0"/>
                <a:cs typeface="Arial" pitchFamily="34" charset="0"/>
                <a:sym typeface="黑体" pitchFamily="2" charset="-122"/>
              </a:rPr>
              <a:t>:400*1/800*200=100</a:t>
            </a:r>
          </a:p>
          <a:p>
            <a:pPr>
              <a:spcBef>
                <a:spcPts val="600"/>
              </a:spcBef>
            </a:pPr>
            <a:r>
              <a:rPr lang="en-US" altLang="zh-CN" sz="1400" b="1" dirty="0" smtClean="0">
                <a:latin typeface="Arial" pitchFamily="34" charset="0"/>
                <a:cs typeface="Arial" pitchFamily="34" charset="0"/>
                <a:sym typeface="黑体" pitchFamily="2" charset="-122"/>
              </a:rPr>
              <a:t>      child1</a:t>
            </a:r>
            <a:r>
              <a:rPr lang="zh-CN" altLang="en-US" sz="1400" b="1" dirty="0" smtClean="0">
                <a:latin typeface="Arial" pitchFamily="34" charset="0"/>
                <a:cs typeface="Arial" pitchFamily="34" charset="0"/>
                <a:sym typeface="黑体" pitchFamily="2" charset="-122"/>
              </a:rPr>
              <a:t>的最终宽度</a:t>
            </a:r>
            <a:r>
              <a:rPr lang="en-US" altLang="zh-CN" sz="1400" b="1" dirty="0" smtClean="0">
                <a:latin typeface="Arial" pitchFamily="34" charset="0"/>
                <a:cs typeface="Arial" pitchFamily="34" charset="0"/>
                <a:sym typeface="黑体" pitchFamily="2" charset="-122"/>
              </a:rPr>
              <a:t>:400-100=300</a:t>
            </a:r>
          </a:p>
          <a:p>
            <a:pPr>
              <a:spcBef>
                <a:spcPts val="600"/>
              </a:spcBef>
            </a:pPr>
            <a:r>
              <a:rPr lang="en-US" altLang="zh-CN" sz="1400" b="1" dirty="0" smtClean="0">
                <a:latin typeface="Arial" pitchFamily="34" charset="0"/>
                <a:cs typeface="Arial" pitchFamily="34" charset="0"/>
                <a:sym typeface="黑体" pitchFamily="2" charset="-122"/>
              </a:rPr>
              <a:t>      </a:t>
            </a:r>
            <a:r>
              <a:rPr lang="zh-CN" altLang="en-US" sz="1400" b="1" dirty="0" smtClean="0">
                <a:latin typeface="Arial" pitchFamily="34" charset="0"/>
                <a:cs typeface="Arial" pitchFamily="34" charset="0"/>
                <a:sym typeface="黑体" pitchFamily="2" charset="-122"/>
              </a:rPr>
              <a:t>同理可以求</a:t>
            </a:r>
            <a:r>
              <a:rPr lang="en-US" altLang="zh-CN" sz="1400" b="1" dirty="0" smtClean="0">
                <a:latin typeface="Arial" pitchFamily="34" charset="0"/>
                <a:cs typeface="Arial" pitchFamily="34" charset="0"/>
                <a:sym typeface="黑体" pitchFamily="2" charset="-122"/>
              </a:rPr>
              <a:t>child</a:t>
            </a:r>
          </a:p>
          <a:p>
            <a:pPr>
              <a:spcBef>
                <a:spcPts val="600"/>
              </a:spcBef>
            </a:pPr>
            <a:r>
              <a:rPr lang="en-US" altLang="zh-CN" sz="1400" b="1" dirty="0" smtClean="0">
                <a:latin typeface="Arial" pitchFamily="34" charset="0"/>
                <a:cs typeface="Arial" pitchFamily="34" charset="0"/>
                <a:sym typeface="黑体" pitchFamily="2" charset="-122"/>
              </a:rPr>
              <a:t>     */</a:t>
            </a:r>
          </a:p>
          <a:p>
            <a:pPr>
              <a:spcBef>
                <a:spcPts val="600"/>
              </a:spcBef>
            </a:pPr>
            <a:r>
              <a:rPr lang="en-US" altLang="zh-CN" sz="1400" b="1" dirty="0" smtClean="0">
                <a:latin typeface="Arial" pitchFamily="34" charset="0"/>
                <a:cs typeface="Arial" pitchFamily="34" charset="0"/>
                <a:sym typeface="黑体" pitchFamily="2" charset="-122"/>
              </a:rPr>
              <a:t> }</a:t>
            </a:r>
          </a:p>
          <a:p>
            <a:pPr>
              <a:spcBef>
                <a:spcPts val="600"/>
              </a:spcBef>
            </a:pPr>
            <a:r>
              <a:rPr lang="en-US" altLang="zh-CN" sz="1400" b="1" dirty="0" smtClean="0">
                <a:latin typeface="Arial" pitchFamily="34" charset="0"/>
                <a:cs typeface="Arial" pitchFamily="34" charset="0"/>
                <a:sym typeface="黑体" pitchFamily="2" charset="-122"/>
              </a:rPr>
              <a:t> .flex-</a:t>
            </a:r>
            <a:r>
              <a:rPr lang="en-US" altLang="zh-CN" sz="1400" b="1" dirty="0" err="1" smtClean="0">
                <a:latin typeface="Arial" pitchFamily="34" charset="0"/>
                <a:cs typeface="Arial" pitchFamily="34" charset="0"/>
                <a:sym typeface="黑体" pitchFamily="2" charset="-122"/>
              </a:rPr>
              <a:t>item:nth</a:t>
            </a:r>
            <a:r>
              <a:rPr lang="en-US" altLang="zh-CN" sz="1400" b="1" dirty="0" smtClean="0">
                <a:latin typeface="Arial" pitchFamily="34" charset="0"/>
                <a:cs typeface="Arial" pitchFamily="34" charset="0"/>
                <a:sym typeface="黑体" pitchFamily="2" charset="-122"/>
              </a:rPr>
              <a:t>-child(1) {width:400px;background:black;  flex-shrink:1; }</a:t>
            </a:r>
          </a:p>
          <a:p>
            <a:pPr>
              <a:spcBef>
                <a:spcPts val="600"/>
              </a:spcBef>
            </a:pPr>
            <a:r>
              <a:rPr lang="en-US" altLang="zh-CN" sz="1400" b="1" dirty="0" smtClean="0">
                <a:latin typeface="Arial" pitchFamily="34" charset="0"/>
                <a:cs typeface="Arial" pitchFamily="34" charset="0"/>
                <a:sym typeface="黑体" pitchFamily="2" charset="-122"/>
              </a:rPr>
              <a:t> .flex-</a:t>
            </a:r>
            <a:r>
              <a:rPr lang="en-US" altLang="zh-CN" sz="1400" b="1" dirty="0" err="1" smtClean="0">
                <a:latin typeface="Arial" pitchFamily="34" charset="0"/>
                <a:cs typeface="Arial" pitchFamily="34" charset="0"/>
                <a:sym typeface="黑体" pitchFamily="2" charset="-122"/>
              </a:rPr>
              <a:t>item:nth</a:t>
            </a:r>
            <a:r>
              <a:rPr lang="en-US" altLang="zh-CN" sz="1400" b="1" dirty="0" smtClean="0">
                <a:latin typeface="Arial" pitchFamily="34" charset="0"/>
                <a:cs typeface="Arial" pitchFamily="34" charset="0"/>
                <a:sym typeface="黑体" pitchFamily="2" charset="-122"/>
              </a:rPr>
              <a:t>-child(2) {width:200px;  </a:t>
            </a:r>
            <a:r>
              <a:rPr lang="en-US" altLang="zh-CN" sz="1400" b="1" dirty="0" err="1" smtClean="0">
                <a:latin typeface="Arial" pitchFamily="34" charset="0"/>
                <a:cs typeface="Arial" pitchFamily="34" charset="0"/>
                <a:sym typeface="黑体" pitchFamily="2" charset="-122"/>
              </a:rPr>
              <a:t>background:green</a:t>
            </a:r>
            <a:r>
              <a:rPr lang="en-US" altLang="zh-CN" sz="1400" b="1" dirty="0" smtClean="0">
                <a:latin typeface="Arial" pitchFamily="34" charset="0"/>
                <a:cs typeface="Arial" pitchFamily="34" charset="0"/>
                <a:sym typeface="黑体" pitchFamily="2" charset="-122"/>
              </a:rPr>
              <a:t>; flex-shrink:2;}</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 &lt;div class="flex-container"&gt;</a:t>
            </a:r>
          </a:p>
          <a:p>
            <a:pPr>
              <a:spcBef>
                <a:spcPts val="600"/>
              </a:spcBef>
            </a:pPr>
            <a:r>
              <a:rPr lang="en-US" altLang="zh-CN" sz="1400" b="1" dirty="0" smtClean="0">
                <a:latin typeface="Arial" pitchFamily="34" charset="0"/>
                <a:cs typeface="Arial" pitchFamily="34" charset="0"/>
                <a:sym typeface="黑体" pitchFamily="2" charset="-122"/>
              </a:rPr>
              <a:t>     &lt;div class="flex-item"&gt;1&lt;/div&gt;</a:t>
            </a:r>
          </a:p>
          <a:p>
            <a:pPr>
              <a:spcBef>
                <a:spcPts val="600"/>
              </a:spcBef>
            </a:pPr>
            <a:r>
              <a:rPr lang="en-US" altLang="zh-CN" sz="1400" b="1" dirty="0" smtClean="0">
                <a:latin typeface="Arial" pitchFamily="34" charset="0"/>
                <a:cs typeface="Arial" pitchFamily="34" charset="0"/>
                <a:sym typeface="黑体" pitchFamily="2" charset="-122"/>
              </a:rPr>
              <a:t>     &lt;div class="flex-item"&gt;2&lt;/div&gt;</a:t>
            </a:r>
          </a:p>
          <a:p>
            <a:pPr>
              <a:spcBef>
                <a:spcPts val="600"/>
              </a:spcBef>
            </a:pPr>
            <a:r>
              <a:rPr lang="en-US" altLang="zh-CN" sz="1400" b="1" dirty="0" smtClean="0">
                <a:latin typeface="Arial" pitchFamily="34" charset="0"/>
                <a:cs typeface="Arial" pitchFamily="34" charset="0"/>
                <a:sym typeface="黑体" pitchFamily="2" charset="-122"/>
              </a:rPr>
              <a:t>   &lt;/div&gt;</a:t>
            </a:r>
          </a:p>
          <a:p>
            <a:pPr>
              <a:spcBef>
                <a:spcPts val="600"/>
              </a:spcBef>
            </a:pPr>
            <a:r>
              <a:rPr lang="en-US" altLang="zh-CN" sz="1400" b="1" dirty="0" smtClean="0">
                <a:latin typeface="Arial" pitchFamily="34" charset="0"/>
                <a:cs typeface="Arial" pitchFamily="34" charset="0"/>
                <a:sym typeface="黑体" pitchFamily="2" charset="-122"/>
              </a:rPr>
              <a:t>&lt;/body&gt;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旧语法：用</a:t>
            </a:r>
            <a:r>
              <a:rPr lang="en-US" altLang="zh-CN" sz="2000" dirty="0" smtClean="0">
                <a:latin typeface="Arial" pitchFamily="34" charset="0"/>
                <a:ea typeface="微软雅黑" pitchFamily="34" charset="-122"/>
                <a:cs typeface="Arial" pitchFamily="34" charset="0"/>
              </a:rPr>
              <a:t>box-flex</a:t>
            </a:r>
            <a:r>
              <a:rPr lang="zh-CN" altLang="en-US" sz="2000" dirty="0" smtClean="0">
                <a:latin typeface="Arial" pitchFamily="34" charset="0"/>
                <a:ea typeface="微软雅黑" pitchFamily="34" charset="-122"/>
                <a:cs typeface="Arial" pitchFamily="34" charset="0"/>
              </a:rPr>
              <a:t>，具体参见下面</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混合版：用</a:t>
            </a:r>
            <a:r>
              <a:rPr lang="en-US" altLang="zh-CN" sz="2000" dirty="0" smtClean="0">
                <a:latin typeface="Arial" pitchFamily="34" charset="0"/>
                <a:ea typeface="微软雅黑" pitchFamily="34" charset="-122"/>
                <a:cs typeface="Arial" pitchFamily="34" charset="0"/>
              </a:rPr>
              <a:t>-ms-flex</a:t>
            </a:r>
            <a:r>
              <a:rPr lang="zh-CN" altLang="en-US" sz="2000" dirty="0" smtClean="0">
                <a:latin typeface="Arial" pitchFamily="34" charset="0"/>
                <a:ea typeface="微软雅黑" pitchFamily="34" charset="-122"/>
                <a:cs typeface="Arial" pitchFamily="34" charset="0"/>
              </a:rPr>
              <a:t>，具体参见下面</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b="1" dirty="0" smtClean="0">
                <a:latin typeface="Arial" pitchFamily="34" charset="0"/>
                <a:cs typeface="Arial" pitchFamily="34" charset="0"/>
                <a:sym typeface="黑体" pitchFamily="2" charset="-122"/>
              </a:rPr>
              <a:t>补充： </a:t>
            </a:r>
            <a:br>
              <a:rPr lang="zh-CN" altLang="en-US" b="1" dirty="0" smtClean="0">
                <a:latin typeface="Arial" pitchFamily="34" charset="0"/>
                <a:cs typeface="Arial" pitchFamily="34" charset="0"/>
                <a:sym typeface="黑体" pitchFamily="2" charset="-122"/>
              </a:rPr>
            </a:br>
            <a:r>
              <a:rPr lang="en-US" altLang="zh-CN" b="1" dirty="0" smtClean="0">
                <a:latin typeface="Arial" pitchFamily="34" charset="0"/>
                <a:cs typeface="Arial" pitchFamily="34" charset="0"/>
                <a:sym typeface="黑体" pitchFamily="2" charset="-122"/>
              </a:rPr>
              <a:t>grow</a:t>
            </a:r>
            <a:r>
              <a:rPr lang="zh-CN" altLang="en-US" b="1" dirty="0" smtClean="0">
                <a:latin typeface="Arial" pitchFamily="34" charset="0"/>
                <a:cs typeface="Arial" pitchFamily="34" charset="0"/>
                <a:sym typeface="黑体" pitchFamily="2" charset="-122"/>
              </a:rPr>
              <a:t>和</a:t>
            </a:r>
            <a:r>
              <a:rPr lang="en-US" altLang="zh-CN" b="1" dirty="0" smtClean="0">
                <a:latin typeface="Arial" pitchFamily="34" charset="0"/>
                <a:cs typeface="Arial" pitchFamily="34" charset="0"/>
                <a:sym typeface="黑体" pitchFamily="2" charset="-122"/>
              </a:rPr>
              <a:t>shrink</a:t>
            </a:r>
            <a:r>
              <a:rPr lang="zh-CN" altLang="en-US" b="1" dirty="0" smtClean="0">
                <a:latin typeface="Arial" pitchFamily="34" charset="0"/>
                <a:cs typeface="Arial" pitchFamily="34" charset="0"/>
                <a:sym typeface="黑体" pitchFamily="2" charset="-122"/>
              </a:rPr>
              <a:t>是一对双胞胎，</a:t>
            </a:r>
            <a:r>
              <a:rPr lang="en-US" altLang="zh-CN" b="1" dirty="0" smtClean="0">
                <a:latin typeface="Arial" pitchFamily="34" charset="0"/>
                <a:cs typeface="Arial" pitchFamily="34" charset="0"/>
                <a:sym typeface="黑体" pitchFamily="2" charset="-122"/>
              </a:rPr>
              <a:t>grow</a:t>
            </a:r>
            <a:r>
              <a:rPr lang="zh-CN" altLang="en-US" b="1" dirty="0" smtClean="0">
                <a:latin typeface="Arial" pitchFamily="34" charset="0"/>
                <a:cs typeface="Arial" pitchFamily="34" charset="0"/>
                <a:sym typeface="黑体" pitchFamily="2" charset="-122"/>
              </a:rPr>
              <a:t>表示伸张因子，</a:t>
            </a:r>
            <a:r>
              <a:rPr lang="en-US" altLang="zh-CN" b="1" dirty="0" smtClean="0">
                <a:latin typeface="Arial" pitchFamily="34" charset="0"/>
                <a:cs typeface="Arial" pitchFamily="34" charset="0"/>
                <a:sym typeface="黑体" pitchFamily="2" charset="-122"/>
              </a:rPr>
              <a:t>shrink</a:t>
            </a:r>
            <a:r>
              <a:rPr lang="zh-CN" altLang="en-US" b="1" dirty="0" smtClean="0">
                <a:latin typeface="Arial" pitchFamily="34" charset="0"/>
                <a:cs typeface="Arial" pitchFamily="34" charset="0"/>
                <a:sym typeface="黑体" pitchFamily="2" charset="-122"/>
              </a:rPr>
              <a:t>表示是收缩因子。</a:t>
            </a:r>
          </a:p>
          <a:p>
            <a:pPr>
              <a:spcBef>
                <a:spcPts val="600"/>
              </a:spcBef>
            </a:pPr>
            <a:r>
              <a:rPr lang="en-US" altLang="zh-CN" b="1" dirty="0" smtClean="0">
                <a:latin typeface="Arial" pitchFamily="34" charset="0"/>
                <a:cs typeface="Arial" pitchFamily="34" charset="0"/>
                <a:sym typeface="黑体" pitchFamily="2" charset="-122"/>
              </a:rPr>
              <a:t>grow</a:t>
            </a:r>
            <a:r>
              <a:rPr lang="zh-CN" altLang="en-US" b="1" dirty="0" smtClean="0">
                <a:latin typeface="Arial" pitchFamily="34" charset="0"/>
                <a:cs typeface="Arial" pitchFamily="34" charset="0"/>
                <a:sym typeface="黑体" pitchFamily="2" charset="-122"/>
              </a:rPr>
              <a:t>在</a:t>
            </a:r>
            <a:r>
              <a:rPr lang="en-US" altLang="zh-CN" b="1" dirty="0" smtClean="0">
                <a:latin typeface="Arial" pitchFamily="34" charset="0"/>
                <a:cs typeface="Arial" pitchFamily="34" charset="0"/>
                <a:sym typeface="黑体" pitchFamily="2" charset="-122"/>
              </a:rPr>
              <a:t>flex</a:t>
            </a:r>
            <a:r>
              <a:rPr lang="zh-CN" altLang="en-US" b="1" dirty="0" smtClean="0">
                <a:latin typeface="Arial" pitchFamily="34" charset="0"/>
                <a:cs typeface="Arial" pitchFamily="34" charset="0"/>
                <a:sym typeface="黑体" pitchFamily="2" charset="-122"/>
              </a:rPr>
              <a:t>容器下的子元素的宽度和比容器和小的时候起作用。</a:t>
            </a:r>
          </a:p>
          <a:p>
            <a:pPr>
              <a:spcBef>
                <a:spcPts val="600"/>
              </a:spcBef>
            </a:pPr>
            <a:r>
              <a:rPr lang="en-US" altLang="zh-CN" b="1" dirty="0" smtClean="0">
                <a:latin typeface="Arial" pitchFamily="34" charset="0"/>
                <a:cs typeface="Arial" pitchFamily="34" charset="0"/>
                <a:sym typeface="黑体" pitchFamily="2" charset="-122"/>
              </a:rPr>
              <a:t>grow</a:t>
            </a:r>
            <a:r>
              <a:rPr lang="zh-CN" altLang="en-US" b="1" dirty="0" smtClean="0">
                <a:latin typeface="Arial" pitchFamily="34" charset="0"/>
                <a:cs typeface="Arial" pitchFamily="34" charset="0"/>
                <a:sym typeface="黑体" pitchFamily="2" charset="-122"/>
              </a:rPr>
              <a:t>定义了子元素的宽度增长因子，容器中除去子元素之和剩下的宽度会按照各个子元素的</a:t>
            </a:r>
            <a:r>
              <a:rPr lang="en-US" altLang="zh-CN" b="1" dirty="0" err="1" smtClean="0">
                <a:latin typeface="Arial" pitchFamily="34" charset="0"/>
                <a:cs typeface="Arial" pitchFamily="34" charset="0"/>
                <a:sym typeface="黑体" pitchFamily="2" charset="-122"/>
              </a:rPr>
              <a:t>gorw</a:t>
            </a:r>
            <a:r>
              <a:rPr lang="zh-CN" altLang="en-US" b="1" dirty="0" smtClean="0">
                <a:latin typeface="Arial" pitchFamily="34" charset="0"/>
                <a:cs typeface="Arial" pitchFamily="34" charset="0"/>
                <a:sym typeface="黑体" pitchFamily="2" charset="-122"/>
              </a:rPr>
              <a:t>值进行平分加大各个子元素上。</a:t>
            </a:r>
          </a:p>
          <a:p>
            <a:pPr>
              <a:spcBef>
                <a:spcPts val="600"/>
              </a:spcBef>
            </a:pP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4450" name="Picture 2"/>
          <p:cNvPicPr>
            <a:picLocks noChangeAspect="1" noChangeArrowheads="1"/>
          </p:cNvPicPr>
          <p:nvPr/>
        </p:nvPicPr>
        <p:blipFill>
          <a:blip r:embed="rId2"/>
          <a:srcRect/>
          <a:stretch>
            <a:fillRect/>
          </a:stretch>
        </p:blipFill>
        <p:spPr bwMode="auto">
          <a:xfrm>
            <a:off x="96837" y="3857628"/>
            <a:ext cx="9047163"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该例子的计算</a:t>
            </a:r>
          </a:p>
          <a:p>
            <a:pPr>
              <a:spcBef>
                <a:spcPts val="600"/>
              </a:spcBef>
            </a:pPr>
            <a:r>
              <a:rPr lang="en-US" altLang="zh-CN" sz="1400" b="1" dirty="0" smtClean="0">
                <a:latin typeface="Arial" pitchFamily="34" charset="0"/>
                <a:cs typeface="Arial" pitchFamily="34" charset="0"/>
                <a:sym typeface="黑体" pitchFamily="2" charset="-122"/>
              </a:rPr>
              <a:t>container-size=480px; </a:t>
            </a:r>
          </a:p>
          <a:p>
            <a:pPr>
              <a:spcBef>
                <a:spcPts val="600"/>
              </a:spcBef>
            </a:pPr>
            <a:r>
              <a:rPr lang="en-US" altLang="zh-CN" sz="1400" b="1" dirty="0" smtClean="0">
                <a:latin typeface="Arial" pitchFamily="34" charset="0"/>
                <a:cs typeface="Arial" pitchFamily="34" charset="0"/>
                <a:sym typeface="黑体" pitchFamily="2" charset="-122"/>
              </a:rPr>
              <a:t>flex-item-total=100*3=300px;</a:t>
            </a:r>
          </a:p>
          <a:p>
            <a:pPr>
              <a:spcBef>
                <a:spcPts val="600"/>
              </a:spcBef>
            </a:pPr>
            <a:r>
              <a:rPr lang="en-US" altLang="zh-CN" sz="1400" b="1" dirty="0" smtClean="0">
                <a:latin typeface="Arial" pitchFamily="34" charset="0"/>
                <a:cs typeface="Arial" pitchFamily="34" charset="0"/>
                <a:sym typeface="黑体" pitchFamily="2" charset="-122"/>
              </a:rPr>
              <a:t>flex-grow-total=3+2+1=6 </a:t>
            </a:r>
          </a:p>
          <a:p>
            <a:pPr>
              <a:spcBef>
                <a:spcPts val="600"/>
              </a:spcBef>
            </a:pPr>
            <a:r>
              <a:rPr lang="en-US" altLang="zh-CN" sz="1400" b="1" dirty="0" err="1" smtClean="0">
                <a:latin typeface="Arial" pitchFamily="34" charset="0"/>
                <a:cs typeface="Arial" pitchFamily="34" charset="0"/>
                <a:sym typeface="黑体" pitchFamily="2" charset="-122"/>
              </a:rPr>
              <a:t>available_space</a:t>
            </a:r>
            <a:r>
              <a:rPr lang="en-US" altLang="zh-CN" sz="1400" b="1" dirty="0" smtClean="0">
                <a:latin typeface="Arial" pitchFamily="34" charset="0"/>
                <a:cs typeface="Arial" pitchFamily="34" charset="0"/>
                <a:sym typeface="黑体" pitchFamily="2" charset="-122"/>
              </a:rPr>
              <a:t>=480-300=180px; </a:t>
            </a:r>
          </a:p>
          <a:p>
            <a:pPr>
              <a:spcBef>
                <a:spcPts val="600"/>
              </a:spcBef>
            </a:pPr>
            <a:r>
              <a:rPr lang="en-US" altLang="zh-CN" sz="1400" b="1" dirty="0" err="1" smtClean="0">
                <a:latin typeface="Arial" pitchFamily="34" charset="0"/>
                <a:cs typeface="Arial" pitchFamily="34" charset="0"/>
                <a:sym typeface="黑体" pitchFamily="2" charset="-122"/>
              </a:rPr>
              <a:t>grow_unit</a:t>
            </a:r>
            <a:r>
              <a:rPr lang="en-US" altLang="zh-CN" sz="1400" b="1" dirty="0" smtClean="0">
                <a:latin typeface="Arial" pitchFamily="34" charset="0"/>
                <a:cs typeface="Arial" pitchFamily="34" charset="0"/>
                <a:sym typeface="黑体" pitchFamily="2" charset="-122"/>
              </a:rPr>
              <a:t>=180/6=30px; </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子元素</a:t>
            </a:r>
            <a:r>
              <a:rPr lang="en-US" altLang="zh-CN" sz="1400" b="1" dirty="0" smtClean="0">
                <a:latin typeface="Arial" pitchFamily="34" charset="0"/>
                <a:cs typeface="Arial" pitchFamily="34" charset="0"/>
                <a:sym typeface="黑体" pitchFamily="2" charset="-122"/>
              </a:rPr>
              <a:t>1</a:t>
            </a:r>
            <a:r>
              <a:rPr lang="zh-CN" altLang="en-US" sz="1400" b="1" dirty="0" smtClean="0">
                <a:latin typeface="Arial" pitchFamily="34" charset="0"/>
                <a:cs typeface="Arial" pitchFamily="34" charset="0"/>
                <a:sym typeface="黑体" pitchFamily="2" charset="-122"/>
              </a:rPr>
              <a:t>的宽度为： </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flex_item_width1=100+3*30=190px; </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子元素</a:t>
            </a:r>
            <a:r>
              <a:rPr lang="en-US" altLang="zh-CN" sz="1400" b="1" dirty="0" smtClean="0">
                <a:latin typeface="Arial" pitchFamily="34" charset="0"/>
                <a:cs typeface="Arial" pitchFamily="34" charset="0"/>
                <a:sym typeface="黑体" pitchFamily="2" charset="-122"/>
              </a:rPr>
              <a:t>2</a:t>
            </a:r>
            <a:r>
              <a:rPr lang="zh-CN" altLang="en-US" sz="1400" b="1" dirty="0" smtClean="0">
                <a:latin typeface="Arial" pitchFamily="34" charset="0"/>
                <a:cs typeface="Arial" pitchFamily="34" charset="0"/>
                <a:sym typeface="黑体" pitchFamily="2" charset="-122"/>
              </a:rPr>
              <a:t>的宽度为： </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flex_item_width1=100+2*30=160px; </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子元素</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的宽度为： </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flex_item_width1=100+30=130px;</a:t>
            </a: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5474" name="Picture 2" descr="http://cdn2.w3cplus.com/cdn/farfuture/OH9DuyiP8gSMGv0SDQOZX4gvagBnki1GTijp8PCCcQQ/mtime:1427890871/sites/default/files/blogs/2015/1504/4352df01c32c13f7.png"/>
          <p:cNvPicPr>
            <a:picLocks noChangeAspect="1" noChangeArrowheads="1"/>
          </p:cNvPicPr>
          <p:nvPr/>
        </p:nvPicPr>
        <p:blipFill>
          <a:blip r:embed="rId2"/>
          <a:srcRect/>
          <a:stretch>
            <a:fillRect/>
          </a:stretch>
        </p:blipFill>
        <p:spPr bwMode="auto">
          <a:xfrm>
            <a:off x="3714744" y="2571744"/>
            <a:ext cx="5214974" cy="2764642"/>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b="1" dirty="0" smtClean="0">
                <a:latin typeface="Arial" pitchFamily="34" charset="0"/>
                <a:cs typeface="Arial" pitchFamily="34" charset="0"/>
                <a:sym typeface="黑体" pitchFamily="2" charset="-122"/>
              </a:rPr>
              <a:t>shrink</a:t>
            </a:r>
            <a:r>
              <a:rPr lang="zh-CN" altLang="en-US" b="1" dirty="0" smtClean="0">
                <a:latin typeface="Arial" pitchFamily="34" charset="0"/>
                <a:cs typeface="Arial" pitchFamily="34" charset="0"/>
                <a:sym typeface="黑体" pitchFamily="2" charset="-122"/>
              </a:rPr>
              <a:t>则是在宽度和比容器宽度大时候才有用。按照</a:t>
            </a:r>
            <a:r>
              <a:rPr lang="en-US" altLang="zh-CN" b="1" dirty="0" smtClean="0">
                <a:latin typeface="Arial" pitchFamily="34" charset="0"/>
                <a:cs typeface="Arial" pitchFamily="34" charset="0"/>
                <a:sym typeface="黑体" pitchFamily="2" charset="-122"/>
              </a:rPr>
              <a:t>shrink</a:t>
            </a:r>
            <a:r>
              <a:rPr lang="zh-CN" altLang="en-US" b="1" dirty="0" smtClean="0">
                <a:latin typeface="Arial" pitchFamily="34" charset="0"/>
                <a:cs typeface="Arial" pitchFamily="34" charset="0"/>
                <a:sym typeface="黑体" pitchFamily="2" charset="-122"/>
              </a:rPr>
              <a:t>的值减去相应大小得到子元素的值。</a:t>
            </a:r>
            <a:endParaRPr lang="en-US" altLang="zh-CN" b="1" dirty="0" smtClean="0">
              <a:latin typeface="Arial" pitchFamily="34" charset="0"/>
              <a:cs typeface="Arial" pitchFamily="34" charset="0"/>
              <a:sym typeface="黑体" pitchFamily="2" charset="-122"/>
            </a:endParaRPr>
          </a:p>
          <a:p>
            <a:pPr>
              <a:spcBef>
                <a:spcPts val="600"/>
              </a:spcBef>
            </a:pPr>
            <a:endParaRPr lang="zh-CN" altLang="en-US" b="1" dirty="0" smtClean="0">
              <a:latin typeface="Arial" pitchFamily="34" charset="0"/>
              <a:cs typeface="Arial" pitchFamily="34" charset="0"/>
              <a:sym typeface="黑体" pitchFamily="2" charset="-122"/>
            </a:endParaRPr>
          </a:p>
          <a:p>
            <a:pPr>
              <a:spcBef>
                <a:spcPts val="600"/>
              </a:spcBef>
            </a:pPr>
            <a:r>
              <a:rPr lang="zh-CN" altLang="en-US" b="1" dirty="0" smtClean="0">
                <a:latin typeface="Arial" pitchFamily="34" charset="0"/>
                <a:cs typeface="Arial" pitchFamily="34" charset="0"/>
                <a:sym typeface="黑体" pitchFamily="2" charset="-122"/>
              </a:rPr>
              <a:t>公式：</a:t>
            </a:r>
          </a:p>
          <a:p>
            <a:pPr>
              <a:spcBef>
                <a:spcPts val="600"/>
              </a:spcBef>
            </a:pPr>
            <a:r>
              <a:rPr lang="en-US" altLang="zh-CN" b="1" dirty="0" err="1" smtClean="0">
                <a:latin typeface="Arial" pitchFamily="34" charset="0"/>
                <a:cs typeface="Arial" pitchFamily="34" charset="0"/>
                <a:sym typeface="黑体" pitchFamily="2" charset="-122"/>
              </a:rPr>
              <a:t>overflow_space</a:t>
            </a:r>
            <a:r>
              <a:rPr lang="en-US" altLang="zh-CN" b="1" dirty="0" smtClean="0">
                <a:latin typeface="Arial" pitchFamily="34" charset="0"/>
                <a:cs typeface="Arial" pitchFamily="34" charset="0"/>
                <a:sym typeface="黑体" pitchFamily="2" charset="-122"/>
              </a:rPr>
              <a:t>(</a:t>
            </a:r>
            <a:r>
              <a:rPr lang="zh-CN" altLang="en-US" b="1" dirty="0" smtClean="0">
                <a:latin typeface="Arial" pitchFamily="34" charset="0"/>
                <a:cs typeface="Arial" pitchFamily="34" charset="0"/>
                <a:sym typeface="黑体" pitchFamily="2" charset="-122"/>
              </a:rPr>
              <a:t>溢出的宽度</a:t>
            </a:r>
            <a:r>
              <a:rPr lang="en-US" altLang="zh-CN" b="1" dirty="0" smtClean="0">
                <a:latin typeface="Arial" pitchFamily="34" charset="0"/>
                <a:cs typeface="Arial" pitchFamily="34" charset="0"/>
                <a:sym typeface="黑体" pitchFamily="2" charset="-122"/>
              </a:rPr>
              <a:t>)</a:t>
            </a:r>
          </a:p>
          <a:p>
            <a:pPr>
              <a:spcBef>
                <a:spcPts val="600"/>
              </a:spcBef>
            </a:pP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15715" name="Picture 3"/>
          <p:cNvPicPr>
            <a:picLocks noChangeAspect="1" noChangeArrowheads="1"/>
          </p:cNvPicPr>
          <p:nvPr/>
        </p:nvPicPr>
        <p:blipFill>
          <a:blip r:embed="rId2"/>
          <a:srcRect/>
          <a:stretch>
            <a:fillRect/>
          </a:stretch>
        </p:blipFill>
        <p:spPr bwMode="auto">
          <a:xfrm>
            <a:off x="68263" y="3714752"/>
            <a:ext cx="9075737"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该例子的计算</a:t>
            </a:r>
          </a:p>
          <a:p>
            <a:pPr>
              <a:spcBef>
                <a:spcPts val="600"/>
              </a:spcBef>
            </a:pPr>
            <a:r>
              <a:rPr lang="en-US" altLang="zh-CN" sz="1400" b="1" dirty="0" smtClean="0">
                <a:latin typeface="Arial" pitchFamily="34" charset="0"/>
                <a:cs typeface="Arial" pitchFamily="34" charset="0"/>
                <a:sym typeface="黑体" pitchFamily="2" charset="-122"/>
              </a:rPr>
              <a:t>container-width=480px; item-shrink</a:t>
            </a:r>
            <a:r>
              <a:rPr lang="zh-CN" altLang="en-US" sz="1400" b="1" dirty="0" smtClean="0">
                <a:latin typeface="Arial" pitchFamily="34" charset="0"/>
                <a:cs typeface="Arial" pitchFamily="34" charset="0"/>
                <a:sym typeface="黑体" pitchFamily="2" charset="-122"/>
              </a:rPr>
              <a:t>分别为</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2</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1.item-basis=200px; overflow-space=120px; </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则：</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flex_item1_width=200-(120*(3/6))=140px; </a:t>
            </a:r>
          </a:p>
          <a:p>
            <a:pPr>
              <a:spcBef>
                <a:spcPts val="600"/>
              </a:spcBef>
            </a:pPr>
            <a:r>
              <a:rPr lang="en-US" altLang="zh-CN" sz="1400" b="1" dirty="0" smtClean="0">
                <a:latin typeface="Arial" pitchFamily="34" charset="0"/>
                <a:cs typeface="Arial" pitchFamily="34" charset="0"/>
                <a:sym typeface="黑体" pitchFamily="2" charset="-122"/>
              </a:rPr>
              <a:t>flex_item2_width=200-(120*(2/6))=160px; </a:t>
            </a:r>
          </a:p>
          <a:p>
            <a:pPr>
              <a:spcBef>
                <a:spcPts val="600"/>
              </a:spcBef>
            </a:pPr>
            <a:r>
              <a:rPr lang="en-US" altLang="zh-CN" sz="1400" b="1" dirty="0" smtClean="0">
                <a:latin typeface="Arial" pitchFamily="34" charset="0"/>
                <a:cs typeface="Arial" pitchFamily="34" charset="0"/>
                <a:sym typeface="黑体" pitchFamily="2" charset="-122"/>
              </a:rPr>
              <a:t>flex_item3_width=200-(120*(1/6))=180px; </a:t>
            </a: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1285852" y="1571612"/>
            <a:ext cx="6655106" cy="3284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10</a:t>
            </a:r>
            <a:r>
              <a:rPr lang="zh-CN" altLang="en-US" sz="2400" b="1" dirty="0" smtClean="0"/>
              <a:t>、</a:t>
            </a:r>
            <a:r>
              <a:rPr lang="en-US" sz="2400" b="1" dirty="0" smtClean="0"/>
              <a:t> flex-basis (</a:t>
            </a:r>
            <a:r>
              <a:rPr lang="zh-CN" altLang="en-US" sz="2400" b="1" dirty="0" smtClean="0"/>
              <a:t>适用于弹性盒模型容器子元素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300542"/>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flex-basis: &lt;length&gt; | auto (default auto)</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设置或检索弹性盒伸缩基准值</a:t>
                      </a:r>
                      <a:br>
                        <a:rPr lang="zh-CN" altLang="en-US" sz="2200" b="1" dirty="0" smtClean="0">
                          <a:latin typeface="Arial" pitchFamily="34" charset="0"/>
                          <a:cs typeface="Arial" pitchFamily="34" charset="0"/>
                        </a:rPr>
                      </a:b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auto</a:t>
                      </a:r>
                      <a:r>
                        <a:rPr lang="zh-CN" altLang="en-US" sz="2200" b="1" dirty="0" smtClean="0">
                          <a:latin typeface="Arial" pitchFamily="34" charset="0"/>
                          <a:cs typeface="Arial" pitchFamily="34" charset="0"/>
                        </a:rPr>
                        <a:t>：无特定宽度值，取决于其它属性值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&lt;length&gt;</a:t>
                      </a:r>
                      <a:r>
                        <a:rPr lang="zh-CN" altLang="en-US" sz="2200" b="1" dirty="0" smtClean="0">
                          <a:latin typeface="Arial" pitchFamily="34" charset="0"/>
                          <a:cs typeface="Arial" pitchFamily="34" charset="0"/>
                        </a:rPr>
                        <a:t>：用长度值来定义宽度。不允许负值</a:t>
                      </a:r>
                    </a:p>
                    <a:p>
                      <a:pPr marL="0" marR="0" indent="0" algn="l" defTabSz="914400" rtl="0" eaLnBrk="1" fontAlgn="auto" latinLnBrk="0" hangingPunct="1">
                        <a:lnSpc>
                          <a:spcPct val="100000"/>
                        </a:lnSpc>
                        <a:spcBef>
                          <a:spcPts val="0"/>
                        </a:spcBef>
                        <a:spcAft>
                          <a:spcPts val="0"/>
                        </a:spcAft>
                        <a:buClrTx/>
                        <a:buSzTx/>
                        <a:buFontTx/>
                        <a:buChar char="-"/>
                        <a:tabLst/>
                        <a:defRPr/>
                      </a:pPr>
                      <a:r>
                        <a:rPr lang="en-US" altLang="zh-CN" sz="2200" b="1" dirty="0" smtClean="0">
                          <a:latin typeface="Arial" pitchFamily="34" charset="0"/>
                          <a:cs typeface="Arial" pitchFamily="34" charset="0"/>
                        </a:rPr>
                        <a:t>&lt;percentage&gt;</a:t>
                      </a:r>
                      <a:r>
                        <a:rPr lang="zh-CN" altLang="en-US" sz="2200" b="1" dirty="0" smtClean="0">
                          <a:latin typeface="Arial" pitchFamily="34" charset="0"/>
                          <a:cs typeface="Arial" pitchFamily="34" charset="0"/>
                        </a:rPr>
                        <a:t>：用百分比来定义宽度。不允许负值</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Char char="-"/>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latin typeface="Arial" pitchFamily="34" charset="0"/>
                          <a:cs typeface="Arial" pitchFamily="34" charset="0"/>
                        </a:rPr>
                        <a:t>补充：</a:t>
                      </a:r>
                    </a:p>
                    <a:p>
                      <a:pPr marL="0" marR="0" indent="0" algn="l" defTabSz="914400" rtl="0" eaLnBrk="1" fontAlgn="auto" latinLnBrk="0" hangingPunct="1">
                        <a:lnSpc>
                          <a:spcPct val="100000"/>
                        </a:lnSpc>
                        <a:spcBef>
                          <a:spcPts val="0"/>
                        </a:spcBef>
                        <a:spcAft>
                          <a:spcPts val="0"/>
                        </a:spcAft>
                        <a:buClrTx/>
                        <a:buSzTx/>
                        <a:buFontTx/>
                        <a:buChar char="-"/>
                        <a:tabLst/>
                        <a:defRPr/>
                      </a:pPr>
                      <a:r>
                        <a:rPr lang="en-US" altLang="zh-CN" sz="2000" b="1" dirty="0" smtClean="0">
                          <a:latin typeface="Arial" pitchFamily="34" charset="0"/>
                          <a:cs typeface="Arial" pitchFamily="34" charset="0"/>
                        </a:rPr>
                        <a:t>flex-</a:t>
                      </a:r>
                      <a:r>
                        <a:rPr lang="en-US" altLang="zh-CN" sz="2000" b="1" dirty="0" err="1" smtClean="0">
                          <a:latin typeface="Arial" pitchFamily="34" charset="0"/>
                          <a:cs typeface="Arial" pitchFamily="34" charset="0"/>
                        </a:rPr>
                        <a:t>basis:flex</a:t>
                      </a:r>
                      <a:r>
                        <a:rPr lang="en-US" altLang="zh-CN" sz="2000" b="1" dirty="0" smtClean="0">
                          <a:latin typeface="Arial" pitchFamily="34" charset="0"/>
                          <a:cs typeface="Arial" pitchFamily="34" charset="0"/>
                        </a:rPr>
                        <a:t>-basis</a:t>
                      </a:r>
                      <a:r>
                        <a:rPr lang="zh-CN" altLang="en-US" sz="2000" b="1" dirty="0" smtClean="0">
                          <a:latin typeface="Arial" pitchFamily="34" charset="0"/>
                          <a:cs typeface="Arial" pitchFamily="34" charset="0"/>
                        </a:rPr>
                        <a:t>可以理解为我们给子元素设置的宽度。</a:t>
                      </a:r>
                    </a:p>
                    <a:p>
                      <a:pPr marL="0" marR="0" indent="0" algn="l" defTabSz="914400" rtl="0" eaLnBrk="1" fontAlgn="auto" latinLnBrk="0" hangingPunct="1">
                        <a:lnSpc>
                          <a:spcPct val="100000"/>
                        </a:lnSpc>
                        <a:spcBef>
                          <a:spcPts val="0"/>
                        </a:spcBef>
                        <a:spcAft>
                          <a:spcPts val="0"/>
                        </a:spcAft>
                        <a:buClrTx/>
                        <a:buSzTx/>
                        <a:buFontTx/>
                        <a:buChar char="-"/>
                        <a:tabLst/>
                        <a:defRPr/>
                      </a:pPr>
                      <a:r>
                        <a:rPr lang="zh-CN" altLang="en-US" sz="2000" b="1" dirty="0" smtClean="0">
                          <a:latin typeface="Arial" pitchFamily="34" charset="0"/>
                          <a:cs typeface="Arial" pitchFamily="34" charset="0"/>
                        </a:rPr>
                        <a:t>默认值是</a:t>
                      </a:r>
                      <a:r>
                        <a:rPr lang="en-US" altLang="zh-CN" sz="2000" b="1" dirty="0" smtClean="0">
                          <a:latin typeface="Arial" pitchFamily="34" charset="0"/>
                          <a:cs typeface="Arial" pitchFamily="34" charset="0"/>
                        </a:rPr>
                        <a:t>auto,</a:t>
                      </a:r>
                      <a:r>
                        <a:rPr lang="zh-CN" altLang="en-US" sz="2000" b="1" dirty="0" smtClean="0">
                          <a:latin typeface="Arial" pitchFamily="34" charset="0"/>
                          <a:cs typeface="Arial" pitchFamily="34" charset="0"/>
                        </a:rPr>
                        <a:t>宽度设置为</a:t>
                      </a:r>
                      <a:r>
                        <a:rPr lang="en-US" altLang="zh-CN" sz="2000" b="1" dirty="0" smtClean="0">
                          <a:latin typeface="Arial" pitchFamily="34" charset="0"/>
                          <a:cs typeface="Arial" pitchFamily="34" charset="0"/>
                        </a:rPr>
                        <a:t>auto</a:t>
                      </a:r>
                      <a:r>
                        <a:rPr lang="zh-CN" altLang="en-US" sz="2000" b="1" dirty="0" smtClean="0">
                          <a:latin typeface="Arial" pitchFamily="34" charset="0"/>
                          <a:cs typeface="Arial" pitchFamily="34" charset="0"/>
                        </a:rPr>
                        <a:t>时，盒子的宽度取决你们元素的宽度。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flex-basis</a:t>
            </a:r>
            <a:r>
              <a:rPr lang="zh-CN" altLang="en-US" sz="1400" b="1" dirty="0" smtClean="0">
                <a:latin typeface="Arial" pitchFamily="34" charset="0"/>
                <a:cs typeface="Arial" pitchFamily="34" charset="0"/>
                <a:sym typeface="黑体" pitchFamily="2" charset="-122"/>
              </a:rPr>
              <a:t>定义了剩余或溢出的基准值。什么是基准值呢？比如你某元素宽度</a:t>
            </a:r>
            <a:r>
              <a:rPr lang="en-US" altLang="zh-CN" sz="1400" b="1" dirty="0" smtClean="0">
                <a:latin typeface="Arial" pitchFamily="34" charset="0"/>
                <a:cs typeface="Arial" pitchFamily="34" charset="0"/>
                <a:sym typeface="黑体" pitchFamily="2" charset="-122"/>
              </a:rPr>
              <a:t>100px</a:t>
            </a:r>
            <a:r>
              <a:rPr lang="zh-CN" altLang="en-US" sz="1400" b="1" dirty="0" smtClean="0">
                <a:latin typeface="Arial" pitchFamily="34" charset="0"/>
                <a:cs typeface="Arial" pitchFamily="34" charset="0"/>
                <a:sym typeface="黑体" pitchFamily="2" charset="-122"/>
              </a:rPr>
              <a:t>，你将其</a:t>
            </a:r>
            <a:r>
              <a:rPr lang="en-US" altLang="zh-CN" sz="1400" b="1" dirty="0" smtClean="0">
                <a:latin typeface="Arial" pitchFamily="34" charset="0"/>
                <a:cs typeface="Arial" pitchFamily="34" charset="0"/>
                <a:sym typeface="黑体" pitchFamily="2" charset="-122"/>
              </a:rPr>
              <a:t>flex-basis:600px</a:t>
            </a:r>
            <a:r>
              <a:rPr lang="zh-CN" altLang="en-US" sz="1400" b="1" dirty="0" smtClean="0">
                <a:latin typeface="Arial" pitchFamily="34" charset="0"/>
                <a:cs typeface="Arial" pitchFamily="34" charset="0"/>
                <a:sym typeface="黑体" pitchFamily="2" charset="-122"/>
              </a:rPr>
              <a:t>，则该元素将以</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来计算剩余或溢出。默认值为</a:t>
            </a:r>
            <a:r>
              <a:rPr lang="en-US" altLang="zh-CN" sz="1400" b="1" dirty="0" smtClean="0">
                <a:latin typeface="Arial" pitchFamily="34" charset="0"/>
                <a:cs typeface="Arial" pitchFamily="34" charset="0"/>
                <a:sym typeface="黑体" pitchFamily="2" charset="-122"/>
              </a:rPr>
              <a:t>auto</a:t>
            </a:r>
            <a:r>
              <a:rPr lang="zh-CN" altLang="en-US" sz="1400" b="1" dirty="0" smtClean="0">
                <a:latin typeface="Arial" pitchFamily="34" charset="0"/>
                <a:cs typeface="Arial" pitchFamily="34" charset="0"/>
                <a:sym typeface="黑体" pitchFamily="2" charset="-122"/>
              </a:rPr>
              <a:t>，表示基准值就是元素原始尺寸。</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例如，外层</a:t>
            </a:r>
            <a:r>
              <a:rPr lang="en-US" altLang="zh-CN" sz="1400" b="1" dirty="0" smtClean="0">
                <a:latin typeface="Arial" pitchFamily="34" charset="0"/>
                <a:cs typeface="Arial" pitchFamily="34" charset="0"/>
                <a:sym typeface="黑体" pitchFamily="2" charset="-122"/>
              </a:rPr>
              <a:t>div</a:t>
            </a:r>
            <a:r>
              <a:rPr lang="zh-CN" altLang="en-US" sz="1400" b="1" dirty="0" smtClean="0">
                <a:latin typeface="Arial" pitchFamily="34" charset="0"/>
                <a:cs typeface="Arial" pitchFamily="34" charset="0"/>
                <a:sym typeface="黑体" pitchFamily="2" charset="-122"/>
              </a:rPr>
              <a:t>总宽</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5</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的宽度均为</a:t>
            </a:r>
            <a:r>
              <a:rPr lang="en-US" altLang="zh-CN" sz="1400" b="1" dirty="0" smtClean="0">
                <a:latin typeface="Arial" pitchFamily="34" charset="0"/>
                <a:cs typeface="Arial" pitchFamily="34" charset="0"/>
                <a:sym typeface="黑体" pitchFamily="2" charset="-122"/>
              </a:rPr>
              <a:t>100px</a:t>
            </a:r>
            <a:r>
              <a:rPr lang="zh-CN" altLang="en-US" sz="1400" b="1" dirty="0" smtClean="0">
                <a:latin typeface="Arial" pitchFamily="34" charset="0"/>
                <a:cs typeface="Arial" pitchFamily="34" charset="0"/>
                <a:sym typeface="黑体" pitchFamily="2" charset="-122"/>
              </a:rPr>
              <a:t>：</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现在给第</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设</a:t>
            </a:r>
            <a:r>
              <a:rPr lang="en-US" altLang="zh-CN" sz="1400" b="1" dirty="0" smtClean="0">
                <a:latin typeface="Arial" pitchFamily="34" charset="0"/>
                <a:cs typeface="Arial" pitchFamily="34" charset="0"/>
                <a:sym typeface="黑体" pitchFamily="2" charset="-122"/>
              </a:rPr>
              <a:t>flex-basis:600px;</a:t>
            </a:r>
            <a:r>
              <a:rPr lang="zh-CN" altLang="en-US" sz="1400" b="1" dirty="0" smtClean="0">
                <a:latin typeface="Arial" pitchFamily="34" charset="0"/>
                <a:cs typeface="Arial" pitchFamily="34" charset="0"/>
                <a:sym typeface="黑体" pitchFamily="2" charset="-122"/>
              </a:rPr>
              <a:t>（注意不是将其</a:t>
            </a:r>
            <a:r>
              <a:rPr lang="en-US" altLang="zh-CN" sz="1400" b="1" dirty="0" smtClean="0">
                <a:latin typeface="Arial" pitchFamily="34" charset="0"/>
                <a:cs typeface="Arial" pitchFamily="34" charset="0"/>
                <a:sym typeface="黑体" pitchFamily="2" charset="-122"/>
              </a:rPr>
              <a:t>width</a:t>
            </a:r>
            <a:r>
              <a:rPr lang="zh-CN" altLang="en-US" sz="1400" b="1" dirty="0" smtClean="0">
                <a:latin typeface="Arial" pitchFamily="34" charset="0"/>
                <a:cs typeface="Arial" pitchFamily="34" charset="0"/>
                <a:sym typeface="黑体" pitchFamily="2" charset="-122"/>
              </a:rPr>
              <a:t>改成</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）。这样弹性盒子在计算时会将第</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的宽度按</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来计算，这样</a:t>
            </a:r>
            <a:r>
              <a:rPr lang="en-US" altLang="zh-CN" sz="1400" b="1" dirty="0" smtClean="0">
                <a:latin typeface="Arial" pitchFamily="34" charset="0"/>
                <a:cs typeface="Arial" pitchFamily="34" charset="0"/>
                <a:sym typeface="黑体" pitchFamily="2" charset="-122"/>
              </a:rPr>
              <a:t>5</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的总宽度为</a:t>
            </a:r>
            <a:r>
              <a:rPr lang="en-US" altLang="zh-CN" sz="1400" b="1" dirty="0" smtClean="0">
                <a:latin typeface="Arial" pitchFamily="34" charset="0"/>
                <a:cs typeface="Arial" pitchFamily="34" charset="0"/>
                <a:sym typeface="黑体" pitchFamily="2" charset="-122"/>
              </a:rPr>
              <a:t>1000px</a:t>
            </a:r>
            <a:r>
              <a:rPr lang="zh-CN" altLang="en-US" sz="1400" b="1" dirty="0" smtClean="0">
                <a:latin typeface="Arial" pitchFamily="34" charset="0"/>
                <a:cs typeface="Arial" pitchFamily="34" charset="0"/>
                <a:sym typeface="黑体" pitchFamily="2" charset="-122"/>
              </a:rPr>
              <a:t>，而容器的宽度是</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，超出了</a:t>
            </a:r>
            <a:r>
              <a:rPr lang="en-US" altLang="zh-CN" sz="1400" b="1" dirty="0" smtClean="0">
                <a:latin typeface="Arial" pitchFamily="34" charset="0"/>
                <a:cs typeface="Arial" pitchFamily="34" charset="0"/>
                <a:sym typeface="黑体" pitchFamily="2" charset="-122"/>
              </a:rPr>
              <a:t>400px</a:t>
            </a:r>
            <a:r>
              <a:rPr lang="zh-CN" altLang="en-US" sz="1400" b="1" dirty="0" smtClean="0">
                <a:latin typeface="Arial" pitchFamily="34" charset="0"/>
                <a:cs typeface="Arial" pitchFamily="34" charset="0"/>
                <a:sym typeface="黑体" pitchFamily="2" charset="-122"/>
              </a:rPr>
              <a:t>。由于未设</a:t>
            </a:r>
            <a:r>
              <a:rPr lang="en-US" altLang="zh-CN" sz="1400" b="1" dirty="0" smtClean="0">
                <a:latin typeface="Arial" pitchFamily="34" charset="0"/>
                <a:cs typeface="Arial" pitchFamily="34" charset="0"/>
                <a:sym typeface="黑体" pitchFamily="2" charset="-122"/>
              </a:rPr>
              <a:t>flex-shrink</a:t>
            </a:r>
            <a:r>
              <a:rPr lang="zh-CN" altLang="en-US" sz="1400" b="1" dirty="0" smtClean="0">
                <a:latin typeface="Arial" pitchFamily="34" charset="0"/>
                <a:cs typeface="Arial" pitchFamily="34" charset="0"/>
                <a:sym typeface="黑体" pitchFamily="2" charset="-122"/>
              </a:rPr>
              <a:t>，默认值为</a:t>
            </a:r>
            <a:r>
              <a:rPr lang="en-US" altLang="zh-CN" sz="1400" b="1" dirty="0" smtClean="0">
                <a:latin typeface="Arial" pitchFamily="34" charset="0"/>
                <a:cs typeface="Arial" pitchFamily="34" charset="0"/>
                <a:sym typeface="黑体" pitchFamily="2" charset="-122"/>
              </a:rPr>
              <a:t>1</a:t>
            </a:r>
            <a:r>
              <a:rPr lang="zh-CN" altLang="en-US" sz="1400" b="1" dirty="0" smtClean="0">
                <a:latin typeface="Arial" pitchFamily="34" charset="0"/>
                <a:cs typeface="Arial" pitchFamily="34" charset="0"/>
                <a:sym typeface="黑体" pitchFamily="2" charset="-122"/>
              </a:rPr>
              <a:t>，保持原始尺寸比例，因此将按</a:t>
            </a:r>
            <a:r>
              <a:rPr lang="en-US" altLang="zh-CN" sz="1400" b="1" dirty="0" smtClean="0">
                <a:latin typeface="Arial" pitchFamily="34" charset="0"/>
                <a:cs typeface="Arial" pitchFamily="34" charset="0"/>
                <a:sym typeface="黑体" pitchFamily="2" charset="-122"/>
              </a:rPr>
              <a:t>1:1:6:1:1</a:t>
            </a:r>
            <a:r>
              <a:rPr lang="zh-CN" altLang="en-US" sz="1400" b="1" dirty="0" smtClean="0">
                <a:latin typeface="Arial" pitchFamily="34" charset="0"/>
                <a:cs typeface="Arial" pitchFamily="34" charset="0"/>
                <a:sym typeface="黑体" pitchFamily="2" charset="-122"/>
              </a:rPr>
              <a:t>来分配这溢出的</a:t>
            </a:r>
            <a:r>
              <a:rPr lang="en-US" altLang="zh-CN" sz="1400" b="1" dirty="0" smtClean="0">
                <a:latin typeface="Arial" pitchFamily="34" charset="0"/>
                <a:cs typeface="Arial" pitchFamily="34" charset="0"/>
                <a:sym typeface="黑体" pitchFamily="2" charset="-122"/>
              </a:rPr>
              <a:t>400px</a:t>
            </a:r>
            <a:r>
              <a:rPr lang="zh-CN" altLang="en-US" sz="1400" b="1" dirty="0" smtClean="0">
                <a:latin typeface="Arial" pitchFamily="34" charset="0"/>
                <a:cs typeface="Arial" pitchFamily="34" charset="0"/>
                <a:sym typeface="黑体" pitchFamily="2" charset="-122"/>
              </a:rPr>
              <a:t>。很容易计算得出第</a:t>
            </a:r>
            <a:r>
              <a:rPr lang="en-US" altLang="zh-CN" sz="1400" b="1" dirty="0" smtClean="0">
                <a:latin typeface="Arial" pitchFamily="34" charset="0"/>
                <a:cs typeface="Arial" pitchFamily="34" charset="0"/>
                <a:sym typeface="黑体" pitchFamily="2" charset="-122"/>
              </a:rPr>
              <a:t>3</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将缩小</a:t>
            </a:r>
            <a:r>
              <a:rPr lang="en-US" altLang="zh-CN" sz="1400" b="1" dirty="0" smtClean="0">
                <a:latin typeface="Arial" pitchFamily="34" charset="0"/>
                <a:cs typeface="Arial" pitchFamily="34" charset="0"/>
                <a:sym typeface="黑体" pitchFamily="2" charset="-122"/>
              </a:rPr>
              <a:t>240px</a:t>
            </a:r>
            <a:r>
              <a:rPr lang="zh-CN" altLang="en-US" sz="1400" b="1" dirty="0" smtClean="0">
                <a:latin typeface="Arial" pitchFamily="34" charset="0"/>
                <a:cs typeface="Arial" pitchFamily="34" charset="0"/>
                <a:sym typeface="黑体" pitchFamily="2" charset="-122"/>
              </a:rPr>
              <a:t>，宽度为</a:t>
            </a:r>
            <a:r>
              <a:rPr lang="en-US" altLang="zh-CN" sz="1400" b="1" dirty="0" smtClean="0">
                <a:latin typeface="Arial" pitchFamily="34" charset="0"/>
                <a:cs typeface="Arial" pitchFamily="34" charset="0"/>
                <a:sym typeface="黑体" pitchFamily="2" charset="-122"/>
              </a:rPr>
              <a:t>600px → 360px</a:t>
            </a:r>
            <a:r>
              <a:rPr lang="zh-CN" altLang="en-US" sz="1400" b="1" dirty="0" smtClean="0">
                <a:latin typeface="Arial" pitchFamily="34" charset="0"/>
                <a:cs typeface="Arial" pitchFamily="34" charset="0"/>
                <a:sym typeface="黑体" pitchFamily="2" charset="-122"/>
              </a:rPr>
              <a:t>。其他</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将缩小</a:t>
            </a:r>
            <a:r>
              <a:rPr lang="en-US" altLang="zh-CN" sz="1400" b="1" dirty="0" smtClean="0">
                <a:latin typeface="Arial" pitchFamily="34" charset="0"/>
                <a:cs typeface="Arial" pitchFamily="34" charset="0"/>
                <a:sym typeface="黑体" pitchFamily="2" charset="-122"/>
              </a:rPr>
              <a:t>40px</a:t>
            </a:r>
            <a:r>
              <a:rPr lang="zh-CN" altLang="en-US" sz="1400" b="1" dirty="0" smtClean="0">
                <a:latin typeface="Arial" pitchFamily="34" charset="0"/>
                <a:cs typeface="Arial" pitchFamily="34" charset="0"/>
                <a:sym typeface="黑体" pitchFamily="2" charset="-122"/>
              </a:rPr>
              <a:t>，宽度为</a:t>
            </a:r>
            <a:r>
              <a:rPr lang="en-US" altLang="zh-CN" sz="1400" b="1" dirty="0" smtClean="0">
                <a:latin typeface="Arial" pitchFamily="34" charset="0"/>
                <a:cs typeface="Arial" pitchFamily="34" charset="0"/>
                <a:sym typeface="黑体" pitchFamily="2" charset="-122"/>
              </a:rPr>
              <a:t>100px → 60px</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a:p>
            <a:pPr>
              <a:spcBef>
                <a:spcPts val="600"/>
              </a:spcBef>
            </a:pP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1378" name="Picture 2"/>
          <p:cNvPicPr>
            <a:picLocks noChangeAspect="1" noChangeArrowheads="1"/>
          </p:cNvPicPr>
          <p:nvPr/>
        </p:nvPicPr>
        <p:blipFill>
          <a:blip r:embed="rId2"/>
          <a:srcRect/>
          <a:stretch>
            <a:fillRect/>
          </a:stretch>
        </p:blipFill>
        <p:spPr bwMode="auto">
          <a:xfrm>
            <a:off x="409587" y="2928938"/>
            <a:ext cx="5876925" cy="571500"/>
          </a:xfrm>
          <a:prstGeom prst="rect">
            <a:avLst/>
          </a:prstGeom>
          <a:noFill/>
          <a:ln w="9525">
            <a:noFill/>
            <a:miter lim="800000"/>
            <a:headEnd/>
            <a:tailEnd/>
          </a:ln>
          <a:effectLst/>
        </p:spPr>
      </p:pic>
      <p:pic>
        <p:nvPicPr>
          <p:cNvPr id="101379" name="Picture 3"/>
          <p:cNvPicPr>
            <a:picLocks noChangeAspect="1" noChangeArrowheads="1"/>
          </p:cNvPicPr>
          <p:nvPr/>
        </p:nvPicPr>
        <p:blipFill>
          <a:blip r:embed="rId3"/>
          <a:srcRect/>
          <a:stretch>
            <a:fillRect/>
          </a:stretch>
        </p:blipFill>
        <p:spPr bwMode="auto">
          <a:xfrm>
            <a:off x="357158" y="4786322"/>
            <a:ext cx="5943600"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{width:100%; height: 600px; background: #</a:t>
            </a:r>
            <a:r>
              <a:rPr lang="en-US" altLang="zh-CN" sz="1400" b="1" dirty="0" err="1" smtClean="0">
                <a:latin typeface="Arial" pitchFamily="34" charset="0"/>
                <a:cs typeface="Arial" pitchFamily="34" charset="0"/>
                <a:sym typeface="黑体" pitchFamily="2" charset="-122"/>
              </a:rPr>
              <a:t>ddd</a:t>
            </a:r>
            <a:r>
              <a:rPr lang="en-US" altLang="zh-CN" sz="1400" b="1" dirty="0" smtClean="0">
                <a:latin typeface="Arial" pitchFamily="34" charset="0"/>
                <a:cs typeface="Arial" pitchFamily="34" charset="0"/>
                <a:sym typeface="黑体" pitchFamily="2" charset="-122"/>
              </a:rPr>
              <a:t>; display: flex; margin-top: 10px; flex-wrap: wrap;}</a:t>
            </a:r>
          </a:p>
          <a:p>
            <a:pPr>
              <a:spcBef>
                <a:spcPts val="600"/>
              </a:spcBef>
            </a:pP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 100px; height: 150px; border: 1px solid #b6b6b6;}</a:t>
            </a:r>
          </a:p>
          <a:p>
            <a:pPr>
              <a:spcBef>
                <a:spcPts val="600"/>
              </a:spcBef>
            </a:pPr>
            <a:r>
              <a:rPr lang="en-US" altLang="zh-CN" sz="1400" b="1" dirty="0" smtClean="0">
                <a:latin typeface="Arial" pitchFamily="34" charset="0"/>
                <a:cs typeface="Arial" pitchFamily="34" charset="0"/>
                <a:sym typeface="黑体" pitchFamily="2" charset="-122"/>
              </a:rPr>
              <a:t>p {line-height: 30px;}</a:t>
            </a:r>
          </a:p>
          <a:p>
            <a:pPr>
              <a:spcBef>
                <a:spcPts val="600"/>
              </a:spcBef>
            </a:pPr>
            <a:r>
              <a:rPr lang="en-US" altLang="zh-CN" sz="1400" b="1" dirty="0" err="1" smtClean="0">
                <a:latin typeface="Arial" pitchFamily="34" charset="0"/>
                <a:cs typeface="Arial" pitchFamily="34" charset="0"/>
                <a:sym typeface="黑体" pitchFamily="2" charset="-122"/>
              </a:rPr>
              <a:t>ul:nth</a:t>
            </a:r>
            <a:r>
              <a:rPr lang="en-US" altLang="zh-CN" sz="1400" b="1" dirty="0" smtClean="0">
                <a:latin typeface="Arial" pitchFamily="34" charset="0"/>
                <a:cs typeface="Arial" pitchFamily="34" charset="0"/>
                <a:sym typeface="黑体" pitchFamily="2" charset="-122"/>
              </a:rPr>
              <a:t>-of-type(1) {align-content: flex-start;}</a:t>
            </a:r>
          </a:p>
          <a:p>
            <a:pPr>
              <a:spcBef>
                <a:spcPts val="600"/>
              </a:spcBef>
            </a:pP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-child(3) {flex-basis: 600px;}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&lt;body&gt;			</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&gt;b&lt;/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&gt;c&lt;/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&gt;d&lt;/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&gt;e&lt;/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	&lt;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&gt;f&lt;/</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a:t>
            </a:r>
            <a:r>
              <a:rPr lang="en-US" altLang="zh-CN" sz="1400" b="1" dirty="0" err="1" smtClean="0">
                <a:latin typeface="Arial" pitchFamily="34" charset="0"/>
                <a:cs typeface="Arial" pitchFamily="34" charset="0"/>
                <a:sym typeface="黑体" pitchFamily="2" charset="-122"/>
              </a:rPr>
              <a:t>ul</a:t>
            </a:r>
            <a:r>
              <a:rPr lang="en-US" altLang="zh-CN" sz="1400" b="1" dirty="0" smtClean="0">
                <a:latin typeface="Arial" pitchFamily="34" charset="0"/>
                <a:cs typeface="Arial" pitchFamily="34" charset="0"/>
                <a:sym typeface="黑体" pitchFamily="2" charset="-122"/>
              </a:rPr>
              <a:t>&gt;</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旧语法：用</a:t>
            </a:r>
            <a:r>
              <a:rPr lang="en-US" altLang="zh-CN" sz="2000" dirty="0" smtClean="0">
                <a:latin typeface="Arial" pitchFamily="34" charset="0"/>
                <a:ea typeface="微软雅黑" pitchFamily="34" charset="-122"/>
                <a:cs typeface="Arial" pitchFamily="34" charset="0"/>
              </a:rPr>
              <a:t>box-flex</a:t>
            </a:r>
            <a:r>
              <a:rPr lang="zh-CN" altLang="en-US" sz="2000" dirty="0" smtClean="0">
                <a:latin typeface="Arial" pitchFamily="34" charset="0"/>
                <a:ea typeface="微软雅黑" pitchFamily="34" charset="-122"/>
                <a:cs typeface="Arial" pitchFamily="34" charset="0"/>
              </a:rPr>
              <a:t>，具体参见下面</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混合版：用</a:t>
            </a:r>
            <a:r>
              <a:rPr lang="en-US" altLang="zh-CN" sz="2000" dirty="0" smtClean="0">
                <a:latin typeface="Arial" pitchFamily="34" charset="0"/>
                <a:ea typeface="微软雅黑" pitchFamily="34" charset="-122"/>
                <a:cs typeface="Arial" pitchFamily="34" charset="0"/>
              </a:rPr>
              <a:t>-ms-flex</a:t>
            </a:r>
            <a:r>
              <a:rPr lang="zh-CN" altLang="en-US" sz="2000" dirty="0" smtClean="0">
                <a:latin typeface="Arial" pitchFamily="34" charset="0"/>
                <a:ea typeface="微软雅黑" pitchFamily="34" charset="-122"/>
                <a:cs typeface="Arial" pitchFamily="34" charset="0"/>
              </a:rPr>
              <a:t>，具体参见下面</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pic>
        <p:nvPicPr>
          <p:cNvPr id="48130" name="Picture 2" descr="http://pic002.cnblogs.com/images/2010/181589/2010122509150321.png"/>
          <p:cNvPicPr>
            <a:picLocks noChangeAspect="1" noChangeArrowheads="1"/>
          </p:cNvPicPr>
          <p:nvPr/>
        </p:nvPicPr>
        <p:blipFill>
          <a:blip r:embed="rId2"/>
          <a:srcRect/>
          <a:stretch>
            <a:fillRect/>
          </a:stretch>
        </p:blipFill>
        <p:spPr bwMode="auto">
          <a:xfrm>
            <a:off x="428596" y="1643050"/>
            <a:ext cx="4086225" cy="2114550"/>
          </a:xfrm>
          <a:prstGeom prst="rect">
            <a:avLst/>
          </a:prstGeom>
          <a:noFill/>
        </p:spPr>
      </p:pic>
      <p:pic>
        <p:nvPicPr>
          <p:cNvPr id="48132" name="Picture 4" descr="http://pic002.cnblogs.com/images/2010/181589/2010122509143987.png"/>
          <p:cNvPicPr>
            <a:picLocks noChangeAspect="1" noChangeArrowheads="1"/>
          </p:cNvPicPr>
          <p:nvPr/>
        </p:nvPicPr>
        <p:blipFill>
          <a:blip r:embed="rId3"/>
          <a:srcRect/>
          <a:stretch>
            <a:fillRect/>
          </a:stretch>
        </p:blipFill>
        <p:spPr bwMode="auto">
          <a:xfrm>
            <a:off x="509585" y="4000504"/>
            <a:ext cx="3705225" cy="2371726"/>
          </a:xfrm>
          <a:prstGeom prst="rect">
            <a:avLst/>
          </a:prstGeom>
          <a:noFill/>
        </p:spPr>
      </p:pic>
      <p:sp>
        <p:nvSpPr>
          <p:cNvPr id="6" name="内容占位符 2"/>
          <p:cNvSpPr txBox="1">
            <a:spLocks/>
          </p:cNvSpPr>
          <p:nvPr/>
        </p:nvSpPr>
        <p:spPr>
          <a:xfrm>
            <a:off x="4857752" y="4214818"/>
            <a:ext cx="3929090" cy="2357454"/>
          </a:xfrm>
          <a:prstGeom prst="rect">
            <a:avLst/>
          </a:prstGeom>
        </p:spPr>
        <p:txBody>
          <a:bodyPr/>
          <a:lstStyle/>
          <a:p>
            <a:r>
              <a:rPr lang="zh-CN" altLang="en-US" sz="2400" b="1" dirty="0" smtClean="0">
                <a:solidFill>
                  <a:srgbClr val="FF0000"/>
                </a:solidFill>
              </a:rPr>
              <a:t>无论使用哪种模式完整定义</a:t>
            </a:r>
            <a:r>
              <a:rPr lang="en-US" altLang="zh-CN" sz="2400" b="1" dirty="0" smtClean="0">
                <a:solidFill>
                  <a:srgbClr val="FF0000"/>
                </a:solidFill>
              </a:rPr>
              <a:t>DOCTYPE</a:t>
            </a:r>
            <a:r>
              <a:rPr lang="zh-CN" altLang="en-US" sz="2400" b="1" dirty="0" smtClean="0">
                <a:solidFill>
                  <a:srgbClr val="FF0000"/>
                </a:solidFill>
              </a:rPr>
              <a:t>，都会触发标准模式，而如果</a:t>
            </a:r>
            <a:r>
              <a:rPr lang="en-US" altLang="zh-CN" sz="2400" b="1" dirty="0" smtClean="0">
                <a:solidFill>
                  <a:srgbClr val="FF0000"/>
                </a:solidFill>
              </a:rPr>
              <a:t>DOCTYPE</a:t>
            </a:r>
            <a:r>
              <a:rPr lang="zh-CN" altLang="en-US" sz="2400" b="1" dirty="0" smtClean="0">
                <a:solidFill>
                  <a:srgbClr val="FF0000"/>
                </a:solidFill>
              </a:rPr>
              <a:t>缺失则在</a:t>
            </a:r>
            <a:r>
              <a:rPr lang="en-US" altLang="zh-CN" sz="2400" b="1" dirty="0" smtClean="0">
                <a:solidFill>
                  <a:srgbClr val="FF0000"/>
                </a:solidFill>
              </a:rPr>
              <a:t>ie6</a:t>
            </a:r>
            <a:r>
              <a:rPr lang="zh-CN" altLang="en-US" sz="2400" b="1" dirty="0" smtClean="0">
                <a:solidFill>
                  <a:srgbClr val="FF0000"/>
                </a:solidFill>
              </a:rPr>
              <a:t>，</a:t>
            </a:r>
            <a:r>
              <a:rPr lang="en-US" altLang="zh-CN" sz="2400" b="1" dirty="0" smtClean="0">
                <a:solidFill>
                  <a:srgbClr val="FF0000"/>
                </a:solidFill>
              </a:rPr>
              <a:t>ie7</a:t>
            </a:r>
            <a:r>
              <a:rPr lang="zh-CN" altLang="en-US" sz="2400" b="1" dirty="0" smtClean="0">
                <a:solidFill>
                  <a:srgbClr val="FF0000"/>
                </a:solidFill>
              </a:rPr>
              <a:t>，</a:t>
            </a:r>
            <a:r>
              <a:rPr lang="en-US" altLang="zh-CN" sz="2400" b="1" dirty="0" smtClean="0">
                <a:solidFill>
                  <a:srgbClr val="FF0000"/>
                </a:solidFill>
              </a:rPr>
              <a:t>ie8</a:t>
            </a:r>
            <a:r>
              <a:rPr lang="zh-CN" altLang="en-US" sz="2400" b="1" dirty="0" smtClean="0">
                <a:solidFill>
                  <a:srgbClr val="FF0000"/>
                </a:solidFill>
              </a:rPr>
              <a:t>下将会触发怪异模式（</a:t>
            </a:r>
            <a:r>
              <a:rPr lang="en-US" altLang="zh-CN" sz="2400" b="1" dirty="0" smtClean="0">
                <a:solidFill>
                  <a:srgbClr val="FF0000"/>
                </a:solidFill>
              </a:rPr>
              <a:t>quirks </a:t>
            </a:r>
            <a:r>
              <a:rPr lang="zh-CN" altLang="en-US" sz="2400" b="1" dirty="0" smtClean="0">
                <a:solidFill>
                  <a:srgbClr val="FF0000"/>
                </a:solidFill>
              </a:rPr>
              <a:t>模式）。</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11</a:t>
            </a:r>
            <a:r>
              <a:rPr lang="zh-CN" altLang="en-US" sz="2400" b="1" dirty="0" smtClean="0"/>
              <a:t>、</a:t>
            </a:r>
            <a:r>
              <a:rPr lang="en-US" sz="2400" b="1" dirty="0" smtClean="0"/>
              <a:t> flex (</a:t>
            </a:r>
            <a:r>
              <a:rPr lang="zh-CN" altLang="en-US" sz="2400" b="1" dirty="0" smtClean="0"/>
              <a:t>适用于弹性盒模型子元素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284033"/>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flex</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none | [ flex-grow ] || [ flex-shrink ] || [ flex-basis ]</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000" b="1" dirty="0" smtClean="0">
                          <a:solidFill>
                            <a:srgbClr val="FF0000"/>
                          </a:solidFill>
                          <a:latin typeface="Arial" pitchFamily="34" charset="0"/>
                          <a:cs typeface="Arial" pitchFamily="34" charset="0"/>
                        </a:rPr>
                        <a:t>复合属性。设置或检索伸缩盒对象的子元素如何分配空间。建议优先使用这个属性，而不是单独写三个分离的属性，因为浏览器会推算相关值。</a:t>
                      </a:r>
                      <a:r>
                        <a:rPr lang="zh-CN" altLang="en-US" sz="2000" b="1" dirty="0" smtClean="0">
                          <a:latin typeface="Arial" pitchFamily="34" charset="0"/>
                          <a:cs typeface="Arial" pitchFamily="34" charset="0"/>
                        </a:rPr>
                        <a:t/>
                      </a:r>
                      <a:br>
                        <a:rPr lang="zh-CN" altLang="en-US" sz="2000" b="1" dirty="0" smtClean="0">
                          <a:latin typeface="Arial" pitchFamily="34" charset="0"/>
                          <a:cs typeface="Arial" pitchFamily="34" charset="0"/>
                        </a:rPr>
                      </a:br>
                      <a:endParaRPr lang="zh-CN" altLang="en-US" sz="20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000" b="1" dirty="0" smtClean="0">
                          <a:latin typeface="Arial" pitchFamily="34" charset="0"/>
                          <a:cs typeface="Arial" pitchFamily="34" charset="0"/>
                        </a:rPr>
                        <a:t>flex</a:t>
                      </a:r>
                      <a:r>
                        <a:rPr lang="zh-CN" altLang="en-US" sz="2000" b="1" dirty="0" smtClean="0">
                          <a:latin typeface="Arial" pitchFamily="34" charset="0"/>
                          <a:cs typeface="Arial" pitchFamily="34" charset="0"/>
                        </a:rPr>
                        <a:t>用于合并指定</a:t>
                      </a:r>
                      <a:r>
                        <a:rPr lang="en-US" altLang="zh-CN" sz="2000" b="1" dirty="0" smtClean="0">
                          <a:latin typeface="Arial" pitchFamily="34" charset="0"/>
                          <a:cs typeface="Arial" pitchFamily="34" charset="0"/>
                        </a:rPr>
                        <a:t>flex-grow</a:t>
                      </a:r>
                      <a:r>
                        <a:rPr lang="zh-CN" altLang="en-US" sz="2000" b="1" dirty="0" smtClean="0">
                          <a:latin typeface="Arial" pitchFamily="34" charset="0"/>
                          <a:cs typeface="Arial" pitchFamily="34" charset="0"/>
                        </a:rPr>
                        <a:t>和</a:t>
                      </a:r>
                      <a:r>
                        <a:rPr lang="en-US" altLang="zh-CN" sz="2000" b="1" dirty="0" smtClean="0">
                          <a:latin typeface="Arial" pitchFamily="34" charset="0"/>
                          <a:cs typeface="Arial" pitchFamily="34" charset="0"/>
                        </a:rPr>
                        <a:t>flex-shrink</a:t>
                      </a:r>
                      <a:r>
                        <a:rPr lang="zh-CN" altLang="en-US" sz="2000" b="1" dirty="0" smtClean="0">
                          <a:latin typeface="Arial" pitchFamily="34" charset="0"/>
                          <a:cs typeface="Arial" pitchFamily="34" charset="0"/>
                        </a:rPr>
                        <a:t>和</a:t>
                      </a:r>
                      <a:r>
                        <a:rPr lang="en-US" altLang="zh-CN" sz="2000" b="1" dirty="0" smtClean="0">
                          <a:latin typeface="Arial" pitchFamily="34" charset="0"/>
                          <a:cs typeface="Arial" pitchFamily="34" charset="0"/>
                        </a:rPr>
                        <a:t>flex-basis</a:t>
                      </a:r>
                      <a:r>
                        <a:rPr lang="zh-CN" altLang="en-US" sz="2000" b="1" dirty="0" smtClean="0">
                          <a:latin typeface="Arial" pitchFamily="34" charset="0"/>
                          <a:cs typeface="Arial" pitchFamily="34" charset="0"/>
                        </a:rPr>
                        <a:t>属性，默认值为</a:t>
                      </a:r>
                      <a:r>
                        <a:rPr lang="en-US" altLang="zh-CN" sz="2000" b="1" dirty="0" smtClean="0">
                          <a:latin typeface="Arial" pitchFamily="34" charset="0"/>
                          <a:cs typeface="Arial" pitchFamily="34" charset="0"/>
                        </a:rPr>
                        <a:t>0 1 auto</a:t>
                      </a:r>
                      <a:r>
                        <a:rPr lang="zh-CN" altLang="en-US" sz="2000" b="1" dirty="0" smtClean="0">
                          <a:latin typeface="Arial" pitchFamily="34" charset="0"/>
                          <a:cs typeface="Arial" pitchFamily="34" charset="0"/>
                        </a:rPr>
                        <a:t>。如果缩写</a:t>
                      </a:r>
                      <a:r>
                        <a:rPr lang="en-US" altLang="zh-CN" sz="2000" b="1" dirty="0" smtClean="0">
                          <a:latin typeface="Arial" pitchFamily="34" charset="0"/>
                          <a:cs typeface="Arial" pitchFamily="34" charset="0"/>
                        </a:rPr>
                        <a:t>flex:1, </a:t>
                      </a:r>
                      <a:r>
                        <a:rPr lang="zh-CN" altLang="en-US" sz="2000" b="1" dirty="0" smtClean="0">
                          <a:latin typeface="Arial" pitchFamily="34" charset="0"/>
                          <a:cs typeface="Arial" pitchFamily="34" charset="0"/>
                        </a:rPr>
                        <a:t>则其计算值为：</a:t>
                      </a:r>
                      <a:r>
                        <a:rPr lang="en-US" altLang="zh-CN" sz="2000" b="1" dirty="0" smtClean="0">
                          <a:latin typeface="Arial" pitchFamily="34" charset="0"/>
                          <a:cs typeface="Arial" pitchFamily="34" charset="0"/>
                        </a:rPr>
                        <a:t>1 1 0</a:t>
                      </a:r>
                      <a:r>
                        <a:rPr lang="zh-CN" altLang="en-US" sz="2000" b="1" dirty="0" smtClean="0">
                          <a:latin typeface="Arial" pitchFamily="34" charset="0"/>
                          <a:cs typeface="Arial" pitchFamily="34" charset="0"/>
                        </a:rPr>
                        <a:t>，</a:t>
                      </a:r>
                      <a:r>
                        <a:rPr lang="en-US" altLang="zh-CN" sz="2000" b="1" dirty="0" smtClean="0">
                          <a:latin typeface="Arial" pitchFamily="34" charset="0"/>
                          <a:cs typeface="Arial" pitchFamily="34" charset="0"/>
                        </a:rPr>
                        <a:t>auto</a:t>
                      </a:r>
                      <a:r>
                        <a:rPr lang="zh-CN" altLang="en-US" sz="2000" b="1" dirty="0" smtClean="0">
                          <a:latin typeface="Arial" pitchFamily="34" charset="0"/>
                          <a:cs typeface="Arial" pitchFamily="34" charset="0"/>
                        </a:rPr>
                        <a:t>等价于</a:t>
                      </a:r>
                      <a:r>
                        <a:rPr lang="en-US" altLang="zh-CN" sz="2000" b="1" dirty="0" smtClean="0">
                          <a:latin typeface="Arial" pitchFamily="34" charset="0"/>
                          <a:cs typeface="Arial" pitchFamily="34" charset="0"/>
                        </a:rPr>
                        <a:t>1 1 auto</a:t>
                      </a:r>
                      <a:r>
                        <a:rPr lang="zh-CN" altLang="en-US" sz="2000" b="1" dirty="0" smtClean="0">
                          <a:latin typeface="Arial" pitchFamily="34" charset="0"/>
                          <a:cs typeface="Arial" pitchFamily="34" charset="0"/>
                        </a:rPr>
                        <a:t>，</a:t>
                      </a:r>
                      <a:r>
                        <a:rPr lang="en-US" altLang="zh-CN" sz="2000" b="1" dirty="0" smtClean="0">
                          <a:latin typeface="Arial" pitchFamily="34" charset="0"/>
                          <a:cs typeface="Arial" pitchFamily="34" charset="0"/>
                        </a:rPr>
                        <a:t>none</a:t>
                      </a:r>
                      <a:r>
                        <a:rPr lang="zh-CN" altLang="en-US" sz="2000" b="1" dirty="0" smtClean="0">
                          <a:latin typeface="Arial" pitchFamily="34" charset="0"/>
                          <a:cs typeface="Arial" pitchFamily="34" charset="0"/>
                        </a:rPr>
                        <a:t>等价于</a:t>
                      </a:r>
                      <a:r>
                        <a:rPr lang="en-US" altLang="zh-CN" sz="2000" b="1" dirty="0" smtClean="0">
                          <a:latin typeface="Arial" pitchFamily="34" charset="0"/>
                          <a:cs typeface="Arial" pitchFamily="34" charset="0"/>
                        </a:rPr>
                        <a:t>0 0 auto</a:t>
                      </a:r>
                      <a:r>
                        <a:rPr lang="zh-CN" altLang="en-US" sz="2000" b="1" dirty="0" smtClean="0">
                          <a:latin typeface="Arial" pitchFamily="34" charset="0"/>
                          <a:cs typeface="Arial" pitchFamily="34" charset="0"/>
                        </a:rPr>
                        <a:t>。</a:t>
                      </a:r>
                      <a:endParaRPr lang="en-US" altLang="zh-CN" sz="20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0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000" b="1" dirty="0" smtClean="0">
                          <a:latin typeface="Arial" pitchFamily="34" charset="0"/>
                          <a:cs typeface="Arial" pitchFamily="34" charset="0"/>
                        </a:rPr>
                        <a:t>- [ flex-grow ]</a:t>
                      </a:r>
                      <a:r>
                        <a:rPr lang="zh-CN" altLang="en-US" sz="2000" b="1" dirty="0" smtClean="0">
                          <a:latin typeface="Arial" pitchFamily="34" charset="0"/>
                          <a:cs typeface="Arial" pitchFamily="34" charset="0"/>
                        </a:rPr>
                        <a:t>：定义弹性盒子元素的扩展比率。</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000" b="1" dirty="0" smtClean="0">
                          <a:latin typeface="Arial" pitchFamily="34" charset="0"/>
                          <a:cs typeface="Arial" pitchFamily="34" charset="0"/>
                        </a:rPr>
                        <a:t>- [ flex-shrink ]</a:t>
                      </a:r>
                      <a:r>
                        <a:rPr lang="zh-CN" altLang="en-US" sz="2000" b="1" dirty="0" smtClean="0">
                          <a:latin typeface="Arial" pitchFamily="34" charset="0"/>
                          <a:cs typeface="Arial" pitchFamily="34" charset="0"/>
                        </a:rPr>
                        <a:t>：定义弹性盒子元素的收缩比率。</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000" b="1" dirty="0" smtClean="0">
                          <a:latin typeface="Arial" pitchFamily="34" charset="0"/>
                          <a:cs typeface="Arial" pitchFamily="34" charset="0"/>
                        </a:rPr>
                        <a:t>- [ flex-basis ]</a:t>
                      </a:r>
                      <a:r>
                        <a:rPr lang="zh-CN" altLang="en-US" sz="2000" b="1" dirty="0" smtClean="0">
                          <a:latin typeface="Arial" pitchFamily="34" charset="0"/>
                          <a:cs typeface="Arial" pitchFamily="34" charset="0"/>
                        </a:rPr>
                        <a:t>：定义弹性盒子元素的默认基准值。</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flex</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box-flex</a:t>
            </a:r>
            <a:r>
              <a:rPr lang="zh-CN" altLang="en-US" sz="2000" dirty="0" smtClean="0">
                <a:latin typeface="Arial" pitchFamily="34" charset="0"/>
                <a:ea typeface="微软雅黑" pitchFamily="34" charset="-122"/>
                <a:cs typeface="Arial" pitchFamily="34" charset="0"/>
              </a:rPr>
              <a:t>，即旧语法中不分</a:t>
            </a:r>
            <a:r>
              <a:rPr lang="en-US" altLang="zh-CN" sz="2000" dirty="0" smtClean="0">
                <a:latin typeface="Arial" pitchFamily="34" charset="0"/>
                <a:ea typeface="微软雅黑" pitchFamily="34" charset="-122"/>
                <a:cs typeface="Arial" pitchFamily="34" charset="0"/>
              </a:rPr>
              <a:t>flex-grow</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flex-shrink</a:t>
            </a:r>
            <a:r>
              <a:rPr lang="zh-CN" altLang="en-US" sz="2000" dirty="0" smtClean="0">
                <a:latin typeface="Arial" pitchFamily="34" charset="0"/>
                <a:ea typeface="微软雅黑" pitchFamily="34" charset="-122"/>
                <a:cs typeface="Arial" pitchFamily="34" charset="0"/>
              </a:rPr>
              <a:t>统一用</a:t>
            </a:r>
            <a:r>
              <a:rPr lang="en-US" altLang="zh-CN" sz="2000" dirty="0" smtClean="0">
                <a:latin typeface="Arial" pitchFamily="34" charset="0"/>
                <a:ea typeface="微软雅黑" pitchFamily="34" charset="-122"/>
                <a:cs typeface="Arial" pitchFamily="34" charset="0"/>
              </a:rPr>
              <a:t>box-flex</a:t>
            </a:r>
            <a:r>
              <a:rPr lang="zh-CN" altLang="en-US" sz="2000" dirty="0" smtClean="0">
                <a:latin typeface="Arial" pitchFamily="34" charset="0"/>
                <a:ea typeface="微软雅黑" pitchFamily="34" charset="-122"/>
                <a:cs typeface="Arial" pitchFamily="34" charset="0"/>
              </a:rPr>
              <a:t>来设定，如果容器空间大于元素之和就相当于</a:t>
            </a:r>
            <a:r>
              <a:rPr lang="en-US" altLang="zh-CN" sz="2000" dirty="0" smtClean="0">
                <a:latin typeface="Arial" pitchFamily="34" charset="0"/>
                <a:ea typeface="微软雅黑" pitchFamily="34" charset="-122"/>
                <a:cs typeface="Arial" pitchFamily="34" charset="0"/>
              </a:rPr>
              <a:t>flex-grow</a:t>
            </a:r>
            <a:r>
              <a:rPr lang="zh-CN" altLang="en-US" sz="2000" dirty="0" smtClean="0">
                <a:latin typeface="Arial" pitchFamily="34" charset="0"/>
                <a:ea typeface="微软雅黑" pitchFamily="34" charset="-122"/>
                <a:cs typeface="Arial" pitchFamily="34" charset="0"/>
              </a:rPr>
              <a:t>，反之就相当于</a:t>
            </a:r>
            <a:r>
              <a:rPr lang="en-US" altLang="zh-CN" sz="2000" dirty="0" smtClean="0">
                <a:latin typeface="Arial" pitchFamily="34" charset="0"/>
                <a:ea typeface="微软雅黑" pitchFamily="34" charset="-122"/>
                <a:cs typeface="Arial" pitchFamily="34" charset="0"/>
              </a:rPr>
              <a:t>flex-shrink</a:t>
            </a:r>
            <a:r>
              <a:rPr lang="zh-CN" altLang="en-US" sz="2000" dirty="0" smtClean="0">
                <a:latin typeface="Arial" pitchFamily="34" charset="0"/>
                <a:ea typeface="微软雅黑" pitchFamily="34" charset="-122"/>
                <a:cs typeface="Arial" pitchFamily="34" charset="0"/>
              </a:rPr>
              <a:t>。没有</a:t>
            </a:r>
            <a:r>
              <a:rPr lang="en-US" altLang="zh-CN" sz="2000" dirty="0" smtClean="0">
                <a:latin typeface="Arial" pitchFamily="34" charset="0"/>
                <a:ea typeface="微软雅黑" pitchFamily="34" charset="-122"/>
                <a:cs typeface="Arial" pitchFamily="34" charset="0"/>
              </a:rPr>
              <a:t>flex-basis</a:t>
            </a:r>
            <a:r>
              <a:rPr lang="zh-CN" altLang="en-US" sz="2000" dirty="0" smtClean="0">
                <a:latin typeface="Arial" pitchFamily="34" charset="0"/>
                <a:ea typeface="微软雅黑" pitchFamily="34" charset="-122"/>
                <a:cs typeface="Arial" pitchFamily="34" charset="0"/>
              </a:rPr>
              <a:t>。</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混合版：相比新版只需加上</a:t>
            </a:r>
            <a:r>
              <a:rPr lang="en-US" altLang="zh-CN" sz="2000" dirty="0" smtClean="0">
                <a:latin typeface="Arial" pitchFamily="34" charset="0"/>
                <a:ea typeface="微软雅黑" pitchFamily="34" charset="-122"/>
                <a:cs typeface="Arial" pitchFamily="34" charset="0"/>
              </a:rPr>
              <a:t>-ms-</a:t>
            </a:r>
            <a:r>
              <a:rPr lang="zh-CN" altLang="en-US" sz="2000" dirty="0" smtClean="0">
                <a:latin typeface="Arial" pitchFamily="34" charset="0"/>
                <a:ea typeface="微软雅黑" pitchFamily="34" charset="-122"/>
                <a:cs typeface="Arial" pitchFamily="34" charset="0"/>
              </a:rPr>
              <a:t>前缀，即</a:t>
            </a:r>
            <a:r>
              <a:rPr lang="en-US" altLang="zh-CN" sz="2000" dirty="0" smtClean="0">
                <a:latin typeface="Arial" pitchFamily="34" charset="0"/>
                <a:ea typeface="微软雅黑" pitchFamily="34" charset="-122"/>
                <a:cs typeface="Arial" pitchFamily="34" charset="0"/>
              </a:rPr>
              <a:t>-ms-flex</a:t>
            </a:r>
            <a:r>
              <a:rPr lang="zh-CN" altLang="en-US" sz="2000" dirty="0" smtClean="0">
                <a:latin typeface="Arial" pitchFamily="34" charset="0"/>
                <a:ea typeface="微软雅黑" pitchFamily="34" charset="-122"/>
                <a:cs typeface="Arial" pitchFamily="34" charset="0"/>
              </a:rPr>
              <a:t>，值同新语法</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12</a:t>
            </a:r>
            <a:r>
              <a:rPr lang="zh-CN" altLang="en-US" sz="2400" b="1" dirty="0" smtClean="0"/>
              <a:t>、</a:t>
            </a:r>
            <a:r>
              <a:rPr lang="en-US" sz="2400" b="1" dirty="0" smtClean="0"/>
              <a:t> order</a:t>
            </a:r>
            <a:r>
              <a:rPr lang="zh-CN" altLang="en-US" sz="2400" b="1" dirty="0" smtClean="0"/>
              <a:t>  </a:t>
            </a:r>
            <a:r>
              <a:rPr lang="en-US" altLang="zh-CN" sz="2400" b="1" dirty="0" smtClean="0"/>
              <a:t>(</a:t>
            </a:r>
            <a:r>
              <a:rPr lang="zh-CN" altLang="en-US" sz="2400" b="1" dirty="0" smtClean="0"/>
              <a:t>适用于弹性盒模型容器子元素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104015"/>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order: &lt;integer&gt;</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设置或检索弹性盒模型对象的子元素出现的顺序。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18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 &lt;integer&gt;</a:t>
                      </a:r>
                      <a:r>
                        <a:rPr lang="zh-CN" altLang="en-US" sz="2200" b="1" dirty="0" smtClean="0">
                          <a:latin typeface="Arial" pitchFamily="34" charset="0"/>
                          <a:cs typeface="Arial" pitchFamily="34" charset="0"/>
                        </a:rPr>
                        <a:t>：用整数值来定义排列顺序，数值小的排在前面。可以为负值。</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order</a:t>
            </a:r>
            <a:r>
              <a:rPr lang="zh-CN" altLang="en-US" sz="1400" b="1" dirty="0" smtClean="0">
                <a:latin typeface="Arial" pitchFamily="34" charset="0"/>
                <a:cs typeface="Arial" pitchFamily="34" charset="0"/>
                <a:sym typeface="黑体" pitchFamily="2" charset="-122"/>
              </a:rPr>
              <a:t>用于指定内部元素的显示顺序，默认值</a:t>
            </a:r>
            <a:r>
              <a:rPr lang="en-US" altLang="zh-CN" sz="1400" b="1" dirty="0" smtClean="0">
                <a:latin typeface="Arial" pitchFamily="34" charset="0"/>
                <a:cs typeface="Arial" pitchFamily="34" charset="0"/>
                <a:sym typeface="黑体" pitchFamily="2" charset="-122"/>
              </a:rPr>
              <a:t>0</a:t>
            </a:r>
            <a:r>
              <a:rPr lang="zh-CN" altLang="en-US" sz="1400" b="1" dirty="0" smtClean="0">
                <a:latin typeface="Arial" pitchFamily="34" charset="0"/>
                <a:cs typeface="Arial" pitchFamily="34" charset="0"/>
                <a:sym typeface="黑体" pitchFamily="2" charset="-122"/>
              </a:rPr>
              <a:t>表示元素是根据</a:t>
            </a:r>
            <a:r>
              <a:rPr lang="en-US" altLang="zh-CN" sz="1400" b="1" dirty="0" smtClean="0">
                <a:latin typeface="Arial" pitchFamily="34" charset="0"/>
                <a:cs typeface="Arial" pitchFamily="34" charset="0"/>
                <a:sym typeface="黑体" pitchFamily="2" charset="-122"/>
              </a:rPr>
              <a:t>DOM</a:t>
            </a:r>
            <a:r>
              <a:rPr lang="zh-CN" altLang="en-US" sz="1400" b="1" dirty="0" smtClean="0">
                <a:latin typeface="Arial" pitchFamily="34" charset="0"/>
                <a:cs typeface="Arial" pitchFamily="34" charset="0"/>
                <a:sym typeface="黑体" pitchFamily="2" charset="-122"/>
              </a:rPr>
              <a:t>的先后顺序来显示的，有了该属性可以轻松调整顺序。值就是顺序的序号。例如原始不设</a:t>
            </a:r>
            <a:r>
              <a:rPr lang="en-US" altLang="zh-CN" sz="1400" b="1" dirty="0" smtClean="0">
                <a:latin typeface="Arial" pitchFamily="34" charset="0"/>
                <a:cs typeface="Arial" pitchFamily="34" charset="0"/>
                <a:sym typeface="黑体" pitchFamily="2" charset="-122"/>
              </a:rPr>
              <a:t>order</a:t>
            </a:r>
            <a:r>
              <a:rPr lang="zh-CN" altLang="en-US" sz="1400" b="1" dirty="0" smtClean="0">
                <a:latin typeface="Arial" pitchFamily="34" charset="0"/>
                <a:cs typeface="Arial" pitchFamily="34" charset="0"/>
                <a:sym typeface="黑体" pitchFamily="2" charset="-122"/>
              </a:rPr>
              <a:t>，元素根据</a:t>
            </a:r>
            <a:r>
              <a:rPr lang="en-US" altLang="zh-CN" sz="1400" b="1" dirty="0" smtClean="0">
                <a:latin typeface="Arial" pitchFamily="34" charset="0"/>
                <a:cs typeface="Arial" pitchFamily="34" charset="0"/>
                <a:sym typeface="黑体" pitchFamily="2" charset="-122"/>
              </a:rPr>
              <a:t>DOM</a:t>
            </a:r>
            <a:r>
              <a:rPr lang="zh-CN" altLang="en-US" sz="1400" b="1" dirty="0" smtClean="0">
                <a:latin typeface="Arial" pitchFamily="34" charset="0"/>
                <a:cs typeface="Arial" pitchFamily="34" charset="0"/>
                <a:sym typeface="黑体" pitchFamily="2" charset="-122"/>
              </a:rPr>
              <a:t>顺序显示。</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例如，外层</a:t>
            </a:r>
            <a:r>
              <a:rPr lang="en-US" altLang="zh-CN" sz="1400" b="1" dirty="0" smtClean="0">
                <a:latin typeface="Arial" pitchFamily="34" charset="0"/>
                <a:cs typeface="Arial" pitchFamily="34" charset="0"/>
                <a:sym typeface="黑体" pitchFamily="2" charset="-122"/>
              </a:rPr>
              <a:t>div</a:t>
            </a:r>
            <a:r>
              <a:rPr lang="zh-CN" altLang="en-US" sz="1400" b="1" dirty="0" smtClean="0">
                <a:latin typeface="Arial" pitchFamily="34" charset="0"/>
                <a:cs typeface="Arial" pitchFamily="34" charset="0"/>
                <a:sym typeface="黑体" pitchFamily="2" charset="-122"/>
              </a:rPr>
              <a:t>总宽</a:t>
            </a:r>
            <a:r>
              <a:rPr lang="en-US" altLang="zh-CN" sz="1400" b="1" dirty="0" smtClean="0">
                <a:latin typeface="Arial" pitchFamily="34" charset="0"/>
                <a:cs typeface="Arial" pitchFamily="34" charset="0"/>
                <a:sym typeface="黑体" pitchFamily="2" charset="-122"/>
              </a:rPr>
              <a:t>600px</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5</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的宽度均为</a:t>
            </a:r>
            <a:r>
              <a:rPr lang="en-US" altLang="zh-CN" sz="1400" b="1" dirty="0" smtClean="0">
                <a:latin typeface="Arial" pitchFamily="34" charset="0"/>
                <a:cs typeface="Arial" pitchFamily="34" charset="0"/>
                <a:sym typeface="黑体" pitchFamily="2" charset="-122"/>
              </a:rPr>
              <a:t>100px</a:t>
            </a:r>
            <a:r>
              <a:rPr lang="zh-CN" altLang="en-US" sz="1400" b="1" dirty="0" smtClean="0">
                <a:latin typeface="Arial" pitchFamily="34" charset="0"/>
                <a:cs typeface="Arial" pitchFamily="34" charset="0"/>
                <a:sym typeface="黑体" pitchFamily="2" charset="-122"/>
              </a:rPr>
              <a:t>：</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现在给第三和第</a:t>
            </a:r>
            <a:r>
              <a:rPr lang="en-US" altLang="zh-CN" sz="1400" b="1" dirty="0" smtClean="0">
                <a:latin typeface="Arial" pitchFamily="34" charset="0"/>
                <a:cs typeface="Arial" pitchFamily="34" charset="0"/>
                <a:sym typeface="黑体" pitchFamily="2" charset="-122"/>
              </a:rPr>
              <a:t>5</a:t>
            </a:r>
            <a:r>
              <a:rPr lang="zh-CN" altLang="en-US" sz="1400" b="1" dirty="0" smtClean="0">
                <a:latin typeface="Arial" pitchFamily="34" charset="0"/>
                <a:cs typeface="Arial" pitchFamily="34" charset="0"/>
                <a:sym typeface="黑体" pitchFamily="2" charset="-122"/>
              </a:rPr>
              <a:t>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指定</a:t>
            </a:r>
            <a:r>
              <a:rPr lang="en-US" altLang="zh-CN" sz="1400" b="1" dirty="0" smtClean="0">
                <a:latin typeface="Arial" pitchFamily="34" charset="0"/>
                <a:cs typeface="Arial" pitchFamily="34" charset="0"/>
                <a:sym typeface="黑体" pitchFamily="2" charset="-122"/>
              </a:rPr>
              <a:t>order:1</a:t>
            </a:r>
            <a:r>
              <a:rPr lang="zh-CN" altLang="en-US" sz="1400" b="1" dirty="0" smtClean="0">
                <a:latin typeface="Arial" pitchFamily="34" charset="0"/>
                <a:cs typeface="Arial" pitchFamily="34" charset="0"/>
                <a:sym typeface="黑体" pitchFamily="2" charset="-122"/>
              </a:rPr>
              <a:t>，给第一个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指定</a:t>
            </a:r>
            <a:r>
              <a:rPr lang="en-US" altLang="zh-CN" sz="1400" b="1" dirty="0" smtClean="0">
                <a:latin typeface="Arial" pitchFamily="34" charset="0"/>
                <a:cs typeface="Arial" pitchFamily="34" charset="0"/>
                <a:sym typeface="黑体" pitchFamily="2" charset="-122"/>
              </a:rPr>
              <a:t>order:2</a:t>
            </a:r>
            <a:r>
              <a:rPr lang="zh-CN" altLang="en-US" sz="1400" b="1" dirty="0" smtClean="0">
                <a:latin typeface="Arial" pitchFamily="34" charset="0"/>
                <a:cs typeface="Arial" pitchFamily="34" charset="0"/>
                <a:sym typeface="黑体" pitchFamily="2" charset="-122"/>
              </a:rPr>
              <a:t>。第二和第四个</a:t>
            </a:r>
            <a:r>
              <a:rPr lang="en-US" altLang="zh-CN" sz="1400" b="1" dirty="0" smtClean="0">
                <a:latin typeface="Arial" pitchFamily="34" charset="0"/>
                <a:cs typeface="Arial" pitchFamily="34" charset="0"/>
                <a:sym typeface="黑体" pitchFamily="2" charset="-122"/>
              </a:rPr>
              <a:t>p</a:t>
            </a:r>
            <a:r>
              <a:rPr lang="zh-CN" altLang="en-US" sz="1400" b="1" dirty="0" smtClean="0">
                <a:latin typeface="Arial" pitchFamily="34" charset="0"/>
                <a:cs typeface="Arial" pitchFamily="34" charset="0"/>
                <a:sym typeface="黑体" pitchFamily="2" charset="-122"/>
              </a:rPr>
              <a:t>不指定，因此默认值为</a:t>
            </a:r>
            <a:r>
              <a:rPr lang="en-US" altLang="zh-CN" sz="1400" b="1" dirty="0" smtClean="0">
                <a:latin typeface="Arial" pitchFamily="34" charset="0"/>
                <a:cs typeface="Arial" pitchFamily="34" charset="0"/>
                <a:sym typeface="黑体" pitchFamily="2" charset="-122"/>
              </a:rPr>
              <a:t>0</a:t>
            </a:r>
            <a:r>
              <a:rPr lang="zh-CN" altLang="en-US" sz="1400" b="1" dirty="0" smtClean="0">
                <a:latin typeface="Arial" pitchFamily="34" charset="0"/>
                <a:cs typeface="Arial" pitchFamily="34" charset="0"/>
                <a:sym typeface="黑体" pitchFamily="2" charset="-122"/>
              </a:rPr>
              <a:t>。效果如下： </a:t>
            </a: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a:p>
            <a:pPr>
              <a:spcBef>
                <a:spcPts val="600"/>
              </a:spcBef>
            </a:pPr>
            <a:endParaRPr lang="zh-CN" altLang="en-US"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2402" name="Picture 2"/>
          <p:cNvPicPr>
            <a:picLocks noChangeAspect="1" noChangeArrowheads="1"/>
          </p:cNvPicPr>
          <p:nvPr/>
        </p:nvPicPr>
        <p:blipFill>
          <a:blip r:embed="rId2"/>
          <a:srcRect/>
          <a:stretch>
            <a:fillRect/>
          </a:stretch>
        </p:blipFill>
        <p:spPr bwMode="auto">
          <a:xfrm>
            <a:off x="357158" y="2857496"/>
            <a:ext cx="3867150" cy="628650"/>
          </a:xfrm>
          <a:prstGeom prst="rect">
            <a:avLst/>
          </a:prstGeom>
          <a:noFill/>
          <a:ln w="9525">
            <a:noFill/>
            <a:miter lim="800000"/>
            <a:headEnd/>
            <a:tailEnd/>
          </a:ln>
          <a:effectLst/>
        </p:spPr>
      </p:pic>
      <p:pic>
        <p:nvPicPr>
          <p:cNvPr id="102403" name="Picture 3"/>
          <p:cNvPicPr>
            <a:picLocks noChangeAspect="1" noChangeArrowheads="1"/>
          </p:cNvPicPr>
          <p:nvPr/>
        </p:nvPicPr>
        <p:blipFill>
          <a:blip r:embed="rId3"/>
          <a:srcRect/>
          <a:stretch>
            <a:fillRect/>
          </a:stretch>
        </p:blipFill>
        <p:spPr bwMode="auto">
          <a:xfrm>
            <a:off x="357158" y="4357694"/>
            <a:ext cx="3857625"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display:flex</a:t>
            </a:r>
            <a:r>
              <a:rPr lang="en-US" altLang="zh-CN" sz="1400" b="1" dirty="0" smtClean="0">
                <a:latin typeface="Arial" pitchFamily="34" charset="0"/>
                <a:cs typeface="Arial" pitchFamily="34" charset="0"/>
                <a:sym typeface="黑体" pitchFamily="2" charset="-122"/>
              </a:rPr>
              <a:t>; margin:0; padding:10px; list-</a:t>
            </a:r>
            <a:r>
              <a:rPr lang="en-US" altLang="zh-CN" sz="1400" b="1" dirty="0" err="1" smtClean="0">
                <a:latin typeface="Arial" pitchFamily="34" charset="0"/>
                <a:cs typeface="Arial" pitchFamily="34" charset="0"/>
                <a:sym typeface="黑体" pitchFamily="2" charset="-122"/>
              </a:rPr>
              <a:t>style:none</a:t>
            </a:r>
            <a:r>
              <a:rPr lang="en-US" altLang="zh-CN" sz="1400" b="1" dirty="0" smtClean="0">
                <a:latin typeface="Arial" pitchFamily="34" charset="0"/>
                <a:cs typeface="Arial" pitchFamily="34" charset="0"/>
                <a:sym typeface="黑体" pitchFamily="2" charset="-122"/>
              </a:rPr>
              <a:t>; background-color:#</a:t>
            </a:r>
            <a:r>
              <a:rPr lang="en-US" altLang="zh-CN" sz="1400" b="1" dirty="0" err="1" smtClean="0">
                <a:latin typeface="Arial" pitchFamily="34" charset="0"/>
                <a:cs typeface="Arial" pitchFamily="34" charset="0"/>
                <a:sym typeface="黑体" pitchFamily="2" charset="-122"/>
              </a:rPr>
              <a:t>eee</a:t>
            </a:r>
            <a:r>
              <a:rPr lang="en-US" altLang="zh-CN" sz="1400" b="1" dirty="0" smtClean="0">
                <a:latin typeface="Arial" pitchFamily="34" charset="0"/>
                <a:cs typeface="Arial" pitchFamily="34" charset="0"/>
                <a:sym typeface="黑体" pitchFamily="2" charset="-122"/>
              </a:rPr>
              <a:t>;}</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 {width:100px; height:100px; border:1px solid #</a:t>
            </a:r>
            <a:r>
              <a:rPr lang="en-US" altLang="zh-CN" sz="1400" b="1" dirty="0" err="1" smtClean="0">
                <a:latin typeface="Arial" pitchFamily="34" charset="0"/>
                <a:cs typeface="Arial" pitchFamily="34" charset="0"/>
                <a:sym typeface="黑体" pitchFamily="2" charset="-122"/>
              </a:rPr>
              <a:t>aaa</a:t>
            </a:r>
            <a:r>
              <a:rPr lang="en-US" altLang="zh-CN" sz="1400" b="1" dirty="0" smtClean="0">
                <a:latin typeface="Arial" pitchFamily="34" charset="0"/>
                <a:cs typeface="Arial" pitchFamily="34" charset="0"/>
                <a:sym typeface="黑体" pitchFamily="2" charset="-122"/>
              </a:rPr>
              <a:t>; text-</a:t>
            </a:r>
            <a:r>
              <a:rPr lang="en-US" altLang="zh-CN" sz="1400" b="1" dirty="0" err="1" smtClean="0">
                <a:latin typeface="Arial" pitchFamily="34" charset="0"/>
                <a:cs typeface="Arial" pitchFamily="34" charset="0"/>
                <a:sym typeface="黑体" pitchFamily="2" charset="-122"/>
              </a:rPr>
              <a:t>align:center</a:t>
            </a:r>
            <a:r>
              <a:rPr lang="en-US" altLang="zh-CN" sz="1400" b="1" dirty="0" smtClean="0">
                <a:latin typeface="Arial" pitchFamily="34" charset="0"/>
                <a:cs typeface="Arial" pitchFamily="34" charset="0"/>
                <a:sym typeface="黑体" pitchFamily="2" charset="-122"/>
              </a:rPr>
              <a:t>;}</a:t>
            </a:r>
          </a:p>
          <a:p>
            <a:pPr>
              <a:spcBef>
                <a:spcPts val="600"/>
              </a:spcBef>
            </a:pP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-child(3) {order:-1;}</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it-IT" sz="1400" b="1" dirty="0" smtClean="0"/>
              <a:t>&lt;ul id="box" class="box"&gt;</a:t>
            </a:r>
            <a:br>
              <a:rPr lang="it-IT" sz="1400" b="1" dirty="0" smtClean="0"/>
            </a:br>
            <a:r>
              <a:rPr lang="it-IT" sz="1400" b="1" dirty="0" smtClean="0"/>
              <a:t>&lt;li&gt;a&lt;/li&gt;</a:t>
            </a:r>
            <a:br>
              <a:rPr lang="it-IT" sz="1400" b="1" dirty="0" smtClean="0"/>
            </a:br>
            <a:r>
              <a:rPr lang="it-IT" sz="1400" b="1" dirty="0" smtClean="0"/>
              <a:t>&lt;li&gt;b&lt;/li&gt;</a:t>
            </a:r>
            <a:br>
              <a:rPr lang="it-IT" sz="1400" b="1" dirty="0" smtClean="0"/>
            </a:br>
            <a:r>
              <a:rPr lang="it-IT" sz="1400" b="1" dirty="0" smtClean="0"/>
              <a:t>&lt;li&gt;c&lt;/li&gt;</a:t>
            </a:r>
            <a:br>
              <a:rPr lang="it-IT" sz="1400" b="1" dirty="0" smtClean="0"/>
            </a:br>
            <a:r>
              <a:rPr lang="it-IT" sz="1400" b="1" dirty="0" smtClean="0"/>
              <a:t>&lt;li&gt;d&lt;/li&gt;</a:t>
            </a:r>
            <a:br>
              <a:rPr lang="it-IT" sz="1400" b="1" dirty="0" smtClean="0"/>
            </a:br>
            <a:r>
              <a:rPr lang="it-IT" sz="1400" b="1" dirty="0" smtClean="0"/>
              <a:t>&lt;li&gt;e&lt;/li&gt;</a:t>
            </a:r>
            <a:br>
              <a:rPr lang="it-IT" sz="1400" b="1" dirty="0" smtClean="0"/>
            </a:br>
            <a:r>
              <a:rPr lang="it-IT" sz="1400" b="1" dirty="0" smtClean="0"/>
              <a:t>&lt;/ul&gt;</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旧语法：不是</a:t>
            </a:r>
            <a:r>
              <a:rPr lang="en-US" altLang="zh-CN" sz="2000" dirty="0" smtClean="0">
                <a:latin typeface="Arial" pitchFamily="34" charset="0"/>
                <a:ea typeface="微软雅黑" pitchFamily="34" charset="-122"/>
                <a:cs typeface="Arial" pitchFamily="34" charset="0"/>
              </a:rPr>
              <a:t>order</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box-ordinal-group</a:t>
            </a:r>
            <a:r>
              <a:rPr lang="zh-CN" altLang="en-US" sz="2000" dirty="0" smtClean="0">
                <a:latin typeface="Arial" pitchFamily="34" charset="0"/>
                <a:ea typeface="微软雅黑" pitchFamily="34" charset="-122"/>
                <a:cs typeface="Arial" pitchFamily="34" charset="0"/>
              </a:rPr>
              <a:t>，默认值为</a:t>
            </a:r>
            <a:r>
              <a:rPr lang="en-US" altLang="zh-CN" sz="2000" dirty="0" smtClean="0">
                <a:latin typeface="Arial" pitchFamily="34" charset="0"/>
                <a:ea typeface="微软雅黑" pitchFamily="34" charset="-122"/>
                <a:cs typeface="Arial" pitchFamily="34" charset="0"/>
              </a:rPr>
              <a:t>1</a:t>
            </a:r>
          </a:p>
          <a:p>
            <a:endParaRPr lang="en-US" altLang="zh-CN"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order</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-ms-flex-order</a:t>
            </a:r>
            <a:r>
              <a:rPr lang="zh-CN" altLang="en-US" sz="2000" dirty="0" smtClean="0">
                <a:latin typeface="Arial" pitchFamily="34" charset="0"/>
                <a:ea typeface="微软雅黑" pitchFamily="34" charset="-122"/>
                <a:cs typeface="Arial" pitchFamily="34" charset="0"/>
              </a:rPr>
              <a:t>，默认值为</a:t>
            </a:r>
            <a:r>
              <a:rPr lang="en-US" altLang="zh-CN" sz="2000" dirty="0" smtClean="0">
                <a:latin typeface="Arial" pitchFamily="34" charset="0"/>
                <a:ea typeface="微软雅黑" pitchFamily="34" charset="-122"/>
                <a:cs typeface="Arial" pitchFamily="34" charset="0"/>
              </a:rPr>
              <a:t>0</a:t>
            </a:r>
          </a:p>
          <a:p>
            <a:endParaRPr lang="zh-CN" altLang="en-US" sz="2000" dirty="0" smtClean="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229600" cy="4320480"/>
          </a:xfrm>
          <a:prstGeom prst="rect">
            <a:avLst/>
          </a:prstGeom>
        </p:spPr>
        <p:txBody>
          <a:bodyPr/>
          <a:lstStyle/>
          <a:p>
            <a:pPr>
              <a:spcBef>
                <a:spcPts val="600"/>
              </a:spcBef>
            </a:pPr>
            <a:r>
              <a:rPr lang="en-US" altLang="zh-CN" sz="2400" b="1" dirty="0" smtClean="0"/>
              <a:t>13</a:t>
            </a:r>
            <a:r>
              <a:rPr lang="zh-CN" altLang="en-US" sz="2400" b="1" dirty="0" smtClean="0"/>
              <a:t>、</a:t>
            </a:r>
            <a:r>
              <a:rPr lang="en-US" sz="2400" b="1" dirty="0" smtClean="0"/>
              <a:t> align-self</a:t>
            </a:r>
            <a:r>
              <a:rPr lang="zh-CN" altLang="en-US" sz="2400" b="1" dirty="0" smtClean="0"/>
              <a:t>  </a:t>
            </a:r>
            <a:r>
              <a:rPr lang="en-US" altLang="zh-CN" sz="2400" b="1" dirty="0" smtClean="0"/>
              <a:t>(</a:t>
            </a:r>
            <a:r>
              <a:rPr lang="zh-CN" altLang="en-US" sz="2400" b="1" dirty="0" smtClean="0"/>
              <a:t>适用于弹性盒模型容器子元素</a:t>
            </a:r>
            <a:r>
              <a:rPr lang="en-US" altLang="zh-CN" sz="2400" b="1" dirty="0" smtClean="0"/>
              <a:t>)</a:t>
            </a:r>
          </a:p>
          <a:p>
            <a:pPr>
              <a:spcBef>
                <a:spcPts val="600"/>
              </a:spcBef>
            </a:pPr>
            <a:endParaRPr lang="zh-CN" altLang="en-US" sz="2400" b="1" dirty="0" smtClean="0"/>
          </a:p>
        </p:txBody>
      </p:sp>
      <p:graphicFrame>
        <p:nvGraphicFramePr>
          <p:cNvPr id="5" name="表格 4"/>
          <p:cNvGraphicFramePr>
            <a:graphicFrameLocks noGrp="1"/>
          </p:cNvGraphicFramePr>
          <p:nvPr/>
        </p:nvGraphicFramePr>
        <p:xfrm>
          <a:off x="467543" y="2357430"/>
          <a:ext cx="8208913" cy="4284033"/>
        </p:xfrm>
        <a:graphic>
          <a:graphicData uri="http://schemas.openxmlformats.org/drawingml/2006/table">
            <a:tbl>
              <a:tblPr firstRow="1" bandRow="1">
                <a:tableStyleId>{93296810-A885-4BE3-A3E7-6D5BEEA58F35}</a:tableStyleId>
              </a:tblPr>
              <a:tblGrid>
                <a:gridCol w="1224137"/>
                <a:gridCol w="6984776"/>
              </a:tblGrid>
              <a:tr h="64294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align-self: auto | flex-start | flex-end | center | baseline | stretch</a:t>
                      </a:r>
                    </a:p>
                  </a:txBody>
                  <a:tcPr>
                    <a:solidFill>
                      <a:srgbClr val="FF682F"/>
                    </a:solidFill>
                  </a:tcPr>
                </a:tc>
              </a:tr>
              <a:tr h="3461073">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align-self </a:t>
                      </a:r>
                      <a:r>
                        <a:rPr lang="zh-CN" altLang="en-US" sz="2200" b="1" dirty="0" smtClean="0">
                          <a:latin typeface="Arial" pitchFamily="34" charset="0"/>
                          <a:cs typeface="Arial" pitchFamily="34" charset="0"/>
                        </a:rPr>
                        <a:t>属性用于设置弹性元素自身在</a:t>
                      </a:r>
                      <a:r>
                        <a:rPr lang="zh-CN" altLang="en-US" sz="2200" b="1" smtClean="0">
                          <a:latin typeface="Arial" pitchFamily="34" charset="0"/>
                          <a:cs typeface="Arial" pitchFamily="34" charset="0"/>
                        </a:rPr>
                        <a:t>侧轴方向</a:t>
                      </a:r>
                      <a:r>
                        <a:rPr lang="zh-CN" altLang="en-US" sz="2200" b="1" dirty="0" smtClean="0">
                          <a:latin typeface="Arial" pitchFamily="34" charset="0"/>
                          <a:cs typeface="Arial" pitchFamily="34" charset="0"/>
                        </a:rPr>
                        <a:t>上的对齐方式。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18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462174" cy="4714908"/>
          </a:xfrm>
          <a:prstGeom prst="rect">
            <a:avLst/>
          </a:prstGeom>
        </p:spPr>
        <p:txBody>
          <a:bodyPr/>
          <a:lstStyle/>
          <a:p>
            <a:pPr>
              <a:buFontTx/>
              <a:buChar char="-"/>
            </a:pPr>
            <a:r>
              <a:rPr lang="en-US" altLang="zh-CN" sz="2400" b="1" dirty="0" smtClean="0">
                <a:solidFill>
                  <a:srgbClr val="FF0000"/>
                </a:solidFill>
              </a:rPr>
              <a:t>auto</a:t>
            </a:r>
            <a:r>
              <a:rPr lang="zh-CN" altLang="en-US" sz="2400" b="1" dirty="0" smtClean="0">
                <a:solidFill>
                  <a:srgbClr val="FF0000"/>
                </a:solidFill>
              </a:rPr>
              <a:t>：</a:t>
            </a:r>
            <a:r>
              <a:rPr lang="zh-CN" altLang="en-US" sz="2400" b="1" dirty="0" smtClean="0"/>
              <a:t>如果</a:t>
            </a:r>
            <a:r>
              <a:rPr lang="en-US" altLang="zh-CN" sz="2400" b="1" dirty="0" smtClean="0"/>
              <a:t>'align-self'</a:t>
            </a:r>
            <a:r>
              <a:rPr lang="zh-CN" altLang="en-US" sz="2400" b="1" dirty="0" smtClean="0"/>
              <a:t>的值为</a:t>
            </a:r>
            <a:r>
              <a:rPr lang="en-US" altLang="zh-CN" sz="2400" b="1" dirty="0" smtClean="0"/>
              <a:t>'auto'</a:t>
            </a:r>
            <a:r>
              <a:rPr lang="zh-CN" altLang="en-US" sz="2400" b="1" dirty="0" smtClean="0"/>
              <a:t>，则其计算值为元素的父元素的</a:t>
            </a:r>
            <a:r>
              <a:rPr lang="en-US" altLang="zh-CN" sz="2400" b="1" dirty="0" smtClean="0"/>
              <a:t>'align-items'</a:t>
            </a:r>
            <a:r>
              <a:rPr lang="zh-CN" altLang="en-US" sz="2400" b="1" dirty="0" smtClean="0"/>
              <a:t>值，如果其没有父元素，则计算值为</a:t>
            </a:r>
            <a:r>
              <a:rPr lang="en-US" altLang="zh-CN" sz="2400" b="1" dirty="0" smtClean="0"/>
              <a:t>'stretch'</a:t>
            </a:r>
            <a:r>
              <a:rPr lang="zh-CN" altLang="en-US" sz="2400" b="1" dirty="0" smtClean="0"/>
              <a:t>。</a:t>
            </a:r>
            <a:endParaRPr lang="en-US" altLang="zh-CN" sz="2400" b="1" dirty="0" smtClean="0"/>
          </a:p>
          <a:p>
            <a:endParaRPr lang="zh-CN" altLang="en-US" sz="2400" b="1" dirty="0" smtClean="0"/>
          </a:p>
          <a:p>
            <a:pPr>
              <a:buFontTx/>
              <a:buChar char="-"/>
            </a:pPr>
            <a:r>
              <a:rPr lang="en-US" altLang="zh-CN" sz="2400" b="1" dirty="0" smtClean="0">
                <a:solidFill>
                  <a:srgbClr val="FF0000"/>
                </a:solidFill>
              </a:rPr>
              <a:t>flex-start</a:t>
            </a:r>
            <a:r>
              <a:rPr lang="zh-CN" altLang="en-US" sz="2400" b="1" dirty="0" smtClean="0">
                <a:solidFill>
                  <a:srgbClr val="FF0000"/>
                </a:solidFill>
              </a:rPr>
              <a:t>：</a:t>
            </a:r>
            <a:r>
              <a:rPr lang="zh-CN" altLang="en-US" sz="2400" b="1" dirty="0" smtClean="0"/>
              <a:t>弹性盒子元素的侧轴（纵轴）起始位置的边界紧靠住该行的侧轴起始边界。</a:t>
            </a:r>
            <a:endParaRPr lang="en-US" altLang="zh-CN" sz="2400" b="1" dirty="0" smtClean="0"/>
          </a:p>
          <a:p>
            <a:endParaRPr lang="zh-CN" altLang="en-US" sz="2400" b="1" dirty="0" smtClean="0"/>
          </a:p>
          <a:p>
            <a:pPr>
              <a:buFontTx/>
              <a:buChar char="-"/>
            </a:pPr>
            <a:r>
              <a:rPr lang="en-US" altLang="zh-CN" sz="2400" b="1" dirty="0" smtClean="0">
                <a:solidFill>
                  <a:srgbClr val="FF0000"/>
                </a:solidFill>
              </a:rPr>
              <a:t>flex-end</a:t>
            </a:r>
            <a:r>
              <a:rPr lang="zh-CN" altLang="en-US" sz="2400" b="1" dirty="0" smtClean="0">
                <a:solidFill>
                  <a:srgbClr val="FF0000"/>
                </a:solidFill>
              </a:rPr>
              <a:t>：</a:t>
            </a:r>
            <a:r>
              <a:rPr lang="zh-CN" altLang="en-US" sz="2400" b="1" dirty="0" smtClean="0"/>
              <a:t>弹性盒子元素的侧轴（纵轴）起始位置的边界紧靠住该行的侧轴结束边界。</a:t>
            </a:r>
            <a:endParaRPr lang="en-US" altLang="zh-CN" sz="2400" b="1" dirty="0" smtClean="0"/>
          </a:p>
          <a:p>
            <a:pPr>
              <a:buFontTx/>
              <a:buChar char="-"/>
            </a:pPr>
            <a:endParaRPr lang="en-US" altLang="zh-CN" sz="2400" b="1" dirty="0" smtClean="0"/>
          </a:p>
          <a:p>
            <a:pPr>
              <a:buFontTx/>
              <a:buChar char="-"/>
            </a:pPr>
            <a:r>
              <a:rPr lang="en-US" altLang="zh-CN" sz="2400" b="1" dirty="0" smtClean="0">
                <a:solidFill>
                  <a:srgbClr val="FF0000"/>
                </a:solidFill>
              </a:rPr>
              <a:t>center</a:t>
            </a:r>
            <a:r>
              <a:rPr lang="zh-CN" altLang="en-US" sz="2400" b="1" dirty="0" smtClean="0">
                <a:solidFill>
                  <a:srgbClr val="FF0000"/>
                </a:solidFill>
              </a:rPr>
              <a:t>：</a:t>
            </a:r>
            <a:r>
              <a:rPr lang="zh-CN" altLang="en-US" sz="2400" b="1" dirty="0" smtClean="0"/>
              <a:t>弹性盒子元素在该行的侧轴（纵轴）上居中放置。（如果该行的尺寸小于弹性盒子元素的尺寸，则会向两个方向溢出相同的长度）。</a:t>
            </a:r>
          </a:p>
          <a:p>
            <a:pPr>
              <a:buFontTx/>
              <a:buChar char="-"/>
            </a:pPr>
            <a:endParaRPr lang="zh-CN" altLang="en-US" sz="2400" b="1"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14488"/>
            <a:ext cx="8390736" cy="4714908"/>
          </a:xfrm>
          <a:prstGeom prst="rect">
            <a:avLst/>
          </a:prstGeom>
        </p:spPr>
        <p:txBody>
          <a:bodyPr/>
          <a:lstStyle/>
          <a:p>
            <a:pPr>
              <a:buFontTx/>
              <a:buChar char="-"/>
            </a:pPr>
            <a:r>
              <a:rPr lang="en-US" altLang="zh-CN" sz="2400" b="1" dirty="0" smtClean="0">
                <a:solidFill>
                  <a:srgbClr val="FF0000"/>
                </a:solidFill>
              </a:rPr>
              <a:t>baseline</a:t>
            </a:r>
            <a:r>
              <a:rPr lang="zh-CN" altLang="en-US" sz="2400" b="1" dirty="0" smtClean="0">
                <a:solidFill>
                  <a:srgbClr val="FF0000"/>
                </a:solidFill>
              </a:rPr>
              <a:t>：</a:t>
            </a:r>
            <a:r>
              <a:rPr lang="zh-CN" altLang="en-US" sz="2400" b="1" dirty="0" smtClean="0"/>
              <a:t>如弹性盒子元素的行内轴与侧轴为同一条，则该值与</a:t>
            </a:r>
            <a:r>
              <a:rPr lang="en-US" altLang="zh-CN" sz="2400" b="1" dirty="0" smtClean="0"/>
              <a:t>'flex-start'</a:t>
            </a:r>
            <a:r>
              <a:rPr lang="zh-CN" altLang="en-US" sz="2400" b="1" dirty="0" smtClean="0"/>
              <a:t>等效。其它情况下，该值将参与基线对齐。</a:t>
            </a:r>
            <a:endParaRPr lang="en-US" altLang="zh-CN" sz="2400" b="1" dirty="0" smtClean="0"/>
          </a:p>
          <a:p>
            <a:endParaRPr lang="zh-CN" altLang="en-US" sz="2400" b="1" dirty="0" smtClean="0"/>
          </a:p>
          <a:p>
            <a:pPr>
              <a:buFontTx/>
              <a:buChar char="-"/>
            </a:pPr>
            <a:r>
              <a:rPr lang="en-US" altLang="zh-CN" sz="2400" b="1" dirty="0" smtClean="0">
                <a:solidFill>
                  <a:srgbClr val="FF0000"/>
                </a:solidFill>
              </a:rPr>
              <a:t>stretch</a:t>
            </a:r>
            <a:r>
              <a:rPr lang="zh-CN" altLang="en-US" sz="2400" b="1" dirty="0" smtClean="0">
                <a:solidFill>
                  <a:srgbClr val="FF0000"/>
                </a:solidFill>
              </a:rPr>
              <a:t>：</a:t>
            </a:r>
            <a:r>
              <a:rPr lang="zh-CN" altLang="en-US" sz="2400" b="1" dirty="0" smtClean="0"/>
              <a:t>如果指定侧轴大小的属性值为</a:t>
            </a:r>
            <a:r>
              <a:rPr lang="en-US" altLang="zh-CN" sz="2400" b="1" dirty="0" smtClean="0"/>
              <a:t>'auto'</a:t>
            </a:r>
            <a:r>
              <a:rPr lang="zh-CN" altLang="en-US" sz="2400" b="1" dirty="0" smtClean="0"/>
              <a:t>，则其值会使项目的边距盒的尺寸尽可能接近所在行的尺寸，但同时会遵照</a:t>
            </a:r>
            <a:r>
              <a:rPr lang="en-US" altLang="zh-CN" sz="2400" b="1" dirty="0" smtClean="0"/>
              <a:t>'min/max-width/height'</a:t>
            </a:r>
            <a:r>
              <a:rPr lang="zh-CN" altLang="en-US" sz="2400" b="1" dirty="0" smtClean="0"/>
              <a:t>属性的限制。</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上面介绍过用</a:t>
            </a:r>
            <a:r>
              <a:rPr lang="en-US" altLang="zh-CN" sz="1400" b="1" dirty="0" smtClean="0">
                <a:latin typeface="Arial" pitchFamily="34" charset="0"/>
                <a:cs typeface="Arial" pitchFamily="34" charset="0"/>
                <a:sym typeface="黑体" pitchFamily="2" charset="-122"/>
              </a:rPr>
              <a:t>align-items</a:t>
            </a:r>
            <a:r>
              <a:rPr lang="zh-CN" altLang="en-US" sz="1400" b="1" dirty="0" smtClean="0">
                <a:latin typeface="Arial" pitchFamily="34" charset="0"/>
                <a:cs typeface="Arial" pitchFamily="34" charset="0"/>
                <a:sym typeface="黑体" pitchFamily="2" charset="-122"/>
              </a:rPr>
              <a:t>为容器指定对齐方式，你还可以用</a:t>
            </a:r>
            <a:r>
              <a:rPr lang="en-US" altLang="zh-CN" sz="1400" b="1" dirty="0" smtClean="0">
                <a:latin typeface="Arial" pitchFamily="34" charset="0"/>
                <a:cs typeface="Arial" pitchFamily="34" charset="0"/>
                <a:sym typeface="黑体" pitchFamily="2" charset="-122"/>
              </a:rPr>
              <a:t>align-self</a:t>
            </a:r>
            <a:r>
              <a:rPr lang="zh-CN" altLang="en-US" sz="1400" b="1" dirty="0" smtClean="0">
                <a:latin typeface="Arial" pitchFamily="34" charset="0"/>
                <a:cs typeface="Arial" pitchFamily="34" charset="0"/>
                <a:sym typeface="黑体" pitchFamily="2" charset="-122"/>
              </a:rPr>
              <a:t>单独为内部元素指定对齐方式。</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默认值</a:t>
            </a:r>
            <a:r>
              <a:rPr lang="en-US" altLang="zh-CN" sz="1400" b="1" dirty="0" smtClean="0">
                <a:latin typeface="Arial" pitchFamily="34" charset="0"/>
                <a:cs typeface="Arial" pitchFamily="34" charset="0"/>
                <a:sym typeface="黑体" pitchFamily="2" charset="-122"/>
              </a:rPr>
              <a:t>auto</a:t>
            </a:r>
            <a:r>
              <a:rPr lang="zh-CN" altLang="en-US" sz="1400" b="1" dirty="0" smtClean="0">
                <a:latin typeface="Arial" pitchFamily="34" charset="0"/>
                <a:cs typeface="Arial" pitchFamily="34" charset="0"/>
                <a:sym typeface="黑体" pitchFamily="2" charset="-122"/>
              </a:rPr>
              <a:t>表示继承容器的</a:t>
            </a:r>
            <a:r>
              <a:rPr lang="en-US" altLang="zh-CN" sz="1400" b="1" dirty="0" smtClean="0">
                <a:latin typeface="Arial" pitchFamily="34" charset="0"/>
                <a:cs typeface="Arial" pitchFamily="34" charset="0"/>
                <a:sym typeface="黑体" pitchFamily="2" charset="-122"/>
              </a:rPr>
              <a:t>align-items</a:t>
            </a:r>
            <a:r>
              <a:rPr lang="zh-CN" altLang="en-US" sz="1400" b="1" dirty="0" smtClean="0">
                <a:latin typeface="Arial" pitchFamily="34" charset="0"/>
                <a:cs typeface="Arial" pitchFamily="34" charset="0"/>
                <a:sym typeface="黑体" pitchFamily="2" charset="-122"/>
              </a:rPr>
              <a:t>值，可设</a:t>
            </a:r>
            <a:r>
              <a:rPr lang="en-US" altLang="zh-CN" sz="1400" b="1" dirty="0" smtClean="0">
                <a:latin typeface="Arial" pitchFamily="34" charset="0"/>
                <a:cs typeface="Arial" pitchFamily="34" charset="0"/>
                <a:sym typeface="黑体" pitchFamily="2" charset="-122"/>
              </a:rPr>
              <a:t>flex-start</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flex-end</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center</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baseline</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stretch</a:t>
            </a:r>
            <a:r>
              <a:rPr lang="zh-CN" altLang="en-US" sz="1400" b="1" dirty="0" smtClean="0">
                <a:latin typeface="Arial" pitchFamily="34" charset="0"/>
                <a:cs typeface="Arial" pitchFamily="34" charset="0"/>
                <a:sym typeface="黑体" pitchFamily="2" charset="-122"/>
              </a:rPr>
              <a:t>。效果同</a:t>
            </a:r>
            <a:r>
              <a:rPr lang="en-US" altLang="zh-CN" sz="1400" b="1" dirty="0" smtClean="0">
                <a:latin typeface="Arial" pitchFamily="34" charset="0"/>
                <a:cs typeface="Arial" pitchFamily="34" charset="0"/>
                <a:sym typeface="黑体" pitchFamily="2" charset="-122"/>
              </a:rPr>
              <a:t>align-items</a:t>
            </a:r>
            <a:r>
              <a:rPr lang="zh-CN" altLang="en-US" sz="1400" b="1" dirty="0" smtClean="0">
                <a:latin typeface="Arial" pitchFamily="34" charset="0"/>
                <a:cs typeface="Arial" pitchFamily="34" charset="0"/>
                <a:sym typeface="黑体" pitchFamily="2" charset="-122"/>
              </a:rPr>
              <a:t>。</a:t>
            </a:r>
            <a:endParaRPr lang="en-US" altLang="zh-CN" sz="1400" b="1" dirty="0" smtClean="0">
              <a:latin typeface="Arial" pitchFamily="34" charset="0"/>
              <a:cs typeface="Arial" pitchFamily="34" charset="0"/>
              <a:sym typeface="黑体" pitchFamily="2" charset="-122"/>
            </a:endParaRP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zh-CN" altLang="en-US" sz="1400" b="1" dirty="0" smtClean="0">
                <a:latin typeface="Arial" pitchFamily="34" charset="0"/>
                <a:cs typeface="Arial" pitchFamily="34" charset="0"/>
                <a:sym typeface="黑体" pitchFamily="2" charset="-122"/>
              </a:rPr>
              <a:t>见下图，容器的</a:t>
            </a:r>
            <a:r>
              <a:rPr lang="en-US" altLang="zh-CN" sz="1400" b="1" dirty="0" smtClean="0">
                <a:latin typeface="Arial" pitchFamily="34" charset="0"/>
                <a:cs typeface="Arial" pitchFamily="34" charset="0"/>
                <a:sym typeface="黑体" pitchFamily="2" charset="-122"/>
              </a:rPr>
              <a:t>align-</a:t>
            </a:r>
            <a:r>
              <a:rPr lang="en-US" altLang="zh-CN" sz="1400" b="1" dirty="0" err="1" smtClean="0">
                <a:latin typeface="Arial" pitchFamily="34" charset="0"/>
                <a:cs typeface="Arial" pitchFamily="34" charset="0"/>
                <a:sym typeface="黑体" pitchFamily="2" charset="-122"/>
              </a:rPr>
              <a:t>items:flex</a:t>
            </a:r>
            <a:r>
              <a:rPr lang="en-US" altLang="zh-CN" sz="1400" b="1" dirty="0" smtClean="0">
                <a:latin typeface="Arial" pitchFamily="34" charset="0"/>
                <a:cs typeface="Arial" pitchFamily="34" charset="0"/>
                <a:sym typeface="黑体" pitchFamily="2" charset="-122"/>
              </a:rPr>
              <a:t>-start</a:t>
            </a:r>
            <a:r>
              <a:rPr lang="zh-CN" altLang="en-US" sz="1400" b="1" dirty="0" smtClean="0">
                <a:latin typeface="Arial" pitchFamily="34" charset="0"/>
                <a:cs typeface="Arial" pitchFamily="34" charset="0"/>
                <a:sym typeface="黑体" pitchFamily="2" charset="-122"/>
              </a:rPr>
              <a:t>，然后分别给</a:t>
            </a:r>
            <a:r>
              <a:rPr lang="en-US" altLang="zh-CN" sz="1400" b="1" dirty="0" smtClean="0">
                <a:latin typeface="Arial" pitchFamily="34" charset="0"/>
                <a:cs typeface="Arial" pitchFamily="34" charset="0"/>
                <a:sym typeface="黑体" pitchFamily="2" charset="-122"/>
              </a:rPr>
              <a:t>2345</a:t>
            </a:r>
            <a:r>
              <a:rPr lang="zh-CN" altLang="en-US" sz="1400" b="1" dirty="0" smtClean="0">
                <a:latin typeface="Arial" pitchFamily="34" charset="0"/>
                <a:cs typeface="Arial" pitchFamily="34" charset="0"/>
                <a:sym typeface="黑体" pitchFamily="2" charset="-122"/>
              </a:rPr>
              <a:t>号元素指定</a:t>
            </a:r>
            <a:r>
              <a:rPr lang="en-US" altLang="zh-CN" sz="1400" b="1" dirty="0" smtClean="0">
                <a:latin typeface="Arial" pitchFamily="34" charset="0"/>
                <a:cs typeface="Arial" pitchFamily="34" charset="0"/>
                <a:sym typeface="黑体" pitchFamily="2" charset="-122"/>
              </a:rPr>
              <a:t>align-self</a:t>
            </a:r>
            <a:r>
              <a:rPr lang="zh-CN" altLang="en-US" sz="1400" b="1" dirty="0" smtClean="0">
                <a:latin typeface="Arial" pitchFamily="34" charset="0"/>
                <a:cs typeface="Arial" pitchFamily="34" charset="0"/>
                <a:sym typeface="黑体" pitchFamily="2" charset="-122"/>
              </a:rPr>
              <a:t>为</a:t>
            </a:r>
            <a:r>
              <a:rPr lang="en-US" altLang="zh-CN" sz="1400" b="1" dirty="0" smtClean="0">
                <a:latin typeface="Arial" pitchFamily="34" charset="0"/>
                <a:cs typeface="Arial" pitchFamily="34" charset="0"/>
                <a:sym typeface="黑体" pitchFamily="2" charset="-122"/>
              </a:rPr>
              <a:t>flex-end</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center</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baseline</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stretch</a:t>
            </a:r>
            <a:r>
              <a:rPr lang="zh-CN" altLang="en-US" sz="1400" b="1" dirty="0" smtClean="0">
                <a:latin typeface="Arial" pitchFamily="34" charset="0"/>
                <a:cs typeface="Arial" pitchFamily="34" charset="0"/>
                <a:sym typeface="黑体" pitchFamily="2" charset="-122"/>
              </a:rPr>
              <a:t>。</a:t>
            </a:r>
          </a:p>
          <a:p>
            <a:pPr>
              <a:spcBef>
                <a:spcPts val="600"/>
              </a:spcBef>
            </a:pP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zh-CN" altLang="en-US" sz="1400" b="1" dirty="0" smtClean="0">
                <a:latin typeface="Arial" pitchFamily="34" charset="0"/>
                <a:cs typeface="Arial" pitchFamily="34" charset="0"/>
                <a:sym typeface="黑体" pitchFamily="2" charset="-122"/>
              </a:rPr>
              <a:t/>
            </a:r>
            <a:br>
              <a:rPr lang="zh-CN" altLang="en-US"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
            </a:r>
            <a:br>
              <a:rPr lang="en-US" altLang="zh-CN" sz="1400" b="1" dirty="0" smtClean="0">
                <a:latin typeface="Arial" pitchFamily="34" charset="0"/>
                <a:cs typeface="Arial" pitchFamily="34" charset="0"/>
                <a:sym typeface="黑体" pitchFamily="2" charset="-122"/>
              </a:rPr>
            </a:br>
            <a:endParaRPr lang="zh-CN" altLang="en-US" sz="1400" b="1" dirty="0" smtClean="0">
              <a:latin typeface="Arial" pitchFamily="34" charset="0"/>
              <a:cs typeface="Arial" pitchFamily="34" charset="0"/>
              <a:sym typeface="黑体" pitchFamily="2" charset="-122"/>
            </a:endParaRPr>
          </a:p>
        </p:txBody>
      </p:sp>
      <p:pic>
        <p:nvPicPr>
          <p:cNvPr id="103426" name="Picture 2"/>
          <p:cNvPicPr>
            <a:picLocks noChangeAspect="1" noChangeArrowheads="1"/>
          </p:cNvPicPr>
          <p:nvPr/>
        </p:nvPicPr>
        <p:blipFill>
          <a:blip r:embed="rId2"/>
          <a:srcRect/>
          <a:stretch>
            <a:fillRect/>
          </a:stretch>
        </p:blipFill>
        <p:spPr bwMode="auto">
          <a:xfrm>
            <a:off x="428596" y="3786190"/>
            <a:ext cx="3714750" cy="122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467544" y="1824304"/>
            <a:ext cx="8424936" cy="4176464"/>
          </a:xfrm>
          <a:prstGeom prst="rect">
            <a:avLst/>
          </a:prstGeom>
        </p:spPr>
        <p:txBody>
          <a:bodyPr/>
          <a:lstStyle/>
          <a:p>
            <a:r>
              <a:rPr lang="zh-CN" altLang="en-US" sz="2400" b="1" dirty="0" smtClean="0"/>
              <a:t>例如：</a:t>
            </a:r>
            <a:endParaRPr lang="en-US" altLang="zh-CN" sz="2400" b="1" dirty="0" smtClean="0"/>
          </a:p>
          <a:p>
            <a:r>
              <a:rPr lang="en-US" altLang="zh-CN" sz="2400" b="1" dirty="0" smtClean="0"/>
              <a:t>.box { </a:t>
            </a:r>
          </a:p>
          <a:p>
            <a:r>
              <a:rPr lang="en-US" altLang="zh-CN" sz="2400" b="1" dirty="0" smtClean="0"/>
              <a:t>         width: 200px;</a:t>
            </a:r>
          </a:p>
          <a:p>
            <a:r>
              <a:rPr lang="en-US" altLang="zh-CN" sz="2400" b="1" dirty="0" smtClean="0"/>
              <a:t>         height: 200px; </a:t>
            </a:r>
          </a:p>
          <a:p>
            <a:r>
              <a:rPr lang="en-US" altLang="zh-CN" sz="2400" b="1" dirty="0" smtClean="0"/>
              <a:t>         border: 20px solid black;</a:t>
            </a:r>
          </a:p>
          <a:p>
            <a:r>
              <a:rPr lang="en-US" altLang="zh-CN" sz="2400" b="1" dirty="0" smtClean="0"/>
              <a:t>         padding: 50px; </a:t>
            </a:r>
          </a:p>
          <a:p>
            <a:r>
              <a:rPr lang="en-US" altLang="zh-CN" sz="2400" b="1" dirty="0" smtClean="0"/>
              <a:t>         margin: 50px; </a:t>
            </a:r>
          </a:p>
          <a:p>
            <a:r>
              <a:rPr lang="en-US" altLang="zh-CN" sz="2400" b="1" dirty="0" smtClean="0"/>
              <a:t>}</a:t>
            </a:r>
            <a:endParaRPr lang="zh-CN" altLang="en-US" sz="2400"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6643734"/>
          </a:xfrm>
          <a:prstGeom prst="rect">
            <a:avLst/>
          </a:prstGeom>
        </p:spPr>
        <p:txBody>
          <a:bodyPr/>
          <a:lstStyle/>
          <a:p>
            <a:pPr>
              <a:spcBef>
                <a:spcPts val="600"/>
              </a:spcBef>
            </a:pPr>
            <a:r>
              <a:rPr lang="zh-CN" altLang="en-US" sz="1400" b="1" dirty="0" smtClean="0">
                <a:latin typeface="Arial" pitchFamily="34" charset="0"/>
                <a:cs typeface="Arial" pitchFamily="34" charset="0"/>
                <a:sym typeface="黑体" pitchFamily="2" charset="-122"/>
              </a:rPr>
              <a:t>例如：</a:t>
            </a: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.box{</a:t>
            </a:r>
            <a:br>
              <a:rPr lang="en-US" altLang="zh-CN" sz="1400" b="1" dirty="0" smtClean="0">
                <a:latin typeface="Arial" pitchFamily="34" charset="0"/>
                <a:cs typeface="Arial" pitchFamily="34" charset="0"/>
                <a:sym typeface="黑体" pitchFamily="2" charset="-122"/>
              </a:rPr>
            </a:br>
            <a:r>
              <a:rPr lang="en-US" altLang="zh-CN" sz="1400" b="1" dirty="0" err="1" smtClean="0">
                <a:latin typeface="Arial" pitchFamily="34" charset="0"/>
                <a:cs typeface="Arial" pitchFamily="34" charset="0"/>
                <a:sym typeface="黑体" pitchFamily="2" charset="-122"/>
              </a:rPr>
              <a:t>display:flex</a:t>
            </a:r>
            <a:r>
              <a:rPr lang="en-US" altLang="zh-CN" sz="1400" b="1" dirty="0" smtClean="0">
                <a:latin typeface="Arial" pitchFamily="34" charset="0"/>
                <a:cs typeface="Arial" pitchFamily="34" charset="0"/>
                <a:sym typeface="黑体" pitchFamily="2" charset="-122"/>
              </a:rPr>
              <a:t>;</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height:100px;margin:0;padding:10px;border-radius:5px;list-style:none;background-color:#</a:t>
            </a:r>
            <a:r>
              <a:rPr lang="en-US" altLang="zh-CN" sz="1400" b="1" dirty="0" err="1" smtClean="0">
                <a:latin typeface="Arial" pitchFamily="34" charset="0"/>
                <a:cs typeface="Arial" pitchFamily="34" charset="0"/>
                <a:sym typeface="黑体" pitchFamily="2" charset="-122"/>
              </a:rPr>
              <a:t>eee</a:t>
            </a:r>
            <a:r>
              <a:rPr lang="en-US" altLang="zh-CN" sz="1400" b="1" dirty="0" smtClean="0">
                <a:latin typeface="Arial" pitchFamily="34" charset="0"/>
                <a:cs typeface="Arial" pitchFamily="34" charset="0"/>
                <a:sym typeface="黑体" pitchFamily="2" charset="-122"/>
              </a:rPr>
              <a:t>;}</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a:t>
            </a:r>
            <a:r>
              <a:rPr lang="en-US" altLang="zh-CN" sz="1400" b="1" dirty="0" smtClean="0">
                <a:latin typeface="Arial" pitchFamily="34" charset="0"/>
                <a:cs typeface="Arial" pitchFamily="34" charset="0"/>
                <a:sym typeface="黑体" pitchFamily="2" charset="-122"/>
              </a:rPr>
              <a:t>{margin:5px;padding:10px;border-radius:5px;background:#</a:t>
            </a:r>
            <a:r>
              <a:rPr lang="en-US" altLang="zh-CN" sz="1400" b="1" dirty="0" err="1" smtClean="0">
                <a:latin typeface="Arial" pitchFamily="34" charset="0"/>
                <a:cs typeface="Arial" pitchFamily="34" charset="0"/>
                <a:sym typeface="黑体" pitchFamily="2" charset="-122"/>
              </a:rPr>
              <a:t>aaa;text-align:center</a:t>
            </a:r>
            <a:r>
              <a:rPr lang="en-US" altLang="zh-CN" sz="1400" b="1" dirty="0" smtClean="0">
                <a:latin typeface="Arial" pitchFamily="34" charset="0"/>
                <a:cs typeface="Arial" pitchFamily="34" charset="0"/>
                <a:sym typeface="黑体" pitchFamily="2" charset="-122"/>
              </a:rPr>
              <a:t>;}</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-child(1){align-self: flex-end;}</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-child(2){align-self: center;}</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-child(3){align-self: flex-start;}</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-child(4){align-self: baseline;padding:20px 10px;}</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-child(5){align-self: baseline;}</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-child(6){align-self: stretch;}</a:t>
            </a:r>
            <a:br>
              <a:rPr lang="en-US" altLang="zh-CN" sz="1400" b="1" dirty="0" smtClean="0">
                <a:latin typeface="Arial" pitchFamily="34" charset="0"/>
                <a:cs typeface="Arial" pitchFamily="34" charset="0"/>
                <a:sym typeface="黑体" pitchFamily="2" charset="-122"/>
              </a:rPr>
            </a:br>
            <a:r>
              <a:rPr lang="en-US" altLang="zh-CN" sz="1400" b="1" dirty="0" smtClean="0">
                <a:latin typeface="Arial" pitchFamily="34" charset="0"/>
                <a:cs typeface="Arial" pitchFamily="34" charset="0"/>
                <a:sym typeface="黑体" pitchFamily="2" charset="-122"/>
              </a:rPr>
              <a:t>.box </a:t>
            </a:r>
            <a:r>
              <a:rPr lang="en-US" altLang="zh-CN" sz="1400" b="1" dirty="0" err="1" smtClean="0">
                <a:latin typeface="Arial" pitchFamily="34" charset="0"/>
                <a:cs typeface="Arial" pitchFamily="34" charset="0"/>
                <a:sym typeface="黑体" pitchFamily="2" charset="-122"/>
              </a:rPr>
              <a:t>li:nth</a:t>
            </a:r>
            <a:r>
              <a:rPr lang="en-US" altLang="zh-CN" sz="1400" b="1" dirty="0" smtClean="0">
                <a:latin typeface="Arial" pitchFamily="34" charset="0"/>
                <a:cs typeface="Arial" pitchFamily="34" charset="0"/>
                <a:sym typeface="黑体" pitchFamily="2" charset="-122"/>
              </a:rPr>
              <a:t>-child(7){align-self: auto;}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it-IT" sz="1400" b="1" dirty="0" smtClean="0"/>
              <a:t>&lt;ul id="box" class="box"&gt;</a:t>
            </a:r>
            <a:br>
              <a:rPr lang="it-IT" sz="1400" b="1" dirty="0" smtClean="0"/>
            </a:br>
            <a:r>
              <a:rPr lang="it-IT" sz="1400" b="1" dirty="0" smtClean="0"/>
              <a:t>	&lt;li&gt;a&lt;/li&gt;</a:t>
            </a:r>
            <a:br>
              <a:rPr lang="it-IT" sz="1400" b="1" dirty="0" smtClean="0"/>
            </a:br>
            <a:r>
              <a:rPr lang="it-IT" sz="1400" b="1" dirty="0" smtClean="0"/>
              <a:t>	&lt;li&gt;b&lt;/li&gt;</a:t>
            </a:r>
            <a:br>
              <a:rPr lang="it-IT" sz="1400" b="1" dirty="0" smtClean="0"/>
            </a:br>
            <a:r>
              <a:rPr lang="it-IT" sz="1400" b="1" dirty="0" smtClean="0"/>
              <a:t>	&lt;li&gt;c&lt;/li&gt;</a:t>
            </a:r>
            <a:br>
              <a:rPr lang="it-IT" sz="1400" b="1" dirty="0" smtClean="0"/>
            </a:br>
            <a:r>
              <a:rPr lang="it-IT" sz="1400" b="1" dirty="0" smtClean="0"/>
              <a:t>	&lt;li&gt;d&lt;/li&gt;</a:t>
            </a:r>
            <a:br>
              <a:rPr lang="it-IT" sz="1400" b="1" dirty="0" smtClean="0"/>
            </a:br>
            <a:r>
              <a:rPr lang="it-IT" sz="1400" b="1" dirty="0" smtClean="0"/>
              <a:t>	&lt;li&gt;e&lt;/li&gt;</a:t>
            </a:r>
            <a:br>
              <a:rPr lang="it-IT" sz="1400" b="1" dirty="0" smtClean="0"/>
            </a:br>
            <a:r>
              <a:rPr lang="it-IT" sz="1400" b="1" dirty="0" smtClean="0"/>
              <a:t>	&lt;li&gt;f&lt;/li&gt;</a:t>
            </a:r>
            <a:br>
              <a:rPr lang="it-IT" sz="1400" b="1" dirty="0" smtClean="0"/>
            </a:br>
            <a:r>
              <a:rPr lang="it-IT" sz="1400" b="1" dirty="0" smtClean="0"/>
              <a:t>	&lt;li&gt;g&lt;/li&gt;</a:t>
            </a:r>
            <a:br>
              <a:rPr lang="it-IT" sz="1400" b="1" dirty="0" smtClean="0"/>
            </a:br>
            <a:r>
              <a:rPr lang="it-IT" sz="1400" b="1" dirty="0" smtClean="0"/>
              <a:t>	&lt;li&gt;h&lt;/li&gt;</a:t>
            </a:r>
            <a:br>
              <a:rPr lang="it-IT" sz="1400" b="1" dirty="0" smtClean="0"/>
            </a:br>
            <a:r>
              <a:rPr lang="it-IT" sz="1400" b="1" dirty="0" smtClean="0"/>
              <a:t>	&lt;li&gt;i&lt;/li&gt;</a:t>
            </a:r>
            <a:br>
              <a:rPr lang="it-IT" sz="1400" b="1" dirty="0" smtClean="0"/>
            </a:br>
            <a:r>
              <a:rPr lang="it-IT" sz="1400" b="1" dirty="0" smtClean="0"/>
              <a:t>&lt;/ul&gt; </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chemeClr val="accent1"/>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467544" y="1785926"/>
            <a:ext cx="8533612" cy="4857784"/>
          </a:xfrm>
          <a:prstGeom prst="rect">
            <a:avLst/>
          </a:prstGeom>
        </p:spPr>
        <p:txBody>
          <a:bodyPr/>
          <a:lstStyle/>
          <a:p>
            <a:r>
              <a:rPr lang="zh-CN" altLang="en-US" sz="2000" dirty="0" smtClean="0">
                <a:latin typeface="Arial" pitchFamily="34" charset="0"/>
                <a:ea typeface="微软雅黑" pitchFamily="34" charset="-122"/>
                <a:cs typeface="Arial" pitchFamily="34" charset="0"/>
              </a:rPr>
              <a:t>旧语法：无该属性</a:t>
            </a:r>
            <a:endParaRPr lang="en-US" altLang="zh-CN" sz="2000" dirty="0" smtClean="0">
              <a:latin typeface="Arial" pitchFamily="34" charset="0"/>
              <a:ea typeface="微软雅黑" pitchFamily="34" charset="-122"/>
              <a:cs typeface="Arial" pitchFamily="34" charset="0"/>
            </a:endParaRPr>
          </a:p>
          <a:p>
            <a:endParaRPr lang="zh-CN" altLang="en-US" sz="2000" dirty="0" smtClean="0">
              <a:latin typeface="Arial" pitchFamily="34" charset="0"/>
              <a:ea typeface="微软雅黑" pitchFamily="34" charset="-122"/>
              <a:cs typeface="Arial" pitchFamily="34" charset="0"/>
            </a:endParaRPr>
          </a:p>
          <a:p>
            <a:r>
              <a:rPr lang="zh-CN" altLang="en-US" sz="2000" dirty="0" smtClean="0">
                <a:latin typeface="Arial" pitchFamily="34" charset="0"/>
                <a:ea typeface="微软雅黑" pitchFamily="34" charset="-122"/>
                <a:cs typeface="Arial" pitchFamily="34" charset="0"/>
              </a:rPr>
              <a:t>混合版：不是</a:t>
            </a:r>
            <a:r>
              <a:rPr lang="en-US" altLang="zh-CN" sz="2000" dirty="0" smtClean="0">
                <a:latin typeface="Arial" pitchFamily="34" charset="0"/>
                <a:ea typeface="微软雅黑" pitchFamily="34" charset="-122"/>
                <a:cs typeface="Arial" pitchFamily="34" charset="0"/>
              </a:rPr>
              <a:t>align-self</a:t>
            </a:r>
            <a:r>
              <a:rPr lang="zh-CN" altLang="en-US" sz="2000" dirty="0" smtClean="0">
                <a:latin typeface="Arial" pitchFamily="34" charset="0"/>
                <a:ea typeface="微软雅黑" pitchFamily="34" charset="-122"/>
                <a:cs typeface="Arial" pitchFamily="34" charset="0"/>
              </a:rPr>
              <a:t>而是</a:t>
            </a:r>
            <a:r>
              <a:rPr lang="en-US" altLang="zh-CN" sz="2000" dirty="0" smtClean="0">
                <a:latin typeface="Arial" pitchFamily="34" charset="0"/>
                <a:ea typeface="微软雅黑" pitchFamily="34" charset="-122"/>
                <a:cs typeface="Arial" pitchFamily="34" charset="0"/>
              </a:rPr>
              <a:t>-ms-flex-item-align</a:t>
            </a:r>
            <a:r>
              <a:rPr lang="zh-CN" altLang="en-US" sz="2000" dirty="0" smtClean="0">
                <a:latin typeface="Arial" pitchFamily="34" charset="0"/>
                <a:ea typeface="微软雅黑" pitchFamily="34" charset="-122"/>
                <a:cs typeface="Arial" pitchFamily="34" charset="0"/>
              </a:rPr>
              <a:t>，值为</a:t>
            </a:r>
            <a:r>
              <a:rPr lang="en-US" altLang="zh-CN" sz="2000" dirty="0" smtClean="0">
                <a:latin typeface="Arial" pitchFamily="34" charset="0"/>
                <a:ea typeface="微软雅黑" pitchFamily="34" charset="-122"/>
                <a:cs typeface="Arial" pitchFamily="34" charset="0"/>
              </a:rPr>
              <a:t>auto</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start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end</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center</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baseline</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stretch</a:t>
            </a:r>
          </a:p>
          <a:p>
            <a:endParaRPr lang="zh-CN" altLang="en-US" sz="2000" dirty="0" smtClean="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buFont typeface="Wingdings" pitchFamily="2" charset="2"/>
              <a:buChar char="u"/>
            </a:pPr>
            <a:r>
              <a:rPr lang="zh-CN" altLang="en-US" sz="2400" b="1" dirty="0" smtClean="0">
                <a:solidFill>
                  <a:srgbClr val="FF0000"/>
                </a:solidFill>
                <a:latin typeface="Arial" pitchFamily="34" charset="0"/>
                <a:cs typeface="Arial" pitchFamily="34" charset="0"/>
                <a:sym typeface="黑体" pitchFamily="2" charset="-122"/>
              </a:rPr>
              <a:t> 常用的弹性盒布局</a:t>
            </a: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r>
              <a:rPr lang="en-US" altLang="zh-CN" sz="2000" b="1" dirty="0" smtClean="0">
                <a:latin typeface="Arial" pitchFamily="34" charset="0"/>
                <a:cs typeface="Arial" pitchFamily="34" charset="0"/>
                <a:sym typeface="黑体" pitchFamily="2" charset="-122"/>
              </a:rPr>
              <a:t>1</a:t>
            </a:r>
            <a:r>
              <a:rPr lang="zh-CN" altLang="en-US" sz="2000" b="1" dirty="0" smtClean="0">
                <a:latin typeface="Arial" pitchFamily="34" charset="0"/>
                <a:cs typeface="Arial" pitchFamily="34" charset="0"/>
                <a:sym typeface="黑体" pitchFamily="2" charset="-122"/>
              </a:rPr>
              <a:t>、网格布局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最简单的网格布局，就是平均分布。</a:t>
            </a:r>
          </a:p>
          <a:p>
            <a:pPr>
              <a:spcBef>
                <a:spcPts val="600"/>
              </a:spcBef>
            </a:pPr>
            <a:r>
              <a:rPr lang="zh-CN" altLang="en-US" sz="2000" b="1" dirty="0" smtClean="0">
                <a:latin typeface="Arial" pitchFamily="34" charset="0"/>
                <a:cs typeface="Arial" pitchFamily="34" charset="0"/>
                <a:sym typeface="黑体" pitchFamily="2" charset="-122"/>
              </a:rPr>
              <a:t>在容器里面平均分配空间，需要设置项目的自动缩放。</a:t>
            </a:r>
          </a:p>
          <a:p>
            <a:pPr>
              <a:spcBef>
                <a:spcPts val="600"/>
              </a:spcBef>
            </a:pPr>
            <a:endParaRPr lang="zh-CN" altLang="en-US" sz="2400" b="1" dirty="0" smtClean="0">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06497" name="Picture 1"/>
          <p:cNvPicPr>
            <a:picLocks noChangeAspect="1" noChangeArrowheads="1"/>
          </p:cNvPicPr>
          <p:nvPr/>
        </p:nvPicPr>
        <p:blipFill>
          <a:blip r:embed="rId2"/>
          <a:srcRect/>
          <a:stretch>
            <a:fillRect/>
          </a:stretch>
        </p:blipFill>
        <p:spPr bwMode="auto">
          <a:xfrm>
            <a:off x="1000100" y="3286124"/>
            <a:ext cx="6934218" cy="3379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.Grid { display: flex; } </a:t>
            </a:r>
          </a:p>
          <a:p>
            <a:pPr>
              <a:spcBef>
                <a:spcPts val="600"/>
              </a:spcBef>
            </a:pPr>
            <a:r>
              <a:rPr lang="en-US" altLang="zh-CN" sz="1400" b="1" dirty="0" smtClean="0">
                <a:latin typeface="Arial" pitchFamily="34" charset="0"/>
                <a:cs typeface="Arial" pitchFamily="34" charset="0"/>
                <a:sym typeface="黑体" pitchFamily="2" charset="-122"/>
              </a:rPr>
              <a:t>.Grid-cell { flex: 1; }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en-US" sz="1400" b="1" dirty="0" smtClean="0"/>
              <a:t>&lt;div class="Grid"&gt; </a:t>
            </a:r>
          </a:p>
          <a:p>
            <a:pPr>
              <a:spcBef>
                <a:spcPts val="600"/>
              </a:spcBef>
            </a:pPr>
            <a:r>
              <a:rPr lang="en-US" sz="1400" b="1" dirty="0" smtClean="0"/>
              <a:t>	&lt;div class="Grid-cell"&gt;...&lt;/div&gt; </a:t>
            </a:r>
          </a:p>
          <a:p>
            <a:pPr>
              <a:spcBef>
                <a:spcPts val="600"/>
              </a:spcBef>
            </a:pPr>
            <a:r>
              <a:rPr lang="en-US" sz="1400" b="1" dirty="0" smtClean="0"/>
              <a:t>	&lt;div class="Grid-cell"&gt;...&lt;/div&gt; </a:t>
            </a:r>
          </a:p>
          <a:p>
            <a:pPr>
              <a:spcBef>
                <a:spcPts val="600"/>
              </a:spcBef>
            </a:pPr>
            <a:r>
              <a:rPr lang="en-US" sz="1400" b="1" dirty="0" smtClean="0"/>
              <a:t>	&lt;div class="Grid-cell"&gt;...&lt;/div&gt; </a:t>
            </a:r>
          </a:p>
          <a:p>
            <a:pPr>
              <a:spcBef>
                <a:spcPts val="600"/>
              </a:spcBef>
            </a:pPr>
            <a:r>
              <a:rPr lang="en-US" sz="1400" b="1" dirty="0" smtClean="0"/>
              <a:t>&lt;/div&gt; </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2</a:t>
            </a:r>
            <a:r>
              <a:rPr lang="zh-CN" altLang="en-US" sz="2000" b="1" dirty="0" smtClean="0">
                <a:latin typeface="Arial" pitchFamily="34" charset="0"/>
                <a:cs typeface="Arial" pitchFamily="34" charset="0"/>
                <a:sym typeface="黑体" pitchFamily="2" charset="-122"/>
              </a:rPr>
              <a:t>、百分比布局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某个网格的宽度为固定的百分比，其余网格平均分配剩余的空间。</a:t>
            </a:r>
            <a:endParaRPr lang="zh-CN" altLang="en-US" sz="2400" b="1" dirty="0" smtClean="0">
              <a:latin typeface="Arial" pitchFamily="34" charset="0"/>
              <a:cs typeface="Arial" pitchFamily="34" charset="0"/>
              <a:sym typeface="黑体" pitchFamily="2" charset="-122"/>
            </a:endParaRP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17762" name="Picture 2"/>
          <p:cNvPicPr>
            <a:picLocks noChangeAspect="1" noChangeArrowheads="1"/>
          </p:cNvPicPr>
          <p:nvPr/>
        </p:nvPicPr>
        <p:blipFill>
          <a:blip r:embed="rId2"/>
          <a:srcRect/>
          <a:stretch>
            <a:fillRect/>
          </a:stretch>
        </p:blipFill>
        <p:spPr bwMode="auto">
          <a:xfrm>
            <a:off x="785786" y="3143248"/>
            <a:ext cx="7446963"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214950"/>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.Grid { display: flex; } </a:t>
            </a:r>
          </a:p>
          <a:p>
            <a:pPr>
              <a:spcBef>
                <a:spcPts val="600"/>
              </a:spcBef>
            </a:pPr>
            <a:r>
              <a:rPr lang="en-US" altLang="zh-CN" sz="1400" b="1" dirty="0" smtClean="0">
                <a:latin typeface="Arial" pitchFamily="34" charset="0"/>
                <a:cs typeface="Arial" pitchFamily="34" charset="0"/>
                <a:sym typeface="黑体" pitchFamily="2" charset="-122"/>
              </a:rPr>
              <a:t>.Grid-cell { flex: 1; } </a:t>
            </a:r>
          </a:p>
          <a:p>
            <a:pPr>
              <a:spcBef>
                <a:spcPts val="600"/>
              </a:spcBef>
            </a:pPr>
            <a:r>
              <a:rPr lang="en-US" altLang="zh-CN" sz="1400" b="1" dirty="0" smtClean="0">
                <a:latin typeface="Arial" pitchFamily="34" charset="0"/>
                <a:cs typeface="Arial" pitchFamily="34" charset="0"/>
                <a:sym typeface="黑体" pitchFamily="2" charset="-122"/>
              </a:rPr>
              <a:t>.Grid-</a:t>
            </a:r>
            <a:r>
              <a:rPr lang="en-US" altLang="zh-CN" sz="1400" b="1" dirty="0" err="1" smtClean="0">
                <a:latin typeface="Arial" pitchFamily="34" charset="0"/>
                <a:cs typeface="Arial" pitchFamily="34" charset="0"/>
                <a:sym typeface="黑体" pitchFamily="2" charset="-122"/>
              </a:rPr>
              <a:t>cell.u</a:t>
            </a:r>
            <a:r>
              <a:rPr lang="en-US" altLang="zh-CN" sz="1400" b="1" dirty="0" smtClean="0">
                <a:latin typeface="Arial" pitchFamily="34" charset="0"/>
                <a:cs typeface="Arial" pitchFamily="34" charset="0"/>
                <a:sym typeface="黑体" pitchFamily="2" charset="-122"/>
              </a:rPr>
              <a:t>-full { flex: 0 0 100%; } </a:t>
            </a:r>
          </a:p>
          <a:p>
            <a:pPr>
              <a:spcBef>
                <a:spcPts val="600"/>
              </a:spcBef>
            </a:pPr>
            <a:r>
              <a:rPr lang="en-US" altLang="zh-CN" sz="1400" b="1" dirty="0" smtClean="0">
                <a:latin typeface="Arial" pitchFamily="34" charset="0"/>
                <a:cs typeface="Arial" pitchFamily="34" charset="0"/>
                <a:sym typeface="黑体" pitchFamily="2" charset="-122"/>
              </a:rPr>
              <a:t>.Grid-cell.u-1of2 { flex: 0 0 50%; } </a:t>
            </a:r>
          </a:p>
          <a:p>
            <a:pPr>
              <a:spcBef>
                <a:spcPts val="600"/>
              </a:spcBef>
            </a:pPr>
            <a:r>
              <a:rPr lang="en-US" altLang="zh-CN" sz="1400" b="1" dirty="0" smtClean="0">
                <a:latin typeface="Arial" pitchFamily="34" charset="0"/>
                <a:cs typeface="Arial" pitchFamily="34" charset="0"/>
                <a:sym typeface="黑体" pitchFamily="2" charset="-122"/>
              </a:rPr>
              <a:t>.Grid-cell.u-1of3 { flex: 0 0 33.3333%; } </a:t>
            </a:r>
          </a:p>
          <a:p>
            <a:pPr>
              <a:spcBef>
                <a:spcPts val="600"/>
              </a:spcBef>
            </a:pPr>
            <a:r>
              <a:rPr lang="en-US" altLang="zh-CN" sz="1400" b="1" dirty="0" smtClean="0">
                <a:latin typeface="Arial" pitchFamily="34" charset="0"/>
                <a:cs typeface="Arial" pitchFamily="34" charset="0"/>
                <a:sym typeface="黑体" pitchFamily="2" charset="-122"/>
              </a:rPr>
              <a:t>.Grid-cell.u-1of4 { flex: 0 0 25%; }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altLang="zh-CN" sz="1400" b="1" dirty="0" smtClean="0">
                <a:latin typeface="Arial" pitchFamily="34" charset="0"/>
                <a:cs typeface="Arial" pitchFamily="34" charset="0"/>
                <a:sym typeface="黑体" pitchFamily="2" charset="-122"/>
              </a:rPr>
              <a:t>&lt;body&gt;</a:t>
            </a:r>
          </a:p>
          <a:p>
            <a:pPr>
              <a:spcBef>
                <a:spcPts val="600"/>
              </a:spcBef>
            </a:pPr>
            <a:r>
              <a:rPr lang="en-US" sz="1400" b="1" dirty="0" smtClean="0"/>
              <a:t>&lt;div class="Grid"&gt; </a:t>
            </a:r>
          </a:p>
          <a:p>
            <a:pPr>
              <a:spcBef>
                <a:spcPts val="600"/>
              </a:spcBef>
            </a:pPr>
            <a:r>
              <a:rPr lang="en-US" sz="1400" b="1" dirty="0" smtClean="0"/>
              <a:t>	&lt;div class="Grid-cell u-1of4"&gt;...&lt;/div&gt; </a:t>
            </a:r>
          </a:p>
          <a:p>
            <a:pPr>
              <a:spcBef>
                <a:spcPts val="600"/>
              </a:spcBef>
            </a:pPr>
            <a:r>
              <a:rPr lang="en-US" sz="1400" b="1" dirty="0" smtClean="0"/>
              <a:t>	&lt;div class="Grid-cell"&gt;...&lt;/div&gt; </a:t>
            </a:r>
          </a:p>
          <a:p>
            <a:pPr>
              <a:spcBef>
                <a:spcPts val="600"/>
              </a:spcBef>
            </a:pPr>
            <a:r>
              <a:rPr lang="en-US" sz="1400" b="1" dirty="0" smtClean="0"/>
              <a:t>	&lt;div class="Grid-cell u-1of3"&gt;...&lt;/div&gt; </a:t>
            </a:r>
          </a:p>
          <a:p>
            <a:pPr>
              <a:spcBef>
                <a:spcPts val="600"/>
              </a:spcBef>
            </a:pPr>
            <a:r>
              <a:rPr lang="en-US" sz="1400" b="1" dirty="0" smtClean="0"/>
              <a:t>&lt;/div&gt; </a:t>
            </a:r>
          </a:p>
          <a:p>
            <a:pPr>
              <a:spcBef>
                <a:spcPts val="600"/>
              </a:spcBef>
            </a:pPr>
            <a:r>
              <a:rPr lang="en-US" altLang="zh-CN" sz="1400" b="1" dirty="0" smtClean="0">
                <a:latin typeface="Arial" pitchFamily="34" charset="0"/>
                <a:cs typeface="Arial" pitchFamily="34" charset="0"/>
                <a:sym typeface="黑体" pitchFamily="2" charset="-122"/>
              </a:rPr>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3</a:t>
            </a:r>
            <a:r>
              <a:rPr lang="zh-CN" altLang="en-US" sz="2000" b="1" dirty="0" smtClean="0">
                <a:latin typeface="Arial" pitchFamily="34" charset="0"/>
                <a:cs typeface="Arial" pitchFamily="34" charset="0"/>
                <a:sym typeface="黑体" pitchFamily="2" charset="-122"/>
              </a:rPr>
              <a:t>、圣杯布局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1600" b="1" dirty="0" smtClean="0">
                <a:latin typeface="Arial" pitchFamily="34" charset="0"/>
                <a:cs typeface="Arial" pitchFamily="34" charset="0"/>
                <a:sym typeface="黑体" pitchFamily="2" charset="-122"/>
              </a:rPr>
              <a:t>圣杯布局（</a:t>
            </a:r>
            <a:r>
              <a:rPr lang="en-US" altLang="zh-CN" sz="1600" b="1" dirty="0" smtClean="0">
                <a:latin typeface="Arial" pitchFamily="34" charset="0"/>
                <a:cs typeface="Arial" pitchFamily="34" charset="0"/>
                <a:sym typeface="黑体" pitchFamily="2" charset="-122"/>
              </a:rPr>
              <a:t>Holy Grail Layout</a:t>
            </a:r>
            <a:r>
              <a:rPr lang="zh-CN" altLang="en-US" sz="1600" b="1" dirty="0" smtClean="0">
                <a:latin typeface="Arial" pitchFamily="34" charset="0"/>
                <a:cs typeface="Arial" pitchFamily="34" charset="0"/>
                <a:sym typeface="黑体" pitchFamily="2" charset="-122"/>
              </a:rPr>
              <a:t>）指的是一种最常见的网站布局。</a:t>
            </a:r>
          </a:p>
          <a:p>
            <a:pPr>
              <a:spcBef>
                <a:spcPts val="600"/>
              </a:spcBef>
            </a:pPr>
            <a:r>
              <a:rPr lang="zh-CN" altLang="en-US" sz="1600" b="1" dirty="0" smtClean="0">
                <a:latin typeface="Arial" pitchFamily="34" charset="0"/>
                <a:cs typeface="Arial" pitchFamily="34" charset="0"/>
                <a:sym typeface="黑体" pitchFamily="2" charset="-122"/>
              </a:rPr>
              <a:t>页面从上到下，分成三个部分：头部（</a:t>
            </a:r>
            <a:r>
              <a:rPr lang="en-US" altLang="zh-CN" sz="1600" b="1" dirty="0" smtClean="0">
                <a:latin typeface="Arial" pitchFamily="34" charset="0"/>
                <a:cs typeface="Arial" pitchFamily="34" charset="0"/>
                <a:sym typeface="黑体" pitchFamily="2" charset="-122"/>
              </a:rPr>
              <a:t>header</a:t>
            </a:r>
            <a:r>
              <a:rPr lang="zh-CN" altLang="en-US" sz="1600" b="1" dirty="0" smtClean="0">
                <a:latin typeface="Arial" pitchFamily="34" charset="0"/>
                <a:cs typeface="Arial" pitchFamily="34" charset="0"/>
                <a:sym typeface="黑体" pitchFamily="2" charset="-122"/>
              </a:rPr>
              <a:t>），躯干（</a:t>
            </a:r>
            <a:r>
              <a:rPr lang="en-US" altLang="zh-CN" sz="1600" b="1" dirty="0" smtClean="0">
                <a:latin typeface="Arial" pitchFamily="34" charset="0"/>
                <a:cs typeface="Arial" pitchFamily="34" charset="0"/>
                <a:sym typeface="黑体" pitchFamily="2" charset="-122"/>
              </a:rPr>
              <a:t>body</a:t>
            </a:r>
            <a:r>
              <a:rPr lang="zh-CN" altLang="en-US" sz="1600" b="1" dirty="0" smtClean="0">
                <a:latin typeface="Arial" pitchFamily="34" charset="0"/>
                <a:cs typeface="Arial" pitchFamily="34" charset="0"/>
                <a:sym typeface="黑体" pitchFamily="2" charset="-122"/>
              </a:rPr>
              <a:t>），尾部（</a:t>
            </a:r>
            <a:r>
              <a:rPr lang="en-US" altLang="zh-CN" sz="1600" b="1" dirty="0" smtClean="0">
                <a:latin typeface="Arial" pitchFamily="34" charset="0"/>
                <a:cs typeface="Arial" pitchFamily="34" charset="0"/>
                <a:sym typeface="黑体" pitchFamily="2" charset="-122"/>
              </a:rPr>
              <a:t>footer</a:t>
            </a:r>
            <a:r>
              <a:rPr lang="zh-CN" altLang="en-US" sz="1600" b="1" dirty="0" smtClean="0">
                <a:latin typeface="Arial" pitchFamily="34" charset="0"/>
                <a:cs typeface="Arial" pitchFamily="34" charset="0"/>
                <a:sym typeface="黑体" pitchFamily="2" charset="-122"/>
              </a:rPr>
              <a:t>）。</a:t>
            </a:r>
          </a:p>
          <a:p>
            <a:pPr>
              <a:spcBef>
                <a:spcPts val="600"/>
              </a:spcBef>
            </a:pPr>
            <a:r>
              <a:rPr lang="zh-CN" altLang="en-US" sz="1600" b="1" dirty="0" smtClean="0">
                <a:latin typeface="Arial" pitchFamily="34" charset="0"/>
                <a:cs typeface="Arial" pitchFamily="34" charset="0"/>
                <a:sym typeface="黑体" pitchFamily="2" charset="-122"/>
              </a:rPr>
              <a:t>其中躯干又水平分成三栏，从左到右为：导航、主栏、副栏。</a:t>
            </a:r>
          </a:p>
          <a:p>
            <a:pPr>
              <a:spcBef>
                <a:spcPts val="600"/>
              </a:spcBef>
            </a:pPr>
            <a:endParaRPr lang="en-US" altLang="zh-CN" sz="24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18786" name="Picture 2"/>
          <p:cNvPicPr>
            <a:picLocks noChangeAspect="1" noChangeArrowheads="1"/>
          </p:cNvPicPr>
          <p:nvPr/>
        </p:nvPicPr>
        <p:blipFill>
          <a:blip r:embed="rId2"/>
          <a:srcRect/>
          <a:stretch>
            <a:fillRect/>
          </a:stretch>
        </p:blipFill>
        <p:spPr bwMode="auto">
          <a:xfrm>
            <a:off x="1857356" y="3071810"/>
            <a:ext cx="5257800" cy="348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5500726"/>
          </a:xfrm>
          <a:prstGeom prst="rect">
            <a:avLst/>
          </a:prstGeom>
        </p:spPr>
        <p:txBody>
          <a:bodyPr/>
          <a:lstStyle/>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HolyGrail</a:t>
            </a:r>
            <a:r>
              <a:rPr lang="en-US" altLang="zh-CN" sz="1400" b="1" dirty="0" smtClean="0">
                <a:latin typeface="Arial" pitchFamily="34" charset="0"/>
                <a:cs typeface="Arial" pitchFamily="34" charset="0"/>
                <a:sym typeface="黑体" pitchFamily="2" charset="-122"/>
              </a:rPr>
              <a:t> { display: flex; min-height: 100vh; flex-direction: column; } /*</a:t>
            </a:r>
            <a:r>
              <a:rPr lang="en-US" altLang="zh-CN" sz="1400" b="1" dirty="0" err="1" smtClean="0">
                <a:latin typeface="Arial" pitchFamily="34" charset="0"/>
                <a:cs typeface="Arial" pitchFamily="34" charset="0"/>
                <a:sym typeface="黑体" pitchFamily="2" charset="-122"/>
              </a:rPr>
              <a:t>vh</a:t>
            </a:r>
            <a:r>
              <a:rPr lang="en-US" altLang="zh-CN" sz="1400" b="1" dirty="0" smtClean="0">
                <a:latin typeface="Arial" pitchFamily="34" charset="0"/>
                <a:cs typeface="Arial" pitchFamily="34" charset="0"/>
                <a:sym typeface="黑体" pitchFamily="2" charset="-122"/>
              </a:rPr>
              <a:t>: CSS</a:t>
            </a:r>
            <a:r>
              <a:rPr lang="zh-CN" altLang="en-US" sz="1400" b="1" dirty="0" smtClean="0">
                <a:latin typeface="Arial" pitchFamily="34" charset="0"/>
                <a:cs typeface="Arial" pitchFamily="34" charset="0"/>
                <a:sym typeface="黑体" pitchFamily="2" charset="-122"/>
              </a:rPr>
              <a:t>中相对长度单位，表示相对视口高度（</a:t>
            </a:r>
            <a:r>
              <a:rPr lang="en-US" altLang="zh-CN" sz="1400" b="1" dirty="0" smtClean="0">
                <a:latin typeface="Arial" pitchFamily="34" charset="0"/>
                <a:cs typeface="Arial" pitchFamily="34" charset="0"/>
                <a:sym typeface="黑体" pitchFamily="2" charset="-122"/>
              </a:rPr>
              <a:t>Viewport Height</a:t>
            </a:r>
            <a:r>
              <a:rPr lang="zh-CN" altLang="en-US" sz="1400" b="1" dirty="0" smtClean="0">
                <a:latin typeface="Arial" pitchFamily="34" charset="0"/>
                <a:cs typeface="Arial" pitchFamily="34" charset="0"/>
                <a:sym typeface="黑体" pitchFamily="2" charset="-122"/>
              </a:rPr>
              <a:t>），</a:t>
            </a:r>
            <a:r>
              <a:rPr lang="en-US" altLang="zh-CN" sz="1400" b="1" dirty="0" smtClean="0">
                <a:latin typeface="Arial" pitchFamily="34" charset="0"/>
                <a:cs typeface="Arial" pitchFamily="34" charset="0"/>
                <a:sym typeface="黑体" pitchFamily="2" charset="-122"/>
              </a:rPr>
              <a:t>1vh = 1% * </a:t>
            </a:r>
            <a:r>
              <a:rPr lang="zh-CN" altLang="en-US" sz="1400" b="1" dirty="0" smtClean="0">
                <a:latin typeface="Arial" pitchFamily="34" charset="0"/>
                <a:cs typeface="Arial" pitchFamily="34" charset="0"/>
                <a:sym typeface="黑体" pitchFamily="2" charset="-122"/>
              </a:rPr>
              <a:t>视口高度。</a:t>
            </a:r>
            <a:r>
              <a:rPr lang="en-US" altLang="zh-CN" sz="1400" b="1" dirty="0" smtClean="0">
                <a:latin typeface="Arial" pitchFamily="34" charset="0"/>
                <a:cs typeface="Arial" pitchFamily="34" charset="0"/>
                <a:sym typeface="黑体" pitchFamily="2" charset="-122"/>
              </a:rPr>
              <a:t> */</a:t>
            </a:r>
          </a:p>
          <a:p>
            <a:pPr>
              <a:spcBef>
                <a:spcPts val="600"/>
              </a:spcBef>
            </a:pPr>
            <a:r>
              <a:rPr lang="en-US" altLang="zh-CN" sz="1400" b="1" dirty="0" smtClean="0">
                <a:latin typeface="Arial" pitchFamily="34" charset="0"/>
                <a:cs typeface="Arial" pitchFamily="34" charset="0"/>
                <a:sym typeface="黑体" pitchFamily="2" charset="-122"/>
              </a:rPr>
              <a:t>header, footer { flex: 1; } </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HolyGrail</a:t>
            </a:r>
            <a:r>
              <a:rPr lang="en-US" altLang="zh-CN" sz="1400" b="1" dirty="0" smtClean="0">
                <a:latin typeface="Arial" pitchFamily="34" charset="0"/>
                <a:cs typeface="Arial" pitchFamily="34" charset="0"/>
                <a:sym typeface="黑体" pitchFamily="2" charset="-122"/>
              </a:rPr>
              <a:t>-body { display: flex; flex: 1; } </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HolyGrail</a:t>
            </a:r>
            <a:r>
              <a:rPr lang="en-US" altLang="zh-CN" sz="1400" b="1" dirty="0" smtClean="0">
                <a:latin typeface="Arial" pitchFamily="34" charset="0"/>
                <a:cs typeface="Arial" pitchFamily="34" charset="0"/>
                <a:sym typeface="黑体" pitchFamily="2" charset="-122"/>
              </a:rPr>
              <a:t>-content { flex: 1; }</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HolyGrail-nav</a:t>
            </a:r>
            <a:r>
              <a:rPr lang="en-US" altLang="zh-CN" sz="1400" b="1" dirty="0" smtClean="0">
                <a:latin typeface="Arial" pitchFamily="34" charset="0"/>
                <a:cs typeface="Arial" pitchFamily="34" charset="0"/>
                <a:sym typeface="黑体" pitchFamily="2" charset="-122"/>
              </a:rPr>
              <a:t>, .</a:t>
            </a:r>
            <a:r>
              <a:rPr lang="en-US" altLang="zh-CN" sz="1400" b="1" dirty="0" err="1" smtClean="0">
                <a:latin typeface="Arial" pitchFamily="34" charset="0"/>
                <a:cs typeface="Arial" pitchFamily="34" charset="0"/>
                <a:sym typeface="黑体" pitchFamily="2" charset="-122"/>
              </a:rPr>
              <a:t>HolyGrail</a:t>
            </a:r>
            <a:r>
              <a:rPr lang="en-US" altLang="zh-CN" sz="1400" b="1" dirty="0" smtClean="0">
                <a:latin typeface="Arial" pitchFamily="34" charset="0"/>
                <a:cs typeface="Arial" pitchFamily="34" charset="0"/>
                <a:sym typeface="黑体" pitchFamily="2" charset="-122"/>
              </a:rPr>
              <a:t>-ads {flex: 0 0 12em; /* </a:t>
            </a:r>
            <a:r>
              <a:rPr lang="zh-CN" altLang="en-US" sz="1400" b="1" dirty="0" smtClean="0">
                <a:latin typeface="Arial" pitchFamily="34" charset="0"/>
                <a:cs typeface="Arial" pitchFamily="34" charset="0"/>
                <a:sym typeface="黑体" pitchFamily="2" charset="-122"/>
              </a:rPr>
              <a:t>两个边栏的宽度设为</a:t>
            </a:r>
            <a:r>
              <a:rPr lang="en-US" altLang="zh-CN" sz="1400" b="1" dirty="0" smtClean="0">
                <a:latin typeface="Arial" pitchFamily="34" charset="0"/>
                <a:cs typeface="Arial" pitchFamily="34" charset="0"/>
                <a:sym typeface="黑体" pitchFamily="2" charset="-122"/>
              </a:rPr>
              <a:t>12em */ } </a:t>
            </a:r>
          </a:p>
          <a:p>
            <a:pPr>
              <a:spcBef>
                <a:spcPts val="600"/>
              </a:spcBef>
            </a:pPr>
            <a:r>
              <a:rPr lang="en-US" altLang="zh-CN" sz="1400" b="1" dirty="0" smtClean="0">
                <a:latin typeface="Arial" pitchFamily="34" charset="0"/>
                <a:cs typeface="Arial" pitchFamily="34" charset="0"/>
                <a:sym typeface="黑体" pitchFamily="2" charset="-122"/>
              </a:rPr>
              <a:t>.</a:t>
            </a:r>
            <a:r>
              <a:rPr lang="en-US" altLang="zh-CN" sz="1400" b="1" dirty="0" err="1" smtClean="0">
                <a:latin typeface="Arial" pitchFamily="34" charset="0"/>
                <a:cs typeface="Arial" pitchFamily="34" charset="0"/>
                <a:sym typeface="黑体" pitchFamily="2" charset="-122"/>
              </a:rPr>
              <a:t>HolyGrail-nav</a:t>
            </a:r>
            <a:r>
              <a:rPr lang="en-US" altLang="zh-CN" sz="1400" b="1" dirty="0" smtClean="0">
                <a:latin typeface="Arial" pitchFamily="34" charset="0"/>
                <a:cs typeface="Arial" pitchFamily="34" charset="0"/>
                <a:sym typeface="黑体" pitchFamily="2" charset="-122"/>
              </a:rPr>
              <a:t> {order: -1; /* </a:t>
            </a:r>
            <a:r>
              <a:rPr lang="zh-CN" altLang="en-US" sz="1400" b="1" dirty="0" smtClean="0">
                <a:latin typeface="Arial" pitchFamily="34" charset="0"/>
                <a:cs typeface="Arial" pitchFamily="34" charset="0"/>
                <a:sym typeface="黑体" pitchFamily="2" charset="-122"/>
              </a:rPr>
              <a:t>导航放到最左边 *</a:t>
            </a:r>
            <a:r>
              <a:rPr lang="en-US" altLang="zh-CN" sz="1400" b="1" dirty="0" smtClean="0">
                <a:latin typeface="Arial" pitchFamily="34" charset="0"/>
                <a:cs typeface="Arial" pitchFamily="34" charset="0"/>
                <a:sym typeface="黑体" pitchFamily="2" charset="-122"/>
              </a:rPr>
              <a:t>/ } </a:t>
            </a:r>
          </a:p>
          <a:p>
            <a:pPr>
              <a:spcBef>
                <a:spcPts val="600"/>
              </a:spcBef>
            </a:pPr>
            <a:r>
              <a:rPr lang="en-US" altLang="zh-CN" sz="1400" b="1" dirty="0" smtClean="0">
                <a:latin typeface="Arial" pitchFamily="34" charset="0"/>
                <a:cs typeface="Arial" pitchFamily="34" charset="0"/>
                <a:sym typeface="黑体" pitchFamily="2" charset="-122"/>
              </a:rPr>
              <a:t>&lt;/style&gt;</a:t>
            </a:r>
          </a:p>
          <a:p>
            <a:pPr>
              <a:spcBef>
                <a:spcPts val="600"/>
              </a:spcBef>
            </a:pPr>
            <a:endParaRPr lang="en-US" altLang="zh-CN" sz="1400" b="1" dirty="0" smtClean="0">
              <a:latin typeface="Arial" pitchFamily="34" charset="0"/>
              <a:cs typeface="Arial" pitchFamily="34" charset="0"/>
              <a:sym typeface="黑体" pitchFamily="2" charset="-122"/>
            </a:endParaRPr>
          </a:p>
          <a:p>
            <a:pPr>
              <a:spcBef>
                <a:spcPts val="600"/>
              </a:spcBef>
            </a:pPr>
            <a:r>
              <a:rPr lang="en-US" sz="1400" b="1" dirty="0" smtClean="0"/>
              <a:t>&lt;body class="</a:t>
            </a:r>
            <a:r>
              <a:rPr lang="en-US" sz="1400" b="1" dirty="0" err="1" smtClean="0"/>
              <a:t>HolyGrail</a:t>
            </a:r>
            <a:r>
              <a:rPr lang="en-US" sz="1400" b="1" dirty="0" smtClean="0"/>
              <a:t>"&gt; </a:t>
            </a:r>
          </a:p>
          <a:p>
            <a:pPr>
              <a:spcBef>
                <a:spcPts val="600"/>
              </a:spcBef>
            </a:pPr>
            <a:r>
              <a:rPr lang="en-US" sz="1400" b="1" dirty="0" smtClean="0"/>
              <a:t>	&lt;header&gt;...&lt;/header&gt; </a:t>
            </a:r>
          </a:p>
          <a:p>
            <a:pPr>
              <a:spcBef>
                <a:spcPts val="600"/>
              </a:spcBef>
            </a:pPr>
            <a:r>
              <a:rPr lang="en-US" sz="1400" b="1" dirty="0" smtClean="0"/>
              <a:t>	&lt;div class="</a:t>
            </a:r>
            <a:r>
              <a:rPr lang="en-US" sz="1400" b="1" dirty="0" err="1" smtClean="0"/>
              <a:t>HolyGrail</a:t>
            </a:r>
            <a:r>
              <a:rPr lang="en-US" sz="1400" b="1" dirty="0" smtClean="0"/>
              <a:t>-body"&gt; </a:t>
            </a:r>
          </a:p>
          <a:p>
            <a:pPr>
              <a:spcBef>
                <a:spcPts val="600"/>
              </a:spcBef>
            </a:pPr>
            <a:r>
              <a:rPr lang="en-US" sz="1400" b="1" dirty="0" smtClean="0"/>
              <a:t>		&lt;main class="</a:t>
            </a:r>
            <a:r>
              <a:rPr lang="en-US" sz="1400" b="1" dirty="0" err="1" smtClean="0"/>
              <a:t>HolyGrail</a:t>
            </a:r>
            <a:r>
              <a:rPr lang="en-US" sz="1400" b="1" dirty="0" smtClean="0"/>
              <a:t>-content"&gt;...&lt;/main&gt; </a:t>
            </a:r>
          </a:p>
          <a:p>
            <a:pPr>
              <a:spcBef>
                <a:spcPts val="600"/>
              </a:spcBef>
            </a:pPr>
            <a:r>
              <a:rPr lang="en-US" sz="1400" b="1" dirty="0" smtClean="0"/>
              <a:t>		&lt;</a:t>
            </a:r>
            <a:r>
              <a:rPr lang="en-US" sz="1400" b="1" dirty="0" err="1" smtClean="0"/>
              <a:t>nav</a:t>
            </a:r>
            <a:r>
              <a:rPr lang="en-US" sz="1400" b="1" dirty="0" smtClean="0"/>
              <a:t> class="</a:t>
            </a:r>
            <a:r>
              <a:rPr lang="en-US" sz="1400" b="1" dirty="0" err="1" smtClean="0"/>
              <a:t>HolyGrail-nav</a:t>
            </a:r>
            <a:r>
              <a:rPr lang="en-US" sz="1400" b="1" dirty="0" smtClean="0"/>
              <a:t>"&gt;...&lt;/</a:t>
            </a:r>
            <a:r>
              <a:rPr lang="en-US" sz="1400" b="1" dirty="0" err="1" smtClean="0"/>
              <a:t>nav</a:t>
            </a:r>
            <a:r>
              <a:rPr lang="en-US" sz="1400" b="1" dirty="0" smtClean="0"/>
              <a:t>&gt; </a:t>
            </a:r>
          </a:p>
          <a:p>
            <a:pPr>
              <a:spcBef>
                <a:spcPts val="600"/>
              </a:spcBef>
            </a:pPr>
            <a:r>
              <a:rPr lang="en-US" sz="1400" b="1" dirty="0" smtClean="0"/>
              <a:t>		&lt;aside class="</a:t>
            </a:r>
            <a:r>
              <a:rPr lang="en-US" sz="1400" b="1" dirty="0" err="1" smtClean="0"/>
              <a:t>HolyGrail</a:t>
            </a:r>
            <a:r>
              <a:rPr lang="en-US" sz="1400" b="1" dirty="0" smtClean="0"/>
              <a:t>-ads"&gt;...&lt;/aside&gt; </a:t>
            </a:r>
          </a:p>
          <a:p>
            <a:pPr>
              <a:spcBef>
                <a:spcPts val="600"/>
              </a:spcBef>
            </a:pPr>
            <a:r>
              <a:rPr lang="en-US" sz="1400" b="1" dirty="0" smtClean="0"/>
              <a:t>	&lt;/div&gt; </a:t>
            </a:r>
          </a:p>
          <a:p>
            <a:pPr>
              <a:spcBef>
                <a:spcPts val="600"/>
              </a:spcBef>
            </a:pPr>
            <a:r>
              <a:rPr lang="en-US" sz="1400" b="1" dirty="0" smtClean="0"/>
              <a:t>	&lt;footer&gt;...&lt;/footer&gt; </a:t>
            </a:r>
          </a:p>
          <a:p>
            <a:pPr>
              <a:spcBef>
                <a:spcPts val="600"/>
              </a:spcBef>
            </a:pPr>
            <a:r>
              <a:rPr lang="en-US" sz="1400" b="1" dirty="0" smtClean="0"/>
              <a:t>&lt;/body&gt;</a:t>
            </a:r>
            <a:endParaRPr lang="zh-CN" altLang="en-US" sz="1400"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8" name="内容占位符 2"/>
          <p:cNvSpPr txBox="1">
            <a:spLocks/>
          </p:cNvSpPr>
          <p:nvPr/>
        </p:nvSpPr>
        <p:spPr>
          <a:xfrm>
            <a:off x="285720" y="1643050"/>
            <a:ext cx="8715436" cy="4929222"/>
          </a:xfrm>
          <a:prstGeom prst="rect">
            <a:avLst/>
          </a:prstGeom>
        </p:spPr>
        <p:txBody>
          <a:bodyPr/>
          <a:lstStyle/>
          <a:p>
            <a:r>
              <a:rPr lang="zh-CN" altLang="en-US" b="1" dirty="0" smtClean="0"/>
              <a:t>如果是小</a:t>
            </a:r>
            <a:r>
              <a:rPr lang="zh-CN" altLang="en-US" b="1" smtClean="0"/>
              <a:t>屏幕，主体的</a:t>
            </a:r>
            <a:r>
              <a:rPr lang="zh-CN" altLang="en-US" b="1" dirty="0" smtClean="0"/>
              <a:t>三栏自动变为垂直叠加。</a:t>
            </a:r>
          </a:p>
          <a:p>
            <a:r>
              <a:rPr lang="en-US" altLang="zh-CN" b="1" dirty="0" smtClean="0"/>
              <a:t>@</a:t>
            </a:r>
            <a:r>
              <a:rPr lang="en-US" b="1" dirty="0" smtClean="0"/>
              <a:t>media (max-width: 768px) { </a:t>
            </a:r>
          </a:p>
          <a:p>
            <a:r>
              <a:rPr lang="en-US" b="1" dirty="0" smtClean="0"/>
              <a:t>	.</a:t>
            </a:r>
            <a:r>
              <a:rPr lang="en-US" b="1" dirty="0" err="1" smtClean="0"/>
              <a:t>HolyGrail</a:t>
            </a:r>
            <a:r>
              <a:rPr lang="en-US" b="1" dirty="0" smtClean="0"/>
              <a:t>-body { flex-direction: column; flex: 1; } </a:t>
            </a:r>
          </a:p>
          <a:p>
            <a:r>
              <a:rPr lang="en-US" b="1" dirty="0" smtClean="0"/>
              <a:t>	.</a:t>
            </a:r>
            <a:r>
              <a:rPr lang="en-US" b="1" dirty="0" err="1" smtClean="0"/>
              <a:t>HolyGrail-nav</a:t>
            </a:r>
            <a:r>
              <a:rPr lang="en-US" b="1" dirty="0" smtClean="0"/>
              <a:t>, .</a:t>
            </a:r>
            <a:r>
              <a:rPr lang="en-US" b="1" dirty="0" err="1" smtClean="0"/>
              <a:t>HolyGrail</a:t>
            </a:r>
            <a:r>
              <a:rPr lang="en-US" b="1" dirty="0" smtClean="0"/>
              <a:t>-ads, .</a:t>
            </a:r>
            <a:r>
              <a:rPr lang="en-US" b="1" dirty="0" err="1" smtClean="0"/>
              <a:t>HolyGrail</a:t>
            </a:r>
            <a:r>
              <a:rPr lang="en-US" b="1" dirty="0" smtClean="0"/>
              <a:t>-content { flex: auto; } </a:t>
            </a:r>
          </a:p>
          <a:p>
            <a:r>
              <a:rPr lang="en-US" b="1" dirty="0" smtClean="0"/>
              <a:t>}</a:t>
            </a:r>
            <a:endParaRPr lang="zh-CN" altLang="en-US" b="1" dirty="0" smtClean="0">
              <a:latin typeface="Arial" pitchFamily="34" charset="0"/>
              <a:cs typeface="Arial" pitchFamily="34" charset="0"/>
              <a:sym typeface="黑体"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第十四章 弹性盒与媒体查询</a:t>
            </a:r>
          </a:p>
        </p:txBody>
      </p:sp>
      <p:sp>
        <p:nvSpPr>
          <p:cNvPr id="4" name="内容占位符 2"/>
          <p:cNvSpPr txBox="1">
            <a:spLocks/>
          </p:cNvSpPr>
          <p:nvPr/>
        </p:nvSpPr>
        <p:spPr>
          <a:xfrm>
            <a:off x="285720" y="1643050"/>
            <a:ext cx="8715436" cy="5000660"/>
          </a:xfrm>
          <a:prstGeom prst="rect">
            <a:avLst/>
          </a:prstGeom>
        </p:spPr>
        <p:txBody>
          <a:bodyPr/>
          <a:lstStyle/>
          <a:p>
            <a:pPr>
              <a:spcBef>
                <a:spcPts val="600"/>
              </a:spcBef>
            </a:pPr>
            <a:r>
              <a:rPr lang="en-US" altLang="zh-CN" sz="2000" b="1" dirty="0" smtClean="0">
                <a:latin typeface="Arial" pitchFamily="34" charset="0"/>
                <a:cs typeface="Arial" pitchFamily="34" charset="0"/>
                <a:sym typeface="黑体" pitchFamily="2" charset="-122"/>
              </a:rPr>
              <a:t>4</a:t>
            </a:r>
            <a:r>
              <a:rPr lang="zh-CN" altLang="en-US" sz="2000" b="1" dirty="0" smtClean="0">
                <a:latin typeface="Arial" pitchFamily="34" charset="0"/>
                <a:cs typeface="Arial" pitchFamily="34" charset="0"/>
                <a:sym typeface="黑体" pitchFamily="2" charset="-122"/>
              </a:rPr>
              <a:t>、输入框的布局</a:t>
            </a:r>
            <a:endParaRPr lang="en-US" altLang="zh-CN" sz="2000" b="1" dirty="0" smtClean="0">
              <a:latin typeface="Arial" pitchFamily="34" charset="0"/>
              <a:cs typeface="Arial" pitchFamily="34" charset="0"/>
              <a:sym typeface="黑体" pitchFamily="2" charset="-122"/>
            </a:endParaRPr>
          </a:p>
          <a:p>
            <a:pPr>
              <a:spcBef>
                <a:spcPts val="600"/>
              </a:spcBef>
            </a:pPr>
            <a:r>
              <a:rPr lang="zh-CN" altLang="en-US" sz="2000" b="1" dirty="0" smtClean="0">
                <a:latin typeface="Arial" pitchFamily="34" charset="0"/>
                <a:cs typeface="Arial" pitchFamily="34" charset="0"/>
                <a:sym typeface="黑体" pitchFamily="2" charset="-122"/>
              </a:rPr>
              <a:t>我们常常需要在输入框的前方添加提示，后方添加按钮。</a:t>
            </a:r>
            <a:endParaRPr lang="en-US" altLang="zh-CN" sz="2000" b="1" dirty="0" smtClean="0">
              <a:solidFill>
                <a:srgbClr val="FF0000"/>
              </a:solidFill>
              <a:latin typeface="Arial" pitchFamily="34" charset="0"/>
              <a:cs typeface="Arial" pitchFamily="34" charset="0"/>
              <a:sym typeface="黑体" pitchFamily="2" charset="-122"/>
            </a:endParaRPr>
          </a:p>
          <a:p>
            <a:pPr>
              <a:spcBef>
                <a:spcPts val="600"/>
              </a:spcBef>
            </a:pPr>
            <a:endParaRPr lang="en-US" altLang="zh-CN"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a:p>
            <a:pPr>
              <a:spcBef>
                <a:spcPts val="600"/>
              </a:spcBef>
            </a:pPr>
            <a:endParaRPr lang="zh-CN" altLang="en-US" sz="2000" b="1" dirty="0" smtClean="0">
              <a:latin typeface="Arial" pitchFamily="34" charset="0"/>
              <a:cs typeface="Arial" pitchFamily="34" charset="0"/>
              <a:sym typeface="黑体" pitchFamily="2" charset="-122"/>
            </a:endParaRPr>
          </a:p>
        </p:txBody>
      </p:sp>
      <p:pic>
        <p:nvPicPr>
          <p:cNvPr id="119810" name="Picture 2"/>
          <p:cNvPicPr>
            <a:picLocks noChangeAspect="1" noChangeArrowheads="1"/>
          </p:cNvPicPr>
          <p:nvPr/>
        </p:nvPicPr>
        <p:blipFill>
          <a:blip r:embed="rId2"/>
          <a:srcRect/>
          <a:stretch>
            <a:fillRect/>
          </a:stretch>
        </p:blipFill>
        <p:spPr bwMode="auto">
          <a:xfrm>
            <a:off x="857224" y="2857496"/>
            <a:ext cx="7399337"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13926</TotalTime>
  <Words>7193</Words>
  <Application>Microsoft Office PowerPoint</Application>
  <PresentationFormat>全屏显示(4:3)</PresentationFormat>
  <Paragraphs>1088</Paragraphs>
  <Slides>107</Slides>
  <Notes>0</Notes>
  <HiddenSlides>0</HiddenSlides>
  <MMClips>0</MMClips>
  <ScaleCrop>false</ScaleCrop>
  <HeadingPairs>
    <vt:vector size="4" baseType="variant">
      <vt:variant>
        <vt:lpstr>主题</vt:lpstr>
      </vt:variant>
      <vt:variant>
        <vt:i4>1</vt:i4>
      </vt:variant>
      <vt:variant>
        <vt:lpstr>幻灯片标题</vt:lpstr>
      </vt:variant>
      <vt:variant>
        <vt:i4>107</vt:i4>
      </vt:variant>
    </vt:vector>
  </HeadingPairs>
  <TitlesOfParts>
    <vt:vector size="10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1554</cp:revision>
  <dcterms:created xsi:type="dcterms:W3CDTF">2009-05-11T03:02:58Z</dcterms:created>
  <dcterms:modified xsi:type="dcterms:W3CDTF">2017-03-06T08:33:59Z</dcterms:modified>
</cp:coreProperties>
</file>