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30"/>
  </p:notesMasterIdLst>
  <p:handoutMasterIdLst>
    <p:handoutMasterId r:id="rId31"/>
  </p:handoutMasterIdLst>
  <p:sldIdLst>
    <p:sldId id="270" r:id="rId2"/>
    <p:sldId id="326" r:id="rId3"/>
    <p:sldId id="327" r:id="rId4"/>
    <p:sldId id="328" r:id="rId5"/>
    <p:sldId id="306" r:id="rId6"/>
    <p:sldId id="331" r:id="rId7"/>
    <p:sldId id="332" r:id="rId8"/>
    <p:sldId id="333" r:id="rId9"/>
    <p:sldId id="334" r:id="rId10"/>
    <p:sldId id="335" r:id="rId11"/>
    <p:sldId id="336"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6" r:id="rId26"/>
    <p:sldId id="354" r:id="rId27"/>
    <p:sldId id="355" r:id="rId28"/>
    <p:sldId id="298" r:id="rId29"/>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F2F9"/>
    <a:srgbClr val="FF682F"/>
    <a:srgbClr val="30313C"/>
    <a:srgbClr val="D729C2"/>
    <a:srgbClr val="000000"/>
    <a:srgbClr val="126C12"/>
    <a:srgbClr val="FFFFFF"/>
    <a:srgbClr val="F0AEE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77" autoAdjust="0"/>
    <p:restoredTop sz="97711" autoAdjust="0"/>
  </p:normalViewPr>
  <p:slideViewPr>
    <p:cSldViewPr>
      <p:cViewPr>
        <p:scale>
          <a:sx n="100" d="100"/>
          <a:sy n="100" d="100"/>
        </p:scale>
        <p:origin x="-7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922"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70ABFF79-D769-4C51-AB58-CDC6036374DE}" type="datetimeFigureOut">
              <a:rPr lang="zh-CN" altLang="en-US"/>
              <a:pPr>
                <a:defRPr/>
              </a:pPr>
              <a:t>2016/10/28</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79EEA996-020E-4491-A8FE-2999AE290A2F}" type="slidenum">
              <a:rPr lang="zh-CN" altLang="en-US"/>
              <a:pPr>
                <a:defRPr/>
              </a:pPr>
              <a:t>‹#›</a:t>
            </a:fld>
            <a:endParaRPr lang="zh-CN" altLang="en-US"/>
          </a:p>
        </p:txBody>
      </p:sp>
    </p:spTree>
    <p:extLst>
      <p:ext uri="{BB962C8B-B14F-4D97-AF65-F5344CB8AC3E}">
        <p14:creationId xmlns:p14="http://schemas.microsoft.com/office/powerpoint/2010/main" xmlns="" val="1558008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a:defRPr/>
            </a:pPr>
            <a:fld id="{ED16476E-A71C-4AFA-BCAF-AE9DED0D3362}" type="datetimeFigureOut">
              <a:rPr lang="zh-CN" altLang="en-US"/>
              <a:pPr>
                <a:defRPr/>
              </a:pPr>
              <a:t>2016/10/28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atin typeface="Calibri" pitchFamily="34" charset="0"/>
                <a:ea typeface="宋体" charset="-122"/>
              </a:defRPr>
            </a:lvl1pPr>
          </a:lstStyle>
          <a:p>
            <a:pPr>
              <a:defRPr/>
            </a:pPr>
            <a:fld id="{67AC7D58-F7CB-4D95-AD42-1055CEF0C37D}" type="slidenum">
              <a:rPr lang="zh-CN" altLang="en-US"/>
              <a:pPr>
                <a:defRPr/>
              </a:pPr>
              <a:t>‹#›</a:t>
            </a:fld>
            <a:endParaRPr lang="zh-CN" altLang="en-US"/>
          </a:p>
        </p:txBody>
      </p:sp>
    </p:spTree>
    <p:extLst>
      <p:ext uri="{BB962C8B-B14F-4D97-AF65-F5344CB8AC3E}">
        <p14:creationId xmlns:p14="http://schemas.microsoft.com/office/powerpoint/2010/main" xmlns="" val="1836042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9BAA94-CDE7-4B6B-86B9-0A736CF10895}" type="datetimeFigureOut">
              <a:rPr lang="zh-CN" altLang="en-US" smtClean="0"/>
              <a:pPr/>
              <a:t>2016/10/28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CE5176-CAA3-442B-B6AA-E88D17C3B5E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BAA94-CDE7-4B6B-86B9-0A736CF10895}" type="datetimeFigureOut">
              <a:rPr lang="zh-CN" altLang="en-US" smtClean="0"/>
              <a:pPr/>
              <a:t>2016/10/28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E5176-CAA3-442B-B6AA-E88D17C3B5EC}" type="slidenum">
              <a:rPr lang="zh-CN" altLang="en-US" smtClean="0"/>
              <a:pPr/>
              <a:t>‹#›</a:t>
            </a:fld>
            <a:endParaRPr lang="zh-CN" altLang="en-US"/>
          </a:p>
        </p:txBody>
      </p:sp>
      <p:pic>
        <p:nvPicPr>
          <p:cNvPr id="7" name="图片 3"/>
          <p:cNvPicPr>
            <a:picLocks noChangeAspect="1"/>
          </p:cNvPicPr>
          <p:nvPr userDrawn="1"/>
        </p:nvPicPr>
        <p:blipFill>
          <a:blip r:embed="rId13" cstate="print"/>
          <a:srcRect/>
          <a:stretch>
            <a:fillRect/>
          </a:stretch>
        </p:blipFill>
        <p:spPr bwMode="auto">
          <a:xfrm>
            <a:off x="23813" y="115888"/>
            <a:ext cx="1562100" cy="360362"/>
          </a:xfrm>
          <a:prstGeom prst="rect">
            <a:avLst/>
          </a:prstGeom>
          <a:noFill/>
          <a:ln w="9525">
            <a:noFill/>
            <a:miter lim="800000"/>
            <a:headEnd/>
            <a:tailEnd/>
          </a:ln>
        </p:spPr>
      </p:pic>
      <p:sp>
        <p:nvSpPr>
          <p:cNvPr id="8" name="矩形 7"/>
          <p:cNvSpPr/>
          <p:nvPr userDrawn="1"/>
        </p:nvSpPr>
        <p:spPr>
          <a:xfrm>
            <a:off x="1617663" y="104775"/>
            <a:ext cx="73025" cy="360363"/>
          </a:xfrm>
          <a:prstGeom prst="rect">
            <a:avLst/>
          </a:prstGeom>
          <a:solidFill>
            <a:srgbClr val="FF68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240746"/>
            <a:ext cx="9144000" cy="2438488"/>
          </a:xfrm>
          <a:prstGeom prst="rect">
            <a:avLst/>
          </a:prstGeom>
        </p:spPr>
        <p:txBody>
          <a:bodyPr wrap="square" anchor="ctr">
            <a:spAutoFit/>
          </a:bodyPr>
          <a:lstStyle/>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HTML5</a:t>
            </a:r>
            <a:r>
              <a:rPr lang="zh-CN" altLang="en-US" sz="5400" b="1" dirty="0" smtClean="0">
                <a:solidFill>
                  <a:schemeClr val="bg1"/>
                </a:solidFill>
                <a:latin typeface="微软雅黑" pitchFamily="34" charset="-122"/>
                <a:ea typeface="微软雅黑" pitchFamily="34" charset="-122"/>
              </a:rPr>
              <a:t>前端开发</a:t>
            </a:r>
            <a:endParaRPr lang="en-US" altLang="zh-CN" sz="5400" b="1" dirty="0" smtClean="0">
              <a:solidFill>
                <a:schemeClr val="bg1"/>
              </a:solidFill>
              <a:latin typeface="微软雅黑" pitchFamily="34" charset="-122"/>
              <a:ea typeface="微软雅黑" pitchFamily="34" charset="-122"/>
            </a:endParaRPr>
          </a:p>
          <a:p>
            <a:pPr lvl="2" eaLnBrk="1" hangingPunct="1">
              <a:lnSpc>
                <a:spcPct val="150000"/>
              </a:lnSpc>
              <a:spcAft>
                <a:spcPts val="0"/>
              </a:spcAft>
              <a:defRPr/>
            </a:pPr>
            <a:r>
              <a:rPr lang="en-US" altLang="zh-CN" sz="5400" b="1" dirty="0" smtClean="0">
                <a:solidFill>
                  <a:schemeClr val="bg1"/>
                </a:solidFill>
                <a:latin typeface="微软雅黑" pitchFamily="34" charset="-122"/>
                <a:ea typeface="微软雅黑" pitchFamily="34" charset="-122"/>
              </a:rPr>
              <a:t>                        ——</a:t>
            </a:r>
            <a:r>
              <a:rPr lang="zh-CN" altLang="en-US" sz="5400" b="1" dirty="0" smtClean="0">
                <a:solidFill>
                  <a:schemeClr val="bg1"/>
                </a:solidFill>
                <a:latin typeface="微软雅黑" pitchFamily="34" charset="-122"/>
                <a:ea typeface="微软雅黑" pitchFamily="34" charset="-122"/>
              </a:rPr>
              <a:t>王妮</a:t>
            </a:r>
            <a:endParaRPr lang="en-US" altLang="zh-CN" sz="5400" b="1" dirty="0" smtClean="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4</a:t>
            </a:r>
            <a:r>
              <a:rPr lang="zh-CN" altLang="en-US" sz="2400" b="1" dirty="0" smtClean="0"/>
              <a:t>、上传文件框：</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type="file" multiple="multiple" /&gt;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type</a:t>
                      </a:r>
                      <a:r>
                        <a:rPr lang="zh-CN" altLang="en-US" sz="2400" b="1" dirty="0" smtClean="0">
                          <a:latin typeface="Arial" pitchFamily="34" charset="0"/>
                          <a:cs typeface="Arial" pitchFamily="34" charset="0"/>
                        </a:rPr>
                        <a:t>属性值新增的类型有：</a:t>
                      </a:r>
                      <a:r>
                        <a:rPr lang="en-US" altLang="zh-CN" sz="2400" b="1" dirty="0" smtClean="0">
                          <a:latin typeface="Arial" pitchFamily="34" charset="0"/>
                          <a:cs typeface="Arial" pitchFamily="34" charset="0"/>
                        </a:rPr>
                        <a:t>file</a:t>
                      </a:r>
                      <a:r>
                        <a:rPr lang="zh-CN" altLang="en-US" sz="2400" b="1" dirty="0" smtClean="0">
                          <a:latin typeface="Arial" pitchFamily="34" charset="0"/>
                          <a:cs typeface="Arial" pitchFamily="34" charset="0"/>
                        </a:rPr>
                        <a:t>文件类型，可进行文件的选择，</a:t>
                      </a:r>
                      <a:r>
                        <a:rPr lang="en-US" altLang="zh-CN" sz="2400" b="1" dirty="0" smtClean="0">
                          <a:latin typeface="Arial" pitchFamily="34" charset="0"/>
                          <a:cs typeface="Arial" pitchFamily="34" charset="0"/>
                        </a:rPr>
                        <a:t>multiple</a:t>
                      </a:r>
                      <a:r>
                        <a:rPr lang="zh-CN" altLang="en-US" sz="2400" b="1" dirty="0" smtClean="0">
                          <a:latin typeface="Arial" pitchFamily="34" charset="0"/>
                          <a:cs typeface="Arial" pitchFamily="34" charset="0"/>
                        </a:rPr>
                        <a:t>属性可实现多选</a:t>
                      </a: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5</a:t>
            </a:r>
            <a:r>
              <a:rPr lang="zh-CN" altLang="en-US" sz="2400" b="1" dirty="0" smtClean="0"/>
              <a:t>、图像域：</a:t>
            </a:r>
          </a:p>
        </p:txBody>
      </p:sp>
      <p:graphicFrame>
        <p:nvGraphicFramePr>
          <p:cNvPr id="5" name="表格 4"/>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&lt;input  name="</a:t>
                      </a:r>
                      <a:r>
                        <a:rPr lang="zh-CN" altLang="en-US" sz="2400" b="1" dirty="0" smtClean="0">
                          <a:latin typeface="Arial" pitchFamily="34" charset="0"/>
                          <a:cs typeface="Arial" pitchFamily="34" charset="0"/>
                        </a:rPr>
                        <a:t>图像域的名称</a:t>
                      </a:r>
                      <a:r>
                        <a:rPr lang="en-US" altLang="zh-CN" sz="2400" b="1" dirty="0" smtClean="0">
                          <a:latin typeface="Arial" pitchFamily="34" charset="0"/>
                          <a:cs typeface="Arial" pitchFamily="34" charset="0"/>
                        </a:rPr>
                        <a:t>"  type="image"  </a:t>
                      </a:r>
                      <a:r>
                        <a:rPr lang="en-US" altLang="zh-CN" sz="2400" b="1" dirty="0" err="1" smtClean="0">
                          <a:latin typeface="Arial" pitchFamily="34" charset="0"/>
                          <a:cs typeface="Arial" pitchFamily="34" charset="0"/>
                        </a:rPr>
                        <a:t>src</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图像域的地址</a:t>
                      </a:r>
                      <a:r>
                        <a:rPr lang="en-US" altLang="zh-CN" sz="2400" b="1" dirty="0" smtClean="0">
                          <a:latin typeface="Arial" pitchFamily="34" charset="0"/>
                          <a:cs typeface="Arial" pitchFamily="34" charset="0"/>
                        </a:rPr>
                        <a:t>"/&gt;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400" b="1"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zh-CN" altLang="en-US" sz="2400" b="1" dirty="0" smtClean="0"/>
              <a:t>回顾：                 </a:t>
            </a:r>
          </a:p>
          <a:p>
            <a:pPr>
              <a:spcBef>
                <a:spcPts val="600"/>
              </a:spcBef>
            </a:pPr>
            <a:r>
              <a:rPr lang="zh-CN" altLang="en-US" sz="2400" b="1" dirty="0" smtClean="0"/>
              <a:t>表格的作用：显示数据</a:t>
            </a:r>
            <a:r>
              <a:rPr lang="en-US" altLang="zh-CN" sz="2400" b="1" dirty="0" smtClean="0"/>
              <a:t>;</a:t>
            </a:r>
          </a:p>
          <a:p>
            <a:pPr>
              <a:spcBef>
                <a:spcPts val="600"/>
              </a:spcBef>
            </a:pPr>
            <a:endParaRPr lang="en-US" altLang="zh-CN" sz="2400" b="1" dirty="0" smtClean="0"/>
          </a:p>
          <a:p>
            <a:pPr>
              <a:spcBef>
                <a:spcPts val="600"/>
              </a:spcBef>
            </a:pPr>
            <a:r>
              <a:rPr lang="zh-CN" altLang="en-US" sz="2400" b="1" dirty="0" smtClean="0"/>
              <a:t>表格的基本结构：</a:t>
            </a:r>
          </a:p>
          <a:p>
            <a:pPr>
              <a:spcBef>
                <a:spcPts val="600"/>
              </a:spcBef>
            </a:pPr>
            <a:r>
              <a:rPr lang="zh-CN" altLang="en-US" sz="2400" b="1" dirty="0" smtClean="0"/>
              <a:t>  </a:t>
            </a:r>
            <a:r>
              <a:rPr lang="en-US" altLang="zh-CN" sz="2400" b="1" dirty="0" smtClean="0"/>
              <a:t>&lt;table&gt;</a:t>
            </a:r>
          </a:p>
          <a:p>
            <a:pPr>
              <a:spcBef>
                <a:spcPts val="600"/>
              </a:spcBef>
            </a:pPr>
            <a:r>
              <a:rPr lang="en-US" altLang="zh-CN" sz="2400" b="1" dirty="0" smtClean="0"/>
              <a:t>        &lt;</a:t>
            </a:r>
            <a:r>
              <a:rPr lang="en-US" altLang="zh-CN" sz="2400" b="1" dirty="0" err="1" smtClean="0"/>
              <a:t>tr</a:t>
            </a:r>
            <a:r>
              <a:rPr lang="en-US" altLang="zh-CN" sz="2400" b="1" dirty="0" smtClean="0"/>
              <a:t>&gt;</a:t>
            </a:r>
          </a:p>
          <a:p>
            <a:pPr>
              <a:spcBef>
                <a:spcPts val="600"/>
              </a:spcBef>
            </a:pPr>
            <a:r>
              <a:rPr lang="en-US" altLang="zh-CN" sz="2400" b="1" dirty="0" smtClean="0"/>
              <a:t>            &lt;td&gt;&lt;/td&gt; </a:t>
            </a:r>
          </a:p>
          <a:p>
            <a:pPr>
              <a:spcBef>
                <a:spcPts val="600"/>
              </a:spcBef>
            </a:pPr>
            <a:r>
              <a:rPr lang="en-US" altLang="zh-CN" sz="2400" b="1" dirty="0" smtClean="0"/>
              <a:t>        &lt;/</a:t>
            </a:r>
            <a:r>
              <a:rPr lang="en-US" altLang="zh-CN" sz="2400" b="1" dirty="0" err="1" smtClean="0"/>
              <a:t>tr</a:t>
            </a:r>
            <a:r>
              <a:rPr lang="en-US" altLang="zh-CN" sz="2400" b="1" dirty="0" smtClean="0"/>
              <a:t>&gt;</a:t>
            </a:r>
          </a:p>
          <a:p>
            <a:pPr>
              <a:spcBef>
                <a:spcPts val="600"/>
              </a:spcBef>
            </a:pPr>
            <a:r>
              <a:rPr lang="en-US" altLang="zh-CN" sz="2400" b="1" dirty="0" smtClean="0"/>
              <a:t> &lt;/table&gt;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2492896"/>
            <a:ext cx="8229600" cy="3744416"/>
          </a:xfrm>
          <a:prstGeom prst="rect">
            <a:avLst/>
          </a:prstGeom>
        </p:spPr>
        <p:txBody>
          <a:bodyPr/>
          <a:lstStyle/>
          <a:p>
            <a:r>
              <a:rPr lang="en-US" altLang="zh-CN" sz="2400" b="1" dirty="0" smtClean="0"/>
              <a:t>1</a:t>
            </a:r>
            <a:r>
              <a:rPr lang="zh-CN" altLang="en-US" sz="2400" b="1" dirty="0" smtClean="0"/>
              <a:t>）关于表格的</a:t>
            </a:r>
            <a:r>
              <a:rPr lang="en-US" altLang="zh-CN" sz="2400" b="1" dirty="0" smtClean="0"/>
              <a:t>CSS</a:t>
            </a:r>
            <a:r>
              <a:rPr lang="zh-CN" altLang="en-US" sz="2400" b="1" dirty="0" smtClean="0"/>
              <a:t>属性</a:t>
            </a:r>
          </a:p>
          <a:p>
            <a:endParaRPr lang="zh-CN" altLang="en-US" sz="2400" b="1" dirty="0" smtClean="0"/>
          </a:p>
          <a:p>
            <a:r>
              <a:rPr lang="en-US" altLang="zh-CN" sz="2400" b="1" dirty="0" smtClean="0"/>
              <a:t>2</a:t>
            </a:r>
            <a:r>
              <a:rPr lang="zh-CN" altLang="en-US" sz="2400" b="1" dirty="0" smtClean="0"/>
              <a:t>）关于表格的布局标签</a:t>
            </a:r>
          </a:p>
        </p:txBody>
      </p:sp>
      <p:sp>
        <p:nvSpPr>
          <p:cNvPr id="7"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8"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smtClean="0">
                <a:solidFill>
                  <a:schemeClr val="bg1"/>
                </a:solidFill>
              </a:rPr>
              <a:t>2</a:t>
            </a:r>
            <a:endParaRPr lang="zh-CN" altLang="en-US" sz="2800" dirty="0">
              <a:solidFill>
                <a:schemeClr val="bg1"/>
              </a:solidFill>
            </a:endParaRPr>
          </a:p>
        </p:txBody>
      </p:sp>
      <p:sp>
        <p:nvSpPr>
          <p:cNvPr id="9"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表格标签及属性高级</a:t>
            </a:r>
          </a:p>
        </p:txBody>
      </p:sp>
      <p:sp>
        <p:nvSpPr>
          <p:cNvPr id="10"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1</a:t>
            </a:r>
            <a:r>
              <a:rPr lang="zh-CN" altLang="en-US" sz="2400" b="1" dirty="0" smtClean="0"/>
              <a:t>、单元格间距：</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border-</a:t>
                      </a:r>
                      <a:r>
                        <a:rPr lang="en-US" altLang="zh-CN" sz="2400" b="1" dirty="0" err="1" smtClean="0">
                          <a:latin typeface="Arial" pitchFamily="34" charset="0"/>
                          <a:cs typeface="Arial" pitchFamily="34" charset="0"/>
                        </a:rPr>
                        <a:t>spacing:value</a:t>
                      </a:r>
                      <a:r>
                        <a:rPr lang="en-US" altLang="zh-CN" sz="2400" b="1" dirty="0" smtClean="0">
                          <a:latin typeface="Arial" pitchFamily="34" charset="0"/>
                          <a:cs typeface="Arial" pitchFamily="34" charset="0"/>
                        </a:rPr>
                        <a:t>; </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单元格间距</a:t>
                      </a:r>
                      <a:r>
                        <a:rPr lang="en-US" altLang="zh-CN" sz="2400" b="1" dirty="0" smtClean="0">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该属性必须给</a:t>
                      </a:r>
                      <a:r>
                        <a:rPr lang="en-US" altLang="zh-CN" sz="2400" b="1" dirty="0" smtClean="0">
                          <a:solidFill>
                            <a:srgbClr val="FF0000"/>
                          </a:solidFill>
                          <a:latin typeface="Arial" pitchFamily="34" charset="0"/>
                          <a:cs typeface="Arial" pitchFamily="34" charset="0"/>
                        </a:rPr>
                        <a:t>table</a:t>
                      </a:r>
                      <a:r>
                        <a:rPr lang="zh-CN" altLang="en-US" sz="2400" b="1" dirty="0" smtClean="0">
                          <a:solidFill>
                            <a:srgbClr val="FF0000"/>
                          </a:solidFill>
                          <a:latin typeface="Arial" pitchFamily="34" charset="0"/>
                          <a:cs typeface="Arial" pitchFamily="34" charset="0"/>
                        </a:rPr>
                        <a:t>添加</a:t>
                      </a:r>
                      <a:r>
                        <a:rPr lang="en-US" altLang="zh-CN" sz="24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表示单元格边框之间的距离，</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不可取负值</a:t>
                      </a:r>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2</a:t>
            </a:r>
            <a:r>
              <a:rPr lang="zh-CN" altLang="en-US" sz="2400" b="1" dirty="0" smtClean="0"/>
              <a:t>、合并相邻单元格边框：</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border-</a:t>
                      </a:r>
                      <a:r>
                        <a:rPr lang="en-US" altLang="zh-CN" sz="2400" b="1" dirty="0" err="1" smtClean="0">
                          <a:latin typeface="Arial" pitchFamily="34" charset="0"/>
                          <a:cs typeface="Arial" pitchFamily="34" charset="0"/>
                        </a:rPr>
                        <a:t>collapse:separate</a:t>
                      </a:r>
                      <a:r>
                        <a:rPr lang="en-US" altLang="zh-CN" sz="2400" b="1" dirty="0" smtClean="0">
                          <a:latin typeface="Arial" pitchFamily="34" charset="0"/>
                          <a:cs typeface="Arial" pitchFamily="34" charset="0"/>
                        </a:rPr>
                        <a:t>/collapse;</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作用：合并相邻单元格边框</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a:t>
                      </a:r>
                      <a:r>
                        <a:rPr lang="zh-CN" altLang="en-US" sz="2400" b="1" dirty="0" smtClean="0">
                          <a:solidFill>
                            <a:srgbClr val="FF0000"/>
                          </a:solidFill>
                          <a:latin typeface="Arial" pitchFamily="34" charset="0"/>
                          <a:cs typeface="Arial" pitchFamily="34" charset="0"/>
                        </a:rPr>
                        <a:t>该属性必须给</a:t>
                      </a:r>
                      <a:r>
                        <a:rPr lang="en-US" altLang="zh-CN" sz="2400" b="1" dirty="0" smtClean="0">
                          <a:solidFill>
                            <a:srgbClr val="FF0000"/>
                          </a:solidFill>
                          <a:latin typeface="Arial" pitchFamily="34" charset="0"/>
                          <a:cs typeface="Arial" pitchFamily="34" charset="0"/>
                        </a:rPr>
                        <a:t>table</a:t>
                      </a:r>
                      <a:r>
                        <a:rPr lang="zh-CN" altLang="en-US" sz="2400" b="1" dirty="0" smtClean="0">
                          <a:solidFill>
                            <a:srgbClr val="FF0000"/>
                          </a:solidFill>
                          <a:latin typeface="Arial" pitchFamily="34" charset="0"/>
                          <a:cs typeface="Arial" pitchFamily="34" charset="0"/>
                        </a:rPr>
                        <a:t>添加</a:t>
                      </a:r>
                      <a:r>
                        <a:rPr lang="en-US" altLang="zh-CN" sz="2400" b="1" dirty="0" smtClean="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separate(</a:t>
                      </a:r>
                      <a:r>
                        <a:rPr lang="zh-CN" altLang="en-US" sz="2400" b="1" dirty="0" smtClean="0">
                          <a:latin typeface="Arial" pitchFamily="34" charset="0"/>
                          <a:cs typeface="Arial" pitchFamily="34" charset="0"/>
                        </a:rPr>
                        <a:t>边框分开</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默认值；</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collapse(</a:t>
                      </a:r>
                      <a:r>
                        <a:rPr lang="zh-CN" altLang="en-US" sz="2400" b="1" dirty="0" smtClean="0">
                          <a:latin typeface="Arial" pitchFamily="34" charset="0"/>
                          <a:cs typeface="Arial" pitchFamily="34" charset="0"/>
                        </a:rPr>
                        <a:t>边框合并</a:t>
                      </a:r>
                      <a:r>
                        <a:rPr lang="en-US" altLang="zh-CN" sz="2400" b="1" dirty="0" smtClean="0">
                          <a:latin typeface="Arial" pitchFamily="34" charset="0"/>
                          <a:cs typeface="Arial"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3</a:t>
            </a:r>
            <a:r>
              <a:rPr lang="zh-CN" altLang="en-US" sz="2400" b="1" dirty="0" smtClean="0"/>
              <a:t>、无内容时单元格的设置：</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empty-</a:t>
                      </a:r>
                      <a:r>
                        <a:rPr lang="en-US" altLang="zh-CN" sz="2400" b="1" dirty="0" err="1" smtClean="0">
                          <a:latin typeface="Arial" pitchFamily="34" charset="0"/>
                          <a:cs typeface="Arial" pitchFamily="34" charset="0"/>
                        </a:rPr>
                        <a:t>cells:show</a:t>
                      </a:r>
                      <a:r>
                        <a:rPr lang="en-US" altLang="zh-CN" sz="2400" b="1" dirty="0" smtClean="0">
                          <a:latin typeface="Arial" pitchFamily="34" charset="0"/>
                          <a:cs typeface="Arial" pitchFamily="34" charset="0"/>
                        </a:rPr>
                        <a:t>/hide;</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定义当单元格无内容时，是否显示该单元格的边框；</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show</a:t>
                      </a:r>
                      <a:r>
                        <a:rPr lang="zh-CN" altLang="en-US" sz="2400" b="1" dirty="0" smtClean="0">
                          <a:latin typeface="Arial" pitchFamily="34" charset="0"/>
                          <a:cs typeface="Arial" pitchFamily="34" charset="0"/>
                        </a:rPr>
                        <a:t>：显示 ；</a:t>
                      </a:r>
                      <a:r>
                        <a:rPr lang="en-US" altLang="zh-CN" sz="2400" b="1" dirty="0" smtClean="0">
                          <a:latin typeface="Arial" pitchFamily="34" charset="0"/>
                          <a:cs typeface="Arial" pitchFamily="34" charset="0"/>
                        </a:rPr>
                        <a:t>hide</a:t>
                      </a:r>
                      <a:r>
                        <a:rPr lang="zh-CN" altLang="en-US" sz="2400" b="1" dirty="0" smtClean="0">
                          <a:latin typeface="Arial" pitchFamily="34" charset="0"/>
                          <a:cs typeface="Arial" pitchFamily="34" charset="0"/>
                        </a:rPr>
                        <a:t>：隐藏；</a:t>
                      </a:r>
                      <a:endParaRPr lang="en-US" altLang="zh-CN" sz="2400" b="1"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4</a:t>
            </a:r>
            <a:r>
              <a:rPr lang="zh-CN" altLang="en-US" sz="2400" b="1" dirty="0" smtClean="0"/>
              <a:t>、显示单元、行和列的算法</a:t>
            </a:r>
            <a:r>
              <a:rPr lang="en-US" altLang="zh-CN" sz="2400" b="1" dirty="0" smtClean="0"/>
              <a:t>(</a:t>
            </a:r>
            <a:r>
              <a:rPr lang="zh-CN" altLang="en-US" sz="2400" b="1" dirty="0" smtClean="0"/>
              <a:t>加快运行的速度</a:t>
            </a:r>
            <a:r>
              <a:rPr lang="en-US" altLang="zh-CN" sz="2400" b="1" dirty="0" smtClean="0"/>
              <a:t>)</a:t>
            </a:r>
            <a:r>
              <a:rPr lang="zh-CN" altLang="en-US" sz="2400" b="1" dirty="0" smtClean="0"/>
              <a:t>：</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table-</a:t>
                      </a:r>
                      <a:r>
                        <a:rPr lang="en-US" altLang="zh-CN" sz="2400" b="1" dirty="0" err="1" smtClean="0">
                          <a:latin typeface="Arial" pitchFamily="34" charset="0"/>
                          <a:cs typeface="Arial" pitchFamily="34" charset="0"/>
                        </a:rPr>
                        <a:t>layout:auto</a:t>
                      </a:r>
                      <a:r>
                        <a:rPr lang="en-US" altLang="zh-CN" sz="2400" b="1" dirty="0" smtClean="0">
                          <a:latin typeface="Arial" pitchFamily="34" charset="0"/>
                          <a:cs typeface="Arial" pitchFamily="34" charset="0"/>
                        </a:rPr>
                        <a:t>/fixed;</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定义表格的布局算法，设置</a:t>
                      </a:r>
                      <a:r>
                        <a:rPr lang="en-US" altLang="zh-CN" sz="2400" b="1" dirty="0" smtClean="0">
                          <a:latin typeface="Arial" pitchFamily="34" charset="0"/>
                          <a:cs typeface="Arial" pitchFamily="34" charset="0"/>
                        </a:rPr>
                        <a:t>fixed</a:t>
                      </a:r>
                      <a:r>
                        <a:rPr lang="zh-CN" altLang="en-US" sz="2400" b="1" dirty="0" smtClean="0">
                          <a:latin typeface="Arial" pitchFamily="34" charset="0"/>
                          <a:cs typeface="Arial" pitchFamily="34" charset="0"/>
                        </a:rPr>
                        <a:t>，文本为英文字母且无空格时，内容超出单元格宽度则固定不变；如没设宽则平均分配；设置</a:t>
                      </a:r>
                      <a:r>
                        <a:rPr lang="en-US" altLang="zh-CN" sz="2400" b="1" dirty="0" smtClean="0">
                          <a:latin typeface="Arial" pitchFamily="34" charset="0"/>
                          <a:cs typeface="Arial" pitchFamily="34" charset="0"/>
                        </a:rPr>
                        <a:t>auto</a:t>
                      </a:r>
                      <a:r>
                        <a:rPr lang="zh-CN" altLang="en-US" sz="2400" b="1" dirty="0" smtClean="0">
                          <a:latin typeface="Arial" pitchFamily="34" charset="0"/>
                          <a:cs typeface="Arial" pitchFamily="34" charset="0"/>
                        </a:rPr>
                        <a:t>时，则随内容宽度而定；</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(fixed</a:t>
                      </a:r>
                      <a:r>
                        <a:rPr lang="zh-CN" altLang="en-US" sz="2400" b="1" dirty="0" smtClean="0">
                          <a:latin typeface="Arial" pitchFamily="34" charset="0"/>
                          <a:cs typeface="Arial" pitchFamily="34" charset="0"/>
                        </a:rPr>
                        <a:t>：固定宽，不会随内容多少改变单元格宽</a:t>
                      </a:r>
                      <a:r>
                        <a:rPr lang="en-US" altLang="zh-CN" sz="2400" b="1" dirty="0" smtClean="0">
                          <a:latin typeface="Arial" pitchFamily="34" charset="0"/>
                          <a:cs typeface="Arial" pitchFamily="34" charset="0"/>
                        </a:rPr>
                        <a:t>,</a:t>
                      </a:r>
                      <a:r>
                        <a:rPr lang="zh-CN" altLang="en-US" sz="2400" b="1" dirty="0" smtClean="0">
                          <a:latin typeface="Arial" pitchFamily="34" charset="0"/>
                          <a:cs typeface="Arial" pitchFamily="34" charset="0"/>
                        </a:rPr>
                        <a:t>宽度可以明确定义，没有定义时则宽度会平均分配，高度则会随内容变化</a:t>
                      </a:r>
                      <a:r>
                        <a:rPr lang="en-US" altLang="zh-CN" sz="2400" b="1" dirty="0" smtClean="0">
                          <a:latin typeface="Arial" pitchFamily="34" charset="0"/>
                          <a:cs typeface="Arial"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5</a:t>
            </a:r>
            <a:r>
              <a:rPr lang="zh-CN" altLang="en-US" sz="2400" b="1" dirty="0" smtClean="0"/>
              <a:t>、设置表格标题：</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&lt;caption&gt;</a:t>
                      </a:r>
                      <a:r>
                        <a:rPr lang="zh-CN" altLang="en-US" sz="2400" b="1" dirty="0" smtClean="0">
                          <a:latin typeface="Arial" pitchFamily="34" charset="0"/>
                          <a:cs typeface="Arial" pitchFamily="34" charset="0"/>
                        </a:rPr>
                        <a:t>标题内容</a:t>
                      </a:r>
                      <a:r>
                        <a:rPr lang="en-US" altLang="zh-CN" sz="2400" b="1" dirty="0" smtClean="0">
                          <a:latin typeface="Arial" pitchFamily="34" charset="0"/>
                          <a:cs typeface="Arial" pitchFamily="34" charset="0"/>
                        </a:rPr>
                        <a:t>&lt;/caption&gt;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caption:</a:t>
                      </a:r>
                      <a:r>
                        <a:rPr lang="zh-CN" altLang="en-US" sz="2400" b="1" dirty="0" smtClean="0">
                          <a:latin typeface="Arial" pitchFamily="34" charset="0"/>
                          <a:cs typeface="Arial" pitchFamily="34" charset="0"/>
                        </a:rPr>
                        <a:t>表格标题</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表格标题位置：</a:t>
                      </a:r>
                      <a:r>
                        <a:rPr lang="en-US" altLang="zh-CN" sz="2400" b="1" dirty="0" smtClean="0">
                          <a:latin typeface="Arial" pitchFamily="34" charset="0"/>
                          <a:cs typeface="Arial" pitchFamily="34" charset="0"/>
                        </a:rPr>
                        <a:t>caption-</a:t>
                      </a:r>
                      <a:r>
                        <a:rPr lang="en-US" altLang="zh-CN" sz="2400" b="1" dirty="0" err="1" smtClean="0">
                          <a:latin typeface="Arial" pitchFamily="34" charset="0"/>
                          <a:cs typeface="Arial" pitchFamily="34" charset="0"/>
                        </a:rPr>
                        <a:t>side:top</a:t>
                      </a:r>
                      <a:r>
                        <a:rPr lang="en-US" altLang="zh-CN" sz="2400" b="1" dirty="0" smtClean="0">
                          <a:latin typeface="Arial" pitchFamily="34" charset="0"/>
                          <a:cs typeface="Arial" pitchFamily="34" charset="0"/>
                        </a:rPr>
                        <a:t>/right/bottom/left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说明：</a:t>
                      </a:r>
                      <a:r>
                        <a:rPr lang="en-US" altLang="zh-CN" sz="2400" b="1" dirty="0" err="1" smtClean="0">
                          <a:latin typeface="Arial" pitchFamily="34" charset="0"/>
                          <a:cs typeface="Arial" pitchFamily="34" charset="0"/>
                        </a:rPr>
                        <a:t>left,right</a:t>
                      </a:r>
                      <a:r>
                        <a:rPr lang="zh-CN" altLang="en-US" sz="2400" b="1" dirty="0" smtClean="0">
                          <a:latin typeface="Arial" pitchFamily="34" charset="0"/>
                          <a:cs typeface="Arial" pitchFamily="34" charset="0"/>
                        </a:rPr>
                        <a:t>位置只有火狐识别，</a:t>
                      </a:r>
                      <a:r>
                        <a:rPr lang="en-US" altLang="zh-CN" sz="2400" b="1" dirty="0" err="1" smtClean="0">
                          <a:latin typeface="Arial" pitchFamily="34" charset="0"/>
                          <a:cs typeface="Arial" pitchFamily="34" charset="0"/>
                        </a:rPr>
                        <a:t>top,bottom</a:t>
                      </a:r>
                      <a:r>
                        <a:rPr lang="en-US" altLang="zh-CN" sz="2400" b="1" dirty="0" smtClean="0">
                          <a:latin typeface="Arial" pitchFamily="34" charset="0"/>
                          <a:cs typeface="Arial" pitchFamily="34" charset="0"/>
                        </a:rPr>
                        <a:t> IE6</a:t>
                      </a:r>
                      <a:r>
                        <a:rPr lang="zh-CN" altLang="en-US" sz="2400" b="1" dirty="0" smtClean="0">
                          <a:latin typeface="Arial" pitchFamily="34" charset="0"/>
                          <a:cs typeface="Arial" pitchFamily="34" charset="0"/>
                        </a:rPr>
                        <a:t>以上版本支持，</a:t>
                      </a:r>
                      <a:r>
                        <a:rPr lang="en-US" altLang="zh-CN" sz="2400" b="1" dirty="0" smtClean="0">
                          <a:latin typeface="Arial" pitchFamily="34" charset="0"/>
                          <a:cs typeface="Arial" pitchFamily="34" charset="0"/>
                        </a:rPr>
                        <a:t>ie6</a:t>
                      </a:r>
                      <a:r>
                        <a:rPr lang="zh-CN" altLang="en-US" sz="2400" b="1" dirty="0" smtClean="0">
                          <a:latin typeface="Arial" pitchFamily="34" charset="0"/>
                          <a:cs typeface="Arial" pitchFamily="34" charset="0"/>
                        </a:rPr>
                        <a:t>以下版本不支持其它属性值，只识别</a:t>
                      </a:r>
                      <a:r>
                        <a:rPr lang="en-US" altLang="zh-CN" sz="2400" b="1" dirty="0" smtClean="0">
                          <a:latin typeface="Arial" pitchFamily="34" charset="0"/>
                          <a:cs typeface="Arial" pitchFamily="34" charset="0"/>
                        </a:rPr>
                        <a:t>top;</a:t>
                      </a: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6</a:t>
            </a:r>
            <a:r>
              <a:rPr lang="zh-CN" altLang="en-US" sz="2400" b="1" dirty="0" smtClean="0"/>
              <a:t>、隔行变色设置：</a:t>
            </a:r>
          </a:p>
        </p:txBody>
      </p:sp>
      <p:graphicFrame>
        <p:nvGraphicFramePr>
          <p:cNvPr id="5" name="表格 4"/>
          <p:cNvGraphicFramePr>
            <a:graphicFrameLocks noGrp="1"/>
          </p:cNvGraphicFramePr>
          <p:nvPr/>
        </p:nvGraphicFramePr>
        <p:xfrm>
          <a:off x="467543" y="2564904"/>
          <a:ext cx="8208913" cy="3648536"/>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双数行： </a:t>
                      </a:r>
                      <a:r>
                        <a:rPr lang="en-US" altLang="zh-CN" sz="2400" b="1" dirty="0" err="1" smtClean="0">
                          <a:latin typeface="Arial" pitchFamily="34" charset="0"/>
                          <a:cs typeface="Arial" pitchFamily="34" charset="0"/>
                        </a:rPr>
                        <a:t>tr:nth</a:t>
                      </a:r>
                      <a:r>
                        <a:rPr lang="en-US" altLang="zh-CN" sz="2400" b="1" dirty="0" smtClean="0">
                          <a:latin typeface="Arial" pitchFamily="34" charset="0"/>
                          <a:cs typeface="Arial" pitchFamily="34" charset="0"/>
                        </a:rPr>
                        <a:t>-child(2n){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Arial" pitchFamily="34" charset="0"/>
                          <a:cs typeface="Arial" pitchFamily="34" charset="0"/>
                        </a:rPr>
                        <a:t>单数行： </a:t>
                      </a:r>
                      <a:r>
                        <a:rPr lang="en-US" altLang="zh-CN" sz="2400" b="1" dirty="0" err="1" smtClean="0">
                          <a:latin typeface="Arial" pitchFamily="34" charset="0"/>
                          <a:cs typeface="Arial" pitchFamily="34" charset="0"/>
                        </a:rPr>
                        <a:t>tr:nth</a:t>
                      </a:r>
                      <a:r>
                        <a:rPr lang="en-US" altLang="zh-CN" sz="2400" b="1" dirty="0" smtClean="0">
                          <a:latin typeface="Arial" pitchFamily="34" charset="0"/>
                          <a:cs typeface="Arial" pitchFamily="34" charset="0"/>
                        </a:rPr>
                        <a:t>-child(2n+1){ }</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设置单数单元格的样式和双数单元格的样式</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Html5</a:t>
                      </a:r>
                      <a:r>
                        <a:rPr lang="zh-CN" altLang="en-US" sz="2400" b="1" dirty="0" smtClean="0">
                          <a:latin typeface="Arial" pitchFamily="34" charset="0"/>
                          <a:cs typeface="Arial" pitchFamily="34" charset="0"/>
                        </a:rPr>
                        <a:t>新增</a:t>
                      </a:r>
                      <a:endParaRPr lang="en-US" altLang="zh-CN" sz="2400" b="1"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3501008"/>
            <a:ext cx="9144000" cy="1800200"/>
          </a:xfrm>
          <a:prstGeom prst="rect">
            <a:avLst/>
          </a:prstGeom>
          <a:solidFill>
            <a:srgbClr val="FF682F"/>
          </a:solidFill>
          <a:ln>
            <a:noFill/>
          </a:ln>
        </p:spPr>
        <p:txBody>
          <a:bodyPr anchor="ctr"/>
          <a:lstStyle/>
          <a:p>
            <a:pPr lvl="0" algn="r" eaLnBrk="1" fontAlgn="auto" hangingPunct="1">
              <a:spcAft>
                <a:spcPts val="0"/>
              </a:spcAft>
              <a:defRPr/>
            </a:pPr>
            <a:r>
              <a:rPr lang="zh-CN" altLang="en-US" sz="5400" dirty="0" smtClean="0">
                <a:ln w="18415" cmpd="sng">
                  <a:solidFill>
                    <a:srgbClr val="FFFFFF"/>
                  </a:solidFill>
                  <a:prstDash val="solid"/>
                </a:ln>
                <a:solidFill>
                  <a:schemeClr val="bg1"/>
                </a:solidFill>
                <a:latin typeface="+mn-ea"/>
                <a:ea typeface="+mn-ea"/>
                <a:cs typeface="+mj-cs"/>
              </a:rPr>
              <a:t>第十章 </a:t>
            </a:r>
            <a:r>
              <a:rPr lang="zh-CN" altLang="en-US" sz="5400" dirty="0" smtClean="0">
                <a:ln w="18415" cmpd="sng">
                  <a:solidFill>
                    <a:srgbClr val="FFFFFF"/>
                  </a:solidFill>
                  <a:prstDash val="solid"/>
                </a:ln>
                <a:solidFill>
                  <a:schemeClr val="bg1"/>
                </a:solidFill>
                <a:latin typeface="+mn-ea"/>
                <a:ea typeface="+mn-ea"/>
                <a:cs typeface="+mj-cs"/>
              </a:rPr>
              <a:t>表单及表格高级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799456"/>
          </a:xfrm>
          <a:prstGeom prst="rect">
            <a:avLst/>
          </a:prstGeom>
        </p:spPr>
        <p:txBody>
          <a:bodyPr/>
          <a:lstStyle/>
          <a:p>
            <a:r>
              <a:rPr lang="zh-CN" altLang="en-US" sz="2400" b="1" dirty="0" smtClean="0"/>
              <a:t>（二）、表格布局元素</a:t>
            </a:r>
            <a:endParaRPr lang="en-US" altLang="zh-CN" sz="2400" b="1" dirty="0" smtClean="0"/>
          </a:p>
          <a:p>
            <a:endParaRPr lang="en-US" altLang="zh-CN" sz="2400" b="1" dirty="0" smtClean="0"/>
          </a:p>
          <a:p>
            <a:pPr lvl="2"/>
            <a:r>
              <a:rPr lang="zh-CN" altLang="en-US" sz="2000" b="1" dirty="0" smtClean="0">
                <a:latin typeface="Calibri" pitchFamily="2" charset="0"/>
              </a:rPr>
              <a:t>表格                           描述 </a:t>
            </a:r>
          </a:p>
          <a:p>
            <a:pPr lvl="2"/>
            <a:r>
              <a:rPr lang="zh-CN" altLang="en-US" sz="2400" b="1" dirty="0" smtClean="0">
                <a:latin typeface="Calibri" pitchFamily="2" charset="0"/>
              </a:rPr>
              <a:t>&lt;table&gt;                定义表格 </a:t>
            </a:r>
          </a:p>
          <a:p>
            <a:pPr lvl="2"/>
            <a:r>
              <a:rPr lang="zh-CN" altLang="en-US" sz="2400" b="1" dirty="0" smtClean="0">
                <a:solidFill>
                  <a:schemeClr val="accent5"/>
                </a:solidFill>
                <a:latin typeface="Calibri" pitchFamily="2" charset="0"/>
              </a:rPr>
              <a:t>&lt;caption&gt;            定义表格标题 </a:t>
            </a:r>
          </a:p>
          <a:p>
            <a:pPr lvl="2"/>
            <a:r>
              <a:rPr lang="zh-CN" altLang="en-US" sz="2400" b="1" dirty="0" smtClean="0">
                <a:solidFill>
                  <a:srgbClr val="FF0000"/>
                </a:solidFill>
                <a:latin typeface="Calibri" pitchFamily="2" charset="0"/>
              </a:rPr>
              <a:t>&lt;th&gt;                      定义表格列标题 </a:t>
            </a:r>
          </a:p>
          <a:p>
            <a:pPr lvl="2"/>
            <a:r>
              <a:rPr lang="zh-CN" altLang="en-US" sz="2400" b="1" dirty="0" smtClean="0">
                <a:latin typeface="Calibri" pitchFamily="2" charset="0"/>
              </a:rPr>
              <a:t>&lt;tr&gt;                       定义表格的行 </a:t>
            </a:r>
          </a:p>
          <a:p>
            <a:pPr lvl="2"/>
            <a:r>
              <a:rPr lang="zh-CN" altLang="en-US" sz="2400" b="1" dirty="0" smtClean="0">
                <a:latin typeface="Calibri" pitchFamily="2" charset="0"/>
              </a:rPr>
              <a:t>&lt;td&gt;                      定义表格单元 </a:t>
            </a:r>
          </a:p>
          <a:p>
            <a:pPr lvl="2"/>
            <a:r>
              <a:rPr lang="zh-CN" altLang="en-US" sz="2400" b="1" dirty="0" smtClean="0">
                <a:solidFill>
                  <a:schemeClr val="accent3"/>
                </a:solidFill>
                <a:latin typeface="Calibri" pitchFamily="2" charset="0"/>
              </a:rPr>
              <a:t>&lt;thead&gt;               定义表格的页眉 </a:t>
            </a:r>
          </a:p>
          <a:p>
            <a:pPr lvl="2"/>
            <a:r>
              <a:rPr lang="zh-CN" altLang="en-US" sz="2400" b="1" dirty="0" smtClean="0">
                <a:solidFill>
                  <a:schemeClr val="accent3"/>
                </a:solidFill>
                <a:latin typeface="Calibri" pitchFamily="2" charset="0"/>
              </a:rPr>
              <a:t>&lt;tbody&gt;               定义表格的主体 </a:t>
            </a:r>
          </a:p>
          <a:p>
            <a:pPr lvl="2"/>
            <a:r>
              <a:rPr lang="zh-CN" altLang="en-US" sz="2400" b="1" dirty="0" smtClean="0">
                <a:solidFill>
                  <a:schemeClr val="accent3"/>
                </a:solidFill>
                <a:latin typeface="Calibri" pitchFamily="2" charset="0"/>
              </a:rPr>
              <a:t>&lt;tfoot&gt;                 定义表格的页脚 </a:t>
            </a:r>
          </a:p>
          <a:p>
            <a:pPr lvl="2"/>
            <a:r>
              <a:rPr lang="zh-CN" altLang="en-US" sz="2400" b="1" dirty="0" smtClean="0">
                <a:solidFill>
                  <a:schemeClr val="accent6">
                    <a:lumMod val="75000"/>
                  </a:schemeClr>
                </a:solidFill>
                <a:latin typeface="Calibri" pitchFamily="2" charset="0"/>
              </a:rPr>
              <a:t>&lt;col&gt;                     定义用于表格列的属性 </a:t>
            </a:r>
          </a:p>
          <a:p>
            <a:pPr lvl="2"/>
            <a:r>
              <a:rPr lang="zh-CN" altLang="en-US" sz="2400" b="1" dirty="0" smtClean="0">
                <a:solidFill>
                  <a:schemeClr val="accent6">
                    <a:lumMod val="75000"/>
                  </a:schemeClr>
                </a:solidFill>
                <a:latin typeface="Calibri" pitchFamily="2" charset="0"/>
              </a:rPr>
              <a:t>&lt;colgroup&gt;          定义表格列的组 </a:t>
            </a:r>
          </a:p>
          <a:p>
            <a:pPr lvl="2"/>
            <a:endParaRPr lang="zh-CN" altLang="en-US" sz="2000" b="1" dirty="0" smtClean="0">
              <a:latin typeface="Calibri" pitchFamily="2" charset="0"/>
            </a:endParaRPr>
          </a:p>
          <a:p>
            <a:endParaRPr lang="zh-CN" altLang="en-US" sz="24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500034" y="1772816"/>
            <a:ext cx="8229600" cy="5085184"/>
          </a:xfrm>
          <a:prstGeom prst="rect">
            <a:avLst/>
          </a:prstGeom>
        </p:spPr>
        <p:txBody>
          <a:bodyPr/>
          <a:lstStyle/>
          <a:p>
            <a:r>
              <a:rPr lang="en-US" altLang="zh-CN" sz="2400" b="1" dirty="0" smtClean="0"/>
              <a:t>1</a:t>
            </a:r>
            <a:r>
              <a:rPr lang="zh-CN" altLang="en-US" sz="2400" b="1" dirty="0" smtClean="0"/>
              <a:t>、</a:t>
            </a:r>
            <a:r>
              <a:rPr lang="en-US" altLang="zh-CN" sz="2400" b="1" dirty="0" smtClean="0"/>
              <a:t>html</a:t>
            </a:r>
            <a:r>
              <a:rPr lang="zh-CN" altLang="en-US" sz="2400" b="1" dirty="0" smtClean="0"/>
              <a:t>重要属性：</a:t>
            </a:r>
          </a:p>
          <a:p>
            <a:endParaRPr lang="zh-CN" altLang="en-US" sz="2400" b="1" dirty="0" smtClean="0"/>
          </a:p>
          <a:p>
            <a:r>
              <a:rPr lang="en-US" altLang="zh-CN" sz="2200" b="1" dirty="0" smtClean="0"/>
              <a:t>1</a:t>
            </a:r>
            <a:r>
              <a:rPr lang="zh-CN" altLang="en-US" sz="2200" b="1" dirty="0" smtClean="0"/>
              <a:t>）</a:t>
            </a:r>
            <a:r>
              <a:rPr lang="en-US" altLang="zh-CN" sz="2200" b="1" dirty="0" err="1" smtClean="0"/>
              <a:t>colspan</a:t>
            </a:r>
            <a:r>
              <a:rPr lang="en-US" altLang="zh-CN" sz="2200" b="1" dirty="0" smtClean="0"/>
              <a:t>="value"    </a:t>
            </a:r>
            <a:r>
              <a:rPr lang="zh-CN" altLang="en-US" sz="2200" b="1" dirty="0" smtClean="0"/>
              <a:t>合并列</a:t>
            </a:r>
          </a:p>
          <a:p>
            <a:r>
              <a:rPr lang="en-US" altLang="zh-CN" sz="2200" b="1" dirty="0" smtClean="0"/>
              <a:t>2</a:t>
            </a:r>
            <a:r>
              <a:rPr lang="zh-CN" altLang="en-US" sz="2200" b="1" dirty="0" smtClean="0"/>
              <a:t>）</a:t>
            </a:r>
            <a:r>
              <a:rPr lang="en-US" altLang="zh-CN" sz="2200" b="1" dirty="0" err="1" smtClean="0"/>
              <a:t>rowspan</a:t>
            </a:r>
            <a:r>
              <a:rPr lang="en-US" altLang="zh-CN" sz="2200" b="1" dirty="0" smtClean="0"/>
              <a:t>="value"   </a:t>
            </a:r>
            <a:r>
              <a:rPr lang="zh-CN" altLang="en-US" sz="2200" b="1" dirty="0" smtClean="0"/>
              <a:t>和并行</a:t>
            </a:r>
          </a:p>
          <a:p>
            <a:r>
              <a:rPr lang="en-US" altLang="zh-CN" sz="2200" b="1" dirty="0" smtClean="0"/>
              <a:t>3</a:t>
            </a:r>
            <a:r>
              <a:rPr lang="zh-CN" altLang="en-US" sz="2200" b="1" dirty="0" smtClean="0"/>
              <a:t>）</a:t>
            </a:r>
            <a:r>
              <a:rPr lang="en-US" altLang="zh-CN" sz="2200" b="1" dirty="0" err="1" smtClean="0"/>
              <a:t>valign</a:t>
            </a:r>
            <a:r>
              <a:rPr lang="en-US" altLang="zh-CN" sz="2200" b="1" dirty="0" smtClean="0"/>
              <a:t>="top/bottom/middle/baseline" </a:t>
            </a:r>
            <a:r>
              <a:rPr lang="zh-CN" altLang="en-US" sz="2200" b="1" dirty="0" smtClean="0"/>
              <a:t>垂直对齐方式 </a:t>
            </a:r>
          </a:p>
          <a:p>
            <a:r>
              <a:rPr lang="en-US" altLang="zh-CN" sz="2200" b="1" dirty="0" smtClean="0"/>
              <a:t>4</a:t>
            </a:r>
            <a:r>
              <a:rPr lang="zh-CN" altLang="en-US" sz="2200" b="1" dirty="0" smtClean="0"/>
              <a:t>）</a:t>
            </a:r>
            <a:r>
              <a:rPr lang="en-US" altLang="zh-CN" sz="2200" b="1" dirty="0" smtClean="0"/>
              <a:t>rules="groups/rows/cols/all/none"    </a:t>
            </a:r>
            <a:r>
              <a:rPr lang="zh-CN" altLang="en-US" sz="2200" b="1" dirty="0" smtClean="0"/>
              <a:t>添加组分隔线</a:t>
            </a:r>
          </a:p>
          <a:p>
            <a:r>
              <a:rPr lang="zh-CN" altLang="en-US" sz="2200" b="1" dirty="0" smtClean="0"/>
              <a:t>      说明：</a:t>
            </a:r>
          </a:p>
          <a:p>
            <a:r>
              <a:rPr lang="en-US" altLang="zh-CN" sz="2200" b="1" dirty="0" smtClean="0"/>
              <a:t>      rows:</a:t>
            </a:r>
            <a:r>
              <a:rPr lang="zh-CN" altLang="en-US" sz="2200" b="1" dirty="0" smtClean="0"/>
              <a:t>位于行之间的线条</a:t>
            </a:r>
          </a:p>
          <a:p>
            <a:r>
              <a:rPr lang="en-US" altLang="zh-CN" sz="2200" b="1" dirty="0" smtClean="0"/>
              <a:t>      cols:</a:t>
            </a:r>
            <a:r>
              <a:rPr lang="zh-CN" altLang="en-US" sz="2200" b="1" dirty="0" smtClean="0"/>
              <a:t>位于列之间的线条</a:t>
            </a:r>
          </a:p>
          <a:p>
            <a:r>
              <a:rPr lang="en-US" altLang="zh-CN" sz="2200" b="1" dirty="0" smtClean="0"/>
              <a:t>      all</a:t>
            </a:r>
            <a:r>
              <a:rPr lang="zh-CN" altLang="en-US" sz="2200" b="1" dirty="0" smtClean="0"/>
              <a:t>：位于行和列之间的线条</a:t>
            </a:r>
          </a:p>
          <a:p>
            <a:r>
              <a:rPr lang="en-US" altLang="zh-CN" sz="2200" b="1" dirty="0" smtClean="0"/>
              <a:t>      none:</a:t>
            </a:r>
            <a:r>
              <a:rPr lang="zh-CN" altLang="en-US" sz="2200" b="1" dirty="0" smtClean="0"/>
              <a:t>没有线条</a:t>
            </a:r>
          </a:p>
          <a:p>
            <a:r>
              <a:rPr lang="en-US" altLang="zh-CN" sz="2200" b="1" smtClean="0"/>
              <a:t>      groups</a:t>
            </a:r>
            <a:r>
              <a:rPr lang="en-US" altLang="zh-CN" sz="2200" b="1" dirty="0" smtClean="0"/>
              <a:t>:</a:t>
            </a:r>
            <a:r>
              <a:rPr lang="zh-CN" altLang="en-US" sz="2200" b="1" dirty="0" smtClean="0"/>
              <a:t>位于行组和列组之间的线条</a:t>
            </a:r>
            <a:endParaRPr lang="en-US" altLang="zh-CN" sz="2200" b="1" dirty="0" smtClean="0"/>
          </a:p>
          <a:p>
            <a:r>
              <a:rPr lang="en-US" altLang="zh-CN" sz="2200" b="1" dirty="0" smtClean="0"/>
              <a:t>rules </a:t>
            </a:r>
            <a:r>
              <a:rPr lang="zh-CN" altLang="en-US" sz="2200" b="1" dirty="0" smtClean="0"/>
              <a:t>属性无法在 </a:t>
            </a:r>
            <a:r>
              <a:rPr lang="en-US" altLang="zh-CN" sz="2200" b="1" dirty="0" smtClean="0"/>
              <a:t>Internet Explorer</a:t>
            </a:r>
            <a:r>
              <a:rPr lang="zh-CN" altLang="en-US" sz="2200" b="1" dirty="0" smtClean="0"/>
              <a:t>、</a:t>
            </a:r>
            <a:r>
              <a:rPr lang="en-US" altLang="zh-CN" sz="2200" b="1" dirty="0" smtClean="0"/>
              <a:t>Chrome </a:t>
            </a:r>
            <a:r>
              <a:rPr lang="zh-CN" altLang="en-US" sz="2200" b="1" dirty="0" smtClean="0"/>
              <a:t>或者 </a:t>
            </a:r>
            <a:r>
              <a:rPr lang="en-US" altLang="zh-CN" sz="2200" b="1" dirty="0" smtClean="0"/>
              <a:t>Safari </a:t>
            </a:r>
            <a:r>
              <a:rPr lang="zh-CN" altLang="en-US" sz="2200" b="1" dirty="0" smtClean="0"/>
              <a:t>中正确地显示。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en-US" altLang="zh-CN" sz="2400" b="1" dirty="0" smtClean="0"/>
              <a:t>2</a:t>
            </a:r>
            <a:r>
              <a:rPr lang="zh-CN" altLang="en-US" sz="2400" b="1" dirty="0" smtClean="0"/>
              <a:t>、数据列分组</a:t>
            </a:r>
          </a:p>
          <a:p>
            <a:endParaRPr lang="zh-CN" altLang="en-US" sz="2400" b="1" dirty="0" smtClean="0"/>
          </a:p>
          <a:p>
            <a:r>
              <a:rPr lang="en-US" altLang="zh-CN" sz="2400" b="1" dirty="0" smtClean="0"/>
              <a:t>(1) &lt;</a:t>
            </a:r>
            <a:r>
              <a:rPr lang="en-US" altLang="zh-CN" sz="2400" b="1" dirty="0" err="1" smtClean="0"/>
              <a:t>colgroup</a:t>
            </a:r>
            <a:r>
              <a:rPr lang="en-US" altLang="zh-CN" sz="2400" b="1" dirty="0" smtClean="0"/>
              <a:t> span="value"&gt;&lt;/</a:t>
            </a:r>
            <a:r>
              <a:rPr lang="en-US" altLang="zh-CN" sz="2400" b="1" dirty="0" err="1" smtClean="0"/>
              <a:t>colgroup</a:t>
            </a:r>
            <a:r>
              <a:rPr lang="en-US" altLang="zh-CN" sz="2400" b="1" dirty="0" smtClean="0"/>
              <a:t>&gt;</a:t>
            </a:r>
          </a:p>
          <a:p>
            <a:endParaRPr lang="en-US" altLang="zh-CN" sz="2400" b="1" dirty="0" smtClean="0"/>
          </a:p>
          <a:p>
            <a:r>
              <a:rPr lang="en-US" altLang="zh-CN" sz="2400" b="1" dirty="0" smtClean="0"/>
              <a:t>(2) &lt;</a:t>
            </a:r>
            <a:r>
              <a:rPr lang="en-US" altLang="zh-CN" sz="2400" b="1" dirty="0" err="1" smtClean="0"/>
              <a:t>col</a:t>
            </a:r>
            <a:r>
              <a:rPr lang="en-US" altLang="zh-CN" sz="2400" b="1" dirty="0" smtClean="0"/>
              <a:t> span="value" /&gt;</a:t>
            </a:r>
            <a:endParaRPr lang="zh-CN" altLang="en-US" sz="2400"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zh-CN" altLang="en-US" sz="2400" b="1" dirty="0" smtClean="0"/>
              <a:t>说明：</a:t>
            </a:r>
          </a:p>
          <a:p>
            <a:endParaRPr lang="zh-CN" altLang="en-US" sz="2400" b="1" dirty="0" smtClean="0"/>
          </a:p>
          <a:p>
            <a:r>
              <a:rPr lang="en-US" altLang="zh-CN" sz="2400" b="1" dirty="0" smtClean="0"/>
              <a:t>1</a:t>
            </a:r>
            <a:r>
              <a:rPr lang="zh-CN" altLang="en-US" sz="2400" b="1" dirty="0" smtClean="0"/>
              <a:t>）</a:t>
            </a:r>
            <a:r>
              <a:rPr lang="en-US" altLang="zh-CN" sz="2400" b="1" dirty="0" err="1" smtClean="0"/>
              <a:t>col</a:t>
            </a:r>
            <a:r>
              <a:rPr lang="zh-CN" altLang="en-US" sz="2400" b="1" dirty="0" smtClean="0"/>
              <a:t>和</a:t>
            </a:r>
            <a:r>
              <a:rPr lang="en-US" altLang="zh-CN" sz="2400" b="1" dirty="0" err="1" smtClean="0"/>
              <a:t>colgroup</a:t>
            </a:r>
            <a:r>
              <a:rPr lang="zh-CN" altLang="en-US" sz="2400" b="1" dirty="0" smtClean="0"/>
              <a:t>元素会根据从左到右的顺序依次对数据表格进行分组。</a:t>
            </a:r>
          </a:p>
          <a:p>
            <a:r>
              <a:rPr lang="en-US" altLang="zh-CN" sz="2400" b="1" dirty="0" smtClean="0"/>
              <a:t>2</a:t>
            </a:r>
            <a:r>
              <a:rPr lang="zh-CN" altLang="en-US" sz="2400" b="1" dirty="0" smtClean="0"/>
              <a:t>）</a:t>
            </a:r>
            <a:r>
              <a:rPr lang="en-US" altLang="zh-CN" sz="2400" b="1" dirty="0" smtClean="0"/>
              <a:t>span</a:t>
            </a:r>
            <a:r>
              <a:rPr lang="zh-CN" altLang="en-US" sz="2400" b="1" dirty="0" smtClean="0"/>
              <a:t>属性显示指定相邻几列组成一组，</a:t>
            </a:r>
            <a:r>
              <a:rPr lang="en-US" altLang="zh-CN" sz="2400" b="1" dirty="0" smtClean="0"/>
              <a:t>span</a:t>
            </a:r>
            <a:r>
              <a:rPr lang="zh-CN" altLang="en-US" sz="2400" b="1" dirty="0" smtClean="0"/>
              <a:t>属性值默认为</a:t>
            </a:r>
            <a:r>
              <a:rPr lang="en-US" altLang="zh-CN" sz="2400" b="1" dirty="0" smtClean="0"/>
              <a:t>1</a:t>
            </a:r>
            <a:r>
              <a:rPr lang="zh-CN" altLang="en-US" sz="2400" b="1" dirty="0" smtClean="0"/>
              <a:t>，默认时仅定义一列为一组。</a:t>
            </a:r>
          </a:p>
          <a:p>
            <a:r>
              <a:rPr lang="en-US" altLang="zh-CN" sz="2400" b="1" dirty="0" smtClean="0"/>
              <a:t>3</a:t>
            </a:r>
            <a:r>
              <a:rPr lang="zh-CN" altLang="en-US" sz="2400" b="1" dirty="0" smtClean="0"/>
              <a:t>）可以通过给</a:t>
            </a:r>
            <a:r>
              <a:rPr lang="en-US" altLang="zh-CN" sz="2400" b="1" dirty="0" smtClean="0"/>
              <a:t>table</a:t>
            </a:r>
            <a:r>
              <a:rPr lang="zh-CN" altLang="en-US" sz="2400" b="1" dirty="0" smtClean="0"/>
              <a:t>添加</a:t>
            </a:r>
            <a:r>
              <a:rPr lang="en-US" altLang="zh-CN" sz="2400" b="1" dirty="0" smtClean="0"/>
              <a:t>rules="groups"</a:t>
            </a:r>
            <a:r>
              <a:rPr lang="zh-CN" altLang="en-US" sz="2400" b="1" dirty="0" smtClean="0"/>
              <a:t>属性来给分组列添加组的分割线。</a:t>
            </a:r>
          </a:p>
          <a:p>
            <a:endParaRPr lang="zh-CN" altLang="en-US" sz="2400" b="1" dirty="0" smtClean="0"/>
          </a:p>
          <a:p>
            <a:r>
              <a:rPr lang="zh-CN" altLang="en-US" sz="2400" b="1" dirty="0" smtClean="0"/>
              <a:t>注意：虽然</a:t>
            </a:r>
            <a:r>
              <a:rPr lang="en-US" altLang="zh-CN" sz="2400" b="1" dirty="0" err="1" smtClean="0"/>
              <a:t>col</a:t>
            </a:r>
            <a:r>
              <a:rPr lang="zh-CN" altLang="en-US" sz="2400" b="1" dirty="0" smtClean="0"/>
              <a:t>和</a:t>
            </a:r>
            <a:r>
              <a:rPr lang="en-US" altLang="zh-CN" sz="2400" b="1" dirty="0" err="1" smtClean="0"/>
              <a:t>colgroup</a:t>
            </a:r>
            <a:r>
              <a:rPr lang="zh-CN" altLang="en-US" sz="2400" b="1" dirty="0" smtClean="0"/>
              <a:t>具有相同的功能，但是，我们只能使用</a:t>
            </a:r>
            <a:r>
              <a:rPr lang="en-US" altLang="zh-CN" sz="2400" b="1" dirty="0" err="1" smtClean="0"/>
              <a:t>colgroup</a:t>
            </a:r>
            <a:r>
              <a:rPr lang="zh-CN" altLang="en-US" sz="2400" b="1" dirty="0" smtClean="0"/>
              <a:t>元素来设置表格内容部分分割线（</a:t>
            </a:r>
            <a:r>
              <a:rPr lang="en-US" altLang="zh-CN" sz="2400" b="1" dirty="0" smtClean="0"/>
              <a:t>rules</a:t>
            </a:r>
            <a:r>
              <a:rPr lang="zh-CN" altLang="en-US" sz="2400" b="1" dirty="0" smtClean="0"/>
              <a:t>）应该处于的位置，而</a:t>
            </a:r>
            <a:r>
              <a:rPr lang="en-US" altLang="zh-CN" sz="2400" b="1" dirty="0" err="1" smtClean="0"/>
              <a:t>col</a:t>
            </a:r>
            <a:r>
              <a:rPr lang="zh-CN" altLang="en-US" sz="2400" b="1" dirty="0" smtClean="0"/>
              <a:t>没有这个功能。</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en-US" altLang="zh-CN" sz="2400" b="1" dirty="0" err="1" smtClean="0">
                <a:solidFill>
                  <a:srgbClr val="FF0000"/>
                </a:solidFill>
              </a:rPr>
              <a:t>th</a:t>
            </a:r>
            <a:r>
              <a:rPr lang="en-US" altLang="zh-CN" sz="2400" b="1" dirty="0" smtClean="0">
                <a:solidFill>
                  <a:srgbClr val="FF0000"/>
                </a:solidFill>
              </a:rPr>
              <a:t>:</a:t>
            </a:r>
            <a:r>
              <a:rPr lang="zh-CN" altLang="en-US" sz="2400" b="1" dirty="0" smtClean="0">
                <a:solidFill>
                  <a:srgbClr val="FF0000"/>
                </a:solidFill>
              </a:rPr>
              <a:t>定义表格内的表头单元格。</a:t>
            </a:r>
            <a:endParaRPr lang="en-US" altLang="zh-CN" sz="2400" b="1" dirty="0" smtClean="0">
              <a:solidFill>
                <a:srgbClr val="FF0000"/>
              </a:solidFill>
            </a:endParaRPr>
          </a:p>
          <a:p>
            <a:endParaRPr lang="zh-CN" altLang="en-US" sz="2400" b="1" dirty="0" smtClean="0"/>
          </a:p>
          <a:p>
            <a:r>
              <a:rPr lang="en-US" altLang="zh-CN" sz="2400" b="1" dirty="0" smtClean="0"/>
              <a:t>HTML </a:t>
            </a:r>
            <a:r>
              <a:rPr lang="zh-CN" altLang="en-US" sz="2400" b="1" dirty="0" smtClean="0"/>
              <a:t>表单中有两种类型的单元格：</a:t>
            </a:r>
          </a:p>
          <a:p>
            <a:r>
              <a:rPr lang="zh-CN" altLang="en-US" sz="2400" b="1" dirty="0" smtClean="0"/>
              <a:t>表头单元格 </a:t>
            </a:r>
            <a:r>
              <a:rPr lang="en-US" altLang="zh-CN" sz="2400" b="1" dirty="0" smtClean="0"/>
              <a:t>- </a:t>
            </a:r>
            <a:r>
              <a:rPr lang="zh-CN" altLang="en-US" sz="2400" b="1" dirty="0" smtClean="0"/>
              <a:t>包含表头信息（由 </a:t>
            </a:r>
            <a:r>
              <a:rPr lang="en-US" altLang="zh-CN" sz="2400" b="1" dirty="0" err="1" smtClean="0"/>
              <a:t>th</a:t>
            </a:r>
            <a:r>
              <a:rPr lang="en-US" altLang="zh-CN" sz="2400" b="1" dirty="0" smtClean="0"/>
              <a:t> </a:t>
            </a:r>
            <a:r>
              <a:rPr lang="zh-CN" altLang="en-US" sz="2400" b="1" dirty="0" smtClean="0"/>
              <a:t>元素创建）</a:t>
            </a:r>
          </a:p>
          <a:p>
            <a:r>
              <a:rPr lang="zh-CN" altLang="en-US" sz="2400" b="1" dirty="0" smtClean="0"/>
              <a:t>标准单元格 </a:t>
            </a:r>
            <a:r>
              <a:rPr lang="en-US" altLang="zh-CN" sz="2400" b="1" dirty="0" smtClean="0"/>
              <a:t>- </a:t>
            </a:r>
            <a:r>
              <a:rPr lang="zh-CN" altLang="en-US" sz="2400" b="1" dirty="0" smtClean="0"/>
              <a:t>包含数据（由 </a:t>
            </a:r>
            <a:r>
              <a:rPr lang="en-US" altLang="zh-CN" sz="2400" b="1" dirty="0" smtClean="0"/>
              <a:t>td </a:t>
            </a:r>
            <a:r>
              <a:rPr lang="zh-CN" altLang="en-US" sz="2400" b="1" dirty="0" smtClean="0"/>
              <a:t>元素创建）</a:t>
            </a:r>
            <a:endParaRPr lang="en-US" altLang="zh-CN" sz="2400" b="1" dirty="0" smtClean="0"/>
          </a:p>
          <a:p>
            <a:endParaRPr lang="zh-CN" altLang="en-US" sz="2400" b="1" dirty="0" smtClean="0"/>
          </a:p>
          <a:p>
            <a:r>
              <a:rPr lang="en-US" altLang="zh-CN" sz="2400" b="1" dirty="0" err="1" smtClean="0"/>
              <a:t>th</a:t>
            </a:r>
            <a:r>
              <a:rPr lang="en-US" altLang="zh-CN" sz="2400" b="1" dirty="0" smtClean="0"/>
              <a:t> </a:t>
            </a:r>
            <a:r>
              <a:rPr lang="zh-CN" altLang="en-US" sz="2400" b="1" dirty="0" smtClean="0"/>
              <a:t>元素内部的文本通常会呈现为居中的粗体文本，而 </a:t>
            </a:r>
            <a:r>
              <a:rPr lang="en-US" altLang="zh-CN" sz="2400" b="1" dirty="0" smtClean="0"/>
              <a:t>td </a:t>
            </a:r>
            <a:r>
              <a:rPr lang="zh-CN" altLang="en-US" sz="2400" b="1" dirty="0" smtClean="0"/>
              <a:t>元素内的文本通常是左对齐的普通文本。</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en-US" altLang="zh-CN" sz="2400" b="1" dirty="0" smtClean="0"/>
              <a:t>3</a:t>
            </a:r>
            <a:r>
              <a:rPr lang="zh-CN" altLang="en-US" sz="2400" b="1" dirty="0" smtClean="0"/>
              <a:t>、数据行分组</a:t>
            </a:r>
          </a:p>
          <a:p>
            <a:endParaRPr lang="zh-CN" altLang="en-US" sz="2400" b="1" dirty="0" smtClean="0"/>
          </a:p>
          <a:p>
            <a:r>
              <a:rPr lang="en-US" altLang="zh-CN" sz="2400" b="1" dirty="0" smtClean="0"/>
              <a:t>&lt;</a:t>
            </a:r>
            <a:r>
              <a:rPr lang="en-US" altLang="zh-CN" sz="2400" b="1" dirty="0" err="1" smtClean="0"/>
              <a:t>thead</a:t>
            </a:r>
            <a:r>
              <a:rPr lang="en-US" altLang="zh-CN" sz="2400" b="1" dirty="0" smtClean="0"/>
              <a:t>&gt;&lt;/</a:t>
            </a:r>
            <a:r>
              <a:rPr lang="en-US" altLang="zh-CN" sz="2400" b="1" dirty="0" err="1" smtClean="0"/>
              <a:t>thead</a:t>
            </a:r>
            <a:r>
              <a:rPr lang="en-US" altLang="zh-CN" sz="2400" b="1" dirty="0" smtClean="0"/>
              <a:t>&gt;      </a:t>
            </a:r>
            <a:r>
              <a:rPr lang="zh-CN" altLang="en-US" sz="2400" b="1" dirty="0" smtClean="0"/>
              <a:t>表头</a:t>
            </a:r>
          </a:p>
          <a:p>
            <a:endParaRPr lang="zh-CN" altLang="en-US" sz="2400" b="1" dirty="0" smtClean="0"/>
          </a:p>
          <a:p>
            <a:r>
              <a:rPr lang="en-US" altLang="zh-CN" sz="2400" b="1" dirty="0" smtClean="0"/>
              <a:t>&lt;</a:t>
            </a:r>
            <a:r>
              <a:rPr lang="en-US" altLang="zh-CN" sz="2400" b="1" dirty="0" err="1" smtClean="0"/>
              <a:t>tbody</a:t>
            </a:r>
            <a:r>
              <a:rPr lang="en-US" altLang="zh-CN" sz="2400" b="1" dirty="0" smtClean="0"/>
              <a:t>&gt;&lt;/</a:t>
            </a:r>
            <a:r>
              <a:rPr lang="en-US" altLang="zh-CN" sz="2400" b="1" dirty="0" err="1" smtClean="0"/>
              <a:t>tbody</a:t>
            </a:r>
            <a:r>
              <a:rPr lang="en-US" altLang="zh-CN" sz="2400" b="1" dirty="0" smtClean="0"/>
              <a:t>&gt;      </a:t>
            </a:r>
            <a:r>
              <a:rPr lang="zh-CN" altLang="en-US" sz="2400" b="1" dirty="0" smtClean="0"/>
              <a:t>表体</a:t>
            </a:r>
          </a:p>
          <a:p>
            <a:endParaRPr lang="zh-CN" altLang="en-US" sz="2400" b="1" dirty="0" smtClean="0"/>
          </a:p>
          <a:p>
            <a:r>
              <a:rPr lang="en-US" altLang="zh-CN" sz="2400" b="1" dirty="0" smtClean="0"/>
              <a:t>&lt;</a:t>
            </a:r>
            <a:r>
              <a:rPr lang="en-US" altLang="zh-CN" sz="2400" b="1" dirty="0" err="1" smtClean="0"/>
              <a:t>tfoot</a:t>
            </a:r>
            <a:r>
              <a:rPr lang="en-US" altLang="zh-CN" sz="2400" b="1" dirty="0" smtClean="0"/>
              <a:t>&gt;&lt;/</a:t>
            </a:r>
            <a:r>
              <a:rPr lang="en-US" altLang="zh-CN" sz="2400" b="1" dirty="0" err="1" smtClean="0"/>
              <a:t>tfoot</a:t>
            </a:r>
            <a:r>
              <a:rPr lang="en-US" altLang="zh-CN" sz="2400" b="1" dirty="0" smtClean="0"/>
              <a:t>&gt;      </a:t>
            </a:r>
            <a:r>
              <a:rPr lang="zh-CN" altLang="en-US" sz="2400" b="1" dirty="0" smtClean="0"/>
              <a:t>表尾</a:t>
            </a:r>
          </a:p>
          <a:p>
            <a:endParaRPr lang="zh-CN" altLang="en-US" sz="2400" b="1" dirty="0" smtClean="0"/>
          </a:p>
          <a:p>
            <a:r>
              <a:rPr lang="zh-CN" altLang="en-US" sz="2400" b="1" dirty="0" smtClean="0"/>
              <a:t>说明：一个</a:t>
            </a:r>
            <a:r>
              <a:rPr lang="en-US" altLang="zh-CN" sz="2400" b="1" dirty="0" smtClean="0"/>
              <a:t>table</a:t>
            </a:r>
            <a:r>
              <a:rPr lang="zh-CN" altLang="en-US" sz="2400" b="1" dirty="0" smtClean="0"/>
              <a:t>中，只能包含一个</a:t>
            </a:r>
            <a:r>
              <a:rPr lang="en-US" altLang="zh-CN" sz="2400" b="1" dirty="0" err="1" smtClean="0"/>
              <a:t>thead</a:t>
            </a:r>
            <a:r>
              <a:rPr lang="en-US" altLang="zh-CN" sz="2400" b="1" dirty="0" smtClean="0"/>
              <a:t>,</a:t>
            </a:r>
            <a:r>
              <a:rPr lang="zh-CN" altLang="en-US" sz="2400" b="1" dirty="0" smtClean="0"/>
              <a:t>一个</a:t>
            </a:r>
            <a:r>
              <a:rPr lang="en-US" altLang="zh-CN" sz="2400" b="1" dirty="0" err="1" smtClean="0"/>
              <a:t>tfoot</a:t>
            </a:r>
            <a:r>
              <a:rPr lang="en-US" altLang="zh-CN" sz="2400" b="1" dirty="0" smtClean="0"/>
              <a:t>,</a:t>
            </a:r>
            <a:r>
              <a:rPr lang="zh-CN" altLang="en-US" sz="2400" b="1" dirty="0" smtClean="0"/>
              <a:t>但可包含多个</a:t>
            </a:r>
            <a:r>
              <a:rPr lang="en-US" altLang="zh-CN" sz="2400" b="1" dirty="0" err="1" smtClean="0"/>
              <a:t>tbody</a:t>
            </a:r>
            <a:r>
              <a:rPr lang="zh-CN" altLang="en-US" sz="2400" b="1"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zh-CN" altLang="en-US" sz="2400" b="1" dirty="0" smtClean="0"/>
              <a:t>说明：</a:t>
            </a:r>
          </a:p>
          <a:p>
            <a:r>
              <a:rPr lang="en-US" altLang="zh-CN" sz="2400" b="1" dirty="0" err="1" smtClean="0"/>
              <a:t>thead</a:t>
            </a:r>
            <a:r>
              <a:rPr lang="en-US" altLang="zh-CN" sz="2400" b="1" dirty="0" smtClean="0"/>
              <a:t> </a:t>
            </a:r>
            <a:r>
              <a:rPr lang="zh-CN" altLang="en-US" sz="2400" b="1" dirty="0" smtClean="0"/>
              <a:t>元素应该与 </a:t>
            </a:r>
            <a:r>
              <a:rPr lang="en-US" altLang="zh-CN" sz="2400" b="1" dirty="0" err="1" smtClean="0"/>
              <a:t>tbody</a:t>
            </a:r>
            <a:r>
              <a:rPr lang="en-US" altLang="zh-CN" sz="2400" b="1" dirty="0" smtClean="0"/>
              <a:t> </a:t>
            </a:r>
            <a:r>
              <a:rPr lang="zh-CN" altLang="en-US" sz="2400" b="1" dirty="0" smtClean="0"/>
              <a:t>和 </a:t>
            </a:r>
            <a:r>
              <a:rPr lang="en-US" altLang="zh-CN" sz="2400" b="1" dirty="0" err="1" smtClean="0"/>
              <a:t>tfoot</a:t>
            </a:r>
            <a:r>
              <a:rPr lang="en-US" altLang="zh-CN" sz="2400" b="1" dirty="0" smtClean="0"/>
              <a:t> </a:t>
            </a:r>
            <a:r>
              <a:rPr lang="zh-CN" altLang="en-US" sz="2400" b="1" dirty="0" smtClean="0"/>
              <a:t>元素结合起来使用。</a:t>
            </a:r>
          </a:p>
          <a:p>
            <a:r>
              <a:rPr lang="en-US" altLang="zh-CN" sz="2400" b="1" dirty="0" err="1" smtClean="0"/>
              <a:t>tbody</a:t>
            </a:r>
            <a:r>
              <a:rPr lang="en-US" altLang="zh-CN" sz="2400" b="1" dirty="0" smtClean="0"/>
              <a:t> </a:t>
            </a:r>
            <a:r>
              <a:rPr lang="zh-CN" altLang="en-US" sz="2400" b="1" dirty="0" smtClean="0"/>
              <a:t>元素用于对 </a:t>
            </a:r>
            <a:r>
              <a:rPr lang="en-US" altLang="zh-CN" sz="2400" b="1" dirty="0" smtClean="0"/>
              <a:t>HTML </a:t>
            </a:r>
            <a:r>
              <a:rPr lang="zh-CN" altLang="en-US" sz="2400" b="1" dirty="0" smtClean="0"/>
              <a:t>表格中的主体内容进行分组， </a:t>
            </a:r>
            <a:r>
              <a:rPr lang="en-US" altLang="zh-CN" sz="2400" b="1" dirty="0" err="1" smtClean="0"/>
              <a:t>tfoot</a:t>
            </a:r>
            <a:r>
              <a:rPr lang="en-US" altLang="zh-CN" sz="2400" b="1" dirty="0" smtClean="0"/>
              <a:t> </a:t>
            </a:r>
            <a:r>
              <a:rPr lang="zh-CN" altLang="en-US" sz="2400" b="1" dirty="0" smtClean="0"/>
              <a:t>元素用于对 </a:t>
            </a:r>
            <a:r>
              <a:rPr lang="en-US" altLang="zh-CN" sz="2400" b="1" dirty="0" smtClean="0"/>
              <a:t>HTML </a:t>
            </a:r>
            <a:r>
              <a:rPr lang="zh-CN" altLang="en-US" sz="2400" b="1" dirty="0" smtClean="0"/>
              <a:t>表格中的表注（页脚）内容进行分组。</a:t>
            </a:r>
          </a:p>
          <a:p>
            <a:endParaRPr lang="zh-CN" altLang="en-US" sz="2400" b="1" dirty="0" smtClean="0"/>
          </a:p>
          <a:p>
            <a:r>
              <a:rPr lang="zh-CN" altLang="en-US" sz="2400" b="1" dirty="0" smtClean="0"/>
              <a:t>它们的出现次序是：</a:t>
            </a:r>
            <a:r>
              <a:rPr lang="en-US" altLang="zh-CN" sz="2400" b="1" dirty="0" err="1" smtClean="0"/>
              <a:t>thead</a:t>
            </a:r>
            <a:r>
              <a:rPr lang="zh-CN" altLang="en-US" sz="2400" b="1" dirty="0" smtClean="0"/>
              <a:t>、</a:t>
            </a:r>
            <a:r>
              <a:rPr lang="en-US" altLang="zh-CN" sz="2400" b="1" dirty="0" err="1" smtClean="0"/>
              <a:t>tfoot</a:t>
            </a:r>
            <a:r>
              <a:rPr lang="zh-CN" altLang="en-US" sz="2400" b="1" dirty="0" smtClean="0"/>
              <a:t>、</a:t>
            </a:r>
            <a:r>
              <a:rPr lang="en-US" altLang="zh-CN" sz="2400" b="1" dirty="0" err="1" smtClean="0"/>
              <a:t>tbody</a:t>
            </a:r>
            <a:r>
              <a:rPr lang="zh-CN" altLang="en-US" sz="2400" b="1" dirty="0" smtClean="0"/>
              <a:t>，这样浏览器就可以在收到所有数据前呈现页脚了。必须在 </a:t>
            </a:r>
            <a:r>
              <a:rPr lang="en-US" altLang="zh-CN" sz="2400" b="1" dirty="0" smtClean="0"/>
              <a:t>table </a:t>
            </a:r>
            <a:r>
              <a:rPr lang="zh-CN" altLang="en-US" sz="2400" b="1" dirty="0" smtClean="0"/>
              <a:t>元素内部使用这些标签。</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772816"/>
            <a:ext cx="8229600" cy="4464496"/>
          </a:xfrm>
          <a:prstGeom prst="rect">
            <a:avLst/>
          </a:prstGeom>
        </p:spPr>
        <p:txBody>
          <a:bodyPr/>
          <a:lstStyle/>
          <a:p>
            <a:r>
              <a:rPr lang="zh-CN" altLang="en-US" sz="2400" b="1" dirty="0" smtClean="0"/>
              <a:t>提示：在默认情况下这些元素不会影响到表格的布局。不过，可以使用 </a:t>
            </a:r>
            <a:r>
              <a:rPr lang="en-US" altLang="zh-CN" sz="2400" b="1" dirty="0" smtClean="0"/>
              <a:t>CSS </a:t>
            </a:r>
            <a:r>
              <a:rPr lang="zh-CN" altLang="en-US" sz="2400" b="1" dirty="0" smtClean="0"/>
              <a:t>使这些元素改变表格的外观。</a:t>
            </a:r>
          </a:p>
          <a:p>
            <a:endParaRPr lang="zh-CN" altLang="en-US" sz="2400" b="1" dirty="0" smtClean="0"/>
          </a:p>
          <a:p>
            <a:r>
              <a:rPr lang="zh-CN" altLang="en-US" sz="2400" b="1" dirty="0" smtClean="0"/>
              <a:t>详细描述：</a:t>
            </a:r>
          </a:p>
          <a:p>
            <a:r>
              <a:rPr lang="en-US" altLang="zh-CN" sz="2400" b="1" dirty="0" err="1" smtClean="0"/>
              <a:t>thead</a:t>
            </a:r>
            <a:r>
              <a:rPr lang="zh-CN" altLang="en-US" sz="2400" b="1" dirty="0" smtClean="0"/>
              <a:t>、</a:t>
            </a:r>
            <a:r>
              <a:rPr lang="en-US" altLang="zh-CN" sz="2400" b="1" dirty="0" err="1" smtClean="0"/>
              <a:t>tfoot</a:t>
            </a:r>
            <a:r>
              <a:rPr lang="en-US" altLang="zh-CN" sz="2400" b="1" dirty="0" smtClean="0"/>
              <a:t> </a:t>
            </a:r>
            <a:r>
              <a:rPr lang="zh-CN" altLang="en-US" sz="2400" b="1" dirty="0" smtClean="0"/>
              <a:t>以及 </a:t>
            </a:r>
            <a:r>
              <a:rPr lang="en-US" altLang="zh-CN" sz="2400" b="1" dirty="0" err="1" smtClean="0"/>
              <a:t>tbody</a:t>
            </a:r>
            <a:r>
              <a:rPr lang="en-US" altLang="zh-CN" sz="2400" b="1" dirty="0" smtClean="0"/>
              <a:t> </a:t>
            </a:r>
            <a:r>
              <a:rPr lang="zh-CN" altLang="en-US" sz="2400" b="1" dirty="0" smtClean="0"/>
              <a:t>元素使我们有能力对表格中的行进行分组。当创建某个表格时，也许希望拥有一个标题行，一些带有数据的行，以及位于底部的一个总计行。这种划分使浏览器有能力支持独立于表格标题和页脚的表格正文滚动。当长的表格被打印时，表格的表头和页脚可被打印在包含表格数据的每张页面上。</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2"/>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矩形 1"/>
          <p:cNvSpPr/>
          <p:nvPr/>
        </p:nvSpPr>
        <p:spPr>
          <a:xfrm>
            <a:off x="0" y="4316548"/>
            <a:ext cx="9144000" cy="1144096"/>
          </a:xfrm>
          <a:prstGeom prst="rect">
            <a:avLst/>
          </a:prstGeom>
        </p:spPr>
        <p:txBody>
          <a:bodyPr wrap="square" anchor="ctr">
            <a:spAutoFit/>
          </a:bodyPr>
          <a:lstStyle/>
          <a:p>
            <a:pPr lvl="2" eaLnBrk="1" hangingPunct="1">
              <a:lnSpc>
                <a:spcPct val="150000"/>
              </a:lnSpc>
              <a:spcAft>
                <a:spcPts val="0"/>
              </a:spcAft>
              <a:defRPr/>
            </a:pPr>
            <a:r>
              <a:rPr lang="zh-CN" altLang="en-US" sz="5400" b="1" dirty="0" smtClean="0">
                <a:solidFill>
                  <a:schemeClr val="bg1"/>
                </a:solidFill>
                <a:latin typeface="微软雅黑" pitchFamily="34" charset="-122"/>
                <a:ea typeface="微软雅黑" pitchFamily="34" charset="-122"/>
              </a:rPr>
              <a:t>本章完</a:t>
            </a:r>
            <a:endParaRPr lang="zh-CN" altLang="zh-CN" sz="54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57232"/>
            <a:ext cx="9144000" cy="648000"/>
          </a:xfrm>
          <a:prstGeom prst="rect">
            <a:avLst/>
          </a:prstGeom>
          <a:solidFill>
            <a:srgbClr val="FF682F"/>
          </a:solidFill>
          <a:ln>
            <a:noFill/>
          </a:ln>
        </p:spPr>
        <p:txBody>
          <a:bodyPr anchor="ctr"/>
          <a:lstStyle/>
          <a:p>
            <a:pPr lvl="0" algn="ctr" eaLnBrk="1" fontAlgn="auto" hangingPunct="1">
              <a:spcAft>
                <a:spcPts val="0"/>
              </a:spcAft>
              <a:defRPr/>
            </a:pPr>
            <a:r>
              <a:rPr lang="zh-CN" altLang="en-US" sz="2800" dirty="0" smtClean="0">
                <a:ln w="18415" cmpd="sng">
                  <a:solidFill>
                    <a:srgbClr val="FFFFFF"/>
                  </a:solidFill>
                  <a:prstDash val="solid"/>
                </a:ln>
                <a:solidFill>
                  <a:schemeClr val="bg1"/>
                </a:solidFill>
                <a:latin typeface="+mn-ea"/>
                <a:ea typeface="+mn-ea"/>
                <a:cs typeface="+mj-cs"/>
              </a:rPr>
              <a:t>本章学习目标</a:t>
            </a:r>
          </a:p>
        </p:txBody>
      </p:sp>
      <p:sp>
        <p:nvSpPr>
          <p:cNvPr id="3" name="内容占位符 2"/>
          <p:cNvSpPr txBox="1">
            <a:spLocks/>
          </p:cNvSpPr>
          <p:nvPr/>
        </p:nvSpPr>
        <p:spPr>
          <a:xfrm>
            <a:off x="457200" y="1903433"/>
            <a:ext cx="8229600" cy="4525963"/>
          </a:xfrm>
          <a:prstGeom prst="rect">
            <a:avLst/>
          </a:prstGeom>
        </p:spPr>
        <p:txBody>
          <a:bodyPr/>
          <a:lstStyle/>
          <a:p>
            <a:pPr marL="1005840" lvl="1" indent="-411480" eaLnBrk="1" fontAlgn="auto" hangingPunct="1">
              <a:spcBef>
                <a:spcPct val="20000"/>
              </a:spcBef>
              <a:spcAft>
                <a:spcPts val="0"/>
              </a:spcAft>
              <a:buClr>
                <a:schemeClr val="tx1">
                  <a:shade val="95000"/>
                </a:schemeClr>
              </a:buClr>
              <a:buSzPct val="65000"/>
              <a:defRPr/>
            </a:pPr>
            <a:endParaRPr lang="en-US" altLang="zh-CN" sz="2400" dirty="0" smtClean="0">
              <a:latin typeface="Arial" pitchFamily="34" charset="0"/>
              <a:cs typeface="Arial" pitchFamily="34" charset="0"/>
            </a:endParaRPr>
          </a:p>
          <a:p>
            <a:pPr marL="548640" lvl="0" indent="-411480" eaLnBrk="1" fontAlgn="auto" hangingPunct="1">
              <a:spcBef>
                <a:spcPct val="20000"/>
              </a:spcBef>
              <a:spcAft>
                <a:spcPts val="0"/>
              </a:spcAft>
              <a:buClr>
                <a:schemeClr val="tx1">
                  <a:shade val="95000"/>
                </a:schemeClr>
              </a:buClr>
              <a:buSzPct val="65000"/>
              <a:defRPr/>
            </a:pPr>
            <a:r>
              <a:rPr lang="en-US" altLang="zh-CN" sz="2400" dirty="0" smtClean="0">
                <a:latin typeface="Arial" pitchFamily="34" charset="0"/>
                <a:cs typeface="Arial" pitchFamily="34" charset="0"/>
              </a:rPr>
              <a:t>	</a:t>
            </a:r>
          </a:p>
        </p:txBody>
      </p:sp>
      <p:sp>
        <p:nvSpPr>
          <p:cNvPr id="4" name="矩形 14"/>
          <p:cNvSpPr>
            <a:spLocks noChangeArrowheads="1"/>
          </p:cNvSpPr>
          <p:nvPr/>
        </p:nvSpPr>
        <p:spPr bwMode="auto">
          <a:xfrm>
            <a:off x="755576" y="2037804"/>
            <a:ext cx="565150" cy="593725"/>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5" name="文本框 15"/>
          <p:cNvSpPr txBox="1">
            <a:spLocks noChangeArrowheads="1"/>
          </p:cNvSpPr>
          <p:nvPr/>
        </p:nvSpPr>
        <p:spPr bwMode="auto">
          <a:xfrm>
            <a:off x="852414" y="2010817"/>
            <a:ext cx="468312" cy="647700"/>
          </a:xfrm>
          <a:prstGeom prst="rect">
            <a:avLst/>
          </a:prstGeom>
          <a:noFill/>
          <a:ln w="9525">
            <a:noFill/>
            <a:miter lim="800000"/>
            <a:headEnd/>
            <a:tailEnd/>
          </a:ln>
        </p:spPr>
        <p:txBody>
          <a:bodyPr>
            <a:spAutoFit/>
          </a:bodyPr>
          <a:lstStyle/>
          <a:p>
            <a:pPr eaLnBrk="1" hangingPunct="1"/>
            <a:r>
              <a:rPr lang="en-US" sz="3600">
                <a:solidFill>
                  <a:schemeClr val="bg1"/>
                </a:solidFill>
              </a:rPr>
              <a:t>1</a:t>
            </a:r>
            <a:endParaRPr lang="zh-CN" altLang="en-US" sz="3600">
              <a:solidFill>
                <a:schemeClr val="bg1"/>
              </a:solidFill>
            </a:endParaRPr>
          </a:p>
        </p:txBody>
      </p:sp>
      <p:sp>
        <p:nvSpPr>
          <p:cNvPr id="6" name="L 形 16"/>
          <p:cNvSpPr>
            <a:spLocks/>
          </p:cNvSpPr>
          <p:nvPr/>
        </p:nvSpPr>
        <p:spPr bwMode="auto">
          <a:xfrm rot="16200000">
            <a:off x="792882" y="2108449"/>
            <a:ext cx="612775"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7" name="文本框 38"/>
          <p:cNvSpPr txBox="1">
            <a:spLocks noChangeArrowheads="1"/>
          </p:cNvSpPr>
          <p:nvPr/>
        </p:nvSpPr>
        <p:spPr bwMode="auto">
          <a:xfrm>
            <a:off x="1752525" y="2104479"/>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表单标签及属性高级</a:t>
            </a:r>
            <a:endParaRPr lang="zh-CN" altLang="en-US" sz="2800" b="1" dirty="0">
              <a:latin typeface="黑体" pitchFamily="2" charset="-122"/>
              <a:sym typeface="黑体" pitchFamily="2" charset="-122"/>
            </a:endParaRPr>
          </a:p>
        </p:txBody>
      </p:sp>
      <p:sp>
        <p:nvSpPr>
          <p:cNvPr id="8" name="矩形 35"/>
          <p:cNvSpPr>
            <a:spLocks noChangeArrowheads="1"/>
          </p:cNvSpPr>
          <p:nvPr/>
        </p:nvSpPr>
        <p:spPr bwMode="auto">
          <a:xfrm>
            <a:off x="755576" y="2963985"/>
            <a:ext cx="565150" cy="592138"/>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9" name="文本框 36"/>
          <p:cNvSpPr txBox="1">
            <a:spLocks noChangeArrowheads="1"/>
          </p:cNvSpPr>
          <p:nvPr/>
        </p:nvSpPr>
        <p:spPr bwMode="auto">
          <a:xfrm>
            <a:off x="828601" y="2919535"/>
            <a:ext cx="468313" cy="646113"/>
          </a:xfrm>
          <a:prstGeom prst="rect">
            <a:avLst/>
          </a:prstGeom>
          <a:noFill/>
          <a:ln w="9525">
            <a:noFill/>
            <a:miter lim="800000"/>
            <a:headEnd/>
            <a:tailEnd/>
          </a:ln>
        </p:spPr>
        <p:txBody>
          <a:bodyPr>
            <a:spAutoFit/>
          </a:bodyPr>
          <a:lstStyle/>
          <a:p>
            <a:pPr eaLnBrk="1" hangingPunct="1"/>
            <a:r>
              <a:rPr lang="en-US" sz="3600">
                <a:solidFill>
                  <a:schemeClr val="bg1"/>
                </a:solidFill>
              </a:rPr>
              <a:t>2</a:t>
            </a:r>
            <a:endParaRPr lang="zh-CN" altLang="en-US" sz="3600">
              <a:solidFill>
                <a:schemeClr val="bg1"/>
              </a:solidFill>
            </a:endParaRPr>
          </a:p>
        </p:txBody>
      </p:sp>
      <p:sp>
        <p:nvSpPr>
          <p:cNvPr id="10" name="L 形 37"/>
          <p:cNvSpPr>
            <a:spLocks/>
          </p:cNvSpPr>
          <p:nvPr/>
        </p:nvSpPr>
        <p:spPr bwMode="auto">
          <a:xfrm rot="16200000">
            <a:off x="792088" y="3033836"/>
            <a:ext cx="614363" cy="608012"/>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sp>
        <p:nvSpPr>
          <p:cNvPr id="11" name="文本框 38"/>
          <p:cNvSpPr txBox="1">
            <a:spLocks noChangeArrowheads="1"/>
          </p:cNvSpPr>
          <p:nvPr/>
        </p:nvSpPr>
        <p:spPr bwMode="auto">
          <a:xfrm>
            <a:off x="1752525" y="3030660"/>
            <a:ext cx="7035329" cy="523220"/>
          </a:xfrm>
          <a:prstGeom prst="rect">
            <a:avLst/>
          </a:prstGeom>
          <a:noFill/>
          <a:ln w="9525">
            <a:noFill/>
            <a:miter lim="800000"/>
            <a:headEnd/>
            <a:tailEnd/>
          </a:ln>
        </p:spPr>
        <p:txBody>
          <a:bodyPr wrap="square">
            <a:spAutoFit/>
          </a:bodyPr>
          <a:lstStyle/>
          <a:p>
            <a:r>
              <a:rPr lang="zh-CN" altLang="en-US" sz="2800" b="1" dirty="0" smtClean="0">
                <a:latin typeface="黑体" pitchFamily="2" charset="-122"/>
                <a:sym typeface="黑体" pitchFamily="2" charset="-122"/>
              </a:rPr>
              <a:t>表格标签及属性高级</a:t>
            </a:r>
            <a:endParaRPr lang="zh-CN" altLang="en-US" sz="2800" b="1" dirty="0">
              <a:latin typeface="黑体" pitchFamily="2" charset="-122"/>
              <a:sym typeface="黑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zh-CN" altLang="en-US" sz="2400" b="1" dirty="0" smtClean="0"/>
              <a:t>回顾：                 </a:t>
            </a:r>
          </a:p>
          <a:p>
            <a:pPr>
              <a:spcBef>
                <a:spcPts val="600"/>
              </a:spcBef>
            </a:pPr>
            <a:r>
              <a:rPr lang="zh-CN" altLang="en-US" sz="2400" b="1" dirty="0" smtClean="0"/>
              <a:t>表单的组成：</a:t>
            </a:r>
            <a:endParaRPr lang="en-US" altLang="zh-CN" sz="2400" b="1" dirty="0" smtClean="0"/>
          </a:p>
          <a:p>
            <a:pPr>
              <a:spcBef>
                <a:spcPts val="600"/>
              </a:spcBef>
            </a:pPr>
            <a:endParaRPr lang="zh-CN" altLang="en-US" sz="2400" b="1" dirty="0" smtClean="0"/>
          </a:p>
          <a:p>
            <a:pPr>
              <a:spcBef>
                <a:spcPts val="600"/>
              </a:spcBef>
            </a:pPr>
            <a:r>
              <a:rPr lang="zh-CN" altLang="en-US" sz="2400" b="1" dirty="0" smtClean="0">
                <a:solidFill>
                  <a:srgbClr val="FF0000"/>
                </a:solidFill>
              </a:rPr>
              <a:t>表单域：</a:t>
            </a:r>
            <a:endParaRPr lang="en-US" altLang="zh-CN" sz="2400" b="1" dirty="0" smtClean="0">
              <a:solidFill>
                <a:srgbClr val="FF0000"/>
              </a:solidFill>
            </a:endParaRPr>
          </a:p>
          <a:p>
            <a:pPr>
              <a:spcBef>
                <a:spcPts val="600"/>
              </a:spcBef>
            </a:pPr>
            <a:r>
              <a:rPr lang="zh-CN" altLang="en-US" sz="2400" b="1" dirty="0" smtClean="0"/>
              <a:t>            </a:t>
            </a:r>
            <a:r>
              <a:rPr lang="en-US" altLang="zh-CN" sz="2400" b="1" dirty="0" smtClean="0"/>
              <a:t>&lt;form name=""  method="" action=""&gt;</a:t>
            </a:r>
          </a:p>
          <a:p>
            <a:pPr>
              <a:spcBef>
                <a:spcPts val="600"/>
              </a:spcBef>
            </a:pPr>
            <a:r>
              <a:rPr lang="en-US" altLang="zh-CN" sz="2400" b="1" dirty="0" smtClean="0"/>
              <a:t>            &lt;/form&gt;</a:t>
            </a:r>
          </a:p>
          <a:p>
            <a:pPr>
              <a:spcBef>
                <a:spcPts val="600"/>
              </a:spcBef>
            </a:pPr>
            <a:r>
              <a:rPr lang="zh-CN" altLang="en-US" sz="2400" b="1" dirty="0" smtClean="0">
                <a:solidFill>
                  <a:srgbClr val="FF0000"/>
                </a:solidFill>
              </a:rPr>
              <a:t>表单控件 ： </a:t>
            </a:r>
            <a:r>
              <a:rPr lang="en-US" altLang="zh-CN" sz="2400" b="1" dirty="0" smtClean="0"/>
              <a:t>&lt;input type="text" value=""/&gt;</a:t>
            </a:r>
          </a:p>
          <a:p>
            <a:pPr>
              <a:spcBef>
                <a:spcPts val="600"/>
              </a:spcBef>
            </a:pPr>
            <a:r>
              <a:rPr lang="zh-CN" altLang="en-US" sz="2400" b="1" dirty="0" smtClean="0">
                <a:solidFill>
                  <a:srgbClr val="FF0000"/>
                </a:solidFill>
              </a:rPr>
              <a:t>提示信息：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 </a:t>
            </a:r>
            <a:r>
              <a:rPr lang="zh-CN" altLang="en-US" sz="2800" noProof="0" dirty="0" smtClean="0">
                <a:ln w="18415" cmpd="sng">
                  <a:solidFill>
                    <a:srgbClr val="FFFFFF"/>
                  </a:solidFill>
                  <a:prstDash val="solid"/>
                </a:ln>
                <a:solidFill>
                  <a:schemeClr val="bg1"/>
                </a:solidFill>
                <a:latin typeface="+mn-ea"/>
                <a:ea typeface="+mn-ea"/>
                <a:cs typeface="+mj-cs"/>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2492896"/>
            <a:ext cx="8229600" cy="3744416"/>
          </a:xfrm>
          <a:prstGeom prst="rect">
            <a:avLst/>
          </a:prstGeom>
        </p:spPr>
        <p:txBody>
          <a:bodyPr/>
          <a:lstStyle/>
          <a:p>
            <a:r>
              <a:rPr lang="en-US" altLang="zh-CN" sz="2400" b="1" dirty="0" smtClean="0"/>
              <a:t>1</a:t>
            </a:r>
            <a:r>
              <a:rPr lang="zh-CN" altLang="en-US" sz="2400" b="1" dirty="0" smtClean="0"/>
              <a:t>、表单字段集：</a:t>
            </a:r>
            <a:r>
              <a:rPr lang="en-US" altLang="zh-CN" sz="2400" dirty="0" smtClean="0">
                <a:latin typeface="Arial" pitchFamily="34" charset="0"/>
                <a:cs typeface="Arial" pitchFamily="34" charset="0"/>
              </a:rPr>
              <a:t>	</a:t>
            </a:r>
          </a:p>
        </p:txBody>
      </p:sp>
      <p:sp>
        <p:nvSpPr>
          <p:cNvPr id="7" name="矩形 14"/>
          <p:cNvSpPr>
            <a:spLocks noChangeArrowheads="1"/>
          </p:cNvSpPr>
          <p:nvPr/>
        </p:nvSpPr>
        <p:spPr bwMode="auto">
          <a:xfrm>
            <a:off x="467544" y="1780640"/>
            <a:ext cx="428013" cy="449654"/>
          </a:xfrm>
          <a:prstGeom prst="rect">
            <a:avLst/>
          </a:prstGeom>
          <a:solidFill>
            <a:srgbClr val="FF682F"/>
          </a:solidFill>
          <a:ln w="9525">
            <a:noFill/>
            <a:miter lim="800000"/>
            <a:headEnd/>
            <a:tailEnd/>
          </a:ln>
        </p:spPr>
        <p:txBody>
          <a:bodyPr anchor="ctr"/>
          <a:lstStyle/>
          <a:p>
            <a:pPr algn="ctr" eaLnBrk="1" hangingPunct="1"/>
            <a:endParaRPr lang="zh-CN" altLang="en-US"/>
          </a:p>
        </p:txBody>
      </p:sp>
      <p:sp>
        <p:nvSpPr>
          <p:cNvPr id="8" name="文本框 15"/>
          <p:cNvSpPr txBox="1">
            <a:spLocks noChangeArrowheads="1"/>
          </p:cNvSpPr>
          <p:nvPr/>
        </p:nvSpPr>
        <p:spPr bwMode="auto">
          <a:xfrm>
            <a:off x="491356" y="1753652"/>
            <a:ext cx="354673" cy="523220"/>
          </a:xfrm>
          <a:prstGeom prst="rect">
            <a:avLst/>
          </a:prstGeom>
          <a:noFill/>
          <a:ln w="9525">
            <a:noFill/>
            <a:miter lim="800000"/>
            <a:headEnd/>
            <a:tailEnd/>
          </a:ln>
        </p:spPr>
        <p:txBody>
          <a:bodyPr wrap="square">
            <a:spAutoFit/>
          </a:bodyPr>
          <a:lstStyle/>
          <a:p>
            <a:pPr eaLnBrk="1" hangingPunct="1"/>
            <a:r>
              <a:rPr lang="en-US" sz="2800" dirty="0">
                <a:solidFill>
                  <a:schemeClr val="bg1"/>
                </a:solidFill>
              </a:rPr>
              <a:t>1</a:t>
            </a:r>
            <a:endParaRPr lang="zh-CN" altLang="en-US" sz="2800" dirty="0">
              <a:solidFill>
                <a:schemeClr val="bg1"/>
              </a:solidFill>
            </a:endParaRPr>
          </a:p>
        </p:txBody>
      </p:sp>
      <p:sp>
        <p:nvSpPr>
          <p:cNvPr id="9" name="文本框 38"/>
          <p:cNvSpPr txBox="1">
            <a:spLocks noChangeArrowheads="1"/>
          </p:cNvSpPr>
          <p:nvPr/>
        </p:nvSpPr>
        <p:spPr bwMode="auto">
          <a:xfrm>
            <a:off x="1205184" y="1800557"/>
            <a:ext cx="7035329" cy="461665"/>
          </a:xfrm>
          <a:prstGeom prst="rect">
            <a:avLst/>
          </a:prstGeom>
          <a:noFill/>
          <a:ln w="9525">
            <a:noFill/>
            <a:miter lim="800000"/>
            <a:headEnd/>
            <a:tailEnd/>
          </a:ln>
        </p:spPr>
        <p:txBody>
          <a:bodyPr wrap="square">
            <a:spAutoFit/>
          </a:bodyPr>
          <a:lstStyle/>
          <a:p>
            <a:r>
              <a:rPr lang="zh-CN" altLang="en-US" sz="2400" b="1" dirty="0" smtClean="0">
                <a:latin typeface="黑体" pitchFamily="2" charset="-122"/>
                <a:sym typeface="黑体" pitchFamily="2" charset="-122"/>
              </a:rPr>
              <a:t>表单标签及属性高级</a:t>
            </a:r>
          </a:p>
        </p:txBody>
      </p:sp>
      <p:sp>
        <p:nvSpPr>
          <p:cNvPr id="10" name="L 形 37"/>
          <p:cNvSpPr>
            <a:spLocks/>
          </p:cNvSpPr>
          <p:nvPr/>
        </p:nvSpPr>
        <p:spPr bwMode="auto">
          <a:xfrm rot="16200000">
            <a:off x="504827" y="1847229"/>
            <a:ext cx="465286" cy="460476"/>
          </a:xfrm>
          <a:custGeom>
            <a:avLst/>
            <a:gdLst/>
            <a:ahLst/>
            <a:cxnLst>
              <a:cxn ang="0">
                <a:pos x="0" y="0"/>
              </a:cxn>
              <a:cxn ang="0">
                <a:pos x="0" y="0"/>
              </a:cxn>
              <a:cxn ang="0">
                <a:pos x="0" y="607845"/>
              </a:cxn>
              <a:cxn ang="0">
                <a:pos x="613411" y="607845"/>
              </a:cxn>
              <a:cxn ang="0">
                <a:pos x="613411" y="607845"/>
              </a:cxn>
              <a:cxn ang="0">
                <a:pos x="0" y="607845"/>
              </a:cxn>
              <a:cxn ang="0">
                <a:pos x="0" y="0"/>
              </a:cxn>
            </a:cxnLst>
            <a:rect l="0" t="0" r="r" b="b"/>
            <a:pathLst>
              <a:path w="613411" h="607845">
                <a:moveTo>
                  <a:pt x="0" y="0"/>
                </a:moveTo>
                <a:lnTo>
                  <a:pt x="0" y="0"/>
                </a:lnTo>
                <a:lnTo>
                  <a:pt x="0" y="607845"/>
                </a:lnTo>
                <a:lnTo>
                  <a:pt x="613411" y="607845"/>
                </a:lnTo>
                <a:lnTo>
                  <a:pt x="0" y="607845"/>
                </a:lnTo>
                <a:lnTo>
                  <a:pt x="0" y="0"/>
                </a:lnTo>
                <a:close/>
              </a:path>
            </a:pathLst>
          </a:custGeom>
          <a:solidFill>
            <a:srgbClr val="AFABAB"/>
          </a:solidFill>
          <a:ln w="12700" cap="flat" cmpd="sng">
            <a:solidFill>
              <a:srgbClr val="7F7F7F"/>
            </a:solidFill>
            <a:round/>
            <a:headEnd/>
            <a:tailEnd/>
          </a:ln>
        </p:spPr>
        <p:txBody>
          <a:bodyPr anchor="ctr"/>
          <a:lstStyle/>
          <a:p>
            <a:endParaRPr lang="zh-CN" altLang="en-US"/>
          </a:p>
        </p:txBody>
      </p:sp>
      <p:graphicFrame>
        <p:nvGraphicFramePr>
          <p:cNvPr id="11" name="表格 10"/>
          <p:cNvGraphicFramePr>
            <a:graphicFrameLocks noGrp="1"/>
          </p:cNvGraphicFramePr>
          <p:nvPr/>
        </p:nvGraphicFramePr>
        <p:xfrm>
          <a:off x="467543" y="3052336"/>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a:t>
                      </a:r>
                      <a:r>
                        <a:rPr lang="en-US" altLang="zh-CN" sz="2400" b="1" dirty="0" err="1" smtClean="0">
                          <a:latin typeface="Arial" pitchFamily="34" charset="0"/>
                          <a:cs typeface="Arial" pitchFamily="34" charset="0"/>
                        </a:rPr>
                        <a:t>fieldset</a:t>
                      </a:r>
                      <a:r>
                        <a:rPr lang="en-US" altLang="zh-CN" sz="2400" b="1" dirty="0" smtClean="0">
                          <a:latin typeface="Arial" pitchFamily="34" charset="0"/>
                          <a:cs typeface="Arial" pitchFamily="34" charset="0"/>
                        </a:rPr>
                        <a:t>&gt;&lt;/</a:t>
                      </a:r>
                      <a:r>
                        <a:rPr lang="en-US" altLang="zh-CN" sz="2400" b="1" dirty="0" err="1" smtClean="0">
                          <a:latin typeface="Arial" pitchFamily="34" charset="0"/>
                          <a:cs typeface="Arial" pitchFamily="34" charset="0"/>
                        </a:rPr>
                        <a:t>fieldset</a:t>
                      </a:r>
                      <a:r>
                        <a:rPr lang="en-US" altLang="zh-CN" sz="2400" b="1" dirty="0" smtClean="0">
                          <a:latin typeface="Arial" pitchFamily="34" charset="0"/>
                          <a:cs typeface="Arial" pitchFamily="34" charset="0"/>
                        </a:rPr>
                        <a:t>&gt;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相当于一个方框，在字段集中可以包含文本和其他元素。</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zh-CN" altLang="en-US" sz="2400" b="1" dirty="0" smtClean="0">
                          <a:latin typeface="Arial" pitchFamily="34" charset="0"/>
                          <a:cs typeface="Arial" pitchFamily="34" charset="0"/>
                        </a:rPr>
                        <a:t>该元素用于对表单中的元素进行分组并在文档中区别标出文本。</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err="1" smtClean="0">
                          <a:latin typeface="Arial" pitchFamily="34" charset="0"/>
                          <a:cs typeface="Arial" pitchFamily="34" charset="0"/>
                        </a:rPr>
                        <a:t>fieldset</a:t>
                      </a:r>
                      <a:r>
                        <a:rPr lang="zh-CN" altLang="en-US" sz="2400" b="1" dirty="0" smtClean="0">
                          <a:latin typeface="Arial" pitchFamily="34" charset="0"/>
                          <a:cs typeface="Arial" pitchFamily="34" charset="0"/>
                        </a:rPr>
                        <a:t>元素可以嵌套，在其内部可以在设置多个</a:t>
                      </a:r>
                      <a:r>
                        <a:rPr lang="en-US" altLang="zh-CN" sz="2400" b="1" dirty="0" err="1" smtClean="0">
                          <a:latin typeface="Arial" pitchFamily="34" charset="0"/>
                          <a:cs typeface="Arial" pitchFamily="34" charset="0"/>
                        </a:rPr>
                        <a:t>fieldset</a:t>
                      </a:r>
                      <a:r>
                        <a:rPr lang="zh-CN" altLang="en-US" sz="2400" b="1" dirty="0" smtClean="0">
                          <a:latin typeface="Arial" pitchFamily="34" charset="0"/>
                          <a:cs typeface="Arial" pitchFamily="34" charset="0"/>
                        </a:rPr>
                        <a:t>对象。</a:t>
                      </a:r>
                      <a:endParaRPr lang="en-US" altLang="zh-CN" sz="2400" b="1" dirty="0" smtClean="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disabled</a:t>
                      </a:r>
                      <a:r>
                        <a:rPr lang="zh-CN" altLang="en-US" sz="2400" b="1" dirty="0" smtClean="0">
                          <a:latin typeface="Arial" pitchFamily="34" charset="0"/>
                          <a:cs typeface="Arial" pitchFamily="34" charset="0"/>
                        </a:rPr>
                        <a:t>定义空间禁制可用</a:t>
                      </a: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zh-CN" altLang="en-US" sz="2400" b="1" dirty="0" smtClean="0">
                <a:latin typeface="Arial" pitchFamily="34" charset="0"/>
                <a:cs typeface="Arial" pitchFamily="34" charset="0"/>
              </a:rPr>
              <a:t>表单字段集用法</a:t>
            </a: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r>
              <a:rPr lang="en-US" altLang="zh-CN" sz="1200" dirty="0" smtClean="0">
                <a:latin typeface="Arial" pitchFamily="34" charset="0"/>
                <a:cs typeface="Arial" pitchFamily="34" charset="0"/>
              </a:rPr>
              <a:t>	</a:t>
            </a:r>
          </a:p>
        </p:txBody>
      </p:sp>
      <p:pic>
        <p:nvPicPr>
          <p:cNvPr id="1027" name="Picture 3"/>
          <p:cNvPicPr>
            <a:picLocks noChangeAspect="1" noChangeArrowheads="1"/>
          </p:cNvPicPr>
          <p:nvPr/>
        </p:nvPicPr>
        <p:blipFill>
          <a:blip r:embed="rId2" cstate="print"/>
          <a:srcRect/>
          <a:stretch>
            <a:fillRect/>
          </a:stretch>
        </p:blipFill>
        <p:spPr bwMode="auto">
          <a:xfrm>
            <a:off x="1043608" y="2348880"/>
            <a:ext cx="5781675" cy="4476750"/>
          </a:xfrm>
          <a:prstGeom prst="rect">
            <a:avLst/>
          </a:prstGeom>
          <a:noFill/>
          <a:ln w="9525">
            <a:noFill/>
            <a:miter lim="800000"/>
            <a:headEnd/>
            <a:tailEnd/>
          </a:ln>
        </p:spPr>
      </p:pic>
      <p:sp>
        <p:nvSpPr>
          <p:cNvPr id="6" name="圆角矩形标注 5"/>
          <p:cNvSpPr>
            <a:spLocks noChangeArrowheads="1"/>
          </p:cNvSpPr>
          <p:nvPr/>
        </p:nvSpPr>
        <p:spPr bwMode="auto">
          <a:xfrm>
            <a:off x="6948264" y="3284984"/>
            <a:ext cx="1724422" cy="715089"/>
          </a:xfrm>
          <a:prstGeom prst="wedgeRoundRectCallout">
            <a:avLst>
              <a:gd name="adj1" fmla="val -60059"/>
              <a:gd name="adj2" fmla="val 11146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eaLnBrk="0" hangingPunct="0"/>
            <a:r>
              <a:rPr lang="zh-CN" altLang="en-US" b="1" dirty="0" smtClean="0">
                <a:latin typeface="黑体" pitchFamily="2" charset="-122"/>
                <a:ea typeface="黑体" pitchFamily="2" charset="-122"/>
              </a:rPr>
              <a:t>用边框将表单控件分组</a:t>
            </a:r>
            <a:endParaRPr lang="zh-CN" altLang="en-US" b="1"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2</a:t>
            </a:r>
            <a:r>
              <a:rPr lang="zh-CN" altLang="en-US" sz="2400" b="1" dirty="0" smtClean="0"/>
              <a:t>、字段级标题：</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&lt;legend&gt;&lt;/legend&gt;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legend</a:t>
                      </a:r>
                      <a:r>
                        <a:rPr lang="zh-CN" altLang="en-US" sz="2400" b="1" dirty="0" smtClean="0">
                          <a:latin typeface="Arial" pitchFamily="34" charset="0"/>
                          <a:cs typeface="Arial" pitchFamily="34" charset="0"/>
                        </a:rPr>
                        <a:t>元素可以在</a:t>
                      </a:r>
                      <a:r>
                        <a:rPr lang="en-US" altLang="zh-CN" sz="2400" b="1" dirty="0" err="1" smtClean="0">
                          <a:latin typeface="Arial" pitchFamily="34" charset="0"/>
                          <a:cs typeface="Arial" pitchFamily="34" charset="0"/>
                        </a:rPr>
                        <a:t>fieldset</a:t>
                      </a:r>
                      <a:r>
                        <a:rPr lang="zh-CN" altLang="en-US" sz="2400" b="1" dirty="0" smtClean="0">
                          <a:latin typeface="Arial" pitchFamily="34" charset="0"/>
                          <a:cs typeface="Arial" pitchFamily="34" charset="0"/>
                        </a:rPr>
                        <a:t>对象绘制的方框内插入一个标题。</a:t>
                      </a:r>
                      <a:r>
                        <a:rPr lang="en-US" altLang="zh-CN" sz="2400" b="1" dirty="0" smtClean="0">
                          <a:latin typeface="Arial" pitchFamily="34" charset="0"/>
                          <a:cs typeface="Arial" pitchFamily="34" charset="0"/>
                        </a:rPr>
                        <a:t>legend</a:t>
                      </a:r>
                      <a:r>
                        <a:rPr lang="zh-CN" altLang="en-US" sz="2400" b="1" dirty="0" smtClean="0">
                          <a:latin typeface="Arial" pitchFamily="34" charset="0"/>
                          <a:cs typeface="Arial" pitchFamily="34" charset="0"/>
                        </a:rPr>
                        <a:t>元素必须是</a:t>
                      </a:r>
                      <a:r>
                        <a:rPr lang="en-US" altLang="zh-CN" sz="2400" b="1" dirty="0" err="1" smtClean="0">
                          <a:latin typeface="Arial" pitchFamily="34" charset="0"/>
                          <a:cs typeface="Arial" pitchFamily="34" charset="0"/>
                        </a:rPr>
                        <a:t>fieldset</a:t>
                      </a:r>
                      <a:r>
                        <a:rPr lang="zh-CN" altLang="en-US" sz="2400" b="1" dirty="0" smtClean="0">
                          <a:latin typeface="Arial" pitchFamily="34" charset="0"/>
                          <a:cs typeface="Arial" pitchFamily="34" charset="0"/>
                        </a:rPr>
                        <a:t>内的第一个元素。</a:t>
                      </a: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zh-CN" altLang="en-US" sz="2400" b="1" dirty="0" smtClean="0"/>
              <a:t>字段级标题</a:t>
            </a: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endParaRPr lang="en-US" altLang="zh-CN" sz="2400" b="1" dirty="0" smtClean="0">
              <a:latin typeface="Arial" pitchFamily="34" charset="0"/>
              <a:cs typeface="Arial" pitchFamily="34" charset="0"/>
            </a:endParaRPr>
          </a:p>
          <a:p>
            <a:pPr>
              <a:spcBef>
                <a:spcPts val="600"/>
              </a:spcBef>
            </a:pPr>
            <a:r>
              <a:rPr lang="en-US" altLang="zh-CN" sz="1200" dirty="0" smtClean="0">
                <a:latin typeface="Arial" pitchFamily="34" charset="0"/>
                <a:cs typeface="Arial" pitchFamily="34" charset="0"/>
              </a:rPr>
              <a:t>	</a:t>
            </a:r>
          </a:p>
        </p:txBody>
      </p:sp>
      <p:pic>
        <p:nvPicPr>
          <p:cNvPr id="2050" name="Picture 2"/>
          <p:cNvPicPr>
            <a:picLocks noChangeAspect="1" noChangeArrowheads="1"/>
          </p:cNvPicPr>
          <p:nvPr/>
        </p:nvPicPr>
        <p:blipFill>
          <a:blip r:embed="rId2" cstate="print"/>
          <a:srcRect/>
          <a:stretch>
            <a:fillRect/>
          </a:stretch>
        </p:blipFill>
        <p:spPr bwMode="auto">
          <a:xfrm>
            <a:off x="539552" y="3645024"/>
            <a:ext cx="8119023" cy="2016224"/>
          </a:xfrm>
          <a:prstGeom prst="rect">
            <a:avLst/>
          </a:prstGeom>
          <a:noFill/>
          <a:ln w="9525">
            <a:noFill/>
            <a:miter lim="800000"/>
            <a:headEnd/>
            <a:tailEnd/>
          </a:ln>
        </p:spPr>
      </p:pic>
      <p:sp>
        <p:nvSpPr>
          <p:cNvPr id="6" name="圆角矩形标注 5"/>
          <p:cNvSpPr>
            <a:spLocks noChangeArrowheads="1"/>
          </p:cNvSpPr>
          <p:nvPr/>
        </p:nvSpPr>
        <p:spPr bwMode="auto">
          <a:xfrm>
            <a:off x="1907704" y="2636912"/>
            <a:ext cx="1724422" cy="715089"/>
          </a:xfrm>
          <a:prstGeom prst="wedgeRoundRectCallout">
            <a:avLst>
              <a:gd name="adj1" fmla="val -60059"/>
              <a:gd name="adj2" fmla="val 11146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eaLnBrk="0" hangingPunct="0"/>
            <a:r>
              <a:rPr lang="zh-CN" altLang="en-US" b="1" dirty="0" smtClean="0">
                <a:latin typeface="黑体" pitchFamily="2" charset="-122"/>
                <a:ea typeface="黑体" pitchFamily="2" charset="-122"/>
              </a:rPr>
              <a:t>给字段集添加标题</a:t>
            </a:r>
            <a:endParaRPr lang="zh-CN" altLang="en-US" b="1" dirty="0">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857232"/>
            <a:ext cx="9144000" cy="648000"/>
          </a:xfrm>
          <a:prstGeom prst="rect">
            <a:avLst/>
          </a:prstGeom>
          <a:solidFill>
            <a:srgbClr val="FF682F"/>
          </a:solidFill>
          <a:ln>
            <a:noFill/>
          </a:ln>
        </p:spPr>
        <p:txBody>
          <a:bodyPr anchor="ctr"/>
          <a:lstStyle/>
          <a:p>
            <a:pPr algn="ctr" eaLnBrk="1" fontAlgn="auto" hangingPunct="1">
              <a:spcAft>
                <a:spcPts val="0"/>
              </a:spcAft>
              <a:defRPr/>
            </a:pPr>
            <a:r>
              <a:rPr kumimoji="0" lang="zh-CN" altLang="en-US" sz="2800" i="0" u="none" strike="noStrike" kern="1200" normalizeH="0" baseline="0" noProof="0" dirty="0" smtClean="0">
                <a:ln w="18415" cmpd="sng">
                  <a:solidFill>
                    <a:srgbClr val="FFFFFF"/>
                  </a:solidFill>
                  <a:prstDash val="solid"/>
                </a:ln>
                <a:solidFill>
                  <a:schemeClr val="bg1"/>
                </a:solidFill>
                <a:uLnTx/>
                <a:uFillTx/>
                <a:latin typeface="+mn-ea"/>
                <a:ea typeface="+mn-ea"/>
                <a:cs typeface="+mj-cs"/>
              </a:rPr>
              <a:t>第十章</a:t>
            </a:r>
            <a:r>
              <a:rPr lang="zh-CN" altLang="en-US" sz="2800" dirty="0" smtClean="0">
                <a:ln w="18415" cmpd="sng">
                  <a:solidFill>
                    <a:srgbClr val="FFFFFF"/>
                  </a:solidFill>
                  <a:prstDash val="solid"/>
                </a:ln>
                <a:solidFill>
                  <a:schemeClr val="bg1"/>
                </a:solidFill>
                <a:latin typeface="+mn-ea"/>
              </a:rPr>
              <a:t>表单及表格高级</a:t>
            </a:r>
            <a:endParaRPr lang="zh-CN" altLang="en-US" sz="2800" dirty="0" smtClean="0">
              <a:ln w="18415" cmpd="sng">
                <a:solidFill>
                  <a:srgbClr val="FFFFFF"/>
                </a:solidFill>
                <a:prstDash val="solid"/>
              </a:ln>
              <a:solidFill>
                <a:schemeClr val="bg1"/>
              </a:solidFill>
              <a:latin typeface="+mn-ea"/>
              <a:ea typeface="+mn-ea"/>
              <a:cs typeface="+mj-cs"/>
            </a:endParaRPr>
          </a:p>
        </p:txBody>
      </p:sp>
      <p:sp>
        <p:nvSpPr>
          <p:cNvPr id="4" name="内容占位符 2"/>
          <p:cNvSpPr txBox="1">
            <a:spLocks/>
          </p:cNvSpPr>
          <p:nvPr/>
        </p:nvSpPr>
        <p:spPr>
          <a:xfrm>
            <a:off x="467544" y="1916832"/>
            <a:ext cx="8229600" cy="4320480"/>
          </a:xfrm>
          <a:prstGeom prst="rect">
            <a:avLst/>
          </a:prstGeom>
        </p:spPr>
        <p:txBody>
          <a:bodyPr/>
          <a:lstStyle/>
          <a:p>
            <a:pPr>
              <a:spcBef>
                <a:spcPts val="600"/>
              </a:spcBef>
            </a:pPr>
            <a:r>
              <a:rPr lang="en-US" altLang="zh-CN" sz="2400" b="1" dirty="0" smtClean="0"/>
              <a:t>3</a:t>
            </a:r>
            <a:r>
              <a:rPr lang="zh-CN" altLang="en-US" sz="2400" b="1" dirty="0" smtClean="0"/>
              <a:t>、提示信息标签：</a:t>
            </a:r>
          </a:p>
        </p:txBody>
      </p:sp>
      <p:graphicFrame>
        <p:nvGraphicFramePr>
          <p:cNvPr id="5" name="表格 4"/>
          <p:cNvGraphicFramePr>
            <a:graphicFrameLocks noGrp="1"/>
          </p:cNvGraphicFramePr>
          <p:nvPr/>
        </p:nvGraphicFramePr>
        <p:xfrm>
          <a:off x="467543" y="2564904"/>
          <a:ext cx="8208913" cy="3617024"/>
        </p:xfrm>
        <a:graphic>
          <a:graphicData uri="http://schemas.openxmlformats.org/drawingml/2006/table">
            <a:tbl>
              <a:tblPr firstRow="1" bandRow="1">
                <a:tableStyleId>{93296810-A885-4BE3-A3E7-6D5BEEA58F35}</a:tableStyleId>
              </a:tblPr>
              <a:tblGrid>
                <a:gridCol w="1224137"/>
                <a:gridCol w="6984776"/>
              </a:tblGrid>
              <a:tr h="791448">
                <a:tc>
                  <a:txBody>
                    <a:bodyPr/>
                    <a:lstStyle/>
                    <a:p>
                      <a:pPr algn="r"/>
                      <a:r>
                        <a:rPr lang="zh-CN" altLang="en-US" sz="2400" b="1" dirty="0" smtClean="0">
                          <a:latin typeface="Arial" pitchFamily="34" charset="0"/>
                          <a:cs typeface="Arial" pitchFamily="34" charset="0"/>
                        </a:rPr>
                        <a:t>语法：</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latin typeface="Arial" pitchFamily="34" charset="0"/>
                          <a:cs typeface="Arial" pitchFamily="34" charset="0"/>
                        </a:rPr>
                        <a:t>&lt;label for="</a:t>
                      </a:r>
                      <a:r>
                        <a:rPr lang="zh-CN" altLang="en-US" sz="2400" b="1" dirty="0" smtClean="0">
                          <a:latin typeface="Arial" pitchFamily="34" charset="0"/>
                          <a:cs typeface="Arial" pitchFamily="34" charset="0"/>
                        </a:rPr>
                        <a:t>绑定控件</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名</a:t>
                      </a:r>
                      <a:r>
                        <a:rPr lang="en-US" altLang="zh-CN" sz="2400" b="1" dirty="0" smtClean="0">
                          <a:latin typeface="Arial" pitchFamily="34" charset="0"/>
                          <a:cs typeface="Arial" pitchFamily="34" charset="0"/>
                        </a:rPr>
                        <a:t>"&gt;&lt;/label&gt;</a:t>
                      </a:r>
                    </a:p>
                  </a:txBody>
                  <a:tcPr/>
                </a:tc>
              </a:tr>
              <a:tr h="2825576">
                <a:tc>
                  <a:txBody>
                    <a:bodyPr/>
                    <a:lstStyle/>
                    <a:p>
                      <a:pPr algn="r"/>
                      <a:r>
                        <a:rPr lang="zh-CN" altLang="en-US" sz="2400" b="1" dirty="0" smtClean="0">
                          <a:latin typeface="Arial" pitchFamily="34" charset="0"/>
                          <a:cs typeface="Arial" pitchFamily="34" charset="0"/>
                        </a:rPr>
                        <a:t>说明：</a:t>
                      </a:r>
                      <a:endParaRPr lang="zh-CN" altLang="en-US" sz="2400" b="1"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2400" b="1" dirty="0" smtClean="0">
                          <a:latin typeface="Arial" pitchFamily="34" charset="0"/>
                          <a:cs typeface="Arial" pitchFamily="34" charset="0"/>
                        </a:rPr>
                        <a:t>label</a:t>
                      </a:r>
                      <a:r>
                        <a:rPr lang="zh-CN" altLang="en-US" sz="2400" b="1" dirty="0" smtClean="0">
                          <a:latin typeface="Arial" pitchFamily="34" charset="0"/>
                          <a:cs typeface="Arial" pitchFamily="34" charset="0"/>
                        </a:rPr>
                        <a:t>元素用来定义标签，为页面上的其他元素指定提示信息。要将</a:t>
                      </a:r>
                      <a:r>
                        <a:rPr lang="en-US" altLang="zh-CN" sz="2400" b="1" dirty="0" smtClean="0">
                          <a:latin typeface="Arial" pitchFamily="34" charset="0"/>
                          <a:cs typeface="Arial" pitchFamily="34" charset="0"/>
                        </a:rPr>
                        <a:t>label</a:t>
                      </a:r>
                      <a:r>
                        <a:rPr lang="zh-CN" altLang="en-US" sz="2400" b="1" dirty="0" smtClean="0">
                          <a:latin typeface="Arial" pitchFamily="34" charset="0"/>
                          <a:cs typeface="Arial" pitchFamily="34" charset="0"/>
                        </a:rPr>
                        <a:t>元素绑定到其他的控件上，可以将</a:t>
                      </a:r>
                      <a:r>
                        <a:rPr lang="en-US" altLang="zh-CN" sz="2400" b="1" dirty="0" smtClean="0">
                          <a:latin typeface="Arial" pitchFamily="34" charset="0"/>
                          <a:cs typeface="Arial" pitchFamily="34" charset="0"/>
                        </a:rPr>
                        <a:t>label</a:t>
                      </a:r>
                      <a:r>
                        <a:rPr lang="zh-CN" altLang="en-US" sz="2400" b="1" dirty="0" smtClean="0">
                          <a:latin typeface="Arial" pitchFamily="34" charset="0"/>
                          <a:cs typeface="Arial" pitchFamily="34" charset="0"/>
                        </a:rPr>
                        <a:t>元素的</a:t>
                      </a:r>
                      <a:r>
                        <a:rPr lang="en-US" altLang="zh-CN" sz="2400" b="1" dirty="0" smtClean="0">
                          <a:latin typeface="Arial" pitchFamily="34" charset="0"/>
                          <a:cs typeface="Arial" pitchFamily="34" charset="0"/>
                        </a:rPr>
                        <a:t>for</a:t>
                      </a:r>
                      <a:r>
                        <a:rPr lang="zh-CN" altLang="en-US" sz="2400" b="1" dirty="0" smtClean="0">
                          <a:latin typeface="Arial" pitchFamily="34" charset="0"/>
                          <a:cs typeface="Arial" pitchFamily="34" charset="0"/>
                        </a:rPr>
                        <a:t>属性设置为与该控件的</a:t>
                      </a:r>
                      <a:r>
                        <a:rPr lang="en-US" altLang="zh-CN" sz="2400" b="1" dirty="0" smtClean="0">
                          <a:latin typeface="Arial" pitchFamily="34" charset="0"/>
                          <a:cs typeface="Arial" pitchFamily="34" charset="0"/>
                        </a:rPr>
                        <a:t>id</a:t>
                      </a:r>
                      <a:r>
                        <a:rPr lang="zh-CN" altLang="en-US" sz="2400" b="1" dirty="0" smtClean="0">
                          <a:latin typeface="Arial" pitchFamily="34" charset="0"/>
                          <a:cs typeface="Arial" pitchFamily="34" charset="0"/>
                        </a:rPr>
                        <a:t>属性值相同。</a:t>
                      </a:r>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12818</TotalTime>
  <Words>1496</Words>
  <Application>Microsoft Office PowerPoint</Application>
  <PresentationFormat>全屏显示(4:3)</PresentationFormat>
  <Paragraphs>208</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vector>
  </TitlesOfParts>
  <Company>1000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1</cp:lastModifiedBy>
  <cp:revision>1185</cp:revision>
  <dcterms:created xsi:type="dcterms:W3CDTF">2009-05-11T03:02:58Z</dcterms:created>
  <dcterms:modified xsi:type="dcterms:W3CDTF">2016-10-28T01:51:42Z</dcterms:modified>
</cp:coreProperties>
</file>