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1" r:id="rId1"/>
  </p:sldMasterIdLst>
  <p:notesMasterIdLst>
    <p:notesMasterId r:id="rId24"/>
  </p:notesMasterIdLst>
  <p:handoutMasterIdLst>
    <p:handoutMasterId r:id="rId25"/>
  </p:handoutMasterIdLst>
  <p:sldIdLst>
    <p:sldId id="270" r:id="rId2"/>
    <p:sldId id="326" r:id="rId3"/>
    <p:sldId id="329" r:id="rId4"/>
    <p:sldId id="330" r:id="rId5"/>
    <p:sldId id="331" r:id="rId6"/>
    <p:sldId id="332" r:id="rId7"/>
    <p:sldId id="333" r:id="rId8"/>
    <p:sldId id="334" r:id="rId9"/>
    <p:sldId id="335" r:id="rId10"/>
    <p:sldId id="336" r:id="rId11"/>
    <p:sldId id="337" r:id="rId12"/>
    <p:sldId id="338" r:id="rId13"/>
    <p:sldId id="339" r:id="rId14"/>
    <p:sldId id="340" r:id="rId15"/>
    <p:sldId id="341" r:id="rId16"/>
    <p:sldId id="342" r:id="rId17"/>
    <p:sldId id="343" r:id="rId18"/>
    <p:sldId id="344" r:id="rId19"/>
    <p:sldId id="345" r:id="rId20"/>
    <p:sldId id="346" r:id="rId21"/>
    <p:sldId id="347" r:id="rId22"/>
    <p:sldId id="298" r:id="rId23"/>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682F"/>
    <a:srgbClr val="EDF2F9"/>
    <a:srgbClr val="30313C"/>
    <a:srgbClr val="D729C2"/>
    <a:srgbClr val="000000"/>
    <a:srgbClr val="126C12"/>
    <a:srgbClr val="FFFFFF"/>
    <a:srgbClr val="F0AEE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577" autoAdjust="0"/>
    <p:restoredTop sz="97711" autoAdjust="0"/>
  </p:normalViewPr>
  <p:slideViewPr>
    <p:cSldViewPr>
      <p:cViewPr varScale="1">
        <p:scale>
          <a:sx n="87" d="100"/>
          <a:sy n="87" d="100"/>
        </p:scale>
        <p:origin x="-114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922" y="-96"/>
      </p:cViewPr>
      <p:guideLst>
        <p:guide orient="horz" pos="3223"/>
        <p:guide pos="2236"/>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defRPr sz="1300">
                <a:latin typeface="+mn-lt"/>
                <a:ea typeface="+mn-ea"/>
              </a:defRPr>
            </a:lvl1pPr>
          </a:lstStyle>
          <a:p>
            <a:pPr>
              <a:defRPr/>
            </a:pPr>
            <a:fld id="{70ABFF79-D769-4C51-AB58-CDC6036374DE}" type="datetimeFigureOut">
              <a:rPr lang="zh-CN" altLang="en-US"/>
              <a:pPr>
                <a:defRPr/>
              </a:pPr>
              <a:t>2016/12/30</a:t>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eaLnBrk="1" hangingPunct="1">
              <a:defRPr sz="1300">
                <a:latin typeface="Calibri" pitchFamily="34" charset="0"/>
                <a:ea typeface="宋体" charset="-122"/>
              </a:defRPr>
            </a:lvl1pPr>
          </a:lstStyle>
          <a:p>
            <a:pPr>
              <a:defRPr/>
            </a:pPr>
            <a:fld id="{79EEA996-020E-4491-A8FE-2999AE290A2F}" type="slidenum">
              <a:rPr lang="zh-CN" altLang="en-US"/>
              <a:pPr>
                <a:defRPr/>
              </a:pPr>
              <a:t>‹#›</a:t>
            </a:fld>
            <a:endParaRPr lang="zh-CN" altLang="en-US"/>
          </a:p>
        </p:txBody>
      </p:sp>
    </p:spTree>
    <p:extLst>
      <p:ext uri="{BB962C8B-B14F-4D97-AF65-F5344CB8AC3E}">
        <p14:creationId xmlns:p14="http://schemas.microsoft.com/office/powerpoint/2010/main" xmlns="" val="15580082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defRPr sz="1300">
                <a:latin typeface="+mn-lt"/>
                <a:ea typeface="+mn-ea"/>
              </a:defRPr>
            </a:lvl1pPr>
          </a:lstStyle>
          <a:p>
            <a:pPr>
              <a:defRPr/>
            </a:pPr>
            <a:fld id="{ED16476E-A71C-4AFA-BCAF-AE9DED0D3362}" type="datetimeFigureOut">
              <a:rPr lang="zh-CN" altLang="en-US"/>
              <a:pPr>
                <a:defRPr/>
              </a:pPr>
              <a:t>2016/12/30</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eaLnBrk="1" hangingPunct="1">
              <a:defRPr sz="1300">
                <a:latin typeface="Calibri" pitchFamily="34" charset="0"/>
                <a:ea typeface="宋体" charset="-122"/>
              </a:defRPr>
            </a:lvl1pPr>
          </a:lstStyle>
          <a:p>
            <a:pPr>
              <a:defRPr/>
            </a:pPr>
            <a:fld id="{67AC7D58-F7CB-4D95-AD42-1055CEF0C37D}" type="slidenum">
              <a:rPr lang="zh-CN" altLang="en-US"/>
              <a:pPr>
                <a:defRPr/>
              </a:pPr>
              <a:t>‹#›</a:t>
            </a:fld>
            <a:endParaRPr lang="zh-CN" altLang="en-US"/>
          </a:p>
        </p:txBody>
      </p:sp>
    </p:spTree>
    <p:extLst>
      <p:ext uri="{BB962C8B-B14F-4D97-AF65-F5344CB8AC3E}">
        <p14:creationId xmlns:p14="http://schemas.microsoft.com/office/powerpoint/2010/main" xmlns="" val="18360421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79BAA94-CDE7-4B6B-86B9-0A736CF10895}" type="datetimeFigureOut">
              <a:rPr lang="zh-CN" altLang="en-US" smtClean="0"/>
              <a:pPr/>
              <a:t>2016/12/30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9BAA94-CDE7-4B6B-86B9-0A736CF10895}" type="datetimeFigureOut">
              <a:rPr lang="zh-CN" altLang="en-US" smtClean="0"/>
              <a:pPr/>
              <a:t>2016/12/30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9BAA94-CDE7-4B6B-86B9-0A736CF10895}" type="datetimeFigureOut">
              <a:rPr lang="zh-CN" altLang="en-US" smtClean="0"/>
              <a:pPr/>
              <a:t>2016/12/30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9BAA94-CDE7-4B6B-86B9-0A736CF10895}" type="datetimeFigureOut">
              <a:rPr lang="zh-CN" altLang="en-US" smtClean="0"/>
              <a:pPr/>
              <a:t>2016/12/30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79BAA94-CDE7-4B6B-86B9-0A736CF10895}" type="datetimeFigureOut">
              <a:rPr lang="zh-CN" altLang="en-US" smtClean="0"/>
              <a:pPr/>
              <a:t>2016/12/30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79BAA94-CDE7-4B6B-86B9-0A736CF10895}" type="datetimeFigureOut">
              <a:rPr lang="zh-CN" altLang="en-US" smtClean="0"/>
              <a:pPr/>
              <a:t>2016/12/30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79BAA94-CDE7-4B6B-86B9-0A736CF10895}" type="datetimeFigureOut">
              <a:rPr lang="zh-CN" altLang="en-US" smtClean="0"/>
              <a:pPr/>
              <a:t>2016/12/30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79BAA94-CDE7-4B6B-86B9-0A736CF10895}" type="datetimeFigureOut">
              <a:rPr lang="zh-CN" altLang="en-US" smtClean="0"/>
              <a:pPr/>
              <a:t>2016/12/30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79BAA94-CDE7-4B6B-86B9-0A736CF10895}" type="datetimeFigureOut">
              <a:rPr lang="zh-CN" altLang="en-US" smtClean="0"/>
              <a:pPr/>
              <a:t>2016/12/30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79BAA94-CDE7-4B6B-86B9-0A736CF10895}" type="datetimeFigureOut">
              <a:rPr lang="zh-CN" altLang="en-US" smtClean="0"/>
              <a:pPr/>
              <a:t>2016/12/30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79BAA94-CDE7-4B6B-86B9-0A736CF10895}" type="datetimeFigureOut">
              <a:rPr lang="zh-CN" altLang="en-US" smtClean="0"/>
              <a:pPr/>
              <a:t>2016/12/30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9BAA94-CDE7-4B6B-86B9-0A736CF10895}" type="datetimeFigureOut">
              <a:rPr lang="zh-CN" altLang="en-US" smtClean="0"/>
              <a:pPr/>
              <a:t>2016/12/30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E5176-CAA3-442B-B6AA-E88D17C3B5EC}" type="slidenum">
              <a:rPr lang="zh-CN" altLang="en-US" smtClean="0"/>
              <a:pPr/>
              <a:t>‹#›</a:t>
            </a:fld>
            <a:endParaRPr lang="zh-CN" altLang="en-US"/>
          </a:p>
        </p:txBody>
      </p:sp>
      <p:pic>
        <p:nvPicPr>
          <p:cNvPr id="7" name="图片 3"/>
          <p:cNvPicPr>
            <a:picLocks noChangeAspect="1"/>
          </p:cNvPicPr>
          <p:nvPr userDrawn="1"/>
        </p:nvPicPr>
        <p:blipFill>
          <a:blip r:embed="rId13" cstate="print"/>
          <a:srcRect/>
          <a:stretch>
            <a:fillRect/>
          </a:stretch>
        </p:blipFill>
        <p:spPr bwMode="auto">
          <a:xfrm>
            <a:off x="23813" y="115888"/>
            <a:ext cx="1562100" cy="360362"/>
          </a:xfrm>
          <a:prstGeom prst="rect">
            <a:avLst/>
          </a:prstGeom>
          <a:noFill/>
          <a:ln w="9525">
            <a:noFill/>
            <a:miter lim="800000"/>
            <a:headEnd/>
            <a:tailEnd/>
          </a:ln>
        </p:spPr>
      </p:pic>
      <p:sp>
        <p:nvSpPr>
          <p:cNvPr id="8" name="矩形 7"/>
          <p:cNvSpPr/>
          <p:nvPr userDrawn="1"/>
        </p:nvSpPr>
        <p:spPr>
          <a:xfrm>
            <a:off x="1617663" y="104775"/>
            <a:ext cx="73025" cy="360363"/>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2"/>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矩形 1"/>
          <p:cNvSpPr/>
          <p:nvPr/>
        </p:nvSpPr>
        <p:spPr>
          <a:xfrm>
            <a:off x="0" y="4240746"/>
            <a:ext cx="9144000" cy="2585323"/>
          </a:xfrm>
          <a:prstGeom prst="rect">
            <a:avLst/>
          </a:prstGeom>
        </p:spPr>
        <p:txBody>
          <a:bodyPr wrap="square" anchor="ctr">
            <a:spAutoFit/>
          </a:bodyPr>
          <a:lstStyle/>
          <a:p>
            <a:pPr lvl="2" eaLnBrk="1" hangingPunct="1">
              <a:lnSpc>
                <a:spcPct val="150000"/>
              </a:lnSpc>
              <a:spcAft>
                <a:spcPts val="0"/>
              </a:spcAft>
              <a:defRPr/>
            </a:pPr>
            <a:r>
              <a:rPr lang="en-US" altLang="zh-CN" sz="5400" b="1" dirty="0" smtClean="0">
                <a:solidFill>
                  <a:schemeClr val="bg1"/>
                </a:solidFill>
                <a:latin typeface="微软雅黑" pitchFamily="34" charset="-122"/>
                <a:ea typeface="微软雅黑" pitchFamily="34" charset="-122"/>
              </a:rPr>
              <a:t>HTML5</a:t>
            </a:r>
            <a:r>
              <a:rPr lang="zh-CN" altLang="en-US" sz="5400" b="1" dirty="0" smtClean="0">
                <a:solidFill>
                  <a:schemeClr val="bg1"/>
                </a:solidFill>
                <a:latin typeface="微软雅黑" pitchFamily="34" charset="-122"/>
                <a:ea typeface="微软雅黑" pitchFamily="34" charset="-122"/>
              </a:rPr>
              <a:t>前端开发</a:t>
            </a:r>
            <a:endParaRPr lang="en-US" altLang="zh-CN" sz="5400" b="1" dirty="0" smtClean="0">
              <a:solidFill>
                <a:schemeClr val="bg1"/>
              </a:solidFill>
              <a:latin typeface="微软雅黑" pitchFamily="34" charset="-122"/>
              <a:ea typeface="微软雅黑" pitchFamily="34" charset="-122"/>
            </a:endParaRPr>
          </a:p>
          <a:p>
            <a:pPr lvl="2" eaLnBrk="1" hangingPunct="1">
              <a:lnSpc>
                <a:spcPct val="150000"/>
              </a:lnSpc>
              <a:spcAft>
                <a:spcPts val="0"/>
              </a:spcAft>
              <a:defRPr/>
            </a:pPr>
            <a:r>
              <a:rPr lang="en-US" altLang="zh-CN" sz="5400" b="1" dirty="0" smtClean="0">
                <a:solidFill>
                  <a:schemeClr val="bg1"/>
                </a:solidFill>
                <a:latin typeface="微软雅黑" pitchFamily="34" charset="-122"/>
                <a:ea typeface="微软雅黑" pitchFamily="34" charset="-122"/>
              </a:rPr>
              <a:t>                         ——</a:t>
            </a:r>
            <a:r>
              <a:rPr lang="zh-CN" altLang="en-US" sz="5400" b="1" dirty="0" smtClean="0">
                <a:solidFill>
                  <a:schemeClr val="bg1"/>
                </a:solidFill>
                <a:latin typeface="微软雅黑" pitchFamily="34" charset="-122"/>
                <a:ea typeface="微软雅黑" pitchFamily="34" charset="-122"/>
              </a:rPr>
              <a:t>王妮</a:t>
            </a:r>
            <a:endParaRPr lang="en-US" altLang="zh-CN" sz="5400" b="1" dirty="0" smtClean="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第十章 </a:t>
            </a:r>
            <a:r>
              <a:rPr lang="en-US" altLang="zh-CN" sz="2800" dirty="0" smtClean="0">
                <a:ln w="18415" cmpd="sng">
                  <a:solidFill>
                    <a:srgbClr val="FFFFFF"/>
                  </a:solidFill>
                  <a:prstDash val="solid"/>
                </a:ln>
                <a:solidFill>
                  <a:schemeClr val="bg1"/>
                </a:solidFill>
                <a:latin typeface="+mn-ea"/>
              </a:rPr>
              <a:t>CSS</a:t>
            </a:r>
            <a:r>
              <a:rPr lang="zh-CN" altLang="en-US" sz="2800" dirty="0" smtClean="0">
                <a:ln w="18415" cmpd="sng">
                  <a:solidFill>
                    <a:srgbClr val="FFFFFF"/>
                  </a:solidFill>
                  <a:prstDash val="solid"/>
                </a:ln>
                <a:solidFill>
                  <a:schemeClr val="bg1"/>
                </a:solidFill>
                <a:latin typeface="+mn-ea"/>
              </a:rPr>
              <a:t>统筹及相关概念</a:t>
            </a:r>
          </a:p>
        </p:txBody>
      </p:sp>
      <p:sp>
        <p:nvSpPr>
          <p:cNvPr id="4" name="内容占位符 2"/>
          <p:cNvSpPr txBox="1">
            <a:spLocks/>
          </p:cNvSpPr>
          <p:nvPr/>
        </p:nvSpPr>
        <p:spPr>
          <a:xfrm>
            <a:off x="467544" y="1700808"/>
            <a:ext cx="8424936" cy="4968552"/>
          </a:xfrm>
          <a:prstGeom prst="rect">
            <a:avLst/>
          </a:prstGeom>
        </p:spPr>
        <p:txBody>
          <a:bodyPr/>
          <a:lstStyle/>
          <a:p>
            <a:pPr>
              <a:spcBef>
                <a:spcPts val="0"/>
              </a:spcBef>
            </a:pPr>
            <a:r>
              <a:rPr lang="en-US" altLang="zh-CN" sz="2200" b="1" dirty="0" err="1" smtClean="0">
                <a:latin typeface="Arial" pitchFamily="34" charset="0"/>
                <a:cs typeface="Arial" pitchFamily="34" charset="0"/>
              </a:rPr>
              <a:t>PageRank</a:t>
            </a:r>
            <a:r>
              <a:rPr lang="zh-CN" altLang="en-US" sz="2200" b="1" dirty="0" smtClean="0">
                <a:latin typeface="Arial" pitchFamily="34" charset="0"/>
                <a:cs typeface="Arial" pitchFamily="34" charset="0"/>
              </a:rPr>
              <a:t>（</a:t>
            </a:r>
            <a:r>
              <a:rPr lang="en-US" altLang="zh-CN" sz="2200" b="1" dirty="0" smtClean="0">
                <a:latin typeface="Arial" pitchFamily="34" charset="0"/>
                <a:cs typeface="Arial" pitchFamily="34" charset="0"/>
              </a:rPr>
              <a:t>pr</a:t>
            </a:r>
            <a:r>
              <a:rPr lang="zh-CN" altLang="en-US" sz="2200" b="1" dirty="0" smtClean="0">
                <a:latin typeface="Arial" pitchFamily="34" charset="0"/>
                <a:cs typeface="Arial" pitchFamily="34" charset="0"/>
              </a:rPr>
              <a:t>值</a:t>
            </a:r>
            <a:r>
              <a:rPr lang="en-US" altLang="zh-CN" sz="2200" b="1" dirty="0" smtClean="0">
                <a:latin typeface="Arial" pitchFamily="34" charset="0"/>
                <a:cs typeface="Arial" pitchFamily="34" charset="0"/>
              </a:rPr>
              <a:t>,</a:t>
            </a:r>
            <a:r>
              <a:rPr lang="zh-CN" altLang="en-US" sz="2200" b="1" dirty="0" smtClean="0">
                <a:latin typeface="Arial" pitchFamily="34" charset="0"/>
                <a:cs typeface="Arial" pitchFamily="34" charset="0"/>
              </a:rPr>
              <a:t>友情链接）</a:t>
            </a:r>
          </a:p>
          <a:p>
            <a:pPr>
              <a:spcBef>
                <a:spcPts val="0"/>
              </a:spcBef>
            </a:pPr>
            <a:endParaRPr lang="zh-CN" altLang="en-US" sz="2200" b="1" dirty="0" smtClean="0">
              <a:latin typeface="Arial" pitchFamily="34" charset="0"/>
              <a:cs typeface="Arial" pitchFamily="34" charset="0"/>
            </a:endParaRPr>
          </a:p>
          <a:p>
            <a:pPr>
              <a:spcBef>
                <a:spcPts val="0"/>
              </a:spcBef>
            </a:pPr>
            <a:r>
              <a:rPr lang="en-US" altLang="zh-CN" sz="2200" b="1" dirty="0" smtClean="0">
                <a:latin typeface="Arial" pitchFamily="34" charset="0"/>
                <a:cs typeface="Arial" pitchFamily="34" charset="0"/>
              </a:rPr>
              <a:t>PR</a:t>
            </a:r>
            <a:r>
              <a:rPr lang="zh-CN" altLang="en-US" sz="2200" b="1" dirty="0" smtClean="0">
                <a:latin typeface="Arial" pitchFamily="34" charset="0"/>
                <a:cs typeface="Arial" pitchFamily="34" charset="0"/>
              </a:rPr>
              <a:t>值是</a:t>
            </a:r>
            <a:r>
              <a:rPr lang="en-US" altLang="zh-CN" sz="2200" b="1" dirty="0" smtClean="0">
                <a:latin typeface="Arial" pitchFamily="34" charset="0"/>
                <a:cs typeface="Arial" pitchFamily="34" charset="0"/>
              </a:rPr>
              <a:t>Google</a:t>
            </a:r>
            <a:r>
              <a:rPr lang="zh-CN" altLang="en-US" sz="2200" b="1" dirty="0" smtClean="0">
                <a:latin typeface="Arial" pitchFamily="34" charset="0"/>
                <a:cs typeface="Arial" pitchFamily="34" charset="0"/>
              </a:rPr>
              <a:t>提出的一个重要参数，它标明了某个网站的重要程度，那么</a:t>
            </a:r>
            <a:r>
              <a:rPr lang="en-US" altLang="zh-CN" sz="2200" b="1" dirty="0" smtClean="0">
                <a:latin typeface="Arial" pitchFamily="34" charset="0"/>
                <a:cs typeface="Arial" pitchFamily="34" charset="0"/>
              </a:rPr>
              <a:t>pr</a:t>
            </a:r>
            <a:r>
              <a:rPr lang="zh-CN" altLang="en-US" sz="2200" b="1" dirty="0" smtClean="0">
                <a:latin typeface="Arial" pitchFamily="34" charset="0"/>
                <a:cs typeface="Arial" pitchFamily="34" charset="0"/>
              </a:rPr>
              <a:t>值是如何确定的呢？</a:t>
            </a:r>
            <a:endParaRPr lang="en-US" altLang="zh-CN" sz="2200" b="1" dirty="0" smtClean="0">
              <a:latin typeface="Arial" pitchFamily="34" charset="0"/>
              <a:cs typeface="Arial" pitchFamily="34" charset="0"/>
            </a:endParaRPr>
          </a:p>
          <a:p>
            <a:pPr>
              <a:spcBef>
                <a:spcPts val="0"/>
              </a:spcBef>
            </a:pPr>
            <a:r>
              <a:rPr lang="zh-CN" altLang="en-US" sz="2200" b="1" dirty="0" smtClean="0">
                <a:latin typeface="Arial" pitchFamily="34" charset="0"/>
                <a:cs typeface="Arial" pitchFamily="34" charset="0"/>
              </a:rPr>
              <a:t>目前普通的解释为：假如有</a:t>
            </a:r>
            <a:r>
              <a:rPr lang="en-US" altLang="zh-CN" sz="2200" b="1" dirty="0" smtClean="0">
                <a:latin typeface="Arial" pitchFamily="34" charset="0"/>
                <a:cs typeface="Arial" pitchFamily="34" charset="0"/>
              </a:rPr>
              <a:t>ABC</a:t>
            </a:r>
            <a:r>
              <a:rPr lang="zh-CN" altLang="en-US" sz="2200" b="1" dirty="0" smtClean="0">
                <a:latin typeface="Arial" pitchFamily="34" charset="0"/>
                <a:cs typeface="Arial" pitchFamily="34" charset="0"/>
              </a:rPr>
              <a:t>三个网站，彼此互作友情链接，那么当一个访客通过</a:t>
            </a:r>
            <a:r>
              <a:rPr lang="en-US" altLang="zh-CN" sz="2200" b="1" dirty="0" smtClean="0">
                <a:latin typeface="Arial" pitchFamily="34" charset="0"/>
                <a:cs typeface="Arial" pitchFamily="34" charset="0"/>
              </a:rPr>
              <a:t>A</a:t>
            </a:r>
            <a:r>
              <a:rPr lang="zh-CN" altLang="en-US" sz="2200" b="1" dirty="0" smtClean="0">
                <a:latin typeface="Arial" pitchFamily="34" charset="0"/>
                <a:cs typeface="Arial" pitchFamily="34" charset="0"/>
              </a:rPr>
              <a:t>上的友情链接来到</a:t>
            </a:r>
            <a:r>
              <a:rPr lang="en-US" altLang="zh-CN" sz="2200" b="1" dirty="0" smtClean="0">
                <a:latin typeface="Arial" pitchFamily="34" charset="0"/>
                <a:cs typeface="Arial" pitchFamily="34" charset="0"/>
              </a:rPr>
              <a:t>B</a:t>
            </a:r>
            <a:r>
              <a:rPr lang="zh-CN" altLang="en-US" sz="2200" b="1" dirty="0" smtClean="0">
                <a:latin typeface="Arial" pitchFamily="34" charset="0"/>
                <a:cs typeface="Arial" pitchFamily="34" charset="0"/>
              </a:rPr>
              <a:t>时，</a:t>
            </a:r>
            <a:r>
              <a:rPr lang="en-US" altLang="zh-CN" sz="2200" b="1" dirty="0" smtClean="0">
                <a:latin typeface="Arial" pitchFamily="34" charset="0"/>
                <a:cs typeface="Arial" pitchFamily="34" charset="0"/>
              </a:rPr>
              <a:t>Google</a:t>
            </a:r>
            <a:r>
              <a:rPr lang="zh-CN" altLang="en-US" sz="2200" b="1" dirty="0" smtClean="0">
                <a:latin typeface="Arial" pitchFamily="34" charset="0"/>
                <a:cs typeface="Arial" pitchFamily="34" charset="0"/>
              </a:rPr>
              <a:t>就认为</a:t>
            </a:r>
            <a:r>
              <a:rPr lang="en-US" altLang="zh-CN" sz="2200" b="1" dirty="0" smtClean="0">
                <a:latin typeface="Arial" pitchFamily="34" charset="0"/>
                <a:cs typeface="Arial" pitchFamily="34" charset="0"/>
              </a:rPr>
              <a:t>A</a:t>
            </a:r>
            <a:r>
              <a:rPr lang="zh-CN" altLang="en-US" sz="2200" b="1" dirty="0" smtClean="0">
                <a:latin typeface="Arial" pitchFamily="34" charset="0"/>
                <a:cs typeface="Arial" pitchFamily="34" charset="0"/>
              </a:rPr>
              <a:t>为</a:t>
            </a:r>
            <a:r>
              <a:rPr lang="en-US" altLang="zh-CN" sz="2200" b="1" dirty="0" smtClean="0">
                <a:latin typeface="Arial" pitchFamily="34" charset="0"/>
                <a:cs typeface="Arial" pitchFamily="34" charset="0"/>
              </a:rPr>
              <a:t>B</a:t>
            </a:r>
            <a:r>
              <a:rPr lang="zh-CN" altLang="en-US" sz="2200" b="1" dirty="0" smtClean="0">
                <a:latin typeface="Arial" pitchFamily="34" charset="0"/>
                <a:cs typeface="Arial" pitchFamily="34" charset="0"/>
              </a:rPr>
              <a:t>投了“一票”，同理，如果有人从</a:t>
            </a:r>
            <a:r>
              <a:rPr lang="en-US" altLang="zh-CN" sz="2200" b="1" dirty="0" smtClean="0">
                <a:latin typeface="Arial" pitchFamily="34" charset="0"/>
                <a:cs typeface="Arial" pitchFamily="34" charset="0"/>
              </a:rPr>
              <a:t>C</a:t>
            </a:r>
            <a:r>
              <a:rPr lang="zh-CN" altLang="en-US" sz="2200" b="1" dirty="0" smtClean="0">
                <a:latin typeface="Arial" pitchFamily="34" charset="0"/>
                <a:cs typeface="Arial" pitchFamily="34" charset="0"/>
              </a:rPr>
              <a:t>访问</a:t>
            </a:r>
            <a:r>
              <a:rPr lang="en-US" altLang="zh-CN" sz="2200" b="1" dirty="0" smtClean="0">
                <a:latin typeface="Arial" pitchFamily="34" charset="0"/>
                <a:cs typeface="Arial" pitchFamily="34" charset="0"/>
              </a:rPr>
              <a:t>B</a:t>
            </a:r>
            <a:r>
              <a:rPr lang="zh-CN" altLang="en-US" sz="2200" b="1" dirty="0" smtClean="0">
                <a:latin typeface="Arial" pitchFamily="34" charset="0"/>
                <a:cs typeface="Arial" pitchFamily="34" charset="0"/>
              </a:rPr>
              <a:t>，那么</a:t>
            </a:r>
            <a:r>
              <a:rPr lang="en-US" altLang="zh-CN" sz="2200" b="1" dirty="0" smtClean="0">
                <a:latin typeface="Arial" pitchFamily="34" charset="0"/>
                <a:cs typeface="Arial" pitchFamily="34" charset="0"/>
              </a:rPr>
              <a:t>B</a:t>
            </a:r>
            <a:r>
              <a:rPr lang="zh-CN" altLang="en-US" sz="2200" b="1" dirty="0" smtClean="0">
                <a:latin typeface="Arial" pitchFamily="34" charset="0"/>
                <a:cs typeface="Arial" pitchFamily="34" charset="0"/>
              </a:rPr>
              <a:t>又得一票，如果全世界的网站上都有</a:t>
            </a:r>
            <a:r>
              <a:rPr lang="en-US" altLang="zh-CN" sz="2200" b="1" dirty="0" smtClean="0">
                <a:latin typeface="Arial" pitchFamily="34" charset="0"/>
                <a:cs typeface="Arial" pitchFamily="34" charset="0"/>
              </a:rPr>
              <a:t>B</a:t>
            </a:r>
            <a:r>
              <a:rPr lang="zh-CN" altLang="en-US" sz="2200" b="1" dirty="0" smtClean="0">
                <a:latin typeface="Arial" pitchFamily="34" charset="0"/>
                <a:cs typeface="Arial" pitchFamily="34" charset="0"/>
              </a:rPr>
              <a:t>的友情链接，</a:t>
            </a:r>
            <a:r>
              <a:rPr lang="en-US" altLang="zh-CN" sz="2200" b="1" dirty="0" smtClean="0">
                <a:latin typeface="Arial" pitchFamily="34" charset="0"/>
                <a:cs typeface="Arial" pitchFamily="34" charset="0"/>
              </a:rPr>
              <a:t>B</a:t>
            </a:r>
            <a:r>
              <a:rPr lang="zh-CN" altLang="en-US" sz="2200" b="1" dirty="0" smtClean="0">
                <a:latin typeface="Arial" pitchFamily="34" charset="0"/>
                <a:cs typeface="Arial" pitchFamily="34" charset="0"/>
              </a:rPr>
              <a:t>就是世界上最重要的网站了！</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第十章 </a:t>
            </a:r>
            <a:r>
              <a:rPr lang="en-US" altLang="zh-CN" sz="2800" dirty="0" smtClean="0">
                <a:ln w="18415" cmpd="sng">
                  <a:solidFill>
                    <a:srgbClr val="FFFFFF"/>
                  </a:solidFill>
                  <a:prstDash val="solid"/>
                </a:ln>
                <a:solidFill>
                  <a:schemeClr val="bg1"/>
                </a:solidFill>
                <a:latin typeface="+mn-ea"/>
              </a:rPr>
              <a:t>CSS</a:t>
            </a:r>
            <a:r>
              <a:rPr lang="zh-CN" altLang="en-US" sz="2800" dirty="0" smtClean="0">
                <a:ln w="18415" cmpd="sng">
                  <a:solidFill>
                    <a:srgbClr val="FFFFFF"/>
                  </a:solidFill>
                  <a:prstDash val="solid"/>
                </a:ln>
                <a:solidFill>
                  <a:schemeClr val="bg1"/>
                </a:solidFill>
                <a:latin typeface="+mn-ea"/>
              </a:rPr>
              <a:t>统筹及相关概念</a:t>
            </a:r>
          </a:p>
        </p:txBody>
      </p:sp>
      <p:sp>
        <p:nvSpPr>
          <p:cNvPr id="4" name="内容占位符 2"/>
          <p:cNvSpPr txBox="1">
            <a:spLocks/>
          </p:cNvSpPr>
          <p:nvPr/>
        </p:nvSpPr>
        <p:spPr>
          <a:xfrm>
            <a:off x="467544" y="1700808"/>
            <a:ext cx="8424936" cy="4968552"/>
          </a:xfrm>
          <a:prstGeom prst="rect">
            <a:avLst/>
          </a:prstGeom>
        </p:spPr>
        <p:txBody>
          <a:bodyPr/>
          <a:lstStyle/>
          <a:p>
            <a:pPr>
              <a:spcBef>
                <a:spcPts val="0"/>
              </a:spcBef>
            </a:pPr>
            <a:r>
              <a:rPr lang="zh-CN" altLang="en-US" sz="2200" b="1" dirty="0" smtClean="0">
                <a:latin typeface="Arial" pitchFamily="34" charset="0"/>
                <a:cs typeface="Arial" pitchFamily="34" charset="0"/>
              </a:rPr>
              <a:t>那么如何提供我们自己的</a:t>
            </a:r>
            <a:r>
              <a:rPr lang="en-US" altLang="zh-CN" sz="2200" b="1" dirty="0" smtClean="0">
                <a:latin typeface="Arial" pitchFamily="34" charset="0"/>
                <a:cs typeface="Arial" pitchFamily="34" charset="0"/>
              </a:rPr>
              <a:t>pr</a:t>
            </a:r>
            <a:r>
              <a:rPr lang="zh-CN" altLang="en-US" sz="2200" b="1" dirty="0" smtClean="0">
                <a:latin typeface="Arial" pitchFamily="34" charset="0"/>
                <a:cs typeface="Arial" pitchFamily="34" charset="0"/>
              </a:rPr>
              <a:t>值，方法为交换链接！应该找一些和自己网站内容相近，且较为优秀的网站，但不要疯狂的交换链接，如果你的首页上一下子多了几百个友情链接，</a:t>
            </a:r>
            <a:r>
              <a:rPr lang="en-US" altLang="zh-CN" sz="2200" b="1" dirty="0" smtClean="0">
                <a:latin typeface="Arial" pitchFamily="34" charset="0"/>
                <a:cs typeface="Arial" pitchFamily="34" charset="0"/>
              </a:rPr>
              <a:t>Google</a:t>
            </a:r>
            <a:r>
              <a:rPr lang="zh-CN" altLang="en-US" sz="2200" b="1" dirty="0" smtClean="0">
                <a:latin typeface="Arial" pitchFamily="34" charset="0"/>
                <a:cs typeface="Arial" pitchFamily="34" charset="0"/>
              </a:rPr>
              <a:t>不但不会提升你的</a:t>
            </a:r>
            <a:r>
              <a:rPr lang="en-US" altLang="zh-CN" sz="2200" b="1" dirty="0" smtClean="0">
                <a:latin typeface="Arial" pitchFamily="34" charset="0"/>
                <a:cs typeface="Arial" pitchFamily="34" charset="0"/>
              </a:rPr>
              <a:t>pr</a:t>
            </a:r>
            <a:r>
              <a:rPr lang="zh-CN" altLang="en-US" sz="2200" b="1" dirty="0" smtClean="0">
                <a:latin typeface="Arial" pitchFamily="34" charset="0"/>
                <a:cs typeface="Arial" pitchFamily="34" charset="0"/>
              </a:rPr>
              <a:t>，有可能认为你作弊，从而把该网站从自己的数据库中删除</a:t>
            </a:r>
            <a:r>
              <a:rPr lang="en-US" altLang="zh-CN" sz="2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第十章 </a:t>
            </a:r>
            <a:r>
              <a:rPr lang="en-US" altLang="zh-CN" sz="2800" dirty="0" smtClean="0">
                <a:ln w="18415" cmpd="sng">
                  <a:solidFill>
                    <a:srgbClr val="FFFFFF"/>
                  </a:solidFill>
                  <a:prstDash val="solid"/>
                </a:ln>
                <a:solidFill>
                  <a:schemeClr val="bg1"/>
                </a:solidFill>
                <a:latin typeface="+mn-ea"/>
              </a:rPr>
              <a:t>CSS</a:t>
            </a:r>
            <a:r>
              <a:rPr lang="zh-CN" altLang="en-US" sz="2800" dirty="0" smtClean="0">
                <a:ln w="18415" cmpd="sng">
                  <a:solidFill>
                    <a:srgbClr val="FFFFFF"/>
                  </a:solidFill>
                  <a:prstDash val="solid"/>
                </a:ln>
                <a:solidFill>
                  <a:schemeClr val="bg1"/>
                </a:solidFill>
                <a:latin typeface="+mn-ea"/>
              </a:rPr>
              <a:t>统筹及相关概念</a:t>
            </a:r>
          </a:p>
        </p:txBody>
      </p:sp>
      <p:sp>
        <p:nvSpPr>
          <p:cNvPr id="4" name="内容占位符 2"/>
          <p:cNvSpPr txBox="1">
            <a:spLocks/>
          </p:cNvSpPr>
          <p:nvPr/>
        </p:nvSpPr>
        <p:spPr>
          <a:xfrm>
            <a:off x="467544" y="1700808"/>
            <a:ext cx="8424936" cy="4968552"/>
          </a:xfrm>
          <a:prstGeom prst="rect">
            <a:avLst/>
          </a:prstGeom>
        </p:spPr>
        <p:txBody>
          <a:bodyPr/>
          <a:lstStyle/>
          <a:p>
            <a:pPr>
              <a:spcBef>
                <a:spcPts val="0"/>
              </a:spcBef>
            </a:pPr>
            <a:r>
              <a:rPr lang="zh-CN" altLang="en-US" sz="2200" b="1" dirty="0" smtClean="0">
                <a:latin typeface="Arial" pitchFamily="34" charset="0"/>
                <a:cs typeface="Arial" pitchFamily="34" charset="0"/>
              </a:rPr>
              <a:t>静态页面与动态</a:t>
            </a:r>
            <a:r>
              <a:rPr lang="zh-CN" altLang="en-US" sz="2200" b="1" dirty="0" smtClean="0">
                <a:latin typeface="Arial" pitchFamily="34" charset="0"/>
                <a:cs typeface="Arial" pitchFamily="34" charset="0"/>
              </a:rPr>
              <a:t>页面</a:t>
            </a:r>
            <a:r>
              <a:rPr lang="en-US" altLang="zh-CN" sz="2200" b="1" dirty="0" err="1" smtClean="0">
                <a:latin typeface="Arial" pitchFamily="34" charset="0"/>
                <a:cs typeface="Arial" pitchFamily="34" charset="0"/>
              </a:rPr>
              <a:t>jsp</a:t>
            </a:r>
            <a:r>
              <a:rPr lang="en-US" altLang="zh-CN" sz="2200" b="1" dirty="0" smtClean="0">
                <a:latin typeface="Arial" pitchFamily="34" charset="0"/>
                <a:cs typeface="Arial" pitchFamily="34" charset="0"/>
              </a:rPr>
              <a:t> </a:t>
            </a:r>
            <a:r>
              <a:rPr lang="en-US" altLang="zh-CN" sz="2200" b="1" dirty="0" smtClean="0">
                <a:latin typeface="Arial" pitchFamily="34" charset="0"/>
                <a:cs typeface="Arial" pitchFamily="34" charset="0"/>
              </a:rPr>
              <a:t>asp </a:t>
            </a:r>
            <a:r>
              <a:rPr lang="en-US" altLang="zh-CN" sz="2200" b="1" dirty="0" err="1" smtClean="0">
                <a:latin typeface="Arial" pitchFamily="34" charset="0"/>
                <a:cs typeface="Arial" pitchFamily="34" charset="0"/>
              </a:rPr>
              <a:t>php</a:t>
            </a:r>
            <a:endParaRPr lang="zh-CN" altLang="en-US" sz="2200" b="1" dirty="0" smtClean="0">
              <a:latin typeface="Arial" pitchFamily="34" charset="0"/>
              <a:cs typeface="Arial" pitchFamily="34" charset="0"/>
            </a:endParaRPr>
          </a:p>
          <a:p>
            <a:pPr>
              <a:spcBef>
                <a:spcPts val="0"/>
              </a:spcBef>
            </a:pPr>
            <a:endParaRPr lang="zh-CN" altLang="en-US" sz="2200" b="1" dirty="0" smtClean="0">
              <a:latin typeface="Arial" pitchFamily="34" charset="0"/>
              <a:cs typeface="Arial" pitchFamily="34" charset="0"/>
            </a:endParaRPr>
          </a:p>
          <a:p>
            <a:pPr>
              <a:spcBef>
                <a:spcPts val="0"/>
              </a:spcBef>
            </a:pPr>
            <a:r>
              <a:rPr lang="zh-CN" altLang="en-US" sz="2200" b="1" dirty="0" smtClean="0">
                <a:latin typeface="Arial" pitchFamily="34" charset="0"/>
                <a:cs typeface="Arial" pitchFamily="34" charset="0"/>
              </a:rPr>
              <a:t>目前所有的</a:t>
            </a:r>
            <a:r>
              <a:rPr lang="en-US" altLang="zh-CN" sz="2200" b="1" dirty="0" smtClean="0">
                <a:latin typeface="Arial" pitchFamily="34" charset="0"/>
                <a:cs typeface="Arial" pitchFamily="34" charset="0"/>
              </a:rPr>
              <a:t>SEO</a:t>
            </a:r>
            <a:r>
              <a:rPr lang="zh-CN" altLang="en-US" sz="2200" b="1" dirty="0" smtClean="0">
                <a:latin typeface="Arial" pitchFamily="34" charset="0"/>
                <a:cs typeface="Arial" pitchFamily="34" charset="0"/>
              </a:rPr>
              <a:t>都认为，</a:t>
            </a:r>
            <a:r>
              <a:rPr lang="en-US" altLang="zh-CN" sz="2200" b="1" dirty="0" smtClean="0">
                <a:latin typeface="Arial" pitchFamily="34" charset="0"/>
                <a:cs typeface="Arial" pitchFamily="34" charset="0"/>
              </a:rPr>
              <a:t>Google</a:t>
            </a:r>
            <a:r>
              <a:rPr lang="zh-CN" altLang="en-US" sz="2200" b="1" dirty="0" smtClean="0">
                <a:latin typeface="Arial" pitchFamily="34" charset="0"/>
                <a:cs typeface="Arial" pitchFamily="34" charset="0"/>
              </a:rPr>
              <a:t>一类的搜索引擎会尽量避免索引带有参数动态页面，而喜欢索引普通的静态页面，这一点并未得到</a:t>
            </a:r>
            <a:r>
              <a:rPr lang="en-US" altLang="zh-CN" sz="2200" b="1" dirty="0" smtClean="0">
                <a:latin typeface="Arial" pitchFamily="34" charset="0"/>
                <a:cs typeface="Arial" pitchFamily="34" charset="0"/>
              </a:rPr>
              <a:t>Google</a:t>
            </a:r>
            <a:r>
              <a:rPr lang="zh-CN" altLang="en-US" sz="2200" b="1" dirty="0" smtClean="0">
                <a:latin typeface="Arial" pitchFamily="34" charset="0"/>
                <a:cs typeface="Arial" pitchFamily="34" charset="0"/>
              </a:rPr>
              <a:t>等搜索引擎的明确回答，但从效果来看是这样。</a:t>
            </a:r>
          </a:p>
          <a:p>
            <a:pPr>
              <a:spcBef>
                <a:spcPts val="0"/>
              </a:spcBef>
            </a:pPr>
            <a:endParaRPr lang="zh-CN" altLang="en-US" sz="2200" b="1" dirty="0" smtClean="0">
              <a:latin typeface="Arial" pitchFamily="34" charset="0"/>
              <a:cs typeface="Arial" pitchFamily="34" charset="0"/>
            </a:endParaRPr>
          </a:p>
          <a:p>
            <a:pPr>
              <a:spcBef>
                <a:spcPts val="0"/>
              </a:spcBef>
            </a:pPr>
            <a:r>
              <a:rPr lang="zh-CN" altLang="en-US" sz="2000" b="1" dirty="0" smtClean="0">
                <a:latin typeface="Arial" pitchFamily="34" charset="0"/>
                <a:cs typeface="Arial" pitchFamily="34" charset="0"/>
              </a:rPr>
              <a:t>毕竟动态页面的变数太大，举个例子，你发了一个帖子，可能在论坛某板块的第</a:t>
            </a:r>
            <a:r>
              <a:rPr lang="en-US" altLang="zh-CN" sz="2000" b="1" dirty="0" smtClean="0">
                <a:latin typeface="Arial" pitchFamily="34" charset="0"/>
                <a:cs typeface="Arial" pitchFamily="34" charset="0"/>
              </a:rPr>
              <a:t>1</a:t>
            </a:r>
            <a:r>
              <a:rPr lang="zh-CN" altLang="en-US" sz="2000" b="1" dirty="0" smtClean="0">
                <a:latin typeface="Arial" pitchFamily="34" charset="0"/>
                <a:cs typeface="Arial" pitchFamily="34" charset="0"/>
              </a:rPr>
              <a:t>页上，可随着跟贴的增加你的发言可能就被挤到第</a:t>
            </a:r>
            <a:r>
              <a:rPr lang="en-US" altLang="zh-CN" sz="2000" b="1" dirty="0" smtClean="0">
                <a:latin typeface="Arial" pitchFamily="34" charset="0"/>
                <a:cs typeface="Arial" pitchFamily="34" charset="0"/>
              </a:rPr>
              <a:t>10</a:t>
            </a:r>
            <a:r>
              <a:rPr lang="zh-CN" altLang="en-US" sz="2000" b="1" dirty="0" smtClean="0">
                <a:latin typeface="Arial" pitchFamily="34" charset="0"/>
                <a:cs typeface="Arial" pitchFamily="34" charset="0"/>
              </a:rPr>
              <a:t>页上了， 因此，制作网站的时候，最好避免使用动态页面，或者改良技术，让动态页面自动生成对应的静态页面，既能便于搜索引擎收录，也可以降低网站服务器、数据库负担，一举两得，不过这也不是绝对的，网站流量决定一切，即便是一个全部采用动态页面的网站，但因为很受欢迎访客不断，那么它还是会被搜索引擎青睐，还是会出现在搜索结果的前列。而且，随着技术的进步，搜索引擎也会改进，搜索动态页面将来必定会更加容易。</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第十章 </a:t>
            </a:r>
            <a:r>
              <a:rPr lang="en-US" altLang="zh-CN" sz="2800" dirty="0" smtClean="0">
                <a:ln w="18415" cmpd="sng">
                  <a:solidFill>
                    <a:srgbClr val="FFFFFF"/>
                  </a:solidFill>
                  <a:prstDash val="solid"/>
                </a:ln>
                <a:solidFill>
                  <a:schemeClr val="bg1"/>
                </a:solidFill>
                <a:latin typeface="+mn-ea"/>
              </a:rPr>
              <a:t>CSS</a:t>
            </a:r>
            <a:r>
              <a:rPr lang="zh-CN" altLang="en-US" sz="2800" dirty="0" smtClean="0">
                <a:ln w="18415" cmpd="sng">
                  <a:solidFill>
                    <a:srgbClr val="FFFFFF"/>
                  </a:solidFill>
                  <a:prstDash val="solid"/>
                </a:ln>
                <a:solidFill>
                  <a:schemeClr val="bg1"/>
                </a:solidFill>
                <a:latin typeface="+mn-ea"/>
              </a:rPr>
              <a:t>统筹及相关概念</a:t>
            </a:r>
          </a:p>
        </p:txBody>
      </p:sp>
      <p:sp>
        <p:nvSpPr>
          <p:cNvPr id="4" name="内容占位符 2"/>
          <p:cNvSpPr txBox="1">
            <a:spLocks/>
          </p:cNvSpPr>
          <p:nvPr/>
        </p:nvSpPr>
        <p:spPr>
          <a:xfrm>
            <a:off x="467544" y="1700808"/>
            <a:ext cx="8424936" cy="4968552"/>
          </a:xfrm>
          <a:prstGeom prst="rect">
            <a:avLst/>
          </a:prstGeom>
        </p:spPr>
        <p:txBody>
          <a:bodyPr/>
          <a:lstStyle/>
          <a:p>
            <a:pPr>
              <a:spcBef>
                <a:spcPts val="0"/>
              </a:spcBef>
            </a:pPr>
            <a:r>
              <a:rPr lang="zh-CN" altLang="en-US" sz="2200" b="1" dirty="0" smtClean="0">
                <a:latin typeface="Arial" pitchFamily="34" charset="0"/>
                <a:cs typeface="Arial" pitchFamily="34" charset="0"/>
              </a:rPr>
              <a:t>避免大“体积”的页面</a:t>
            </a:r>
          </a:p>
          <a:p>
            <a:pPr>
              <a:spcBef>
                <a:spcPts val="0"/>
              </a:spcBef>
            </a:pPr>
            <a:endParaRPr lang="zh-CN" altLang="en-US" sz="2200" b="1" dirty="0" smtClean="0">
              <a:latin typeface="Arial" pitchFamily="34" charset="0"/>
              <a:cs typeface="Arial" pitchFamily="34" charset="0"/>
            </a:endParaRPr>
          </a:p>
          <a:p>
            <a:pPr>
              <a:spcBef>
                <a:spcPts val="0"/>
              </a:spcBef>
            </a:pPr>
            <a:r>
              <a:rPr lang="zh-CN" altLang="en-US" sz="2200" b="1" dirty="0" smtClean="0">
                <a:latin typeface="Arial" pitchFamily="34" charset="0"/>
                <a:cs typeface="Arial" pitchFamily="34" charset="0"/>
              </a:rPr>
              <a:t>有经验标明，搜索引擎不喜欢索引大体积的页面，即一个页面代码部分的体积不要太大，控制在</a:t>
            </a:r>
            <a:r>
              <a:rPr lang="en-US" altLang="zh-CN" sz="2200" b="1" dirty="0" smtClean="0">
                <a:latin typeface="Arial" pitchFamily="34" charset="0"/>
                <a:cs typeface="Arial" pitchFamily="34" charset="0"/>
              </a:rPr>
              <a:t>100kb</a:t>
            </a:r>
            <a:r>
              <a:rPr lang="zh-CN" altLang="en-US" sz="2200" b="1" dirty="0" smtClean="0">
                <a:latin typeface="Arial" pitchFamily="34" charset="0"/>
                <a:cs typeface="Arial" pitchFamily="34" charset="0"/>
              </a:rPr>
              <a:t>内为佳</a:t>
            </a:r>
            <a:r>
              <a:rPr lang="en-US" altLang="zh-CN" sz="2200" b="1" dirty="0" smtClean="0">
                <a:latin typeface="Arial" pitchFamily="34" charset="0"/>
                <a:cs typeface="Arial" pitchFamily="34" charset="0"/>
              </a:rPr>
              <a:t>.</a:t>
            </a:r>
          </a:p>
          <a:p>
            <a:pPr>
              <a:spcBef>
                <a:spcPts val="0"/>
              </a:spcBef>
            </a:pPr>
            <a:endParaRPr lang="en-US" altLang="zh-CN" sz="2200" b="1" dirty="0" smtClean="0">
              <a:latin typeface="Arial" pitchFamily="34" charset="0"/>
              <a:cs typeface="Arial" pitchFamily="34" charset="0"/>
            </a:endParaRPr>
          </a:p>
          <a:p>
            <a:pPr>
              <a:spcBef>
                <a:spcPts val="0"/>
              </a:spcBef>
            </a:pPr>
            <a:r>
              <a:rPr lang="zh-CN" altLang="en-US" sz="2200" b="1" dirty="0" smtClean="0">
                <a:latin typeface="Arial" pitchFamily="34" charset="0"/>
                <a:cs typeface="Arial" pitchFamily="34" charset="0"/>
              </a:rPr>
              <a:t>最重要的一点！合理的代码结构</a:t>
            </a:r>
          </a:p>
          <a:p>
            <a:pPr>
              <a:spcBef>
                <a:spcPts val="0"/>
              </a:spcBef>
            </a:pPr>
            <a:endParaRPr lang="zh-CN" altLang="en-US" sz="2200" b="1" dirty="0" smtClean="0">
              <a:latin typeface="Arial" pitchFamily="34" charset="0"/>
              <a:cs typeface="Arial" pitchFamily="34" charset="0"/>
            </a:endParaRPr>
          </a:p>
          <a:p>
            <a:pPr>
              <a:spcBef>
                <a:spcPts val="0"/>
              </a:spcBef>
            </a:pPr>
            <a:r>
              <a:rPr lang="zh-CN" altLang="en-US" sz="2200" b="1" dirty="0" smtClean="0">
                <a:latin typeface="Arial" pitchFamily="34" charset="0"/>
                <a:cs typeface="Arial" pitchFamily="34" charset="0"/>
              </a:rPr>
              <a:t>搜索引擎喜欢格式清晰，结构分明的页面，理论上</a:t>
            </a:r>
            <a:r>
              <a:rPr lang="en-US" altLang="zh-CN" sz="2200" b="1" dirty="0" smtClean="0">
                <a:latin typeface="Arial" pitchFamily="34" charset="0"/>
                <a:cs typeface="Arial" pitchFamily="34" charset="0"/>
              </a:rPr>
              <a:t>XML</a:t>
            </a:r>
            <a:r>
              <a:rPr lang="zh-CN" altLang="en-US" sz="2200" b="1" dirty="0" smtClean="0">
                <a:latin typeface="Arial" pitchFamily="34" charset="0"/>
                <a:cs typeface="Arial" pitchFamily="34" charset="0"/>
              </a:rPr>
              <a:t>是最合乎搜索引擎，当然，这太极端了，不过如果采用</a:t>
            </a:r>
            <a:r>
              <a:rPr lang="en-US" altLang="zh-CN" sz="2200" b="1" dirty="0" smtClean="0">
                <a:latin typeface="Arial" pitchFamily="34" charset="0"/>
                <a:cs typeface="Arial" pitchFamily="34" charset="0"/>
              </a:rPr>
              <a:t>XHTML+CSS</a:t>
            </a:r>
            <a:r>
              <a:rPr lang="zh-CN" altLang="en-US" sz="2200" b="1" dirty="0" smtClean="0">
                <a:latin typeface="Arial" pitchFamily="34" charset="0"/>
                <a:cs typeface="Arial" pitchFamily="34" charset="0"/>
              </a:rPr>
              <a:t>技术将页面数据同表现分离，即避免大量嵌套表格和其它冗余的代码还是能够完美实现这一要求的。</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第十章 </a:t>
            </a:r>
            <a:r>
              <a:rPr lang="en-US" altLang="zh-CN" sz="2800" dirty="0" smtClean="0">
                <a:ln w="18415" cmpd="sng">
                  <a:solidFill>
                    <a:srgbClr val="FFFFFF"/>
                  </a:solidFill>
                  <a:prstDash val="solid"/>
                </a:ln>
                <a:solidFill>
                  <a:schemeClr val="bg1"/>
                </a:solidFill>
                <a:latin typeface="+mn-ea"/>
              </a:rPr>
              <a:t>CSS</a:t>
            </a:r>
            <a:r>
              <a:rPr lang="zh-CN" altLang="en-US" sz="2800" dirty="0" smtClean="0">
                <a:ln w="18415" cmpd="sng">
                  <a:solidFill>
                    <a:srgbClr val="FFFFFF"/>
                  </a:solidFill>
                  <a:prstDash val="solid"/>
                </a:ln>
                <a:solidFill>
                  <a:schemeClr val="bg1"/>
                </a:solidFill>
                <a:latin typeface="+mn-ea"/>
              </a:rPr>
              <a:t>统筹及相关概念</a:t>
            </a:r>
          </a:p>
        </p:txBody>
      </p:sp>
      <p:sp>
        <p:nvSpPr>
          <p:cNvPr id="4" name="内容占位符 2"/>
          <p:cNvSpPr txBox="1">
            <a:spLocks/>
          </p:cNvSpPr>
          <p:nvPr/>
        </p:nvSpPr>
        <p:spPr>
          <a:xfrm>
            <a:off x="467544" y="2636912"/>
            <a:ext cx="8424936" cy="4032448"/>
          </a:xfrm>
          <a:prstGeom prst="rect">
            <a:avLst/>
          </a:prstGeom>
        </p:spPr>
        <p:txBody>
          <a:bodyPr/>
          <a:lstStyle/>
          <a:p>
            <a:pPr>
              <a:spcBef>
                <a:spcPts val="600"/>
              </a:spcBef>
            </a:pPr>
            <a:r>
              <a:rPr lang="zh-CN" altLang="en-US" sz="2400" b="1" dirty="0" smtClean="0">
                <a:latin typeface="Arial" pitchFamily="34" charset="0"/>
                <a:cs typeface="Arial" pitchFamily="34" charset="0"/>
              </a:rPr>
              <a:t>原则：简化代码，易修改</a:t>
            </a:r>
          </a:p>
          <a:p>
            <a:pPr>
              <a:spcBef>
                <a:spcPts val="600"/>
              </a:spcBef>
            </a:pPr>
            <a:endParaRPr lang="zh-CN" altLang="en-US" sz="2400" b="1" dirty="0" smtClean="0">
              <a:latin typeface="Arial" pitchFamily="34" charset="0"/>
              <a:cs typeface="Arial" pitchFamily="34" charset="0"/>
            </a:endParaRPr>
          </a:p>
          <a:p>
            <a:pPr>
              <a:spcBef>
                <a:spcPts val="600"/>
              </a:spcBef>
            </a:pPr>
            <a:r>
              <a:rPr lang="zh-CN" altLang="en-US" sz="2400" b="1" dirty="0" smtClean="0">
                <a:latin typeface="Arial" pitchFamily="34" charset="0"/>
                <a:cs typeface="Arial" pitchFamily="34" charset="0"/>
              </a:rPr>
              <a:t>二、</a:t>
            </a:r>
            <a:r>
              <a:rPr lang="en-US" altLang="zh-CN" sz="2400" b="1" dirty="0" smtClean="0">
                <a:latin typeface="Arial" pitchFamily="34" charset="0"/>
                <a:cs typeface="Arial" pitchFamily="34" charset="0"/>
              </a:rPr>
              <a:t>CSS</a:t>
            </a:r>
            <a:r>
              <a:rPr lang="zh-CN" altLang="en-US" sz="2400" b="1" dirty="0" smtClean="0">
                <a:latin typeface="Arial" pitchFamily="34" charset="0"/>
                <a:cs typeface="Arial" pitchFamily="34" charset="0"/>
              </a:rPr>
              <a:t>规范</a:t>
            </a:r>
          </a:p>
          <a:p>
            <a:pPr>
              <a:spcBef>
                <a:spcPts val="600"/>
              </a:spcBef>
            </a:pPr>
            <a:endParaRPr lang="zh-CN" altLang="en-US" sz="2400" b="1" dirty="0" smtClean="0">
              <a:latin typeface="Arial" pitchFamily="34" charset="0"/>
              <a:cs typeface="Arial" pitchFamily="34" charset="0"/>
            </a:endParaRPr>
          </a:p>
          <a:p>
            <a:pPr>
              <a:spcBef>
                <a:spcPts val="600"/>
              </a:spcBef>
            </a:pPr>
            <a:r>
              <a:rPr lang="en-US" altLang="zh-CN" sz="2400" b="1" dirty="0" smtClean="0">
                <a:latin typeface="Arial" pitchFamily="34" charset="0"/>
                <a:cs typeface="Arial" pitchFamily="34" charset="0"/>
              </a:rPr>
              <a:t>1</a:t>
            </a:r>
            <a:r>
              <a:rPr lang="zh-CN" altLang="en-US" sz="2400" b="1" dirty="0" smtClean="0">
                <a:latin typeface="Arial" pitchFamily="34" charset="0"/>
                <a:cs typeface="Arial" pitchFamily="34" charset="0"/>
              </a:rPr>
              <a:t>、命名方法（语义化命名，结构化命名）</a:t>
            </a:r>
          </a:p>
          <a:p>
            <a:pPr>
              <a:spcBef>
                <a:spcPts val="600"/>
              </a:spcBef>
            </a:pPr>
            <a:endParaRPr lang="zh-CN" altLang="en-US" sz="2400" b="1" dirty="0" smtClean="0">
              <a:latin typeface="Arial" pitchFamily="34" charset="0"/>
              <a:cs typeface="Arial" pitchFamily="34" charset="0"/>
            </a:endParaRPr>
          </a:p>
          <a:p>
            <a:pPr>
              <a:spcBef>
                <a:spcPts val="600"/>
              </a:spcBef>
            </a:pPr>
            <a:r>
              <a:rPr lang="en-US" altLang="zh-CN" sz="2400" b="1" dirty="0" smtClean="0">
                <a:latin typeface="Arial" pitchFamily="34" charset="0"/>
                <a:cs typeface="Arial" pitchFamily="34" charset="0"/>
              </a:rPr>
              <a:t>ID:</a:t>
            </a:r>
            <a:r>
              <a:rPr lang="zh-CN" altLang="en-US" sz="2400" b="1" dirty="0" smtClean="0">
                <a:latin typeface="Arial" pitchFamily="34" charset="0"/>
                <a:cs typeface="Arial" pitchFamily="34" charset="0"/>
              </a:rPr>
              <a:t>结构化    </a:t>
            </a:r>
            <a:r>
              <a:rPr lang="en-US" altLang="zh-CN" sz="2400" b="1" dirty="0" smtClean="0">
                <a:latin typeface="Arial" pitchFamily="34" charset="0"/>
                <a:cs typeface="Arial" pitchFamily="34" charset="0"/>
              </a:rPr>
              <a:t>header  footer   </a:t>
            </a:r>
          </a:p>
          <a:p>
            <a:pPr>
              <a:spcBef>
                <a:spcPts val="600"/>
              </a:spcBef>
            </a:pPr>
            <a:endParaRPr lang="en-US" altLang="zh-CN" sz="2400" b="1" dirty="0" smtClean="0">
              <a:latin typeface="Arial" pitchFamily="34" charset="0"/>
              <a:cs typeface="Arial" pitchFamily="34" charset="0"/>
            </a:endParaRPr>
          </a:p>
          <a:p>
            <a:pPr>
              <a:spcBef>
                <a:spcPts val="600"/>
              </a:spcBef>
            </a:pPr>
            <a:r>
              <a:rPr lang="en-US" altLang="zh-CN" sz="2400" b="1" dirty="0" smtClean="0">
                <a:latin typeface="Arial" pitchFamily="34" charset="0"/>
                <a:cs typeface="Arial" pitchFamily="34" charset="0"/>
              </a:rPr>
              <a:t>class: .border0    . red     .font12      .clear</a:t>
            </a:r>
          </a:p>
          <a:p>
            <a:pPr>
              <a:spcBef>
                <a:spcPts val="600"/>
              </a:spcBef>
            </a:pPr>
            <a:endParaRPr lang="zh-CN" altLang="en-US" sz="2400" b="1" dirty="0" smtClean="0">
              <a:latin typeface="Arial" pitchFamily="34" charset="0"/>
              <a:cs typeface="Arial" pitchFamily="34" charset="0"/>
            </a:endParaRPr>
          </a:p>
        </p:txBody>
      </p:sp>
      <p:sp>
        <p:nvSpPr>
          <p:cNvPr id="5" name="矩形 14"/>
          <p:cNvSpPr>
            <a:spLocks noChangeArrowheads="1"/>
          </p:cNvSpPr>
          <p:nvPr/>
        </p:nvSpPr>
        <p:spPr bwMode="auto">
          <a:xfrm>
            <a:off x="467544" y="1780640"/>
            <a:ext cx="428013" cy="449654"/>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6" name="文本框 15"/>
          <p:cNvSpPr txBox="1">
            <a:spLocks noChangeArrowheads="1"/>
          </p:cNvSpPr>
          <p:nvPr/>
        </p:nvSpPr>
        <p:spPr bwMode="auto">
          <a:xfrm>
            <a:off x="491356" y="1753652"/>
            <a:ext cx="354673" cy="523220"/>
          </a:xfrm>
          <a:prstGeom prst="rect">
            <a:avLst/>
          </a:prstGeom>
          <a:noFill/>
          <a:ln w="9525">
            <a:noFill/>
            <a:miter lim="800000"/>
            <a:headEnd/>
            <a:tailEnd/>
          </a:ln>
        </p:spPr>
        <p:txBody>
          <a:bodyPr wrap="square">
            <a:spAutoFit/>
          </a:bodyPr>
          <a:lstStyle/>
          <a:p>
            <a:pPr eaLnBrk="1" hangingPunct="1"/>
            <a:r>
              <a:rPr lang="en-US" sz="2800" dirty="0" smtClean="0">
                <a:solidFill>
                  <a:schemeClr val="bg1"/>
                </a:solidFill>
              </a:rPr>
              <a:t>3</a:t>
            </a:r>
            <a:endParaRPr lang="zh-CN" altLang="en-US" sz="2800" dirty="0">
              <a:solidFill>
                <a:schemeClr val="bg1"/>
              </a:solidFill>
            </a:endParaRPr>
          </a:p>
        </p:txBody>
      </p:sp>
      <p:sp>
        <p:nvSpPr>
          <p:cNvPr id="7" name="文本框 38"/>
          <p:cNvSpPr txBox="1">
            <a:spLocks noChangeArrowheads="1"/>
          </p:cNvSpPr>
          <p:nvPr/>
        </p:nvSpPr>
        <p:spPr bwMode="auto">
          <a:xfrm>
            <a:off x="1205184" y="1800557"/>
            <a:ext cx="7035329" cy="461665"/>
          </a:xfrm>
          <a:prstGeom prst="rect">
            <a:avLst/>
          </a:prstGeom>
          <a:noFill/>
          <a:ln w="9525">
            <a:noFill/>
            <a:miter lim="800000"/>
            <a:headEnd/>
            <a:tailEnd/>
          </a:ln>
        </p:spPr>
        <p:txBody>
          <a:bodyPr wrap="square">
            <a:spAutoFit/>
          </a:bodyPr>
          <a:lstStyle/>
          <a:p>
            <a:r>
              <a:rPr lang="zh-CN" altLang="en-US" sz="2400" b="1" dirty="0" smtClean="0">
                <a:latin typeface="Calibri" pitchFamily="2" charset="0"/>
              </a:rPr>
              <a:t>CSS规范</a:t>
            </a:r>
            <a:endParaRPr lang="zh-CN" altLang="en-US" sz="2400" b="1" dirty="0" smtClean="0">
              <a:latin typeface="黑体" pitchFamily="2" charset="-122"/>
              <a:sym typeface="黑体" pitchFamily="2" charset="-122"/>
            </a:endParaRPr>
          </a:p>
        </p:txBody>
      </p:sp>
      <p:sp>
        <p:nvSpPr>
          <p:cNvPr id="8" name="L 形 37"/>
          <p:cNvSpPr>
            <a:spLocks/>
          </p:cNvSpPr>
          <p:nvPr/>
        </p:nvSpPr>
        <p:spPr bwMode="auto">
          <a:xfrm rot="16200000">
            <a:off x="504827" y="1847229"/>
            <a:ext cx="465286" cy="460476"/>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第十章 </a:t>
            </a:r>
            <a:r>
              <a:rPr lang="en-US" altLang="zh-CN" sz="2800" dirty="0" smtClean="0">
                <a:ln w="18415" cmpd="sng">
                  <a:solidFill>
                    <a:srgbClr val="FFFFFF"/>
                  </a:solidFill>
                  <a:prstDash val="solid"/>
                </a:ln>
                <a:solidFill>
                  <a:schemeClr val="bg1"/>
                </a:solidFill>
                <a:latin typeface="+mn-ea"/>
              </a:rPr>
              <a:t>CSS</a:t>
            </a:r>
            <a:r>
              <a:rPr lang="zh-CN" altLang="en-US" sz="2800" dirty="0" smtClean="0">
                <a:ln w="18415" cmpd="sng">
                  <a:solidFill>
                    <a:srgbClr val="FFFFFF"/>
                  </a:solidFill>
                  <a:prstDash val="solid"/>
                </a:ln>
                <a:solidFill>
                  <a:schemeClr val="bg1"/>
                </a:solidFill>
                <a:latin typeface="+mn-ea"/>
              </a:rPr>
              <a:t>统筹及相关概念</a:t>
            </a:r>
          </a:p>
        </p:txBody>
      </p:sp>
      <p:sp>
        <p:nvSpPr>
          <p:cNvPr id="4" name="内容占位符 2"/>
          <p:cNvSpPr txBox="1">
            <a:spLocks/>
          </p:cNvSpPr>
          <p:nvPr/>
        </p:nvSpPr>
        <p:spPr>
          <a:xfrm>
            <a:off x="467544" y="1700808"/>
            <a:ext cx="8424936" cy="4968552"/>
          </a:xfrm>
          <a:prstGeom prst="rect">
            <a:avLst/>
          </a:prstGeom>
        </p:spPr>
        <p:txBody>
          <a:bodyPr/>
          <a:lstStyle/>
          <a:p>
            <a:pPr>
              <a:spcBef>
                <a:spcPts val="0"/>
              </a:spcBef>
            </a:pPr>
            <a:r>
              <a:rPr lang="en-US" altLang="zh-CN" sz="2200" b="1" dirty="0" smtClean="0">
                <a:solidFill>
                  <a:srgbClr val="FF0000"/>
                </a:solidFill>
                <a:latin typeface="Arial" pitchFamily="34" charset="0"/>
                <a:cs typeface="Arial" pitchFamily="34" charset="0"/>
              </a:rPr>
              <a:t>2</a:t>
            </a:r>
            <a:r>
              <a:rPr lang="zh-CN" altLang="en-US" sz="2200" b="1" dirty="0" smtClean="0">
                <a:solidFill>
                  <a:srgbClr val="FF0000"/>
                </a:solidFill>
                <a:latin typeface="Arial" pitchFamily="34" charset="0"/>
                <a:cs typeface="Arial" pitchFamily="34" charset="0"/>
              </a:rPr>
              <a:t>、</a:t>
            </a:r>
            <a:r>
              <a:rPr lang="en-US" altLang="zh-CN" sz="2200" b="1" dirty="0" smtClean="0">
                <a:solidFill>
                  <a:srgbClr val="FF0000"/>
                </a:solidFill>
                <a:latin typeface="Arial" pitchFamily="34" charset="0"/>
                <a:cs typeface="Arial" pitchFamily="34" charset="0"/>
              </a:rPr>
              <a:t>CSS</a:t>
            </a:r>
            <a:r>
              <a:rPr lang="zh-CN" altLang="en-US" sz="2200" b="1" dirty="0" smtClean="0">
                <a:solidFill>
                  <a:srgbClr val="FF0000"/>
                </a:solidFill>
                <a:latin typeface="Arial" pitchFamily="34" charset="0"/>
                <a:cs typeface="Arial" pitchFamily="34" charset="0"/>
              </a:rPr>
              <a:t>命名规则</a:t>
            </a:r>
          </a:p>
          <a:p>
            <a:pPr>
              <a:spcBef>
                <a:spcPts val="0"/>
              </a:spcBef>
            </a:pPr>
            <a:endParaRPr lang="zh-CN" altLang="en-US" sz="2200" b="1" dirty="0" smtClean="0">
              <a:solidFill>
                <a:srgbClr val="FF0000"/>
              </a:solidFill>
              <a:latin typeface="Arial" pitchFamily="34" charset="0"/>
              <a:cs typeface="Arial" pitchFamily="34" charset="0"/>
            </a:endParaRPr>
          </a:p>
          <a:p>
            <a:pPr>
              <a:spcBef>
                <a:spcPts val="0"/>
              </a:spcBef>
            </a:pPr>
            <a:r>
              <a:rPr lang="en-US" altLang="zh-CN" sz="2200" b="1" dirty="0" smtClean="0">
                <a:solidFill>
                  <a:srgbClr val="FF0000"/>
                </a:solidFill>
                <a:latin typeface="Arial" pitchFamily="34" charset="0"/>
                <a:cs typeface="Arial" pitchFamily="34" charset="0"/>
              </a:rPr>
              <a:t>1</a:t>
            </a:r>
            <a:r>
              <a:rPr lang="zh-CN" altLang="en-US" sz="2200" b="1" dirty="0" smtClean="0">
                <a:solidFill>
                  <a:srgbClr val="FF0000"/>
                </a:solidFill>
                <a:latin typeface="Arial" pitchFamily="34" charset="0"/>
                <a:cs typeface="Arial" pitchFamily="34" charset="0"/>
              </a:rPr>
              <a:t>）建议使用小写字母</a:t>
            </a:r>
          </a:p>
          <a:p>
            <a:pPr>
              <a:spcBef>
                <a:spcPts val="0"/>
              </a:spcBef>
            </a:pPr>
            <a:endParaRPr lang="zh-CN" altLang="en-US" sz="2200" b="1" dirty="0" smtClean="0">
              <a:solidFill>
                <a:srgbClr val="FF0000"/>
              </a:solidFill>
              <a:latin typeface="Arial" pitchFamily="34" charset="0"/>
              <a:cs typeface="Arial" pitchFamily="34" charset="0"/>
            </a:endParaRPr>
          </a:p>
          <a:p>
            <a:pPr>
              <a:spcBef>
                <a:spcPts val="0"/>
              </a:spcBef>
            </a:pPr>
            <a:r>
              <a:rPr lang="en-US" altLang="zh-CN" sz="2200" b="1" dirty="0" smtClean="0">
                <a:solidFill>
                  <a:srgbClr val="FF0000"/>
                </a:solidFill>
                <a:latin typeface="Arial" pitchFamily="34" charset="0"/>
                <a:cs typeface="Arial" pitchFamily="34" charset="0"/>
              </a:rPr>
              <a:t>2</a:t>
            </a:r>
            <a:r>
              <a:rPr lang="zh-CN" altLang="en-US" sz="2200" b="1" dirty="0" smtClean="0">
                <a:solidFill>
                  <a:srgbClr val="FF0000"/>
                </a:solidFill>
                <a:latin typeface="Arial" pitchFamily="34" charset="0"/>
                <a:cs typeface="Arial" pitchFamily="34" charset="0"/>
              </a:rPr>
              <a:t>）以英文字母开头，后面可以连接数字、字母、下划线、连字符和特殊字符，建议尽量使用英文字母，适当使用下划线和连接线；</a:t>
            </a:r>
          </a:p>
          <a:p>
            <a:pPr>
              <a:spcBef>
                <a:spcPts val="0"/>
              </a:spcBef>
            </a:pPr>
            <a:endParaRPr lang="zh-CN" altLang="en-US" sz="2200" b="1" dirty="0" smtClean="0">
              <a:solidFill>
                <a:srgbClr val="FF0000"/>
              </a:solidFill>
              <a:latin typeface="Arial" pitchFamily="34" charset="0"/>
              <a:cs typeface="Arial" pitchFamily="34" charset="0"/>
            </a:endParaRPr>
          </a:p>
          <a:p>
            <a:pPr>
              <a:spcBef>
                <a:spcPts val="0"/>
              </a:spcBef>
            </a:pPr>
            <a:r>
              <a:rPr lang="en-US" altLang="zh-CN" sz="2200" b="1" dirty="0" smtClean="0">
                <a:solidFill>
                  <a:srgbClr val="FF0000"/>
                </a:solidFill>
                <a:latin typeface="Arial" pitchFamily="34" charset="0"/>
                <a:cs typeface="Arial" pitchFamily="34" charset="0"/>
              </a:rPr>
              <a:t>3</a:t>
            </a:r>
            <a:r>
              <a:rPr lang="zh-CN" altLang="en-US" sz="2200" b="1" dirty="0" smtClean="0">
                <a:solidFill>
                  <a:srgbClr val="FF0000"/>
                </a:solidFill>
                <a:latin typeface="Arial" pitchFamily="34" charset="0"/>
                <a:cs typeface="Arial" pitchFamily="34" charset="0"/>
              </a:rPr>
              <a:t>）词必达意，名称要反映用途和相关信息，同时也要简短。</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第十章 </a:t>
            </a:r>
            <a:r>
              <a:rPr lang="en-US" altLang="zh-CN" sz="2800" dirty="0" smtClean="0">
                <a:ln w="18415" cmpd="sng">
                  <a:solidFill>
                    <a:srgbClr val="FFFFFF"/>
                  </a:solidFill>
                  <a:prstDash val="solid"/>
                </a:ln>
                <a:solidFill>
                  <a:schemeClr val="bg1"/>
                </a:solidFill>
                <a:latin typeface="+mn-ea"/>
              </a:rPr>
              <a:t>CSS</a:t>
            </a:r>
            <a:r>
              <a:rPr lang="zh-CN" altLang="en-US" sz="2800" dirty="0" smtClean="0">
                <a:ln w="18415" cmpd="sng">
                  <a:solidFill>
                    <a:srgbClr val="FFFFFF"/>
                  </a:solidFill>
                  <a:prstDash val="solid"/>
                </a:ln>
                <a:solidFill>
                  <a:schemeClr val="bg1"/>
                </a:solidFill>
                <a:latin typeface="+mn-ea"/>
              </a:rPr>
              <a:t>统筹及相关概念</a:t>
            </a:r>
          </a:p>
        </p:txBody>
      </p:sp>
      <p:sp>
        <p:nvSpPr>
          <p:cNvPr id="4" name="内容占位符 2"/>
          <p:cNvSpPr txBox="1">
            <a:spLocks/>
          </p:cNvSpPr>
          <p:nvPr/>
        </p:nvSpPr>
        <p:spPr>
          <a:xfrm>
            <a:off x="467544" y="1700808"/>
            <a:ext cx="8424936" cy="4968552"/>
          </a:xfrm>
          <a:prstGeom prst="rect">
            <a:avLst/>
          </a:prstGeom>
        </p:spPr>
        <p:txBody>
          <a:bodyPr/>
          <a:lstStyle/>
          <a:p>
            <a:pPr>
              <a:spcBef>
                <a:spcPts val="0"/>
              </a:spcBef>
            </a:pPr>
            <a:r>
              <a:rPr lang="en-US" altLang="zh-CN" sz="2200" b="1" dirty="0" smtClean="0">
                <a:latin typeface="Arial" pitchFamily="34" charset="0"/>
                <a:cs typeface="Arial" pitchFamily="34" charset="0"/>
              </a:rPr>
              <a:t>1</a:t>
            </a:r>
            <a:r>
              <a:rPr lang="zh-CN" altLang="en-US" sz="2200" b="1" dirty="0" smtClean="0">
                <a:latin typeface="Arial" pitchFamily="34" charset="0"/>
                <a:cs typeface="Arial" pitchFamily="34" charset="0"/>
              </a:rPr>
              <a:t>、规则设置</a:t>
            </a:r>
          </a:p>
          <a:p>
            <a:pPr>
              <a:spcBef>
                <a:spcPts val="0"/>
              </a:spcBef>
            </a:pPr>
            <a:endParaRPr lang="zh-CN" altLang="en-US" sz="2200" b="1" dirty="0" smtClean="0">
              <a:latin typeface="Arial" pitchFamily="34" charset="0"/>
              <a:cs typeface="Arial" pitchFamily="34" charset="0"/>
            </a:endParaRPr>
          </a:p>
          <a:p>
            <a:pPr>
              <a:spcBef>
                <a:spcPts val="0"/>
              </a:spcBef>
            </a:pPr>
            <a:r>
              <a:rPr lang="en-US" altLang="zh-CN" b="1" dirty="0" smtClean="0">
                <a:latin typeface="Arial" pitchFamily="34" charset="0"/>
                <a:cs typeface="Arial" pitchFamily="34" charset="0"/>
              </a:rPr>
              <a:t>1</a:t>
            </a:r>
            <a:r>
              <a:rPr lang="zh-CN" altLang="en-US" b="1" dirty="0" smtClean="0">
                <a:latin typeface="Arial" pitchFamily="34" charset="0"/>
                <a:cs typeface="Arial" pitchFamily="34" charset="0"/>
              </a:rPr>
              <a:t>）新浪为例：</a:t>
            </a:r>
          </a:p>
          <a:p>
            <a:pPr>
              <a:spcBef>
                <a:spcPts val="0"/>
              </a:spcBef>
            </a:pPr>
            <a:endParaRPr lang="zh-CN" altLang="en-US" sz="2200" b="1" dirty="0" smtClean="0">
              <a:latin typeface="Arial" pitchFamily="34" charset="0"/>
              <a:cs typeface="Arial" pitchFamily="34" charset="0"/>
            </a:endParaRPr>
          </a:p>
          <a:p>
            <a:pPr>
              <a:spcBef>
                <a:spcPts val="0"/>
              </a:spcBef>
            </a:pPr>
            <a:r>
              <a:rPr lang="en-US" altLang="zh-CN" b="1" dirty="0" smtClean="0">
                <a:latin typeface="Arial" pitchFamily="34" charset="0"/>
                <a:cs typeface="Arial" pitchFamily="34" charset="0"/>
              </a:rPr>
              <a:t>html, body, </a:t>
            </a:r>
            <a:r>
              <a:rPr lang="en-US" altLang="zh-CN" b="1" dirty="0" err="1" smtClean="0">
                <a:latin typeface="Arial" pitchFamily="34" charset="0"/>
                <a:cs typeface="Arial" pitchFamily="34" charset="0"/>
              </a:rPr>
              <a:t>ul</a:t>
            </a:r>
            <a:r>
              <a:rPr lang="en-US" altLang="zh-CN" b="1" dirty="0" smtClean="0">
                <a:latin typeface="Arial" pitchFamily="34" charset="0"/>
                <a:cs typeface="Arial" pitchFamily="34" charset="0"/>
              </a:rPr>
              <a:t>, </a:t>
            </a:r>
            <a:r>
              <a:rPr lang="en-US" altLang="zh-CN" b="1" dirty="0" err="1" smtClean="0">
                <a:latin typeface="Arial" pitchFamily="34" charset="0"/>
                <a:cs typeface="Arial" pitchFamily="34" charset="0"/>
              </a:rPr>
              <a:t>li</a:t>
            </a:r>
            <a:r>
              <a:rPr lang="en-US" altLang="zh-CN" b="1" dirty="0" smtClean="0">
                <a:latin typeface="Arial" pitchFamily="34" charset="0"/>
                <a:cs typeface="Arial" pitchFamily="34" charset="0"/>
              </a:rPr>
              <a:t>, </a:t>
            </a:r>
            <a:r>
              <a:rPr lang="en-US" altLang="zh-CN" b="1" dirty="0" err="1" smtClean="0">
                <a:latin typeface="Arial" pitchFamily="34" charset="0"/>
                <a:cs typeface="Arial" pitchFamily="34" charset="0"/>
              </a:rPr>
              <a:t>ol</a:t>
            </a:r>
            <a:r>
              <a:rPr lang="en-US" altLang="zh-CN" b="1" dirty="0" smtClean="0">
                <a:latin typeface="Arial" pitchFamily="34" charset="0"/>
                <a:cs typeface="Arial" pitchFamily="34" charset="0"/>
              </a:rPr>
              <a:t>, dl, </a:t>
            </a:r>
            <a:r>
              <a:rPr lang="en-US" altLang="zh-CN" b="1" dirty="0" err="1" smtClean="0">
                <a:latin typeface="Arial" pitchFamily="34" charset="0"/>
                <a:cs typeface="Arial" pitchFamily="34" charset="0"/>
              </a:rPr>
              <a:t>dd</a:t>
            </a:r>
            <a:r>
              <a:rPr lang="en-US" altLang="zh-CN" b="1" dirty="0" smtClean="0">
                <a:latin typeface="Arial" pitchFamily="34" charset="0"/>
                <a:cs typeface="Arial" pitchFamily="34" charset="0"/>
              </a:rPr>
              <a:t>, </a:t>
            </a:r>
            <a:r>
              <a:rPr lang="en-US" altLang="zh-CN" b="1" dirty="0" err="1" smtClean="0">
                <a:latin typeface="Arial" pitchFamily="34" charset="0"/>
                <a:cs typeface="Arial" pitchFamily="34" charset="0"/>
              </a:rPr>
              <a:t>dt</a:t>
            </a:r>
            <a:r>
              <a:rPr lang="en-US" altLang="zh-CN" b="1" dirty="0" smtClean="0">
                <a:latin typeface="Arial" pitchFamily="34" charset="0"/>
                <a:cs typeface="Arial" pitchFamily="34" charset="0"/>
              </a:rPr>
              <a:t>, p, h1, h2, h3, h4, h5, h6, form, </a:t>
            </a:r>
            <a:r>
              <a:rPr lang="en-US" altLang="zh-CN" b="1" dirty="0" err="1" smtClean="0">
                <a:latin typeface="Arial" pitchFamily="34" charset="0"/>
                <a:cs typeface="Arial" pitchFamily="34" charset="0"/>
              </a:rPr>
              <a:t>fieldset</a:t>
            </a:r>
            <a:r>
              <a:rPr lang="en-US" altLang="zh-CN" b="1" dirty="0" smtClean="0">
                <a:latin typeface="Arial" pitchFamily="34" charset="0"/>
                <a:cs typeface="Arial" pitchFamily="34" charset="0"/>
              </a:rPr>
              <a:t>, legend, </a:t>
            </a:r>
            <a:r>
              <a:rPr lang="en-US" altLang="zh-CN" b="1" dirty="0" err="1" smtClean="0">
                <a:latin typeface="Arial" pitchFamily="34" charset="0"/>
                <a:cs typeface="Arial" pitchFamily="34" charset="0"/>
              </a:rPr>
              <a:t>img</a:t>
            </a:r>
            <a:r>
              <a:rPr lang="en-US" altLang="zh-CN" b="1" dirty="0" smtClean="0">
                <a:latin typeface="Arial" pitchFamily="34" charset="0"/>
                <a:cs typeface="Arial" pitchFamily="34" charset="0"/>
              </a:rPr>
              <a:t> { margin:0; padding:0; }</a:t>
            </a:r>
          </a:p>
          <a:p>
            <a:pPr>
              <a:spcBef>
                <a:spcPts val="0"/>
              </a:spcBef>
            </a:pPr>
            <a:r>
              <a:rPr lang="en-US" altLang="zh-CN" b="1" dirty="0" err="1" smtClean="0">
                <a:latin typeface="Arial" pitchFamily="34" charset="0"/>
                <a:cs typeface="Arial" pitchFamily="34" charset="0"/>
              </a:rPr>
              <a:t>fieldset</a:t>
            </a:r>
            <a:r>
              <a:rPr lang="en-US" altLang="zh-CN" b="1" dirty="0" smtClean="0">
                <a:latin typeface="Arial" pitchFamily="34" charset="0"/>
                <a:cs typeface="Arial" pitchFamily="34" charset="0"/>
              </a:rPr>
              <a:t>, </a:t>
            </a:r>
            <a:r>
              <a:rPr lang="en-US" altLang="zh-CN" b="1" dirty="0" err="1" smtClean="0">
                <a:latin typeface="Arial" pitchFamily="34" charset="0"/>
                <a:cs typeface="Arial" pitchFamily="34" charset="0"/>
              </a:rPr>
              <a:t>img</a:t>
            </a:r>
            <a:r>
              <a:rPr lang="en-US" altLang="zh-CN" b="1" dirty="0" smtClean="0">
                <a:latin typeface="Arial" pitchFamily="34" charset="0"/>
                <a:cs typeface="Arial" pitchFamily="34" charset="0"/>
              </a:rPr>
              <a:t> { </a:t>
            </a:r>
            <a:r>
              <a:rPr lang="en-US" altLang="zh-CN" b="1" dirty="0" err="1" smtClean="0">
                <a:latin typeface="Arial" pitchFamily="34" charset="0"/>
                <a:cs typeface="Arial" pitchFamily="34" charset="0"/>
              </a:rPr>
              <a:t>border:none</a:t>
            </a:r>
            <a:r>
              <a:rPr lang="en-US" altLang="zh-CN" b="1" dirty="0" smtClean="0">
                <a:latin typeface="Arial" pitchFamily="34" charset="0"/>
                <a:cs typeface="Arial" pitchFamily="34" charset="0"/>
              </a:rPr>
              <a:t>; }</a:t>
            </a:r>
          </a:p>
          <a:p>
            <a:pPr>
              <a:spcBef>
                <a:spcPts val="0"/>
              </a:spcBef>
            </a:pPr>
            <a:r>
              <a:rPr lang="en-US" altLang="zh-CN" b="1" dirty="0" err="1" smtClean="0">
                <a:latin typeface="Arial" pitchFamily="34" charset="0"/>
                <a:cs typeface="Arial" pitchFamily="34" charset="0"/>
              </a:rPr>
              <a:t>img</a:t>
            </a:r>
            <a:r>
              <a:rPr lang="en-US" altLang="zh-CN" b="1" dirty="0" smtClean="0">
                <a:latin typeface="Arial" pitchFamily="34" charset="0"/>
                <a:cs typeface="Arial" pitchFamily="34" charset="0"/>
              </a:rPr>
              <a:t>{display: block;}</a:t>
            </a:r>
          </a:p>
          <a:p>
            <a:pPr>
              <a:spcBef>
                <a:spcPts val="0"/>
              </a:spcBef>
            </a:pPr>
            <a:r>
              <a:rPr lang="en-US" altLang="zh-CN" b="1" dirty="0" smtClean="0">
                <a:latin typeface="Arial" pitchFamily="34" charset="0"/>
                <a:cs typeface="Arial" pitchFamily="34" charset="0"/>
              </a:rPr>
              <a:t>address, caption, cite, code, </a:t>
            </a:r>
            <a:r>
              <a:rPr lang="en-US" altLang="zh-CN" b="1" dirty="0" err="1" smtClean="0">
                <a:latin typeface="Arial" pitchFamily="34" charset="0"/>
                <a:cs typeface="Arial" pitchFamily="34" charset="0"/>
              </a:rPr>
              <a:t>dfn</a:t>
            </a:r>
            <a:r>
              <a:rPr lang="en-US" altLang="zh-CN" b="1" dirty="0" smtClean="0">
                <a:latin typeface="Arial" pitchFamily="34" charset="0"/>
                <a:cs typeface="Arial" pitchFamily="34" charset="0"/>
              </a:rPr>
              <a:t>, </a:t>
            </a:r>
            <a:r>
              <a:rPr lang="en-US" altLang="zh-CN" b="1" dirty="0" err="1" smtClean="0">
                <a:latin typeface="Arial" pitchFamily="34" charset="0"/>
                <a:cs typeface="Arial" pitchFamily="34" charset="0"/>
              </a:rPr>
              <a:t>th</a:t>
            </a:r>
            <a:r>
              <a:rPr lang="en-US" altLang="zh-CN" b="1" dirty="0" smtClean="0">
                <a:latin typeface="Arial" pitchFamily="34" charset="0"/>
                <a:cs typeface="Arial" pitchFamily="34" charset="0"/>
              </a:rPr>
              <a:t>, </a:t>
            </a:r>
            <a:r>
              <a:rPr lang="en-US" altLang="zh-CN" b="1" dirty="0" err="1" smtClean="0">
                <a:latin typeface="Arial" pitchFamily="34" charset="0"/>
                <a:cs typeface="Arial" pitchFamily="34" charset="0"/>
              </a:rPr>
              <a:t>var</a:t>
            </a:r>
            <a:r>
              <a:rPr lang="en-US" altLang="zh-CN" b="1" dirty="0" smtClean="0">
                <a:latin typeface="Arial" pitchFamily="34" charset="0"/>
                <a:cs typeface="Arial" pitchFamily="34" charset="0"/>
              </a:rPr>
              <a:t> { font-</a:t>
            </a:r>
            <a:r>
              <a:rPr lang="en-US" altLang="zh-CN" b="1" dirty="0" err="1" smtClean="0">
                <a:latin typeface="Arial" pitchFamily="34" charset="0"/>
                <a:cs typeface="Arial" pitchFamily="34" charset="0"/>
              </a:rPr>
              <a:t>style:normal</a:t>
            </a:r>
            <a:r>
              <a:rPr lang="en-US" altLang="zh-CN" b="1" dirty="0" smtClean="0">
                <a:latin typeface="Arial" pitchFamily="34" charset="0"/>
                <a:cs typeface="Arial" pitchFamily="34" charset="0"/>
              </a:rPr>
              <a:t>; font-</a:t>
            </a:r>
            <a:r>
              <a:rPr lang="en-US" altLang="zh-CN" b="1" dirty="0" err="1" smtClean="0">
                <a:latin typeface="Arial" pitchFamily="34" charset="0"/>
                <a:cs typeface="Arial" pitchFamily="34" charset="0"/>
              </a:rPr>
              <a:t>weight:normal</a:t>
            </a:r>
            <a:r>
              <a:rPr lang="en-US" altLang="zh-CN" b="1" dirty="0" smtClean="0">
                <a:latin typeface="Arial" pitchFamily="34" charset="0"/>
                <a:cs typeface="Arial" pitchFamily="34" charset="0"/>
              </a:rPr>
              <a:t>; }</a:t>
            </a:r>
          </a:p>
          <a:p>
            <a:pPr>
              <a:spcBef>
                <a:spcPts val="0"/>
              </a:spcBef>
            </a:pPr>
            <a:r>
              <a:rPr lang="en-US" altLang="zh-CN" b="1" dirty="0" err="1" smtClean="0">
                <a:latin typeface="Arial" pitchFamily="34" charset="0"/>
                <a:cs typeface="Arial" pitchFamily="34" charset="0"/>
              </a:rPr>
              <a:t>ul</a:t>
            </a:r>
            <a:r>
              <a:rPr lang="en-US" altLang="zh-CN" b="1" dirty="0" smtClean="0">
                <a:latin typeface="Arial" pitchFamily="34" charset="0"/>
                <a:cs typeface="Arial" pitchFamily="34" charset="0"/>
              </a:rPr>
              <a:t>, </a:t>
            </a:r>
            <a:r>
              <a:rPr lang="en-US" altLang="zh-CN" b="1" dirty="0" err="1" smtClean="0">
                <a:latin typeface="Arial" pitchFamily="34" charset="0"/>
                <a:cs typeface="Arial" pitchFamily="34" charset="0"/>
              </a:rPr>
              <a:t>ol</a:t>
            </a:r>
            <a:r>
              <a:rPr lang="en-US" altLang="zh-CN" b="1" dirty="0" smtClean="0">
                <a:latin typeface="Arial" pitchFamily="34" charset="0"/>
                <a:cs typeface="Arial" pitchFamily="34" charset="0"/>
              </a:rPr>
              <a:t> { list-</a:t>
            </a:r>
            <a:r>
              <a:rPr lang="en-US" altLang="zh-CN" b="1" dirty="0" err="1" smtClean="0">
                <a:latin typeface="Arial" pitchFamily="34" charset="0"/>
                <a:cs typeface="Arial" pitchFamily="34" charset="0"/>
              </a:rPr>
              <a:t>style:none</a:t>
            </a:r>
            <a:r>
              <a:rPr lang="en-US" altLang="zh-CN" b="1" dirty="0" smtClean="0">
                <a:latin typeface="Arial" pitchFamily="34" charset="0"/>
                <a:cs typeface="Arial" pitchFamily="34" charset="0"/>
              </a:rPr>
              <a:t>; } </a:t>
            </a:r>
          </a:p>
          <a:p>
            <a:pPr>
              <a:spcBef>
                <a:spcPts val="0"/>
              </a:spcBef>
            </a:pPr>
            <a:r>
              <a:rPr lang="en-US" altLang="zh-CN" b="1" dirty="0" smtClean="0">
                <a:latin typeface="Arial" pitchFamily="34" charset="0"/>
                <a:cs typeface="Arial" pitchFamily="34" charset="0"/>
              </a:rPr>
              <a:t>body { color:#333; padding:5px 0; font:12px/20px "</a:t>
            </a:r>
            <a:r>
              <a:rPr lang="en-US" altLang="zh-CN" b="1" dirty="0" err="1" smtClean="0">
                <a:latin typeface="Arial" pitchFamily="34" charset="0"/>
                <a:cs typeface="Arial" pitchFamily="34" charset="0"/>
              </a:rPr>
              <a:t>SimSun</a:t>
            </a:r>
            <a:r>
              <a:rPr lang="en-US" altLang="zh-CN" b="1" dirty="0" smtClean="0">
                <a:latin typeface="Arial" pitchFamily="34" charset="0"/>
                <a:cs typeface="Arial" pitchFamily="34" charset="0"/>
              </a:rPr>
              <a:t>","</a:t>
            </a:r>
            <a:r>
              <a:rPr lang="zh-CN" altLang="en-US" b="1" dirty="0" smtClean="0">
                <a:latin typeface="Arial" pitchFamily="34" charset="0"/>
                <a:cs typeface="Arial" pitchFamily="34" charset="0"/>
              </a:rPr>
              <a:t>宋体</a:t>
            </a:r>
            <a:r>
              <a:rPr lang="en-US" altLang="zh-CN" b="1" dirty="0" smtClean="0">
                <a:latin typeface="Arial" pitchFamily="34" charset="0"/>
                <a:cs typeface="Arial" pitchFamily="34" charset="0"/>
              </a:rPr>
              <a:t>","Arial </a:t>
            </a:r>
            <a:r>
              <a:rPr lang="en-US" altLang="zh-CN" b="1" dirty="0" err="1" smtClean="0">
                <a:latin typeface="Arial" pitchFamily="34" charset="0"/>
                <a:cs typeface="Arial" pitchFamily="34" charset="0"/>
              </a:rPr>
              <a:t>Narrow",HELVETICA</a:t>
            </a:r>
            <a:r>
              <a:rPr lang="en-US" altLang="zh-CN" b="1" dirty="0" smtClean="0">
                <a:latin typeface="Arial" pitchFamily="34" charset="0"/>
                <a:cs typeface="Arial" pitchFamily="34" charset="0"/>
              </a:rPr>
              <a:t>; </a:t>
            </a:r>
            <a:r>
              <a:rPr lang="en-US" altLang="zh-CN" b="1" dirty="0" err="1" smtClean="0">
                <a:latin typeface="Arial" pitchFamily="34" charset="0"/>
                <a:cs typeface="Arial" pitchFamily="34" charset="0"/>
              </a:rPr>
              <a:t>background:#fff</a:t>
            </a:r>
            <a:r>
              <a:rPr lang="en-US" altLang="zh-CN" b="1" dirty="0" smtClean="0">
                <a:latin typeface="Arial" pitchFamily="34" charset="0"/>
                <a:cs typeface="Arial" pitchFamily="34" charset="0"/>
              </a:rPr>
              <a:t>;/* overflow-</a:t>
            </a:r>
            <a:r>
              <a:rPr lang="en-US" altLang="zh-CN" b="1" dirty="0" err="1" smtClean="0">
                <a:latin typeface="Arial" pitchFamily="34" charset="0"/>
                <a:cs typeface="Arial" pitchFamily="34" charset="0"/>
              </a:rPr>
              <a:t>y:scroll</a:t>
            </a:r>
            <a:r>
              <a:rPr lang="en-US" altLang="zh-CN" b="1" dirty="0" smtClean="0">
                <a:latin typeface="Arial" pitchFamily="34" charset="0"/>
                <a:cs typeface="Arial" pitchFamily="34" charset="0"/>
              </a:rPr>
              <a:t>;*/ overflow-</a:t>
            </a:r>
            <a:r>
              <a:rPr lang="en-US" altLang="zh-CN" b="1" dirty="0" err="1" smtClean="0">
                <a:latin typeface="Arial" pitchFamily="34" charset="0"/>
                <a:cs typeface="Arial" pitchFamily="34" charset="0"/>
              </a:rPr>
              <a:t>x:hidden</a:t>
            </a:r>
            <a:r>
              <a:rPr lang="en-US" altLang="zh-CN" b="1" dirty="0" smtClean="0">
                <a:latin typeface="Arial" pitchFamily="34" charset="0"/>
                <a:cs typeface="Arial" pitchFamily="34" charset="0"/>
              </a:rPr>
              <a:t>;}</a:t>
            </a:r>
          </a:p>
          <a:p>
            <a:pPr>
              <a:spcBef>
                <a:spcPts val="0"/>
              </a:spcBef>
            </a:pPr>
            <a:r>
              <a:rPr lang="en-US" altLang="zh-CN" b="1" dirty="0" smtClean="0">
                <a:latin typeface="Arial" pitchFamily="34" charset="0"/>
                <a:cs typeface="Arial" pitchFamily="34" charset="0"/>
              </a:rPr>
              <a:t>a { color:#666; text-</a:t>
            </a:r>
            <a:r>
              <a:rPr lang="en-US" altLang="zh-CN" b="1" dirty="0" err="1" smtClean="0">
                <a:latin typeface="Arial" pitchFamily="34" charset="0"/>
                <a:cs typeface="Arial" pitchFamily="34" charset="0"/>
              </a:rPr>
              <a:t>decoration:none</a:t>
            </a:r>
            <a:r>
              <a:rPr lang="en-US" altLang="zh-CN" b="1" dirty="0" smtClean="0">
                <a:latin typeface="Arial" pitchFamily="34" charset="0"/>
                <a:cs typeface="Arial" pitchFamily="34" charset="0"/>
              </a:rPr>
              <a:t>; }</a:t>
            </a:r>
          </a:p>
          <a:p>
            <a:pPr>
              <a:spcBef>
                <a:spcPts val="0"/>
              </a:spcBef>
            </a:pPr>
            <a:r>
              <a:rPr lang="en-US" altLang="zh-CN" b="1" dirty="0" smtClean="0">
                <a:latin typeface="Arial" pitchFamily="34" charset="0"/>
                <a:cs typeface="Arial" pitchFamily="34" charset="0"/>
              </a:rPr>
              <a:t>a:visited { color:#666; }</a:t>
            </a:r>
          </a:p>
          <a:p>
            <a:pPr>
              <a:spcBef>
                <a:spcPts val="0"/>
              </a:spcBef>
            </a:pPr>
            <a:r>
              <a:rPr lang="en-US" altLang="zh-CN" b="1" dirty="0" smtClean="0">
                <a:latin typeface="Arial" pitchFamily="34" charset="0"/>
                <a:cs typeface="Arial" pitchFamily="34" charset="0"/>
              </a:rPr>
              <a:t>a:hover, a:active, a:focus { color:#ff8400; text-</a:t>
            </a:r>
            <a:r>
              <a:rPr lang="en-US" altLang="zh-CN" b="1" dirty="0" err="1" smtClean="0">
                <a:latin typeface="Arial" pitchFamily="34" charset="0"/>
                <a:cs typeface="Arial" pitchFamily="34" charset="0"/>
              </a:rPr>
              <a:t>decoration:underline</a:t>
            </a:r>
            <a:r>
              <a:rPr lang="en-US" altLang="zh-CN" b="1" dirty="0" smtClean="0">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第十章 </a:t>
            </a:r>
            <a:r>
              <a:rPr lang="en-US" altLang="zh-CN" sz="2800" dirty="0" smtClean="0">
                <a:ln w="18415" cmpd="sng">
                  <a:solidFill>
                    <a:srgbClr val="FFFFFF"/>
                  </a:solidFill>
                  <a:prstDash val="solid"/>
                </a:ln>
                <a:solidFill>
                  <a:schemeClr val="bg1"/>
                </a:solidFill>
                <a:latin typeface="+mn-ea"/>
              </a:rPr>
              <a:t>CSS</a:t>
            </a:r>
            <a:r>
              <a:rPr lang="zh-CN" altLang="en-US" sz="2800" dirty="0" smtClean="0">
                <a:ln w="18415" cmpd="sng">
                  <a:solidFill>
                    <a:srgbClr val="FFFFFF"/>
                  </a:solidFill>
                  <a:prstDash val="solid"/>
                </a:ln>
                <a:solidFill>
                  <a:schemeClr val="bg1"/>
                </a:solidFill>
                <a:latin typeface="+mn-ea"/>
              </a:rPr>
              <a:t>统筹及相关概念</a:t>
            </a:r>
          </a:p>
        </p:txBody>
      </p:sp>
      <p:sp>
        <p:nvSpPr>
          <p:cNvPr id="4" name="内容占位符 2"/>
          <p:cNvSpPr txBox="1">
            <a:spLocks/>
          </p:cNvSpPr>
          <p:nvPr/>
        </p:nvSpPr>
        <p:spPr>
          <a:xfrm>
            <a:off x="467544" y="1700808"/>
            <a:ext cx="8424936" cy="4968552"/>
          </a:xfrm>
          <a:prstGeom prst="rect">
            <a:avLst/>
          </a:prstGeom>
        </p:spPr>
        <p:txBody>
          <a:bodyPr/>
          <a:lstStyle/>
          <a:p>
            <a:pPr>
              <a:spcBef>
                <a:spcPts val="0"/>
              </a:spcBef>
            </a:pPr>
            <a:r>
              <a:rPr lang="en-US" altLang="zh-CN" b="1" dirty="0" smtClean="0">
                <a:latin typeface="Arial" pitchFamily="34" charset="0"/>
                <a:cs typeface="Arial" pitchFamily="34" charset="0"/>
              </a:rPr>
              <a:t>2</a:t>
            </a:r>
            <a:r>
              <a:rPr lang="zh-CN" altLang="en-US" b="1" dirty="0" smtClean="0">
                <a:latin typeface="Arial" pitchFamily="34" charset="0"/>
                <a:cs typeface="Arial" pitchFamily="34" charset="0"/>
              </a:rPr>
              <a:t>）、腾讯</a:t>
            </a:r>
          </a:p>
          <a:p>
            <a:pPr>
              <a:spcBef>
                <a:spcPts val="0"/>
              </a:spcBef>
            </a:pPr>
            <a:endParaRPr lang="zh-CN" altLang="en-US" b="1" dirty="0" smtClean="0">
              <a:latin typeface="Arial" pitchFamily="34" charset="0"/>
              <a:cs typeface="Arial" pitchFamily="34" charset="0"/>
            </a:endParaRPr>
          </a:p>
          <a:p>
            <a:pPr>
              <a:spcBef>
                <a:spcPts val="0"/>
              </a:spcBef>
            </a:pPr>
            <a:r>
              <a:rPr lang="en-US" altLang="zh-CN" b="1" dirty="0" smtClean="0">
                <a:latin typeface="Arial" pitchFamily="34" charset="0"/>
                <a:cs typeface="Arial" pitchFamily="34" charset="0"/>
              </a:rPr>
              <a:t>body,ol,ul,h1,h2,h3,h4,h5,h6,p,th,td,dl,dd,form,fieldset,legend,input,textarea,select{margin:0;padding:0}</a:t>
            </a:r>
          </a:p>
          <a:p>
            <a:pPr>
              <a:spcBef>
                <a:spcPts val="0"/>
              </a:spcBef>
            </a:pPr>
            <a:r>
              <a:rPr lang="en-US" altLang="zh-CN" b="1" dirty="0" smtClean="0">
                <a:latin typeface="Arial" pitchFamily="34" charset="0"/>
                <a:cs typeface="Arial" pitchFamily="34" charset="0"/>
              </a:rPr>
              <a:t>body{font:12px "</a:t>
            </a:r>
            <a:r>
              <a:rPr lang="zh-CN" altLang="en-US" b="1" dirty="0" smtClean="0">
                <a:latin typeface="Arial" pitchFamily="34" charset="0"/>
                <a:cs typeface="Arial" pitchFamily="34" charset="0"/>
              </a:rPr>
              <a:t>宋体</a:t>
            </a:r>
            <a:r>
              <a:rPr lang="en-US" altLang="zh-CN" b="1" dirty="0" smtClean="0">
                <a:latin typeface="Arial" pitchFamily="34" charset="0"/>
                <a:cs typeface="Arial" pitchFamily="34" charset="0"/>
              </a:rPr>
              <a:t>","Arial </a:t>
            </a:r>
            <a:r>
              <a:rPr lang="en-US" altLang="zh-CN" b="1" dirty="0" err="1" smtClean="0">
                <a:latin typeface="Arial" pitchFamily="34" charset="0"/>
                <a:cs typeface="Arial" pitchFamily="34" charset="0"/>
              </a:rPr>
              <a:t>Narrow",HELVETICA;background:#fff</a:t>
            </a:r>
            <a:r>
              <a:rPr lang="en-US" altLang="zh-CN" b="1" dirty="0" smtClean="0">
                <a:latin typeface="Arial" pitchFamily="34" charset="0"/>
                <a:cs typeface="Arial" pitchFamily="34" charset="0"/>
              </a:rPr>
              <a:t>;}</a:t>
            </a:r>
          </a:p>
          <a:p>
            <a:pPr>
              <a:spcBef>
                <a:spcPts val="0"/>
              </a:spcBef>
            </a:pPr>
            <a:r>
              <a:rPr lang="en-US" altLang="zh-CN" b="1" dirty="0" smtClean="0">
                <a:latin typeface="Arial" pitchFamily="34" charset="0"/>
                <a:cs typeface="Arial" pitchFamily="34" charset="0"/>
              </a:rPr>
              <a:t>a{color:#172c45;text-decoration:none} </a:t>
            </a:r>
          </a:p>
          <a:p>
            <a:pPr>
              <a:spcBef>
                <a:spcPts val="0"/>
              </a:spcBef>
            </a:pPr>
            <a:r>
              <a:rPr lang="en-US" altLang="zh-CN" b="1" dirty="0" smtClean="0">
                <a:latin typeface="Arial" pitchFamily="34" charset="0"/>
                <a:cs typeface="Arial" pitchFamily="34" charset="0"/>
              </a:rPr>
              <a:t>a:hover{color:#cd0200;text-decoration:underline} </a:t>
            </a:r>
          </a:p>
          <a:p>
            <a:pPr>
              <a:spcBef>
                <a:spcPts val="0"/>
              </a:spcBef>
            </a:pPr>
            <a:r>
              <a:rPr lang="en-US" altLang="zh-CN" b="1" dirty="0" err="1" smtClean="0">
                <a:latin typeface="Arial" pitchFamily="34" charset="0"/>
                <a:cs typeface="Arial" pitchFamily="34" charset="0"/>
              </a:rPr>
              <a:t>em</a:t>
            </a:r>
            <a:r>
              <a:rPr lang="en-US" altLang="zh-CN" b="1" dirty="0" smtClean="0">
                <a:latin typeface="Arial" pitchFamily="34" charset="0"/>
                <a:cs typeface="Arial" pitchFamily="34" charset="0"/>
              </a:rPr>
              <a:t>{font-</a:t>
            </a:r>
            <a:r>
              <a:rPr lang="en-US" altLang="zh-CN" b="1" dirty="0" err="1" smtClean="0">
                <a:latin typeface="Arial" pitchFamily="34" charset="0"/>
                <a:cs typeface="Arial" pitchFamily="34" charset="0"/>
              </a:rPr>
              <a:t>style:normal</a:t>
            </a:r>
            <a:r>
              <a:rPr lang="en-US" altLang="zh-CN" b="1" dirty="0" smtClean="0">
                <a:latin typeface="Arial" pitchFamily="34" charset="0"/>
                <a:cs typeface="Arial" pitchFamily="34" charset="0"/>
              </a:rPr>
              <a:t>}</a:t>
            </a:r>
          </a:p>
          <a:p>
            <a:pPr>
              <a:spcBef>
                <a:spcPts val="0"/>
              </a:spcBef>
            </a:pPr>
            <a:r>
              <a:rPr lang="en-US" altLang="zh-CN" b="1" dirty="0" err="1" smtClean="0">
                <a:latin typeface="Arial" pitchFamily="34" charset="0"/>
                <a:cs typeface="Arial" pitchFamily="34" charset="0"/>
              </a:rPr>
              <a:t>li</a:t>
            </a:r>
            <a:r>
              <a:rPr lang="en-US" altLang="zh-CN" b="1" dirty="0" smtClean="0">
                <a:latin typeface="Arial" pitchFamily="34" charset="0"/>
                <a:cs typeface="Arial" pitchFamily="34" charset="0"/>
              </a:rPr>
              <a:t>{list-</a:t>
            </a:r>
            <a:r>
              <a:rPr lang="en-US" altLang="zh-CN" b="1" dirty="0" err="1" smtClean="0">
                <a:latin typeface="Arial" pitchFamily="34" charset="0"/>
                <a:cs typeface="Arial" pitchFamily="34" charset="0"/>
              </a:rPr>
              <a:t>style:none</a:t>
            </a:r>
            <a:r>
              <a:rPr lang="en-US" altLang="zh-CN" b="1" dirty="0" smtClean="0">
                <a:latin typeface="Arial" pitchFamily="34" charset="0"/>
                <a:cs typeface="Arial" pitchFamily="34" charset="0"/>
              </a:rPr>
              <a:t>}</a:t>
            </a:r>
          </a:p>
          <a:p>
            <a:pPr>
              <a:spcBef>
                <a:spcPts val="0"/>
              </a:spcBef>
            </a:pPr>
            <a:r>
              <a:rPr lang="en-US" altLang="zh-CN" b="1" dirty="0" err="1" smtClean="0">
                <a:latin typeface="Arial" pitchFamily="34" charset="0"/>
                <a:cs typeface="Arial" pitchFamily="34" charset="0"/>
              </a:rPr>
              <a:t>img</a:t>
            </a:r>
            <a:r>
              <a:rPr lang="en-US" altLang="zh-CN" b="1" dirty="0" smtClean="0">
                <a:latin typeface="Arial" pitchFamily="34" charset="0"/>
                <a:cs typeface="Arial" pitchFamily="34" charset="0"/>
              </a:rPr>
              <a:t>{border:0;vertical-align:middle} </a:t>
            </a:r>
          </a:p>
          <a:p>
            <a:pPr>
              <a:spcBef>
                <a:spcPts val="0"/>
              </a:spcBef>
            </a:pPr>
            <a:r>
              <a:rPr lang="en-US" altLang="zh-CN" b="1" dirty="0" smtClean="0">
                <a:latin typeface="Arial" pitchFamily="34" charset="0"/>
                <a:cs typeface="Arial" pitchFamily="34" charset="0"/>
              </a:rPr>
              <a:t>table{border-collapse:collapse;border-spacing:0}</a:t>
            </a:r>
          </a:p>
          <a:p>
            <a:pPr>
              <a:spcBef>
                <a:spcPts val="0"/>
              </a:spcBef>
            </a:pPr>
            <a:r>
              <a:rPr lang="en-US" altLang="zh-CN" b="1" dirty="0" smtClean="0">
                <a:latin typeface="Arial" pitchFamily="34" charset="0"/>
                <a:cs typeface="Arial" pitchFamily="34" charset="0"/>
              </a:rPr>
              <a:t>p{word-</a:t>
            </a:r>
            <a:r>
              <a:rPr lang="en-US" altLang="zh-CN" b="1" dirty="0" err="1" smtClean="0">
                <a:latin typeface="Arial" pitchFamily="34" charset="0"/>
                <a:cs typeface="Arial" pitchFamily="34" charset="0"/>
              </a:rPr>
              <a:t>wrap:break</a:t>
            </a:r>
            <a:r>
              <a:rPr lang="en-US" altLang="zh-CN" b="1" dirty="0" smtClean="0">
                <a:latin typeface="Arial" pitchFamily="34" charset="0"/>
                <a:cs typeface="Arial" pitchFamily="34" charset="0"/>
              </a:rPr>
              <a:t>-word}</a:t>
            </a:r>
          </a:p>
          <a:p>
            <a:pPr>
              <a:spcBef>
                <a:spcPts val="0"/>
              </a:spcBef>
            </a:pPr>
            <a:r>
              <a:rPr lang="en-US" altLang="zh-CN" b="1" dirty="0" smtClean="0">
                <a:latin typeface="Arial" pitchFamily="34" charset="0"/>
                <a:cs typeface="Arial" pitchFamily="34" charset="0"/>
              </a:rPr>
              <a:t>.</a:t>
            </a:r>
            <a:r>
              <a:rPr lang="en-US" altLang="zh-CN" b="1" dirty="0" err="1" smtClean="0">
                <a:latin typeface="Arial" pitchFamily="34" charset="0"/>
                <a:cs typeface="Arial" pitchFamily="34" charset="0"/>
              </a:rPr>
              <a:t>ind</a:t>
            </a:r>
            <a:r>
              <a:rPr lang="en-US" altLang="zh-CN" b="1" dirty="0" smtClean="0">
                <a:latin typeface="Arial" pitchFamily="34" charset="0"/>
                <a:cs typeface="Arial" pitchFamily="34" charset="0"/>
              </a:rPr>
              <a:t>{text-indent:2em} </a:t>
            </a:r>
          </a:p>
          <a:p>
            <a:pPr>
              <a:spcBef>
                <a:spcPts val="0"/>
              </a:spcBef>
            </a:pPr>
            <a:r>
              <a:rPr lang="en-US" altLang="zh-CN" b="1" dirty="0" smtClean="0">
                <a:latin typeface="Arial" pitchFamily="34" charset="0"/>
                <a:cs typeface="Arial" pitchFamily="34" charset="0"/>
              </a:rPr>
              <a:t>.ind10{text-indent:10px;}</a:t>
            </a:r>
          </a:p>
          <a:p>
            <a:pPr>
              <a:spcBef>
                <a:spcPts val="0"/>
              </a:spcBef>
            </a:pPr>
            <a:r>
              <a:rPr lang="en-US" altLang="zh-CN" b="1" dirty="0" smtClean="0">
                <a:latin typeface="Arial" pitchFamily="34" charset="0"/>
                <a:cs typeface="Arial" pitchFamily="34" charset="0"/>
              </a:rPr>
              <a:t>.</a:t>
            </a:r>
            <a:r>
              <a:rPr lang="en-US" altLang="zh-CN" b="1" dirty="0" err="1" smtClean="0">
                <a:latin typeface="Arial" pitchFamily="34" charset="0"/>
                <a:cs typeface="Arial" pitchFamily="34" charset="0"/>
              </a:rPr>
              <a:t>noborder</a:t>
            </a:r>
            <a:r>
              <a:rPr lang="en-US" altLang="zh-CN" b="1" dirty="0" smtClean="0">
                <a:latin typeface="Arial" pitchFamily="34" charset="0"/>
                <a:cs typeface="Arial" pitchFamily="34" charset="0"/>
              </a:rPr>
              <a:t>{border:0;}</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第十章 </a:t>
            </a:r>
            <a:r>
              <a:rPr lang="en-US" altLang="zh-CN" sz="2800" dirty="0" smtClean="0">
                <a:ln w="18415" cmpd="sng">
                  <a:solidFill>
                    <a:srgbClr val="FFFFFF"/>
                  </a:solidFill>
                  <a:prstDash val="solid"/>
                </a:ln>
                <a:solidFill>
                  <a:schemeClr val="bg1"/>
                </a:solidFill>
                <a:latin typeface="+mn-ea"/>
              </a:rPr>
              <a:t>CSS</a:t>
            </a:r>
            <a:r>
              <a:rPr lang="zh-CN" altLang="en-US" sz="2800" dirty="0" smtClean="0">
                <a:ln w="18415" cmpd="sng">
                  <a:solidFill>
                    <a:srgbClr val="FFFFFF"/>
                  </a:solidFill>
                  <a:prstDash val="solid"/>
                </a:ln>
                <a:solidFill>
                  <a:schemeClr val="bg1"/>
                </a:solidFill>
                <a:latin typeface="+mn-ea"/>
              </a:rPr>
              <a:t>统筹及相关概念</a:t>
            </a:r>
          </a:p>
        </p:txBody>
      </p:sp>
      <p:sp>
        <p:nvSpPr>
          <p:cNvPr id="4" name="内容占位符 2"/>
          <p:cNvSpPr txBox="1">
            <a:spLocks/>
          </p:cNvSpPr>
          <p:nvPr/>
        </p:nvSpPr>
        <p:spPr>
          <a:xfrm>
            <a:off x="467544" y="1700808"/>
            <a:ext cx="8424936" cy="4968552"/>
          </a:xfrm>
          <a:prstGeom prst="rect">
            <a:avLst/>
          </a:prstGeom>
        </p:spPr>
        <p:txBody>
          <a:bodyPr/>
          <a:lstStyle/>
          <a:p>
            <a:pPr>
              <a:spcBef>
                <a:spcPts val="0"/>
              </a:spcBef>
            </a:pPr>
            <a:r>
              <a:rPr lang="en-US" altLang="zh-CN" b="1" dirty="0" smtClean="0">
                <a:latin typeface="Arial" pitchFamily="34" charset="0"/>
                <a:cs typeface="Arial" pitchFamily="34" charset="0"/>
              </a:rPr>
              <a:t>3</a:t>
            </a:r>
            <a:r>
              <a:rPr lang="zh-CN" altLang="en-US" b="1" dirty="0" smtClean="0">
                <a:latin typeface="Arial" pitchFamily="34" charset="0"/>
                <a:cs typeface="Arial" pitchFamily="34" charset="0"/>
              </a:rPr>
              <a:t>）、搜狐</a:t>
            </a:r>
          </a:p>
          <a:p>
            <a:pPr>
              <a:spcBef>
                <a:spcPts val="0"/>
              </a:spcBef>
            </a:pPr>
            <a:endParaRPr lang="zh-CN" altLang="en-US" b="1" dirty="0" smtClean="0">
              <a:latin typeface="Arial" pitchFamily="34" charset="0"/>
              <a:cs typeface="Arial" pitchFamily="34" charset="0"/>
            </a:endParaRPr>
          </a:p>
          <a:p>
            <a:pPr>
              <a:spcBef>
                <a:spcPts val="0"/>
              </a:spcBef>
            </a:pPr>
            <a:r>
              <a:rPr lang="en-US" altLang="zh-CN" b="1" dirty="0" smtClean="0">
                <a:latin typeface="Arial" pitchFamily="34" charset="0"/>
                <a:cs typeface="Arial" pitchFamily="34" charset="0"/>
              </a:rPr>
              <a:t>body{font-family:"\5B8B\4F53","Arial Narrow",HELVETICA;text-align:center;margin:0 auto;padding:0;background:#FFF;font-size:12px;color:#333;} </a:t>
            </a:r>
          </a:p>
          <a:p>
            <a:pPr>
              <a:spcBef>
                <a:spcPts val="0"/>
              </a:spcBef>
            </a:pPr>
            <a:r>
              <a:rPr lang="en-US" altLang="zh-CN" b="1" dirty="0" smtClean="0">
                <a:latin typeface="Arial" pitchFamily="34" charset="0"/>
                <a:cs typeface="Arial" pitchFamily="34" charset="0"/>
              </a:rPr>
              <a:t>body &gt; div{text-</a:t>
            </a:r>
            <a:r>
              <a:rPr lang="en-US" altLang="zh-CN" b="1" dirty="0" err="1" smtClean="0">
                <a:latin typeface="Arial" pitchFamily="34" charset="0"/>
                <a:cs typeface="Arial" pitchFamily="34" charset="0"/>
              </a:rPr>
              <a:t>align:center;margin-right:auto;margin-left:auto</a:t>
            </a:r>
            <a:r>
              <a:rPr lang="en-US" altLang="zh-CN" b="1" dirty="0" smtClean="0">
                <a:latin typeface="Arial" pitchFamily="34" charset="0"/>
                <a:cs typeface="Arial" pitchFamily="34" charset="0"/>
              </a:rPr>
              <a:t>;} </a:t>
            </a:r>
          </a:p>
          <a:p>
            <a:pPr>
              <a:spcBef>
                <a:spcPts val="0"/>
              </a:spcBef>
            </a:pPr>
            <a:r>
              <a:rPr lang="en-US" altLang="zh-CN" b="1" dirty="0" err="1" smtClean="0">
                <a:latin typeface="Arial" pitchFamily="34" charset="0"/>
                <a:cs typeface="Arial" pitchFamily="34" charset="0"/>
              </a:rPr>
              <a:t>div,form,ul,ol,li,span,p</a:t>
            </a:r>
            <a:r>
              <a:rPr lang="en-US" altLang="zh-CN" b="1" dirty="0" smtClean="0">
                <a:latin typeface="Arial" pitchFamily="34" charset="0"/>
                <a:cs typeface="Arial" pitchFamily="34" charset="0"/>
              </a:rPr>
              <a:t>{margin:0;padding:0;border:0;}</a:t>
            </a:r>
          </a:p>
          <a:p>
            <a:pPr>
              <a:spcBef>
                <a:spcPts val="0"/>
              </a:spcBef>
            </a:pPr>
            <a:r>
              <a:rPr lang="en-US" altLang="zh-CN" b="1" dirty="0" err="1" smtClean="0">
                <a:latin typeface="Arial" pitchFamily="34" charset="0"/>
                <a:cs typeface="Arial" pitchFamily="34" charset="0"/>
              </a:rPr>
              <a:t>img,a</a:t>
            </a:r>
            <a:r>
              <a:rPr lang="en-US" altLang="zh-CN" b="1" dirty="0" smtClean="0">
                <a:latin typeface="Arial" pitchFamily="34" charset="0"/>
                <a:cs typeface="Arial" pitchFamily="34" charset="0"/>
              </a:rPr>
              <a:t> </a:t>
            </a:r>
            <a:r>
              <a:rPr lang="en-US" altLang="zh-CN" b="1" dirty="0" err="1" smtClean="0">
                <a:latin typeface="Arial" pitchFamily="34" charset="0"/>
                <a:cs typeface="Arial" pitchFamily="34" charset="0"/>
              </a:rPr>
              <a:t>img</a:t>
            </a:r>
            <a:r>
              <a:rPr lang="en-US" altLang="zh-CN" b="1" dirty="0" smtClean="0">
                <a:latin typeface="Arial" pitchFamily="34" charset="0"/>
                <a:cs typeface="Arial" pitchFamily="34" charset="0"/>
              </a:rPr>
              <a:t>{border:0;margin:0;padding:0;}</a:t>
            </a:r>
          </a:p>
          <a:p>
            <a:pPr>
              <a:spcBef>
                <a:spcPts val="0"/>
              </a:spcBef>
            </a:pPr>
            <a:r>
              <a:rPr lang="en-US" altLang="zh-CN" b="1" dirty="0" smtClean="0">
                <a:latin typeface="Arial" pitchFamily="34" charset="0"/>
                <a:cs typeface="Arial" pitchFamily="34" charset="0"/>
              </a:rPr>
              <a:t>h1,h2,h3,h4,h5,h6{margin:0;padding:0;font-size:12px;font-weight:normal;}</a:t>
            </a:r>
          </a:p>
          <a:p>
            <a:pPr>
              <a:spcBef>
                <a:spcPts val="0"/>
              </a:spcBef>
            </a:pPr>
            <a:r>
              <a:rPr lang="en-US" altLang="zh-CN" b="1" dirty="0" err="1" smtClean="0">
                <a:latin typeface="Arial" pitchFamily="34" charset="0"/>
                <a:cs typeface="Arial" pitchFamily="34" charset="0"/>
              </a:rPr>
              <a:t>ul,ol,li</a:t>
            </a:r>
            <a:r>
              <a:rPr lang="en-US" altLang="zh-CN" b="1" dirty="0" smtClean="0">
                <a:latin typeface="Arial" pitchFamily="34" charset="0"/>
                <a:cs typeface="Arial" pitchFamily="34" charset="0"/>
              </a:rPr>
              <a:t>{list-</a:t>
            </a:r>
            <a:r>
              <a:rPr lang="en-US" altLang="zh-CN" b="1" dirty="0" err="1" smtClean="0">
                <a:latin typeface="Arial" pitchFamily="34" charset="0"/>
                <a:cs typeface="Arial" pitchFamily="34" charset="0"/>
              </a:rPr>
              <a:t>style:none</a:t>
            </a:r>
            <a:r>
              <a:rPr lang="en-US" altLang="zh-CN" b="1" dirty="0" smtClean="0">
                <a:latin typeface="Arial" pitchFamily="34" charset="0"/>
                <a:cs typeface="Arial" pitchFamily="34" charset="0"/>
              </a:rPr>
              <a:t>}</a:t>
            </a:r>
          </a:p>
          <a:p>
            <a:pPr>
              <a:spcBef>
                <a:spcPts val="0"/>
              </a:spcBef>
            </a:pPr>
            <a:r>
              <a:rPr lang="en-US" altLang="zh-CN" b="1" dirty="0" err="1" smtClean="0">
                <a:latin typeface="Arial" pitchFamily="34" charset="0"/>
                <a:cs typeface="Arial" pitchFamily="34" charset="0"/>
              </a:rPr>
              <a:t>table,td,input</a:t>
            </a:r>
            <a:r>
              <a:rPr lang="en-US" altLang="zh-CN" b="1" dirty="0" smtClean="0">
                <a:latin typeface="Arial" pitchFamily="34" charset="0"/>
                <a:cs typeface="Arial" pitchFamily="34" charset="0"/>
              </a:rPr>
              <a:t>{font-size:12px;padding:0} /* </a:t>
            </a:r>
            <a:r>
              <a:rPr lang="zh-CN" altLang="en-US" b="1" dirty="0" smtClean="0">
                <a:latin typeface="Arial" pitchFamily="34" charset="0"/>
                <a:cs typeface="Arial" pitchFamily="34" charset="0"/>
              </a:rPr>
              <a:t>默认链接颜色 *</a:t>
            </a:r>
            <a:r>
              <a:rPr lang="en-US" altLang="zh-CN" b="1" dirty="0" smtClean="0">
                <a:latin typeface="Arial" pitchFamily="34" charset="0"/>
                <a:cs typeface="Arial" pitchFamily="34" charset="0"/>
              </a:rPr>
              <a:t>/ </a:t>
            </a:r>
          </a:p>
          <a:p>
            <a:pPr>
              <a:spcBef>
                <a:spcPts val="0"/>
              </a:spcBef>
            </a:pPr>
            <a:r>
              <a:rPr lang="en-US" altLang="zh-CN" b="1" dirty="0" smtClean="0">
                <a:latin typeface="Arial" pitchFamily="34" charset="0"/>
                <a:cs typeface="Arial" pitchFamily="34" charset="0"/>
              </a:rPr>
              <a:t>a{outline-style:none;color:#333;text-decoration:none}</a:t>
            </a:r>
          </a:p>
          <a:p>
            <a:pPr>
              <a:spcBef>
                <a:spcPts val="0"/>
              </a:spcBef>
            </a:pPr>
            <a:r>
              <a:rPr lang="en-US" altLang="zh-CN" b="1" dirty="0" smtClean="0">
                <a:latin typeface="Arial" pitchFamily="34" charset="0"/>
                <a:cs typeface="Arial" pitchFamily="34" charset="0"/>
              </a:rPr>
              <a:t>a:hover{color:#c00;text-decoration:underline;}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第十章 </a:t>
            </a:r>
            <a:r>
              <a:rPr lang="en-US" altLang="zh-CN" sz="2800" dirty="0" smtClean="0">
                <a:ln w="18415" cmpd="sng">
                  <a:solidFill>
                    <a:srgbClr val="FFFFFF"/>
                  </a:solidFill>
                  <a:prstDash val="solid"/>
                </a:ln>
                <a:solidFill>
                  <a:schemeClr val="bg1"/>
                </a:solidFill>
                <a:latin typeface="+mn-ea"/>
              </a:rPr>
              <a:t>CSS</a:t>
            </a:r>
            <a:r>
              <a:rPr lang="zh-CN" altLang="en-US" sz="2800" dirty="0" smtClean="0">
                <a:ln w="18415" cmpd="sng">
                  <a:solidFill>
                    <a:srgbClr val="FFFFFF"/>
                  </a:solidFill>
                  <a:prstDash val="solid"/>
                </a:ln>
                <a:solidFill>
                  <a:schemeClr val="bg1"/>
                </a:solidFill>
                <a:latin typeface="+mn-ea"/>
              </a:rPr>
              <a:t>统筹及相关概念</a:t>
            </a:r>
          </a:p>
        </p:txBody>
      </p:sp>
      <p:sp>
        <p:nvSpPr>
          <p:cNvPr id="4" name="内容占位符 2"/>
          <p:cNvSpPr txBox="1">
            <a:spLocks/>
          </p:cNvSpPr>
          <p:nvPr/>
        </p:nvSpPr>
        <p:spPr>
          <a:xfrm>
            <a:off x="467544" y="1700808"/>
            <a:ext cx="8424936" cy="4968552"/>
          </a:xfrm>
          <a:prstGeom prst="rect">
            <a:avLst/>
          </a:prstGeom>
        </p:spPr>
        <p:txBody>
          <a:bodyPr/>
          <a:lstStyle/>
          <a:p>
            <a:pPr>
              <a:spcBef>
                <a:spcPts val="0"/>
              </a:spcBef>
            </a:pPr>
            <a:r>
              <a:rPr lang="zh-CN" altLang="en-US" sz="2400" b="1" dirty="0" smtClean="0">
                <a:latin typeface="Arial" pitchFamily="34" charset="0"/>
                <a:cs typeface="Arial" pitchFamily="34" charset="0"/>
              </a:rPr>
              <a:t>子选择器</a:t>
            </a:r>
          </a:p>
          <a:p>
            <a:pPr>
              <a:spcBef>
                <a:spcPts val="0"/>
              </a:spcBef>
            </a:pPr>
            <a:endParaRPr lang="zh-CN" altLang="en-US" sz="2400" b="1" dirty="0" smtClean="0">
              <a:latin typeface="Arial" pitchFamily="34" charset="0"/>
              <a:cs typeface="Arial" pitchFamily="34" charset="0"/>
            </a:endParaRPr>
          </a:p>
          <a:p>
            <a:pPr>
              <a:spcBef>
                <a:spcPts val="0"/>
              </a:spcBef>
            </a:pPr>
            <a:r>
              <a:rPr lang="zh-CN" altLang="en-US" sz="2400" b="1" dirty="0" smtClean="0">
                <a:latin typeface="Arial" pitchFamily="34" charset="0"/>
                <a:cs typeface="Arial" pitchFamily="34" charset="0"/>
              </a:rPr>
              <a:t>语法：选择符</a:t>
            </a:r>
            <a:r>
              <a:rPr lang="en-US" altLang="zh-CN" sz="2400" b="1" dirty="0" smtClean="0">
                <a:latin typeface="Arial" pitchFamily="34" charset="0"/>
                <a:cs typeface="Arial" pitchFamily="34" charset="0"/>
              </a:rPr>
              <a:t>1&gt;</a:t>
            </a:r>
            <a:r>
              <a:rPr lang="zh-CN" altLang="en-US" sz="2400" b="1" dirty="0" smtClean="0">
                <a:latin typeface="Arial" pitchFamily="34" charset="0"/>
                <a:cs typeface="Arial" pitchFamily="34" charset="0"/>
              </a:rPr>
              <a:t>选择符</a:t>
            </a:r>
            <a:r>
              <a:rPr lang="en-US" altLang="zh-CN" sz="2400" b="1" dirty="0" smtClean="0">
                <a:latin typeface="Arial" pitchFamily="34" charset="0"/>
                <a:cs typeface="Arial" pitchFamily="34" charset="0"/>
              </a:rPr>
              <a:t>2{</a:t>
            </a:r>
            <a:r>
              <a:rPr lang="zh-CN" altLang="en-US" sz="2400" b="1" dirty="0" smtClean="0">
                <a:latin typeface="Arial" pitchFamily="34" charset="0"/>
                <a:cs typeface="Arial" pitchFamily="34" charset="0"/>
              </a:rPr>
              <a:t>属性：属性值</a:t>
            </a:r>
            <a:r>
              <a:rPr lang="en-US" altLang="zh-CN" sz="2400" b="1" dirty="0" smtClean="0">
                <a:latin typeface="Arial" pitchFamily="34" charset="0"/>
                <a:cs typeface="Arial" pitchFamily="34" charset="0"/>
              </a:rPr>
              <a:t>;}</a:t>
            </a:r>
          </a:p>
          <a:p>
            <a:pPr>
              <a:spcBef>
                <a:spcPts val="0"/>
              </a:spcBef>
            </a:pPr>
            <a:endParaRPr lang="en-US" altLang="zh-CN" sz="2400" b="1" dirty="0" smtClean="0">
              <a:latin typeface="Arial" pitchFamily="34" charset="0"/>
              <a:cs typeface="Arial" pitchFamily="34" charset="0"/>
            </a:endParaRPr>
          </a:p>
          <a:p>
            <a:pPr>
              <a:spcBef>
                <a:spcPts val="0"/>
              </a:spcBef>
            </a:pPr>
            <a:r>
              <a:rPr lang="zh-CN" altLang="en-US" sz="2400" b="1" dirty="0" smtClean="0">
                <a:latin typeface="Arial" pitchFamily="34" charset="0"/>
                <a:cs typeface="Arial" pitchFamily="34" charset="0"/>
              </a:rPr>
              <a:t>作用：只对选择符</a:t>
            </a:r>
            <a:r>
              <a:rPr lang="en-US" altLang="zh-CN" sz="2400" b="1" dirty="0" smtClean="0">
                <a:latin typeface="Arial" pitchFamily="34" charset="0"/>
                <a:cs typeface="Arial" pitchFamily="34" charset="0"/>
              </a:rPr>
              <a:t>1</a:t>
            </a:r>
            <a:r>
              <a:rPr lang="zh-CN" altLang="en-US" sz="2400" b="1" dirty="0" smtClean="0">
                <a:latin typeface="Arial" pitchFamily="34" charset="0"/>
                <a:cs typeface="Arial" pitchFamily="34" charset="0"/>
              </a:rPr>
              <a:t>下的子元素选择符</a:t>
            </a:r>
            <a:r>
              <a:rPr lang="en-US" altLang="zh-CN" sz="2400" b="1" dirty="0" smtClean="0">
                <a:latin typeface="Arial" pitchFamily="34" charset="0"/>
                <a:cs typeface="Arial" pitchFamily="34" charset="0"/>
              </a:rPr>
              <a:t>2</a:t>
            </a:r>
            <a:r>
              <a:rPr lang="zh-CN" altLang="en-US" sz="2400" b="1" dirty="0" smtClean="0">
                <a:latin typeface="Arial" pitchFamily="34" charset="0"/>
                <a:cs typeface="Arial" pitchFamily="34" charset="0"/>
              </a:rPr>
              <a:t>起作用</a:t>
            </a:r>
            <a:r>
              <a:rPr lang="en-US" altLang="zh-CN" sz="24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0" y="3501008"/>
            <a:ext cx="9144000" cy="1800200"/>
          </a:xfrm>
          <a:prstGeom prst="rect">
            <a:avLst/>
          </a:prstGeom>
          <a:solidFill>
            <a:srgbClr val="FF682F"/>
          </a:solidFill>
          <a:ln>
            <a:noFill/>
          </a:ln>
        </p:spPr>
        <p:txBody>
          <a:bodyPr anchor="ctr"/>
          <a:lstStyle/>
          <a:p>
            <a:pPr algn="r" eaLnBrk="1" fontAlgn="auto" hangingPunct="1">
              <a:spcAft>
                <a:spcPts val="0"/>
              </a:spcAft>
              <a:defRPr/>
            </a:pPr>
            <a:r>
              <a:rPr lang="zh-CN" altLang="en-US" sz="5400" dirty="0" smtClean="0">
                <a:ln w="18415" cmpd="sng">
                  <a:solidFill>
                    <a:srgbClr val="FFFFFF"/>
                  </a:solidFill>
                  <a:prstDash val="solid"/>
                </a:ln>
                <a:solidFill>
                  <a:schemeClr val="bg1"/>
                </a:solidFill>
                <a:latin typeface="+mn-ea"/>
                <a:ea typeface="+mn-ea"/>
                <a:cs typeface="+mj-cs"/>
              </a:rPr>
              <a:t>第十章 </a:t>
            </a:r>
            <a:r>
              <a:rPr lang="en-US" altLang="zh-CN" sz="5400" dirty="0" smtClean="0">
                <a:ln w="18415" cmpd="sng">
                  <a:solidFill>
                    <a:srgbClr val="FFFFFF"/>
                  </a:solidFill>
                  <a:prstDash val="solid"/>
                </a:ln>
                <a:solidFill>
                  <a:schemeClr val="bg1"/>
                </a:solidFill>
                <a:latin typeface="+mn-ea"/>
                <a:ea typeface="+mn-ea"/>
                <a:cs typeface="+mj-cs"/>
              </a:rPr>
              <a:t>CSS</a:t>
            </a:r>
            <a:r>
              <a:rPr lang="zh-CN" altLang="en-US" sz="5400" dirty="0" smtClean="0">
                <a:ln w="18415" cmpd="sng">
                  <a:solidFill>
                    <a:srgbClr val="FFFFFF"/>
                  </a:solidFill>
                  <a:prstDash val="solid"/>
                </a:ln>
                <a:solidFill>
                  <a:schemeClr val="bg1"/>
                </a:solidFill>
                <a:latin typeface="+mn-ea"/>
                <a:ea typeface="+mn-ea"/>
                <a:cs typeface="+mj-cs"/>
              </a:rPr>
              <a:t>统筹及相关概念</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第十章 </a:t>
            </a:r>
            <a:r>
              <a:rPr lang="en-US" altLang="zh-CN" sz="2800" dirty="0" smtClean="0">
                <a:ln w="18415" cmpd="sng">
                  <a:solidFill>
                    <a:srgbClr val="FFFFFF"/>
                  </a:solidFill>
                  <a:prstDash val="solid"/>
                </a:ln>
                <a:solidFill>
                  <a:schemeClr val="bg1"/>
                </a:solidFill>
                <a:latin typeface="+mn-ea"/>
              </a:rPr>
              <a:t>CSS</a:t>
            </a:r>
            <a:r>
              <a:rPr lang="zh-CN" altLang="en-US" sz="2800" dirty="0" smtClean="0">
                <a:ln w="18415" cmpd="sng">
                  <a:solidFill>
                    <a:srgbClr val="FFFFFF"/>
                  </a:solidFill>
                  <a:prstDash val="solid"/>
                </a:ln>
                <a:solidFill>
                  <a:schemeClr val="bg1"/>
                </a:solidFill>
                <a:latin typeface="+mn-ea"/>
              </a:rPr>
              <a:t>统筹及相关概念</a:t>
            </a:r>
          </a:p>
        </p:txBody>
      </p:sp>
      <p:sp>
        <p:nvSpPr>
          <p:cNvPr id="4" name="内容占位符 2"/>
          <p:cNvSpPr txBox="1">
            <a:spLocks/>
          </p:cNvSpPr>
          <p:nvPr/>
        </p:nvSpPr>
        <p:spPr>
          <a:xfrm>
            <a:off x="467544" y="1700808"/>
            <a:ext cx="8676456" cy="4968552"/>
          </a:xfrm>
          <a:prstGeom prst="rect">
            <a:avLst/>
          </a:prstGeom>
        </p:spPr>
        <p:txBody>
          <a:bodyPr/>
          <a:lstStyle/>
          <a:p>
            <a:pPr>
              <a:spcBef>
                <a:spcPts val="0"/>
              </a:spcBef>
            </a:pPr>
            <a:r>
              <a:rPr lang="zh-CN" altLang="en-US" sz="2400" b="1" dirty="0" smtClean="0">
                <a:latin typeface="Arial" pitchFamily="34" charset="0"/>
                <a:cs typeface="Arial" pitchFamily="34" charset="0"/>
              </a:rPr>
              <a:t>子选择器与后代选择器的区别</a:t>
            </a:r>
          </a:p>
          <a:p>
            <a:pPr>
              <a:spcBef>
                <a:spcPts val="0"/>
              </a:spcBef>
            </a:pPr>
            <a:endParaRPr lang="zh-CN" altLang="en-US" b="1" dirty="0" smtClean="0">
              <a:latin typeface="Arial" pitchFamily="34" charset="0"/>
              <a:cs typeface="Arial" pitchFamily="34" charset="0"/>
            </a:endParaRPr>
          </a:p>
          <a:p>
            <a:pPr>
              <a:spcBef>
                <a:spcPts val="0"/>
              </a:spcBef>
            </a:pPr>
            <a:r>
              <a:rPr lang="zh-CN" altLang="en-US" b="1" dirty="0" smtClean="0">
                <a:latin typeface="Arial" pitchFamily="34" charset="0"/>
                <a:cs typeface="Arial" pitchFamily="34" charset="0"/>
              </a:rPr>
              <a:t>①写法不一样：</a:t>
            </a:r>
            <a:br>
              <a:rPr lang="zh-CN" altLang="en-US" b="1" dirty="0" smtClean="0">
                <a:latin typeface="Arial" pitchFamily="34" charset="0"/>
                <a:cs typeface="Arial" pitchFamily="34" charset="0"/>
              </a:rPr>
            </a:br>
            <a:r>
              <a:rPr lang="zh-CN" altLang="en-US" b="1" dirty="0" smtClean="0">
                <a:latin typeface="Arial" pitchFamily="34" charset="0"/>
                <a:cs typeface="Arial" pitchFamily="34" charset="0"/>
              </a:rPr>
              <a:t>后代选择器的标识为：空格 </a:t>
            </a:r>
            <a:br>
              <a:rPr lang="zh-CN" altLang="en-US" b="1" dirty="0" smtClean="0">
                <a:latin typeface="Arial" pitchFamily="34" charset="0"/>
                <a:cs typeface="Arial" pitchFamily="34" charset="0"/>
              </a:rPr>
            </a:br>
            <a:r>
              <a:rPr lang="zh-CN" altLang="en-US" b="1" dirty="0" smtClean="0">
                <a:latin typeface="Arial" pitchFamily="34" charset="0"/>
                <a:cs typeface="Arial" pitchFamily="34" charset="0"/>
              </a:rPr>
              <a:t>如：</a:t>
            </a:r>
            <a:r>
              <a:rPr lang="en-US" altLang="zh-CN" b="1" dirty="0" err="1" smtClean="0">
                <a:latin typeface="Arial" pitchFamily="34" charset="0"/>
                <a:cs typeface="Arial" pitchFamily="34" charset="0"/>
              </a:rPr>
              <a:t>ul</a:t>
            </a:r>
            <a:r>
              <a:rPr lang="en-US" altLang="zh-CN" b="1" dirty="0" smtClean="0">
                <a:latin typeface="Arial" pitchFamily="34" charset="0"/>
                <a:cs typeface="Arial" pitchFamily="34" charset="0"/>
              </a:rPr>
              <a:t> </a:t>
            </a:r>
            <a:r>
              <a:rPr lang="en-US" altLang="zh-CN" b="1" dirty="0" err="1" smtClean="0">
                <a:latin typeface="Arial" pitchFamily="34" charset="0"/>
                <a:cs typeface="Arial" pitchFamily="34" charset="0"/>
              </a:rPr>
              <a:t>li</a:t>
            </a:r>
            <a:r>
              <a:rPr lang="en-US" altLang="zh-CN" b="1" dirty="0" smtClean="0">
                <a:latin typeface="Arial" pitchFamily="34" charset="0"/>
                <a:cs typeface="Arial" pitchFamily="34" charset="0"/>
              </a:rPr>
              <a:t>{width:150px;} 【</a:t>
            </a:r>
            <a:r>
              <a:rPr lang="en-US" altLang="zh-CN" b="1" dirty="0" err="1" smtClean="0">
                <a:latin typeface="Arial" pitchFamily="34" charset="0"/>
                <a:cs typeface="Arial" pitchFamily="34" charset="0"/>
              </a:rPr>
              <a:t>ul</a:t>
            </a:r>
            <a:r>
              <a:rPr lang="zh-CN" altLang="en-US" b="1" dirty="0" smtClean="0">
                <a:latin typeface="Arial" pitchFamily="34" charset="0"/>
                <a:cs typeface="Arial" pitchFamily="34" charset="0"/>
              </a:rPr>
              <a:t>和</a:t>
            </a:r>
            <a:r>
              <a:rPr lang="en-US" altLang="zh-CN" b="1" dirty="0" err="1" smtClean="0">
                <a:latin typeface="Arial" pitchFamily="34" charset="0"/>
                <a:cs typeface="Arial" pitchFamily="34" charset="0"/>
              </a:rPr>
              <a:t>li</a:t>
            </a:r>
            <a:r>
              <a:rPr lang="zh-CN" altLang="en-US" b="1" dirty="0" smtClean="0">
                <a:latin typeface="Arial" pitchFamily="34" charset="0"/>
                <a:cs typeface="Arial" pitchFamily="34" charset="0"/>
              </a:rPr>
              <a:t>之间用空格隔开</a:t>
            </a:r>
            <a:r>
              <a:rPr lang="en-US" altLang="zh-CN" b="1" dirty="0" smtClean="0">
                <a:latin typeface="Arial" pitchFamily="34" charset="0"/>
                <a:cs typeface="Arial" pitchFamily="34" charset="0"/>
              </a:rPr>
              <a:t>】</a:t>
            </a:r>
            <a:br>
              <a:rPr lang="en-US" altLang="zh-CN" b="1" dirty="0" smtClean="0">
                <a:latin typeface="Arial" pitchFamily="34" charset="0"/>
                <a:cs typeface="Arial" pitchFamily="34" charset="0"/>
              </a:rPr>
            </a:br>
            <a:r>
              <a:rPr lang="zh-CN" altLang="en-US" b="1" dirty="0" smtClean="0">
                <a:latin typeface="Arial" pitchFamily="34" charset="0"/>
                <a:cs typeface="Arial" pitchFamily="34" charset="0"/>
              </a:rPr>
              <a:t>子选择器的标识为：</a:t>
            </a:r>
            <a:r>
              <a:rPr lang="en-US" altLang="zh-CN" b="1" dirty="0" smtClean="0">
                <a:latin typeface="Arial" pitchFamily="34" charset="0"/>
                <a:cs typeface="Arial" pitchFamily="34" charset="0"/>
              </a:rPr>
              <a:t>&gt;</a:t>
            </a:r>
            <a:br>
              <a:rPr lang="en-US" altLang="zh-CN" b="1" dirty="0" smtClean="0">
                <a:latin typeface="Arial" pitchFamily="34" charset="0"/>
                <a:cs typeface="Arial" pitchFamily="34" charset="0"/>
              </a:rPr>
            </a:br>
            <a:r>
              <a:rPr lang="zh-CN" altLang="en-US" b="1" dirty="0" smtClean="0">
                <a:latin typeface="Arial" pitchFamily="34" charset="0"/>
                <a:cs typeface="Arial" pitchFamily="34" charset="0"/>
              </a:rPr>
              <a:t>如：</a:t>
            </a:r>
            <a:r>
              <a:rPr lang="en-US" altLang="zh-CN" b="1" dirty="0" err="1" smtClean="0">
                <a:latin typeface="Arial" pitchFamily="34" charset="0"/>
                <a:cs typeface="Arial" pitchFamily="34" charset="0"/>
              </a:rPr>
              <a:t>ul</a:t>
            </a:r>
            <a:r>
              <a:rPr lang="en-US" altLang="zh-CN" b="1" dirty="0" smtClean="0">
                <a:latin typeface="Arial" pitchFamily="34" charset="0"/>
                <a:cs typeface="Arial" pitchFamily="34" charset="0"/>
              </a:rPr>
              <a:t>&gt;</a:t>
            </a:r>
            <a:r>
              <a:rPr lang="en-US" altLang="zh-CN" b="1" dirty="0" err="1" smtClean="0">
                <a:latin typeface="Arial" pitchFamily="34" charset="0"/>
                <a:cs typeface="Arial" pitchFamily="34" charset="0"/>
              </a:rPr>
              <a:t>li</a:t>
            </a:r>
            <a:r>
              <a:rPr lang="en-US" altLang="zh-CN" b="1" dirty="0" smtClean="0">
                <a:latin typeface="Arial" pitchFamily="34" charset="0"/>
                <a:cs typeface="Arial" pitchFamily="34" charset="0"/>
              </a:rPr>
              <a:t>{width:150px;}【</a:t>
            </a:r>
            <a:r>
              <a:rPr lang="en-US" altLang="zh-CN" b="1" dirty="0" err="1" smtClean="0">
                <a:latin typeface="Arial" pitchFamily="34" charset="0"/>
                <a:cs typeface="Arial" pitchFamily="34" charset="0"/>
              </a:rPr>
              <a:t>ul</a:t>
            </a:r>
            <a:r>
              <a:rPr lang="zh-CN" altLang="en-US" b="1" dirty="0" smtClean="0">
                <a:latin typeface="Arial" pitchFamily="34" charset="0"/>
                <a:cs typeface="Arial" pitchFamily="34" charset="0"/>
              </a:rPr>
              <a:t>和</a:t>
            </a:r>
            <a:r>
              <a:rPr lang="en-US" altLang="zh-CN" b="1" dirty="0" err="1" smtClean="0">
                <a:latin typeface="Arial" pitchFamily="34" charset="0"/>
                <a:cs typeface="Arial" pitchFamily="34" charset="0"/>
              </a:rPr>
              <a:t>li</a:t>
            </a:r>
            <a:r>
              <a:rPr lang="zh-CN" altLang="en-US" b="1" dirty="0" smtClean="0">
                <a:latin typeface="Arial" pitchFamily="34" charset="0"/>
                <a:cs typeface="Arial" pitchFamily="34" charset="0"/>
              </a:rPr>
              <a:t>之间用</a:t>
            </a:r>
            <a:r>
              <a:rPr lang="en-US" altLang="zh-CN" b="1" dirty="0" smtClean="0">
                <a:latin typeface="Arial" pitchFamily="34" charset="0"/>
                <a:cs typeface="Arial" pitchFamily="34" charset="0"/>
              </a:rPr>
              <a:t>&gt;</a:t>
            </a:r>
            <a:r>
              <a:rPr lang="zh-CN" altLang="en-US" b="1" dirty="0" smtClean="0">
                <a:latin typeface="Arial" pitchFamily="34" charset="0"/>
                <a:cs typeface="Arial" pitchFamily="34" charset="0"/>
              </a:rPr>
              <a:t>隔开</a:t>
            </a:r>
            <a:r>
              <a:rPr lang="en-US" altLang="zh-CN" b="1" dirty="0" smtClean="0">
                <a:latin typeface="Arial" pitchFamily="34" charset="0"/>
                <a:cs typeface="Arial" pitchFamily="34" charset="0"/>
              </a:rPr>
              <a:t>】</a:t>
            </a:r>
            <a:br>
              <a:rPr lang="en-US" altLang="zh-CN" b="1" dirty="0" smtClean="0">
                <a:latin typeface="Arial" pitchFamily="34" charset="0"/>
                <a:cs typeface="Arial" pitchFamily="34" charset="0"/>
              </a:rPr>
            </a:br>
            <a:r>
              <a:rPr lang="en-US" altLang="zh-CN" b="1" dirty="0" smtClean="0">
                <a:latin typeface="Arial" pitchFamily="34" charset="0"/>
                <a:cs typeface="Arial" pitchFamily="34" charset="0"/>
              </a:rPr>
              <a:t/>
            </a:r>
            <a:br>
              <a:rPr lang="en-US" altLang="zh-CN" b="1" dirty="0" smtClean="0">
                <a:latin typeface="Arial" pitchFamily="34" charset="0"/>
                <a:cs typeface="Arial" pitchFamily="34" charset="0"/>
              </a:rPr>
            </a:br>
            <a:r>
              <a:rPr lang="en-US" altLang="zh-CN" b="1" dirty="0" smtClean="0">
                <a:latin typeface="Arial" pitchFamily="34" charset="0"/>
                <a:cs typeface="Arial" pitchFamily="34" charset="0"/>
              </a:rPr>
              <a:t>②</a:t>
            </a:r>
            <a:r>
              <a:rPr lang="zh-CN" altLang="en-US" b="1" dirty="0" smtClean="0">
                <a:latin typeface="Arial" pitchFamily="34" charset="0"/>
                <a:cs typeface="Arial" pitchFamily="34" charset="0"/>
              </a:rPr>
              <a:t>功能不一样：</a:t>
            </a:r>
            <a:br>
              <a:rPr lang="zh-CN" altLang="en-US" b="1" dirty="0" smtClean="0">
                <a:latin typeface="Arial" pitchFamily="34" charset="0"/>
                <a:cs typeface="Arial" pitchFamily="34" charset="0"/>
              </a:rPr>
            </a:br>
            <a:r>
              <a:rPr lang="zh-CN" altLang="en-US" b="1" dirty="0" smtClean="0">
                <a:latin typeface="Arial" pitchFamily="34" charset="0"/>
                <a:cs typeface="Arial" pitchFamily="34" charset="0"/>
              </a:rPr>
              <a:t>后代选择器是选择</a:t>
            </a:r>
            <a:r>
              <a:rPr lang="en-US" altLang="zh-CN" b="1" dirty="0" err="1" smtClean="0">
                <a:latin typeface="Arial" pitchFamily="34" charset="0"/>
                <a:cs typeface="Arial" pitchFamily="34" charset="0"/>
              </a:rPr>
              <a:t>ul</a:t>
            </a:r>
            <a:r>
              <a:rPr lang="zh-CN" altLang="en-US" b="1" dirty="0" smtClean="0">
                <a:latin typeface="Arial" pitchFamily="34" charset="0"/>
                <a:cs typeface="Arial" pitchFamily="34" charset="0"/>
              </a:rPr>
              <a:t>包围的 所有元素中的 所有</a:t>
            </a:r>
            <a:r>
              <a:rPr lang="en-US" altLang="zh-CN" b="1" dirty="0" err="1" smtClean="0">
                <a:latin typeface="Arial" pitchFamily="34" charset="0"/>
                <a:cs typeface="Arial" pitchFamily="34" charset="0"/>
              </a:rPr>
              <a:t>li</a:t>
            </a:r>
            <a:r>
              <a:rPr lang="zh-CN" altLang="en-US" b="1" dirty="0" smtClean="0">
                <a:latin typeface="Arial" pitchFamily="34" charset="0"/>
                <a:cs typeface="Arial" pitchFamily="34" charset="0"/>
              </a:rPr>
              <a:t>元素，包括子元素、孙元素、曾孙元素等等等。</a:t>
            </a:r>
            <a:br>
              <a:rPr lang="zh-CN" altLang="en-US" b="1" dirty="0" smtClean="0">
                <a:latin typeface="Arial" pitchFamily="34" charset="0"/>
                <a:cs typeface="Arial" pitchFamily="34" charset="0"/>
              </a:rPr>
            </a:br>
            <a:r>
              <a:rPr lang="zh-CN" altLang="en-US" b="1" dirty="0" smtClean="0">
                <a:latin typeface="Arial" pitchFamily="34" charset="0"/>
                <a:cs typeface="Arial" pitchFamily="34" charset="0"/>
              </a:rPr>
              <a:t>子选择器仅仅选择</a:t>
            </a:r>
            <a:r>
              <a:rPr lang="en-US" altLang="zh-CN" b="1" dirty="0" err="1" smtClean="0">
                <a:latin typeface="Arial" pitchFamily="34" charset="0"/>
                <a:cs typeface="Arial" pitchFamily="34" charset="0"/>
              </a:rPr>
              <a:t>ul</a:t>
            </a:r>
            <a:r>
              <a:rPr lang="zh-CN" altLang="en-US" b="1" dirty="0" smtClean="0">
                <a:latin typeface="Arial" pitchFamily="34" charset="0"/>
                <a:cs typeface="Arial" pitchFamily="34" charset="0"/>
              </a:rPr>
              <a:t>包围的 子元素中的  </a:t>
            </a:r>
            <a:r>
              <a:rPr lang="en-US" altLang="zh-CN" b="1" dirty="0" err="1" smtClean="0">
                <a:latin typeface="Arial" pitchFamily="34" charset="0"/>
                <a:cs typeface="Arial" pitchFamily="34" charset="0"/>
              </a:rPr>
              <a:t>li</a:t>
            </a:r>
            <a:r>
              <a:rPr lang="zh-CN" altLang="en-US" b="1" dirty="0" smtClean="0">
                <a:latin typeface="Arial" pitchFamily="34" charset="0"/>
                <a:cs typeface="Arial" pitchFamily="34" charset="0"/>
              </a:rPr>
              <a:t>元素，不包括孙元素、曾孙元素等等等。</a:t>
            </a:r>
            <a:br>
              <a:rPr lang="zh-CN" altLang="en-US" b="1" dirty="0" smtClean="0">
                <a:latin typeface="Arial" pitchFamily="34" charset="0"/>
                <a:cs typeface="Arial" pitchFamily="34" charset="0"/>
              </a:rPr>
            </a:br>
            <a:r>
              <a:rPr lang="zh-CN" altLang="en-US" b="1" dirty="0" smtClean="0">
                <a:latin typeface="Arial" pitchFamily="34" charset="0"/>
                <a:cs typeface="Arial" pitchFamily="34" charset="0"/>
              </a:rPr>
              <a:t/>
            </a:r>
            <a:br>
              <a:rPr lang="zh-CN" altLang="en-US" b="1" dirty="0" smtClean="0">
                <a:latin typeface="Arial" pitchFamily="34" charset="0"/>
                <a:cs typeface="Arial" pitchFamily="34" charset="0"/>
              </a:rPr>
            </a:br>
            <a:r>
              <a:rPr lang="zh-CN" altLang="en-US" b="1" dirty="0" smtClean="0">
                <a:latin typeface="Arial" pitchFamily="34" charset="0"/>
                <a:cs typeface="Arial" pitchFamily="34" charset="0"/>
              </a:rPr>
              <a:t>③兼容性不一样：</a:t>
            </a:r>
            <a:br>
              <a:rPr lang="zh-CN" altLang="en-US" b="1" dirty="0" smtClean="0">
                <a:latin typeface="Arial" pitchFamily="34" charset="0"/>
                <a:cs typeface="Arial" pitchFamily="34" charset="0"/>
              </a:rPr>
            </a:br>
            <a:r>
              <a:rPr lang="zh-CN" altLang="en-US" b="1" dirty="0" smtClean="0">
                <a:latin typeface="Arial" pitchFamily="34" charset="0"/>
                <a:cs typeface="Arial" pitchFamily="34" charset="0"/>
              </a:rPr>
              <a:t>后代选择器是所有浏览器都兼容的，都可使用。</a:t>
            </a:r>
            <a:br>
              <a:rPr lang="zh-CN" altLang="en-US" b="1" dirty="0" smtClean="0">
                <a:latin typeface="Arial" pitchFamily="34" charset="0"/>
                <a:cs typeface="Arial" pitchFamily="34" charset="0"/>
              </a:rPr>
            </a:br>
            <a:r>
              <a:rPr lang="zh-CN" altLang="en-US" b="1" dirty="0" smtClean="0">
                <a:latin typeface="Arial" pitchFamily="34" charset="0"/>
                <a:cs typeface="Arial" pitchFamily="34" charset="0"/>
              </a:rPr>
              <a:t>子选择器在</a:t>
            </a:r>
            <a:r>
              <a:rPr lang="en-US" altLang="zh-CN" b="1" dirty="0" smtClean="0">
                <a:latin typeface="Arial" pitchFamily="34" charset="0"/>
                <a:cs typeface="Arial" pitchFamily="34" charset="0"/>
              </a:rPr>
              <a:t>IE6</a:t>
            </a:r>
            <a:r>
              <a:rPr lang="zh-CN" altLang="en-US" b="1" dirty="0" smtClean="0">
                <a:latin typeface="Arial" pitchFamily="34" charset="0"/>
                <a:cs typeface="Arial" pitchFamily="34" charset="0"/>
              </a:rPr>
              <a:t>、</a:t>
            </a:r>
            <a:r>
              <a:rPr lang="en-US" altLang="zh-CN" b="1" dirty="0" smtClean="0">
                <a:latin typeface="Arial" pitchFamily="34" charset="0"/>
                <a:cs typeface="Arial" pitchFamily="34" charset="0"/>
              </a:rPr>
              <a:t>IE7</a:t>
            </a:r>
            <a:r>
              <a:rPr lang="zh-CN" altLang="en-US" b="1" dirty="0" smtClean="0">
                <a:latin typeface="Arial" pitchFamily="34" charset="0"/>
                <a:cs typeface="Arial" pitchFamily="34" charset="0"/>
              </a:rPr>
              <a:t>、</a:t>
            </a:r>
            <a:r>
              <a:rPr lang="en-US" altLang="zh-CN" b="1" dirty="0" smtClean="0">
                <a:latin typeface="Arial" pitchFamily="34" charset="0"/>
                <a:cs typeface="Arial" pitchFamily="34" charset="0"/>
              </a:rPr>
              <a:t>IE8</a:t>
            </a:r>
            <a:r>
              <a:rPr lang="zh-CN" altLang="en-US" b="1" dirty="0" smtClean="0">
                <a:latin typeface="Arial" pitchFamily="34" charset="0"/>
                <a:cs typeface="Arial" pitchFamily="34" charset="0"/>
              </a:rPr>
              <a:t>中则是不被支持的选择</a:t>
            </a:r>
            <a:endParaRPr lang="en-US" altLang="zh-CN"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第十章 </a:t>
            </a:r>
            <a:r>
              <a:rPr lang="en-US" altLang="zh-CN" sz="2800" dirty="0" smtClean="0">
                <a:ln w="18415" cmpd="sng">
                  <a:solidFill>
                    <a:srgbClr val="FFFFFF"/>
                  </a:solidFill>
                  <a:prstDash val="solid"/>
                </a:ln>
                <a:solidFill>
                  <a:schemeClr val="bg1"/>
                </a:solidFill>
                <a:latin typeface="+mn-ea"/>
              </a:rPr>
              <a:t>CSS</a:t>
            </a:r>
            <a:r>
              <a:rPr lang="zh-CN" altLang="en-US" sz="2800" dirty="0" smtClean="0">
                <a:ln w="18415" cmpd="sng">
                  <a:solidFill>
                    <a:srgbClr val="FFFFFF"/>
                  </a:solidFill>
                  <a:prstDash val="solid"/>
                </a:ln>
                <a:solidFill>
                  <a:schemeClr val="bg1"/>
                </a:solidFill>
                <a:latin typeface="+mn-ea"/>
              </a:rPr>
              <a:t>统筹及相关概念</a:t>
            </a:r>
          </a:p>
        </p:txBody>
      </p:sp>
      <p:sp>
        <p:nvSpPr>
          <p:cNvPr id="4" name="内容占位符 2"/>
          <p:cNvSpPr txBox="1">
            <a:spLocks/>
          </p:cNvSpPr>
          <p:nvPr/>
        </p:nvSpPr>
        <p:spPr>
          <a:xfrm>
            <a:off x="467544" y="1700808"/>
            <a:ext cx="8676456" cy="4968552"/>
          </a:xfrm>
          <a:prstGeom prst="rect">
            <a:avLst/>
          </a:prstGeom>
        </p:spPr>
        <p:txBody>
          <a:bodyPr/>
          <a:lstStyle/>
          <a:p>
            <a:pPr>
              <a:spcBef>
                <a:spcPts val="0"/>
              </a:spcBef>
            </a:pPr>
            <a:r>
              <a:rPr lang="en-US" altLang="zh-CN" sz="2400" b="1" dirty="0" smtClean="0">
                <a:latin typeface="Arial" pitchFamily="34" charset="0"/>
                <a:cs typeface="Arial" pitchFamily="34" charset="0"/>
              </a:rPr>
              <a:t>CSS</a:t>
            </a:r>
            <a:r>
              <a:rPr lang="zh-CN" altLang="en-US" sz="2400" b="1" dirty="0" smtClean="0">
                <a:latin typeface="Arial" pitchFamily="34" charset="0"/>
                <a:cs typeface="Arial" pitchFamily="34" charset="0"/>
              </a:rPr>
              <a:t>继承</a:t>
            </a:r>
            <a:endParaRPr lang="en-US" altLang="zh-CN" sz="2400" b="1" dirty="0" smtClean="0">
              <a:latin typeface="Arial" pitchFamily="34" charset="0"/>
              <a:cs typeface="Arial" pitchFamily="34" charset="0"/>
            </a:endParaRPr>
          </a:p>
          <a:p>
            <a:pPr>
              <a:spcBef>
                <a:spcPts val="0"/>
              </a:spcBef>
            </a:pPr>
            <a:endParaRPr lang="zh-CN" altLang="en-US" b="1" dirty="0" smtClean="0">
              <a:latin typeface="Arial" pitchFamily="34" charset="0"/>
              <a:cs typeface="Arial" pitchFamily="34" charset="0"/>
            </a:endParaRPr>
          </a:p>
          <a:p>
            <a:pPr>
              <a:spcBef>
                <a:spcPts val="0"/>
              </a:spcBef>
            </a:pPr>
            <a:r>
              <a:rPr lang="en-US" altLang="zh-CN" sz="2200" b="1" dirty="0" smtClean="0">
                <a:latin typeface="Arial" pitchFamily="34" charset="0"/>
                <a:cs typeface="Arial" pitchFamily="34" charset="0"/>
              </a:rPr>
              <a:t>CSS</a:t>
            </a:r>
            <a:r>
              <a:rPr lang="zh-CN" altLang="en-US" sz="2200" b="1" dirty="0" smtClean="0">
                <a:latin typeface="Arial" pitchFamily="34" charset="0"/>
                <a:cs typeface="Arial" pitchFamily="34" charset="0"/>
              </a:rPr>
              <a:t>可以继承的属性有：</a:t>
            </a:r>
            <a:br>
              <a:rPr lang="zh-CN" altLang="en-US" sz="2200" b="1" dirty="0" smtClean="0">
                <a:latin typeface="Arial" pitchFamily="34" charset="0"/>
                <a:cs typeface="Arial" pitchFamily="34" charset="0"/>
              </a:rPr>
            </a:br>
            <a:r>
              <a:rPr lang="zh-CN" altLang="en-US" sz="2200" b="1" dirty="0" smtClean="0">
                <a:latin typeface="Arial" pitchFamily="34" charset="0"/>
                <a:cs typeface="Arial" pitchFamily="34" charset="0"/>
              </a:rPr>
              <a:t>　　</a:t>
            </a:r>
            <a:r>
              <a:rPr lang="en-US" altLang="zh-CN" sz="2200" b="1" dirty="0" smtClean="0">
                <a:solidFill>
                  <a:srgbClr val="FF0000"/>
                </a:solidFill>
                <a:latin typeface="Arial" pitchFamily="34" charset="0"/>
                <a:cs typeface="Arial" pitchFamily="34" charset="0"/>
              </a:rPr>
              <a:t>1</a:t>
            </a:r>
            <a:r>
              <a:rPr lang="zh-CN" altLang="en-US" sz="2200" b="1" dirty="0" smtClean="0">
                <a:solidFill>
                  <a:srgbClr val="FF0000"/>
                </a:solidFill>
                <a:latin typeface="Arial" pitchFamily="34" charset="0"/>
                <a:cs typeface="Arial" pitchFamily="34" charset="0"/>
              </a:rPr>
              <a:t>、文字相关：</a:t>
            </a:r>
            <a:r>
              <a:rPr lang="en-US" altLang="zh-CN" sz="2200" b="1" dirty="0" smtClean="0">
                <a:latin typeface="Arial" pitchFamily="34" charset="0"/>
                <a:cs typeface="Arial" pitchFamily="34" charset="0"/>
              </a:rPr>
              <a:t>font-family</a:t>
            </a:r>
            <a:r>
              <a:rPr lang="zh-CN" altLang="en-US" sz="2200" b="1" dirty="0" smtClean="0">
                <a:latin typeface="Arial" pitchFamily="34" charset="0"/>
                <a:cs typeface="Arial" pitchFamily="34" charset="0"/>
              </a:rPr>
              <a:t>、</a:t>
            </a:r>
            <a:r>
              <a:rPr lang="en-US" altLang="zh-CN" sz="2200" b="1" dirty="0" smtClean="0">
                <a:latin typeface="Arial" pitchFamily="34" charset="0"/>
                <a:cs typeface="Arial" pitchFamily="34" charset="0"/>
              </a:rPr>
              <a:t>font-size</a:t>
            </a:r>
            <a:r>
              <a:rPr lang="zh-CN" altLang="en-US" sz="2200" b="1" dirty="0" smtClean="0">
                <a:latin typeface="Arial" pitchFamily="34" charset="0"/>
                <a:cs typeface="Arial" pitchFamily="34" charset="0"/>
              </a:rPr>
              <a:t>、</a:t>
            </a:r>
            <a:r>
              <a:rPr lang="en-US" altLang="zh-CN" sz="2200" b="1" dirty="0" smtClean="0">
                <a:latin typeface="Arial" pitchFamily="34" charset="0"/>
                <a:cs typeface="Arial" pitchFamily="34" charset="0"/>
              </a:rPr>
              <a:t>font-style</a:t>
            </a:r>
            <a:r>
              <a:rPr lang="zh-CN" altLang="en-US" sz="2200" b="1" dirty="0" smtClean="0">
                <a:latin typeface="Arial" pitchFamily="34" charset="0"/>
                <a:cs typeface="Arial" pitchFamily="34" charset="0"/>
              </a:rPr>
              <a:t>、</a:t>
            </a:r>
            <a:r>
              <a:rPr lang="en-US" altLang="zh-CN" sz="2200" b="1" dirty="0" smtClean="0">
                <a:latin typeface="Arial" pitchFamily="34" charset="0"/>
                <a:cs typeface="Arial" pitchFamily="34" charset="0"/>
              </a:rPr>
              <a:t>font-variant</a:t>
            </a:r>
            <a:r>
              <a:rPr lang="zh-CN" altLang="en-US" sz="2200" b="1" dirty="0" smtClean="0">
                <a:latin typeface="Arial" pitchFamily="34" charset="0"/>
                <a:cs typeface="Arial" pitchFamily="34" charset="0"/>
              </a:rPr>
              <a:t>、</a:t>
            </a:r>
            <a:r>
              <a:rPr lang="en-US" altLang="zh-CN" sz="2200" b="1" dirty="0" smtClean="0">
                <a:latin typeface="Arial" pitchFamily="34" charset="0"/>
                <a:cs typeface="Arial" pitchFamily="34" charset="0"/>
              </a:rPr>
              <a:t>font-weight</a:t>
            </a:r>
            <a:r>
              <a:rPr lang="zh-CN" altLang="en-US" sz="2200" b="1" dirty="0" smtClean="0">
                <a:latin typeface="Arial" pitchFamily="34" charset="0"/>
                <a:cs typeface="Arial" pitchFamily="34" charset="0"/>
              </a:rPr>
              <a:t>、</a:t>
            </a:r>
            <a:r>
              <a:rPr lang="en-US" altLang="zh-CN" sz="2200" b="1" dirty="0" smtClean="0">
                <a:latin typeface="Arial" pitchFamily="34" charset="0"/>
                <a:cs typeface="Arial" pitchFamily="34" charset="0"/>
              </a:rPr>
              <a:t>font</a:t>
            </a:r>
            <a:r>
              <a:rPr lang="zh-CN" altLang="en-US" sz="2200" b="1" dirty="0" smtClean="0">
                <a:latin typeface="Arial" pitchFamily="34" charset="0"/>
                <a:cs typeface="Arial" pitchFamily="34" charset="0"/>
              </a:rPr>
              <a:t>、</a:t>
            </a:r>
            <a:r>
              <a:rPr lang="en-US" altLang="zh-CN" sz="2200" b="1" dirty="0" smtClean="0">
                <a:latin typeface="Arial" pitchFamily="34" charset="0"/>
                <a:cs typeface="Arial" pitchFamily="34" charset="0"/>
              </a:rPr>
              <a:t>letter-spacing</a:t>
            </a:r>
            <a:r>
              <a:rPr lang="zh-CN" altLang="en-US" sz="2200" b="1" dirty="0" smtClean="0">
                <a:latin typeface="Arial" pitchFamily="34" charset="0"/>
                <a:cs typeface="Arial" pitchFamily="34" charset="0"/>
              </a:rPr>
              <a:t>、</a:t>
            </a:r>
            <a:r>
              <a:rPr lang="en-US" altLang="zh-CN" sz="2200" b="1" dirty="0" smtClean="0">
                <a:latin typeface="Arial" pitchFamily="34" charset="0"/>
                <a:cs typeface="Arial" pitchFamily="34" charset="0"/>
              </a:rPr>
              <a:t>line-height</a:t>
            </a:r>
            <a:r>
              <a:rPr lang="zh-CN" altLang="en-US" sz="2200" b="1" dirty="0" smtClean="0">
                <a:latin typeface="Arial" pitchFamily="34" charset="0"/>
                <a:cs typeface="Arial" pitchFamily="34" charset="0"/>
              </a:rPr>
              <a:t>、</a:t>
            </a:r>
            <a:r>
              <a:rPr lang="en-US" altLang="zh-CN" sz="2200" b="1" dirty="0" smtClean="0">
                <a:latin typeface="Arial" pitchFamily="34" charset="0"/>
                <a:cs typeface="Arial" pitchFamily="34" charset="0"/>
              </a:rPr>
              <a:t>text-align</a:t>
            </a:r>
            <a:r>
              <a:rPr lang="zh-CN" altLang="en-US" sz="2200" b="1" dirty="0" smtClean="0">
                <a:latin typeface="Arial" pitchFamily="34" charset="0"/>
                <a:cs typeface="Arial" pitchFamily="34" charset="0"/>
              </a:rPr>
              <a:t>、</a:t>
            </a:r>
            <a:r>
              <a:rPr lang="en-US" altLang="zh-CN" sz="2200" b="1" dirty="0" smtClean="0">
                <a:latin typeface="Arial" pitchFamily="34" charset="0"/>
                <a:cs typeface="Arial" pitchFamily="34" charset="0"/>
              </a:rPr>
              <a:t>text-indent</a:t>
            </a:r>
            <a:r>
              <a:rPr lang="zh-CN" altLang="en-US" sz="2200" b="1" dirty="0" smtClean="0">
                <a:latin typeface="Arial" pitchFamily="34" charset="0"/>
                <a:cs typeface="Arial" pitchFamily="34" charset="0"/>
              </a:rPr>
              <a:t>、</a:t>
            </a:r>
            <a:r>
              <a:rPr lang="en-US" altLang="zh-CN" sz="2200" b="1" dirty="0" smtClean="0">
                <a:latin typeface="Arial" pitchFamily="34" charset="0"/>
                <a:cs typeface="Arial" pitchFamily="34" charset="0"/>
              </a:rPr>
              <a:t>text-transform</a:t>
            </a:r>
            <a:r>
              <a:rPr lang="zh-CN" altLang="en-US" sz="2200" b="1" dirty="0" smtClean="0">
                <a:latin typeface="Arial" pitchFamily="34" charset="0"/>
                <a:cs typeface="Arial" pitchFamily="34" charset="0"/>
              </a:rPr>
              <a:t>、</a:t>
            </a:r>
            <a:r>
              <a:rPr lang="en-US" altLang="zh-CN" sz="2200" b="1" dirty="0" smtClean="0">
                <a:latin typeface="Arial" pitchFamily="34" charset="0"/>
                <a:cs typeface="Arial" pitchFamily="34" charset="0"/>
              </a:rPr>
              <a:t>word-spacing</a:t>
            </a:r>
            <a:br>
              <a:rPr lang="en-US" altLang="zh-CN" sz="2200" b="1" dirty="0" smtClean="0">
                <a:latin typeface="Arial" pitchFamily="34" charset="0"/>
                <a:cs typeface="Arial" pitchFamily="34" charset="0"/>
              </a:rPr>
            </a:br>
            <a:r>
              <a:rPr lang="zh-CN" altLang="en-US" sz="2200" b="1" dirty="0" smtClean="0">
                <a:latin typeface="Arial" pitchFamily="34" charset="0"/>
                <a:cs typeface="Arial" pitchFamily="34" charset="0"/>
              </a:rPr>
              <a:t>　　</a:t>
            </a:r>
            <a:r>
              <a:rPr lang="en-US" altLang="zh-CN" sz="2200" b="1" dirty="0" smtClean="0">
                <a:solidFill>
                  <a:srgbClr val="FF0000"/>
                </a:solidFill>
                <a:latin typeface="Arial" pitchFamily="34" charset="0"/>
                <a:cs typeface="Arial" pitchFamily="34" charset="0"/>
              </a:rPr>
              <a:t>2</a:t>
            </a:r>
            <a:r>
              <a:rPr lang="zh-CN" altLang="en-US" sz="2200" b="1" dirty="0" smtClean="0">
                <a:solidFill>
                  <a:srgbClr val="FF0000"/>
                </a:solidFill>
                <a:latin typeface="Arial" pitchFamily="34" charset="0"/>
                <a:cs typeface="Arial" pitchFamily="34" charset="0"/>
              </a:rPr>
              <a:t>、列表相关：</a:t>
            </a:r>
            <a:r>
              <a:rPr lang="en-US" altLang="zh-CN" sz="2200" b="1" dirty="0" smtClean="0">
                <a:latin typeface="Arial" pitchFamily="34" charset="0"/>
                <a:cs typeface="Arial" pitchFamily="34" charset="0"/>
              </a:rPr>
              <a:t>list-style-image</a:t>
            </a:r>
            <a:r>
              <a:rPr lang="zh-CN" altLang="en-US" sz="2200" b="1" dirty="0" smtClean="0">
                <a:latin typeface="Arial" pitchFamily="34" charset="0"/>
                <a:cs typeface="Arial" pitchFamily="34" charset="0"/>
              </a:rPr>
              <a:t>、</a:t>
            </a:r>
            <a:r>
              <a:rPr lang="en-US" altLang="zh-CN" sz="2200" b="1" dirty="0" smtClean="0">
                <a:latin typeface="Arial" pitchFamily="34" charset="0"/>
                <a:cs typeface="Arial" pitchFamily="34" charset="0"/>
              </a:rPr>
              <a:t>list-style-position</a:t>
            </a:r>
            <a:r>
              <a:rPr lang="zh-CN" altLang="en-US" sz="2200" b="1" dirty="0" smtClean="0">
                <a:latin typeface="Arial" pitchFamily="34" charset="0"/>
                <a:cs typeface="Arial" pitchFamily="34" charset="0"/>
              </a:rPr>
              <a:t>、</a:t>
            </a:r>
            <a:r>
              <a:rPr lang="en-US" altLang="zh-CN" sz="2200" b="1" dirty="0" smtClean="0">
                <a:latin typeface="Arial" pitchFamily="34" charset="0"/>
                <a:cs typeface="Arial" pitchFamily="34" charset="0"/>
              </a:rPr>
              <a:t>list-style-type</a:t>
            </a:r>
            <a:r>
              <a:rPr lang="zh-CN" altLang="en-US" sz="2200" b="1" dirty="0" smtClean="0">
                <a:latin typeface="Arial" pitchFamily="34" charset="0"/>
                <a:cs typeface="Arial" pitchFamily="34" charset="0"/>
              </a:rPr>
              <a:t>、</a:t>
            </a:r>
            <a:r>
              <a:rPr lang="en-US" altLang="zh-CN" sz="2200" b="1" dirty="0" smtClean="0">
                <a:latin typeface="Arial" pitchFamily="34" charset="0"/>
                <a:cs typeface="Arial" pitchFamily="34" charset="0"/>
              </a:rPr>
              <a:t>list-style</a:t>
            </a:r>
            <a:br>
              <a:rPr lang="en-US" altLang="zh-CN" sz="2200" b="1" dirty="0" smtClean="0">
                <a:latin typeface="Arial" pitchFamily="34" charset="0"/>
                <a:cs typeface="Arial" pitchFamily="34" charset="0"/>
              </a:rPr>
            </a:br>
            <a:r>
              <a:rPr lang="zh-CN" altLang="en-US" sz="2200" b="1" dirty="0" smtClean="0">
                <a:latin typeface="Arial" pitchFamily="34" charset="0"/>
                <a:cs typeface="Arial" pitchFamily="34" charset="0"/>
              </a:rPr>
              <a:t>　　</a:t>
            </a:r>
            <a:r>
              <a:rPr lang="en-US" altLang="zh-CN" sz="2200" b="1" dirty="0" smtClean="0">
                <a:solidFill>
                  <a:srgbClr val="FF0000"/>
                </a:solidFill>
                <a:latin typeface="Arial" pitchFamily="34" charset="0"/>
                <a:cs typeface="Arial" pitchFamily="34" charset="0"/>
              </a:rPr>
              <a:t>3</a:t>
            </a:r>
            <a:r>
              <a:rPr lang="zh-CN" altLang="en-US" sz="2200" b="1" dirty="0" smtClean="0">
                <a:solidFill>
                  <a:srgbClr val="FF0000"/>
                </a:solidFill>
                <a:latin typeface="Arial" pitchFamily="34" charset="0"/>
                <a:cs typeface="Arial" pitchFamily="34" charset="0"/>
              </a:rPr>
              <a:t>、颜色相关：</a:t>
            </a:r>
            <a:r>
              <a:rPr lang="en-US" altLang="zh-CN" sz="2200" b="1" dirty="0" smtClean="0">
                <a:latin typeface="Arial" pitchFamily="34" charset="0"/>
                <a:cs typeface="Arial" pitchFamily="34" charset="0"/>
              </a:rPr>
              <a:t>color</a:t>
            </a:r>
            <a:br>
              <a:rPr lang="en-US" altLang="zh-CN" sz="2200" b="1" dirty="0" smtClean="0">
                <a:latin typeface="Arial" pitchFamily="34" charset="0"/>
                <a:cs typeface="Arial" pitchFamily="34" charset="0"/>
              </a:rPr>
            </a:br>
            <a:r>
              <a:rPr lang="zh-CN" altLang="en-US" sz="2200" b="1" dirty="0" smtClean="0">
                <a:latin typeface="Arial" pitchFamily="34" charset="0"/>
                <a:cs typeface="Arial" pitchFamily="34" charset="0"/>
              </a:rPr>
              <a:t>　　</a:t>
            </a:r>
            <a:r>
              <a:rPr lang="en-US" altLang="zh-CN" sz="2200" b="1" dirty="0" smtClean="0">
                <a:solidFill>
                  <a:srgbClr val="FF0000"/>
                </a:solidFill>
                <a:latin typeface="Arial" pitchFamily="34" charset="0"/>
                <a:cs typeface="Arial" pitchFamily="34" charset="0"/>
              </a:rPr>
              <a:t>4</a:t>
            </a:r>
            <a:r>
              <a:rPr lang="zh-CN" altLang="en-US" sz="2200" b="1" dirty="0" smtClean="0">
                <a:solidFill>
                  <a:srgbClr val="FF0000"/>
                </a:solidFill>
                <a:latin typeface="Arial" pitchFamily="34" charset="0"/>
                <a:cs typeface="Arial" pitchFamily="34" charset="0"/>
              </a:rPr>
              <a:t>、透明度：</a:t>
            </a:r>
            <a:r>
              <a:rPr lang="en-US" altLang="zh-CN" sz="2200" b="1" dirty="0" smtClean="0">
                <a:latin typeface="Arial" pitchFamily="34" charset="0"/>
                <a:cs typeface="Arial" pitchFamily="34" charset="0"/>
              </a:rPr>
              <a:t>opacity(opacity</a:t>
            </a:r>
            <a:r>
              <a:rPr lang="zh-CN" altLang="en-US" sz="2200" b="1" dirty="0" smtClean="0">
                <a:latin typeface="Arial" pitchFamily="34" charset="0"/>
                <a:cs typeface="Arial" pitchFamily="34" charset="0"/>
              </a:rPr>
              <a:t>的继承有问题，子元素会继承祖元素的</a:t>
            </a:r>
            <a:r>
              <a:rPr lang="en-US" altLang="zh-CN" sz="2200" b="1" dirty="0" smtClean="0">
                <a:latin typeface="Arial" pitchFamily="34" charset="0"/>
                <a:cs typeface="Arial" pitchFamily="34" charset="0"/>
              </a:rPr>
              <a:t>opacity</a:t>
            </a:r>
            <a:r>
              <a:rPr lang="zh-CN" altLang="en-US" sz="2200" b="1" dirty="0" smtClean="0">
                <a:latin typeface="Arial" pitchFamily="34" charset="0"/>
                <a:cs typeface="Arial" pitchFamily="34" charset="0"/>
              </a:rPr>
              <a:t>，但是无法更改。</a:t>
            </a:r>
            <a:r>
              <a:rPr lang="en-US" altLang="zh-CN" sz="2200" b="1" dirty="0" smtClean="0">
                <a:latin typeface="Arial" pitchFamily="34" charset="0"/>
                <a:cs typeface="Arial" pitchFamily="34" charset="0"/>
              </a:rPr>
              <a:t>)</a:t>
            </a:r>
            <a:br>
              <a:rPr lang="en-US" altLang="zh-CN" sz="2200" b="1" dirty="0" smtClean="0">
                <a:latin typeface="Arial" pitchFamily="34" charset="0"/>
                <a:cs typeface="Arial" pitchFamily="34" charset="0"/>
              </a:rPr>
            </a:br>
            <a:r>
              <a:rPr lang="zh-CN" altLang="en-US" sz="2200" b="1" dirty="0" smtClean="0">
                <a:latin typeface="Arial" pitchFamily="34" charset="0"/>
                <a:cs typeface="Arial" pitchFamily="34" charset="0"/>
              </a:rPr>
              <a:t>　　另外，</a:t>
            </a:r>
            <a:r>
              <a:rPr lang="en-US" altLang="zh-CN" sz="2200" b="1" dirty="0" smtClean="0">
                <a:latin typeface="Arial" pitchFamily="34" charset="0"/>
                <a:cs typeface="Arial" pitchFamily="34" charset="0"/>
              </a:rPr>
              <a:t>font-size</a:t>
            </a:r>
            <a:r>
              <a:rPr lang="zh-CN" altLang="en-US" sz="2200" b="1" dirty="0" smtClean="0">
                <a:latin typeface="Arial" pitchFamily="34" charset="0"/>
                <a:cs typeface="Arial" pitchFamily="34" charset="0"/>
              </a:rPr>
              <a:t>继承的是父元素的大小，而不是比例。</a:t>
            </a:r>
            <a:r>
              <a:rPr lang="en-US" altLang="zh-CN" sz="2200" b="1" dirty="0" smtClean="0">
                <a:latin typeface="Arial" pitchFamily="34" charset="0"/>
                <a:cs typeface="Arial" pitchFamily="34" charset="0"/>
              </a:rPr>
              <a:t>line-height</a:t>
            </a:r>
            <a:r>
              <a:rPr lang="zh-CN" altLang="en-US" sz="2200" b="1" dirty="0" smtClean="0">
                <a:latin typeface="Arial" pitchFamily="34" charset="0"/>
                <a:cs typeface="Arial" pitchFamily="34" charset="0"/>
              </a:rPr>
              <a:t>当父元素是百分比或</a:t>
            </a:r>
            <a:r>
              <a:rPr lang="en-US" altLang="zh-CN" sz="2200" b="1" dirty="0" err="1" smtClean="0">
                <a:latin typeface="Arial" pitchFamily="34" charset="0"/>
                <a:cs typeface="Arial" pitchFamily="34" charset="0"/>
              </a:rPr>
              <a:t>px</a:t>
            </a:r>
            <a:r>
              <a:rPr lang="zh-CN" altLang="en-US" sz="2200" b="1" dirty="0" smtClean="0">
                <a:latin typeface="Arial" pitchFamily="34" charset="0"/>
                <a:cs typeface="Arial" pitchFamily="34" charset="0"/>
              </a:rPr>
              <a:t>值的时候，子元素跟父元素相同，当父元素是</a:t>
            </a:r>
            <a:r>
              <a:rPr lang="en-US" altLang="zh-CN" sz="2200" b="1" dirty="0" smtClean="0">
                <a:latin typeface="Arial" pitchFamily="34" charset="0"/>
                <a:cs typeface="Arial" pitchFamily="34" charset="0"/>
              </a:rPr>
              <a:t>normal</a:t>
            </a:r>
            <a:r>
              <a:rPr lang="zh-CN" altLang="en-US" sz="2200" b="1" dirty="0" smtClean="0">
                <a:latin typeface="Arial" pitchFamily="34" charset="0"/>
                <a:cs typeface="Arial" pitchFamily="34" charset="0"/>
              </a:rPr>
              <a:t>或数字的时候，子元素的</a:t>
            </a:r>
            <a:r>
              <a:rPr lang="en-US" altLang="zh-CN" sz="2200" b="1" dirty="0" smtClean="0">
                <a:latin typeface="Arial" pitchFamily="34" charset="0"/>
                <a:cs typeface="Arial" pitchFamily="34" charset="0"/>
              </a:rPr>
              <a:t>line-height</a:t>
            </a:r>
            <a:r>
              <a:rPr lang="zh-CN" altLang="en-US" sz="2200" b="1" dirty="0" smtClean="0">
                <a:latin typeface="Arial" pitchFamily="34" charset="0"/>
                <a:cs typeface="Arial" pitchFamily="34" charset="0"/>
              </a:rPr>
              <a:t>是子元素的字体大小乘以数字。</a:t>
            </a:r>
            <a:endParaRPr lang="en-US" altLang="zh-CN" sz="22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2"/>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矩形 1"/>
          <p:cNvSpPr/>
          <p:nvPr/>
        </p:nvSpPr>
        <p:spPr>
          <a:xfrm>
            <a:off x="0" y="4316548"/>
            <a:ext cx="9144000" cy="1144096"/>
          </a:xfrm>
          <a:prstGeom prst="rect">
            <a:avLst/>
          </a:prstGeom>
        </p:spPr>
        <p:txBody>
          <a:bodyPr wrap="square" anchor="ctr">
            <a:spAutoFit/>
          </a:bodyPr>
          <a:lstStyle/>
          <a:p>
            <a:pPr lvl="2" eaLnBrk="1" hangingPunct="1">
              <a:lnSpc>
                <a:spcPct val="150000"/>
              </a:lnSpc>
              <a:spcAft>
                <a:spcPts val="0"/>
              </a:spcAft>
              <a:defRPr/>
            </a:pPr>
            <a:r>
              <a:rPr lang="zh-CN" altLang="en-US" sz="5400" b="1" dirty="0" smtClean="0">
                <a:solidFill>
                  <a:schemeClr val="bg1"/>
                </a:solidFill>
                <a:latin typeface="微软雅黑" pitchFamily="34" charset="-122"/>
                <a:ea typeface="微软雅黑" pitchFamily="34" charset="-122"/>
              </a:rPr>
              <a:t>本章完</a:t>
            </a:r>
            <a:endParaRPr lang="zh-CN" altLang="zh-CN" sz="5400" b="1" dirty="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第十章 </a:t>
            </a:r>
            <a:r>
              <a:rPr lang="en-US" altLang="zh-CN" sz="2800" dirty="0" smtClean="0">
                <a:ln w="18415" cmpd="sng">
                  <a:solidFill>
                    <a:srgbClr val="FFFFFF"/>
                  </a:solidFill>
                  <a:prstDash val="solid"/>
                </a:ln>
                <a:solidFill>
                  <a:schemeClr val="bg1"/>
                </a:solidFill>
                <a:latin typeface="+mn-ea"/>
                <a:ea typeface="+mn-ea"/>
                <a:cs typeface="+mj-cs"/>
              </a:rPr>
              <a:t>CSS</a:t>
            </a:r>
            <a:r>
              <a:rPr lang="zh-CN" altLang="en-US" sz="2800" dirty="0" smtClean="0">
                <a:ln w="18415" cmpd="sng">
                  <a:solidFill>
                    <a:srgbClr val="FFFFFF"/>
                  </a:solidFill>
                  <a:prstDash val="solid"/>
                </a:ln>
                <a:solidFill>
                  <a:schemeClr val="bg1"/>
                </a:solidFill>
                <a:latin typeface="+mn-ea"/>
                <a:ea typeface="+mn-ea"/>
                <a:cs typeface="+mj-cs"/>
              </a:rPr>
              <a:t>统筹及相关概念</a:t>
            </a:r>
          </a:p>
        </p:txBody>
      </p:sp>
      <p:sp>
        <p:nvSpPr>
          <p:cNvPr id="4" name="内容占位符 2"/>
          <p:cNvSpPr txBox="1">
            <a:spLocks/>
          </p:cNvSpPr>
          <p:nvPr/>
        </p:nvSpPr>
        <p:spPr>
          <a:xfrm>
            <a:off x="467544" y="2492896"/>
            <a:ext cx="8424936" cy="3816424"/>
          </a:xfrm>
          <a:prstGeom prst="rect">
            <a:avLst/>
          </a:prstGeom>
        </p:spPr>
        <p:txBody>
          <a:bodyPr/>
          <a:lstStyle/>
          <a:p>
            <a:pPr>
              <a:spcBef>
                <a:spcPts val="600"/>
              </a:spcBef>
            </a:pPr>
            <a:r>
              <a:rPr lang="en-US" altLang="zh-CN" sz="2400" b="1" dirty="0" smtClean="0">
                <a:latin typeface="Arial" pitchFamily="34" charset="0"/>
                <a:cs typeface="Arial" pitchFamily="34" charset="0"/>
              </a:rPr>
              <a:t>1</a:t>
            </a:r>
            <a:r>
              <a:rPr lang="zh-CN" altLang="en-US" sz="2400" b="1" dirty="0" smtClean="0">
                <a:latin typeface="Arial" pitchFamily="34" charset="0"/>
                <a:cs typeface="Arial" pitchFamily="34" charset="0"/>
              </a:rPr>
              <a:t>）整站里相同的</a:t>
            </a:r>
            <a:r>
              <a:rPr lang="en-US" altLang="zh-CN" sz="2400" b="1" dirty="0" smtClean="0">
                <a:latin typeface="Arial" pitchFamily="34" charset="0"/>
                <a:cs typeface="Arial" pitchFamily="34" charset="0"/>
              </a:rPr>
              <a:t>CSS</a:t>
            </a:r>
            <a:r>
              <a:rPr lang="zh-CN" altLang="en-US" sz="2400" b="1" dirty="0" smtClean="0">
                <a:latin typeface="Arial" pitchFamily="34" charset="0"/>
                <a:cs typeface="Arial" pitchFamily="34" charset="0"/>
              </a:rPr>
              <a:t>样式提取到一个样式表里，各个页面调用相同的样式文件即可。</a:t>
            </a:r>
          </a:p>
          <a:p>
            <a:pPr>
              <a:spcBef>
                <a:spcPts val="600"/>
              </a:spcBef>
            </a:pPr>
            <a:r>
              <a:rPr lang="en-US" altLang="zh-CN" sz="2400" b="1" dirty="0" smtClean="0">
                <a:latin typeface="Arial" pitchFamily="34" charset="0"/>
                <a:cs typeface="Arial" pitchFamily="34" charset="0"/>
              </a:rPr>
              <a:t>2</a:t>
            </a:r>
            <a:r>
              <a:rPr lang="zh-CN" altLang="en-US" sz="2400" b="1" dirty="0" smtClean="0">
                <a:latin typeface="Arial" pitchFamily="34" charset="0"/>
                <a:cs typeface="Arial" pitchFamily="34" charset="0"/>
              </a:rPr>
              <a:t>）网站较大的情况下一般会把网站的头部，尾部单独分离出来，包括样式文件。</a:t>
            </a:r>
          </a:p>
          <a:p>
            <a:pPr>
              <a:spcBef>
                <a:spcPts val="600"/>
              </a:spcBef>
            </a:pPr>
            <a:endParaRPr lang="zh-CN" altLang="en-US" sz="2400" b="1" dirty="0" smtClean="0">
              <a:latin typeface="Arial" pitchFamily="34" charset="0"/>
              <a:cs typeface="Arial" pitchFamily="34" charset="0"/>
            </a:endParaRPr>
          </a:p>
          <a:p>
            <a:pPr>
              <a:spcBef>
                <a:spcPts val="600"/>
              </a:spcBef>
            </a:pPr>
            <a:r>
              <a:rPr lang="en-US" altLang="zh-CN" sz="2400" b="1" dirty="0" smtClean="0">
                <a:latin typeface="Arial" pitchFamily="34" charset="0"/>
                <a:cs typeface="Arial" pitchFamily="34" charset="0"/>
              </a:rPr>
              <a:t>1</a:t>
            </a:r>
            <a:r>
              <a:rPr lang="zh-CN" altLang="en-US" sz="2400" b="1" dirty="0" smtClean="0">
                <a:latin typeface="Arial" pitchFamily="34" charset="0"/>
                <a:cs typeface="Arial" pitchFamily="34" charset="0"/>
              </a:rPr>
              <a:t>、 根据页面类型分离文件</a:t>
            </a:r>
          </a:p>
          <a:p>
            <a:pPr>
              <a:spcBef>
                <a:spcPts val="600"/>
              </a:spcBef>
            </a:pPr>
            <a:r>
              <a:rPr lang="en-US" altLang="zh-CN" sz="2400" b="1" dirty="0" smtClean="0">
                <a:latin typeface="Arial" pitchFamily="34" charset="0"/>
                <a:cs typeface="Arial" pitchFamily="34" charset="0"/>
              </a:rPr>
              <a:t>2</a:t>
            </a:r>
            <a:r>
              <a:rPr lang="zh-CN" altLang="en-US" sz="2400" b="1" dirty="0" smtClean="0">
                <a:latin typeface="Arial" pitchFamily="34" charset="0"/>
                <a:cs typeface="Arial" pitchFamily="34" charset="0"/>
              </a:rPr>
              <a:t>、 根据功能模块分离文件</a:t>
            </a:r>
          </a:p>
          <a:p>
            <a:pPr>
              <a:spcBef>
                <a:spcPts val="600"/>
              </a:spcBef>
            </a:pPr>
            <a:r>
              <a:rPr lang="en-US" altLang="zh-CN" sz="2400" b="1" dirty="0" smtClean="0">
                <a:latin typeface="Arial" pitchFamily="34" charset="0"/>
                <a:cs typeface="Arial" pitchFamily="34" charset="0"/>
              </a:rPr>
              <a:t>3</a:t>
            </a:r>
            <a:r>
              <a:rPr lang="zh-CN" altLang="en-US" sz="2400" b="1" dirty="0" smtClean="0">
                <a:latin typeface="Arial" pitchFamily="34" charset="0"/>
                <a:cs typeface="Arial" pitchFamily="34" charset="0"/>
              </a:rPr>
              <a:t>、 根据标签类型分离文件</a:t>
            </a:r>
          </a:p>
          <a:p>
            <a:pPr>
              <a:spcBef>
                <a:spcPts val="600"/>
              </a:spcBef>
            </a:pPr>
            <a:r>
              <a:rPr lang="en-US" altLang="zh-CN" sz="2400" b="1" dirty="0" smtClean="0">
                <a:latin typeface="Arial" pitchFamily="34" charset="0"/>
                <a:cs typeface="Arial" pitchFamily="34" charset="0"/>
              </a:rPr>
              <a:t>4</a:t>
            </a:r>
            <a:r>
              <a:rPr lang="zh-CN" altLang="en-US" sz="2400" b="1" dirty="0" smtClean="0">
                <a:latin typeface="Arial" pitchFamily="34" charset="0"/>
                <a:cs typeface="Arial" pitchFamily="34" charset="0"/>
              </a:rPr>
              <a:t>、 根据设备类型分离文件</a:t>
            </a:r>
          </a:p>
          <a:p>
            <a:pPr>
              <a:spcBef>
                <a:spcPts val="600"/>
              </a:spcBef>
            </a:pPr>
            <a:r>
              <a:rPr lang="en-US" altLang="zh-CN" sz="2400" b="1" dirty="0" smtClean="0">
                <a:latin typeface="Arial" pitchFamily="34" charset="0"/>
                <a:cs typeface="Arial" pitchFamily="34" charset="0"/>
              </a:rPr>
              <a:t>5</a:t>
            </a:r>
            <a:r>
              <a:rPr lang="zh-CN" altLang="en-US" sz="2400" b="1" dirty="0" smtClean="0">
                <a:latin typeface="Arial" pitchFamily="34" charset="0"/>
                <a:cs typeface="Arial" pitchFamily="34" charset="0"/>
              </a:rPr>
              <a:t>、 根据代码规模综合分离文件</a:t>
            </a:r>
          </a:p>
        </p:txBody>
      </p:sp>
      <p:sp>
        <p:nvSpPr>
          <p:cNvPr id="8" name="矩形 14"/>
          <p:cNvSpPr>
            <a:spLocks noChangeArrowheads="1"/>
          </p:cNvSpPr>
          <p:nvPr/>
        </p:nvSpPr>
        <p:spPr bwMode="auto">
          <a:xfrm>
            <a:off x="467544" y="1780640"/>
            <a:ext cx="428013" cy="449654"/>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9" name="文本框 15"/>
          <p:cNvSpPr txBox="1">
            <a:spLocks noChangeArrowheads="1"/>
          </p:cNvSpPr>
          <p:nvPr/>
        </p:nvSpPr>
        <p:spPr bwMode="auto">
          <a:xfrm>
            <a:off x="491356" y="1753652"/>
            <a:ext cx="354673" cy="523220"/>
          </a:xfrm>
          <a:prstGeom prst="rect">
            <a:avLst/>
          </a:prstGeom>
          <a:noFill/>
          <a:ln w="9525">
            <a:noFill/>
            <a:miter lim="800000"/>
            <a:headEnd/>
            <a:tailEnd/>
          </a:ln>
        </p:spPr>
        <p:txBody>
          <a:bodyPr wrap="square">
            <a:spAutoFit/>
          </a:bodyPr>
          <a:lstStyle/>
          <a:p>
            <a:pPr eaLnBrk="1" hangingPunct="1"/>
            <a:r>
              <a:rPr lang="en-US" sz="2800" dirty="0">
                <a:solidFill>
                  <a:schemeClr val="bg1"/>
                </a:solidFill>
              </a:rPr>
              <a:t>1</a:t>
            </a:r>
            <a:endParaRPr lang="zh-CN" altLang="en-US" sz="2800" dirty="0">
              <a:solidFill>
                <a:schemeClr val="bg1"/>
              </a:solidFill>
            </a:endParaRPr>
          </a:p>
        </p:txBody>
      </p:sp>
      <p:sp>
        <p:nvSpPr>
          <p:cNvPr id="10" name="文本框 38"/>
          <p:cNvSpPr txBox="1">
            <a:spLocks noChangeArrowheads="1"/>
          </p:cNvSpPr>
          <p:nvPr/>
        </p:nvSpPr>
        <p:spPr bwMode="auto">
          <a:xfrm>
            <a:off x="1205184" y="1800557"/>
            <a:ext cx="7035329" cy="461665"/>
          </a:xfrm>
          <a:prstGeom prst="rect">
            <a:avLst/>
          </a:prstGeom>
          <a:noFill/>
          <a:ln w="9525">
            <a:noFill/>
            <a:miter lim="800000"/>
            <a:headEnd/>
            <a:tailEnd/>
          </a:ln>
        </p:spPr>
        <p:txBody>
          <a:bodyPr wrap="square">
            <a:spAutoFit/>
          </a:bodyPr>
          <a:lstStyle/>
          <a:p>
            <a:r>
              <a:rPr lang="zh-CN" altLang="en-US" sz="2400" b="1" dirty="0" smtClean="0">
                <a:latin typeface="Calibri" pitchFamily="2" charset="0"/>
              </a:rPr>
              <a:t>CSS文档统筹</a:t>
            </a:r>
            <a:endParaRPr lang="zh-CN" altLang="en-US" sz="2400" b="1" dirty="0" smtClean="0">
              <a:latin typeface="黑体" pitchFamily="2" charset="-122"/>
              <a:sym typeface="黑体" pitchFamily="2" charset="-122"/>
            </a:endParaRPr>
          </a:p>
        </p:txBody>
      </p:sp>
      <p:sp>
        <p:nvSpPr>
          <p:cNvPr id="11" name="L 形 37"/>
          <p:cNvSpPr>
            <a:spLocks/>
          </p:cNvSpPr>
          <p:nvPr/>
        </p:nvSpPr>
        <p:spPr bwMode="auto">
          <a:xfrm rot="16200000">
            <a:off x="504827" y="1847229"/>
            <a:ext cx="465286" cy="460476"/>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第十章 </a:t>
            </a:r>
            <a:r>
              <a:rPr lang="en-US" altLang="zh-CN" sz="2800" dirty="0" smtClean="0">
                <a:ln w="18415" cmpd="sng">
                  <a:solidFill>
                    <a:srgbClr val="FFFFFF"/>
                  </a:solidFill>
                  <a:prstDash val="solid"/>
                </a:ln>
                <a:solidFill>
                  <a:schemeClr val="bg1"/>
                </a:solidFill>
                <a:latin typeface="+mn-ea"/>
              </a:rPr>
              <a:t>CSS</a:t>
            </a:r>
            <a:r>
              <a:rPr lang="zh-CN" altLang="en-US" sz="2800" dirty="0" smtClean="0">
                <a:ln w="18415" cmpd="sng">
                  <a:solidFill>
                    <a:srgbClr val="FFFFFF"/>
                  </a:solidFill>
                  <a:prstDash val="solid"/>
                </a:ln>
                <a:solidFill>
                  <a:schemeClr val="bg1"/>
                </a:solidFill>
                <a:latin typeface="+mn-ea"/>
              </a:rPr>
              <a:t>统筹及相关概念</a:t>
            </a:r>
          </a:p>
        </p:txBody>
      </p:sp>
      <p:sp>
        <p:nvSpPr>
          <p:cNvPr id="4" name="内容占位符 2"/>
          <p:cNvSpPr txBox="1">
            <a:spLocks/>
          </p:cNvSpPr>
          <p:nvPr/>
        </p:nvSpPr>
        <p:spPr>
          <a:xfrm>
            <a:off x="467544" y="2636912"/>
            <a:ext cx="8424936" cy="4032448"/>
          </a:xfrm>
          <a:prstGeom prst="rect">
            <a:avLst/>
          </a:prstGeom>
        </p:spPr>
        <p:txBody>
          <a:bodyPr/>
          <a:lstStyle/>
          <a:p>
            <a:pPr>
              <a:spcBef>
                <a:spcPts val="600"/>
              </a:spcBef>
            </a:pPr>
            <a:r>
              <a:rPr lang="en-US" altLang="zh-CN" sz="2400" b="1" dirty="0" smtClean="0">
                <a:latin typeface="Arial" pitchFamily="34" charset="0"/>
                <a:cs typeface="Arial" pitchFamily="34" charset="0"/>
              </a:rPr>
              <a:t>1</a:t>
            </a:r>
            <a:r>
              <a:rPr lang="zh-CN" altLang="en-US" sz="2400" b="1" dirty="0" smtClean="0">
                <a:latin typeface="Arial" pitchFamily="34" charset="0"/>
                <a:cs typeface="Arial" pitchFamily="34" charset="0"/>
              </a:rPr>
              <a:t>）页面主题优化</a:t>
            </a:r>
          </a:p>
          <a:p>
            <a:pPr>
              <a:spcBef>
                <a:spcPts val="600"/>
              </a:spcBef>
            </a:pPr>
            <a:r>
              <a:rPr lang="zh-CN" altLang="en-US" sz="2400" b="1" dirty="0" smtClean="0">
                <a:latin typeface="Arial" pitchFamily="34" charset="0"/>
                <a:cs typeface="Arial" pitchFamily="34" charset="0"/>
              </a:rPr>
              <a:t>实事求是的写下自己网站的名字，网站的名字要合理，最好包含网站的主要内容。</a:t>
            </a:r>
          </a:p>
          <a:p>
            <a:pPr>
              <a:spcBef>
                <a:spcPts val="600"/>
              </a:spcBef>
            </a:pPr>
            <a:endParaRPr lang="zh-CN" altLang="en-US" sz="2400" b="1" dirty="0" smtClean="0">
              <a:latin typeface="Arial" pitchFamily="34" charset="0"/>
              <a:cs typeface="Arial" pitchFamily="34" charset="0"/>
            </a:endParaRPr>
          </a:p>
          <a:p>
            <a:pPr>
              <a:spcBef>
                <a:spcPts val="600"/>
              </a:spcBef>
            </a:pPr>
            <a:r>
              <a:rPr lang="en-US" altLang="zh-CN" sz="2400" b="1" dirty="0" smtClean="0">
                <a:latin typeface="Arial" pitchFamily="34" charset="0"/>
                <a:cs typeface="Arial" pitchFamily="34" charset="0"/>
              </a:rPr>
              <a:t>2</a:t>
            </a:r>
            <a:r>
              <a:rPr lang="zh-CN" altLang="en-US" sz="2400" b="1" dirty="0" smtClean="0">
                <a:latin typeface="Arial" pitchFamily="34" charset="0"/>
                <a:cs typeface="Arial" pitchFamily="34" charset="0"/>
              </a:rPr>
              <a:t>）页面头部优化</a:t>
            </a:r>
          </a:p>
          <a:p>
            <a:pPr>
              <a:spcBef>
                <a:spcPts val="600"/>
              </a:spcBef>
            </a:pPr>
            <a:r>
              <a:rPr lang="zh-CN" altLang="en-US" sz="2400" b="1" dirty="0" smtClean="0">
                <a:latin typeface="Arial" pitchFamily="34" charset="0"/>
                <a:cs typeface="Arial" pitchFamily="34" charset="0"/>
              </a:rPr>
              <a:t>页面头部指的是代码中部分，具体一点就是中的“</a:t>
            </a:r>
            <a:r>
              <a:rPr lang="en-US" altLang="zh-CN" sz="2400" b="1" dirty="0" smtClean="0">
                <a:latin typeface="Arial" pitchFamily="34" charset="0"/>
                <a:cs typeface="Arial" pitchFamily="34" charset="0"/>
              </a:rPr>
              <a:t>Description</a:t>
            </a:r>
            <a:r>
              <a:rPr lang="zh-CN" altLang="en-US" sz="2400" b="1" dirty="0" smtClean="0">
                <a:latin typeface="Arial" pitchFamily="34" charset="0"/>
                <a:cs typeface="Arial" pitchFamily="34" charset="0"/>
              </a:rPr>
              <a:t>（描述）”和“</a:t>
            </a:r>
            <a:r>
              <a:rPr lang="en-US" altLang="zh-CN" sz="2400" b="1" dirty="0" smtClean="0">
                <a:latin typeface="Arial" pitchFamily="34" charset="0"/>
                <a:cs typeface="Arial" pitchFamily="34" charset="0"/>
              </a:rPr>
              <a:t>Keywords</a:t>
            </a:r>
            <a:r>
              <a:rPr lang="zh-CN" altLang="en-US" sz="2400" b="1" dirty="0" smtClean="0">
                <a:latin typeface="Arial" pitchFamily="34" charset="0"/>
                <a:cs typeface="Arial" pitchFamily="34" charset="0"/>
              </a:rPr>
              <a:t>（关键字）”</a:t>
            </a:r>
          </a:p>
          <a:p>
            <a:pPr>
              <a:spcBef>
                <a:spcPts val="600"/>
              </a:spcBef>
            </a:pPr>
            <a:endParaRPr lang="zh-CN" altLang="en-US" sz="2400" b="1" dirty="0" smtClean="0">
              <a:latin typeface="Arial" pitchFamily="34" charset="0"/>
              <a:cs typeface="Arial" pitchFamily="34" charset="0"/>
            </a:endParaRPr>
          </a:p>
          <a:p>
            <a:pPr>
              <a:spcBef>
                <a:spcPts val="600"/>
              </a:spcBef>
            </a:pPr>
            <a:r>
              <a:rPr lang="zh-CN" altLang="en-US" sz="2400" b="1" dirty="0" smtClean="0">
                <a:latin typeface="Arial" pitchFamily="34" charset="0"/>
                <a:cs typeface="Arial" pitchFamily="34" charset="0"/>
              </a:rPr>
              <a:t>两部分：</a:t>
            </a:r>
          </a:p>
        </p:txBody>
      </p:sp>
      <p:sp>
        <p:nvSpPr>
          <p:cNvPr id="5" name="矩形 14"/>
          <p:cNvSpPr>
            <a:spLocks noChangeArrowheads="1"/>
          </p:cNvSpPr>
          <p:nvPr/>
        </p:nvSpPr>
        <p:spPr bwMode="auto">
          <a:xfrm>
            <a:off x="467544" y="1780640"/>
            <a:ext cx="428013" cy="449654"/>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6" name="文本框 15"/>
          <p:cNvSpPr txBox="1">
            <a:spLocks noChangeArrowheads="1"/>
          </p:cNvSpPr>
          <p:nvPr/>
        </p:nvSpPr>
        <p:spPr bwMode="auto">
          <a:xfrm>
            <a:off x="491356" y="1753652"/>
            <a:ext cx="354673" cy="523220"/>
          </a:xfrm>
          <a:prstGeom prst="rect">
            <a:avLst/>
          </a:prstGeom>
          <a:noFill/>
          <a:ln w="9525">
            <a:noFill/>
            <a:miter lim="800000"/>
            <a:headEnd/>
            <a:tailEnd/>
          </a:ln>
        </p:spPr>
        <p:txBody>
          <a:bodyPr wrap="square">
            <a:spAutoFit/>
          </a:bodyPr>
          <a:lstStyle/>
          <a:p>
            <a:pPr eaLnBrk="1" hangingPunct="1"/>
            <a:r>
              <a:rPr lang="en-US" sz="2800" dirty="0" smtClean="0">
                <a:solidFill>
                  <a:schemeClr val="bg1"/>
                </a:solidFill>
              </a:rPr>
              <a:t>2</a:t>
            </a:r>
            <a:endParaRPr lang="zh-CN" altLang="en-US" sz="2800" dirty="0">
              <a:solidFill>
                <a:schemeClr val="bg1"/>
              </a:solidFill>
            </a:endParaRPr>
          </a:p>
        </p:txBody>
      </p:sp>
      <p:sp>
        <p:nvSpPr>
          <p:cNvPr id="7" name="文本框 38"/>
          <p:cNvSpPr txBox="1">
            <a:spLocks noChangeArrowheads="1"/>
          </p:cNvSpPr>
          <p:nvPr/>
        </p:nvSpPr>
        <p:spPr bwMode="auto">
          <a:xfrm>
            <a:off x="1205184" y="1800557"/>
            <a:ext cx="7035329" cy="461665"/>
          </a:xfrm>
          <a:prstGeom prst="rect">
            <a:avLst/>
          </a:prstGeom>
          <a:noFill/>
          <a:ln w="9525">
            <a:noFill/>
            <a:miter lim="800000"/>
            <a:headEnd/>
            <a:tailEnd/>
          </a:ln>
        </p:spPr>
        <p:txBody>
          <a:bodyPr wrap="square">
            <a:spAutoFit/>
          </a:bodyPr>
          <a:lstStyle/>
          <a:p>
            <a:r>
              <a:rPr lang="zh-CN" altLang="en-US" sz="2400" b="1" dirty="0" smtClean="0">
                <a:latin typeface="Calibri" pitchFamily="2" charset="0"/>
              </a:rPr>
              <a:t>网页自身优化（如何让网站被搜索引擎搜索到）</a:t>
            </a:r>
            <a:endParaRPr lang="zh-CN" altLang="en-US" sz="2400" b="1" dirty="0" smtClean="0">
              <a:latin typeface="黑体" pitchFamily="2" charset="-122"/>
              <a:sym typeface="黑体" pitchFamily="2" charset="-122"/>
            </a:endParaRPr>
          </a:p>
        </p:txBody>
      </p:sp>
      <p:sp>
        <p:nvSpPr>
          <p:cNvPr id="8" name="L 形 37"/>
          <p:cNvSpPr>
            <a:spLocks/>
          </p:cNvSpPr>
          <p:nvPr/>
        </p:nvSpPr>
        <p:spPr bwMode="auto">
          <a:xfrm rot="16200000">
            <a:off x="504827" y="1847229"/>
            <a:ext cx="465286" cy="460476"/>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第十章 </a:t>
            </a:r>
            <a:r>
              <a:rPr lang="en-US" altLang="zh-CN" sz="2800" dirty="0" smtClean="0">
                <a:ln w="18415" cmpd="sng">
                  <a:solidFill>
                    <a:srgbClr val="FFFFFF"/>
                  </a:solidFill>
                  <a:prstDash val="solid"/>
                </a:ln>
                <a:solidFill>
                  <a:schemeClr val="bg1"/>
                </a:solidFill>
                <a:latin typeface="+mn-ea"/>
              </a:rPr>
              <a:t>CSS</a:t>
            </a:r>
            <a:r>
              <a:rPr lang="zh-CN" altLang="en-US" sz="2800" dirty="0" smtClean="0">
                <a:ln w="18415" cmpd="sng">
                  <a:solidFill>
                    <a:srgbClr val="FFFFFF"/>
                  </a:solidFill>
                  <a:prstDash val="solid"/>
                </a:ln>
                <a:solidFill>
                  <a:schemeClr val="bg1"/>
                </a:solidFill>
                <a:latin typeface="+mn-ea"/>
              </a:rPr>
              <a:t>统筹及相关概念</a:t>
            </a:r>
          </a:p>
        </p:txBody>
      </p:sp>
      <p:sp>
        <p:nvSpPr>
          <p:cNvPr id="4" name="内容占位符 2"/>
          <p:cNvSpPr txBox="1">
            <a:spLocks/>
          </p:cNvSpPr>
          <p:nvPr/>
        </p:nvSpPr>
        <p:spPr>
          <a:xfrm>
            <a:off x="467544" y="1700808"/>
            <a:ext cx="8424936" cy="4968552"/>
          </a:xfrm>
          <a:prstGeom prst="rect">
            <a:avLst/>
          </a:prstGeom>
        </p:spPr>
        <p:txBody>
          <a:bodyPr/>
          <a:lstStyle/>
          <a:p>
            <a:pPr>
              <a:spcBef>
                <a:spcPts val="0"/>
              </a:spcBef>
            </a:pPr>
            <a:r>
              <a:rPr lang="en-US" altLang="zh-CN" sz="2200" b="1" dirty="0" smtClean="0">
                <a:latin typeface="Arial" pitchFamily="34" charset="0"/>
                <a:cs typeface="Arial" pitchFamily="34" charset="0"/>
              </a:rPr>
              <a:t>1</a:t>
            </a:r>
            <a:r>
              <a:rPr lang="zh-CN" altLang="en-US" sz="2200" b="1" dirty="0" smtClean="0">
                <a:latin typeface="Arial" pitchFamily="34" charset="0"/>
                <a:cs typeface="Arial" pitchFamily="34" charset="0"/>
              </a:rPr>
              <a:t>、“描述”部分应该用近乎描述的语言写下一段介绍你网站的文字，在这其中，你应该适当的对你网站的特色内容加以重复以求突出；</a:t>
            </a:r>
          </a:p>
          <a:p>
            <a:pPr>
              <a:spcBef>
                <a:spcPts val="0"/>
              </a:spcBef>
            </a:pPr>
            <a:r>
              <a:rPr lang="en-US" altLang="zh-CN" sz="2200" b="1" dirty="0" smtClean="0">
                <a:latin typeface="Arial" pitchFamily="34" charset="0"/>
                <a:cs typeface="Arial" pitchFamily="34" charset="0"/>
              </a:rPr>
              <a:t>2</a:t>
            </a:r>
            <a:r>
              <a:rPr lang="zh-CN" altLang="en-US" sz="2200" b="1" dirty="0" smtClean="0">
                <a:latin typeface="Arial" pitchFamily="34" charset="0"/>
                <a:cs typeface="Arial" pitchFamily="34" charset="0"/>
              </a:rPr>
              <a:t>、“关键字”部分应该列出你认为合适的，能突出网站内容的关键字就可以了，关键字不要设置太多，可设置</a:t>
            </a:r>
            <a:r>
              <a:rPr lang="en-US" altLang="zh-CN" sz="2200" b="1" dirty="0" smtClean="0">
                <a:latin typeface="Arial" pitchFamily="34" charset="0"/>
                <a:cs typeface="Arial" pitchFamily="34" charset="0"/>
              </a:rPr>
              <a:t>10---8</a:t>
            </a:r>
            <a:r>
              <a:rPr lang="zh-CN" altLang="en-US" sz="2200" b="1" dirty="0" smtClean="0">
                <a:latin typeface="Arial" pitchFamily="34" charset="0"/>
                <a:cs typeface="Arial" pitchFamily="34" charset="0"/>
              </a:rPr>
              <a:t>个，搜索引擎只会浏览靠前的几个关键字。</a:t>
            </a:r>
          </a:p>
          <a:p>
            <a:pPr>
              <a:spcBef>
                <a:spcPts val="0"/>
              </a:spcBef>
            </a:pPr>
            <a:endParaRPr lang="zh-CN" altLang="en-US" sz="2200" b="1" dirty="0" smtClean="0">
              <a:latin typeface="Arial" pitchFamily="34" charset="0"/>
              <a:cs typeface="Arial" pitchFamily="34" charset="0"/>
            </a:endParaRPr>
          </a:p>
          <a:p>
            <a:pPr>
              <a:spcBef>
                <a:spcPts val="0"/>
              </a:spcBef>
            </a:pPr>
            <a:r>
              <a:rPr lang="en-US" altLang="zh-CN" sz="2200" b="1" dirty="0" smtClean="0">
                <a:latin typeface="Arial" pitchFamily="34" charset="0"/>
                <a:cs typeface="Arial" pitchFamily="34" charset="0"/>
              </a:rPr>
              <a:t>&lt;meta name="keywords"   content="" /&gt;</a:t>
            </a:r>
            <a:r>
              <a:rPr lang="zh-CN" altLang="en-US" sz="2200" b="1" dirty="0" smtClean="0">
                <a:latin typeface="Arial" pitchFamily="34" charset="0"/>
                <a:cs typeface="Arial" pitchFamily="34" charset="0"/>
              </a:rPr>
              <a:t>向搜索引擎说明你的网页的关键词；</a:t>
            </a:r>
          </a:p>
          <a:p>
            <a:pPr>
              <a:spcBef>
                <a:spcPts val="0"/>
              </a:spcBef>
            </a:pPr>
            <a:r>
              <a:rPr lang="en-US" altLang="zh-CN" sz="2200" b="1" dirty="0" smtClean="0">
                <a:latin typeface="Arial" pitchFamily="34" charset="0"/>
                <a:cs typeface="Arial" pitchFamily="34" charset="0"/>
              </a:rPr>
              <a:t>&lt;meta name="description"    content=""/&gt;</a:t>
            </a:r>
            <a:r>
              <a:rPr lang="zh-CN" altLang="en-US" sz="2200" b="1" dirty="0" smtClean="0">
                <a:latin typeface="Arial" pitchFamily="34" charset="0"/>
                <a:cs typeface="Arial" pitchFamily="34" charset="0"/>
              </a:rPr>
              <a:t>告诉搜索引擎你的站点的主要内容；</a:t>
            </a:r>
          </a:p>
          <a:p>
            <a:pPr>
              <a:spcBef>
                <a:spcPts val="0"/>
              </a:spcBef>
            </a:pPr>
            <a:r>
              <a:rPr lang="en-US" altLang="zh-CN" sz="2200" b="1" dirty="0" smtClean="0">
                <a:latin typeface="Arial" pitchFamily="34" charset="0"/>
                <a:cs typeface="Arial" pitchFamily="34" charset="0"/>
              </a:rPr>
              <a:t>&lt;meta name="generator" content=""&gt;</a:t>
            </a:r>
            <a:r>
              <a:rPr lang="zh-CN" altLang="en-US" sz="2200" b="1" dirty="0" smtClean="0">
                <a:latin typeface="Arial" pitchFamily="34" charset="0"/>
                <a:cs typeface="Arial" pitchFamily="34" charset="0"/>
              </a:rPr>
              <a:t>用以说明生成工具（如</a:t>
            </a:r>
            <a:r>
              <a:rPr lang="en-US" altLang="zh-CN" sz="2200" b="1" dirty="0" smtClean="0">
                <a:latin typeface="Arial" pitchFamily="34" charset="0"/>
                <a:cs typeface="Arial" pitchFamily="34" charset="0"/>
              </a:rPr>
              <a:t>Microsoft FrontPage 4.0</a:t>
            </a:r>
            <a:r>
              <a:rPr lang="zh-CN" altLang="en-US" sz="2200" b="1" dirty="0" smtClean="0">
                <a:latin typeface="Arial" pitchFamily="34" charset="0"/>
                <a:cs typeface="Arial" pitchFamily="34" charset="0"/>
              </a:rPr>
              <a:t>）等；</a:t>
            </a:r>
          </a:p>
          <a:p>
            <a:pPr>
              <a:spcBef>
                <a:spcPts val="0"/>
              </a:spcBef>
            </a:pPr>
            <a:r>
              <a:rPr lang="en-US" altLang="zh-CN" sz="2200" b="1" dirty="0" smtClean="0">
                <a:latin typeface="Arial" pitchFamily="34" charset="0"/>
                <a:cs typeface="Arial" pitchFamily="34" charset="0"/>
              </a:rPr>
              <a:t>&lt;meta name="author" content="</a:t>
            </a:r>
            <a:r>
              <a:rPr lang="zh-CN" altLang="en-US" sz="2200" b="1" dirty="0" smtClean="0">
                <a:latin typeface="Arial" pitchFamily="34" charset="0"/>
                <a:cs typeface="Arial" pitchFamily="34" charset="0"/>
              </a:rPr>
              <a:t>你的姓名</a:t>
            </a:r>
            <a:r>
              <a:rPr lang="en-US" altLang="zh-CN" sz="2200" b="1" dirty="0" smtClean="0">
                <a:latin typeface="Arial" pitchFamily="34" charset="0"/>
                <a:cs typeface="Arial" pitchFamily="34" charset="0"/>
              </a:rPr>
              <a:t>"&gt;</a:t>
            </a:r>
            <a:r>
              <a:rPr lang="zh-CN" altLang="en-US" sz="2200" b="1" dirty="0" smtClean="0">
                <a:latin typeface="Arial" pitchFamily="34" charset="0"/>
                <a:cs typeface="Arial" pitchFamily="34" charset="0"/>
              </a:rPr>
              <a:t>告诉搜索引擎你的站点的制作的作者；</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第十章 </a:t>
            </a:r>
            <a:r>
              <a:rPr lang="en-US" altLang="zh-CN" sz="2800" dirty="0" smtClean="0">
                <a:ln w="18415" cmpd="sng">
                  <a:solidFill>
                    <a:srgbClr val="FFFFFF"/>
                  </a:solidFill>
                  <a:prstDash val="solid"/>
                </a:ln>
                <a:solidFill>
                  <a:schemeClr val="bg1"/>
                </a:solidFill>
                <a:latin typeface="+mn-ea"/>
              </a:rPr>
              <a:t>CSS</a:t>
            </a:r>
            <a:r>
              <a:rPr lang="zh-CN" altLang="en-US" sz="2800" dirty="0" smtClean="0">
                <a:ln w="18415" cmpd="sng">
                  <a:solidFill>
                    <a:srgbClr val="FFFFFF"/>
                  </a:solidFill>
                  <a:prstDash val="solid"/>
                </a:ln>
                <a:solidFill>
                  <a:schemeClr val="bg1"/>
                </a:solidFill>
                <a:latin typeface="+mn-ea"/>
              </a:rPr>
              <a:t>统筹及相关概念</a:t>
            </a:r>
          </a:p>
        </p:txBody>
      </p:sp>
      <p:sp>
        <p:nvSpPr>
          <p:cNvPr id="4" name="内容占位符 2"/>
          <p:cNvSpPr txBox="1">
            <a:spLocks/>
          </p:cNvSpPr>
          <p:nvPr/>
        </p:nvSpPr>
        <p:spPr>
          <a:xfrm>
            <a:off x="467544" y="1700808"/>
            <a:ext cx="8424936" cy="4968552"/>
          </a:xfrm>
          <a:prstGeom prst="rect">
            <a:avLst/>
          </a:prstGeom>
        </p:spPr>
        <p:txBody>
          <a:bodyPr/>
          <a:lstStyle/>
          <a:p>
            <a:pPr>
              <a:spcBef>
                <a:spcPts val="0"/>
              </a:spcBef>
            </a:pPr>
            <a:r>
              <a:rPr lang="zh-CN" altLang="en-US" sz="2200" b="1" dirty="0" smtClean="0">
                <a:latin typeface="Arial" pitchFamily="34" charset="0"/>
                <a:cs typeface="Arial" pitchFamily="34" charset="0"/>
              </a:rPr>
              <a:t>超链接优化</a:t>
            </a:r>
          </a:p>
          <a:p>
            <a:pPr>
              <a:spcBef>
                <a:spcPts val="0"/>
              </a:spcBef>
            </a:pPr>
            <a:endParaRPr lang="zh-CN" altLang="en-US" sz="2200" b="1" dirty="0" smtClean="0">
              <a:latin typeface="Arial" pitchFamily="34" charset="0"/>
              <a:cs typeface="Arial" pitchFamily="34" charset="0"/>
            </a:endParaRPr>
          </a:p>
          <a:p>
            <a:pPr>
              <a:spcBef>
                <a:spcPts val="0"/>
              </a:spcBef>
            </a:pPr>
            <a:r>
              <a:rPr lang="zh-CN" altLang="en-US" sz="2200" b="1" dirty="0" smtClean="0">
                <a:latin typeface="Arial" pitchFamily="34" charset="0"/>
                <a:cs typeface="Arial" pitchFamily="34" charset="0"/>
              </a:rPr>
              <a:t>搜索引擎为何可以能够索引全世界的网站，是因为各个搜索引擎程序中都有一个会自动“爬行”于互联网上的智能机器人程序，这个机器人就是顺着网站之间的链接游览世界的，那么我们就应该为它创造一个良好的爬行通道</a:t>
            </a:r>
            <a:r>
              <a:rPr lang="en-US" altLang="zh-CN" sz="2200" b="1" dirty="0" smtClean="0">
                <a:latin typeface="Arial" pitchFamily="34" charset="0"/>
                <a:cs typeface="Arial" pitchFamily="34" charset="0"/>
              </a:rPr>
              <a:t>——</a:t>
            </a:r>
            <a:r>
              <a:rPr lang="zh-CN" altLang="en-US" sz="2200" b="1" dirty="0" smtClean="0">
                <a:latin typeface="Arial" pitchFamily="34" charset="0"/>
                <a:cs typeface="Arial" pitchFamily="34" charset="0"/>
              </a:rPr>
              <a:t>合理的设置链接。 怎样的链接才是合理的呢？</a:t>
            </a:r>
          </a:p>
          <a:p>
            <a:pPr>
              <a:spcBef>
                <a:spcPts val="0"/>
              </a:spcBef>
            </a:pPr>
            <a:endParaRPr lang="zh-CN" altLang="en-US" sz="2200" b="1" dirty="0" smtClean="0">
              <a:latin typeface="Arial" pitchFamily="34" charset="0"/>
              <a:cs typeface="Arial" pitchFamily="34" charset="0"/>
            </a:endParaRPr>
          </a:p>
          <a:p>
            <a:pPr>
              <a:spcBef>
                <a:spcPts val="0"/>
              </a:spcBef>
            </a:pPr>
            <a:r>
              <a:rPr lang="en-US" altLang="zh-CN" sz="2200" b="1" dirty="0" smtClean="0">
                <a:latin typeface="Arial" pitchFamily="34" charset="0"/>
                <a:cs typeface="Arial" pitchFamily="34" charset="0"/>
              </a:rPr>
              <a:t>1</a:t>
            </a:r>
            <a:r>
              <a:rPr lang="zh-CN" altLang="en-US" sz="2200" b="1" dirty="0" smtClean="0">
                <a:latin typeface="Arial" pitchFamily="34" charset="0"/>
                <a:cs typeface="Arial" pitchFamily="34" charset="0"/>
              </a:rPr>
              <a:t>、采用纯文本链接，少用，最好是别用</a:t>
            </a:r>
            <a:r>
              <a:rPr lang="en-US" altLang="zh-CN" sz="2200" b="1" dirty="0" smtClean="0">
                <a:latin typeface="Arial" pitchFamily="34" charset="0"/>
                <a:cs typeface="Arial" pitchFamily="34" charset="0"/>
              </a:rPr>
              <a:t>Flash</a:t>
            </a:r>
            <a:r>
              <a:rPr lang="zh-CN" altLang="en-US" sz="2200" b="1" dirty="0" smtClean="0">
                <a:latin typeface="Arial" pitchFamily="34" charset="0"/>
                <a:cs typeface="Arial" pitchFamily="34" charset="0"/>
              </a:rPr>
              <a:t>动画设置链接，因为搜索引擎无法识别</a:t>
            </a:r>
            <a:r>
              <a:rPr lang="en-US" altLang="zh-CN" sz="2200" b="1" dirty="0" smtClean="0">
                <a:latin typeface="Arial" pitchFamily="34" charset="0"/>
                <a:cs typeface="Arial" pitchFamily="34" charset="0"/>
              </a:rPr>
              <a:t>Flash</a:t>
            </a:r>
            <a:r>
              <a:rPr lang="zh-CN" altLang="en-US" sz="2200" b="1" dirty="0" smtClean="0">
                <a:latin typeface="Arial" pitchFamily="34" charset="0"/>
                <a:cs typeface="Arial" pitchFamily="34" charset="0"/>
              </a:rPr>
              <a:t>上的文字</a:t>
            </a:r>
            <a:r>
              <a:rPr lang="en-US" altLang="zh-CN" sz="2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第十章 </a:t>
            </a:r>
            <a:r>
              <a:rPr lang="en-US" altLang="zh-CN" sz="2800" dirty="0" smtClean="0">
                <a:ln w="18415" cmpd="sng">
                  <a:solidFill>
                    <a:srgbClr val="FFFFFF"/>
                  </a:solidFill>
                  <a:prstDash val="solid"/>
                </a:ln>
                <a:solidFill>
                  <a:schemeClr val="bg1"/>
                </a:solidFill>
                <a:latin typeface="+mn-ea"/>
              </a:rPr>
              <a:t>CSS</a:t>
            </a:r>
            <a:r>
              <a:rPr lang="zh-CN" altLang="en-US" sz="2800" dirty="0" smtClean="0">
                <a:ln w="18415" cmpd="sng">
                  <a:solidFill>
                    <a:srgbClr val="FFFFFF"/>
                  </a:solidFill>
                  <a:prstDash val="solid"/>
                </a:ln>
                <a:solidFill>
                  <a:schemeClr val="bg1"/>
                </a:solidFill>
                <a:latin typeface="+mn-ea"/>
              </a:rPr>
              <a:t>统筹及相关概念</a:t>
            </a:r>
          </a:p>
        </p:txBody>
      </p:sp>
      <p:sp>
        <p:nvSpPr>
          <p:cNvPr id="4" name="内容占位符 2"/>
          <p:cNvSpPr txBox="1">
            <a:spLocks/>
          </p:cNvSpPr>
          <p:nvPr/>
        </p:nvSpPr>
        <p:spPr>
          <a:xfrm>
            <a:off x="467544" y="1700808"/>
            <a:ext cx="8424936" cy="4968552"/>
          </a:xfrm>
          <a:prstGeom prst="rect">
            <a:avLst/>
          </a:prstGeom>
        </p:spPr>
        <p:txBody>
          <a:bodyPr/>
          <a:lstStyle/>
          <a:p>
            <a:pPr>
              <a:spcBef>
                <a:spcPts val="0"/>
              </a:spcBef>
            </a:pPr>
            <a:r>
              <a:rPr lang="zh-CN" altLang="en-US" sz="2200" b="1" dirty="0" smtClean="0">
                <a:latin typeface="Arial" pitchFamily="34" charset="0"/>
                <a:cs typeface="Arial" pitchFamily="34" charset="0"/>
              </a:rPr>
              <a:t>许多公司、个人都喜欢酷酷的</a:t>
            </a:r>
            <a:r>
              <a:rPr lang="en-US" altLang="zh-CN" sz="2200" b="1" dirty="0" smtClean="0">
                <a:latin typeface="Arial" pitchFamily="34" charset="0"/>
                <a:cs typeface="Arial" pitchFamily="34" charset="0"/>
              </a:rPr>
              <a:t>Flash</a:t>
            </a:r>
            <a:r>
              <a:rPr lang="zh-CN" altLang="en-US" sz="2200" b="1" dirty="0" smtClean="0">
                <a:latin typeface="Arial" pitchFamily="34" charset="0"/>
                <a:cs typeface="Arial" pitchFamily="34" charset="0"/>
              </a:rPr>
              <a:t>动画，网站的入口也做成</a:t>
            </a:r>
            <a:r>
              <a:rPr lang="en-US" altLang="zh-CN" sz="2200" b="1" dirty="0" smtClean="0">
                <a:latin typeface="Arial" pitchFamily="34" charset="0"/>
                <a:cs typeface="Arial" pitchFamily="34" charset="0"/>
              </a:rPr>
              <a:t>Flash</a:t>
            </a:r>
            <a:r>
              <a:rPr lang="zh-CN" altLang="en-US" sz="2200" b="1" dirty="0" smtClean="0">
                <a:latin typeface="Arial" pitchFamily="34" charset="0"/>
                <a:cs typeface="Arial" pitchFamily="34" charset="0"/>
              </a:rPr>
              <a:t>片断，搜索引擎很难光顾这样的网站。而且个别设计者非常马虎，把网站的入口链接放在了</a:t>
            </a:r>
            <a:r>
              <a:rPr lang="en-US" altLang="zh-CN" sz="2200" b="1" dirty="0" smtClean="0">
                <a:latin typeface="Arial" pitchFamily="34" charset="0"/>
                <a:cs typeface="Arial" pitchFamily="34" charset="0"/>
              </a:rPr>
              <a:t>Flash</a:t>
            </a:r>
            <a:r>
              <a:rPr lang="zh-CN" altLang="en-US" sz="2200" b="1" dirty="0" smtClean="0">
                <a:latin typeface="Arial" pitchFamily="34" charset="0"/>
                <a:cs typeface="Arial" pitchFamily="34" charset="0"/>
              </a:rPr>
              <a:t>上，有时因为网络繁忙、缺少</a:t>
            </a:r>
            <a:r>
              <a:rPr lang="en-US" altLang="zh-CN" sz="2200" b="1" dirty="0" smtClean="0">
                <a:latin typeface="Arial" pitchFamily="34" charset="0"/>
                <a:cs typeface="Arial" pitchFamily="34" charset="0"/>
              </a:rPr>
              <a:t>Flash</a:t>
            </a:r>
            <a:r>
              <a:rPr lang="zh-CN" altLang="en-US" sz="2200" b="1" dirty="0" smtClean="0">
                <a:latin typeface="Arial" pitchFamily="34" charset="0"/>
                <a:cs typeface="Arial" pitchFamily="34" charset="0"/>
              </a:rPr>
              <a:t>插件而导致用户根本就看不到网站的内容，</a:t>
            </a:r>
          </a:p>
          <a:p>
            <a:pPr>
              <a:spcBef>
                <a:spcPts val="0"/>
              </a:spcBef>
            </a:pPr>
            <a:endParaRPr lang="zh-CN" altLang="en-US" sz="2200" b="1" dirty="0" smtClean="0">
              <a:latin typeface="Arial" pitchFamily="34" charset="0"/>
              <a:cs typeface="Arial" pitchFamily="34" charset="0"/>
            </a:endParaRPr>
          </a:p>
          <a:p>
            <a:pPr>
              <a:spcBef>
                <a:spcPts val="0"/>
              </a:spcBef>
            </a:pPr>
            <a:r>
              <a:rPr lang="en-US" altLang="zh-CN" sz="2200" b="1" dirty="0" smtClean="0">
                <a:latin typeface="Arial" pitchFamily="34" charset="0"/>
                <a:cs typeface="Arial" pitchFamily="34" charset="0"/>
              </a:rPr>
              <a:t>2</a:t>
            </a:r>
            <a:r>
              <a:rPr lang="zh-CN" altLang="en-US" sz="2200" b="1" dirty="0" smtClean="0">
                <a:latin typeface="Arial" pitchFamily="34" charset="0"/>
                <a:cs typeface="Arial" pitchFamily="34" charset="0"/>
              </a:rPr>
              <a:t>、按规范书写超链接，这个</a:t>
            </a:r>
            <a:r>
              <a:rPr lang="en-US" altLang="zh-CN" sz="2200" b="1" dirty="0" smtClean="0">
                <a:latin typeface="Arial" pitchFamily="34" charset="0"/>
                <a:cs typeface="Arial" pitchFamily="34" charset="0"/>
              </a:rPr>
              <a:t>title</a:t>
            </a:r>
            <a:r>
              <a:rPr lang="zh-CN" altLang="en-US" sz="2200" b="1" dirty="0" smtClean="0">
                <a:latin typeface="Arial" pitchFamily="34" charset="0"/>
                <a:cs typeface="Arial" pitchFamily="34" charset="0"/>
              </a:rPr>
              <a:t>属性，它既可以起到提示访客的作用，也可以让搜索引擎知道它要去哪里</a:t>
            </a:r>
            <a:r>
              <a:rPr lang="en-US" altLang="zh-CN" sz="2200" b="1" dirty="0" smtClean="0">
                <a:latin typeface="Arial" pitchFamily="34" charset="0"/>
                <a:cs typeface="Arial" pitchFamily="34" charset="0"/>
              </a:rPr>
              <a:t>.</a:t>
            </a:r>
          </a:p>
          <a:p>
            <a:pPr>
              <a:spcBef>
                <a:spcPts val="0"/>
              </a:spcBef>
            </a:pPr>
            <a:endParaRPr lang="en-US" altLang="zh-CN" sz="2200" b="1" dirty="0" smtClean="0">
              <a:latin typeface="Arial" pitchFamily="34" charset="0"/>
              <a:cs typeface="Arial" pitchFamily="34" charset="0"/>
            </a:endParaRPr>
          </a:p>
          <a:p>
            <a:pPr>
              <a:spcBef>
                <a:spcPts val="0"/>
              </a:spcBef>
            </a:pPr>
            <a:r>
              <a:rPr lang="en-US" altLang="zh-CN" sz="2200" b="1" dirty="0" smtClean="0">
                <a:latin typeface="Arial" pitchFamily="34" charset="0"/>
                <a:cs typeface="Arial" pitchFamily="34" charset="0"/>
              </a:rPr>
              <a:t>3</a:t>
            </a:r>
            <a:r>
              <a:rPr lang="zh-CN" altLang="en-US" sz="2200" b="1" dirty="0" smtClean="0">
                <a:latin typeface="Arial" pitchFamily="34" charset="0"/>
                <a:cs typeface="Arial" pitchFamily="34" charset="0"/>
              </a:rPr>
              <a:t>、最好别使用图片热点链接，理由和第一点差不多。</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第十章 </a:t>
            </a:r>
            <a:r>
              <a:rPr lang="en-US" altLang="zh-CN" sz="2800" dirty="0" smtClean="0">
                <a:ln w="18415" cmpd="sng">
                  <a:solidFill>
                    <a:srgbClr val="FFFFFF"/>
                  </a:solidFill>
                  <a:prstDash val="solid"/>
                </a:ln>
                <a:solidFill>
                  <a:schemeClr val="bg1"/>
                </a:solidFill>
                <a:latin typeface="+mn-ea"/>
              </a:rPr>
              <a:t>CSS</a:t>
            </a:r>
            <a:r>
              <a:rPr lang="zh-CN" altLang="en-US" sz="2800" dirty="0" smtClean="0">
                <a:ln w="18415" cmpd="sng">
                  <a:solidFill>
                    <a:srgbClr val="FFFFFF"/>
                  </a:solidFill>
                  <a:prstDash val="solid"/>
                </a:ln>
                <a:solidFill>
                  <a:schemeClr val="bg1"/>
                </a:solidFill>
                <a:latin typeface="+mn-ea"/>
              </a:rPr>
              <a:t>统筹及相关概念</a:t>
            </a:r>
          </a:p>
        </p:txBody>
      </p:sp>
      <p:sp>
        <p:nvSpPr>
          <p:cNvPr id="4" name="内容占位符 2"/>
          <p:cNvSpPr txBox="1">
            <a:spLocks/>
          </p:cNvSpPr>
          <p:nvPr/>
        </p:nvSpPr>
        <p:spPr>
          <a:xfrm>
            <a:off x="467544" y="1700808"/>
            <a:ext cx="8424936" cy="4968552"/>
          </a:xfrm>
          <a:prstGeom prst="rect">
            <a:avLst/>
          </a:prstGeom>
        </p:spPr>
        <p:txBody>
          <a:bodyPr/>
          <a:lstStyle/>
          <a:p>
            <a:pPr>
              <a:spcBef>
                <a:spcPts val="0"/>
              </a:spcBef>
            </a:pPr>
            <a:r>
              <a:rPr lang="zh-CN" altLang="en-US" sz="2200" b="1" dirty="0" smtClean="0">
                <a:latin typeface="Arial" pitchFamily="34" charset="0"/>
                <a:cs typeface="Arial" pitchFamily="34" charset="0"/>
              </a:rPr>
              <a:t>图片优化</a:t>
            </a:r>
            <a:r>
              <a:rPr lang="en-US" altLang="zh-CN" sz="2200" b="1" dirty="0" smtClean="0">
                <a:latin typeface="Arial" pitchFamily="34" charset="0"/>
                <a:cs typeface="Arial" pitchFamily="34" charset="0"/>
              </a:rPr>
              <a:t>(alt</a:t>
            </a:r>
            <a:r>
              <a:rPr lang="zh-CN" altLang="en-US" sz="2200" b="1" dirty="0" smtClean="0">
                <a:latin typeface="Arial" pitchFamily="34" charset="0"/>
                <a:cs typeface="Arial" pitchFamily="34" charset="0"/>
              </a:rPr>
              <a:t>属性，</a:t>
            </a:r>
            <a:r>
              <a:rPr lang="en-US" altLang="zh-CN" sz="2200" b="1" dirty="0" smtClean="0">
                <a:latin typeface="Arial" pitchFamily="34" charset="0"/>
                <a:cs typeface="Arial" pitchFamily="34" charset="0"/>
              </a:rPr>
              <a:t>title</a:t>
            </a:r>
            <a:r>
              <a:rPr lang="zh-CN" altLang="en-US" sz="2200" b="1" dirty="0" smtClean="0">
                <a:latin typeface="Arial" pitchFamily="34" charset="0"/>
                <a:cs typeface="Arial" pitchFamily="34" charset="0"/>
              </a:rPr>
              <a:t>属性</a:t>
            </a:r>
            <a:r>
              <a:rPr lang="en-US" altLang="zh-CN" sz="2200" b="1" dirty="0" smtClean="0">
                <a:latin typeface="Arial" pitchFamily="34" charset="0"/>
                <a:cs typeface="Arial" pitchFamily="34" charset="0"/>
              </a:rPr>
              <a:t>)</a:t>
            </a:r>
          </a:p>
          <a:p>
            <a:pPr>
              <a:spcBef>
                <a:spcPts val="0"/>
              </a:spcBef>
            </a:pPr>
            <a:endParaRPr lang="en-US" altLang="zh-CN" sz="2200" b="1" dirty="0" smtClean="0">
              <a:latin typeface="Arial" pitchFamily="34" charset="0"/>
              <a:cs typeface="Arial" pitchFamily="34" charset="0"/>
            </a:endParaRPr>
          </a:p>
          <a:p>
            <a:pPr>
              <a:spcBef>
                <a:spcPts val="0"/>
              </a:spcBef>
            </a:pPr>
            <a:r>
              <a:rPr lang="zh-CN" altLang="en-US" sz="2200" b="1" dirty="0" smtClean="0">
                <a:latin typeface="Arial" pitchFamily="34" charset="0"/>
                <a:cs typeface="Arial" pitchFamily="34" charset="0"/>
              </a:rPr>
              <a:t>图片优化并不是修改图片的大小、颜色，而是你应该为每个标签加上</a:t>
            </a:r>
            <a:r>
              <a:rPr lang="en-US" altLang="zh-CN" sz="2200" b="1" dirty="0" smtClean="0">
                <a:latin typeface="Arial" pitchFamily="34" charset="0"/>
                <a:cs typeface="Arial" pitchFamily="34" charset="0"/>
              </a:rPr>
              <a:t>alt</a:t>
            </a:r>
            <a:r>
              <a:rPr lang="zh-CN" altLang="en-US" sz="2200" b="1" dirty="0" smtClean="0">
                <a:latin typeface="Arial" pitchFamily="34" charset="0"/>
                <a:cs typeface="Arial" pitchFamily="34" charset="0"/>
              </a:rPr>
              <a:t>属性，</a:t>
            </a:r>
            <a:r>
              <a:rPr lang="en-US" altLang="zh-CN" sz="2200" b="1" dirty="0" smtClean="0">
                <a:latin typeface="Arial" pitchFamily="34" charset="0"/>
                <a:cs typeface="Arial" pitchFamily="34" charset="0"/>
              </a:rPr>
              <a:t>alt</a:t>
            </a:r>
            <a:r>
              <a:rPr lang="zh-CN" altLang="en-US" sz="2200" b="1" dirty="0" smtClean="0">
                <a:latin typeface="Arial" pitchFamily="34" charset="0"/>
                <a:cs typeface="Arial" pitchFamily="34" charset="0"/>
              </a:rPr>
              <a:t>属性的作用是当图片无法显示时以文字作为替代显示出来，而对于</a:t>
            </a:r>
            <a:r>
              <a:rPr lang="en-US" altLang="zh-CN" sz="2200" b="1" dirty="0" smtClean="0">
                <a:latin typeface="Arial" pitchFamily="34" charset="0"/>
                <a:cs typeface="Arial" pitchFamily="34" charset="0"/>
              </a:rPr>
              <a:t>SEO</a:t>
            </a:r>
            <a:r>
              <a:rPr lang="zh-CN" altLang="en-US" sz="2200" b="1" dirty="0" smtClean="0">
                <a:latin typeface="Arial" pitchFamily="34" charset="0"/>
                <a:cs typeface="Arial" pitchFamily="34" charset="0"/>
              </a:rPr>
              <a:t>来说，它可以令搜索引擎有机会索引你网站上的图片，对于一些确实没什么意义的图片，最好也不要省略</a:t>
            </a:r>
            <a:r>
              <a:rPr lang="en-US" altLang="zh-CN" sz="2200" b="1" dirty="0" smtClean="0">
                <a:latin typeface="Arial" pitchFamily="34" charset="0"/>
                <a:cs typeface="Arial" pitchFamily="34" charset="0"/>
              </a:rPr>
              <a:t>alt</a:t>
            </a:r>
            <a:r>
              <a:rPr lang="zh-CN" altLang="en-US" sz="2200" b="1" dirty="0" smtClean="0">
                <a:latin typeface="Arial" pitchFamily="34" charset="0"/>
                <a:cs typeface="Arial" pitchFamily="34" charset="0"/>
              </a:rPr>
              <a:t>，而应该留空，即 </a:t>
            </a:r>
            <a:r>
              <a:rPr lang="en-US" altLang="zh-CN" sz="2200" b="1" dirty="0" smtClean="0">
                <a:latin typeface="Arial" pitchFamily="34" charset="0"/>
                <a:cs typeface="Arial" pitchFamily="34" charset="0"/>
              </a:rPr>
              <a:t>alt=""</a:t>
            </a:r>
            <a:r>
              <a:rPr lang="zh-CN" altLang="en-US" sz="2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第十章 </a:t>
            </a:r>
            <a:r>
              <a:rPr lang="en-US" altLang="zh-CN" sz="2800" dirty="0" smtClean="0">
                <a:ln w="18415" cmpd="sng">
                  <a:solidFill>
                    <a:srgbClr val="FFFFFF"/>
                  </a:solidFill>
                  <a:prstDash val="solid"/>
                </a:ln>
                <a:solidFill>
                  <a:schemeClr val="bg1"/>
                </a:solidFill>
                <a:latin typeface="+mn-ea"/>
              </a:rPr>
              <a:t>CSS</a:t>
            </a:r>
            <a:r>
              <a:rPr lang="zh-CN" altLang="en-US" sz="2800" dirty="0" smtClean="0">
                <a:ln w="18415" cmpd="sng">
                  <a:solidFill>
                    <a:srgbClr val="FFFFFF"/>
                  </a:solidFill>
                  <a:prstDash val="solid"/>
                </a:ln>
                <a:solidFill>
                  <a:schemeClr val="bg1"/>
                </a:solidFill>
                <a:latin typeface="+mn-ea"/>
              </a:rPr>
              <a:t>统筹及相关概念</a:t>
            </a:r>
          </a:p>
        </p:txBody>
      </p:sp>
      <p:sp>
        <p:nvSpPr>
          <p:cNvPr id="4" name="内容占位符 2"/>
          <p:cNvSpPr txBox="1">
            <a:spLocks/>
          </p:cNvSpPr>
          <p:nvPr/>
        </p:nvSpPr>
        <p:spPr>
          <a:xfrm>
            <a:off x="467544" y="1700808"/>
            <a:ext cx="8424936" cy="4968552"/>
          </a:xfrm>
          <a:prstGeom prst="rect">
            <a:avLst/>
          </a:prstGeom>
        </p:spPr>
        <p:txBody>
          <a:bodyPr/>
          <a:lstStyle/>
          <a:p>
            <a:pPr>
              <a:spcBef>
                <a:spcPts val="0"/>
              </a:spcBef>
            </a:pPr>
            <a:r>
              <a:rPr lang="zh-CN" altLang="en-US" sz="2200" b="1" dirty="0" smtClean="0">
                <a:latin typeface="Arial" pitchFamily="34" charset="0"/>
                <a:cs typeface="Arial" pitchFamily="34" charset="0"/>
              </a:rPr>
              <a:t>为网站制作一个“网站地图”</a:t>
            </a:r>
          </a:p>
          <a:p>
            <a:pPr>
              <a:spcBef>
                <a:spcPts val="0"/>
              </a:spcBef>
            </a:pPr>
            <a:endParaRPr lang="zh-CN" altLang="en-US" sz="2200" b="1" dirty="0" smtClean="0">
              <a:latin typeface="Arial" pitchFamily="34" charset="0"/>
              <a:cs typeface="Arial" pitchFamily="34" charset="0"/>
            </a:endParaRPr>
          </a:p>
          <a:p>
            <a:pPr>
              <a:spcBef>
                <a:spcPts val="0"/>
              </a:spcBef>
            </a:pPr>
            <a:r>
              <a:rPr lang="zh-CN" altLang="en-US" sz="2200" b="1" dirty="0" smtClean="0">
                <a:latin typeface="Arial" pitchFamily="34" charset="0"/>
                <a:cs typeface="Arial" pitchFamily="34" charset="0"/>
              </a:rPr>
              <a:t>什么是网站地图？说白了就是一个页面，在这个页面上呢，列出了你网站中各个栏目的入口地址，例如：</a:t>
            </a:r>
            <a:r>
              <a:rPr lang="en-US" altLang="zh-CN" sz="2200" b="1" dirty="0" smtClean="0">
                <a:latin typeface="Arial" pitchFamily="34" charset="0"/>
                <a:cs typeface="Arial" pitchFamily="34" charset="0"/>
              </a:rPr>
              <a:t>http://sitemap.163.com</a:t>
            </a:r>
            <a:r>
              <a:rPr lang="zh-CN" altLang="en-US" sz="2200" b="1" dirty="0" smtClean="0">
                <a:latin typeface="Arial" pitchFamily="34" charset="0"/>
                <a:cs typeface="Arial" pitchFamily="34" charset="0"/>
              </a:rPr>
              <a:t>，站点地图的作用很大，首先，对于一个栏目众多的网站，它可以帮助访客最快速度找到所需的内容；二则，可以给搜索引擎提供一份自己网站的“鸟瞰图”，方便搜索机器人依次索引整个网站。</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11392</TotalTime>
  <Words>1763</Words>
  <Application>Microsoft Office PowerPoint</Application>
  <PresentationFormat>全屏显示(4:3)</PresentationFormat>
  <Paragraphs>149</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vector>
  </TitlesOfParts>
  <Company>1000</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h5</dc:title>
  <dc:creator>wmy</dc:creator>
  <cp:lastModifiedBy>1</cp:lastModifiedBy>
  <cp:revision>1230</cp:revision>
  <dcterms:created xsi:type="dcterms:W3CDTF">2009-05-11T03:02:58Z</dcterms:created>
  <dcterms:modified xsi:type="dcterms:W3CDTF">2016-12-30T08:03:20Z</dcterms:modified>
</cp:coreProperties>
</file>