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34"/>
  </p:notesMasterIdLst>
  <p:handoutMasterIdLst>
    <p:handoutMasterId r:id="rId35"/>
  </p:handoutMasterIdLst>
  <p:sldIdLst>
    <p:sldId id="270" r:id="rId2"/>
    <p:sldId id="326" r:id="rId3"/>
    <p:sldId id="327" r:id="rId4"/>
    <p:sldId id="329" r:id="rId5"/>
    <p:sldId id="306" r:id="rId6"/>
    <p:sldId id="330" r:id="rId7"/>
    <p:sldId id="331" r:id="rId8"/>
    <p:sldId id="332" r:id="rId9"/>
    <p:sldId id="336" r:id="rId10"/>
    <p:sldId id="337" r:id="rId11"/>
    <p:sldId id="338" r:id="rId12"/>
    <p:sldId id="335" r:id="rId13"/>
    <p:sldId id="339" r:id="rId14"/>
    <p:sldId id="333" r:id="rId15"/>
    <p:sldId id="334" r:id="rId16"/>
    <p:sldId id="340" r:id="rId17"/>
    <p:sldId id="341" r:id="rId18"/>
    <p:sldId id="342" r:id="rId19"/>
    <p:sldId id="354" r:id="rId20"/>
    <p:sldId id="355" r:id="rId21"/>
    <p:sldId id="343" r:id="rId22"/>
    <p:sldId id="344" r:id="rId23"/>
    <p:sldId id="345" r:id="rId24"/>
    <p:sldId id="346" r:id="rId25"/>
    <p:sldId id="353" r:id="rId26"/>
    <p:sldId id="348" r:id="rId27"/>
    <p:sldId id="356" r:id="rId28"/>
    <p:sldId id="349" r:id="rId29"/>
    <p:sldId id="350" r:id="rId30"/>
    <p:sldId id="351" r:id="rId31"/>
    <p:sldId id="352" r:id="rId32"/>
    <p:sldId id="298" r:id="rId3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F2F9"/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7711" autoAdjust="0"/>
  </p:normalViewPr>
  <p:slideViewPr>
    <p:cSldViewPr>
      <p:cViewPr>
        <p:scale>
          <a:sx n="100" d="100"/>
          <a:sy n="100" d="100"/>
        </p:scale>
        <p:origin x="-78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4384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——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785653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3" y="1700808"/>
            <a:ext cx="81438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6202363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67544" y="1556792"/>
            <a:ext cx="8424936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padding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的使用方法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padding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区域在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之间；背景色和背景图像会覆盖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padding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组成的区域；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填充：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，在设定页面中一个元素内容（</a:t>
            </a:r>
            <a:r>
              <a:rPr lang="en-US" altLang="zh-CN" sz="2400" b="1" dirty="0" smtClean="0"/>
              <a:t>content</a:t>
            </a:r>
            <a:r>
              <a:rPr lang="zh-CN" altLang="en-US" sz="2400" b="1" dirty="0" smtClean="0"/>
              <a:t>）到元素的边缘（边框）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之间的距离。 也称补白。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用法：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）用来调整内容在容器中的位置关系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）用来调整子元素在父元素中的位置关系。</a:t>
            </a:r>
          </a:p>
          <a:p>
            <a:r>
              <a:rPr lang="zh-CN" altLang="en-US" sz="2400" b="1" dirty="0" smtClean="0"/>
              <a:t>注：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属性需要添加在父元素上。</a:t>
            </a:r>
            <a:endParaRPr lang="en-US" altLang="zh-CN" sz="2400" b="1" dirty="0" smtClean="0"/>
          </a:p>
          <a:p>
            <a:endParaRPr lang="zh-CN" altLang="en-US" sz="2400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值是额外加在元素原有大小之上的，如想保证元素大小不变，需从元素宽或高上减掉后添加的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属性。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属性值的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种方式：</a:t>
            </a:r>
          </a:p>
          <a:p>
            <a:pPr>
              <a:spcBef>
                <a:spcPts val="1200"/>
              </a:spcBef>
            </a:pP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四个值：上   右   下   左 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{padding:10px   20px   30px    40px;}</a:t>
            </a:r>
          </a:p>
          <a:p>
            <a:pPr>
              <a:spcBef>
                <a:spcPts val="1200"/>
              </a:spcBef>
            </a:pP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三个值：上    左右    下 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{padding:10px   20px   30px ;}</a:t>
            </a:r>
          </a:p>
          <a:p>
            <a:pPr>
              <a:spcBef>
                <a:spcPts val="1200"/>
              </a:spcBef>
            </a:pP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二个值：上下    左右 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{padding:10px   20px  ;}</a:t>
            </a:r>
          </a:p>
          <a:p>
            <a:pPr>
              <a:spcBef>
                <a:spcPts val="1200"/>
              </a:spcBef>
            </a:pP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一个值：四个方向 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padding:2px;/*</a:t>
            </a:r>
            <a:r>
              <a:rPr lang="zh-CN" alt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定义元素四周填充为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2px*/</a:t>
            </a:r>
          </a:p>
          <a:p>
            <a:pPr>
              <a:spcBef>
                <a:spcPts val="1200"/>
              </a:spcBef>
            </a:pPr>
            <a:endParaRPr lang="en-US" altLang="zh-CN" sz="23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300" b="1" dirty="0" smtClean="0">
                <a:latin typeface="Arial" pitchFamily="34" charset="0"/>
                <a:cs typeface="Arial" pitchFamily="34" charset="0"/>
              </a:rPr>
              <a:t>说明：可单独设置一方向填充，如：</a:t>
            </a:r>
            <a:r>
              <a:rPr lang="en-US" altLang="zh-CN" sz="2300" b="1" dirty="0" smtClean="0">
                <a:latin typeface="Arial" pitchFamily="34" charset="0"/>
                <a:cs typeface="Arial" pitchFamily="34" charset="0"/>
              </a:rPr>
              <a:t>padding-top:10px; padding-right:10px;padding-bottom:10px;padding-left:10px;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425111"/>
            <a:ext cx="5572125" cy="210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497119"/>
            <a:ext cx="3000375" cy="210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8" y="1628800"/>
            <a:ext cx="62865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3995936" y="3429000"/>
            <a:ext cx="4814888" cy="669414"/>
          </a:xfrm>
          <a:prstGeom prst="rect">
            <a:avLst/>
          </a:prstGeom>
          <a:gradFill rotWithShape="1">
            <a:gsLst>
              <a:gs pos="0">
                <a:srgbClr val="FF9697"/>
              </a:gs>
              <a:gs pos="35001">
                <a:srgbClr val="FFB7B7"/>
              </a:gs>
              <a:gs pos="100000">
                <a:srgbClr val="FFE2E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4500"/>
              </a:lnSpc>
            </a:pPr>
            <a:r>
              <a:rPr lang="zh-CN" altLang="en-US" sz="2800" b="1" i="1" dirty="0">
                <a:solidFill>
                  <a:srgbClr val="000000"/>
                </a:solidFill>
                <a:ea typeface="微软雅黑" pitchFamily="34" charset="-122"/>
              </a:rPr>
              <a:t>注意：</a:t>
            </a:r>
            <a:r>
              <a:rPr lang="en-US" altLang="zh-CN" sz="2800" b="1" i="1" dirty="0">
                <a:solidFill>
                  <a:srgbClr val="000000"/>
                </a:solidFill>
                <a:ea typeface="微软雅黑" pitchFamily="34" charset="-122"/>
              </a:rPr>
              <a:t>padding</a:t>
            </a:r>
            <a:r>
              <a:rPr lang="zh-CN" altLang="en-US" sz="2800" b="1" i="1" dirty="0">
                <a:solidFill>
                  <a:srgbClr val="000000"/>
                </a:solidFill>
                <a:ea typeface="微软雅黑" pitchFamily="34" charset="-122"/>
              </a:rPr>
              <a:t>不可以为负值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的使用方法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外边距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(margin)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之外，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区域不应用背景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默认值为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68960"/>
            <a:ext cx="523398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边界：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margin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，在元素外边的空白区域，被称为边距</a:t>
            </a:r>
            <a:r>
              <a:rPr lang="zh-CN" altLang="en-US" sz="2400" b="1" dirty="0" smtClean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  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属性值的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种方式： 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四个值：上 右 下 左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三个值：上  左右 下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二个值：上下    左右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一个值：四个方向 </a:t>
            </a:r>
            <a:r>
              <a:rPr lang="en-US" altLang="zh-CN" sz="2400" b="1" dirty="0" smtClean="0"/>
              <a:t>margin:2px;/*</a:t>
            </a:r>
            <a:r>
              <a:rPr lang="zh-CN" altLang="en-US" sz="2400" b="1" dirty="0" smtClean="0"/>
              <a:t>定义元素四边边界为</a:t>
            </a:r>
            <a:r>
              <a:rPr lang="en-US" altLang="zh-CN" sz="2400" b="1" dirty="0" smtClean="0"/>
              <a:t>2px*/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b="1" dirty="0" smtClean="0"/>
              <a:t>margin:2px 4px;/*</a:t>
            </a:r>
            <a:r>
              <a:rPr lang="zh-CN" altLang="en-US" sz="2400" b="1" dirty="0" smtClean="0"/>
              <a:t>定义元素上下边界为</a:t>
            </a:r>
            <a:r>
              <a:rPr lang="en-US" altLang="zh-CN" sz="2400" b="1" dirty="0" smtClean="0"/>
              <a:t>2px</a:t>
            </a:r>
            <a:r>
              <a:rPr lang="zh-CN" altLang="en-US" sz="2400" b="1" dirty="0" smtClean="0"/>
              <a:t>，左右边界为</a:t>
            </a:r>
            <a:r>
              <a:rPr lang="en-US" altLang="zh-CN" sz="2400" b="1" dirty="0" smtClean="0"/>
              <a:t>4px/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margin:2px 4px 6px;/*</a:t>
            </a:r>
            <a:r>
              <a:rPr lang="zh-CN" altLang="en-US" sz="2400" b="1" dirty="0" smtClean="0"/>
              <a:t>定义元素上边界为</a:t>
            </a:r>
            <a:r>
              <a:rPr lang="en-US" altLang="zh-CN" sz="2400" b="1" dirty="0" smtClean="0"/>
              <a:t>2px</a:t>
            </a:r>
            <a:r>
              <a:rPr lang="zh-CN" altLang="en-US" sz="2400" b="1" dirty="0" smtClean="0"/>
              <a:t>，左右边界</a:t>
            </a:r>
            <a:r>
              <a:rPr lang="en-US" altLang="zh-CN" sz="2400" b="1" dirty="0" smtClean="0"/>
              <a:t>4px</a:t>
            </a:r>
            <a:r>
              <a:rPr lang="zh-CN" altLang="en-US" sz="2400" b="1" dirty="0" smtClean="0"/>
              <a:t>下边界为</a:t>
            </a:r>
            <a:r>
              <a:rPr lang="en-US" altLang="zh-CN" sz="2400" b="1" dirty="0" smtClean="0"/>
              <a:t>6px</a:t>
            </a:r>
            <a:r>
              <a:rPr lang="zh-CN" altLang="en-US" sz="2400" b="1" dirty="0" smtClean="0"/>
              <a:t>，*</a:t>
            </a:r>
            <a:r>
              <a:rPr lang="en-US" altLang="zh-CN" sz="2400" b="1" dirty="0" smtClean="0"/>
              <a:t>/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margin:2px 4px 6px 8px;/*</a:t>
            </a:r>
            <a:r>
              <a:rPr lang="zh-CN" altLang="en-US" sz="2400" b="1" dirty="0" smtClean="0"/>
              <a:t>定义元素上、右边界为</a:t>
            </a:r>
            <a:r>
              <a:rPr lang="en-US" altLang="zh-CN" sz="2400" b="1" dirty="0" smtClean="0"/>
              <a:t>2px</a:t>
            </a:r>
            <a:r>
              <a:rPr lang="zh-CN" altLang="en-US" sz="2400" b="1" dirty="0" smtClean="0"/>
              <a:t>，下右边界为</a:t>
            </a:r>
            <a:r>
              <a:rPr lang="en-US" altLang="zh-CN" sz="2400" b="1" dirty="0" smtClean="0"/>
              <a:t>6px</a:t>
            </a:r>
            <a:r>
              <a:rPr lang="zh-CN" altLang="en-US" sz="2400" b="1" dirty="0" smtClean="0"/>
              <a:t>，左边界为</a:t>
            </a:r>
            <a:r>
              <a:rPr lang="en-US" altLang="zh-CN" sz="2400" b="1" dirty="0" smtClean="0"/>
              <a:t>8px*/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margin:0 auto;/*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在浏览器中横向居中。</a:t>
            </a:r>
          </a:p>
          <a:p>
            <a:pPr>
              <a:spcBef>
                <a:spcPts val="1200"/>
              </a:spcBef>
            </a:pP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说明：可单独设置一方向边界，如：</a:t>
            </a:r>
            <a:r>
              <a:rPr lang="en-US" altLang="zh-CN" sz="2400" b="1" dirty="0" smtClean="0"/>
              <a:t>margin-top:10px;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/>
              <a:t>块级元素的宽如果没有设置，其宽是从父级继承的宽度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系统会为某些元素设置默认的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值或者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值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这对于我们以后尺寸的计算有影响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所以在以后的开发过程中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首先清除掉所有元素的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值</a:t>
            </a:r>
            <a:r>
              <a:rPr lang="en-US" altLang="zh-CN" sz="2400" b="1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首行代码</a:t>
            </a:r>
            <a:r>
              <a:rPr lang="en-US" altLang="zh-CN" sz="2400" b="1" dirty="0" smtClean="0"/>
              <a:t>:*{margin:0;padding:0} 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第四章 盒模型和文本溢出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的坑点</a:t>
            </a:r>
            <a:r>
              <a:rPr lang="en-US" altLang="zh-CN" sz="2400" b="1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相邻兄弟元素在垂直方向上的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值会出现融合的情况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融合后会取两个元素里较大的值作为融合后的值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如何解决该问题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display:inline</a:t>
            </a:r>
            <a:r>
              <a:rPr lang="en-US" altLang="zh-CN" sz="2400" b="1" dirty="0" smtClean="0"/>
              <a:t>-block;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当父级子级元素都设置了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时，子级的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值会传递到父级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传递解决办法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给父级加一个边框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给父级使用</a:t>
            </a:r>
            <a:r>
              <a:rPr lang="en-US" altLang="zh-CN" sz="2400" b="1" dirty="0" err="1" smtClean="0"/>
              <a:t>overflow:hidden</a:t>
            </a:r>
            <a:r>
              <a:rPr lang="zh-CN" altLang="en-US" sz="2400" b="1" dirty="0" smtClean="0"/>
              <a:t>属性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推荐使用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给父级或子级或两者都加</a:t>
            </a:r>
            <a:r>
              <a:rPr lang="en-US" altLang="zh-CN" sz="2400" b="1" dirty="0" err="1" smtClean="0"/>
              <a:t>display:inline</a:t>
            </a:r>
            <a:r>
              <a:rPr lang="en-US" altLang="zh-CN" sz="2400" b="1" dirty="0" smtClean="0"/>
              <a:t>-block</a:t>
            </a:r>
            <a:r>
              <a:rPr lang="zh-CN" altLang="en-US" sz="2400" b="1" dirty="0" smtClean="0"/>
              <a:t>解决</a:t>
            </a:r>
            <a:r>
              <a:rPr lang="en-US" altLang="zh-CN" sz="2400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4" name="图片 1" descr="bo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176295" cy="498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2636912"/>
            <a:ext cx="8676456" cy="40324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宽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左右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margin+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左右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border+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左右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padding+width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高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上下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margin+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上下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border+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上下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padding+height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例如：一个盒子的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margin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为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20px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border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为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1px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padding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为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10px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content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的宽为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200px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、高为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50px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宽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=margin*2 + border*2 + padding*2 +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content.width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= 20*2 + 1*2 + 10*2 +200 = 262px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高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=margin*2 + border*2 + padding*2 +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content.height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= 20*2 + 1*2 +10*2 + 50 = 112px</a:t>
            </a:r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465629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盒子的实际大小（公式）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618" y="1628800"/>
            <a:ext cx="638478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0"/>
          <p:cNvSpPr>
            <a:spLocks noChangeArrowheads="1"/>
          </p:cNvSpPr>
          <p:nvPr/>
        </p:nvSpPr>
        <p:spPr bwMode="auto">
          <a:xfrm>
            <a:off x="178816" y="5982379"/>
            <a:ext cx="8929688" cy="8309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i="1" dirty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盒子实际宽度</a:t>
            </a:r>
            <a:r>
              <a:rPr lang="en-US" altLang="zh-CN" sz="2400" b="1" i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margin-left + border-left + padding-</a:t>
            </a:r>
            <a:r>
              <a:rPr lang="en-US" altLang="zh-CN" sz="2400" b="1" i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left+</a:t>
            </a:r>
            <a:r>
              <a:rPr lang="en-US" altLang="zh-CN" sz="2400" b="1" i="1" u="sng" dirty="0" err="1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width</a:t>
            </a:r>
            <a:r>
              <a:rPr lang="en-US" altLang="zh-CN" sz="2400" b="1" i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+padding-right+border-right+margin-right</a:t>
            </a:r>
            <a:endParaRPr lang="zh-CN" altLang="en-US" sz="2400" b="1" i="1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14" name="TextBox 10"/>
          <p:cNvSpPr>
            <a:spLocks noChangeArrowheads="1"/>
          </p:cNvSpPr>
          <p:nvPr/>
        </p:nvSpPr>
        <p:spPr bwMode="auto">
          <a:xfrm>
            <a:off x="178816" y="5982379"/>
            <a:ext cx="8929688" cy="8309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盒子实际高度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margin-top + border-top + padding-top</a:t>
            </a:r>
            <a:endParaRPr lang="zh-CN" altLang="en-US" sz="2400" b="1" i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r>
              <a:rPr lang="en-US" altLang="zh-CN" sz="2400" b="1" i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+ </a:t>
            </a:r>
            <a:r>
              <a:rPr lang="en-US" altLang="zh-CN" sz="2400" b="1" i="1" u="sng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height</a:t>
            </a:r>
            <a:r>
              <a:rPr lang="en-US" altLang="zh-CN" sz="2400" b="1" i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padding-bottom+ border-bottom + margin-bottom</a:t>
            </a:r>
            <a:endParaRPr lang="zh-CN" altLang="en-US" sz="2400" b="1" i="1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552728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文本溢出</a:t>
            </a:r>
          </a:p>
        </p:txBody>
      </p:sp>
      <p:sp>
        <p:nvSpPr>
          <p:cNvPr id="13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7544" y="2492896"/>
            <a:ext cx="8424936" cy="41764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溢出属性（容器的）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overflow:visible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/hidden(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隐藏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)/scroll/auto(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自动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)/inherit;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visible: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默认值，内容不会被修剪，会出现在元素框之外；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hidden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：内容会被修剪，并且其余内容是不可见的；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scroll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：内容会被修剪，但是浏览器会显示滚动条，以便查看其余的内容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auto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：如果内容被修剪，则浏览器会显示滚动条，以便查看其他的内容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inherit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：规定应该从父元素继承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overflow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785926"/>
            <a:ext cx="8676456" cy="436510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空白空间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white-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space:normal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/pre/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nowrap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/pre-wrap /pre-line /inherit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该属性用来设置如何处理元素内的空白；</a:t>
            </a:r>
            <a:endParaRPr lang="en-US" altLang="zh-CN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785926"/>
            <a:ext cx="8676456" cy="436510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smtClean="0">
                <a:latin typeface="Arial" pitchFamily="34" charset="0"/>
                <a:cs typeface="Arial" pitchFamily="34" charset="0"/>
              </a:rPr>
              <a:t>pre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：用等宽字体显示预先格式化的文本，不合并文字间的空白距离，当文字超出边界时不换行。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nowrap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强制在同一行内显示所有文本，直到文本结束或者遭遇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对象；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normal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：默认处理方式。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pre-wrap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：用等宽字体显示预先格式化的文本，不合并文字间的空白距离，当文字碰到边界时发生换行。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(css2.1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新增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pre-line: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保持文本的换行，不保留文字间的空白距离，当文字碰到边界时发生换行。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(css2.1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新增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inherit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：规定应该从父元素继承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White-space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属性的值；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浏览器都不支持此属性值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785926"/>
            <a:ext cx="8676456" cy="436510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文本溢出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text-overflow: clip  /  ellipsis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取值：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clip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：不显示省略号（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），而是简单的裁切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ellipsis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：当对象内文本溢出时，显示省略标记；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676456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说明：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text-overflow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属性仅是：当文本溢出时是否显示省略标记，并不具备其它的样式属性定义，要实现溢出时产生省略号的效果还需定义：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、容器宽度：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width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value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；（</a:t>
            </a:r>
            <a:r>
              <a:rPr lang="en-US" altLang="zh-CN" sz="2400" b="1" dirty="0" err="1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px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%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，都可以）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、强制文本在一行内显示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:white-space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：</a:t>
            </a:r>
            <a:r>
              <a:rPr lang="en-US" altLang="zh-CN" sz="2400" b="1" dirty="0" err="1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nowrap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、溢出内容为隐藏：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overflow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hidden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、溢出文本显示省略号：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 text-overflow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ellipsis;</a:t>
            </a:r>
            <a:endParaRPr lang="en-US" altLang="zh-CN" sz="2400" b="1" dirty="0">
              <a:solidFill>
                <a:srgbClr val="FF682F"/>
              </a:solidFill>
              <a:latin typeface="Arial" pitchFamily="34" charset="0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认识盒子模型</a:t>
            </a:r>
          </a:p>
        </p:txBody>
      </p:sp>
      <p:sp>
        <p:nvSpPr>
          <p:cNvPr id="8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盒模型的组成部分</a:t>
            </a:r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L 形 42"/>
          <p:cNvSpPr>
            <a:spLocks/>
          </p:cNvSpPr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学习盒子模型的相关元素</a:t>
            </a:r>
          </a:p>
        </p:txBody>
      </p:sp>
      <p:sp>
        <p:nvSpPr>
          <p:cNvPr id="16" name="矩形 40"/>
          <p:cNvSpPr>
            <a:spLocks noChangeArrowheads="1"/>
          </p:cNvSpPr>
          <p:nvPr/>
        </p:nvSpPr>
        <p:spPr bwMode="auto">
          <a:xfrm>
            <a:off x="792910" y="4757747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7" name="文本框 41"/>
          <p:cNvSpPr txBox="1">
            <a:spLocks noChangeArrowheads="1"/>
          </p:cNvSpPr>
          <p:nvPr/>
        </p:nvSpPr>
        <p:spPr bwMode="auto">
          <a:xfrm>
            <a:off x="865935" y="4714884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L 形 42"/>
          <p:cNvSpPr>
            <a:spLocks/>
          </p:cNvSpPr>
          <p:nvPr/>
        </p:nvSpPr>
        <p:spPr bwMode="auto">
          <a:xfrm rot="16200000">
            <a:off x="829422" y="4829185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文本框 43"/>
          <p:cNvSpPr txBox="1">
            <a:spLocks noChangeArrowheads="1"/>
          </p:cNvSpPr>
          <p:nvPr/>
        </p:nvSpPr>
        <p:spPr bwMode="auto">
          <a:xfrm>
            <a:off x="1789859" y="4826009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文本溢出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00808"/>
            <a:ext cx="8676456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扩展内容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: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宋体" pitchFamily="2" charset="-122"/>
              </a:rPr>
              <a:t>多行文本出现省略号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 </a:t>
            </a:r>
            <a:r>
              <a:rPr lang="en-US" altLang="zh-CN" sz="2400" b="1" dirty="0" err="1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WebKit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浏览器或移动端的扩展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CSS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，只对</a:t>
            </a:r>
            <a:r>
              <a:rPr lang="en-US" altLang="zh-CN" sz="2400" b="1" dirty="0" err="1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Webkit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有效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 JavaScript 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方案</a:t>
            </a:r>
            <a:endParaRPr lang="en-US" altLang="zh-CN" sz="2400" b="1" dirty="0" smtClean="0">
              <a:solidFill>
                <a:srgbClr val="FF682F"/>
              </a:solidFill>
              <a:latin typeface="Arial" pitchFamily="34" charset="0"/>
              <a:cs typeface="Arial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 :after</a:t>
            </a:r>
            <a:r>
              <a:rPr lang="zh-CN" altLang="en-US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选择器 </a:t>
            </a:r>
            <a:r>
              <a:rPr lang="en-US" altLang="zh-CN" sz="2400" b="1" dirty="0" smtClean="0">
                <a:solidFill>
                  <a:srgbClr val="FF682F"/>
                </a:solidFill>
                <a:latin typeface="Arial" pitchFamily="34" charset="0"/>
                <a:cs typeface="Arial" pitchFamily="34" charset="0"/>
                <a:sym typeface="宋体" pitchFamily="2" charset="-122"/>
              </a:rPr>
              <a:t>p:after {content:”…”;}</a:t>
            </a:r>
            <a:endParaRPr lang="zh-CN" altLang="en-US" sz="2400" b="1" dirty="0" smtClean="0">
              <a:solidFill>
                <a:srgbClr val="FF682F"/>
              </a:solidFill>
              <a:latin typeface="Arial" pitchFamily="34" charset="0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676456" cy="25922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语法：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标记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class="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名称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1   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名称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2"&gt;&lt;/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标记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6" name="文本框 38"/>
          <p:cNvSpPr txBox="1">
            <a:spLocks noChangeArrowheads="1"/>
          </p:cNvSpPr>
          <p:nvPr/>
        </p:nvSpPr>
        <p:spPr bwMode="auto">
          <a:xfrm>
            <a:off x="500034" y="1785926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一个标记可以设置多个</a:t>
            </a:r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class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第四章 盒模型和文本溢出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424936" cy="417646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文档元素生成了一个描述该元素在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文档布局中所占空间的矩形元素框（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element box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），那么我们可以形象地将其看作是一个盒子。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围绕这些盒子产生了一种“盒子模型”概念，通过定义一系列与盒子相关的属性（内容、填充、边框、边界），可以控制各个盒子乃至整个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文档的表现效果和布局结构。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虽然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中没有盒子这个单独的属性对象，但它却是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中无处不在的一个重要组成部分。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盒模型的概念</a:t>
            </a: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229600" cy="3744416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盒子模式都具备这些属性：内容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(content)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、填充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(padding)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、边框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(border)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、边界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(margin)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盒模型的组成部分</a:t>
            </a: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98" name="Picture 2" descr="http://www.blueidea.com/articleimg/2007/03/4545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372" y="3500438"/>
            <a:ext cx="6050728" cy="335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用日常生活的盒子来理解这四个属性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内容（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）盒子里装的东西；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填充（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padding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）就是怕盒子里装的东西（贵重的）损坏而添加的泡沫或者其它抗震的辅料；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边框（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）盒子本身；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边界（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）盒子与盒子之间的空隙，或者是大盒子与嵌套在里面的小盒子之间的空隙。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3963"/>
            <a:ext cx="435292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709863"/>
            <a:ext cx="4762500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44463" y="2060575"/>
            <a:ext cx="1258887" cy="693738"/>
          </a:xfrm>
          <a:prstGeom prst="wedgeRoundRectCallout">
            <a:avLst>
              <a:gd name="adj1" fmla="val 10023"/>
              <a:gd name="adj2" fmla="val 114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盒子模型平面图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67513" y="1628775"/>
            <a:ext cx="2376487" cy="990600"/>
          </a:xfrm>
          <a:prstGeom prst="wedgeRoundRectCallout">
            <a:avLst>
              <a:gd name="adj1" fmla="val -35505"/>
              <a:gd name="adj2" fmla="val 110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盒子模型三维立体图：注意背景色在背景图的下一层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2636912"/>
            <a:ext cx="8676456" cy="40324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的使用方法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border: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边框宽度 边框风格 边框颜色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border:5px solid #f00</a:t>
            </a:r>
          </a:p>
          <a:p>
            <a:pPr>
              <a:spcBef>
                <a:spcPts val="600"/>
              </a:spcBef>
            </a:pP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边框：</a:t>
            </a:r>
            <a:r>
              <a:rPr lang="en-US" altLang="zh-CN" sz="2400" b="1" dirty="0" smtClean="0"/>
              <a:t>border</a:t>
            </a:r>
            <a:r>
              <a:rPr lang="zh-CN" altLang="en-US" sz="2400" b="1" dirty="0" smtClean="0"/>
              <a:t>，网页中很多修饰性线条都是由边框来实现的。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边框宽度：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border-width: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边框颜色：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border-color: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边框样式：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border-</a:t>
            </a:r>
            <a:r>
              <a:rPr lang="en-US" altLang="zh-CN" sz="2400" b="1" dirty="0" err="1" smtClean="0">
                <a:solidFill>
                  <a:schemeClr val="accent3">
                    <a:lumMod val="75000"/>
                  </a:schemeClr>
                </a:solidFill>
              </a:rPr>
              <a:t>style:solid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实线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)/dashed(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虚线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)dotted(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点划线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)/double(</a:t>
            </a:r>
            <a:r>
              <a:rPr lang="zh-CN" altLang="en-US" sz="2400" b="1" smtClean="0">
                <a:solidFill>
                  <a:schemeClr val="accent3">
                    <a:lumMod val="75000"/>
                  </a:schemeClr>
                </a:solidFill>
              </a:rPr>
              <a:t>双线</a:t>
            </a:r>
            <a:r>
              <a:rPr lang="en-US" altLang="zh-CN" sz="2400" b="1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盒模型的相关元素</a:t>
            </a:r>
          </a:p>
        </p:txBody>
      </p:sp>
      <p:sp>
        <p:nvSpPr>
          <p:cNvPr id="13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第四章 盒模型和文本溢出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1844824"/>
            <a:ext cx="8424936" cy="48245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/>
              <a:t>可单独设置一方向边框，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如：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border-bottom:</a:t>
            </a:r>
            <a:r>
              <a:rPr lang="zh-CN" altLang="en-US" sz="2400" b="1" dirty="0" smtClean="0"/>
              <a:t>边框宽度 边框风格 边框颜色</a:t>
            </a:r>
            <a:r>
              <a:rPr lang="en-US" altLang="zh-CN" sz="2400" b="1" dirty="0" smtClean="0"/>
              <a:t>;</a:t>
            </a:r>
            <a:r>
              <a:rPr lang="zh-CN" altLang="en-US" sz="2400" b="1" dirty="0" smtClean="0"/>
              <a:t>底边框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border-left:</a:t>
            </a:r>
            <a:r>
              <a:rPr lang="zh-CN" altLang="en-US" sz="2400" b="1" dirty="0" smtClean="0"/>
              <a:t>边框宽度 边框风格 边框颜色</a:t>
            </a:r>
            <a:r>
              <a:rPr lang="en-US" altLang="zh-CN" sz="2400" b="1" dirty="0" smtClean="0"/>
              <a:t>;</a:t>
            </a:r>
            <a:r>
              <a:rPr lang="zh-CN" altLang="en-US" sz="2400" b="1" dirty="0" smtClean="0"/>
              <a:t>左边框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border-right:</a:t>
            </a:r>
            <a:r>
              <a:rPr lang="zh-CN" altLang="en-US" sz="2400" b="1" dirty="0" smtClean="0"/>
              <a:t>边框宽度 边框风格 边框颜色</a:t>
            </a:r>
            <a:r>
              <a:rPr lang="en-US" altLang="zh-CN" sz="2400" b="1" dirty="0" smtClean="0"/>
              <a:t>;</a:t>
            </a:r>
            <a:r>
              <a:rPr lang="zh-CN" altLang="en-US" sz="2400" b="1" dirty="0" smtClean="0"/>
              <a:t>右边框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border-top:</a:t>
            </a:r>
            <a:r>
              <a:rPr lang="zh-CN" altLang="en-US" sz="2400" b="1" dirty="0" smtClean="0"/>
              <a:t>边框宽度 边框风格 边框颜色</a:t>
            </a:r>
            <a:r>
              <a:rPr lang="en-US" altLang="zh-CN" sz="2400" b="1" dirty="0" smtClean="0"/>
              <a:t>;</a:t>
            </a:r>
            <a:r>
              <a:rPr lang="zh-CN" altLang="en-US" sz="2400" b="1" dirty="0" smtClean="0"/>
              <a:t>上边框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1489</Words>
  <Application>Microsoft Office PowerPoint</Application>
  <PresentationFormat>全屏显示(4:3)</PresentationFormat>
  <Paragraphs>168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1167</cp:revision>
  <dcterms:created xsi:type="dcterms:W3CDTF">2009-05-11T03:02:58Z</dcterms:created>
  <dcterms:modified xsi:type="dcterms:W3CDTF">2016-11-04T06:36:13Z</dcterms:modified>
</cp:coreProperties>
</file>