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2"/>
  </p:notesMasterIdLst>
  <p:handoutMasterIdLst>
    <p:handoutMasterId r:id="rId23"/>
  </p:handoutMasterIdLst>
  <p:sldIdLst>
    <p:sldId id="264" r:id="rId3"/>
    <p:sldId id="281" r:id="rId4"/>
    <p:sldId id="276" r:id="rId5"/>
    <p:sldId id="282" r:id="rId6"/>
    <p:sldId id="285" r:id="rId7"/>
    <p:sldId id="283" r:id="rId8"/>
    <p:sldId id="287" r:id="rId9"/>
    <p:sldId id="288" r:id="rId10"/>
    <p:sldId id="296" r:id="rId11"/>
    <p:sldId id="289" r:id="rId12"/>
    <p:sldId id="290" r:id="rId13"/>
    <p:sldId id="291" r:id="rId14"/>
    <p:sldId id="297" r:id="rId15"/>
    <p:sldId id="292" r:id="rId16"/>
    <p:sldId id="294" r:id="rId17"/>
    <p:sldId id="293" r:id="rId18"/>
    <p:sldId id="295" r:id="rId19"/>
    <p:sldId id="298" r:id="rId20"/>
    <p:sldId id="266"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5231" autoAdjust="0"/>
  </p:normalViewPr>
  <p:slideViewPr>
    <p:cSldViewPr showGuides="1">
      <p:cViewPr>
        <p:scale>
          <a:sx n="40" d="100"/>
          <a:sy n="40" d="100"/>
        </p:scale>
        <p:origin x="234" y="100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12/1/2013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12/1/2013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1256495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12/1/2013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12/1/2013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12/1/2013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12/1/2013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12/1/2013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12/1/2013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12/1/2013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12/1/2013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12/1/2013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DD204D1-F9BD-4643-8480-6EA41EB484F1}" type="datetimeFigureOut">
              <a:rPr lang="en-US"/>
              <a:pPr/>
              <a:t>12/1/2013</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a:t>
            </a:r>
            <a:endParaRPr lang="en-US" dirty="0"/>
          </a:p>
        </p:txBody>
      </p:sp>
      <p:sp>
        <p:nvSpPr>
          <p:cNvPr id="3" name="Subtitle 2"/>
          <p:cNvSpPr>
            <a:spLocks noGrp="1"/>
          </p:cNvSpPr>
          <p:nvPr>
            <p:ph type="subTitle" idx="1"/>
          </p:nvPr>
        </p:nvSpPr>
        <p:spPr/>
        <p:txBody>
          <a:bodyPr/>
          <a:lstStyle/>
          <a:p>
            <a:r>
              <a:rPr lang="en-US" dirty="0" smtClean="0"/>
              <a:t>A Movie Recommendation System</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kNN</a:t>
            </a:r>
            <a:r>
              <a:rPr lang="en-US" dirty="0"/>
              <a:t> (K nearest neighbor</a:t>
            </a:r>
            <a:r>
              <a:rPr lang="en-US" dirty="0" smtClean="0"/>
              <a:t>) </a:t>
            </a:r>
            <a:r>
              <a:rPr lang="en-US" dirty="0" err="1" smtClean="0"/>
              <a:t>Con’d</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lstStyle/>
              <a:p>
                <a:r>
                  <a:rPr lang="en-US" dirty="0" err="1" smtClean="0"/>
                  <a:t>Eculidean</a:t>
                </a:r>
                <a:r>
                  <a:rPr lang="en-US" dirty="0" smtClean="0"/>
                  <a:t> distance</a:t>
                </a:r>
              </a:p>
              <a:p>
                <a:endParaRPr lang="en-US" dirty="0" smtClean="0"/>
              </a:p>
              <a:p>
                <a:r>
                  <a:rPr lang="en-US" dirty="0" smtClean="0"/>
                  <a:t>Missing Value Handling</a:t>
                </a:r>
              </a:p>
              <a:p>
                <a:pPr marL="0" indent="0">
                  <a:buNone/>
                </a:pPr>
                <a:r>
                  <a:rPr lang="en-US" dirty="0" smtClean="0"/>
                  <a:t>If a movie was not seen by a neighbor user, a weighted average rating was assigned:</a:t>
                </a:r>
              </a:p>
              <a:p>
                <a:pPr marL="0" indent="0">
                  <a:buNone/>
                </a:pPr>
                <a14:m>
                  <m:oMathPara xmlns:m="http://schemas.openxmlformats.org/officeDocument/2006/math">
                    <m:oMathParaPr>
                      <m:jc m:val="centerGroup"/>
                    </m:oMathParaPr>
                    <m:oMath xmlns:m="http://schemas.openxmlformats.org/officeDocument/2006/math">
                      <m:sSubSup>
                        <m:sSubSupPr>
                          <m:ctrlPr>
                            <a:rPr lang="en-US" b="1" i="1"/>
                          </m:ctrlPr>
                        </m:sSubSupPr>
                        <m:e>
                          <m:r>
                            <a:rPr lang="en-US" b="1" i="1"/>
                            <m:t>𝑹</m:t>
                          </m:r>
                        </m:e>
                        <m:sub>
                          <m:r>
                            <a:rPr lang="en-US" b="1" i="1"/>
                            <m:t>𝒙𝑨</m:t>
                          </m:r>
                        </m:sub>
                        <m:sup>
                          <m:r>
                            <a:rPr lang="en-US" b="1" i="1"/>
                            <m:t>′</m:t>
                          </m:r>
                        </m:sup>
                      </m:sSubSup>
                      <m:r>
                        <a:rPr lang="en-US" b="1" i="1"/>
                        <m:t>=</m:t>
                      </m:r>
                      <m:nary>
                        <m:naryPr>
                          <m:chr m:val="∑"/>
                          <m:limLoc m:val="undOvr"/>
                          <m:ctrlPr>
                            <a:rPr lang="en-US" b="1" i="1"/>
                          </m:ctrlPr>
                        </m:naryPr>
                        <m:sub>
                          <m:r>
                            <a:rPr lang="en-US" b="1" i="1"/>
                            <m:t>𝒊</m:t>
                          </m:r>
                        </m:sub>
                        <m:sup>
                          <m:r>
                            <a:rPr lang="en-US" b="1" i="1"/>
                            <m:t>𝒏</m:t>
                          </m:r>
                        </m:sup>
                        <m:e>
                          <m:sSub>
                            <m:sSubPr>
                              <m:ctrlPr>
                                <a:rPr lang="en-US" b="1" i="1"/>
                              </m:ctrlPr>
                            </m:sSubPr>
                            <m:e>
                              <m:r>
                                <a:rPr lang="en-US" b="1" i="1"/>
                                <m:t>𝑹</m:t>
                              </m:r>
                            </m:e>
                            <m:sub>
                              <m:r>
                                <a:rPr lang="en-US" b="1" i="1"/>
                                <m:t>𝒙</m:t>
                              </m:r>
                              <m:sSub>
                                <m:sSubPr>
                                  <m:ctrlPr>
                                    <a:rPr lang="en-US" b="1" i="1"/>
                                  </m:ctrlPr>
                                </m:sSubPr>
                                <m:e>
                                  <m:r>
                                    <a:rPr lang="en-US" b="1" i="1"/>
                                    <m:t>𝒌</m:t>
                                  </m:r>
                                </m:e>
                                <m:sub>
                                  <m:r>
                                    <a:rPr lang="en-US" b="1" i="1"/>
                                    <m:t>𝒊</m:t>
                                  </m:r>
                                </m:sub>
                              </m:sSub>
                            </m:sub>
                          </m:sSub>
                          <m:r>
                            <a:rPr lang="en-US" b="1" i="1"/>
                            <m:t>∙</m:t>
                          </m:r>
                          <m:f>
                            <m:fPr>
                              <m:ctrlPr>
                                <a:rPr lang="en-US" b="1" i="1"/>
                              </m:ctrlPr>
                            </m:fPr>
                            <m:num>
                              <m:sSub>
                                <m:sSubPr>
                                  <m:ctrlPr>
                                    <a:rPr lang="en-US" b="1" i="1"/>
                                  </m:ctrlPr>
                                </m:sSubPr>
                                <m:e>
                                  <m:r>
                                    <a:rPr lang="en-US" b="1" i="1"/>
                                    <m:t>𝒅</m:t>
                                  </m:r>
                                </m:e>
                                <m:sub>
                                  <m:sSub>
                                    <m:sSubPr>
                                      <m:ctrlPr>
                                        <a:rPr lang="en-US" b="1" i="1"/>
                                      </m:ctrlPr>
                                    </m:sSubPr>
                                    <m:e>
                                      <m:r>
                                        <a:rPr lang="en-US" b="1" i="1"/>
                                        <m:t>𝒌</m:t>
                                      </m:r>
                                    </m:e>
                                    <m:sub>
                                      <m:r>
                                        <a:rPr lang="en-US" b="1" i="1"/>
                                        <m:t>𝒊</m:t>
                                      </m:r>
                                    </m:sub>
                                  </m:sSub>
                                </m:sub>
                              </m:sSub>
                            </m:num>
                            <m:den>
                              <m:sSub>
                                <m:sSubPr>
                                  <m:ctrlPr>
                                    <a:rPr lang="en-US" b="1" i="1"/>
                                  </m:ctrlPr>
                                </m:sSubPr>
                                <m:e>
                                  <m:r>
                                    <a:rPr lang="en-US" b="1" i="1"/>
                                    <m:t>𝒅</m:t>
                                  </m:r>
                                </m:e>
                                <m:sub>
                                  <m:r>
                                    <a:rPr lang="en-US" b="1" i="1"/>
                                    <m:t>𝟏</m:t>
                                  </m:r>
                                </m:sub>
                              </m:sSub>
                              <m:r>
                                <a:rPr lang="en-US" b="1" i="1"/>
                                <m:t>+</m:t>
                              </m:r>
                              <m:sSub>
                                <m:sSubPr>
                                  <m:ctrlPr>
                                    <a:rPr lang="en-US" b="1" i="1"/>
                                  </m:ctrlPr>
                                </m:sSubPr>
                                <m:e>
                                  <m:r>
                                    <a:rPr lang="en-US" b="1" i="1"/>
                                    <m:t>𝒅</m:t>
                                  </m:r>
                                </m:e>
                                <m:sub>
                                  <m:r>
                                    <a:rPr lang="en-US" b="1" i="1"/>
                                    <m:t>𝟐</m:t>
                                  </m:r>
                                </m:sub>
                              </m:sSub>
                              <m:sSub>
                                <m:sSubPr>
                                  <m:ctrlPr>
                                    <a:rPr lang="en-US" b="1" i="1"/>
                                  </m:ctrlPr>
                                </m:sSubPr>
                                <m:e>
                                  <m:r>
                                    <a:rPr lang="en-US" b="1" i="1"/>
                                    <m:t>+ … +</m:t>
                                  </m:r>
                                  <m:r>
                                    <a:rPr lang="en-US" b="1" i="1"/>
                                    <m:t>𝒅</m:t>
                                  </m:r>
                                </m:e>
                                <m:sub>
                                  <m:r>
                                    <a:rPr lang="en-US" b="1" i="1"/>
                                    <m:t>𝒏</m:t>
                                  </m:r>
                                </m:sub>
                              </m:sSub>
                            </m:den>
                          </m:f>
                        </m:e>
                      </m:nary>
                    </m:oMath>
                  </m:oMathPara>
                </a14:m>
                <a:endParaRPr lang="en-US" dirty="0" smtClean="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600" t="-1090"/>
                </a:stretch>
              </a:blipFill>
            </p:spPr>
            <p:txBody>
              <a:bodyPr/>
              <a:lstStyle/>
              <a:p>
                <a:r>
                  <a:rPr lang="en-US">
                    <a:noFill/>
                  </a:rPr>
                  <a:t> </a:t>
                </a:r>
              </a:p>
            </p:txBody>
          </p:sp>
        </mc:Fallback>
      </mc:AlternateContent>
      <p:pic>
        <p:nvPicPr>
          <p:cNvPr id="7" name="Picture 2" descr="\mathrm{d}(\mathbf{p},\mathbf{q}) = \mathrm{d}(\mathbf{q},\mathbf{p}) = \sqrt{(q_1-p_1)^2 + (q_2-p_2)^2 + \cdots + (q_n-p_n)^2} = \sqrt{\sum_{i=1}^n (q_i-p_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2209800"/>
            <a:ext cx="658177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66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kNN</a:t>
            </a:r>
            <a:r>
              <a:rPr lang="en-US" dirty="0"/>
              <a:t> (K nearest neighbor) </a:t>
            </a:r>
            <a:r>
              <a:rPr lang="en-US" dirty="0" err="1"/>
              <a:t>Con’d</a:t>
            </a:r>
            <a:endParaRPr lang="en-US" dirty="0"/>
          </a:p>
        </p:txBody>
      </p:sp>
      <p:sp>
        <p:nvSpPr>
          <p:cNvPr id="3" name="Content Placeholder 2"/>
          <p:cNvSpPr>
            <a:spLocks noGrp="1"/>
          </p:cNvSpPr>
          <p:nvPr>
            <p:ph idx="1"/>
          </p:nvPr>
        </p:nvSpPr>
        <p:spPr/>
        <p:txBody>
          <a:bodyPr/>
          <a:lstStyle/>
          <a:p>
            <a:r>
              <a:rPr lang="en-US" dirty="0" smtClean="0"/>
              <a:t>Distance Function(</a:t>
            </a:r>
            <a:r>
              <a:rPr lang="en-US" dirty="0" err="1" smtClean="0"/>
              <a:t>Eculidean</a:t>
            </a:r>
            <a:r>
              <a:rPr lang="en-US" dirty="0" smtClean="0"/>
              <a:t> vs. Cosine)</a:t>
            </a:r>
          </a:p>
          <a:p>
            <a:r>
              <a:rPr lang="en-US" dirty="0" smtClean="0"/>
              <a:t>Cosine distance function performs better than </a:t>
            </a:r>
            <a:r>
              <a:rPr lang="en-US" dirty="0" err="1" smtClean="0"/>
              <a:t>Eculidean</a:t>
            </a:r>
            <a:r>
              <a:rPr lang="en-US" dirty="0" smtClean="0"/>
              <a:t> distance function. </a:t>
            </a:r>
          </a:p>
          <a:p>
            <a:r>
              <a:rPr lang="en-US" dirty="0" smtClean="0"/>
              <a:t>Because the dataset is really sparse. For example, suppose 2 users, say x1 and x2, they have not watched even one movie in common. So we don’t know the similarity of the two. Faced this situation, we used </a:t>
            </a:r>
            <a:r>
              <a:rPr lang="en-US" b="1" dirty="0" smtClean="0"/>
              <a:t>Cosine </a:t>
            </a:r>
            <a:r>
              <a:rPr lang="en-US" dirty="0" smtClean="0"/>
              <a:t>distance function as our Similarity measure. Actually it performs much better in our evolution.</a:t>
            </a:r>
            <a:endParaRPr lang="en-US" b="1" dirty="0" smtClean="0"/>
          </a:p>
        </p:txBody>
      </p:sp>
    </p:spTree>
    <p:extLst>
      <p:ext uri="{BB962C8B-B14F-4D97-AF65-F5344CB8AC3E}">
        <p14:creationId xmlns:p14="http://schemas.microsoft.com/office/powerpoint/2010/main" val="1506272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a:t>
            </a:r>
            <a:r>
              <a:rPr lang="en-US" dirty="0" smtClean="0"/>
              <a:t>One (</a:t>
            </a:r>
            <a:r>
              <a:rPr lang="en-US" dirty="0" err="1" smtClean="0"/>
              <a:t>Con’d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Introduction: </a:t>
            </a:r>
          </a:p>
          <a:p>
            <a:pPr marL="0" indent="0">
              <a:buNone/>
            </a:pPr>
            <a:r>
              <a:rPr lang="en-US" dirty="0" smtClean="0"/>
              <a:t>Slope </a:t>
            </a:r>
            <a:r>
              <a:rPr lang="en-US" dirty="0"/>
              <a:t>One algorithms work on the intuitive </a:t>
            </a:r>
            <a:r>
              <a:rPr lang="en-US" dirty="0" smtClean="0"/>
              <a:t>principle of </a:t>
            </a:r>
            <a:r>
              <a:rPr lang="en-US" dirty="0"/>
              <a:t>a “popularity differential” between </a:t>
            </a:r>
            <a:r>
              <a:rPr lang="en-US" dirty="0" smtClean="0"/>
              <a:t>movies for users. In </a:t>
            </a:r>
            <a:r>
              <a:rPr lang="en-US" dirty="0"/>
              <a:t>a pairwise fashion, we determine how much better </a:t>
            </a:r>
            <a:r>
              <a:rPr lang="en-US" dirty="0" smtClean="0"/>
              <a:t>one movie is </a:t>
            </a:r>
            <a:r>
              <a:rPr lang="en-US" dirty="0"/>
              <a:t>liked than another. One way to measure this </a:t>
            </a:r>
            <a:r>
              <a:rPr lang="en-US" dirty="0" smtClean="0"/>
              <a:t>differential is </a:t>
            </a:r>
            <a:r>
              <a:rPr lang="en-US" dirty="0"/>
              <a:t>simply to subtract the average rating of the two </a:t>
            </a:r>
            <a:r>
              <a:rPr lang="en-US" dirty="0" smtClean="0"/>
              <a:t>movies. In </a:t>
            </a:r>
            <a:r>
              <a:rPr lang="en-US" dirty="0"/>
              <a:t>turn, this difference can be used to predict another </a:t>
            </a:r>
            <a:r>
              <a:rPr lang="en-US" dirty="0" smtClean="0"/>
              <a:t>user’s rating </a:t>
            </a:r>
            <a:r>
              <a:rPr lang="en-US" dirty="0"/>
              <a:t>of one of those </a:t>
            </a:r>
            <a:r>
              <a:rPr lang="en-US" dirty="0" smtClean="0"/>
              <a:t>movies, </a:t>
            </a:r>
            <a:r>
              <a:rPr lang="en-US" dirty="0"/>
              <a:t>given their rating of the </a:t>
            </a:r>
            <a:r>
              <a:rPr lang="en-US" dirty="0" smtClean="0"/>
              <a:t>other.</a:t>
            </a:r>
          </a:p>
          <a:p>
            <a:pPr marL="0" indent="0">
              <a:buNone/>
            </a:pPr>
            <a:endParaRPr lang="en-US" dirty="0"/>
          </a:p>
        </p:txBody>
      </p:sp>
    </p:spTree>
    <p:extLst>
      <p:ext uri="{BB962C8B-B14F-4D97-AF65-F5344CB8AC3E}">
        <p14:creationId xmlns:p14="http://schemas.microsoft.com/office/powerpoint/2010/main" val="1347971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One (</a:t>
            </a:r>
            <a:r>
              <a:rPr lang="en-US" dirty="0" err="1"/>
              <a:t>Con’d</a:t>
            </a:r>
            <a:r>
              <a:rPr lang="en-US" dirty="0"/>
              <a:t>)</a:t>
            </a:r>
          </a:p>
        </p:txBody>
      </p:sp>
      <p:sp>
        <p:nvSpPr>
          <p:cNvPr id="3" name="Content Placeholder 2"/>
          <p:cNvSpPr>
            <a:spLocks noGrp="1"/>
          </p:cNvSpPr>
          <p:nvPr>
            <p:ph idx="1"/>
          </p:nvPr>
        </p:nvSpPr>
        <p:spPr/>
        <p:txBody>
          <a:bodyPr/>
          <a:lstStyle/>
          <a:p>
            <a:r>
              <a:rPr lang="en-US" dirty="0" smtClean="0"/>
              <a:t>An Example: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773" y="2514600"/>
            <a:ext cx="7751207" cy="3657600"/>
          </a:xfrm>
          <a:prstGeom prst="rect">
            <a:avLst/>
          </a:prstGeom>
        </p:spPr>
      </p:pic>
    </p:spTree>
    <p:extLst>
      <p:ext uri="{BB962C8B-B14F-4D97-AF65-F5344CB8AC3E}">
        <p14:creationId xmlns:p14="http://schemas.microsoft.com/office/powerpoint/2010/main" val="3022030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One</a:t>
            </a:r>
          </a:p>
        </p:txBody>
      </p:sp>
      <p:sp>
        <p:nvSpPr>
          <p:cNvPr id="3" name="Content Placeholder 2"/>
          <p:cNvSpPr>
            <a:spLocks noGrp="1"/>
          </p:cNvSpPr>
          <p:nvPr>
            <p:ph idx="1"/>
          </p:nvPr>
        </p:nvSpPr>
        <p:spPr/>
        <p:txBody>
          <a:bodyPr/>
          <a:lstStyle/>
          <a:p>
            <a:r>
              <a:rPr lang="en-US" dirty="0" smtClean="0"/>
              <a:t>Example:</a:t>
            </a:r>
          </a:p>
          <a:p>
            <a:r>
              <a:rPr lang="en-US" dirty="0"/>
              <a:t>User A gave a 1 to Item I and an 1.5 to Item J.</a:t>
            </a:r>
          </a:p>
          <a:p>
            <a:r>
              <a:rPr lang="en-US" dirty="0"/>
              <a:t>User B gave a 2 to Item I.</a:t>
            </a:r>
          </a:p>
          <a:p>
            <a:r>
              <a:rPr lang="en-US" dirty="0"/>
              <a:t>How do you think User B rated Item </a:t>
            </a:r>
            <a:r>
              <a:rPr lang="en-US" dirty="0" smtClean="0"/>
              <a:t>J?</a:t>
            </a:r>
          </a:p>
          <a:p>
            <a:r>
              <a:rPr lang="en-US" dirty="0" smtClean="0"/>
              <a:t>The </a:t>
            </a:r>
            <a:r>
              <a:rPr lang="en-US" dirty="0"/>
              <a:t>Slope One answer is to say 2.5 (1.5-1+2=2.5).</a:t>
            </a:r>
          </a:p>
          <a:p>
            <a:pPr marL="0" indent="0">
              <a:buNone/>
            </a:pPr>
            <a:endParaRPr lang="en-US" dirty="0"/>
          </a:p>
        </p:txBody>
      </p:sp>
    </p:spTree>
    <p:extLst>
      <p:ext uri="{BB962C8B-B14F-4D97-AF65-F5344CB8AC3E}">
        <p14:creationId xmlns:p14="http://schemas.microsoft.com/office/powerpoint/2010/main" val="1072014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One (</a:t>
            </a:r>
            <a:r>
              <a:rPr lang="en-US" dirty="0" err="1"/>
              <a:t>Con’d</a:t>
            </a:r>
            <a:r>
              <a:rPr lang="en-US" dirty="0"/>
              <a:t>)</a:t>
            </a:r>
          </a:p>
        </p:txBody>
      </p:sp>
      <p:sp>
        <p:nvSpPr>
          <p:cNvPr id="3" name="Content Placeholder 2"/>
          <p:cNvSpPr>
            <a:spLocks noGrp="1"/>
          </p:cNvSpPr>
          <p:nvPr>
            <p:ph idx="1"/>
          </p:nvPr>
        </p:nvSpPr>
        <p:spPr/>
        <p:txBody>
          <a:bodyPr/>
          <a:lstStyle/>
          <a:p>
            <a:r>
              <a:rPr lang="en-US" dirty="0"/>
              <a:t>The WEIGHTED SLOPE ONE </a:t>
            </a:r>
            <a:r>
              <a:rPr lang="en-US" dirty="0" smtClean="0"/>
              <a:t>Scheme</a:t>
            </a:r>
          </a:p>
          <a:p>
            <a:pPr marL="0" indent="0">
              <a:buNone/>
            </a:pPr>
            <a:r>
              <a:rPr lang="en-US" dirty="0"/>
              <a:t>One of the drawbacks of SLOPE ONE is that the number of ratings observed is not taken into consideration. Intuitively, to predict user A’s rating of item L given user A’s rating of items J and K, if 2000 users rated the pair of items J and L whereas only 20 users rated the pair of items K and </a:t>
            </a:r>
            <a:r>
              <a:rPr lang="en-US" dirty="0" err="1"/>
              <a:t>L,then</a:t>
            </a:r>
            <a:r>
              <a:rPr lang="en-US" dirty="0"/>
              <a:t> user A’s rating of item J is likely to be a far better predictor for item L than user A’s rating of item K 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1" y="4800599"/>
            <a:ext cx="7716039" cy="1600201"/>
          </a:xfrm>
          <a:prstGeom prst="rect">
            <a:avLst/>
          </a:prstGeom>
        </p:spPr>
      </p:pic>
    </p:spTree>
    <p:extLst>
      <p:ext uri="{BB962C8B-B14F-4D97-AF65-F5344CB8AC3E}">
        <p14:creationId xmlns:p14="http://schemas.microsoft.com/office/powerpoint/2010/main" val="3738928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655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17309" y="1701800"/>
                <a:ext cx="10157354" cy="4927600"/>
              </a:xfrm>
            </p:spPr>
            <p:txBody>
              <a:bodyPr/>
              <a:lstStyle/>
              <a:p>
                <a:r>
                  <a:rPr lang="en-US" dirty="0" smtClean="0"/>
                  <a:t>For every user in the data set, we will predict rating of the movies which this user have not seen before based on his/her similar users and we will compare these predicted ratings with the ground true ratings in the test set. Because some rating of the movie cannot be predict, if these movie exist in the test set we will ignore them.</a:t>
                </a:r>
              </a:p>
              <a:p>
                <a:r>
                  <a:rPr lang="en-US" dirty="0"/>
                  <a:t>Therefore the </a:t>
                </a:r>
                <a:r>
                  <a:rPr lang="en-US" dirty="0" smtClean="0"/>
                  <a:t>deviation is defined as:</a:t>
                </a:r>
              </a:p>
              <a:p>
                <a:endParaRPr lang="en-US" dirty="0" smtClean="0"/>
              </a:p>
              <a:p>
                <a:pPr marL="0" indent="0">
                  <a:buNone/>
                </a:pPr>
                <a14:m>
                  <m:oMathPara xmlns:m="http://schemas.openxmlformats.org/officeDocument/2006/math">
                    <m:oMathParaPr>
                      <m:jc m:val="left"/>
                    </m:oMathParaPr>
                    <m:oMath xmlns:m="http://schemas.openxmlformats.org/officeDocument/2006/math">
                      <m:rad>
                        <m:radPr>
                          <m:degHide m:val="on"/>
                          <m:ctrlPr>
                            <a:rPr lang="en-US" i="1"/>
                          </m:ctrlPr>
                        </m:radPr>
                        <m:deg/>
                        <m:e>
                          <m:f>
                            <m:fPr>
                              <m:ctrlPr>
                                <a:rPr lang="en-US" i="1"/>
                              </m:ctrlPr>
                            </m:fPr>
                            <m:num>
                              <m:nary>
                                <m:naryPr>
                                  <m:chr m:val="∑"/>
                                  <m:limLoc m:val="undOvr"/>
                                  <m:ctrlPr>
                                    <a:rPr lang="en-US" i="1"/>
                                  </m:ctrlPr>
                                </m:naryPr>
                                <m:sub>
                                  <m:r>
                                    <a:rPr lang="en-US" i="1"/>
                                    <m:t>𝑖</m:t>
                                  </m:r>
                                </m:sub>
                                <m:sup>
                                  <m:r>
                                    <a:rPr lang="en-US" i="1"/>
                                    <m:t>𝑛</m:t>
                                  </m:r>
                                </m:sup>
                                <m:e>
                                  <m:sSup>
                                    <m:sSupPr>
                                      <m:ctrlPr>
                                        <a:rPr lang="en-US" i="1"/>
                                      </m:ctrlPr>
                                    </m:sSupPr>
                                    <m:e>
                                      <m:d>
                                        <m:dPr>
                                          <m:ctrlPr>
                                            <a:rPr lang="en-US" i="1"/>
                                          </m:ctrlPr>
                                        </m:dPr>
                                        <m:e>
                                          <m:sSub>
                                            <m:sSubPr>
                                              <m:ctrlPr>
                                                <a:rPr lang="en-US" i="1"/>
                                              </m:ctrlPr>
                                            </m:sSubPr>
                                            <m:e>
                                              <m:r>
                                                <a:rPr lang="en-US" i="1"/>
                                                <m:t>𝑝𝑟𝑒𝑑𝑖𝑐𝑡𝑒𝑑</m:t>
                                              </m:r>
                                            </m:e>
                                            <m:sub>
                                              <m:r>
                                                <a:rPr lang="en-US" i="1"/>
                                                <m:t>𝑖</m:t>
                                              </m:r>
                                            </m:sub>
                                          </m:sSub>
                                          <m:r>
                                            <a:rPr lang="en-US" i="1"/>
                                            <m:t>− </m:t>
                                          </m:r>
                                          <m:sSub>
                                            <m:sSubPr>
                                              <m:ctrlPr>
                                                <a:rPr lang="en-US" i="1"/>
                                              </m:ctrlPr>
                                            </m:sSubPr>
                                            <m:e>
                                              <m:r>
                                                <a:rPr lang="en-US" i="1"/>
                                                <m:t>𝑔𝑟𝑜𝑢𝑛𝑑𝑇𝑟𝑢𝑒</m:t>
                                              </m:r>
                                            </m:e>
                                            <m:sub>
                                              <m:r>
                                                <a:rPr lang="en-US" i="1"/>
                                                <m:t>𝑖</m:t>
                                              </m:r>
                                            </m:sub>
                                          </m:sSub>
                                        </m:e>
                                      </m:d>
                                    </m:e>
                                    <m:sup>
                                      <m:r>
                                        <a:rPr lang="en-US" i="1"/>
                                        <m:t>2</m:t>
                                      </m:r>
                                    </m:sup>
                                  </m:sSup>
                                </m:e>
                              </m:nary>
                            </m:num>
                            <m:den>
                              <m:r>
                                <a:rPr lang="en-US" i="1"/>
                                <m:t>𝑁</m:t>
                              </m:r>
                            </m:den>
                          </m:f>
                        </m:e>
                      </m:rad>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17309" y="1701800"/>
                <a:ext cx="10157354" cy="4927600"/>
              </a:xfrm>
              <a:blipFill rotWithShape="0">
                <a:blip r:embed="rId2"/>
                <a:stretch>
                  <a:fillRect l="-480" t="-989" r="-780"/>
                </a:stretch>
              </a:blipFill>
            </p:spPr>
            <p:txBody>
              <a:bodyPr/>
              <a:lstStyle/>
              <a:p>
                <a:r>
                  <a:rPr lang="en-US">
                    <a:noFill/>
                  </a:rPr>
                  <a:t> </a:t>
                </a:r>
              </a:p>
            </p:txBody>
          </p:sp>
        </mc:Fallback>
      </mc:AlternateContent>
    </p:spTree>
    <p:extLst>
      <p:ext uri="{BB962C8B-B14F-4D97-AF65-F5344CB8AC3E}">
        <p14:creationId xmlns:p14="http://schemas.microsoft.com/office/powerpoint/2010/main" val="2984884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r>
              <a:rPr lang="en-US" dirty="0" err="1" smtClean="0"/>
              <a:t>Con’d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N is the number of the movies in the whole </a:t>
                </a:r>
                <a:r>
                  <a:rPr lang="en-US" dirty="0" smtClean="0"/>
                  <a:t>cooperation.</a:t>
                </a:r>
              </a:p>
              <a:p>
                <a14:m>
                  <m:oMath xmlns:m="http://schemas.openxmlformats.org/officeDocument/2006/math">
                    <m:sSub>
                      <m:sSubPr>
                        <m:ctrlPr>
                          <a:rPr lang="en-US" i="1"/>
                        </m:ctrlPr>
                      </m:sSubPr>
                      <m:e>
                        <m:r>
                          <a:rPr lang="en-US" i="1"/>
                          <m:t>𝑝𝑟𝑒𝑑𝑖𝑐𝑡𝑒𝑑</m:t>
                        </m:r>
                      </m:e>
                      <m:sub>
                        <m:r>
                          <a:rPr lang="en-US" i="1"/>
                          <m:t>𝑖</m:t>
                        </m:r>
                      </m:sub>
                    </m:sSub>
                  </m:oMath>
                </a14:m>
                <a:r>
                  <a:rPr lang="en-US" dirty="0"/>
                  <a:t> is the predicted rating of a movie to a specified user </a:t>
                </a:r>
                <a14:m>
                  <m:oMath xmlns:m="http://schemas.openxmlformats.org/officeDocument/2006/math">
                    <m:r>
                      <a:rPr lang="en-US" i="1"/>
                      <m:t> </m:t>
                    </m:r>
                    <m:sSub>
                      <m:sSubPr>
                        <m:ctrlPr>
                          <a:rPr lang="en-US" i="1"/>
                        </m:ctrlPr>
                      </m:sSubPr>
                      <m:e>
                        <m:r>
                          <a:rPr lang="en-US" i="1"/>
                          <m:t>𝑔𝑟𝑜𝑢𝑛𝑑𝑇𝑟𝑢𝑒</m:t>
                        </m:r>
                      </m:e>
                      <m:sub>
                        <m:r>
                          <a:rPr lang="en-US" i="1"/>
                          <m:t>𝑖</m:t>
                        </m:r>
                      </m:sub>
                    </m:sSub>
                  </m:oMath>
                </a14:m>
                <a:r>
                  <a:rPr lang="en-US" dirty="0"/>
                  <a:t> is the rating of this movie to this user in the test set.</a:t>
                </a:r>
              </a:p>
              <a:p>
                <a:r>
                  <a:rPr lang="en-US" dirty="0"/>
                  <a:t>The deviation we get now is about 2(rating scale is from 1 to 13). More details of the evaluation result will be added in the final report</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0" t="-1090"/>
                </a:stretch>
              </a:blipFill>
            </p:spPr>
            <p:txBody>
              <a:bodyPr/>
              <a:lstStyle/>
              <a:p>
                <a:r>
                  <a:rPr lang="en-US">
                    <a:noFill/>
                  </a:rPr>
                  <a:t> </a:t>
                </a:r>
              </a:p>
            </p:txBody>
          </p:sp>
        </mc:Fallback>
      </mc:AlternateContent>
    </p:spTree>
    <p:extLst>
      <p:ext uri="{BB962C8B-B14F-4D97-AF65-F5344CB8AC3E}">
        <p14:creationId xmlns:p14="http://schemas.microsoft.com/office/powerpoint/2010/main" val="2430575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The End</a:t>
            </a:r>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dirty="0" smtClean="0"/>
              <a:t>Recommendation systems are widely used on the Web for recommending products and services for customers.</a:t>
            </a:r>
          </a:p>
          <a:p>
            <a:r>
              <a:rPr lang="en-US" dirty="0" smtClean="0"/>
              <a:t>Movie Recommendation System is a specialized recommendation system which recommends movies. Most online content providers have such system, like Amazon.com, Yutube.com and Netflix.com etc.</a:t>
            </a:r>
          </a:p>
          <a:p>
            <a:r>
              <a:rPr lang="en-US" dirty="0" smtClean="0"/>
              <a:t>The purpose of this project is to provide a movie recommendation system in which recommendations are based on statistics of a customer’s past watching list and the histories of customers with similar tastes and preferences liked in the past.</a:t>
            </a:r>
          </a:p>
        </p:txBody>
      </p:sp>
    </p:spTree>
    <p:extLst>
      <p:ext uri="{BB962C8B-B14F-4D97-AF65-F5344CB8AC3E}">
        <p14:creationId xmlns:p14="http://schemas.microsoft.com/office/powerpoint/2010/main" val="2395780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Data Used In TERA Project</a:t>
            </a:r>
            <a:endParaRPr lang="en-US" dirty="0"/>
          </a:p>
        </p:txBody>
      </p:sp>
      <p:sp>
        <p:nvSpPr>
          <p:cNvPr id="14" name="Content Placeholder 13"/>
          <p:cNvSpPr>
            <a:spLocks noGrp="1"/>
          </p:cNvSpPr>
          <p:nvPr>
            <p:ph idx="1"/>
          </p:nvPr>
        </p:nvSpPr>
        <p:spPr/>
        <p:txBody>
          <a:bodyPr/>
          <a:lstStyle/>
          <a:p>
            <a:r>
              <a:rPr lang="en-US" dirty="0"/>
              <a:t>Yahoo Movies User Ratings and Descriptive Content Information, v.1.0 (23 MB</a:t>
            </a:r>
            <a:r>
              <a:rPr lang="en-US" dirty="0" smtClean="0"/>
              <a:t>) (Granted  permission from Yahoo)</a:t>
            </a:r>
          </a:p>
          <a:p>
            <a:r>
              <a:rPr lang="en-US" dirty="0"/>
              <a:t>This dataset contains a small sample of the Yahoo! Movies community's preferences for various movies, rated on a scale from A+ to F. Users are represented as meaningless anonymous numbers so that no identifying information is revealed. The dataset also contains a large amount of descriptive information about many movies released prior to November 2003, including cast, crew, synopsis, genre, average ratings, awards, etc.</a:t>
            </a:r>
            <a:endParaRPr lang="en-US" b="1" dirty="0" smtClean="0"/>
          </a:p>
          <a:p>
            <a:endParaRPr lang="en-US" dirty="0" smtClean="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 In TERA </a:t>
            </a:r>
            <a:r>
              <a:rPr lang="en-US" dirty="0" smtClean="0"/>
              <a:t>Project – </a:t>
            </a:r>
            <a:r>
              <a:rPr lang="en-US" dirty="0" err="1" smtClean="0"/>
              <a:t>Con’d</a:t>
            </a:r>
            <a:endParaRPr lang="en-US" dirty="0"/>
          </a:p>
        </p:txBody>
      </p:sp>
      <p:sp>
        <p:nvSpPr>
          <p:cNvPr id="3" name="Content Placeholder 2"/>
          <p:cNvSpPr>
            <a:spLocks noGrp="1"/>
          </p:cNvSpPr>
          <p:nvPr>
            <p:ph idx="1"/>
          </p:nvPr>
        </p:nvSpPr>
        <p:spPr/>
        <p:txBody>
          <a:bodyPr/>
          <a:lstStyle/>
          <a:p>
            <a:r>
              <a:rPr lang="en-US" dirty="0" smtClean="0"/>
              <a:t>ydata-ymovies-user-movie-ratings-train-v1_0.txt (Training </a:t>
            </a:r>
            <a:r>
              <a:rPr lang="en-US" dirty="0" err="1" smtClean="0"/>
              <a:t>DataSet</a:t>
            </a:r>
            <a:r>
              <a:rPr lang="en-US" dirty="0" smtClean="0"/>
              <a:t>)</a:t>
            </a:r>
          </a:p>
          <a:p>
            <a:r>
              <a:rPr lang="en-US" dirty="0" smtClean="0"/>
              <a:t>Contains 211231 user-movie ratings</a:t>
            </a:r>
          </a:p>
          <a:p>
            <a:r>
              <a:rPr lang="en-US" dirty="0" smtClean="0"/>
              <a:t>ydata-ymovies-user-movie-ratings-test-v1_0.txt (Test </a:t>
            </a:r>
            <a:r>
              <a:rPr lang="en-US" dirty="0" err="1" smtClean="0"/>
              <a:t>DataSet</a:t>
            </a:r>
            <a:r>
              <a:rPr lang="en-US" dirty="0" smtClean="0"/>
              <a:t>)</a:t>
            </a:r>
          </a:p>
          <a:p>
            <a:r>
              <a:rPr lang="en-US" dirty="0" smtClean="0"/>
              <a:t>Contains 7642 rated records as ground truth.</a:t>
            </a:r>
          </a:p>
          <a:p>
            <a:endParaRPr lang="en-US" dirty="0"/>
          </a:p>
        </p:txBody>
      </p:sp>
    </p:spTree>
    <p:extLst>
      <p:ext uri="{BB962C8B-B14F-4D97-AF65-F5344CB8AC3E}">
        <p14:creationId xmlns:p14="http://schemas.microsoft.com/office/powerpoint/2010/main" val="3661682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Recommendation Problem</a:t>
            </a:r>
            <a:endParaRPr lang="en-US" dirty="0"/>
          </a:p>
        </p:txBody>
      </p:sp>
      <p:sp>
        <p:nvSpPr>
          <p:cNvPr id="3" name="Content Placeholder 2"/>
          <p:cNvSpPr>
            <a:spLocks noGrp="1"/>
          </p:cNvSpPr>
          <p:nvPr>
            <p:ph idx="1"/>
          </p:nvPr>
        </p:nvSpPr>
        <p:spPr/>
        <p:txBody>
          <a:bodyPr/>
          <a:lstStyle/>
          <a:p>
            <a:r>
              <a:rPr lang="en-US" dirty="0" smtClean="0"/>
              <a:t>We have a set of users U and a set of movie ratings M. (A user-Rating matrix). </a:t>
            </a:r>
          </a:p>
          <a:p>
            <a:r>
              <a:rPr lang="en-US" dirty="0" smtClean="0"/>
              <a:t>Let p be an utility function that measures the usefulness of the unwatched movies for an user. </a:t>
            </a:r>
          </a:p>
          <a:p>
            <a:r>
              <a:rPr lang="en-US" b="1" dirty="0" smtClean="0"/>
              <a:t>Objective</a:t>
            </a:r>
            <a:r>
              <a:rPr lang="en-US" dirty="0" smtClean="0"/>
              <a:t>: </a:t>
            </a:r>
            <a:endParaRPr lang="en-US" dirty="0"/>
          </a:p>
          <a:p>
            <a:pPr marL="0" indent="0">
              <a:buNone/>
            </a:pPr>
            <a:r>
              <a:rPr lang="en-US" dirty="0" smtClean="0"/>
              <a:t>Learn p based on the Movie-Rating matrix to give a totally ordered set of </a:t>
            </a:r>
            <a:r>
              <a:rPr lang="en-US" dirty="0"/>
              <a:t>unwatched </a:t>
            </a:r>
            <a:r>
              <a:rPr lang="en-US" dirty="0" smtClean="0"/>
              <a:t>movies with predicted ratings for an user.</a:t>
            </a:r>
          </a:p>
        </p:txBody>
      </p:sp>
    </p:spTree>
    <p:extLst>
      <p:ext uri="{BB962C8B-B14F-4D97-AF65-F5344CB8AC3E}">
        <p14:creationId xmlns:p14="http://schemas.microsoft.com/office/powerpoint/2010/main" val="579133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approaches</a:t>
            </a:r>
            <a:endParaRPr lang="en-US" dirty="0"/>
          </a:p>
        </p:txBody>
      </p:sp>
      <p:sp>
        <p:nvSpPr>
          <p:cNvPr id="3" name="Content Placeholder 2"/>
          <p:cNvSpPr>
            <a:spLocks noGrp="1"/>
          </p:cNvSpPr>
          <p:nvPr>
            <p:ph idx="1"/>
          </p:nvPr>
        </p:nvSpPr>
        <p:spPr/>
        <p:txBody>
          <a:bodyPr/>
          <a:lstStyle/>
          <a:p>
            <a:r>
              <a:rPr lang="en-US" dirty="0" smtClean="0"/>
              <a:t>Content-based recommendations:</a:t>
            </a:r>
          </a:p>
          <a:p>
            <a:pPr marL="0" indent="0">
              <a:buNone/>
            </a:pPr>
            <a:r>
              <a:rPr lang="en-US" dirty="0" smtClean="0"/>
              <a:t>The customer will be recommended movies similar to the ones the user preferred in the past</a:t>
            </a:r>
          </a:p>
          <a:p>
            <a:r>
              <a:rPr lang="en-US" dirty="0" smtClean="0"/>
              <a:t>Collaborative filtering (or collaborative recommendations):</a:t>
            </a:r>
          </a:p>
          <a:p>
            <a:pPr marL="0" indent="0">
              <a:buNone/>
            </a:pPr>
            <a:r>
              <a:rPr lang="en-US" dirty="0" smtClean="0"/>
              <a:t>The </a:t>
            </a:r>
            <a:r>
              <a:rPr lang="en-US" dirty="0"/>
              <a:t>customer </a:t>
            </a:r>
            <a:r>
              <a:rPr lang="en-US" dirty="0" smtClean="0"/>
              <a:t>will be recommended movies that people with similar tastes and preferences liked in the past. </a:t>
            </a:r>
          </a:p>
          <a:p>
            <a:r>
              <a:rPr lang="en-US" dirty="0" smtClean="0"/>
              <a:t>We used </a:t>
            </a:r>
            <a:r>
              <a:rPr lang="en-US" b="1" dirty="0" smtClean="0"/>
              <a:t>Collaborative Filtering </a:t>
            </a:r>
            <a:r>
              <a:rPr lang="en-US" dirty="0" smtClean="0"/>
              <a:t>in this project.</a:t>
            </a:r>
            <a:endParaRPr lang="en-US" dirty="0"/>
          </a:p>
          <a:p>
            <a:endParaRPr lang="en-US" dirty="0"/>
          </a:p>
        </p:txBody>
      </p:sp>
    </p:spTree>
    <p:extLst>
      <p:ext uri="{BB962C8B-B14F-4D97-AF65-F5344CB8AC3E}">
        <p14:creationId xmlns:p14="http://schemas.microsoft.com/office/powerpoint/2010/main" val="906048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Collaborative filtering based movie recommendation:</a:t>
            </a:r>
          </a:p>
          <a:p>
            <a:pPr lvl="1">
              <a:buFont typeface="Wingdings" panose="05000000000000000000" pitchFamily="2" charset="2"/>
              <a:buChar char="v"/>
            </a:pPr>
            <a:r>
              <a:rPr lang="en-US" dirty="0" err="1" smtClean="0"/>
              <a:t>kNN</a:t>
            </a:r>
            <a:r>
              <a:rPr lang="en-US" dirty="0" smtClean="0"/>
              <a:t> (K-nearest neighbor)</a:t>
            </a:r>
          </a:p>
          <a:p>
            <a:pPr marL="426645" lvl="1" indent="0">
              <a:buNone/>
            </a:pPr>
            <a:r>
              <a:rPr lang="en-US" dirty="0"/>
              <a:t>	</a:t>
            </a:r>
            <a:r>
              <a:rPr lang="en-US" dirty="0" err="1" smtClean="0"/>
              <a:t>kNN</a:t>
            </a:r>
            <a:r>
              <a:rPr lang="en-US" dirty="0" smtClean="0"/>
              <a:t> predicts </a:t>
            </a:r>
            <a:r>
              <a:rPr lang="en-US" dirty="0"/>
              <a:t>objects' "values" or class memberships based on the k </a:t>
            </a:r>
            <a:r>
              <a:rPr lang="en-US" dirty="0" smtClean="0"/>
              <a:t>	closest t raining </a:t>
            </a:r>
            <a:r>
              <a:rPr lang="en-US" dirty="0"/>
              <a:t>examples in the feature space.</a:t>
            </a:r>
            <a:endParaRPr lang="en-US" dirty="0" smtClean="0"/>
          </a:p>
          <a:p>
            <a:pPr lvl="1">
              <a:buFont typeface="Wingdings" panose="05000000000000000000" pitchFamily="2" charset="2"/>
              <a:buChar char="v"/>
            </a:pPr>
            <a:r>
              <a:rPr lang="en-US" dirty="0" smtClean="0"/>
              <a:t>Slope One</a:t>
            </a:r>
          </a:p>
          <a:p>
            <a:pPr marL="853290" lvl="2" indent="0">
              <a:buNone/>
            </a:pPr>
            <a:r>
              <a:rPr lang="en-US" dirty="0"/>
              <a:t>	it is the simplest form of non-trivial item-based collaborative filtering based on </a:t>
            </a:r>
            <a:r>
              <a:rPr lang="en-US" dirty="0" smtClean="0"/>
              <a:t>	ratings</a:t>
            </a:r>
            <a:r>
              <a:rPr lang="en-US" dirty="0"/>
              <a:t>.</a:t>
            </a:r>
            <a:endParaRPr lang="en-US" dirty="0"/>
          </a:p>
          <a:p>
            <a:pPr lvl="1">
              <a:buFont typeface="Wingdings" panose="05000000000000000000" pitchFamily="2" charset="2"/>
              <a:buChar char="v"/>
            </a:pPr>
            <a:r>
              <a:rPr lang="en-US" dirty="0" smtClean="0"/>
              <a:t>SVD (</a:t>
            </a:r>
            <a:r>
              <a:rPr lang="en-US" dirty="0"/>
              <a:t>Singular value </a:t>
            </a:r>
            <a:r>
              <a:rPr lang="en-US" dirty="0" smtClean="0"/>
              <a:t>decomposition)</a:t>
            </a:r>
          </a:p>
          <a:p>
            <a:pPr marL="426645" lvl="1" indent="0">
              <a:buNone/>
            </a:pPr>
            <a:r>
              <a:rPr lang="en-US" dirty="0"/>
              <a:t>	</a:t>
            </a:r>
            <a:r>
              <a:rPr lang="en-US" dirty="0"/>
              <a:t>SVD is a </a:t>
            </a:r>
            <a:r>
              <a:rPr lang="en-US" dirty="0" smtClean="0"/>
              <a:t>matrix factorization method.</a:t>
            </a:r>
          </a:p>
          <a:p>
            <a:pPr marL="853290" lvl="2" indent="0">
              <a:buNone/>
            </a:pPr>
            <a:r>
              <a:rPr lang="en-US" dirty="0"/>
              <a:t>	</a:t>
            </a:r>
          </a:p>
        </p:txBody>
      </p:sp>
    </p:spTree>
    <p:extLst>
      <p:ext uri="{BB962C8B-B14F-4D97-AF65-F5344CB8AC3E}">
        <p14:creationId xmlns:p14="http://schemas.microsoft.com/office/powerpoint/2010/main" val="3689020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(K nearest neighbor)</a:t>
            </a:r>
            <a:endParaRPr lang="en-US" dirty="0"/>
          </a:p>
        </p:txBody>
      </p:sp>
      <p:sp>
        <p:nvSpPr>
          <p:cNvPr id="3" name="Content Placeholder 2"/>
          <p:cNvSpPr>
            <a:spLocks noGrp="1"/>
          </p:cNvSpPr>
          <p:nvPr>
            <p:ph idx="1"/>
          </p:nvPr>
        </p:nvSpPr>
        <p:spPr/>
        <p:txBody>
          <a:bodyPr>
            <a:normAutofit/>
          </a:bodyPr>
          <a:lstStyle/>
          <a:p>
            <a:r>
              <a:rPr lang="en-US" dirty="0" smtClean="0"/>
              <a:t>The idea is to use </a:t>
            </a:r>
            <a:r>
              <a:rPr lang="en-US" dirty="0" err="1" smtClean="0"/>
              <a:t>kNN</a:t>
            </a:r>
            <a:r>
              <a:rPr lang="en-US" dirty="0" smtClean="0"/>
              <a:t> model to find the users with similar tastes and preferences with the given user.</a:t>
            </a:r>
          </a:p>
          <a:p>
            <a:r>
              <a:rPr lang="en-US" dirty="0"/>
              <a:t>Let the record (or profile) of the target user be u (represented as a vector), and the record of another user be v (v </a:t>
            </a:r>
            <a:r>
              <a:rPr lang="en-US" dirty="0" smtClean="0"/>
              <a:t>in </a:t>
            </a:r>
            <a:r>
              <a:rPr lang="en-US" dirty="0"/>
              <a:t>T).</a:t>
            </a:r>
          </a:p>
          <a:p>
            <a:r>
              <a:rPr lang="en-US" dirty="0" smtClean="0"/>
              <a:t>The similarity between the 2 users are:</a:t>
            </a:r>
          </a:p>
          <a:p>
            <a:endParaRPr lang="en-US" dirty="0" smtClean="0"/>
          </a:p>
          <a:p>
            <a:endParaRPr lang="en-US" dirty="0"/>
          </a:p>
        </p:txBody>
      </p:sp>
      <p:pic>
        <p:nvPicPr>
          <p:cNvPr id="8" name="Picture 7"/>
          <p:cNvPicPr>
            <a:picLocks noChangeAspect="1"/>
          </p:cNvPicPr>
          <p:nvPr/>
        </p:nvPicPr>
        <p:blipFill>
          <a:blip r:embed="rId2"/>
          <a:stretch>
            <a:fillRect/>
          </a:stretch>
        </p:blipFill>
        <p:spPr>
          <a:xfrm>
            <a:off x="1674812" y="4343400"/>
            <a:ext cx="7888429" cy="1486266"/>
          </a:xfrm>
          <a:prstGeom prst="rect">
            <a:avLst/>
          </a:prstGeom>
        </p:spPr>
      </p:pic>
    </p:spTree>
    <p:extLst>
      <p:ext uri="{BB962C8B-B14F-4D97-AF65-F5344CB8AC3E}">
        <p14:creationId xmlns:p14="http://schemas.microsoft.com/office/powerpoint/2010/main" val="693516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kNN</a:t>
            </a:r>
            <a:r>
              <a:rPr lang="en-US" dirty="0"/>
              <a:t> (K nearest neighbor</a:t>
            </a:r>
            <a:r>
              <a:rPr lang="en-US" dirty="0" smtClean="0"/>
              <a:t>) </a:t>
            </a:r>
            <a:r>
              <a:rPr lang="en-US" dirty="0" err="1" smtClean="0"/>
              <a:t>Con’d</a:t>
            </a:r>
            <a:endParaRPr lang="en-US" dirty="0"/>
          </a:p>
        </p:txBody>
      </p:sp>
      <p:sp>
        <p:nvSpPr>
          <p:cNvPr id="3" name="Content Placeholder 2"/>
          <p:cNvSpPr>
            <a:spLocks noGrp="1"/>
          </p:cNvSpPr>
          <p:nvPr>
            <p:ph idx="1"/>
          </p:nvPr>
        </p:nvSpPr>
        <p:spPr/>
        <p:txBody>
          <a:bodyPr/>
          <a:lstStyle/>
          <a:p>
            <a:r>
              <a:rPr lang="en-US" dirty="0"/>
              <a:t>The similarity value was calculated by Euclidean distances and Cosine</a:t>
            </a:r>
            <a:r>
              <a:rPr lang="en-US" dirty="0" smtClean="0"/>
              <a:t>.</a:t>
            </a:r>
            <a:endParaRPr lang="en-US" dirty="0"/>
          </a:p>
          <a:p>
            <a:r>
              <a:rPr lang="en-US" dirty="0"/>
              <a:t>A Simple case:</a:t>
            </a:r>
          </a:p>
          <a:p>
            <a:r>
              <a:rPr lang="en-US" dirty="0"/>
              <a:t>User 1 rated movies m1 and m2 as (r1, r2)</a:t>
            </a:r>
          </a:p>
          <a:p>
            <a:r>
              <a:rPr lang="en-US" dirty="0"/>
              <a:t>User 2 rated the same movies m1 and m2 as (r3, r4)</a:t>
            </a:r>
          </a:p>
          <a:p>
            <a:r>
              <a:rPr lang="en-US" dirty="0"/>
              <a:t>The similarity can be calculated by the Euclidean formula:</a:t>
            </a:r>
          </a:p>
          <a:p>
            <a:endParaRPr lang="en-US" dirty="0"/>
          </a:p>
        </p:txBody>
      </p:sp>
    </p:spTree>
    <p:extLst>
      <p:ext uri="{BB962C8B-B14F-4D97-AF65-F5344CB8AC3E}">
        <p14:creationId xmlns:p14="http://schemas.microsoft.com/office/powerpoint/2010/main" val="1563734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935</Words>
  <Application>Microsoft Office PowerPoint</Application>
  <PresentationFormat>Custom</PresentationFormat>
  <Paragraphs>81</Paragraphs>
  <Slides>19</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Century Gothic</vt:lpstr>
      <vt:lpstr>Wingdings</vt:lpstr>
      <vt:lpstr>Books 16x9</vt:lpstr>
      <vt:lpstr>Visio.Drawing.11</vt:lpstr>
      <vt:lpstr>TERA</vt:lpstr>
      <vt:lpstr>Abstract</vt:lpstr>
      <vt:lpstr>Data Used In TERA Project</vt:lpstr>
      <vt:lpstr>Data Used In TERA Project – Con’d</vt:lpstr>
      <vt:lpstr>The Recommendation Problem</vt:lpstr>
      <vt:lpstr>Two basic approaches</vt:lpstr>
      <vt:lpstr>Implementation</vt:lpstr>
      <vt:lpstr>kNN (K nearest neighbor)</vt:lpstr>
      <vt:lpstr>kNN (K nearest neighbor) Con’d</vt:lpstr>
      <vt:lpstr>kNN (K nearest neighbor) Con’d</vt:lpstr>
      <vt:lpstr>kNN (K nearest neighbor) Con’d</vt:lpstr>
      <vt:lpstr>Slope One (Con’d)</vt:lpstr>
      <vt:lpstr>Slope One (Con’d)</vt:lpstr>
      <vt:lpstr>Slope One</vt:lpstr>
      <vt:lpstr>Slope One (Con’d)</vt:lpstr>
      <vt:lpstr>SVD</vt:lpstr>
      <vt:lpstr>Evaluation</vt:lpstr>
      <vt:lpstr>Evaluation Con’d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2013-12-01T19:53:16Z</dcterms:created>
  <dcterms:modified xsi:type="dcterms:W3CDTF">2013-12-02T02:16:01Z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