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6"/>
  </p:notesMasterIdLst>
  <p:handoutMasterIdLst>
    <p:handoutMasterId r:id="rId27"/>
  </p:handoutMasterIdLst>
  <p:sldIdLst>
    <p:sldId id="264" r:id="rId3"/>
    <p:sldId id="281" r:id="rId4"/>
    <p:sldId id="276" r:id="rId5"/>
    <p:sldId id="282" r:id="rId6"/>
    <p:sldId id="285" r:id="rId7"/>
    <p:sldId id="283" r:id="rId8"/>
    <p:sldId id="287" r:id="rId9"/>
    <p:sldId id="299" r:id="rId10"/>
    <p:sldId id="301" r:id="rId11"/>
    <p:sldId id="300" r:id="rId12"/>
    <p:sldId id="302" r:id="rId13"/>
    <p:sldId id="288" r:id="rId14"/>
    <p:sldId id="296" r:id="rId15"/>
    <p:sldId id="289" r:id="rId16"/>
    <p:sldId id="290" r:id="rId17"/>
    <p:sldId id="291" r:id="rId18"/>
    <p:sldId id="297" r:id="rId19"/>
    <p:sldId id="292" r:id="rId20"/>
    <p:sldId id="294" r:id="rId21"/>
    <p:sldId id="293" r:id="rId22"/>
    <p:sldId id="295" r:id="rId23"/>
    <p:sldId id="298" r:id="rId24"/>
    <p:sldId id="266"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5231" autoAdjust="0"/>
  </p:normalViewPr>
  <p:slideViewPr>
    <p:cSldViewPr showGuides="1">
      <p:cViewPr varScale="1">
        <p:scale>
          <a:sx n="67" d="100"/>
          <a:sy n="67" d="100"/>
        </p:scale>
        <p:origin x="66" y="138"/>
      </p:cViewPr>
      <p:guideLst>
        <p:guide pos="3839"/>
        <p:guide orient="horz" pos="2160"/>
      </p:guideLst>
    </p:cSldViewPr>
  </p:slideViewPr>
  <p:notesTextViewPr>
    <p:cViewPr>
      <p:scale>
        <a:sx n="1" d="1"/>
        <a:sy n="1" d="1"/>
      </p:scale>
      <p:origin x="0" y="0"/>
    </p:cViewPr>
  </p:notesTextViewPr>
  <p:notesViewPr>
    <p:cSldViewPr>
      <p:cViewPr varScale="1">
        <p:scale>
          <a:sx n="57" d="100"/>
          <a:sy n="57" d="100"/>
        </p:scale>
        <p:origin x="198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12/2/2013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12/2/2013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7</a:t>
            </a:fld>
            <a:endParaRPr lang="en-US"/>
          </a:p>
        </p:txBody>
      </p:sp>
    </p:spTree>
    <p:extLst>
      <p:ext uri="{BB962C8B-B14F-4D97-AF65-F5344CB8AC3E}">
        <p14:creationId xmlns:p14="http://schemas.microsoft.com/office/powerpoint/2010/main" val="1256495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12/2/2013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12/2/2013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12/2/2013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12/2/2013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12/2/2013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12/2/2013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12/2/2013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2DD204D1-F9BD-4643-8480-6EA41EB484F1}" type="datetimeFigureOut">
              <a:rPr lang="en-US"/>
              <a:pPr/>
              <a:t>12/2/2013</a:t>
            </a:fld>
            <a:endParaRPr/>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endParaRP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fld id="{EB37DED6-D4C7-42EE-AB49-D2E39E64FDE4}" type="slidenum">
              <a:rPr/>
              <a:pPr/>
              <a:t>‹#›</a:t>
            </a:fld>
            <a:endParaRPr/>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TERA</a:t>
            </a:r>
            <a:endParaRPr lang="en-US" dirty="0"/>
          </a:p>
        </p:txBody>
      </p:sp>
      <p:sp>
        <p:nvSpPr>
          <p:cNvPr id="3" name="Subtitle 2"/>
          <p:cNvSpPr>
            <a:spLocks noGrp="1"/>
          </p:cNvSpPr>
          <p:nvPr>
            <p:ph type="subTitle" idx="1"/>
          </p:nvPr>
        </p:nvSpPr>
        <p:spPr/>
        <p:txBody>
          <a:bodyPr/>
          <a:lstStyle/>
          <a:p>
            <a:r>
              <a:rPr lang="en-US" dirty="0" smtClean="0"/>
              <a:t>A Movie Recommendation System</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75012" y="38100"/>
            <a:ext cx="6477000"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dirty="0" smtClean="0"/>
              <a:t>Weighted slope one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96785564"/>
              </p:ext>
            </p:extLst>
          </p:nvPr>
        </p:nvGraphicFramePr>
        <p:xfrm>
          <a:off x="2132012" y="1828800"/>
          <a:ext cx="8305800" cy="2667000"/>
        </p:xfrm>
        <a:graphic>
          <a:graphicData uri="http://schemas.openxmlformats.org/drawingml/2006/table">
            <a:tbl>
              <a:tblPr bandRow="1">
                <a:tableStyleId>{69012ECD-51FC-41F1-AA8D-1B2483CD663E}</a:tableStyleId>
              </a:tblPr>
              <a:tblGrid>
                <a:gridCol w="2768600"/>
                <a:gridCol w="2768600"/>
                <a:gridCol w="2768600"/>
              </a:tblGrid>
              <a:tr h="666750">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baseline="0" dirty="0" smtClean="0"/>
                        <a:t> Harry Potter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Star</a:t>
                      </a:r>
                      <a:r>
                        <a:rPr lang="en-US" b="1" baseline="0" dirty="0" smtClean="0"/>
                        <a:t> War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6750">
                <a:tc>
                  <a:txBody>
                    <a:bodyPr/>
                    <a:lstStyle/>
                    <a:p>
                      <a:r>
                        <a:rPr lang="en-US" b="1" dirty="0" smtClean="0"/>
                        <a:t>User 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5</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6750">
                <a:tc>
                  <a:txBody>
                    <a:bodyPr/>
                    <a:lstStyle/>
                    <a:p>
                      <a:r>
                        <a:rPr lang="en-US" b="1" dirty="0" smtClean="0"/>
                        <a:t>User 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6</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9</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6750">
                <a:tc>
                  <a:txBody>
                    <a:bodyPr/>
                    <a:lstStyle/>
                    <a:p>
                      <a:r>
                        <a:rPr lang="en-US" b="1" dirty="0" smtClean="0"/>
                        <a:t>User 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 </a:t>
                      </a:r>
                      <a:r>
                        <a:rPr lang="en-US" b="1" dirty="0" smtClean="0">
                          <a:latin typeface="Arial Black" panose="020B0A04020102020204" pitchFamily="34" charset="0"/>
                        </a:rPr>
                        <a:t>?</a:t>
                      </a:r>
                      <a:endParaRPr lang="en-US" b="1"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5713412" y="4800600"/>
            <a:ext cx="4800600" cy="523220"/>
          </a:xfrm>
          <a:prstGeom prst="rect">
            <a:avLst/>
          </a:prstGeom>
          <a:noFill/>
        </p:spPr>
        <p:txBody>
          <a:bodyPr wrap="square" rtlCol="0">
            <a:spAutoFit/>
          </a:bodyPr>
          <a:lstStyle/>
          <a:p>
            <a:r>
              <a:rPr lang="en-US" sz="2800" dirty="0" smtClean="0"/>
              <a:t>(10 – 5 ) + (9 - 6) / 2  = 4 </a:t>
            </a:r>
            <a:endParaRPr lang="en-US" sz="2800" dirty="0"/>
          </a:p>
        </p:txBody>
      </p:sp>
      <p:sp>
        <p:nvSpPr>
          <p:cNvPr id="9" name="TextBox 8"/>
          <p:cNvSpPr txBox="1"/>
          <p:nvPr/>
        </p:nvSpPr>
        <p:spPr>
          <a:xfrm>
            <a:off x="1377949" y="4781907"/>
            <a:ext cx="4343400" cy="523220"/>
          </a:xfrm>
          <a:prstGeom prst="rect">
            <a:avLst/>
          </a:prstGeom>
          <a:noFill/>
        </p:spPr>
        <p:txBody>
          <a:bodyPr wrap="square" rtlCol="0">
            <a:spAutoFit/>
          </a:bodyPr>
          <a:lstStyle/>
          <a:p>
            <a:r>
              <a:rPr lang="en-US" dirty="0"/>
              <a:t> </a:t>
            </a:r>
            <a:r>
              <a:rPr lang="en-US" sz="2800" dirty="0" smtClean="0"/>
              <a:t>average deviation = </a:t>
            </a:r>
            <a:endParaRPr lang="en-US" sz="2800" dirty="0"/>
          </a:p>
        </p:txBody>
      </p:sp>
      <p:sp>
        <p:nvSpPr>
          <p:cNvPr id="10" name="TextBox 9"/>
          <p:cNvSpPr txBox="1"/>
          <p:nvPr/>
        </p:nvSpPr>
        <p:spPr>
          <a:xfrm>
            <a:off x="4418012" y="5486400"/>
            <a:ext cx="4800600" cy="523220"/>
          </a:xfrm>
          <a:prstGeom prst="rect">
            <a:avLst/>
          </a:prstGeom>
          <a:noFill/>
        </p:spPr>
        <p:txBody>
          <a:bodyPr wrap="square" rtlCol="0">
            <a:spAutoFit/>
          </a:bodyPr>
          <a:lstStyle/>
          <a:p>
            <a:r>
              <a:rPr lang="en-US" sz="2800" dirty="0" smtClean="0"/>
              <a:t>Rate = 3 + 4 = 7</a:t>
            </a:r>
            <a:endParaRPr lang="en-US" sz="2800" dirty="0"/>
          </a:p>
        </p:txBody>
      </p:sp>
    </p:spTree>
    <p:extLst>
      <p:ext uri="{BB962C8B-B14F-4D97-AF65-F5344CB8AC3E}">
        <p14:creationId xmlns:p14="http://schemas.microsoft.com/office/powerpoint/2010/main" val="2155587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1779153"/>
              </p:ext>
            </p:extLst>
          </p:nvPr>
        </p:nvGraphicFramePr>
        <p:xfrm>
          <a:off x="2284412" y="457200"/>
          <a:ext cx="8153400" cy="2743200"/>
        </p:xfrm>
        <a:graphic>
          <a:graphicData uri="http://schemas.openxmlformats.org/drawingml/2006/table">
            <a:tbl>
              <a:tblPr bandRow="1">
                <a:tableStyleId>{69012ECD-51FC-41F1-AA8D-1B2483CD663E}</a:tableStyleId>
              </a:tblPr>
              <a:tblGrid>
                <a:gridCol w="2038350"/>
                <a:gridCol w="2038350"/>
                <a:gridCol w="2038350"/>
                <a:gridCol w="2038350"/>
              </a:tblGrid>
              <a:tr h="685800">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baseline="0" dirty="0" smtClean="0"/>
                        <a:t> Harry Potter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Star</a:t>
                      </a:r>
                      <a:r>
                        <a:rPr lang="en-US" b="1" baseline="0" dirty="0" smtClean="0"/>
                        <a:t> War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Super Man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5800">
                <a:tc>
                  <a:txBody>
                    <a:bodyPr/>
                    <a:lstStyle/>
                    <a:p>
                      <a:r>
                        <a:rPr lang="en-US" b="1" dirty="0" smtClean="0"/>
                        <a:t>User 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5</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5800">
                <a:tc>
                  <a:txBody>
                    <a:bodyPr/>
                    <a:lstStyle/>
                    <a:p>
                      <a:r>
                        <a:rPr lang="en-US" b="1" dirty="0" smtClean="0"/>
                        <a:t>User 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6</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9</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5800">
                <a:tc>
                  <a:txBody>
                    <a:bodyPr/>
                    <a:lstStyle/>
                    <a:p>
                      <a:r>
                        <a:rPr lang="en-US" b="1" dirty="0" smtClean="0"/>
                        <a:t>User 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 </a:t>
                      </a:r>
                      <a:r>
                        <a:rPr lang="en-US" b="1" dirty="0" smtClean="0">
                          <a:latin typeface="Arial Black" panose="020B0A04020102020204" pitchFamily="34" charset="0"/>
                        </a:rPr>
                        <a:t>?</a:t>
                      </a:r>
                      <a:endParaRPr lang="en-US" b="1"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Arial Black" panose="020B0A04020102020204" pitchFamily="34" charset="0"/>
                        </a:rPr>
                        <a:t>3</a:t>
                      </a:r>
                      <a:endParaRPr lang="en-US" b="1" dirty="0">
                        <a:latin typeface="Arial Black" panose="020B0A040201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1978025" y="3352800"/>
            <a:ext cx="10210800" cy="2677656"/>
          </a:xfrm>
          <a:prstGeom prst="rect">
            <a:avLst/>
          </a:prstGeom>
        </p:spPr>
        <p:txBody>
          <a:bodyPr wrap="square">
            <a:spAutoFit/>
          </a:bodyPr>
          <a:lstStyle/>
          <a:p>
            <a:r>
              <a:rPr lang="en-US" dirty="0"/>
              <a:t>average </a:t>
            </a:r>
            <a:r>
              <a:rPr lang="en-US" dirty="0" smtClean="0"/>
              <a:t>deviation (</a:t>
            </a:r>
            <a:r>
              <a:rPr lang="en-US" b="1" dirty="0" smtClean="0"/>
              <a:t>Harry Potter ,</a:t>
            </a:r>
            <a:r>
              <a:rPr lang="en-US" b="1" dirty="0"/>
              <a:t> Star </a:t>
            </a:r>
            <a:r>
              <a:rPr lang="en-US" b="1" dirty="0" smtClean="0"/>
              <a:t>War)  is 4,  </a:t>
            </a:r>
          </a:p>
          <a:p>
            <a:r>
              <a:rPr lang="en-US" b="1" dirty="0" smtClean="0"/>
              <a:t>			weight =  2 / 3</a:t>
            </a:r>
            <a:endParaRPr lang="en-US" b="1" dirty="0"/>
          </a:p>
          <a:p>
            <a:r>
              <a:rPr lang="en-US" b="1" dirty="0" smtClean="0"/>
              <a:t> </a:t>
            </a:r>
            <a:endParaRPr lang="en-US" b="1" dirty="0"/>
          </a:p>
          <a:p>
            <a:r>
              <a:rPr lang="en-US" dirty="0" smtClean="0"/>
              <a:t>average </a:t>
            </a:r>
            <a:r>
              <a:rPr lang="en-US" dirty="0"/>
              <a:t>deviation </a:t>
            </a:r>
            <a:r>
              <a:rPr lang="en-US" dirty="0" smtClean="0"/>
              <a:t>(</a:t>
            </a:r>
            <a:r>
              <a:rPr lang="en-US" b="1" dirty="0"/>
              <a:t>Super Man</a:t>
            </a:r>
            <a:r>
              <a:rPr lang="en-US" b="1" dirty="0" smtClean="0"/>
              <a:t>,  </a:t>
            </a:r>
            <a:r>
              <a:rPr lang="en-US" b="1" dirty="0"/>
              <a:t>Star War)  is 9</a:t>
            </a:r>
            <a:r>
              <a:rPr lang="en-US" b="1" dirty="0" smtClean="0"/>
              <a:t> – 3 = 6,</a:t>
            </a:r>
          </a:p>
          <a:p>
            <a:r>
              <a:rPr lang="en-US" b="1" dirty="0" smtClean="0"/>
              <a:t>			weight </a:t>
            </a:r>
            <a:r>
              <a:rPr lang="en-US" b="1" dirty="0"/>
              <a:t>=  </a:t>
            </a:r>
            <a:r>
              <a:rPr lang="en-US" b="1" dirty="0" smtClean="0"/>
              <a:t>1 </a:t>
            </a:r>
            <a:r>
              <a:rPr lang="en-US" b="1" dirty="0"/>
              <a:t>/ 3</a:t>
            </a:r>
          </a:p>
          <a:p>
            <a:r>
              <a:rPr lang="en-US" b="1" dirty="0" smtClean="0"/>
              <a:t>  </a:t>
            </a:r>
            <a:endParaRPr lang="en-US" b="1" dirty="0"/>
          </a:p>
          <a:p>
            <a:endParaRPr lang="en-US" dirty="0"/>
          </a:p>
        </p:txBody>
      </p:sp>
      <p:sp>
        <p:nvSpPr>
          <p:cNvPr id="7" name="TextBox 6"/>
          <p:cNvSpPr txBox="1"/>
          <p:nvPr/>
        </p:nvSpPr>
        <p:spPr>
          <a:xfrm>
            <a:off x="2132012" y="5799623"/>
            <a:ext cx="6553200" cy="461665"/>
          </a:xfrm>
          <a:prstGeom prst="rect">
            <a:avLst/>
          </a:prstGeom>
          <a:noFill/>
        </p:spPr>
        <p:txBody>
          <a:bodyPr wrap="square" rtlCol="0">
            <a:spAutoFit/>
          </a:bodyPr>
          <a:lstStyle/>
          <a:p>
            <a:r>
              <a:rPr lang="en-US" dirty="0" smtClean="0"/>
              <a:t>Rate = (2 + 4) * (2/3) + (</a:t>
            </a:r>
            <a:r>
              <a:rPr lang="en-US" dirty="0"/>
              <a:t>3</a:t>
            </a:r>
            <a:r>
              <a:rPr lang="en-US" dirty="0" smtClean="0"/>
              <a:t> + 6) * (1/3) =  7</a:t>
            </a:r>
            <a:endParaRPr lang="en-US" dirty="0"/>
          </a:p>
        </p:txBody>
      </p:sp>
    </p:spTree>
    <p:extLst>
      <p:ext uri="{BB962C8B-B14F-4D97-AF65-F5344CB8AC3E}">
        <p14:creationId xmlns:p14="http://schemas.microsoft.com/office/powerpoint/2010/main" val="3505920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(K nearest neighbor)</a:t>
            </a:r>
            <a:endParaRPr lang="en-US" dirty="0"/>
          </a:p>
        </p:txBody>
      </p:sp>
      <p:sp>
        <p:nvSpPr>
          <p:cNvPr id="3" name="Content Placeholder 2"/>
          <p:cNvSpPr>
            <a:spLocks noGrp="1"/>
          </p:cNvSpPr>
          <p:nvPr>
            <p:ph idx="1"/>
          </p:nvPr>
        </p:nvSpPr>
        <p:spPr/>
        <p:txBody>
          <a:bodyPr>
            <a:normAutofit/>
          </a:bodyPr>
          <a:lstStyle/>
          <a:p>
            <a:r>
              <a:rPr lang="en-US" dirty="0" smtClean="0"/>
              <a:t>The idea is to use </a:t>
            </a:r>
            <a:r>
              <a:rPr lang="en-US" dirty="0" err="1" smtClean="0"/>
              <a:t>kNN</a:t>
            </a:r>
            <a:r>
              <a:rPr lang="en-US" dirty="0" smtClean="0"/>
              <a:t> model to find the users with similar tastes and preferences with the given user.</a:t>
            </a:r>
          </a:p>
          <a:p>
            <a:r>
              <a:rPr lang="en-US" dirty="0"/>
              <a:t>Let the record (or profile) of the target user be u (represented as a vector), and the record of another user be v (v </a:t>
            </a:r>
            <a:r>
              <a:rPr lang="en-US" dirty="0" smtClean="0"/>
              <a:t>in </a:t>
            </a:r>
            <a:r>
              <a:rPr lang="en-US" dirty="0"/>
              <a:t>T).</a:t>
            </a:r>
          </a:p>
          <a:p>
            <a:r>
              <a:rPr lang="en-US" dirty="0" smtClean="0"/>
              <a:t>The similarity between the 2 users are:</a:t>
            </a:r>
          </a:p>
          <a:p>
            <a:endParaRPr lang="en-US" dirty="0" smtClean="0"/>
          </a:p>
          <a:p>
            <a:endParaRPr lang="en-US" dirty="0"/>
          </a:p>
        </p:txBody>
      </p:sp>
      <p:pic>
        <p:nvPicPr>
          <p:cNvPr id="8" name="Picture 7"/>
          <p:cNvPicPr>
            <a:picLocks noChangeAspect="1"/>
          </p:cNvPicPr>
          <p:nvPr/>
        </p:nvPicPr>
        <p:blipFill>
          <a:blip r:embed="rId2"/>
          <a:stretch>
            <a:fillRect/>
          </a:stretch>
        </p:blipFill>
        <p:spPr>
          <a:xfrm>
            <a:off x="1674812" y="4343400"/>
            <a:ext cx="7888429" cy="1486266"/>
          </a:xfrm>
          <a:prstGeom prst="rect">
            <a:avLst/>
          </a:prstGeom>
        </p:spPr>
      </p:pic>
    </p:spTree>
    <p:extLst>
      <p:ext uri="{BB962C8B-B14F-4D97-AF65-F5344CB8AC3E}">
        <p14:creationId xmlns:p14="http://schemas.microsoft.com/office/powerpoint/2010/main" val="69351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kNN</a:t>
            </a:r>
            <a:r>
              <a:rPr lang="en-US" dirty="0"/>
              <a:t> (K nearest neighbor</a:t>
            </a:r>
            <a:r>
              <a:rPr lang="en-US" dirty="0" smtClean="0"/>
              <a:t>) </a:t>
            </a:r>
            <a:r>
              <a:rPr lang="en-US" dirty="0" err="1" smtClean="0"/>
              <a:t>Con’d</a:t>
            </a:r>
            <a:endParaRPr lang="en-US" dirty="0"/>
          </a:p>
        </p:txBody>
      </p:sp>
      <p:sp>
        <p:nvSpPr>
          <p:cNvPr id="3" name="Content Placeholder 2"/>
          <p:cNvSpPr>
            <a:spLocks noGrp="1"/>
          </p:cNvSpPr>
          <p:nvPr>
            <p:ph idx="1"/>
          </p:nvPr>
        </p:nvSpPr>
        <p:spPr/>
        <p:txBody>
          <a:bodyPr/>
          <a:lstStyle/>
          <a:p>
            <a:r>
              <a:rPr lang="en-US" dirty="0"/>
              <a:t>The similarity value was calculated by Euclidean distances and Cosine</a:t>
            </a:r>
            <a:r>
              <a:rPr lang="en-US" dirty="0" smtClean="0"/>
              <a:t>.</a:t>
            </a:r>
            <a:endParaRPr lang="en-US" dirty="0"/>
          </a:p>
          <a:p>
            <a:r>
              <a:rPr lang="en-US" dirty="0"/>
              <a:t>A Simple case:</a:t>
            </a:r>
          </a:p>
          <a:p>
            <a:r>
              <a:rPr lang="en-US" dirty="0"/>
              <a:t>User 1 rated movies m1 and m2 as (r1, r2)</a:t>
            </a:r>
          </a:p>
          <a:p>
            <a:r>
              <a:rPr lang="en-US" dirty="0"/>
              <a:t>User 2 rated the same movies m1 and m2 as (r3, r4)</a:t>
            </a:r>
          </a:p>
          <a:p>
            <a:r>
              <a:rPr lang="en-US" dirty="0"/>
              <a:t>The similarity can be calculated by the Euclidean formula:</a:t>
            </a:r>
          </a:p>
          <a:p>
            <a:endParaRPr lang="en-US" dirty="0"/>
          </a:p>
        </p:txBody>
      </p:sp>
    </p:spTree>
    <p:extLst>
      <p:ext uri="{BB962C8B-B14F-4D97-AF65-F5344CB8AC3E}">
        <p14:creationId xmlns:p14="http://schemas.microsoft.com/office/powerpoint/2010/main" val="156373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kNN</a:t>
            </a:r>
            <a:r>
              <a:rPr lang="en-US" dirty="0"/>
              <a:t> (K nearest neighbor</a:t>
            </a:r>
            <a:r>
              <a:rPr lang="en-US" dirty="0" smtClean="0"/>
              <a:t>) </a:t>
            </a:r>
            <a:r>
              <a:rPr lang="en-US" dirty="0" err="1" smtClean="0"/>
              <a:t>Con’d</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err="1" smtClean="0"/>
                  <a:t>Eculidean</a:t>
                </a:r>
                <a:r>
                  <a:rPr lang="en-US" dirty="0" smtClean="0"/>
                  <a:t> distance</a:t>
                </a:r>
              </a:p>
              <a:p>
                <a:endParaRPr lang="en-US" dirty="0" smtClean="0"/>
              </a:p>
              <a:p>
                <a:r>
                  <a:rPr lang="en-US" dirty="0" smtClean="0"/>
                  <a:t>Missing Value Handling</a:t>
                </a:r>
              </a:p>
              <a:p>
                <a:pPr marL="0" indent="0">
                  <a:buNone/>
                </a:pPr>
                <a:r>
                  <a:rPr lang="en-US" dirty="0" smtClean="0"/>
                  <a:t>If a movie was not seen by a neighbor user, a weighted average rating was assigned:</a:t>
                </a:r>
              </a:p>
              <a:p>
                <a:pPr marL="0" indent="0">
                  <a:buNone/>
                </a:pPr>
                <a14:m>
                  <m:oMathPara xmlns:m="http://schemas.openxmlformats.org/officeDocument/2006/math">
                    <m:oMathParaPr>
                      <m:jc m:val="centerGroup"/>
                    </m:oMathParaPr>
                    <m:oMath xmlns:m="http://schemas.openxmlformats.org/officeDocument/2006/math">
                      <m:sSubSup>
                        <m:sSubSupPr>
                          <m:ctrlPr>
                            <a:rPr lang="en-US" b="1" i="1">
                              <a:latin typeface="Cambria Math" panose="02040503050406030204" pitchFamily="18" charset="0"/>
                            </a:rPr>
                          </m:ctrlPr>
                        </m:sSubSupPr>
                        <m:e>
                          <m:r>
                            <a:rPr lang="en-US" b="1" i="1">
                              <a:latin typeface="Cambria Math"/>
                            </a:rPr>
                            <m:t>𝑹</m:t>
                          </m:r>
                        </m:e>
                        <m:sub>
                          <m:r>
                            <a:rPr lang="en-US" b="1" i="1">
                              <a:latin typeface="Cambria Math"/>
                            </a:rPr>
                            <m:t>𝒙𝑨</m:t>
                          </m:r>
                        </m:sub>
                        <m:sup>
                          <m:r>
                            <a:rPr lang="en-US" b="1" i="1">
                              <a:latin typeface="Cambria Math"/>
                            </a:rPr>
                            <m:t>′</m:t>
                          </m:r>
                        </m:sup>
                      </m:sSubSup>
                      <m:r>
                        <a:rPr lang="en-US" b="1" i="1">
                          <a:latin typeface="Cambria Math"/>
                        </a:rPr>
                        <m:t>=</m:t>
                      </m:r>
                      <m:nary>
                        <m:naryPr>
                          <m:chr m:val="∑"/>
                          <m:limLoc m:val="undOvr"/>
                          <m:ctrlPr>
                            <a:rPr lang="en-US" b="1" i="1">
                              <a:latin typeface="Cambria Math" panose="02040503050406030204" pitchFamily="18" charset="0"/>
                            </a:rPr>
                          </m:ctrlPr>
                        </m:naryPr>
                        <m:sub>
                          <m:r>
                            <a:rPr lang="en-US" b="1" i="1">
                              <a:latin typeface="Cambria Math"/>
                            </a:rPr>
                            <m:t>𝒊</m:t>
                          </m:r>
                        </m:sub>
                        <m:sup>
                          <m:r>
                            <a:rPr lang="en-US" b="1" i="1">
                              <a:latin typeface="Cambria Math"/>
                            </a:rPr>
                            <m:t>𝒏</m:t>
                          </m:r>
                        </m:sup>
                        <m:e>
                          <m:sSub>
                            <m:sSubPr>
                              <m:ctrlPr>
                                <a:rPr lang="en-US" b="1" i="1">
                                  <a:latin typeface="Cambria Math" panose="02040503050406030204" pitchFamily="18" charset="0"/>
                                </a:rPr>
                              </m:ctrlPr>
                            </m:sSubPr>
                            <m:e>
                              <m:r>
                                <a:rPr lang="en-US" b="1" i="1">
                                  <a:latin typeface="Cambria Math"/>
                                </a:rPr>
                                <m:t>𝑹</m:t>
                              </m:r>
                            </m:e>
                            <m:sub>
                              <m:r>
                                <a:rPr lang="en-US" b="1" i="1">
                                  <a:latin typeface="Cambria Math"/>
                                </a:rPr>
                                <m:t>𝒙</m:t>
                              </m:r>
                              <m:sSub>
                                <m:sSubPr>
                                  <m:ctrlPr>
                                    <a:rPr lang="en-US" b="1" i="1">
                                      <a:latin typeface="Cambria Math" panose="02040503050406030204" pitchFamily="18" charset="0"/>
                                    </a:rPr>
                                  </m:ctrlPr>
                                </m:sSubPr>
                                <m:e>
                                  <m:r>
                                    <a:rPr lang="en-US" b="1" i="1">
                                      <a:latin typeface="Cambria Math"/>
                                    </a:rPr>
                                    <m:t>𝒌</m:t>
                                  </m:r>
                                </m:e>
                                <m:sub>
                                  <m:r>
                                    <a:rPr lang="en-US" b="1" i="1">
                                      <a:latin typeface="Cambria Math"/>
                                    </a:rPr>
                                    <m:t>𝒊</m:t>
                                  </m:r>
                                </m:sub>
                              </m:sSub>
                            </m:sub>
                          </m:sSub>
                          <m:r>
                            <a:rPr lang="en-US" b="1" i="1">
                              <a:latin typeface="Cambria Math"/>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a:rPr>
                                    <m:t>𝒅</m:t>
                                  </m:r>
                                </m:e>
                                <m:sub>
                                  <m:sSub>
                                    <m:sSubPr>
                                      <m:ctrlPr>
                                        <a:rPr lang="en-US" b="1" i="1">
                                          <a:latin typeface="Cambria Math" panose="02040503050406030204" pitchFamily="18" charset="0"/>
                                        </a:rPr>
                                      </m:ctrlPr>
                                    </m:sSubPr>
                                    <m:e>
                                      <m:r>
                                        <a:rPr lang="en-US" b="1" i="1">
                                          <a:latin typeface="Cambria Math"/>
                                        </a:rPr>
                                        <m:t>𝒌</m:t>
                                      </m:r>
                                    </m:e>
                                    <m:sub>
                                      <m:r>
                                        <a:rPr lang="en-US" b="1" i="1">
                                          <a:latin typeface="Cambria Math"/>
                                        </a:rPr>
                                        <m:t>𝒊</m:t>
                                      </m:r>
                                    </m:sub>
                                  </m:sSub>
                                </m:sub>
                              </m:sSub>
                            </m:num>
                            <m:den>
                              <m:sSub>
                                <m:sSubPr>
                                  <m:ctrlPr>
                                    <a:rPr lang="en-US" b="1" i="1">
                                      <a:latin typeface="Cambria Math" panose="02040503050406030204" pitchFamily="18" charset="0"/>
                                    </a:rPr>
                                  </m:ctrlPr>
                                </m:sSubPr>
                                <m:e>
                                  <m:r>
                                    <a:rPr lang="en-US" b="1" i="1">
                                      <a:latin typeface="Cambria Math"/>
                                    </a:rPr>
                                    <m:t>𝒅</m:t>
                                  </m:r>
                                </m:e>
                                <m:sub>
                                  <m:r>
                                    <a:rPr lang="en-US" b="1" i="1">
                                      <a:latin typeface="Cambria Math"/>
                                    </a:rPr>
                                    <m:t>𝟏</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𝒅</m:t>
                                  </m:r>
                                </m:e>
                                <m:sub>
                                  <m:r>
                                    <a:rPr lang="en-US" b="1" i="1">
                                      <a:latin typeface="Cambria Math"/>
                                    </a:rPr>
                                    <m:t>𝟐</m:t>
                                  </m:r>
                                </m:sub>
                              </m:sSub>
                              <m:sSub>
                                <m:sSubPr>
                                  <m:ctrlPr>
                                    <a:rPr lang="en-US" b="1" i="1">
                                      <a:latin typeface="Cambria Math" panose="02040503050406030204" pitchFamily="18" charset="0"/>
                                    </a:rPr>
                                  </m:ctrlPr>
                                </m:sSubPr>
                                <m:e>
                                  <m:r>
                                    <a:rPr lang="en-US" b="1" i="1">
                                      <a:latin typeface="Cambria Math"/>
                                    </a:rPr>
                                    <m:t>+ … +</m:t>
                                  </m:r>
                                  <m:r>
                                    <a:rPr lang="en-US" b="1" i="1">
                                      <a:latin typeface="Cambria Math"/>
                                    </a:rPr>
                                    <m:t>𝒅</m:t>
                                  </m:r>
                                </m:e>
                                <m:sub>
                                  <m:r>
                                    <a:rPr lang="en-US" b="1" i="1">
                                      <a:latin typeface="Cambria Math"/>
                                    </a:rPr>
                                    <m:t>𝒏</m:t>
                                  </m:r>
                                </m:sub>
                              </m:sSub>
                            </m:den>
                          </m:f>
                        </m:e>
                      </m:nary>
                    </m:oMath>
                  </m:oMathPara>
                </a14:m>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600" t="-1090"/>
                </a:stretch>
              </a:blipFill>
            </p:spPr>
            <p:txBody>
              <a:bodyPr/>
              <a:lstStyle/>
              <a:p>
                <a:r>
                  <a:rPr lang="en-US">
                    <a:noFill/>
                  </a:rPr>
                  <a:t> </a:t>
                </a:r>
              </a:p>
            </p:txBody>
          </p:sp>
        </mc:Fallback>
      </mc:AlternateContent>
      <p:pic>
        <p:nvPicPr>
          <p:cNvPr id="7" name="Picture 2" descr="\mathrm{d}(\mathbf{p},\mathbf{q}) = \mathrm{d}(\mathbf{q},\mathbf{p}) = \sqrt{(q_1-p_1)^2 + (q_2-p_2)^2 + \cdots + (q_n-p_n)^2} = \sqrt{\sum_{i=1}^n (q_i-p_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2" y="2209800"/>
            <a:ext cx="658177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36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kNN</a:t>
            </a:r>
            <a:r>
              <a:rPr lang="en-US" dirty="0"/>
              <a:t> (K nearest neighbor) </a:t>
            </a:r>
            <a:r>
              <a:rPr lang="en-US" dirty="0" err="1"/>
              <a:t>Con’d</a:t>
            </a:r>
            <a:endParaRPr lang="en-US" dirty="0"/>
          </a:p>
        </p:txBody>
      </p:sp>
      <p:sp>
        <p:nvSpPr>
          <p:cNvPr id="3" name="Content Placeholder 2"/>
          <p:cNvSpPr>
            <a:spLocks noGrp="1"/>
          </p:cNvSpPr>
          <p:nvPr>
            <p:ph idx="1"/>
          </p:nvPr>
        </p:nvSpPr>
        <p:spPr/>
        <p:txBody>
          <a:bodyPr/>
          <a:lstStyle/>
          <a:p>
            <a:r>
              <a:rPr lang="en-US" dirty="0" smtClean="0"/>
              <a:t>Distance Function(</a:t>
            </a:r>
            <a:r>
              <a:rPr lang="en-US" dirty="0" err="1" smtClean="0"/>
              <a:t>Eculidean</a:t>
            </a:r>
            <a:r>
              <a:rPr lang="en-US" dirty="0" smtClean="0"/>
              <a:t> vs. Cosine)</a:t>
            </a:r>
          </a:p>
          <a:p>
            <a:r>
              <a:rPr lang="en-US" dirty="0" smtClean="0"/>
              <a:t>Cosine distance function performs better than </a:t>
            </a:r>
            <a:r>
              <a:rPr lang="en-US" dirty="0" err="1" smtClean="0"/>
              <a:t>Eculidean</a:t>
            </a:r>
            <a:r>
              <a:rPr lang="en-US" dirty="0" smtClean="0"/>
              <a:t> distance function. </a:t>
            </a:r>
          </a:p>
          <a:p>
            <a:r>
              <a:rPr lang="en-US" dirty="0" smtClean="0"/>
              <a:t>Because the dataset is really sparse. For example, suppose 2 users, say x1 and x2, they have not watched even one movie in common. So we don’t know the similarity of the two. Faced this situation, we used </a:t>
            </a:r>
            <a:r>
              <a:rPr lang="en-US" b="1" dirty="0" smtClean="0"/>
              <a:t>Cosine </a:t>
            </a:r>
            <a:r>
              <a:rPr lang="en-US" dirty="0" smtClean="0"/>
              <a:t>distance function as our Similarity measure. Actually it performs much better in our evolution.</a:t>
            </a:r>
            <a:endParaRPr lang="en-US" b="1" dirty="0" smtClean="0"/>
          </a:p>
        </p:txBody>
      </p:sp>
    </p:spTree>
    <p:extLst>
      <p:ext uri="{BB962C8B-B14F-4D97-AF65-F5344CB8AC3E}">
        <p14:creationId xmlns:p14="http://schemas.microsoft.com/office/powerpoint/2010/main" val="15062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a:t>
            </a:r>
            <a:r>
              <a:rPr lang="en-US" dirty="0" smtClean="0"/>
              <a:t>One (</a:t>
            </a:r>
            <a:r>
              <a:rPr lang="en-US" dirty="0" err="1" smtClean="0"/>
              <a:t>Con’d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Introduction: </a:t>
            </a:r>
          </a:p>
          <a:p>
            <a:pPr marL="0" indent="0">
              <a:buNone/>
            </a:pPr>
            <a:r>
              <a:rPr lang="en-US" dirty="0" smtClean="0"/>
              <a:t>Slope </a:t>
            </a:r>
            <a:r>
              <a:rPr lang="en-US" dirty="0"/>
              <a:t>One algorithms work on the intuitive </a:t>
            </a:r>
            <a:r>
              <a:rPr lang="en-US" dirty="0" smtClean="0"/>
              <a:t>principle of </a:t>
            </a:r>
            <a:r>
              <a:rPr lang="en-US" dirty="0"/>
              <a:t>a “popularity differential” between </a:t>
            </a:r>
            <a:r>
              <a:rPr lang="en-US" dirty="0" smtClean="0"/>
              <a:t>movies for users. In </a:t>
            </a:r>
            <a:r>
              <a:rPr lang="en-US" dirty="0"/>
              <a:t>a pairwise fashion, we determine how much better </a:t>
            </a:r>
            <a:r>
              <a:rPr lang="en-US" dirty="0" smtClean="0"/>
              <a:t>one movie is </a:t>
            </a:r>
            <a:r>
              <a:rPr lang="en-US" dirty="0"/>
              <a:t>liked than another. One way to measure this </a:t>
            </a:r>
            <a:r>
              <a:rPr lang="en-US" dirty="0" smtClean="0"/>
              <a:t>differential is </a:t>
            </a:r>
            <a:r>
              <a:rPr lang="en-US" dirty="0"/>
              <a:t>simply to subtract the average rating of the two </a:t>
            </a:r>
            <a:r>
              <a:rPr lang="en-US" dirty="0" smtClean="0"/>
              <a:t>movies. In </a:t>
            </a:r>
            <a:r>
              <a:rPr lang="en-US" dirty="0"/>
              <a:t>turn, this difference can be used to predict another </a:t>
            </a:r>
            <a:r>
              <a:rPr lang="en-US" dirty="0" smtClean="0"/>
              <a:t>user’s rating </a:t>
            </a:r>
            <a:r>
              <a:rPr lang="en-US" dirty="0"/>
              <a:t>of one of those </a:t>
            </a:r>
            <a:r>
              <a:rPr lang="en-US" dirty="0" smtClean="0"/>
              <a:t>movies, </a:t>
            </a:r>
            <a:r>
              <a:rPr lang="en-US" dirty="0"/>
              <a:t>given their rating of the </a:t>
            </a:r>
            <a:r>
              <a:rPr lang="en-US" dirty="0" smtClean="0"/>
              <a:t>other.</a:t>
            </a:r>
          </a:p>
          <a:p>
            <a:pPr marL="0" indent="0">
              <a:buNone/>
            </a:pPr>
            <a:endParaRPr lang="en-US" dirty="0"/>
          </a:p>
        </p:txBody>
      </p:sp>
    </p:spTree>
    <p:extLst>
      <p:ext uri="{BB962C8B-B14F-4D97-AF65-F5344CB8AC3E}">
        <p14:creationId xmlns:p14="http://schemas.microsoft.com/office/powerpoint/2010/main" val="134797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One (</a:t>
            </a:r>
            <a:r>
              <a:rPr lang="en-US" dirty="0" err="1"/>
              <a:t>Con’d</a:t>
            </a:r>
            <a:r>
              <a:rPr lang="en-US" dirty="0"/>
              <a:t>)</a:t>
            </a:r>
          </a:p>
        </p:txBody>
      </p:sp>
      <p:sp>
        <p:nvSpPr>
          <p:cNvPr id="3" name="Content Placeholder 2"/>
          <p:cNvSpPr>
            <a:spLocks noGrp="1"/>
          </p:cNvSpPr>
          <p:nvPr>
            <p:ph idx="1"/>
          </p:nvPr>
        </p:nvSpPr>
        <p:spPr/>
        <p:txBody>
          <a:bodyPr/>
          <a:lstStyle/>
          <a:p>
            <a:r>
              <a:rPr lang="en-US" dirty="0" smtClean="0"/>
              <a:t>An Example: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773" y="2514600"/>
            <a:ext cx="7751207" cy="3657600"/>
          </a:xfrm>
          <a:prstGeom prst="rect">
            <a:avLst/>
          </a:prstGeom>
        </p:spPr>
      </p:pic>
    </p:spTree>
    <p:extLst>
      <p:ext uri="{BB962C8B-B14F-4D97-AF65-F5344CB8AC3E}">
        <p14:creationId xmlns:p14="http://schemas.microsoft.com/office/powerpoint/2010/main" val="302203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One</a:t>
            </a:r>
          </a:p>
        </p:txBody>
      </p:sp>
      <p:sp>
        <p:nvSpPr>
          <p:cNvPr id="3" name="Content Placeholder 2"/>
          <p:cNvSpPr>
            <a:spLocks noGrp="1"/>
          </p:cNvSpPr>
          <p:nvPr>
            <p:ph idx="1"/>
          </p:nvPr>
        </p:nvSpPr>
        <p:spPr/>
        <p:txBody>
          <a:bodyPr/>
          <a:lstStyle/>
          <a:p>
            <a:r>
              <a:rPr lang="en-US" dirty="0" smtClean="0"/>
              <a:t>Example:</a:t>
            </a:r>
          </a:p>
          <a:p>
            <a:r>
              <a:rPr lang="en-US" dirty="0"/>
              <a:t>User A gave a 1 to Item I and an 1.5 to Item J.</a:t>
            </a:r>
          </a:p>
          <a:p>
            <a:r>
              <a:rPr lang="en-US" dirty="0"/>
              <a:t>User B gave a 2 to Item I.</a:t>
            </a:r>
          </a:p>
          <a:p>
            <a:r>
              <a:rPr lang="en-US" dirty="0"/>
              <a:t>How do you think User B rated Item </a:t>
            </a:r>
            <a:r>
              <a:rPr lang="en-US" dirty="0" smtClean="0"/>
              <a:t>J?</a:t>
            </a:r>
          </a:p>
          <a:p>
            <a:r>
              <a:rPr lang="en-US" dirty="0" smtClean="0"/>
              <a:t>The </a:t>
            </a:r>
            <a:r>
              <a:rPr lang="en-US" dirty="0"/>
              <a:t>Slope One answer is to say 2.5 (1.5-1+2=2.5).</a:t>
            </a:r>
          </a:p>
          <a:p>
            <a:pPr marL="0" indent="0">
              <a:buNone/>
            </a:pPr>
            <a:endParaRPr lang="en-US" dirty="0"/>
          </a:p>
        </p:txBody>
      </p:sp>
    </p:spTree>
    <p:extLst>
      <p:ext uri="{BB962C8B-B14F-4D97-AF65-F5344CB8AC3E}">
        <p14:creationId xmlns:p14="http://schemas.microsoft.com/office/powerpoint/2010/main" val="107201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One (</a:t>
            </a:r>
            <a:r>
              <a:rPr lang="en-US" dirty="0" err="1"/>
              <a:t>Con’d</a:t>
            </a:r>
            <a:r>
              <a:rPr lang="en-US" dirty="0"/>
              <a:t>)</a:t>
            </a:r>
          </a:p>
        </p:txBody>
      </p:sp>
      <p:sp>
        <p:nvSpPr>
          <p:cNvPr id="3" name="Content Placeholder 2"/>
          <p:cNvSpPr>
            <a:spLocks noGrp="1"/>
          </p:cNvSpPr>
          <p:nvPr>
            <p:ph idx="1"/>
          </p:nvPr>
        </p:nvSpPr>
        <p:spPr/>
        <p:txBody>
          <a:bodyPr/>
          <a:lstStyle/>
          <a:p>
            <a:r>
              <a:rPr lang="en-US" dirty="0"/>
              <a:t>The WEIGHTED SLOPE ONE </a:t>
            </a:r>
            <a:r>
              <a:rPr lang="en-US" dirty="0" smtClean="0"/>
              <a:t>Scheme</a:t>
            </a:r>
          </a:p>
          <a:p>
            <a:pPr marL="0" indent="0">
              <a:buNone/>
            </a:pPr>
            <a:r>
              <a:rPr lang="en-US" dirty="0"/>
              <a:t>One of the drawbacks of SLOPE ONE is that the number of ratings observed is not taken into consideration. Intuitively, to predict user A’s rating of item L given user A’s rating of items J and K, if 2000 users rated the pair of items J and L whereas only 20 users rated the pair of items K and </a:t>
            </a:r>
            <a:r>
              <a:rPr lang="en-US" dirty="0" err="1"/>
              <a:t>L,then</a:t>
            </a:r>
            <a:r>
              <a:rPr lang="en-US" dirty="0"/>
              <a:t> user A’s rating of item J is likely to be a far better predictor for item L than user A’s rating of item K 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1" y="4800599"/>
            <a:ext cx="7716039" cy="1600201"/>
          </a:xfrm>
          <a:prstGeom prst="rect">
            <a:avLst/>
          </a:prstGeom>
        </p:spPr>
      </p:pic>
    </p:spTree>
    <p:extLst>
      <p:ext uri="{BB962C8B-B14F-4D97-AF65-F5344CB8AC3E}">
        <p14:creationId xmlns:p14="http://schemas.microsoft.com/office/powerpoint/2010/main" val="373892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75212" y="0"/>
            <a:ext cx="3810000" cy="1397000"/>
          </a:xfrm>
        </p:spPr>
        <p:txBody>
          <a:bodyPr/>
          <a:lstStyle/>
          <a:p>
            <a:r>
              <a:rPr lang="en-US" dirty="0" smtClean="0">
                <a:latin typeface="微软雅黑" panose="020B0503020204020204" pitchFamily="34" charset="-122"/>
                <a:ea typeface="微软雅黑" panose="020B0503020204020204" pitchFamily="34" charset="-122"/>
              </a:rPr>
              <a:t>WHAT ?</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1117309" y="1701800"/>
            <a:ext cx="10157354" cy="889000"/>
          </a:xfrm>
        </p:spPr>
        <p:txBody>
          <a:bodyPr>
            <a:normAutofit/>
          </a:bodyPr>
          <a:lstStyle/>
          <a:p>
            <a:r>
              <a:rPr lang="en-US" b="1" dirty="0" smtClean="0"/>
              <a:t>Recommendation systems are widely used on the Web for recommending products and services for customers.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2438400"/>
            <a:ext cx="9389738"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7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65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7309" y="1701800"/>
                <a:ext cx="10157354" cy="4927600"/>
              </a:xfrm>
            </p:spPr>
            <p:txBody>
              <a:bodyPr/>
              <a:lstStyle/>
              <a:p>
                <a:r>
                  <a:rPr lang="en-US" dirty="0" smtClean="0"/>
                  <a:t>For every user in the data set, we will predict rating of the movies which this user have not seen before based on his/her similar users and we will compare these predicted ratings with the ground true ratings in the test set. Because some rating of the movie cannot be predict, if these movie exist in the test set we will ignore them.</a:t>
                </a:r>
              </a:p>
              <a:p>
                <a:r>
                  <a:rPr lang="en-US" dirty="0"/>
                  <a:t>Therefore the </a:t>
                </a:r>
                <a:r>
                  <a:rPr lang="en-US" dirty="0" smtClean="0"/>
                  <a:t>deviation is defined as:</a:t>
                </a:r>
              </a:p>
              <a:p>
                <a:endParaRPr lang="en-US" dirty="0" smtClean="0"/>
              </a:p>
              <a:p>
                <a:pPr marL="0" indent="0">
                  <a:buNone/>
                </a:pPr>
                <a14:m>
                  <m:oMathPara xmlns:m="http://schemas.openxmlformats.org/officeDocument/2006/math">
                    <m:oMathParaPr>
                      <m:jc m:val="left"/>
                    </m:oMathParaPr>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a:rPr>
                                    <m:t>𝑖</m:t>
                                  </m:r>
                                </m:sub>
                                <m:sup>
                                  <m:r>
                                    <a:rPr lang="en-US" i="1">
                                      <a:latin typeface="Cambria Math"/>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𝑝𝑟𝑒𝑑𝑖𝑐𝑡𝑒𝑑</m:t>
                                              </m:r>
                                            </m:e>
                                            <m:sub>
                                              <m:r>
                                                <a:rPr lang="en-US" i="1">
                                                  <a:latin typeface="Cambria Math"/>
                                                </a:rPr>
                                                <m:t>𝑖</m:t>
                                              </m:r>
                                            </m:sub>
                                          </m:sSub>
                                          <m:r>
                                            <a:rPr lang="en-US" i="1">
                                              <a:latin typeface="Cambria Math"/>
                                            </a:rPr>
                                            <m:t>− </m:t>
                                          </m:r>
                                          <m:sSub>
                                            <m:sSubPr>
                                              <m:ctrlPr>
                                                <a:rPr lang="en-US" i="1">
                                                  <a:latin typeface="Cambria Math" panose="02040503050406030204" pitchFamily="18" charset="0"/>
                                                </a:rPr>
                                              </m:ctrlPr>
                                            </m:sSubPr>
                                            <m:e>
                                              <m:r>
                                                <a:rPr lang="en-US" i="1">
                                                  <a:latin typeface="Cambria Math"/>
                                                </a:rPr>
                                                <m:t>𝑔𝑟𝑜𝑢𝑛𝑑𝑇𝑟𝑢𝑒</m:t>
                                              </m:r>
                                            </m:e>
                                            <m:sub>
                                              <m:r>
                                                <a:rPr lang="en-US" i="1">
                                                  <a:latin typeface="Cambria Math"/>
                                                </a:rPr>
                                                <m:t>𝑖</m:t>
                                              </m:r>
                                            </m:sub>
                                          </m:sSub>
                                        </m:e>
                                      </m:d>
                                    </m:e>
                                    <m:sup>
                                      <m:r>
                                        <a:rPr lang="en-US" i="1">
                                          <a:latin typeface="Cambria Math"/>
                                        </a:rPr>
                                        <m:t>2</m:t>
                                      </m:r>
                                    </m:sup>
                                  </m:sSup>
                                </m:e>
                              </m:nary>
                            </m:num>
                            <m:den>
                              <m:r>
                                <a:rPr lang="en-US" i="1">
                                  <a:latin typeface="Cambria Math"/>
                                </a:rPr>
                                <m:t>𝑁</m:t>
                              </m:r>
                            </m:den>
                          </m:f>
                        </m:e>
                      </m:rad>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7309" y="1701800"/>
                <a:ext cx="10157354" cy="4927600"/>
              </a:xfrm>
              <a:blipFill rotWithShape="0">
                <a:blip r:embed="rId2"/>
                <a:stretch>
                  <a:fillRect l="-480" t="-989" r="-780"/>
                </a:stretch>
              </a:blipFill>
            </p:spPr>
            <p:txBody>
              <a:bodyPr/>
              <a:lstStyle/>
              <a:p>
                <a:r>
                  <a:rPr lang="en-US">
                    <a:noFill/>
                  </a:rPr>
                  <a:t> </a:t>
                </a:r>
              </a:p>
            </p:txBody>
          </p:sp>
        </mc:Fallback>
      </mc:AlternateContent>
    </p:spTree>
    <p:extLst>
      <p:ext uri="{BB962C8B-B14F-4D97-AF65-F5344CB8AC3E}">
        <p14:creationId xmlns:p14="http://schemas.microsoft.com/office/powerpoint/2010/main" val="298488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t>
            </a:r>
            <a:r>
              <a:rPr lang="en-US" dirty="0" err="1" smtClean="0"/>
              <a:t>Con’d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 is the number of the movies in the whole </a:t>
                </a:r>
                <a:r>
                  <a:rPr lang="en-US" dirty="0" smtClean="0"/>
                  <a:t>cooperation.</a:t>
                </a:r>
              </a:p>
              <a:p>
                <a14:m>
                  <m:oMath xmlns:m="http://schemas.openxmlformats.org/officeDocument/2006/math">
                    <m:sSub>
                      <m:sSubPr>
                        <m:ctrlPr>
                          <a:rPr lang="en-US" i="1">
                            <a:latin typeface="Cambria Math" panose="02040503050406030204" pitchFamily="18" charset="0"/>
                          </a:rPr>
                        </m:ctrlPr>
                      </m:sSubPr>
                      <m:e>
                        <m:r>
                          <a:rPr lang="en-US" i="1">
                            <a:latin typeface="Cambria Math"/>
                          </a:rPr>
                          <m:t>𝑝𝑟𝑒𝑑𝑖𝑐𝑡𝑒𝑑</m:t>
                        </m:r>
                      </m:e>
                      <m:sub>
                        <m:r>
                          <a:rPr lang="en-US" i="1">
                            <a:latin typeface="Cambria Math"/>
                          </a:rPr>
                          <m:t>𝑖</m:t>
                        </m:r>
                      </m:sub>
                    </m:sSub>
                  </m:oMath>
                </a14:m>
                <a:r>
                  <a:rPr lang="en-US" dirty="0"/>
                  <a:t> is the predicted rating of a movie to a specified user </a:t>
                </a:r>
                <a14:m>
                  <m:oMath xmlns:m="http://schemas.openxmlformats.org/officeDocument/2006/math">
                    <m:r>
                      <a:rPr lang="en-US" i="1">
                        <a:latin typeface="Cambria Math"/>
                      </a:rPr>
                      <m:t> </m:t>
                    </m:r>
                    <m:sSub>
                      <m:sSubPr>
                        <m:ctrlPr>
                          <a:rPr lang="en-US" i="1">
                            <a:latin typeface="Cambria Math" panose="02040503050406030204" pitchFamily="18" charset="0"/>
                          </a:rPr>
                        </m:ctrlPr>
                      </m:sSubPr>
                      <m:e>
                        <m:r>
                          <a:rPr lang="en-US" i="1">
                            <a:latin typeface="Cambria Math"/>
                          </a:rPr>
                          <m:t>𝑔𝑟𝑜𝑢𝑛𝑑𝑇𝑟𝑢𝑒</m:t>
                        </m:r>
                      </m:e>
                      <m:sub>
                        <m:r>
                          <a:rPr lang="en-US" i="1">
                            <a:latin typeface="Cambria Math"/>
                          </a:rPr>
                          <m:t>𝑖</m:t>
                        </m:r>
                      </m:sub>
                    </m:sSub>
                  </m:oMath>
                </a14:m>
                <a:r>
                  <a:rPr lang="en-US" dirty="0"/>
                  <a:t> is the rating of this movie to this user in the test set.</a:t>
                </a:r>
              </a:p>
              <a:p>
                <a:r>
                  <a:rPr lang="en-US" dirty="0"/>
                  <a:t>The deviation we get now is about 2(rating scale is from 1 to 13). More details of the evaluation result will be added in the final report</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80" t="-1090"/>
                </a:stretch>
              </a:blipFill>
            </p:spPr>
            <p:txBody>
              <a:bodyPr/>
              <a:lstStyle/>
              <a:p>
                <a:r>
                  <a:rPr lang="en-US">
                    <a:noFill/>
                  </a:rPr>
                  <a:t> </a:t>
                </a:r>
              </a:p>
            </p:txBody>
          </p:sp>
        </mc:Fallback>
      </mc:AlternateContent>
    </p:spTree>
    <p:extLst>
      <p:ext uri="{BB962C8B-B14F-4D97-AF65-F5344CB8AC3E}">
        <p14:creationId xmlns:p14="http://schemas.microsoft.com/office/powerpoint/2010/main" val="243057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The End</a:t>
            </a:r>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2513012" y="-152400"/>
            <a:ext cx="10157354" cy="1397000"/>
          </a:xfrm>
        </p:spPr>
        <p:txBody>
          <a:bodyPr/>
          <a:lstStyle/>
          <a:p>
            <a:r>
              <a:rPr lang="en-US" dirty="0" smtClean="0"/>
              <a:t>Data Used In TERA Project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12" y="1745193"/>
            <a:ext cx="4884420" cy="3757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箭头连接符 2"/>
          <p:cNvCxnSpPr/>
          <p:nvPr/>
        </p:nvCxnSpPr>
        <p:spPr>
          <a:xfrm>
            <a:off x="2531477" y="2286000"/>
            <a:ext cx="1295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1562" y="1981200"/>
            <a:ext cx="1860049"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U</a:t>
            </a:r>
            <a:r>
              <a:rPr lang="en-US" altLang="zh-CN" sz="3600" b="1" dirty="0" smtClean="0">
                <a:effectLst>
                  <a:outerShdw blurRad="38100" dist="38100" dir="2700000" algn="tl">
                    <a:srgbClr val="000000">
                      <a:alpha val="43137"/>
                    </a:srgbClr>
                  </a:outerShdw>
                </a:effectLst>
              </a:rPr>
              <a:t>ser</a:t>
            </a:r>
            <a:r>
              <a:rPr lang="en-US" sz="3600" b="1" dirty="0" smtClean="0">
                <a:effectLst>
                  <a:outerShdw blurRad="38100" dist="38100" dir="2700000" algn="tl">
                    <a:srgbClr val="000000">
                      <a:alpha val="43137"/>
                    </a:srgbClr>
                  </a:outerShdw>
                </a:effectLst>
              </a:rPr>
              <a:t> ID</a:t>
            </a:r>
            <a:endParaRPr lang="en-US" sz="3600" b="1" dirty="0">
              <a:effectLst>
                <a:outerShdw blurRad="38100" dist="38100" dir="2700000" algn="tl">
                  <a:srgbClr val="000000">
                    <a:alpha val="43137"/>
                  </a:srgbClr>
                </a:outerShdw>
              </a:effectLst>
            </a:endParaRPr>
          </a:p>
        </p:txBody>
      </p:sp>
      <p:cxnSp>
        <p:nvCxnSpPr>
          <p:cNvPr id="8" name="直接箭头连接符 7"/>
          <p:cNvCxnSpPr/>
          <p:nvPr/>
        </p:nvCxnSpPr>
        <p:spPr>
          <a:xfrm flipV="1">
            <a:off x="2741611" y="3623816"/>
            <a:ext cx="1828801" cy="132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93811" y="4953000"/>
            <a:ext cx="2362199" cy="646331"/>
          </a:xfrm>
          <a:prstGeom prst="rect">
            <a:avLst/>
          </a:prstGeom>
          <a:noFill/>
        </p:spPr>
        <p:txBody>
          <a:bodyPr wrap="square" rtlCol="0">
            <a:spAutoFit/>
          </a:bodyPr>
          <a:lstStyle/>
          <a:p>
            <a:r>
              <a:rPr lang="en-US" altLang="zh-CN" sz="3600" b="1" dirty="0" smtClean="0">
                <a:effectLst>
                  <a:outerShdw blurRad="38100" dist="38100" dir="2700000" algn="tl">
                    <a:srgbClr val="000000">
                      <a:alpha val="43137"/>
                    </a:srgbClr>
                  </a:outerShdw>
                </a:effectLst>
              </a:rPr>
              <a:t>Movie ID</a:t>
            </a:r>
            <a:endParaRPr lang="en-US" sz="3600" b="1" dirty="0">
              <a:effectLst>
                <a:outerShdw blurRad="38100" dist="38100" dir="2700000" algn="tl">
                  <a:srgbClr val="000000">
                    <a:alpha val="43137"/>
                  </a:srgbClr>
                </a:outerShdw>
              </a:effectLst>
            </a:endParaRPr>
          </a:p>
        </p:txBody>
      </p:sp>
      <p:cxnSp>
        <p:nvCxnSpPr>
          <p:cNvPr id="15" name="直接箭头连接符 14"/>
          <p:cNvCxnSpPr/>
          <p:nvPr/>
        </p:nvCxnSpPr>
        <p:spPr>
          <a:xfrm flipH="1" flipV="1">
            <a:off x="7313612" y="1981200"/>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54761" y="2362200"/>
            <a:ext cx="41148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Rate within 1~13</a:t>
            </a:r>
            <a:endParaRPr lang="en-US" sz="3600" b="1" dirty="0">
              <a:effectLst>
                <a:outerShdw blurRad="38100" dist="38100" dir="2700000" algn="tl">
                  <a:srgbClr val="000000">
                    <a:alpha val="43137"/>
                  </a:srgbClr>
                </a:outerShdw>
              </a:effectLst>
            </a:endParaRPr>
          </a:p>
        </p:txBody>
      </p:sp>
      <p:cxnSp>
        <p:nvCxnSpPr>
          <p:cNvPr id="18" name="直接箭头连接符 17"/>
          <p:cNvCxnSpPr/>
          <p:nvPr/>
        </p:nvCxnSpPr>
        <p:spPr>
          <a:xfrm flipH="1">
            <a:off x="7770812" y="41148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80412" y="3468469"/>
            <a:ext cx="41148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Rate within 1~5</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27612" y="-28074"/>
            <a:ext cx="2995903" cy="1397000"/>
          </a:xfrm>
        </p:spPr>
        <p:txBody>
          <a:bodyPr/>
          <a:lstStyle/>
          <a:p>
            <a:r>
              <a:rPr lang="en-US" dirty="0" smtClean="0">
                <a:latin typeface="微软雅黑" panose="020B0503020204020204" pitchFamily="34" charset="-122"/>
                <a:ea typeface="微软雅黑" panose="020B0503020204020204" pitchFamily="34" charset="-122"/>
              </a:rPr>
              <a:t>HOW?</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2663825" y="1905000"/>
            <a:ext cx="9525000" cy="4038600"/>
          </a:xfrm>
        </p:spPr>
        <p:txBody>
          <a:bodyPr>
            <a:normAutofit/>
          </a:bodyPr>
          <a:lstStyle/>
          <a:p>
            <a:r>
              <a:rPr lang="en-US" sz="6000" dirty="0" smtClean="0"/>
              <a:t>K-NN</a:t>
            </a:r>
          </a:p>
          <a:p>
            <a:r>
              <a:rPr lang="en-US" sz="6000" dirty="0" smtClean="0"/>
              <a:t>Weighted slop one</a:t>
            </a:r>
          </a:p>
          <a:p>
            <a:r>
              <a:rPr lang="en-US" sz="6000" dirty="0" smtClean="0"/>
              <a:t>SVD</a:t>
            </a:r>
          </a:p>
          <a:p>
            <a:endParaRPr lang="en-US" dirty="0"/>
          </a:p>
        </p:txBody>
      </p:sp>
    </p:spTree>
    <p:extLst>
      <p:ext uri="{BB962C8B-B14F-4D97-AF65-F5344CB8AC3E}">
        <p14:creationId xmlns:p14="http://schemas.microsoft.com/office/powerpoint/2010/main" val="366168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27612" y="0"/>
            <a:ext cx="2362200" cy="1397000"/>
          </a:xfrm>
        </p:spPr>
        <p:txBody>
          <a:bodyPr/>
          <a:lstStyle/>
          <a:p>
            <a:r>
              <a:rPr lang="en-US" dirty="0" smtClean="0"/>
              <a:t>K -NN</a:t>
            </a:r>
            <a:endParaRPr lang="en-US" dirty="0"/>
          </a:p>
        </p:txBody>
      </p:sp>
      <p:sp>
        <p:nvSpPr>
          <p:cNvPr id="5" name="TextBox 4"/>
          <p:cNvSpPr txBox="1"/>
          <p:nvPr/>
        </p:nvSpPr>
        <p:spPr>
          <a:xfrm>
            <a:off x="151104" y="1886122"/>
            <a:ext cx="5790907" cy="1569660"/>
          </a:xfrm>
          <a:prstGeom prst="rect">
            <a:avLst/>
          </a:prstGeom>
          <a:noFill/>
        </p:spPr>
        <p:txBody>
          <a:bodyPr wrap="square" rtlCol="0">
            <a:spAutoFit/>
          </a:bodyPr>
          <a:lstStyle/>
          <a:p>
            <a:r>
              <a:rPr lang="en-US" b="1" dirty="0" smtClean="0"/>
              <a:t>I rate </a:t>
            </a:r>
            <a:r>
              <a:rPr lang="en-US" b="1" dirty="0"/>
              <a:t>Harry Potter </a:t>
            </a:r>
            <a:r>
              <a:rPr lang="en-US" b="1" dirty="0" smtClean="0"/>
              <a:t>10 points.</a:t>
            </a:r>
          </a:p>
          <a:p>
            <a:r>
              <a:rPr lang="en-US" b="1" dirty="0" smtClean="0"/>
              <a:t>I </a:t>
            </a:r>
            <a:r>
              <a:rPr lang="en-US" b="1" dirty="0"/>
              <a:t>rate Star War </a:t>
            </a:r>
            <a:r>
              <a:rPr lang="en-US" b="1" dirty="0" smtClean="0"/>
              <a:t>10 </a:t>
            </a:r>
            <a:r>
              <a:rPr lang="en-US" b="1" dirty="0"/>
              <a:t>points.</a:t>
            </a:r>
          </a:p>
          <a:p>
            <a:r>
              <a:rPr lang="en-US" b="1" dirty="0" smtClean="0"/>
              <a:t>I </a:t>
            </a:r>
            <a:r>
              <a:rPr lang="en-US" b="1" dirty="0"/>
              <a:t>rate The Lord of the Rings</a:t>
            </a:r>
            <a:r>
              <a:rPr lang="en-US" b="1" dirty="0" smtClean="0"/>
              <a:t> 12 </a:t>
            </a:r>
            <a:r>
              <a:rPr lang="en-US" b="1" dirty="0"/>
              <a:t>points.</a:t>
            </a:r>
          </a:p>
          <a:p>
            <a:endParaRPr lang="en-US" dirty="0"/>
          </a:p>
        </p:txBody>
      </p:sp>
      <p:sp>
        <p:nvSpPr>
          <p:cNvPr id="6" name="矩形 5"/>
          <p:cNvSpPr/>
          <p:nvPr/>
        </p:nvSpPr>
        <p:spPr>
          <a:xfrm>
            <a:off x="6932612" y="1939856"/>
            <a:ext cx="6092825" cy="1200329"/>
          </a:xfrm>
          <a:prstGeom prst="rect">
            <a:avLst/>
          </a:prstGeom>
        </p:spPr>
        <p:txBody>
          <a:bodyPr>
            <a:spAutoFit/>
          </a:bodyPr>
          <a:lstStyle/>
          <a:p>
            <a:r>
              <a:rPr lang="en-US" b="1" dirty="0"/>
              <a:t>I </a:t>
            </a:r>
            <a:r>
              <a:rPr lang="en-US" b="1" dirty="0" smtClean="0"/>
              <a:t>also rate </a:t>
            </a:r>
            <a:r>
              <a:rPr lang="en-US" b="1" dirty="0"/>
              <a:t>Harry Potter 10 points.</a:t>
            </a:r>
          </a:p>
          <a:p>
            <a:r>
              <a:rPr lang="en-US" b="1" dirty="0"/>
              <a:t>I </a:t>
            </a:r>
            <a:r>
              <a:rPr lang="en-US" b="1" dirty="0" smtClean="0"/>
              <a:t>also rate </a:t>
            </a:r>
            <a:r>
              <a:rPr lang="en-US" b="1" dirty="0"/>
              <a:t>Star War 10 points</a:t>
            </a:r>
            <a:r>
              <a:rPr lang="en-US" b="1" dirty="0" smtClean="0"/>
              <a:t>.</a:t>
            </a:r>
          </a:p>
          <a:p>
            <a:r>
              <a:rPr lang="en-US" b="1" dirty="0" smtClean="0"/>
              <a:t>Will I like </a:t>
            </a:r>
            <a:r>
              <a:rPr lang="en-US" b="1" dirty="0"/>
              <a:t>t</a:t>
            </a:r>
            <a:r>
              <a:rPr lang="en-US" b="1" dirty="0" smtClean="0"/>
              <a:t>he </a:t>
            </a:r>
            <a:r>
              <a:rPr lang="en-US" b="1" dirty="0"/>
              <a:t>Lord of the Rings </a:t>
            </a:r>
            <a:r>
              <a:rPr lang="en-US" b="1" dirty="0" smtClean="0"/>
              <a:t> ???</a:t>
            </a:r>
            <a:endParaRPr lang="en-US" b="1" dirty="0"/>
          </a:p>
        </p:txBody>
      </p:sp>
    </p:spTree>
    <p:extLst>
      <p:ext uri="{BB962C8B-B14F-4D97-AF65-F5344CB8AC3E}">
        <p14:creationId xmlns:p14="http://schemas.microsoft.com/office/powerpoint/2010/main" val="579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5027612" y="0"/>
            <a:ext cx="2362200"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dirty="0" smtClean="0"/>
              <a:t>K -NN</a:t>
            </a:r>
            <a:endParaRPr lang="en-US" dirty="0"/>
          </a:p>
        </p:txBody>
      </p:sp>
      <p:sp>
        <p:nvSpPr>
          <p:cNvPr id="11" name="椭圆 10"/>
          <p:cNvSpPr/>
          <p:nvPr/>
        </p:nvSpPr>
        <p:spPr>
          <a:xfrm>
            <a:off x="1094911" y="4381497"/>
            <a:ext cx="990600" cy="99060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2"/>
                </a:solidFill>
              </a:rPr>
              <a:t>U1</a:t>
            </a:r>
            <a:endParaRPr lang="en-US" sz="3200" b="1" dirty="0">
              <a:solidFill>
                <a:schemeClr val="tx2"/>
              </a:solidFill>
            </a:endParaRPr>
          </a:p>
        </p:txBody>
      </p:sp>
      <p:sp>
        <p:nvSpPr>
          <p:cNvPr id="14" name="椭圆 13"/>
          <p:cNvSpPr/>
          <p:nvPr/>
        </p:nvSpPr>
        <p:spPr>
          <a:xfrm>
            <a:off x="5484812" y="3218423"/>
            <a:ext cx="990600" cy="99060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2"/>
                </a:solidFill>
              </a:rPr>
              <a:t>U2</a:t>
            </a:r>
            <a:endParaRPr lang="en-US" sz="3200" b="1" dirty="0">
              <a:solidFill>
                <a:schemeClr val="tx2"/>
              </a:solidFill>
            </a:endParaRPr>
          </a:p>
        </p:txBody>
      </p:sp>
      <p:sp>
        <p:nvSpPr>
          <p:cNvPr id="17" name="椭圆 16"/>
          <p:cNvSpPr/>
          <p:nvPr/>
        </p:nvSpPr>
        <p:spPr>
          <a:xfrm>
            <a:off x="9447212" y="4387510"/>
            <a:ext cx="990600" cy="99060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2"/>
                </a:solidFill>
              </a:rPr>
              <a:t>U3</a:t>
            </a:r>
            <a:endParaRPr lang="en-US" sz="3200" b="1" dirty="0">
              <a:solidFill>
                <a:schemeClr val="tx2"/>
              </a:solidFill>
            </a:endParaRPr>
          </a:p>
        </p:txBody>
      </p:sp>
      <p:sp>
        <p:nvSpPr>
          <p:cNvPr id="20" name="矩形 19"/>
          <p:cNvSpPr/>
          <p:nvPr/>
        </p:nvSpPr>
        <p:spPr>
          <a:xfrm>
            <a:off x="373812" y="3054011"/>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A 4</a:t>
            </a:r>
            <a:endParaRPr lang="en-US" sz="4000" dirty="0">
              <a:solidFill>
                <a:schemeClr val="tx2"/>
              </a:solidFill>
            </a:endParaRPr>
          </a:p>
        </p:txBody>
      </p:sp>
      <p:sp>
        <p:nvSpPr>
          <p:cNvPr id="21" name="矩形 20"/>
          <p:cNvSpPr/>
          <p:nvPr/>
        </p:nvSpPr>
        <p:spPr>
          <a:xfrm>
            <a:off x="2085511" y="3302646"/>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rPr>
              <a:t>B</a:t>
            </a:r>
            <a:r>
              <a:rPr lang="en-US" sz="4000" dirty="0" smtClean="0">
                <a:solidFill>
                  <a:schemeClr val="tx2"/>
                </a:solidFill>
              </a:rPr>
              <a:t> 4</a:t>
            </a:r>
            <a:endParaRPr lang="en-US" sz="4000" dirty="0">
              <a:solidFill>
                <a:schemeClr val="tx2"/>
              </a:solidFill>
            </a:endParaRPr>
          </a:p>
        </p:txBody>
      </p:sp>
      <p:sp>
        <p:nvSpPr>
          <p:cNvPr id="22" name="矩形 21"/>
          <p:cNvSpPr/>
          <p:nvPr/>
        </p:nvSpPr>
        <p:spPr>
          <a:xfrm>
            <a:off x="4339012" y="2157656"/>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A 10</a:t>
            </a:r>
            <a:endParaRPr lang="en-US" sz="4000" dirty="0">
              <a:solidFill>
                <a:schemeClr val="tx2"/>
              </a:solidFill>
            </a:endParaRPr>
          </a:p>
        </p:txBody>
      </p:sp>
      <p:sp>
        <p:nvSpPr>
          <p:cNvPr id="23" name="矩形 22"/>
          <p:cNvSpPr/>
          <p:nvPr/>
        </p:nvSpPr>
        <p:spPr>
          <a:xfrm>
            <a:off x="6374769" y="2231856"/>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rPr>
              <a:t>B</a:t>
            </a:r>
            <a:r>
              <a:rPr lang="en-US" sz="4000" dirty="0" smtClean="0">
                <a:solidFill>
                  <a:schemeClr val="tx2"/>
                </a:solidFill>
              </a:rPr>
              <a:t> 12</a:t>
            </a:r>
            <a:endParaRPr lang="en-US" sz="4000" dirty="0">
              <a:solidFill>
                <a:schemeClr val="tx2"/>
              </a:solidFill>
            </a:endParaRPr>
          </a:p>
        </p:txBody>
      </p:sp>
      <p:sp>
        <p:nvSpPr>
          <p:cNvPr id="24" name="矩形 23"/>
          <p:cNvSpPr/>
          <p:nvPr/>
        </p:nvSpPr>
        <p:spPr>
          <a:xfrm>
            <a:off x="8336713" y="3054011"/>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A 3</a:t>
            </a:r>
            <a:endParaRPr lang="en-US" sz="4000" dirty="0">
              <a:solidFill>
                <a:schemeClr val="tx2"/>
              </a:solidFill>
            </a:endParaRPr>
          </a:p>
        </p:txBody>
      </p:sp>
      <p:sp>
        <p:nvSpPr>
          <p:cNvPr id="25" name="矩形 24"/>
          <p:cNvSpPr/>
          <p:nvPr/>
        </p:nvSpPr>
        <p:spPr>
          <a:xfrm>
            <a:off x="10209212" y="3332720"/>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rPr>
              <a:t>B</a:t>
            </a:r>
            <a:r>
              <a:rPr lang="en-US" sz="4000" dirty="0" smtClean="0">
                <a:solidFill>
                  <a:schemeClr val="tx2"/>
                </a:solidFill>
              </a:rPr>
              <a:t> 5</a:t>
            </a:r>
            <a:endParaRPr lang="en-US" sz="4000" dirty="0">
              <a:solidFill>
                <a:schemeClr val="tx2"/>
              </a:solidFill>
            </a:endParaRPr>
          </a:p>
        </p:txBody>
      </p:sp>
      <p:sp>
        <p:nvSpPr>
          <p:cNvPr id="26" name="矩形 25"/>
          <p:cNvSpPr/>
          <p:nvPr/>
        </p:nvSpPr>
        <p:spPr>
          <a:xfrm>
            <a:off x="2774110" y="4549942"/>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C </a:t>
            </a:r>
            <a:r>
              <a:rPr lang="en-US" sz="4000" dirty="0">
                <a:solidFill>
                  <a:schemeClr val="tx2"/>
                </a:solidFill>
              </a:rPr>
              <a:t>7</a:t>
            </a:r>
          </a:p>
        </p:txBody>
      </p:sp>
      <p:sp>
        <p:nvSpPr>
          <p:cNvPr id="27" name="矩形 26"/>
          <p:cNvSpPr/>
          <p:nvPr/>
        </p:nvSpPr>
        <p:spPr>
          <a:xfrm>
            <a:off x="9520612" y="5524497"/>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C </a:t>
            </a:r>
            <a:r>
              <a:rPr lang="en-US" sz="4000" dirty="0">
                <a:solidFill>
                  <a:schemeClr val="tx2"/>
                </a:solidFill>
                <a:latin typeface="Batang" panose="02030600000101010101" pitchFamily="18" charset="-127"/>
                <a:ea typeface="Batang" panose="02030600000101010101" pitchFamily="18" charset="-127"/>
              </a:rPr>
              <a:t>?</a:t>
            </a:r>
            <a:endParaRPr lang="en-US" sz="4000" dirty="0">
              <a:solidFill>
                <a:schemeClr val="tx2"/>
              </a:solidFill>
            </a:endParaRPr>
          </a:p>
        </p:txBody>
      </p:sp>
      <p:cxnSp>
        <p:nvCxnSpPr>
          <p:cNvPr id="29" name="直接箭头连接符 28"/>
          <p:cNvCxnSpPr/>
          <p:nvPr/>
        </p:nvCxnSpPr>
        <p:spPr>
          <a:xfrm>
            <a:off x="4151309" y="5524497"/>
            <a:ext cx="5295903" cy="4110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264775">
            <a:off x="5866010" y="5048932"/>
            <a:ext cx="2971800" cy="646331"/>
          </a:xfrm>
          <a:prstGeom prst="rect">
            <a:avLst/>
          </a:prstGeom>
          <a:noFill/>
        </p:spPr>
        <p:txBody>
          <a:bodyPr wrap="square" rtlCol="0">
            <a:spAutoFit/>
          </a:bodyPr>
          <a:lstStyle/>
          <a:p>
            <a:r>
              <a:rPr lang="en-US" altLang="zh-CN" sz="3600" b="1" dirty="0" smtClean="0"/>
              <a:t>recommend</a:t>
            </a:r>
            <a:endParaRPr lang="en-US" sz="3600" b="1" dirty="0"/>
          </a:p>
        </p:txBody>
      </p:sp>
      <p:cxnSp>
        <p:nvCxnSpPr>
          <p:cNvPr id="32" name="直接连接符 31"/>
          <p:cNvCxnSpPr>
            <a:stCxn id="20" idx="2"/>
          </p:cNvCxnSpPr>
          <p:nvPr/>
        </p:nvCxnSpPr>
        <p:spPr>
          <a:xfrm>
            <a:off x="1062412" y="3876166"/>
            <a:ext cx="263899" cy="511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1" idx="2"/>
            <a:endCxn id="11" idx="7"/>
          </p:cNvCxnSpPr>
          <p:nvPr/>
        </p:nvCxnSpPr>
        <p:spPr>
          <a:xfrm flipH="1">
            <a:off x="1940441" y="4124801"/>
            <a:ext cx="833670" cy="401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6" idx="1"/>
          </p:cNvCxnSpPr>
          <p:nvPr/>
        </p:nvCxnSpPr>
        <p:spPr>
          <a:xfrm flipH="1" flipV="1">
            <a:off x="2085511" y="4961019"/>
            <a:ext cx="688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2"/>
            <a:endCxn id="14" idx="1"/>
          </p:cNvCxnSpPr>
          <p:nvPr/>
        </p:nvCxnSpPr>
        <p:spPr>
          <a:xfrm>
            <a:off x="5027612" y="2979811"/>
            <a:ext cx="602270" cy="383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3" idx="2"/>
          </p:cNvCxnSpPr>
          <p:nvPr/>
        </p:nvCxnSpPr>
        <p:spPr>
          <a:xfrm flipH="1">
            <a:off x="6208712" y="3054011"/>
            <a:ext cx="854657" cy="164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4" idx="2"/>
            <a:endCxn id="17" idx="1"/>
          </p:cNvCxnSpPr>
          <p:nvPr/>
        </p:nvCxnSpPr>
        <p:spPr>
          <a:xfrm>
            <a:off x="9025313" y="3876166"/>
            <a:ext cx="566969" cy="656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5" idx="2"/>
            <a:endCxn id="17" idx="7"/>
          </p:cNvCxnSpPr>
          <p:nvPr/>
        </p:nvCxnSpPr>
        <p:spPr>
          <a:xfrm flipH="1">
            <a:off x="10292742" y="4154875"/>
            <a:ext cx="605070" cy="37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7" idx="4"/>
            <a:endCxn id="27" idx="0"/>
          </p:cNvCxnSpPr>
          <p:nvPr/>
        </p:nvCxnSpPr>
        <p:spPr>
          <a:xfrm>
            <a:off x="9942512" y="5378110"/>
            <a:ext cx="266700" cy="1463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04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2360612" y="0"/>
            <a:ext cx="8153400"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dirty="0" smtClean="0">
                <a:latin typeface="微软雅黑" panose="020B0503020204020204" pitchFamily="34" charset="-122"/>
                <a:ea typeface="微软雅黑" panose="020B0503020204020204" pitchFamily="34" charset="-122"/>
              </a:rPr>
              <a:t>H</a:t>
            </a:r>
            <a:r>
              <a:rPr lang="en-US" altLang="zh-CN" dirty="0" smtClean="0">
                <a:latin typeface="微软雅黑" panose="020B0503020204020204" pitchFamily="34" charset="-122"/>
                <a:ea typeface="微软雅黑" panose="020B0503020204020204" pitchFamily="34" charset="-122"/>
              </a:rPr>
              <a:t>ow to measure similarity?</a:t>
            </a:r>
            <a:endParaRPr lang="en-US" dirty="0">
              <a:latin typeface="微软雅黑" panose="020B0503020204020204" pitchFamily="34" charset="-122"/>
              <a:ea typeface="微软雅黑" panose="020B0503020204020204" pitchFamily="34" charset="-122"/>
            </a:endParaRPr>
          </a:p>
        </p:txBody>
      </p:sp>
      <p:sp>
        <p:nvSpPr>
          <p:cNvPr id="2" name="TextBox 1"/>
          <p:cNvSpPr txBox="1"/>
          <p:nvPr/>
        </p:nvSpPr>
        <p:spPr>
          <a:xfrm>
            <a:off x="3960812" y="1828800"/>
            <a:ext cx="5715000" cy="523220"/>
          </a:xfrm>
          <a:prstGeom prst="rect">
            <a:avLst/>
          </a:prstGeom>
          <a:noFill/>
        </p:spPr>
        <p:txBody>
          <a:bodyPr wrap="square" rtlCol="0">
            <a:spAutoFit/>
          </a:bodyPr>
          <a:lstStyle/>
          <a:p>
            <a:r>
              <a:rPr lang="en-US" sz="2800" b="1" dirty="0" smtClean="0"/>
              <a:t>We use cosine similarity</a:t>
            </a:r>
            <a:endParaRPr lang="en-US" sz="2800" b="1" dirty="0"/>
          </a:p>
        </p:txBody>
      </p:sp>
      <p:pic>
        <p:nvPicPr>
          <p:cNvPr id="3" name="Picture 2"/>
          <p:cNvPicPr>
            <a:picLocks noChangeAspect="1"/>
          </p:cNvPicPr>
          <p:nvPr/>
        </p:nvPicPr>
        <p:blipFill>
          <a:blip r:embed="rId3"/>
          <a:stretch>
            <a:fillRect/>
          </a:stretch>
        </p:blipFill>
        <p:spPr>
          <a:xfrm>
            <a:off x="3518266" y="2819400"/>
            <a:ext cx="5838092" cy="2133600"/>
          </a:xfrm>
          <a:prstGeom prst="rect">
            <a:avLst/>
          </a:prstGeom>
        </p:spPr>
      </p:pic>
    </p:spTree>
    <p:extLst>
      <p:ext uri="{BB962C8B-B14F-4D97-AF65-F5344CB8AC3E}">
        <p14:creationId xmlns:p14="http://schemas.microsoft.com/office/powerpoint/2010/main" val="368902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32304865"/>
              </p:ext>
            </p:extLst>
          </p:nvPr>
        </p:nvGraphicFramePr>
        <p:xfrm>
          <a:off x="2589212" y="1143000"/>
          <a:ext cx="7411170" cy="1676400"/>
        </p:xfrm>
        <a:graphic>
          <a:graphicData uri="http://schemas.openxmlformats.org/drawingml/2006/table">
            <a:tbl>
              <a:tblPr bandRow="1">
                <a:tableStyleId>{69012ECD-51FC-41F1-AA8D-1B2483CD663E}</a:tableStyleId>
              </a:tblPr>
              <a:tblGrid>
                <a:gridCol w="1364590"/>
                <a:gridCol w="1209316"/>
                <a:gridCol w="1209316"/>
                <a:gridCol w="1209316"/>
                <a:gridCol w="1209316"/>
                <a:gridCol w="1209316"/>
              </a:tblGrid>
              <a:tr h="547396">
                <a:tc>
                  <a:txBody>
                    <a:bodyPr/>
                    <a:lstStyle/>
                    <a:p>
                      <a:endParaRPr lang="en-US" b="1" dirty="0"/>
                    </a:p>
                  </a:txBody>
                  <a:tcPr>
                    <a:noFill/>
                  </a:tcPr>
                </a:tc>
                <a:tc>
                  <a:txBody>
                    <a:bodyPr/>
                    <a:lstStyle/>
                    <a:p>
                      <a:r>
                        <a:rPr lang="en-US" b="1" dirty="0" smtClean="0"/>
                        <a:t>A</a:t>
                      </a:r>
                      <a:endParaRPr lang="en-US" b="1" dirty="0"/>
                    </a:p>
                  </a:txBody>
                  <a:tcPr>
                    <a:noFill/>
                  </a:tcPr>
                </a:tc>
                <a:tc>
                  <a:txBody>
                    <a:bodyPr/>
                    <a:lstStyle/>
                    <a:p>
                      <a:r>
                        <a:rPr lang="en-US" b="1" dirty="0" smtClean="0"/>
                        <a:t>B</a:t>
                      </a:r>
                      <a:endParaRPr lang="en-US" b="1" dirty="0"/>
                    </a:p>
                  </a:txBody>
                  <a:tcPr>
                    <a:noFill/>
                  </a:tcPr>
                </a:tc>
                <a:tc>
                  <a:txBody>
                    <a:bodyPr/>
                    <a:lstStyle/>
                    <a:p>
                      <a:r>
                        <a:rPr lang="en-US" b="1" dirty="0" smtClean="0"/>
                        <a:t>C</a:t>
                      </a:r>
                      <a:endParaRPr lang="en-US" b="1" dirty="0"/>
                    </a:p>
                  </a:txBody>
                  <a:tcPr>
                    <a:noFill/>
                  </a:tcPr>
                </a:tc>
                <a:tc>
                  <a:txBody>
                    <a:bodyPr/>
                    <a:lstStyle/>
                    <a:p>
                      <a:r>
                        <a:rPr lang="en-US" b="1" dirty="0" smtClean="0"/>
                        <a:t>D</a:t>
                      </a:r>
                      <a:endParaRPr lang="en-US" b="1" dirty="0"/>
                    </a:p>
                  </a:txBody>
                  <a:tcPr>
                    <a:noFill/>
                  </a:tcPr>
                </a:tc>
                <a:tc>
                  <a:txBody>
                    <a:bodyPr/>
                    <a:lstStyle/>
                    <a:p>
                      <a:r>
                        <a:rPr lang="en-US" b="1" dirty="0" smtClean="0"/>
                        <a:t>E</a:t>
                      </a:r>
                      <a:endParaRPr lang="en-US" b="1" dirty="0"/>
                    </a:p>
                  </a:txBody>
                  <a:tcPr>
                    <a:noFill/>
                  </a:tcPr>
                </a:tc>
              </a:tr>
              <a:tr h="547396">
                <a:tc>
                  <a:txBody>
                    <a:bodyPr/>
                    <a:lstStyle/>
                    <a:p>
                      <a:r>
                        <a:rPr lang="en-US" b="1" dirty="0" smtClean="0"/>
                        <a:t>User 1</a:t>
                      </a:r>
                      <a:endParaRPr lang="en-US" b="1" dirty="0"/>
                    </a:p>
                  </a:txBody>
                  <a:tcPr>
                    <a:noFill/>
                  </a:tcPr>
                </a:tc>
                <a:tc>
                  <a:txBody>
                    <a:bodyPr/>
                    <a:lstStyle/>
                    <a:p>
                      <a:r>
                        <a:rPr lang="en-US" b="1" dirty="0" smtClean="0"/>
                        <a:t>1</a:t>
                      </a:r>
                      <a:endParaRPr lang="en-US" b="1" dirty="0"/>
                    </a:p>
                  </a:txBody>
                  <a:tcPr>
                    <a:noFill/>
                  </a:tcPr>
                </a:tc>
                <a:tc>
                  <a:txBody>
                    <a:bodyPr/>
                    <a:lstStyle/>
                    <a:p>
                      <a:r>
                        <a:rPr lang="en-US" b="1" dirty="0" smtClean="0"/>
                        <a:t>5</a:t>
                      </a:r>
                      <a:endParaRPr lang="en-US" b="1" dirty="0"/>
                    </a:p>
                  </a:txBody>
                  <a:tcPr>
                    <a:noFill/>
                  </a:tcPr>
                </a:tc>
                <a:tc>
                  <a:txBody>
                    <a:bodyPr/>
                    <a:lstStyle/>
                    <a:p>
                      <a:endParaRPr lang="en-US" b="1" dirty="0"/>
                    </a:p>
                  </a:txBody>
                  <a:tcPr>
                    <a:noFill/>
                  </a:tcPr>
                </a:tc>
                <a:tc>
                  <a:txBody>
                    <a:bodyPr/>
                    <a:lstStyle/>
                    <a:p>
                      <a:r>
                        <a:rPr lang="en-US" b="1" dirty="0" smtClean="0"/>
                        <a:t>4</a:t>
                      </a:r>
                      <a:endParaRPr lang="en-US" b="1" dirty="0"/>
                    </a:p>
                  </a:txBody>
                  <a:tcPr>
                    <a:noFill/>
                  </a:tcPr>
                </a:tc>
                <a:tc>
                  <a:txBody>
                    <a:bodyPr/>
                    <a:lstStyle/>
                    <a:p>
                      <a:endParaRPr lang="en-US" b="1"/>
                    </a:p>
                  </a:txBody>
                  <a:tcPr>
                    <a:noFill/>
                  </a:tcPr>
                </a:tc>
              </a:tr>
              <a:tr h="581608">
                <a:tc>
                  <a:txBody>
                    <a:bodyPr/>
                    <a:lstStyle/>
                    <a:p>
                      <a:r>
                        <a:rPr lang="en-US" b="1" dirty="0" smtClean="0"/>
                        <a:t>User 2</a:t>
                      </a:r>
                      <a:endParaRPr lang="en-US" b="1" dirty="0"/>
                    </a:p>
                  </a:txBody>
                  <a:tcPr>
                    <a:noFill/>
                  </a:tcPr>
                </a:tc>
                <a:tc>
                  <a:txBody>
                    <a:bodyPr/>
                    <a:lstStyle/>
                    <a:p>
                      <a:r>
                        <a:rPr lang="en-US" b="1" dirty="0" smtClean="0"/>
                        <a:t>3</a:t>
                      </a:r>
                      <a:endParaRPr lang="en-US" b="1" dirty="0"/>
                    </a:p>
                  </a:txBody>
                  <a:tcPr>
                    <a:noFill/>
                  </a:tcPr>
                </a:tc>
                <a:tc>
                  <a:txBody>
                    <a:bodyPr/>
                    <a:lstStyle/>
                    <a:p>
                      <a:endParaRPr lang="en-US" b="1" dirty="0"/>
                    </a:p>
                  </a:txBody>
                  <a:tcPr>
                    <a:noFill/>
                  </a:tcPr>
                </a:tc>
                <a:tc>
                  <a:txBody>
                    <a:bodyPr/>
                    <a:lstStyle/>
                    <a:p>
                      <a:r>
                        <a:rPr lang="en-US" b="1" dirty="0" smtClean="0"/>
                        <a:t>1</a:t>
                      </a:r>
                      <a:endParaRPr lang="en-US" b="1" dirty="0"/>
                    </a:p>
                  </a:txBody>
                  <a:tcPr>
                    <a:noFill/>
                  </a:tcPr>
                </a:tc>
                <a:tc>
                  <a:txBody>
                    <a:bodyPr/>
                    <a:lstStyle/>
                    <a:p>
                      <a:r>
                        <a:rPr lang="en-US" b="1" dirty="0" smtClean="0"/>
                        <a:t>2</a:t>
                      </a:r>
                      <a:endParaRPr lang="en-US" b="1" dirty="0"/>
                    </a:p>
                  </a:txBody>
                  <a:tcPr>
                    <a:noFill/>
                  </a:tcPr>
                </a:tc>
                <a:tc>
                  <a:txBody>
                    <a:bodyPr/>
                    <a:lstStyle/>
                    <a:p>
                      <a:r>
                        <a:rPr lang="en-US" b="1" dirty="0" smtClean="0"/>
                        <a:t>7</a:t>
                      </a:r>
                      <a:endParaRPr lang="en-US" b="1" dirty="0"/>
                    </a:p>
                  </a:txBody>
                  <a:tcPr>
                    <a:noFill/>
                  </a:tcPr>
                </a:tc>
              </a:tr>
            </a:tbl>
          </a:graphicData>
        </a:graphic>
      </p:graphicFrame>
      <p:sp>
        <p:nvSpPr>
          <p:cNvPr id="5" name="TextBox 4"/>
          <p:cNvSpPr txBox="1"/>
          <p:nvPr/>
        </p:nvSpPr>
        <p:spPr>
          <a:xfrm>
            <a:off x="3960812" y="3429000"/>
            <a:ext cx="8686800" cy="461665"/>
          </a:xfrm>
          <a:prstGeom prst="rect">
            <a:avLst/>
          </a:prstGeom>
          <a:noFill/>
        </p:spPr>
        <p:txBody>
          <a:bodyPr wrap="square" rtlCol="0">
            <a:spAutoFit/>
          </a:bodyPr>
          <a:lstStyle/>
          <a:p>
            <a:r>
              <a:rPr lang="en-US" b="1" dirty="0" smtClean="0"/>
              <a:t>Vector user 1 = (0,5,0,4,0)</a:t>
            </a:r>
            <a:endParaRPr lang="en-US" b="1" dirty="0"/>
          </a:p>
        </p:txBody>
      </p:sp>
      <p:sp>
        <p:nvSpPr>
          <p:cNvPr id="6" name="TextBox 5"/>
          <p:cNvSpPr txBox="1"/>
          <p:nvPr/>
        </p:nvSpPr>
        <p:spPr>
          <a:xfrm>
            <a:off x="3960812" y="4038600"/>
            <a:ext cx="7169151" cy="461665"/>
          </a:xfrm>
          <a:prstGeom prst="rect">
            <a:avLst/>
          </a:prstGeom>
          <a:noFill/>
        </p:spPr>
        <p:txBody>
          <a:bodyPr wrap="square" rtlCol="0">
            <a:spAutoFit/>
          </a:bodyPr>
          <a:lstStyle/>
          <a:p>
            <a:r>
              <a:rPr lang="en-US" b="1" dirty="0" smtClean="0"/>
              <a:t>Vector user 2 = (3,0,1,0,7)</a:t>
            </a:r>
            <a:endParaRPr lang="en-US" b="1" dirty="0"/>
          </a:p>
        </p:txBody>
      </p:sp>
      <p:sp>
        <p:nvSpPr>
          <p:cNvPr id="7" name="TextBox 6"/>
          <p:cNvSpPr txBox="1"/>
          <p:nvPr/>
        </p:nvSpPr>
        <p:spPr>
          <a:xfrm>
            <a:off x="2436812" y="4953000"/>
            <a:ext cx="8153400" cy="461665"/>
          </a:xfrm>
          <a:prstGeom prst="rect">
            <a:avLst/>
          </a:prstGeom>
          <a:noFill/>
        </p:spPr>
        <p:txBody>
          <a:bodyPr wrap="square" rtlCol="0">
            <a:spAutoFit/>
          </a:bodyPr>
          <a:lstStyle/>
          <a:p>
            <a:r>
              <a:rPr lang="en-US" b="1" dirty="0" smtClean="0"/>
              <a:t>Cos(user1,user2)= (3+0+0+8+0)/(|user1|* |user2|)</a:t>
            </a:r>
            <a:endParaRPr lang="en-US" b="1" dirty="0"/>
          </a:p>
        </p:txBody>
      </p:sp>
    </p:spTree>
    <p:extLst>
      <p:ext uri="{BB962C8B-B14F-4D97-AF65-F5344CB8AC3E}">
        <p14:creationId xmlns:p14="http://schemas.microsoft.com/office/powerpoint/2010/main" val="2552905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椭圆 10"/>
          <p:cNvSpPr/>
          <p:nvPr/>
        </p:nvSpPr>
        <p:spPr>
          <a:xfrm>
            <a:off x="1094911" y="4381497"/>
            <a:ext cx="990600" cy="99060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2"/>
                </a:solidFill>
              </a:rPr>
              <a:t>U1</a:t>
            </a:r>
            <a:endParaRPr lang="en-US" sz="3200" b="1" dirty="0">
              <a:solidFill>
                <a:schemeClr val="tx2"/>
              </a:solidFill>
            </a:endParaRPr>
          </a:p>
        </p:txBody>
      </p:sp>
      <p:sp>
        <p:nvSpPr>
          <p:cNvPr id="5" name="椭圆 13"/>
          <p:cNvSpPr/>
          <p:nvPr/>
        </p:nvSpPr>
        <p:spPr>
          <a:xfrm>
            <a:off x="5484812" y="3218423"/>
            <a:ext cx="990600" cy="99060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2"/>
                </a:solidFill>
              </a:rPr>
              <a:t>U2</a:t>
            </a:r>
            <a:endParaRPr lang="en-US" sz="3200" b="1" dirty="0">
              <a:solidFill>
                <a:schemeClr val="tx2"/>
              </a:solidFill>
            </a:endParaRPr>
          </a:p>
        </p:txBody>
      </p:sp>
      <p:sp>
        <p:nvSpPr>
          <p:cNvPr id="6" name="椭圆 16"/>
          <p:cNvSpPr/>
          <p:nvPr/>
        </p:nvSpPr>
        <p:spPr>
          <a:xfrm>
            <a:off x="9447212" y="4387510"/>
            <a:ext cx="990600" cy="99060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2"/>
                </a:solidFill>
              </a:rPr>
              <a:t>U3</a:t>
            </a:r>
            <a:endParaRPr lang="en-US" sz="3200" b="1" dirty="0">
              <a:solidFill>
                <a:schemeClr val="tx2"/>
              </a:solidFill>
            </a:endParaRPr>
          </a:p>
        </p:txBody>
      </p:sp>
      <p:sp>
        <p:nvSpPr>
          <p:cNvPr id="7" name="矩形 20"/>
          <p:cNvSpPr/>
          <p:nvPr/>
        </p:nvSpPr>
        <p:spPr>
          <a:xfrm>
            <a:off x="2085511" y="3302646"/>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rPr>
              <a:t>B</a:t>
            </a:r>
            <a:r>
              <a:rPr lang="en-US" sz="4000" dirty="0" smtClean="0">
                <a:solidFill>
                  <a:schemeClr val="tx2"/>
                </a:solidFill>
              </a:rPr>
              <a:t> 4</a:t>
            </a:r>
            <a:endParaRPr lang="en-US" sz="4000" dirty="0">
              <a:solidFill>
                <a:schemeClr val="tx2"/>
              </a:solidFill>
            </a:endParaRPr>
          </a:p>
        </p:txBody>
      </p:sp>
      <p:sp>
        <p:nvSpPr>
          <p:cNvPr id="8" name="矩形 21"/>
          <p:cNvSpPr/>
          <p:nvPr/>
        </p:nvSpPr>
        <p:spPr>
          <a:xfrm>
            <a:off x="3226492" y="1996220"/>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A </a:t>
            </a:r>
            <a:r>
              <a:rPr lang="en-US" sz="4000" dirty="0" smtClean="0">
                <a:solidFill>
                  <a:schemeClr val="tx2"/>
                </a:solidFill>
              </a:rPr>
              <a:t>4</a:t>
            </a:r>
            <a:endParaRPr lang="en-US" sz="4000" dirty="0">
              <a:solidFill>
                <a:schemeClr val="tx2"/>
              </a:solidFill>
            </a:endParaRPr>
          </a:p>
        </p:txBody>
      </p:sp>
      <p:sp>
        <p:nvSpPr>
          <p:cNvPr id="9" name="矩形 22"/>
          <p:cNvSpPr/>
          <p:nvPr/>
        </p:nvSpPr>
        <p:spPr>
          <a:xfrm>
            <a:off x="5030042" y="1812208"/>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rPr>
              <a:t>B</a:t>
            </a:r>
            <a:r>
              <a:rPr lang="en-US" sz="4000" dirty="0" smtClean="0">
                <a:solidFill>
                  <a:schemeClr val="tx2"/>
                </a:solidFill>
              </a:rPr>
              <a:t> </a:t>
            </a:r>
            <a:r>
              <a:rPr lang="en-US" sz="4000" dirty="0" smtClean="0">
                <a:solidFill>
                  <a:schemeClr val="tx2"/>
                </a:solidFill>
              </a:rPr>
              <a:t>5</a:t>
            </a:r>
            <a:endParaRPr lang="en-US" sz="4000" dirty="0">
              <a:solidFill>
                <a:schemeClr val="tx2"/>
              </a:solidFill>
            </a:endParaRPr>
          </a:p>
        </p:txBody>
      </p:sp>
      <p:sp>
        <p:nvSpPr>
          <p:cNvPr id="10" name="矩形 23"/>
          <p:cNvSpPr/>
          <p:nvPr/>
        </p:nvSpPr>
        <p:spPr>
          <a:xfrm>
            <a:off x="8954017" y="2952415"/>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A 3</a:t>
            </a:r>
            <a:endParaRPr lang="en-US" sz="4000" dirty="0">
              <a:solidFill>
                <a:schemeClr val="tx2"/>
              </a:solidFill>
            </a:endParaRPr>
          </a:p>
        </p:txBody>
      </p:sp>
      <p:sp>
        <p:nvSpPr>
          <p:cNvPr id="11" name="矩形 24"/>
          <p:cNvSpPr/>
          <p:nvPr/>
        </p:nvSpPr>
        <p:spPr>
          <a:xfrm>
            <a:off x="10209212" y="3332720"/>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rPr>
              <a:t>B</a:t>
            </a:r>
            <a:r>
              <a:rPr lang="en-US" sz="4000" dirty="0" smtClean="0">
                <a:solidFill>
                  <a:schemeClr val="tx2"/>
                </a:solidFill>
              </a:rPr>
              <a:t> 5</a:t>
            </a:r>
            <a:endParaRPr lang="en-US" sz="4000" dirty="0">
              <a:solidFill>
                <a:schemeClr val="tx2"/>
              </a:solidFill>
            </a:endParaRPr>
          </a:p>
        </p:txBody>
      </p:sp>
      <p:sp>
        <p:nvSpPr>
          <p:cNvPr id="12" name="矩形 25"/>
          <p:cNvSpPr/>
          <p:nvPr/>
        </p:nvSpPr>
        <p:spPr>
          <a:xfrm>
            <a:off x="6609741" y="1816891"/>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C </a:t>
            </a:r>
            <a:r>
              <a:rPr lang="en-US" sz="4000" dirty="0">
                <a:solidFill>
                  <a:schemeClr val="tx2"/>
                </a:solidFill>
              </a:rPr>
              <a:t>4</a:t>
            </a:r>
            <a:endParaRPr lang="en-US" sz="4000" dirty="0">
              <a:solidFill>
                <a:schemeClr val="tx2"/>
              </a:solidFill>
            </a:endParaRPr>
          </a:p>
        </p:txBody>
      </p:sp>
      <p:sp>
        <p:nvSpPr>
          <p:cNvPr id="13" name="矩形 26"/>
          <p:cNvSpPr/>
          <p:nvPr/>
        </p:nvSpPr>
        <p:spPr>
          <a:xfrm>
            <a:off x="9520612" y="5524497"/>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C </a:t>
            </a:r>
            <a:r>
              <a:rPr lang="en-US" sz="4000" dirty="0">
                <a:solidFill>
                  <a:schemeClr val="tx2"/>
                </a:solidFill>
                <a:latin typeface="Batang" panose="02030600000101010101" pitchFamily="18" charset="-127"/>
                <a:ea typeface="Batang" panose="02030600000101010101" pitchFamily="18" charset="-127"/>
              </a:rPr>
              <a:t>?</a:t>
            </a:r>
            <a:endParaRPr lang="en-US" sz="4000" dirty="0">
              <a:solidFill>
                <a:schemeClr val="tx2"/>
              </a:solidFill>
            </a:endParaRPr>
          </a:p>
        </p:txBody>
      </p:sp>
      <p:cxnSp>
        <p:nvCxnSpPr>
          <p:cNvPr id="14" name="直接箭头连接符 28"/>
          <p:cNvCxnSpPr/>
          <p:nvPr/>
        </p:nvCxnSpPr>
        <p:spPr>
          <a:xfrm>
            <a:off x="4151309" y="5524497"/>
            <a:ext cx="5295903" cy="4110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31"/>
          <p:cNvCxnSpPr/>
          <p:nvPr/>
        </p:nvCxnSpPr>
        <p:spPr>
          <a:xfrm>
            <a:off x="1062412" y="3876166"/>
            <a:ext cx="263899" cy="511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33"/>
          <p:cNvCxnSpPr>
            <a:stCxn id="7" idx="2"/>
            <a:endCxn id="4" idx="7"/>
          </p:cNvCxnSpPr>
          <p:nvPr/>
        </p:nvCxnSpPr>
        <p:spPr>
          <a:xfrm flipH="1">
            <a:off x="1940441" y="4124801"/>
            <a:ext cx="833670" cy="401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35"/>
          <p:cNvCxnSpPr>
            <a:stCxn id="25" idx="1"/>
            <a:endCxn id="4" idx="6"/>
          </p:cNvCxnSpPr>
          <p:nvPr/>
        </p:nvCxnSpPr>
        <p:spPr>
          <a:xfrm flipH="1" flipV="1">
            <a:off x="2085511" y="4876797"/>
            <a:ext cx="840999" cy="236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38"/>
          <p:cNvCxnSpPr>
            <a:stCxn id="8" idx="2"/>
            <a:endCxn id="5" idx="1"/>
          </p:cNvCxnSpPr>
          <p:nvPr/>
        </p:nvCxnSpPr>
        <p:spPr>
          <a:xfrm>
            <a:off x="3915092" y="2818375"/>
            <a:ext cx="1714790" cy="545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40"/>
          <p:cNvCxnSpPr>
            <a:endCxn id="5" idx="0"/>
          </p:cNvCxnSpPr>
          <p:nvPr/>
        </p:nvCxnSpPr>
        <p:spPr>
          <a:xfrm>
            <a:off x="5845550" y="2634363"/>
            <a:ext cx="134562" cy="584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42"/>
          <p:cNvCxnSpPr>
            <a:stCxn id="10" idx="2"/>
            <a:endCxn id="6" idx="1"/>
          </p:cNvCxnSpPr>
          <p:nvPr/>
        </p:nvCxnSpPr>
        <p:spPr>
          <a:xfrm flipH="1">
            <a:off x="9592282" y="3774570"/>
            <a:ext cx="50335" cy="7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44"/>
          <p:cNvCxnSpPr>
            <a:stCxn id="11" idx="2"/>
            <a:endCxn id="6" idx="7"/>
          </p:cNvCxnSpPr>
          <p:nvPr/>
        </p:nvCxnSpPr>
        <p:spPr>
          <a:xfrm flipH="1">
            <a:off x="10292742" y="4154875"/>
            <a:ext cx="605070" cy="37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47"/>
          <p:cNvCxnSpPr>
            <a:stCxn id="6" idx="4"/>
            <a:endCxn id="13" idx="0"/>
          </p:cNvCxnSpPr>
          <p:nvPr/>
        </p:nvCxnSpPr>
        <p:spPr>
          <a:xfrm>
            <a:off x="9942512" y="5378110"/>
            <a:ext cx="266700" cy="146387"/>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0"/>
          <p:cNvSpPr/>
          <p:nvPr/>
        </p:nvSpPr>
        <p:spPr>
          <a:xfrm>
            <a:off x="399847" y="3073061"/>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rPr>
              <a:t>A</a:t>
            </a:r>
            <a:r>
              <a:rPr lang="en-US" sz="4000" dirty="0" smtClean="0">
                <a:solidFill>
                  <a:schemeClr val="tx2"/>
                </a:solidFill>
              </a:rPr>
              <a:t> </a:t>
            </a:r>
            <a:r>
              <a:rPr lang="en-US" sz="4000" dirty="0" smtClean="0">
                <a:solidFill>
                  <a:schemeClr val="tx2"/>
                </a:solidFill>
              </a:rPr>
              <a:t>4</a:t>
            </a:r>
            <a:endParaRPr lang="en-US" sz="4000" dirty="0">
              <a:solidFill>
                <a:schemeClr val="tx2"/>
              </a:solidFill>
            </a:endParaRPr>
          </a:p>
        </p:txBody>
      </p:sp>
      <p:sp>
        <p:nvSpPr>
          <p:cNvPr id="25" name="矩形 25"/>
          <p:cNvSpPr/>
          <p:nvPr/>
        </p:nvSpPr>
        <p:spPr>
          <a:xfrm>
            <a:off x="2926510" y="4702342"/>
            <a:ext cx="1377199" cy="82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2"/>
                </a:solidFill>
              </a:rPr>
              <a:t>C </a:t>
            </a:r>
            <a:r>
              <a:rPr lang="en-US" sz="4000" dirty="0">
                <a:solidFill>
                  <a:schemeClr val="tx2"/>
                </a:solidFill>
              </a:rPr>
              <a:t>7</a:t>
            </a:r>
          </a:p>
        </p:txBody>
      </p:sp>
      <p:cxnSp>
        <p:nvCxnSpPr>
          <p:cNvPr id="28" name="直接连接符 35"/>
          <p:cNvCxnSpPr>
            <a:stCxn id="5" idx="7"/>
          </p:cNvCxnSpPr>
          <p:nvPr/>
        </p:nvCxnSpPr>
        <p:spPr>
          <a:xfrm flipV="1">
            <a:off x="6330342" y="2629730"/>
            <a:ext cx="935128" cy="733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28"/>
          <p:cNvCxnSpPr/>
          <p:nvPr/>
        </p:nvCxnSpPr>
        <p:spPr>
          <a:xfrm>
            <a:off x="7615700" y="2639046"/>
            <a:ext cx="1809707" cy="30909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912100" y="5015384"/>
            <a:ext cx="1866900" cy="461665"/>
          </a:xfrm>
          <a:prstGeom prst="rect">
            <a:avLst/>
          </a:prstGeom>
          <a:noFill/>
        </p:spPr>
        <p:txBody>
          <a:bodyPr wrap="square" rtlCol="0">
            <a:spAutoFit/>
          </a:bodyPr>
          <a:lstStyle/>
          <a:p>
            <a:r>
              <a:rPr lang="en-US" dirty="0" smtClean="0"/>
              <a:t>Weight x 7</a:t>
            </a:r>
            <a:endParaRPr lang="en-US" dirty="0"/>
          </a:p>
        </p:txBody>
      </p:sp>
      <p:sp>
        <p:nvSpPr>
          <p:cNvPr id="40" name="TextBox 39"/>
          <p:cNvSpPr txBox="1"/>
          <p:nvPr/>
        </p:nvSpPr>
        <p:spPr>
          <a:xfrm>
            <a:off x="6781261" y="3994433"/>
            <a:ext cx="1866900" cy="461665"/>
          </a:xfrm>
          <a:prstGeom prst="rect">
            <a:avLst/>
          </a:prstGeom>
          <a:noFill/>
        </p:spPr>
        <p:txBody>
          <a:bodyPr wrap="square" rtlCol="0">
            <a:spAutoFit/>
          </a:bodyPr>
          <a:lstStyle/>
          <a:p>
            <a:r>
              <a:rPr lang="en-US" dirty="0" smtClean="0"/>
              <a:t>Weight x 4</a:t>
            </a:r>
            <a:endParaRPr lang="en-US" dirty="0"/>
          </a:p>
        </p:txBody>
      </p:sp>
      <p:sp>
        <p:nvSpPr>
          <p:cNvPr id="41" name="TextBox 40"/>
          <p:cNvSpPr txBox="1"/>
          <p:nvPr/>
        </p:nvSpPr>
        <p:spPr>
          <a:xfrm>
            <a:off x="8400883" y="5002430"/>
            <a:ext cx="1866900" cy="1015663"/>
          </a:xfrm>
          <a:prstGeom prst="rect">
            <a:avLst/>
          </a:prstGeom>
          <a:noFill/>
        </p:spPr>
        <p:txBody>
          <a:bodyPr wrap="square" rtlCol="0">
            <a:spAutoFit/>
          </a:bodyPr>
          <a:lstStyle/>
          <a:p>
            <a:r>
              <a:rPr lang="en-US" sz="6000" dirty="0"/>
              <a:t>+</a:t>
            </a:r>
          </a:p>
        </p:txBody>
      </p:sp>
    </p:spTree>
    <p:extLst>
      <p:ext uri="{BB962C8B-B14F-4D97-AF65-F5344CB8AC3E}">
        <p14:creationId xmlns:p14="http://schemas.microsoft.com/office/powerpoint/2010/main" val="151642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0</TotalTime>
  <Words>879</Words>
  <Application>Microsoft Office PowerPoint</Application>
  <PresentationFormat>Custom</PresentationFormat>
  <Paragraphs>151</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Batang</vt:lpstr>
      <vt:lpstr>微软雅黑</vt:lpstr>
      <vt:lpstr>幼圆</vt:lpstr>
      <vt:lpstr>Arial</vt:lpstr>
      <vt:lpstr>Arial Black</vt:lpstr>
      <vt:lpstr>Cambria Math</vt:lpstr>
      <vt:lpstr>Century Gothic</vt:lpstr>
      <vt:lpstr>Books 16x9</vt:lpstr>
      <vt:lpstr>TERA</vt:lpstr>
      <vt:lpstr>WHAT ?</vt:lpstr>
      <vt:lpstr>Data Used In TERA Project</vt:lpstr>
      <vt:lpstr>HOW?</vt:lpstr>
      <vt:lpstr>K -NN</vt:lpstr>
      <vt:lpstr>PowerPoint Presentation</vt:lpstr>
      <vt:lpstr>PowerPoint Presentation</vt:lpstr>
      <vt:lpstr>PowerPoint Presentation</vt:lpstr>
      <vt:lpstr>PowerPoint Presentation</vt:lpstr>
      <vt:lpstr>PowerPoint Presentation</vt:lpstr>
      <vt:lpstr>PowerPoint Presentation</vt:lpstr>
      <vt:lpstr>kNN (K nearest neighbor)</vt:lpstr>
      <vt:lpstr>kNN (K nearest neighbor) Con’d</vt:lpstr>
      <vt:lpstr>kNN (K nearest neighbor) Con’d</vt:lpstr>
      <vt:lpstr>kNN (K nearest neighbor) Con’d</vt:lpstr>
      <vt:lpstr>Slope One (Con’d)</vt:lpstr>
      <vt:lpstr>Slope One (Con’d)</vt:lpstr>
      <vt:lpstr>Slope One</vt:lpstr>
      <vt:lpstr>Slope One (Con’d)</vt:lpstr>
      <vt:lpstr>SVD</vt:lpstr>
      <vt:lpstr>Evaluation</vt:lpstr>
      <vt:lpstr>Evaluation Con’d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2013-12-01T19:53:16Z</dcterms:created>
  <dcterms:modified xsi:type="dcterms:W3CDTF">2013-12-03T04:37:39Z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