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1" r:id="rId3"/>
  </p:sldMasterIdLst>
  <p:sldIdLst>
    <p:sldId id="256" r:id="rId4"/>
    <p:sldId id="268" r:id="rId5"/>
    <p:sldId id="278" r:id="rId6"/>
    <p:sldId id="269" r:id="rId7"/>
    <p:sldId id="275" r:id="rId8"/>
    <p:sldId id="276" r:id="rId9"/>
    <p:sldId id="277" r:id="rId10"/>
    <p:sldId id="270" r:id="rId11"/>
    <p:sldId id="291" r:id="rId12"/>
    <p:sldId id="292" r:id="rId13"/>
    <p:sldId id="271" r:id="rId14"/>
    <p:sldId id="272" r:id="rId15"/>
    <p:sldId id="279" r:id="rId16"/>
    <p:sldId id="280" r:id="rId17"/>
    <p:sldId id="299" r:id="rId18"/>
    <p:sldId id="281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30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257036"/>
            <a:ext cx="12192000" cy="600964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 userDrawn="1">
            <p:ph type="ctrTitle"/>
          </p:nvPr>
        </p:nvSpPr>
        <p:spPr>
          <a:xfrm>
            <a:off x="1123952" y="2914653"/>
            <a:ext cx="6848475" cy="65721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单击此处编辑母版标题样式</a:t>
            </a:r>
            <a:endParaRPr lang="zh-CN" sz="4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副标题 3"/>
          <p:cNvSpPr>
            <a:spLocks noGrp="1"/>
          </p:cNvSpPr>
          <p:nvPr userDrawn="1">
            <p:ph type="subTitle" idx="1"/>
          </p:nvPr>
        </p:nvSpPr>
        <p:spPr>
          <a:xfrm>
            <a:off x="1066800" y="4431949"/>
            <a:ext cx="10058400" cy="365760"/>
          </a:xfrm>
        </p:spPr>
        <p:txBody>
          <a:bodyPr/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单击此处编辑母版副标题样式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3" descr="C:\Users\doalp_000\Desktop\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9148" y="2995603"/>
            <a:ext cx="1724025" cy="504825"/>
          </a:xfrm>
          <a:prstGeom prst="rect">
            <a:avLst/>
          </a:prstGeom>
          <a:noFill/>
        </p:spPr>
      </p:pic>
      <p:cxnSp>
        <p:nvCxnSpPr>
          <p:cNvPr id="11" name="直接连接符 10"/>
          <p:cNvCxnSpPr/>
          <p:nvPr userDrawn="1"/>
        </p:nvCxnSpPr>
        <p:spPr>
          <a:xfrm>
            <a:off x="1114425" y="3643313"/>
            <a:ext cx="910113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420838" y="1631852"/>
            <a:ext cx="699164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  <p:sndAc>
      <p:endSnd/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 latinLnBrk="0">
              <a:lnSpc>
                <a:spcPct val="100000"/>
              </a:lnSpc>
              <a:defRPr lang="zh-CN"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1" cap="all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矩形 10"/>
          <p:cNvSpPr/>
          <p:nvPr userDrawn="1"/>
        </p:nvSpPr>
        <p:spPr>
          <a:xfrm>
            <a:off x="7847764" y="0"/>
            <a:ext cx="54864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schemeClr val="bg1">
                <a:lumMod val="6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721152" y="0"/>
            <a:ext cx="54864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0" y="2162900"/>
            <a:ext cx="347472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3991700"/>
            <a:ext cx="347472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-16" y="2686929"/>
            <a:ext cx="6232004" cy="1814733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LOGO整体终稿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54729" y="0"/>
            <a:ext cx="1149264" cy="115355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  <a:endParaRPr lang="zh-CN" dirty="0"/>
          </a:p>
          <a:p>
            <a:pPr lvl="1"/>
            <a:r>
              <a:rPr lang="zh-CN" dirty="0"/>
              <a:t>第二级</a:t>
            </a:r>
            <a:endParaRPr lang="zh-CN" dirty="0"/>
          </a:p>
          <a:p>
            <a:pPr lvl="2"/>
            <a:r>
              <a:rPr lang="zh-CN" dirty="0"/>
              <a:t>第三级</a:t>
            </a:r>
            <a:endParaRPr lang="zh-CN" dirty="0"/>
          </a:p>
          <a:p>
            <a:pPr lvl="3"/>
            <a:r>
              <a:rPr lang="zh-CN" dirty="0"/>
              <a:t>第四级</a:t>
            </a:r>
            <a:endParaRPr lang="zh-CN" dirty="0"/>
          </a:p>
          <a:p>
            <a:pPr lvl="4"/>
            <a:r>
              <a:rPr lang="zh-CN" dirty="0"/>
              <a:t>第五级</a:t>
            </a:r>
            <a:endParaRPr lang="zh-CN" dirty="0"/>
          </a:p>
        </p:txBody>
      </p:sp>
      <p:sp>
        <p:nvSpPr>
          <p:cNvPr id="8" name="矩形 7"/>
          <p:cNvSpPr/>
          <p:nvPr/>
        </p:nvSpPr>
        <p:spPr>
          <a:xfrm>
            <a:off x="0" y="6257036"/>
            <a:ext cx="12192000" cy="600964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85110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10635175" y="6457071"/>
            <a:ext cx="1167619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 dirty="0" smtClean="0">
                <a:solidFill>
                  <a:srgbClr val="196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00" dirty="0" smtClean="0">
                <a:solidFill>
                  <a:srgbClr val="196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 smtClean="0">
                <a:solidFill>
                  <a:srgbClr val="196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由曾乐设计，使用需征得许可。</a:t>
            </a:r>
            <a:endParaRPr lang="zh-CN" altLang="en-US" sz="100" dirty="0">
              <a:solidFill>
                <a:srgbClr val="1962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random/>
    <p:sndAc>
      <p:endSnd/>
    </p:sndAc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 cap="all" baseline="0">
          <a:solidFill>
            <a:srgbClr val="1962AC"/>
          </a:solidFill>
          <a:effectLst/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1962AC"/>
        </a:buClr>
        <a:buFont typeface="Arial" panose="020B0604020202020204" pitchFamily="34" charset="0"/>
        <a:buChar char="•"/>
        <a:defRPr lang="zh-CN" sz="20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962AC"/>
        </a:buClr>
        <a:buFont typeface="Arial" panose="020B0604020202020204" pitchFamily="34" charset="0"/>
        <a:buChar char="•"/>
        <a:defRPr lang="zh-CN" sz="18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anose="020B0604020202020204" pitchFamily="34" charset="0"/>
        <a:buChar char="•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anose="020B0604020202020204" pitchFamily="34" charset="0"/>
        <a:buChar char="•"/>
        <a:defRPr lang="zh-CN" sz="14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anose="020B0604020202020204" pitchFamily="34" charset="0"/>
        <a:buChar char="•"/>
        <a:defRPr lang="zh-CN" sz="14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C8E1-E693-4807-83D4-F07E62E9D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AC493-C033-4FE8-A9FE-9549338DC7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med">
    <p:random/>
    <p:sndAc>
      <p:endSnd/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Scratch</a:t>
            </a:r>
            <a:r>
              <a:rPr lang="zh-CN" altLang="en-US" dirty="0"/>
              <a:t>弹球游戏</a:t>
            </a:r>
            <a:r>
              <a:rPr lang="zh-CN" altLang="en-US" dirty="0"/>
              <a:t>项目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20000"/>
          </a:bodyPr>
          <a:lstStyle/>
          <a:p>
            <a:pPr algn="r">
              <a:buNone/>
            </a:pPr>
            <a:r>
              <a:rPr altLang="en-US" dirty="0" smtClean="0"/>
              <a:t>主讲人：吴侨</a:t>
            </a:r>
            <a:endParaRPr altLang="en-US" dirty="0" smtClean="0"/>
          </a:p>
        </p:txBody>
      </p:sp>
    </p:spTree>
  </p:cSld>
  <p:clrMapOvr>
    <a:masterClrMapping/>
  </p:clrMapOvr>
  <p:transition spd="med">
    <p:random/>
    <p:sndAc>
      <p:endSnd/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1、游戏至少设计5个关卡（界面），难度依次递增</a:t>
            </a:r>
            <a:r>
              <a:rPr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。</a:t>
            </a:r>
            <a:endParaRPr lang="en-US" altLang="zh-CN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2</a:t>
            </a:r>
            <a:r>
              <a:rPr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、难度递增方式：提升球的移动速度，降低球拍的移动速度，减短球拍的长度，障碍物数量增加</a:t>
            </a:r>
            <a:r>
              <a:rPr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。</a:t>
            </a:r>
            <a:endParaRPr lang="en-US" altLang="zh-CN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3</a:t>
            </a:r>
            <a:r>
              <a:rPr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、画面上方设计若干障碍物，用球击打障碍物，障碍物会消失，当障碍物全部消失则进入下一关</a:t>
            </a:r>
            <a:r>
              <a:rPr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。</a:t>
            </a:r>
            <a:endParaRPr lang="en-US" altLang="zh-CN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4</a:t>
            </a:r>
            <a:r>
              <a:rPr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、每次击中障碍物会有积分，界面显示当前积分和历史积分前5名最高分排行榜</a:t>
            </a:r>
            <a:r>
              <a:rPr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。</a:t>
            </a:r>
            <a:endParaRPr lang="en-US" altLang="zh-CN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5</a:t>
            </a:r>
            <a:r>
              <a:rPr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、基本规则：球拍在画面下方，只能通过键盘控制，只能左右移动</a:t>
            </a:r>
            <a:r>
              <a:rPr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。</a:t>
            </a:r>
            <a:endParaRPr lang="en-US" altLang="zh-CN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6</a:t>
            </a:r>
            <a:r>
              <a:rPr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、背景、角色等道具素材选材新颖，需要合适的背景音乐和游戏操作相关声音（如击球声，拾取道具声，射击声等）</a:t>
            </a:r>
            <a:r>
              <a:rPr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第一关之</a:t>
            </a:r>
            <a:r>
              <a:rPr altLang="en-US"/>
              <a:t>跳关</a:t>
            </a:r>
            <a:endParaRPr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28800"/>
            <a:ext cx="9227820" cy="2832735"/>
          </a:xfrm>
        </p:spPr>
        <p:txBody>
          <a:bodyPr/>
          <a:lstStyle/>
          <a:p>
            <a:r>
              <a:rPr lang="zh-CN" altLang="en-US"/>
              <a:t>弹球游戏共有五个关卡，本次我们实现关卡1。</a:t>
            </a:r>
            <a:endParaRPr lang="zh-CN" altLang="en-US"/>
          </a:p>
          <a:p>
            <a:r>
              <a:rPr lang="zh-CN" altLang="en-US"/>
              <a:t>关卡1难度设置最简易，规则介绍：</a:t>
            </a:r>
            <a:endParaRPr lang="zh-CN" altLang="en-US"/>
          </a:p>
          <a:p>
            <a:r>
              <a:rPr lang="zh-CN" altLang="en-US"/>
              <a:t>用户点击开始游戏后，舞台背景切换至第一关，按空格键游戏开始，弹球根据设定的随机角度开始运动，用户可以用方向键来控制底板来接球，每接住一次，加1分，当得分大于10分的时候，闯关成功并可以开启下一关。当小球落地，并且得分小于10分的时候，闯关失败！</a:t>
            </a:r>
            <a:endParaRPr lang="zh-CN" altLang="en-US"/>
          </a:p>
        </p:txBody>
      </p:sp>
      <p:pic>
        <p:nvPicPr>
          <p:cNvPr id="4" name="图片 3" descr="1595313362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5305" y="3684905"/>
            <a:ext cx="2937510" cy="2426335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endSnd/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第二关之增加障碍物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弹球游戏共有五个关卡，本次我们实现关卡2。</a:t>
            </a:r>
            <a:endParaRPr lang="zh-CN" altLang="en-US"/>
          </a:p>
          <a:p>
            <a:r>
              <a:rPr lang="zh-CN" altLang="en-US"/>
              <a:t>关卡2难度也是非常的简单的，规则介绍：</a:t>
            </a:r>
            <a:endParaRPr lang="zh-CN" altLang="en-US"/>
          </a:p>
          <a:p>
            <a:r>
              <a:rPr lang="zh-CN" altLang="en-US"/>
              <a:t>用户通过第一关后，舞台背景切换至第二关，游戏直接开始，细心的同学可以发现第一关的障碍物我们是10个，到了第二关我们给他增加为20个，第三个为30个、第四关为40个、第五关为50个</a:t>
            </a:r>
            <a:endParaRPr lang="zh-CN" altLang="en-US"/>
          </a:p>
        </p:txBody>
      </p:sp>
      <p:pic>
        <p:nvPicPr>
          <p:cNvPr id="5" name="图片 4" descr="1595819321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245" y="3892550"/>
            <a:ext cx="3848100" cy="2051050"/>
          </a:xfrm>
          <a:prstGeom prst="rect">
            <a:avLst/>
          </a:prstGeom>
        </p:spPr>
      </p:pic>
      <p:pic>
        <p:nvPicPr>
          <p:cNvPr id="7" name="内容占位符 6" descr="1595578916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340" y="3764280"/>
            <a:ext cx="1399540" cy="2497455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endSnd/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第三关之缩短挡</a:t>
            </a:r>
            <a:r>
              <a:rPr altLang="en-US"/>
              <a:t>板</a:t>
            </a:r>
            <a:endParaRPr altLang="en-US"/>
          </a:p>
        </p:txBody>
      </p:sp>
      <p:pic>
        <p:nvPicPr>
          <p:cNvPr id="6" name="内容占位符 5" descr="1595819321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3610" y="3576320"/>
            <a:ext cx="4434205" cy="2363470"/>
          </a:xfrm>
          <a:prstGeom prst="rect">
            <a:avLst/>
          </a:prstGeom>
        </p:spPr>
      </p:pic>
      <p:pic>
        <p:nvPicPr>
          <p:cNvPr id="8" name="图片 7" descr="15958195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955" y="3576320"/>
            <a:ext cx="5414645" cy="25279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08405" y="1804035"/>
            <a:ext cx="88480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关卡3难度也是非常的简单的，规则介绍：</a:t>
            </a:r>
            <a:endParaRPr lang="zh-CN" altLang="en-US"/>
          </a:p>
          <a:p>
            <a:r>
              <a:rPr lang="zh-CN" altLang="en-US"/>
              <a:t>第二关我们是设置了增加障碍物，用户通过第二关后，舞台背景切换至第三关，游戏直接开始，为了继续增加难度，第三关呢我们缩短弹球的挡板。这一关卡的实现是特别的简单的。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第四关之</a:t>
            </a:r>
            <a:r>
              <a:rPr altLang="en-US"/>
              <a:t>增加弹球步长</a:t>
            </a:r>
            <a:endParaRPr altLang="en-US"/>
          </a:p>
        </p:txBody>
      </p:sp>
      <p:pic>
        <p:nvPicPr>
          <p:cNvPr id="4" name="内容占位符 3" descr="1595831351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6400" y="3933190"/>
            <a:ext cx="1816100" cy="1333500"/>
          </a:xfrm>
          <a:prstGeom prst="rect">
            <a:avLst/>
          </a:prstGeom>
        </p:spPr>
      </p:pic>
      <p:pic>
        <p:nvPicPr>
          <p:cNvPr id="5" name="图片 4" descr="1595831582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3450590"/>
            <a:ext cx="1841500" cy="2228850"/>
          </a:xfrm>
          <a:prstGeom prst="rect">
            <a:avLst/>
          </a:prstGeom>
        </p:spPr>
      </p:pic>
      <p:pic>
        <p:nvPicPr>
          <p:cNvPr id="6" name="图片 5" descr="1595831613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815" y="3968115"/>
            <a:ext cx="1949450" cy="1263650"/>
          </a:xfrm>
          <a:prstGeom prst="rect">
            <a:avLst/>
          </a:prstGeom>
        </p:spPr>
      </p:pic>
      <p:pic>
        <p:nvPicPr>
          <p:cNvPr id="8" name="图片 7" descr="1595831648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515" y="3338195"/>
            <a:ext cx="3416300" cy="2273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89380" y="1880235"/>
            <a:ext cx="81629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关卡4难度也是非常的简单的，规则介绍：</a:t>
            </a:r>
            <a:endParaRPr lang="zh-CN" altLang="en-US"/>
          </a:p>
          <a:p>
            <a:r>
              <a:rPr lang="zh-CN" altLang="en-US"/>
              <a:t>第三关我们是设置了缩短挡板，用户通过第三关后，舞台背景切换至第四关，游戏直接开始，为了继续增加难度，第四关呢我们增加弹球步长，也就是增加弹球的弹射速度。这一关卡的实现是特别的简单的。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>
                <a:sym typeface="+mn-ea"/>
              </a:rPr>
              <a:t>第五关之</a:t>
            </a:r>
            <a:r>
              <a:rPr altLang="en-US">
                <a:sym typeface="+mn-ea"/>
              </a:rPr>
              <a:t>弹球分裂</a:t>
            </a:r>
            <a:endParaRPr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28800"/>
            <a:ext cx="4585970" cy="4361815"/>
          </a:xfrm>
        </p:spPr>
        <p:txBody>
          <a:bodyPr>
            <a:normAutofit fontScale="90000" lnSpcReduction="20000"/>
          </a:bodyPr>
          <a:p>
            <a:pPr>
              <a:lnSpc>
                <a:spcPct val="120000"/>
              </a:lnSpc>
            </a:pPr>
            <a:r>
              <a:rPr lang="zh-CN" altLang="en-US"/>
              <a:t>弹球游戏共有五个关卡，本次我们实现关卡5。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关卡5难度也是非常的简单的，规则介绍：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第四关我们是设置了弹球步长，用户通过第四关后，舞台背景切换至第五关，游戏直接开始，为了继续增加难度，第五关呢我们增加弹球数量，也就是增加一个弹球。我们要设置一个弹球数量的变量，初始值为1，当增加一个弹球那么弹球的数量增加1，减少一个弹球的数量则减1，当弹球数量为0时，这个时候显示游戏结束。这一关卡的实现是特别的简单的。接下来我们分析一下。</a:t>
            </a:r>
            <a:endParaRPr lang="zh-CN" altLang="en-US"/>
          </a:p>
        </p:txBody>
      </p:sp>
      <p:pic>
        <p:nvPicPr>
          <p:cNvPr id="4" name="图片 3" descr="1595927589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0505" y="1828800"/>
            <a:ext cx="1743075" cy="4171950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endSnd/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用户排名</a:t>
            </a:r>
            <a:endParaRPr altLang="en-US"/>
          </a:p>
        </p:txBody>
      </p:sp>
      <p:pic>
        <p:nvPicPr>
          <p:cNvPr id="7" name="图片 6" descr="1595833521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1440" y="1833880"/>
            <a:ext cx="3584575" cy="43649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01140" y="2625725"/>
            <a:ext cx="47872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弹球游戏最后的得分是需要排名的 我们保留前五名的得分成绩。</a:t>
            </a:r>
            <a:endParaRPr lang="zh-CN" altLang="en-US"/>
          </a:p>
          <a:p>
            <a:r>
              <a:rPr lang="zh-CN" altLang="en-US"/>
              <a:t>这个功能对于刚接触编程的人来说难度是有一点的，本功能主要运用“冒泡”排序进行排序，主要是后一项和前一项进行比较，大的数值往前排，显示效果为：用户名+分数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8216" y="1571612"/>
            <a:ext cx="9601200" cy="4114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en-US" sz="4800" dirty="0" smtClean="0"/>
          </a:p>
          <a:p>
            <a:pPr>
              <a:buNone/>
            </a:pPr>
            <a:endParaRPr lang="en-US" altLang="en-US" sz="4800" dirty="0" smtClean="0"/>
          </a:p>
          <a:p>
            <a:pPr>
              <a:buNone/>
            </a:pPr>
            <a:r>
              <a:rPr altLang="en-US" sz="4800" dirty="0" smtClean="0"/>
              <a:t>                       谢谢大家</a:t>
            </a:r>
            <a:endParaRPr lang="zh-CN" altLang="en-US" sz="4800" dirty="0"/>
          </a:p>
        </p:txBody>
      </p:sp>
    </p:spTree>
  </p:cSld>
  <p:clrMapOvr>
    <a:masterClrMapping/>
  </p:clrMapOvr>
  <p:transition spd="med">
    <p:random/>
    <p:sndAc>
      <p:endSnd/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初识</a:t>
            </a:r>
            <a:r>
              <a:rPr lang="en-US" altLang="zh-CN" dirty="0"/>
              <a:t>Scratch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zh-CN" altLang="en-US" dirty="0"/>
              <a:t>我们先来认识一下什么是Scratch </a:t>
            </a:r>
            <a:endParaRPr lang="zh-CN" altLang="en-US" dirty="0"/>
          </a:p>
          <a:p>
            <a:pPr marL="45720" indent="0">
              <a:buNone/>
            </a:pPr>
            <a:r>
              <a:rPr lang="zh-CN" altLang="en-US" dirty="0"/>
              <a:t>Scratch是一款由麻省理工学院（MIT）设计开发的一款专门面向少儿的可视化图形编程工具，这个软件的开发团队称为“终身幼儿园团队”（Lifelong Kindergarten Group）。</a:t>
            </a:r>
            <a:endParaRPr lang="zh-CN" altLang="en-US" dirty="0"/>
          </a:p>
          <a:p>
            <a:pPr marL="45720" indent="0">
              <a:buNone/>
            </a:pPr>
            <a:r>
              <a:rPr lang="zh-CN" altLang="en-US" dirty="0"/>
              <a:t>  Scratch是从“拖拽编程”起步是最好的选择。Scratch就是将复杂的“程序指令”变为一个个“积木块”，使用者无需敲击代码或是背诵任何编程指令，只需要将积木块拖拽并连接在一起，就可以很方便的进行编程，从而快速制作出动画、游戏、交互程序。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endSnd/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>
                <a:sym typeface="+mn-ea"/>
              </a:rPr>
              <a:t>初识</a:t>
            </a:r>
            <a:r>
              <a:rPr lang="en-US" altLang="zh-CN" dirty="0">
                <a:sym typeface="+mn-ea"/>
              </a:rPr>
              <a:t>Scratch</a:t>
            </a:r>
            <a:br>
              <a:rPr lang="en-US" altLang="zh-CN" dirty="0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80990" y="2329180"/>
            <a:ext cx="3101340" cy="37763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27810" y="2878455"/>
            <a:ext cx="300164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而Scratch3.0是采用了HTML5来编写，之前用的是flash，现在已经放弃了，HTML5是最新的HTML、CSS和JavaScript的总和，Scratch 3.0首先将会使用WebGL、Web Workers和 Web Audio Javascript libraries。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</a:t>
            </a:r>
            <a:r>
              <a:rPr lang="zh-CN" altLang="en-US"/>
              <a:t>要学习</a:t>
            </a:r>
            <a:r>
              <a:rPr lang="en-US" altLang="zh-CN"/>
              <a:t>scratch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1299845"/>
          </a:xfrm>
        </p:spPr>
        <p:txBody>
          <a:bodyPr>
            <a:normAutofit/>
          </a:bodyPr>
          <a:lstStyle/>
          <a:p>
            <a:r>
              <a:rPr lang="zh-CN" altLang="en-US"/>
              <a:t>1、Scratch少儿编程工具入门简单，无关原有编程基础，最适合中小学生初次学习编程语言时使用，尤其是没有编程基础或编程基础较少的孩子，用来进行编程启蒙最合适不过了。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tim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96160" y="2762885"/>
            <a:ext cx="7284085" cy="3408680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endSnd/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</a:t>
            </a:r>
            <a:r>
              <a:rPr lang="zh-CN" altLang="en-US"/>
              <a:t>要学习</a:t>
            </a:r>
            <a:r>
              <a:rPr lang="en-US" altLang="zh-CN"/>
              <a:t>scratch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955040"/>
          </a:xfrm>
        </p:spPr>
        <p:txBody>
          <a:bodyPr>
            <a:normAutofit/>
          </a:bodyPr>
          <a:lstStyle/>
          <a:p>
            <a:r>
              <a:rPr lang="zh-CN" altLang="en-US"/>
              <a:t>2、Scratch少儿编程内容丰富，形式多样，针对有兴趣、喜爱绘画的学生，提供角色绘制设计功能。通过游戏化编程，培养孩子编程兴趣和热情，孩子有兴趣才会在后续的编程进阶之路上更加平坦。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timg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6235" y="2499995"/>
            <a:ext cx="5035550" cy="3595370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endSnd/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</a:t>
            </a:r>
            <a:r>
              <a:rPr lang="zh-CN" altLang="en-US"/>
              <a:t>要学习</a:t>
            </a:r>
            <a:r>
              <a:rPr lang="en-US" altLang="zh-CN"/>
              <a:t>scratch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1183005"/>
          </a:xfrm>
        </p:spPr>
        <p:txBody>
          <a:bodyPr>
            <a:normAutofit/>
          </a:bodyPr>
          <a:lstStyle/>
          <a:p>
            <a:r>
              <a:rPr lang="zh-CN" altLang="en-US"/>
              <a:t>3、Scratch少儿编程锻炼孩子的逻辑思维能力，通过使用Scratch让学生在动画、游戏设计过程中逐渐形成逻辑分析、独立思考、善于创新的思维方式，学会提出问题和解决问题。</a:t>
            </a:r>
            <a:endParaRPr lang="zh-CN" altLang="en-US"/>
          </a:p>
          <a:p>
            <a:pPr marL="45720" indent="0">
              <a:buNone/>
            </a:pPr>
            <a:endParaRPr lang="zh-CN" altLang="en-US"/>
          </a:p>
        </p:txBody>
      </p:sp>
      <p:pic>
        <p:nvPicPr>
          <p:cNvPr id="4" name="图片 3" descr="a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4625" y="2520950"/>
            <a:ext cx="4394835" cy="3473450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endSnd/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</a:t>
            </a:r>
            <a:r>
              <a:rPr lang="zh-CN" altLang="en-US"/>
              <a:t>要学习</a:t>
            </a:r>
            <a:r>
              <a:rPr lang="en-US" altLang="zh-CN"/>
              <a:t>scratch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1153160"/>
          </a:xfrm>
        </p:spPr>
        <p:txBody>
          <a:bodyPr>
            <a:normAutofit/>
          </a:bodyPr>
          <a:lstStyle/>
          <a:p>
            <a:r>
              <a:rPr lang="zh-CN" altLang="en-US"/>
              <a:t>4、Scratch少儿编程工具比其他编程软件更加直观，学生能比较容易看到自己的劳动成果，能够获得成就感，从而驱动其不断挑战越来越复杂的逻辑，形成孩子持久热爱的根本动力。</a:t>
            </a:r>
            <a:endParaRPr lang="zh-CN" altLang="en-US"/>
          </a:p>
        </p:txBody>
      </p:sp>
      <p:pic>
        <p:nvPicPr>
          <p:cNvPr id="4" name="图片 3" descr="a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3700" y="2828925"/>
            <a:ext cx="5070475" cy="3143250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endSnd/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软件的安装和环境的配置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官网地址是：https://scratch.mit.edu/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软件下载地址是：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https://scratch.mit.edu/download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下载之后默认安装就可以了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软件的安装和环境的配置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官网地址是：https://scratch.mit.edu/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软件下载地址是：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https://scratch.mit.edu/download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下载之后默认安装就可以了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>
</file>

<file path=ppt/tags/tag1.xml><?xml version="1.0" encoding="utf-8"?>
<p:tagLst xmlns:p="http://schemas.openxmlformats.org/presentationml/2006/main">
  <p:tag name="KSO_WM_UNIT_PLACING_PICTURE_USER_VIEWPORT" val="{&quot;height&quot;:4240,&quot;width&quot;:9060}"/>
</p:tagLst>
</file>

<file path=ppt/theme/theme1.xml><?xml version="1.0" encoding="utf-8"?>
<a:theme xmlns:a="http://schemas.openxmlformats.org/drawingml/2006/main" name="ppt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</Template>
  <TotalTime>0</TotalTime>
  <Words>2125</Words>
  <Application>WPS 演示</Application>
  <PresentationFormat>自定义</PresentationFormat>
  <Paragraphs>100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Microsoft YaHei UI</vt:lpstr>
      <vt:lpstr>微软雅黑</vt:lpstr>
      <vt:lpstr>Arial Unicode MS</vt:lpstr>
      <vt:lpstr>Cambria</vt:lpstr>
      <vt:lpstr>Arial Unicode MS</vt:lpstr>
      <vt:lpstr>Calibri</vt:lpstr>
      <vt:lpstr>幼圆</vt:lpstr>
      <vt:lpstr>ppt主题</vt:lpstr>
      <vt:lpstr>自定义设计方案</vt:lpstr>
      <vt:lpstr>Scratch弹球游戏项目</vt:lpstr>
      <vt:lpstr>初识Scratch</vt:lpstr>
      <vt:lpstr>初识Scratch </vt:lpstr>
      <vt:lpstr>为什么要学习scratch</vt:lpstr>
      <vt:lpstr>为什么要学习scratch</vt:lpstr>
      <vt:lpstr>为什么要学习scratch</vt:lpstr>
      <vt:lpstr>为什么要学习scratch</vt:lpstr>
      <vt:lpstr>软件的安装和环境的配置</vt:lpstr>
      <vt:lpstr>软件的安装和环境的配置</vt:lpstr>
      <vt:lpstr>需求分析</vt:lpstr>
      <vt:lpstr>第一关之跳关</vt:lpstr>
      <vt:lpstr>第二关之增加障碍物</vt:lpstr>
      <vt:lpstr>第三关之缩短挡板</vt:lpstr>
      <vt:lpstr>第四关增加弹球步长</vt:lpstr>
      <vt:lpstr>PowerPoint 演示文稿</vt:lpstr>
      <vt:lpstr>用户排名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小眼睛还是单眼皮</cp:lastModifiedBy>
  <cp:revision>8</cp:revision>
  <dcterms:created xsi:type="dcterms:W3CDTF">2018-08-08T07:36:00Z</dcterms:created>
  <dcterms:modified xsi:type="dcterms:W3CDTF">2020-07-28T09:31:43Z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