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iangdong@smzdm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lasticsearch-php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t>Elasticsearch-php</a:t>
            </a:r>
          </a:p>
          <a:p>
            <a:pPr>
              <a:defRPr sz="7000"/>
            </a:pPr>
            <a:r>
              <a:t>规范</a:t>
            </a:r>
          </a:p>
        </p:txBody>
      </p:sp>
      <p:sp>
        <p:nvSpPr>
          <p:cNvPr id="120" name="liangdong@smzdm.co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liangdong@smzdm.com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建表语句写在cli controller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建表语句写在cli controller里</a:t>
            </a:r>
          </a:p>
        </p:txBody>
      </p:sp>
      <p:sp>
        <p:nvSpPr>
          <p:cNvPr id="148" name="上线只需要OP执行一条命令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上线只需要OP执行一条命令</a:t>
            </a:r>
          </a:p>
        </p:txBody>
      </p:sp>
      <p:pic>
        <p:nvPicPr>
          <p:cNvPr id="149" name="B81EE5D7-B896-45D3-A546-72DE7D2433B2.png" descr="B81EE5D7-B896-45D3-A546-72DE7D2433B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923" y="405520"/>
            <a:ext cx="7753847" cy="6453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做好容量规划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做好容量规划</a:t>
            </a:r>
          </a:p>
        </p:txBody>
      </p:sp>
      <p:sp>
        <p:nvSpPr>
          <p:cNvPr id="152" name="根据总文档规模，选择适当分片数量，确保单分片内文档数量可控（不超过磁盘容量）。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defRPr sz="2072"/>
            </a:pPr>
            <a:r>
              <a:t>根据总文档规模，选择适当分片数量，确保单分片内文档数量可控（不超过磁盘容量）。</a:t>
            </a:r>
          </a:p>
          <a:p>
            <a:pPr defTabSz="327152">
              <a:defRPr sz="2072"/>
            </a:pPr>
            <a:r>
              <a:t>根据运维资源建议，配置1~N的副本数量，保障高可用。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配置分析器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配置分析器</a:t>
            </a:r>
          </a:p>
        </p:txBody>
      </p:sp>
      <p:sp>
        <p:nvSpPr>
          <p:cNvPr id="155" name="根据业务分词搜索需要，在Index建立时配置合适的分析器。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2849"/>
            </a:pPr>
            <a:r>
              <a:t>根据业务分词搜索需要，在Index建立时配置合适的分析器。</a:t>
            </a:r>
          </a:p>
          <a:p>
            <a:pPr defTabSz="449833">
              <a:defRPr sz="2849"/>
            </a:pPr>
            <a:r>
              <a:t>通常中文分词选择ik_max_word即可满足。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apping做好注释"/>
          <p:cNvSpPr txBox="1"/>
          <p:nvPr>
            <p:ph type="title"/>
          </p:nvPr>
        </p:nvSpPr>
        <p:spPr>
          <a:xfrm>
            <a:off x="1270000" y="6883400"/>
            <a:ext cx="10464800" cy="1422400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Mapping做好注释</a:t>
            </a:r>
          </a:p>
        </p:txBody>
      </p:sp>
      <p:sp>
        <p:nvSpPr>
          <p:cNvPr id="158" name="方便自己、方便他人"/>
          <p:cNvSpPr txBox="1"/>
          <p:nvPr>
            <p:ph type="body" sz="quarter" idx="1"/>
          </p:nvPr>
        </p:nvSpPr>
        <p:spPr>
          <a:xfrm>
            <a:off x="1270000" y="8280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方便自己、方便他人</a:t>
            </a:r>
          </a:p>
        </p:txBody>
      </p:sp>
      <p:pic>
        <p:nvPicPr>
          <p:cNvPr id="159" name="1179DAF5-D313-4213-AE8B-AD32E2CE8239.png" descr="1179DAF5-D313-4213-AE8B-AD32E2CE82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3913" y="252473"/>
            <a:ext cx="5336974" cy="6759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使用正确的数据类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使用正确的数据类型</a:t>
            </a:r>
          </a:p>
        </p:txBody>
      </p:sp>
      <p:sp>
        <p:nvSpPr>
          <p:cNvPr id="162" name="文本：text分词，keyword不分词。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39522">
              <a:defRPr sz="1517"/>
            </a:pPr>
            <a:r>
              <a:t>文本：text分词，keyword不分词。</a:t>
            </a:r>
          </a:p>
          <a:p>
            <a:pPr defTabSz="239522">
              <a:defRPr sz="1517"/>
            </a:pPr>
            <a:r>
              <a:t>日期：date，单位毫秒。</a:t>
            </a:r>
          </a:p>
          <a:p>
            <a:pPr defTabSz="239522">
              <a:defRPr sz="1517"/>
            </a:pPr>
            <a:r>
              <a:t>整形：integer，long，根据长度酌情选择。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禁止自动修改Mapp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禁止自动修改Mapping</a:t>
            </a:r>
          </a:p>
        </p:txBody>
      </p:sp>
      <p:sp>
        <p:nvSpPr>
          <p:cNvPr id="165" name="配置type的dynamic=strict，禁止未定义字段自动被添加到索引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2849"/>
            </a:lvl1pPr>
          </a:lstStyle>
          <a:p>
            <a:pPr/>
            <a:r>
              <a:t>配置type的dynamic=strict，禁止未定义字段自动被添加到索引。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不搜索的信息设置enabled=fal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/>
            <a:r>
              <a:t>不搜索的信息设置enabled=false</a:t>
            </a:r>
          </a:p>
        </p:txBody>
      </p:sp>
      <p:sp>
        <p:nvSpPr>
          <p:cNvPr id="168" name="enabled=false的字段类型是object，也就是可以放置一个任意结构的json对象。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2849"/>
            </a:lvl1pPr>
          </a:lstStyle>
          <a:p>
            <a:pPr/>
            <a:r>
              <a:t>enabled=false的字段类型是object，也就是可以放置一个任意结构的json对象。</a:t>
            </a:r>
          </a:p>
        </p:txBody>
      </p:sp>
      <p:pic>
        <p:nvPicPr>
          <p:cNvPr id="169" name="9F4DE7B9-2D1B-4E37-8663-CDACBDBED8EF.png" descr="9F4DE7B9-2D1B-4E37-8663-CDACBDBED8E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1830" y="2987526"/>
            <a:ext cx="7560005" cy="1587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不搜索但有类型的字段设置index=n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不搜索但有类型的字段设置index=no</a:t>
            </a:r>
          </a:p>
        </p:txBody>
      </p:sp>
      <p:sp>
        <p:nvSpPr>
          <p:cNvPr id="172" name="比如type=keyword，index=no要求字段值必须是字符串，但是不会被索引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2849"/>
            </a:lvl1pPr>
          </a:lstStyle>
          <a:p>
            <a:pPr/>
            <a:r>
              <a:t>比如type=keyword，index=no要求字段值必须是字符串，但是不会被索引。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总是使用别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总是使用别名</a:t>
            </a:r>
          </a:p>
        </p:txBody>
      </p:sp>
      <p:sp>
        <p:nvSpPr>
          <p:cNvPr id="175" name="重新建表，原子切换，不影响业务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2849"/>
            </a:pPr>
            <a:r>
              <a:t>重新建表，原子切换，不影响业务</a:t>
            </a:r>
          </a:p>
          <a:p>
            <a:pPr defTabSz="449833">
              <a:defRPr sz="2849"/>
            </a:pPr>
            <a:r>
              <a:t>（例如：baoliao_bgm 是 baoliao_bgm_10 的别名）</a:t>
            </a:r>
          </a:p>
        </p:txBody>
      </p:sp>
      <p:pic>
        <p:nvPicPr>
          <p:cNvPr id="176" name="922E6407-DADA-4D31-894C-729988F40AEA.png" descr="922E6407-DADA-4D31-894C-729988F40AE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500" y="1085850"/>
            <a:ext cx="72898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dex只包含单个typ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index只包含单个type</a:t>
            </a:r>
          </a:p>
        </p:txBody>
      </p:sp>
      <p:sp>
        <p:nvSpPr>
          <p:cNvPr id="179" name="最新ES6.X已经不支持多type，为了今后无痛升级，建议遵循。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9833">
              <a:defRPr sz="2849"/>
            </a:pPr>
            <a:r>
              <a:t>最新ES6.X已经不支持多type，为了今后无痛升级，建议遵循。</a:t>
            </a:r>
          </a:p>
          <a:p>
            <a:pPr defTabSz="449833">
              <a:defRPr sz="2849"/>
            </a:pPr>
            <a:r>
              <a:t>（使用父子关系是一个特例）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初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初衷</a:t>
            </a:r>
          </a:p>
        </p:txBody>
      </p:sp>
      <p:sp>
        <p:nvSpPr>
          <p:cNvPr id="123" name="让更多业务线同学动手掌握Elasticsearch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让更多业务线同学动手掌握Elasticsearch。</a:t>
            </a:r>
          </a:p>
          <a:p>
            <a:pPr/>
            <a:r>
              <a:t>为团队探路，降低学习门槛，统一认知、标准。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字段类型不支持修改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Mapping字段类型不支持修改</a:t>
            </a:r>
          </a:p>
        </p:txBody>
      </p:sp>
      <p:sp>
        <p:nvSpPr>
          <p:cNvPr id="182" name="增加新字段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15468">
              <a:defRPr sz="1998"/>
            </a:pPr>
            <a:r>
              <a:t>增加新字段 </a:t>
            </a:r>
          </a:p>
          <a:p>
            <a:pPr defTabSz="315468">
              <a:defRPr sz="1998"/>
            </a:pPr>
            <a:r>
              <a:t>OR </a:t>
            </a:r>
          </a:p>
          <a:p>
            <a:pPr defTabSz="315468">
              <a:defRPr sz="1998"/>
            </a:pPr>
            <a:r>
              <a:t>新建Mapping -&gt; 重灌数据 -&gt; 别名指向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总是捕获异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总是捕获异常</a:t>
            </a:r>
          </a:p>
        </p:txBody>
      </p:sp>
      <p:sp>
        <p:nvSpPr>
          <p:cNvPr id="185" name="将ES的异常信息返回给调用者，方便排查问题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将ES的异常信息返回给调用者，方便排查问题</a:t>
            </a:r>
          </a:p>
        </p:txBody>
      </p:sp>
      <p:pic>
        <p:nvPicPr>
          <p:cNvPr id="186" name="2E9616DD-EB62-4E0D-AF3A-018FBC90CF6A.png" descr="2E9616DD-EB62-4E0D-AF3A-018FBC90CF6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050" y="698500"/>
            <a:ext cx="5854700" cy="586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业务推送给搜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业务推送给搜索</a:t>
            </a:r>
          </a:p>
        </p:txBody>
      </p:sp>
      <p:sp>
        <p:nvSpPr>
          <p:cNvPr id="189" name="业务自身保证文档正确性、送达率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3783">
              <a:defRPr sz="1924"/>
            </a:pPr>
            <a:r>
              <a:t>业务自身保证文档正确性、送达率。</a:t>
            </a:r>
          </a:p>
          <a:p>
            <a:pPr defTabSz="303783">
              <a:defRPr sz="1924"/>
            </a:pPr>
            <a:r>
              <a:t>搜索服务不应对数据进行过多的业务规则校验，这些是业务的事情。</a:t>
            </a:r>
          </a:p>
          <a:p>
            <a:pPr defTabSz="303783">
              <a:defRPr sz="1924"/>
            </a:pPr>
            <a:r>
              <a:t>数据的格式正确性由Mapping自动校验，不必做多余的校验。</a:t>
            </a:r>
          </a:p>
        </p:txBody>
      </p:sp>
      <p:pic>
        <p:nvPicPr>
          <p:cNvPr id="190" name="6759BC4F-908D-410B-83A9-4A76F5DF8D03.png" descr="6759BC4F-908D-410B-83A9-4A76F5DF8D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749300"/>
            <a:ext cx="5867400" cy="576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批量提交数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批量提交数据</a:t>
            </a:r>
          </a:p>
        </p:txBody>
      </p:sp>
      <p:sp>
        <p:nvSpPr>
          <p:cNvPr id="193" name="bulk批量提交可以获得更高的吞吐，减少回灌任务的执行时间。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3034"/>
            </a:lvl1pPr>
          </a:lstStyle>
          <a:p>
            <a:pPr/>
            <a:r>
              <a:t>bulk批量提交可以获得更高的吞吐，减少回灌任务的执行时间。</a:t>
            </a:r>
          </a:p>
        </p:txBody>
      </p:sp>
      <p:pic>
        <p:nvPicPr>
          <p:cNvPr id="194" name="F40F49E5-2E03-4410-95C0-74D343E399CF.png" descr="F40F49E5-2E03-4410-95C0-74D343E399C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7987" y="435050"/>
            <a:ext cx="4857106" cy="639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使用ES版本乐观锁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使用ES版本乐观锁</a:t>
            </a:r>
          </a:p>
        </p:txBody>
      </p:sp>
      <p:sp>
        <p:nvSpPr>
          <p:cNvPr id="197" name="通常来说，业务每次更新数据应该产生唯一版本号（毫秒时间戳），ES支持基于版本号的乐观锁。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defRPr sz="1886"/>
            </a:pPr>
            <a:r>
              <a:t>通常来说，业务每次更新数据应该产生唯一版本号（毫秒时间戳），ES支持基于版本号的乐观锁。</a:t>
            </a:r>
          </a:p>
          <a:p>
            <a:pPr defTabSz="297941">
              <a:defRPr sz="1886"/>
            </a:pPr>
            <a:r>
              <a:t>好处是，这样可以避免推送时序导致的老数据覆盖新数据。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搜索关键要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搜索关键要素</a:t>
            </a:r>
          </a:p>
        </p:txBody>
      </p:sp>
      <p:sp>
        <p:nvSpPr>
          <p:cNvPr id="200" name="query：检索规则     sort：结果排序     from,size：结果翻页  options：额外选项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2849"/>
            </a:lvl1pPr>
          </a:lstStyle>
          <a:p>
            <a:pPr/>
            <a:r>
              <a:t>query：检索规则     sort：结果排序     from,size：结果翻页  options：额外选项</a:t>
            </a:r>
          </a:p>
        </p:txBody>
      </p:sp>
      <p:pic>
        <p:nvPicPr>
          <p:cNvPr id="201" name="3E977DF8-3D8F-4921-B43F-57536D907DF1.png" descr="3E977DF8-3D8F-4921-B43F-57536D907DF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50" y="863600"/>
            <a:ext cx="9182100" cy="553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服务端控制搜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服务端控制搜索</a:t>
            </a:r>
          </a:p>
        </p:txBody>
      </p:sp>
      <p:sp>
        <p:nvSpPr>
          <p:cNvPr id="204" name="禁止直接执行客户端提交的搜索语句、条件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3783">
              <a:defRPr sz="1924"/>
            </a:pPr>
            <a:r>
              <a:t>禁止直接执行客户端提交的搜索语句、条件。</a:t>
            </a:r>
          </a:p>
          <a:p>
            <a:pPr defTabSz="303783">
              <a:defRPr sz="1924"/>
            </a:pPr>
            <a:r>
              <a:t>应该由搜索提供搜索规则名，客户端指定规则，服务端生成搜索语句。</a:t>
            </a:r>
          </a:p>
          <a:p>
            <a:pPr defTabSz="303783">
              <a:defRPr sz="1924"/>
            </a:pPr>
            <a:r>
              <a:t>（上面的规则名只是恰好和字段名一样罢了）</a:t>
            </a:r>
          </a:p>
        </p:txBody>
      </p:sp>
      <p:pic>
        <p:nvPicPr>
          <p:cNvPr id="205" name="1F90E29C-E633-4A80-AD03-F10EB65B6306.png" descr="1F90E29C-E633-4A80-AD03-F10EB65B63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184150"/>
            <a:ext cx="10007600" cy="666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搜索语句常见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搜索语句常见结构</a:t>
            </a:r>
          </a:p>
        </p:txBody>
      </p:sp>
      <p:sp>
        <p:nvSpPr>
          <p:cNvPr id="208" name="通常在最外层需要bool查询，可以同时满足几个需求：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defRPr sz="1886"/>
            </a:pPr>
            <a:r>
              <a:t>通常在最外层需要bool查询，可以同时满足几个需求：</a:t>
            </a:r>
          </a:p>
          <a:p>
            <a:pPr defTabSz="297941">
              <a:defRPr sz="1886"/>
            </a:pPr>
            <a:r>
              <a:t>must必须全部满足的条件、must_not必须全部不满足的条件、filter必须全部满足的条件，should至少满足一个条件</a:t>
            </a:r>
          </a:p>
        </p:txBody>
      </p:sp>
      <p:pic>
        <p:nvPicPr>
          <p:cNvPr id="209" name="3BA62037-F8F4-43F0-A3F4-0A670BC7D6F6.png" descr="3BA62037-F8F4-43F0-A3F4-0A670BC7D6F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1694" y="1615479"/>
            <a:ext cx="6661412" cy="3762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执行次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执行次序</a:t>
            </a:r>
          </a:p>
        </p:txBody>
      </p:sp>
      <p:sp>
        <p:nvSpPr>
          <p:cNvPr id="212" name="执行filter过滤文档，执行must过滤文档，执行must_not剔除不符合条件的文档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2849"/>
            </a:lvl1pPr>
          </a:lstStyle>
          <a:p>
            <a:pPr/>
            <a:r>
              <a:t>执行filter过滤文档，执行must过滤文档，执行must_not剔除不符合条件的文档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全文检索基本语法"/>
          <p:cNvSpPr txBox="1"/>
          <p:nvPr>
            <p:ph type="title"/>
          </p:nvPr>
        </p:nvSpPr>
        <p:spPr>
          <a:xfrm>
            <a:off x="1270000" y="6731000"/>
            <a:ext cx="10464800" cy="1422400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全文检索基本语法</a:t>
            </a:r>
          </a:p>
        </p:txBody>
      </p:sp>
      <p:sp>
        <p:nvSpPr>
          <p:cNvPr id="215" name="单个字段使用match，多个字段使用multi_match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3783">
              <a:defRPr sz="1924"/>
            </a:pPr>
            <a:r>
              <a:t>单个字段使用match，多个字段使用multi_match。</a:t>
            </a:r>
          </a:p>
          <a:p>
            <a:pPr defTabSz="303783">
              <a:defRPr sz="1924"/>
            </a:pPr>
            <a:r>
              <a:t>多字段打分默认使用most_fields（各字段相关性平均分），若不理想考虑best_fields最佳子句。</a:t>
            </a:r>
          </a:p>
        </p:txBody>
      </p:sp>
      <p:pic>
        <p:nvPicPr>
          <p:cNvPr id="216" name="FF17770A-C2D4-4FB9-BB62-D9CB01C57BB7.png" descr="FF17770A-C2D4-4FB9-BB62-D9CB01C57B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8450" y="768350"/>
            <a:ext cx="7327900" cy="572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981E7C6F-1CA3-4625-89E2-25F05CE95A29.png" descr="981E7C6F-1CA3-4625-89E2-25F05CE95A2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075" r="0" b="90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成功案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成功案例</a:t>
            </a:r>
          </a:p>
        </p:txBody>
      </p:sp>
      <p:sp>
        <p:nvSpPr>
          <p:cNvPr id="127" name="爆料BGM — 实现复合搜索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爆料BGM — 实现复合搜索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非全文检索使用过滤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非全文检索使用过滤！</a:t>
            </a:r>
          </a:p>
        </p:txBody>
      </p:sp>
      <p:sp>
        <p:nvSpPr>
          <p:cNvPr id="219" name="只要不是text类型的字段，尽量（必须）使用filter过滤，因为它支持结果缓存，性能最佳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21310">
              <a:defRPr sz="2035"/>
            </a:pPr>
            <a:r>
              <a:t>只要不是text类型的字段，尽量（必须）使用filter过滤，因为它支持结果缓存，性能最佳。</a:t>
            </a:r>
          </a:p>
          <a:p>
            <a:pPr defTabSz="321310">
              <a:defRPr sz="2035"/>
            </a:pPr>
            <a:r>
              <a:t>全文检索必须使用must而不是filter，否则将导致filter缓存失效。</a:t>
            </a:r>
          </a:p>
        </p:txBody>
      </p:sp>
      <p:pic>
        <p:nvPicPr>
          <p:cNvPr id="220" name="83EBF978-BE0C-4466-988C-0824A3E0F229.png" descr="83EBF978-BE0C-4466-988C-0824A3E0F2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2434828"/>
            <a:ext cx="10960100" cy="264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短语匹配也许更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短语匹配也许更好</a:t>
            </a:r>
          </a:p>
        </p:txBody>
      </p:sp>
      <p:sp>
        <p:nvSpPr>
          <p:cNvPr id="223" name="全文匹配会召回相关性很低的结果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3783">
              <a:defRPr sz="1924"/>
            </a:pPr>
            <a:r>
              <a:t>全文匹配会召回相关性很低的结果。</a:t>
            </a:r>
          </a:p>
          <a:p>
            <a:pPr defTabSz="303783">
              <a:defRPr sz="1924"/>
            </a:pPr>
            <a:r>
              <a:t>短语匹配相当于like ”%xxx%”，结果集更小更准，但也错过了很多相关的文档，适合某些场景。</a:t>
            </a:r>
          </a:p>
        </p:txBody>
      </p:sp>
      <p:pic>
        <p:nvPicPr>
          <p:cNvPr id="224" name="961269A7-1817-4130-8EAA-0D0C23F4CC38.png" descr="961269A7-1817-4130-8EAA-0D0C23F4CC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4437" y="1278830"/>
            <a:ext cx="7505701" cy="499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使用dis_max最佳子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使用dis_max最佳子句</a:t>
            </a:r>
          </a:p>
        </p:txBody>
      </p:sp>
      <p:sp>
        <p:nvSpPr>
          <p:cNvPr id="227" name="当我们同时搜索标题和正文时，最佳得分比平均得分更有意义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39522">
              <a:defRPr sz="1517"/>
            </a:pPr>
            <a:r>
              <a:t>当我们同时搜索标题和正文时，最佳得分比平均得分更有意义。</a:t>
            </a:r>
          </a:p>
          <a:p>
            <a:pPr defTabSz="239522">
              <a:defRPr sz="1517"/>
            </a:pPr>
            <a:r>
              <a:t>如果是全文检索可以multi_match（best_fields）实现最佳子句打分。</a:t>
            </a:r>
          </a:p>
          <a:p>
            <a:pPr defTabSz="239522">
              <a:defRPr sz="1517"/>
            </a:pPr>
            <a:r>
              <a:t>如果是短语匹配等其他场景可以使用dis_max实现同样的效果。</a:t>
            </a:r>
          </a:p>
        </p:txBody>
      </p:sp>
      <p:pic>
        <p:nvPicPr>
          <p:cNvPr id="228" name="2C4E5EB0-8645-4F94-A4AB-B06FE0C55F46.png" descr="2C4E5EB0-8645-4F94-A4AB-B06FE0C55F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1714500"/>
            <a:ext cx="93472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按字段排序的注意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按字段排序的注意点</a:t>
            </a:r>
          </a:p>
        </p:txBody>
      </p:sp>
      <p:sp>
        <p:nvSpPr>
          <p:cNvPr id="231" name="总是通过missing提供默认值，避免某个文档没有传对应的字段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defRPr sz="1886"/>
            </a:pPr>
            <a:r>
              <a:t>总是通过missing提供默认值，避免某个文档没有传对应的字段。</a:t>
            </a:r>
          </a:p>
          <a:p>
            <a:pPr defTabSz="297941">
              <a:defRPr sz="1886"/>
            </a:pPr>
            <a:r>
              <a:t>排序是全内存操作，内存中包括文档ID、以及要排序的字段值，如果召回的结果集太大可能导致OOM。</a:t>
            </a:r>
          </a:p>
        </p:txBody>
      </p:sp>
      <p:pic>
        <p:nvPicPr>
          <p:cNvPr id="232" name="353DB1C6-B567-424D-92EA-209DC95FFC8B.png" descr="353DB1C6-B567-424D-92EA-209DC95FFC8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1289347"/>
            <a:ext cx="10312400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相关性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相关性函数</a:t>
            </a:r>
          </a:p>
        </p:txBody>
      </p:sp>
      <p:sp>
        <p:nvSpPr>
          <p:cNvPr id="235" name="默认文档按相关性排序，如果希望影响默认文本相关性，可以使用内置function对相关性进行修正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39522">
              <a:defRPr sz="1517"/>
            </a:pPr>
            <a:r>
              <a:t>默认文档按相关性排序，如果希望影响默认文本相关性，可以使用内置function对相关性进行修正。</a:t>
            </a:r>
          </a:p>
          <a:p>
            <a:pPr defTabSz="239522">
              <a:defRPr sz="1517"/>
            </a:pPr>
          </a:p>
          <a:p>
            <a:pPr defTabSz="239522">
              <a:defRPr sz="1517"/>
            </a:pPr>
            <a:r>
              <a:t>上面的例子中是一个时间衰减函数，爆料时间超过8天会导致该函数的输出降为0.5，也就是最终相关性=文本相关性*0.5。</a:t>
            </a:r>
          </a:p>
        </p:txBody>
      </p:sp>
      <p:pic>
        <p:nvPicPr>
          <p:cNvPr id="236" name="118508D0-105D-4C5D-A4C3-B5A1EDE44B38.png" descr="118508D0-105D-4C5D-A4C3-B5A1EDE44B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4727" y="1605641"/>
            <a:ext cx="6895346" cy="4053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自定义相关性打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自定义相关性打分</a:t>
            </a:r>
          </a:p>
        </p:txBody>
      </p:sp>
      <p:sp>
        <p:nvSpPr>
          <p:cNvPr id="239" name="function_score内配置了相关性函数，实现自定义相关性打分。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15468">
              <a:defRPr sz="1998"/>
            </a:pPr>
            <a:r>
              <a:t>function_score内配置了相关性函数，实现自定义相关性打分。</a:t>
            </a:r>
          </a:p>
          <a:p>
            <a:pPr defTabSz="315468">
              <a:defRPr sz="1998"/>
            </a:pPr>
          </a:p>
          <a:p>
            <a:pPr defTabSz="315468">
              <a:defRPr sz="1998"/>
            </a:pPr>
            <a:r>
              <a:t>召回的文档首先按照文本相关性打分，然后经过function_score二次计算，作为最终得分。</a:t>
            </a:r>
          </a:p>
        </p:txBody>
      </p:sp>
      <p:pic>
        <p:nvPicPr>
          <p:cNvPr id="240" name="A9354CC6-80AD-4BD5-B212-754219DE85F7.png" descr="A9354CC6-80AD-4BD5-B212-754219DE85F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4194" y="1601966"/>
            <a:ext cx="5516412" cy="4060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查询基本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查询基本结构</a:t>
            </a:r>
          </a:p>
        </p:txBody>
      </p:sp>
      <p:sp>
        <p:nvSpPr>
          <p:cNvPr id="243" name="自定义打分只多了一层function_score。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自定义打分只多了一层function_score。</a:t>
            </a:r>
          </a:p>
        </p:txBody>
      </p:sp>
      <p:pic>
        <p:nvPicPr>
          <p:cNvPr id="244" name="7B9F3139-9870-436B-BDBF-7E0AF8F1D60C.png" descr="7B9F3139-9870-436B-BDBF-7E0AF8F1D60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66" y="716756"/>
            <a:ext cx="5657971" cy="2559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49085F9D-F34D-4A08-9FA0-B86D990E90C1.png" descr="49085F9D-F34D-4A08-9FA0-B86D990E90C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3965178"/>
            <a:ext cx="6653129" cy="2798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A9354CC6-80AD-4BD5-B212-754219DE85F7.png" descr="A9354CC6-80AD-4BD5-B212-754219DE85F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84293" y="166866"/>
            <a:ext cx="5080988" cy="373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选择性返回字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选择性返回字段</a:t>
            </a:r>
          </a:p>
        </p:txBody>
      </p:sp>
      <p:sp>
        <p:nvSpPr>
          <p:cNvPr id="249" name="通过_source_include属性控制ES返回的字段，有利于性能提升。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2849"/>
            </a:lvl1pPr>
          </a:lstStyle>
          <a:p>
            <a:pPr/>
            <a:r>
              <a:t>通过_source_include属性控制ES返回的字段，有利于性能提升。</a:t>
            </a:r>
          </a:p>
        </p:txBody>
      </p:sp>
      <p:pic>
        <p:nvPicPr>
          <p:cNvPr id="250" name="94F9DAC7-7C0F-4CD5-A7F3-373DF0F3C423.png" descr="94F9DAC7-7C0F-4CD5-A7F3-373DF0F3C4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9076" y="2872487"/>
            <a:ext cx="6406648" cy="1519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总是记得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</a:p>
          <a:p>
            <a:pPr defTabSz="455675">
              <a:defRPr sz="6240"/>
            </a:pPr>
            <a:r>
              <a:t>总是记得</a:t>
            </a:r>
          </a:p>
          <a:p>
            <a:pPr defTabSz="455675">
              <a:defRPr sz="6240"/>
            </a:pPr>
            <a:r>
              <a:t>控制召回集合大小</a:t>
            </a:r>
          </a:p>
        </p:txBody>
      </p:sp>
      <p:sp>
        <p:nvSpPr>
          <p:cNvPr id="253" name="召回集合，即符合条件的文档集合。…"/>
          <p:cNvSpPr txBox="1"/>
          <p:nvPr>
            <p:ph type="subTitle" sz="half" idx="1"/>
          </p:nvPr>
        </p:nvSpPr>
        <p:spPr>
          <a:xfrm>
            <a:off x="1269999" y="5041900"/>
            <a:ext cx="10464801" cy="2927549"/>
          </a:xfrm>
          <a:prstGeom prst="rect">
            <a:avLst/>
          </a:prstGeom>
        </p:spPr>
        <p:txBody>
          <a:bodyPr/>
          <a:lstStyle/>
          <a:p>
            <a:pPr defTabSz="297941">
              <a:defRPr sz="1886"/>
            </a:pPr>
            <a:r>
              <a:t>召回集合，即符合条件的文档集合。</a:t>
            </a:r>
          </a:p>
          <a:p>
            <a:pPr defTabSz="297941">
              <a:defRPr sz="1886"/>
            </a:pPr>
          </a:p>
          <a:p>
            <a:pPr defTabSz="297941">
              <a:defRPr sz="1886"/>
            </a:pPr>
            <a:r>
              <a:t>ES需要对这些文档进行相关性得分计算，最终需要按相关性排序，这些操作是纯内存的，实时计算的。</a:t>
            </a:r>
          </a:p>
          <a:p>
            <a:pPr defTabSz="297941">
              <a:defRPr sz="1886"/>
            </a:pPr>
          </a:p>
          <a:p>
            <a:pPr defTabSz="297941">
              <a:defRPr sz="1886"/>
            </a:pPr>
            <a:r>
              <a:t>随着业务数据增长，召回集合也会随之增长，导致查询延迟逐渐增高。</a:t>
            </a:r>
          </a:p>
          <a:p>
            <a:pPr defTabSz="297941">
              <a:defRPr sz="1886"/>
            </a:pPr>
          </a:p>
          <a:p>
            <a:pPr defTabSz="297941">
              <a:defRPr sz="188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应该根据业务特点，限制召回集合的规模，比如：限制搜索近1年的数据。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Q&amp;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256" name="谢谢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工作清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工作清单</a:t>
            </a:r>
          </a:p>
        </p:txBody>
      </p:sp>
      <p:sp>
        <p:nvSpPr>
          <p:cNvPr id="130" name="搜集需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3359" indent="-213359" defTabSz="280415">
              <a:spcBef>
                <a:spcPts val="2000"/>
              </a:spcBef>
              <a:defRPr sz="1536"/>
            </a:pPr>
            <a:r>
              <a:t>搜集需求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哪些字段需要搜索？（哪些字段仅存储不搜索？）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每个字段搜索方式？（全文检索、短语匹配、布尔过滤，范围筛选）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全文搜索的分词器？（中文分词、拼音分词、英文分词）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有哪些排序方式？（字段排序、相关性排序、自定义排序）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方案规划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拟订第一版完整ES Mapping。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自定义排序的算法规则。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发起技术评审，架构与业务同学参会讨论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项目落地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在ZFilter项目中实现ES相关搜索功能。</a:t>
            </a:r>
          </a:p>
          <a:p>
            <a:pPr lvl="1" marL="426719" indent="-213359" defTabSz="280415">
              <a:spcBef>
                <a:spcPts val="2000"/>
              </a:spcBef>
              <a:defRPr sz="1536"/>
            </a:pPr>
            <a:r>
              <a:t>在业务项目中调用ZFilter项目接口，完成业务搜索需求。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爆料清单案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爆料清单案例</a:t>
            </a:r>
          </a:p>
        </p:txBody>
      </p:sp>
      <p:pic>
        <p:nvPicPr>
          <p:cNvPr id="133" name="D4307344-E5C2-4AB3-B9F4-F8D5F3D66437.png" descr="D4307344-E5C2-4AB3-B9F4-F8D5F3D664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848" y="1882149"/>
            <a:ext cx="9153679" cy="9240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</a:t>
            </a:r>
          </a:p>
        </p:txBody>
      </p:sp>
      <p:pic>
        <p:nvPicPr>
          <p:cNvPr id="136" name="846C0734-7C39-4BEB-836C-B879A7DD191E.png" descr="846C0734-7C39-4BEB-836C-B879A7DD191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667" y="3130550"/>
            <a:ext cx="11099801" cy="3668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加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加载</a:t>
            </a:r>
          </a:p>
        </p:txBody>
      </p:sp>
      <p:pic>
        <p:nvPicPr>
          <p:cNvPr id="139" name="E8DE305B-7A5C-4863-A312-663900DA24FD.png" descr="E8DE305B-7A5C-4863-A312-663900DA24F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9009" y="3802558"/>
            <a:ext cx="8447331" cy="2511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使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</a:t>
            </a:r>
          </a:p>
        </p:txBody>
      </p:sp>
      <p:pic>
        <p:nvPicPr>
          <p:cNvPr id="142" name="D36543A0-A304-45CC-831E-D6F7EBCD86EF.png" descr="D36543A0-A304-45CC-831E-D6F7EBCD86E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9388" y="3654929"/>
            <a:ext cx="7580685" cy="2599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规范（惯用法）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规范（惯用法）</a:t>
            </a:r>
          </a:p>
        </p:txBody>
      </p:sp>
      <p:sp>
        <p:nvSpPr>
          <p:cNvPr id="145" name="建议大部分遵守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建议大部分遵守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