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56" r:id="rId4"/>
    <p:sldId id="260" r:id="rId5"/>
    <p:sldId id="316" r:id="rId6"/>
    <p:sldId id="279" r:id="rId7"/>
    <p:sldId id="269" r:id="rId8"/>
    <p:sldId id="280" r:id="rId9"/>
    <p:sldId id="309" r:id="rId10"/>
    <p:sldId id="281" r:id="rId11"/>
    <p:sldId id="311" r:id="rId12"/>
    <p:sldId id="312" r:id="rId13"/>
    <p:sldId id="317" r:id="rId14"/>
    <p:sldId id="314" r:id="rId15"/>
    <p:sldId id="308" r:id="rId16"/>
    <p:sldId id="315"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75AE"/>
    <a:srgbClr val="0E71AA"/>
    <a:srgbClr val="074279"/>
    <a:srgbClr val="FFFFFF"/>
    <a:srgbClr val="EB8A51"/>
    <a:srgbClr val="13659F"/>
    <a:srgbClr val="0A528B"/>
    <a:srgbClr val="156CA6"/>
    <a:srgbClr val="6296C5"/>
    <a:srgbClr val="7AA5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0" autoAdjust="0"/>
    <p:restoredTop sz="82131" autoAdjust="0"/>
  </p:normalViewPr>
  <p:slideViewPr>
    <p:cSldViewPr snapToGrid="0">
      <p:cViewPr varScale="1">
        <p:scale>
          <a:sx n="69" d="100"/>
          <a:sy n="69" d="100"/>
        </p:scale>
        <p:origin x="-984" y="-72"/>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2803"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F2E8D-E042-418F-88A3-777F79C04CAE}"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C7351-DD4A-4F53-B68C-04C9E8CB1860}" type="slidenum">
              <a:rPr lang="zh-CN" altLang="en-US" smtClean="0"/>
              <a:t>‹#›</a:t>
            </a:fld>
            <a:endParaRPr lang="zh-CN" altLang="en-US"/>
          </a:p>
        </p:txBody>
      </p:sp>
    </p:spTree>
    <p:extLst>
      <p:ext uri="{BB962C8B-B14F-4D97-AF65-F5344CB8AC3E}">
        <p14:creationId xmlns:p14="http://schemas.microsoft.com/office/powerpoint/2010/main" val="98026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t>1</a:t>
            </a:fld>
            <a:endParaRPr lang="zh-CN" altLang="en-US"/>
          </a:p>
        </p:txBody>
      </p:sp>
    </p:spTree>
    <p:extLst>
      <p:ext uri="{BB962C8B-B14F-4D97-AF65-F5344CB8AC3E}">
        <p14:creationId xmlns:p14="http://schemas.microsoft.com/office/powerpoint/2010/main" val="189171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3C7351-DD4A-4F53-B68C-04C9E8CB1860}" type="slidenum">
              <a:rPr lang="zh-CN" altLang="en-US" smtClean="0"/>
              <a:t>10</a:t>
            </a:fld>
            <a:endParaRPr lang="zh-CN" altLang="en-US"/>
          </a:p>
        </p:txBody>
      </p:sp>
    </p:spTree>
    <p:extLst>
      <p:ext uri="{BB962C8B-B14F-4D97-AF65-F5344CB8AC3E}">
        <p14:creationId xmlns:p14="http://schemas.microsoft.com/office/powerpoint/2010/main" val="225838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solidFill>
                  <a:prstClr val="black"/>
                </a:solidFill>
              </a:rPr>
              <a:pPr>
                <a:defRPr/>
              </a:pPr>
              <a:t>11</a:t>
            </a:fld>
            <a:endParaRPr lang="zh-CN" altLang="en-US">
              <a:solidFill>
                <a:prstClr val="black"/>
              </a:solidFill>
            </a:endParaRPr>
          </a:p>
        </p:txBody>
      </p:sp>
    </p:spTree>
    <p:extLst>
      <p:ext uri="{BB962C8B-B14F-4D97-AF65-F5344CB8AC3E}">
        <p14:creationId xmlns:p14="http://schemas.microsoft.com/office/powerpoint/2010/main" val="338369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solidFill>
                  <a:prstClr val="black"/>
                </a:solidFill>
              </a:rPr>
              <a:pPr>
                <a:defRPr/>
              </a:pPr>
              <a:t>12</a:t>
            </a:fld>
            <a:endParaRPr lang="zh-CN" altLang="en-US">
              <a:solidFill>
                <a:prstClr val="black"/>
              </a:solidFill>
            </a:endParaRPr>
          </a:p>
        </p:txBody>
      </p:sp>
    </p:spTree>
    <p:extLst>
      <p:ext uri="{BB962C8B-B14F-4D97-AF65-F5344CB8AC3E}">
        <p14:creationId xmlns:p14="http://schemas.microsoft.com/office/powerpoint/2010/main" val="3383696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solidFill>
                  <a:prstClr val="black"/>
                </a:solidFill>
              </a:rPr>
              <a:pPr>
                <a:defRPr/>
              </a:pPr>
              <a:t>13</a:t>
            </a:fld>
            <a:endParaRPr lang="zh-CN" altLang="en-US">
              <a:solidFill>
                <a:prstClr val="black"/>
              </a:solidFill>
            </a:endParaRPr>
          </a:p>
        </p:txBody>
      </p:sp>
    </p:spTree>
    <p:extLst>
      <p:ext uri="{BB962C8B-B14F-4D97-AF65-F5344CB8AC3E}">
        <p14:creationId xmlns:p14="http://schemas.microsoft.com/office/powerpoint/2010/main" val="3383696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solidFill>
                  <a:prstClr val="black"/>
                </a:solidFill>
              </a:rPr>
              <a:pPr>
                <a:defRPr/>
              </a:pPr>
              <a:t>14</a:t>
            </a:fld>
            <a:endParaRPr lang="zh-CN" altLang="en-US">
              <a:solidFill>
                <a:prstClr val="black"/>
              </a:solidFill>
            </a:endParaRPr>
          </a:p>
        </p:txBody>
      </p:sp>
    </p:spTree>
    <p:extLst>
      <p:ext uri="{BB962C8B-B14F-4D97-AF65-F5344CB8AC3E}">
        <p14:creationId xmlns:p14="http://schemas.microsoft.com/office/powerpoint/2010/main" val="3383696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t>15</a:t>
            </a:fld>
            <a:endParaRPr lang="zh-CN" altLang="en-US"/>
          </a:p>
        </p:txBody>
      </p:sp>
    </p:spTree>
    <p:extLst>
      <p:ext uri="{BB962C8B-B14F-4D97-AF65-F5344CB8AC3E}">
        <p14:creationId xmlns:p14="http://schemas.microsoft.com/office/powerpoint/2010/main" val="236837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t>16</a:t>
            </a:fld>
            <a:endParaRPr lang="zh-CN" altLang="en-US"/>
          </a:p>
        </p:txBody>
      </p:sp>
    </p:spTree>
    <p:extLst>
      <p:ext uri="{BB962C8B-B14F-4D97-AF65-F5344CB8AC3E}">
        <p14:creationId xmlns:p14="http://schemas.microsoft.com/office/powerpoint/2010/main" val="23683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t>2</a:t>
            </a:fld>
            <a:endParaRPr lang="zh-CN" altLang="en-US"/>
          </a:p>
        </p:txBody>
      </p:sp>
    </p:spTree>
    <p:extLst>
      <p:ext uri="{BB962C8B-B14F-4D97-AF65-F5344CB8AC3E}">
        <p14:creationId xmlns:p14="http://schemas.microsoft.com/office/powerpoint/2010/main" val="846462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3C7351-DD4A-4F53-B68C-04C9E8CB1860}" type="slidenum">
              <a:rPr lang="zh-CN" altLang="en-US" smtClean="0"/>
              <a:t>3</a:t>
            </a:fld>
            <a:endParaRPr lang="zh-CN" altLang="en-US"/>
          </a:p>
        </p:txBody>
      </p:sp>
    </p:spTree>
    <p:extLst>
      <p:ext uri="{BB962C8B-B14F-4D97-AF65-F5344CB8AC3E}">
        <p14:creationId xmlns:p14="http://schemas.microsoft.com/office/powerpoint/2010/main" val="153751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t>4</a:t>
            </a:fld>
            <a:endParaRPr lang="zh-CN" altLang="en-US"/>
          </a:p>
        </p:txBody>
      </p:sp>
    </p:spTree>
    <p:extLst>
      <p:ext uri="{BB962C8B-B14F-4D97-AF65-F5344CB8AC3E}">
        <p14:creationId xmlns:p14="http://schemas.microsoft.com/office/powerpoint/2010/main" val="80042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t>5</a:t>
            </a:fld>
            <a:endParaRPr lang="zh-CN" altLang="en-US"/>
          </a:p>
        </p:txBody>
      </p:sp>
    </p:spTree>
    <p:extLst>
      <p:ext uri="{BB962C8B-B14F-4D97-AF65-F5344CB8AC3E}">
        <p14:creationId xmlns:p14="http://schemas.microsoft.com/office/powerpoint/2010/main" val="80042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3C7351-DD4A-4F53-B68C-04C9E8CB1860}" type="slidenum">
              <a:rPr lang="zh-CN" altLang="en-US" smtClean="0"/>
              <a:t>6</a:t>
            </a:fld>
            <a:endParaRPr lang="zh-CN" altLang="en-US"/>
          </a:p>
        </p:txBody>
      </p:sp>
    </p:spTree>
    <p:extLst>
      <p:ext uri="{BB962C8B-B14F-4D97-AF65-F5344CB8AC3E}">
        <p14:creationId xmlns:p14="http://schemas.microsoft.com/office/powerpoint/2010/main" val="80015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t>7</a:t>
            </a:fld>
            <a:endParaRPr lang="zh-CN" altLang="en-US"/>
          </a:p>
        </p:txBody>
      </p:sp>
    </p:spTree>
    <p:extLst>
      <p:ext uri="{BB962C8B-B14F-4D97-AF65-F5344CB8AC3E}">
        <p14:creationId xmlns:p14="http://schemas.microsoft.com/office/powerpoint/2010/main" val="216777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3C7351-DD4A-4F53-B68C-04C9E8CB1860}" type="slidenum">
              <a:rPr lang="zh-CN" altLang="en-US" smtClean="0"/>
              <a:t>8</a:t>
            </a:fld>
            <a:endParaRPr lang="zh-CN" altLang="en-US"/>
          </a:p>
        </p:txBody>
      </p:sp>
    </p:spTree>
    <p:extLst>
      <p:ext uri="{BB962C8B-B14F-4D97-AF65-F5344CB8AC3E}">
        <p14:creationId xmlns:p14="http://schemas.microsoft.com/office/powerpoint/2010/main" val="676395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9DB88958-336E-45F3-B8AE-D0C523022357}" type="slidenum">
              <a:rPr lang="zh-CN" altLang="en-US" smtClean="0">
                <a:solidFill>
                  <a:prstClr val="black"/>
                </a:solidFill>
              </a:rPr>
              <a:pPr>
                <a:defRPr/>
              </a:pPr>
              <a:t>9</a:t>
            </a:fld>
            <a:endParaRPr lang="zh-CN" altLang="en-US">
              <a:solidFill>
                <a:prstClr val="black"/>
              </a:solidFill>
            </a:endParaRPr>
          </a:p>
        </p:txBody>
      </p:sp>
    </p:spTree>
    <p:extLst>
      <p:ext uri="{BB962C8B-B14F-4D97-AF65-F5344CB8AC3E}">
        <p14:creationId xmlns:p14="http://schemas.microsoft.com/office/powerpoint/2010/main" val="80674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290045703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5968315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12952347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79003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306132079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403828992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231955373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252429368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261793591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305014597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277525183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135E27-0550-462E-BC9A-DE8636A75C55}" type="datetimeFigureOut">
              <a:rPr lang="zh-CN" altLang="en-US" smtClean="0"/>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257029617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35E27-0550-462E-BC9A-DE8636A75C55}" type="datetimeFigureOut">
              <a:rPr lang="zh-CN" altLang="en-US" smtClean="0"/>
              <a:t>2019/10/30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F4FE2-F769-4AC5-B68E-0FCF9505F1AA}" type="slidenum">
              <a:rPr lang="zh-CN" altLang="en-US" smtClean="0"/>
              <a:t>‹#›</a:t>
            </a:fld>
            <a:endParaRPr lang="zh-CN" altLang="en-US"/>
          </a:p>
        </p:txBody>
      </p:sp>
    </p:spTree>
    <p:extLst>
      <p:ext uri="{BB962C8B-B14F-4D97-AF65-F5344CB8AC3E}">
        <p14:creationId xmlns:p14="http://schemas.microsoft.com/office/powerpoint/2010/main" val="2919529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94484" y="702712"/>
            <a:ext cx="14511651" cy="5856000"/>
          </a:xfrm>
          <a:prstGeom prst="rect">
            <a:avLst/>
          </a:prstGeom>
        </p:spPr>
      </p:pic>
      <p:sp>
        <p:nvSpPr>
          <p:cNvPr id="7" name="文本框 6"/>
          <p:cNvSpPr txBox="1"/>
          <p:nvPr/>
        </p:nvSpPr>
        <p:spPr>
          <a:xfrm>
            <a:off x="308706" y="460915"/>
            <a:ext cx="9738677" cy="2554354"/>
          </a:xfrm>
          <a:prstGeom prst="rect">
            <a:avLst/>
          </a:prstGeom>
          <a:noFill/>
        </p:spPr>
        <p:txBody>
          <a:bodyPr wrap="square" rtlCol="0">
            <a:spAutoFit/>
          </a:bodyPr>
          <a:lstStyle/>
          <a:p>
            <a:pPr algn="ctr"/>
            <a:r>
              <a:rPr lang="en-US" altLang="zh-CN" sz="5333" dirty="0" smtClean="0">
                <a:solidFill>
                  <a:srgbClr val="0E71AA"/>
                </a:solidFill>
                <a:latin typeface="幼圆" panose="02010509060101010101" pitchFamily="49" charset="-122"/>
                <a:ea typeface="幼圆" panose="02010509060101010101" pitchFamily="49" charset="-122"/>
              </a:rPr>
              <a:t>A </a:t>
            </a:r>
            <a:r>
              <a:rPr lang="en-US" altLang="zh-CN" sz="5333" dirty="0">
                <a:solidFill>
                  <a:srgbClr val="0E71AA"/>
                </a:solidFill>
                <a:latin typeface="幼圆" panose="02010509060101010101" pitchFamily="49" charset="-122"/>
                <a:ea typeface="幼圆" panose="02010509060101010101" pitchFamily="49" charset="-122"/>
              </a:rPr>
              <a:t>Large-Scale, Automated Approach to Detecting </a:t>
            </a:r>
            <a:r>
              <a:rPr lang="en-US" altLang="zh-CN" sz="5333" dirty="0" err="1">
                <a:solidFill>
                  <a:srgbClr val="0E71AA"/>
                </a:solidFill>
                <a:latin typeface="幼圆" panose="02010509060101010101" pitchFamily="49" charset="-122"/>
                <a:ea typeface="幼圆" panose="02010509060101010101" pitchFamily="49" charset="-122"/>
              </a:rPr>
              <a:t>Ransomware</a:t>
            </a:r>
            <a:endParaRPr lang="zh-CN" altLang="en-US" sz="5333" dirty="0">
              <a:solidFill>
                <a:srgbClr val="0E71AA"/>
              </a:solidFill>
              <a:latin typeface="幼圆" panose="02010509060101010101" pitchFamily="49" charset="-122"/>
              <a:ea typeface="幼圆" panose="02010509060101010101" pitchFamily="49" charset="-122"/>
            </a:endParaRPr>
          </a:p>
        </p:txBody>
      </p:sp>
      <p:sp>
        <p:nvSpPr>
          <p:cNvPr id="12" name="文本框 11"/>
          <p:cNvSpPr txBox="1"/>
          <p:nvPr/>
        </p:nvSpPr>
        <p:spPr>
          <a:xfrm>
            <a:off x="199949" y="2938151"/>
            <a:ext cx="6777705" cy="1815882"/>
          </a:xfrm>
          <a:prstGeom prst="rect">
            <a:avLst/>
          </a:prstGeom>
          <a:noFill/>
          <a:effectLst/>
        </p:spPr>
        <p:txBody>
          <a:bodyPr wrap="square" rtlCol="0">
            <a:spAutoFit/>
          </a:bodyPr>
          <a:lstStyle/>
          <a:p>
            <a:r>
              <a:rPr lang="en-US" altLang="zh-CN" sz="2800" b="1" dirty="0">
                <a:solidFill>
                  <a:srgbClr val="0E71AA"/>
                </a:solidFill>
                <a:latin typeface="幼圆" panose="02010509060101010101" pitchFamily="49" charset="-122"/>
                <a:ea typeface="幼圆" panose="02010509060101010101" pitchFamily="49" charset="-122"/>
              </a:rPr>
              <a:t>Amin </a:t>
            </a:r>
            <a:r>
              <a:rPr lang="en-US" altLang="zh-CN" sz="2800" b="1" dirty="0" err="1">
                <a:solidFill>
                  <a:srgbClr val="0E71AA"/>
                </a:solidFill>
                <a:latin typeface="幼圆" panose="02010509060101010101" pitchFamily="49" charset="-122"/>
                <a:ea typeface="幼圆" panose="02010509060101010101" pitchFamily="49" charset="-122"/>
              </a:rPr>
              <a:t>Kharaz</a:t>
            </a:r>
            <a:r>
              <a:rPr lang="en-US" altLang="zh-CN" sz="2800" b="1" dirty="0">
                <a:solidFill>
                  <a:srgbClr val="0E71AA"/>
                </a:solidFill>
                <a:latin typeface="幼圆" panose="02010509060101010101" pitchFamily="49" charset="-122"/>
                <a:ea typeface="幼圆" panose="02010509060101010101" pitchFamily="49" charset="-122"/>
              </a:rPr>
              <a:t>, </a:t>
            </a:r>
            <a:r>
              <a:rPr lang="en-US" altLang="zh-CN" sz="2800" b="1" dirty="0" err="1">
                <a:solidFill>
                  <a:srgbClr val="0E71AA"/>
                </a:solidFill>
                <a:latin typeface="幼圆" panose="02010509060101010101" pitchFamily="49" charset="-122"/>
                <a:ea typeface="幼圆" panose="02010509060101010101" pitchFamily="49" charset="-122"/>
              </a:rPr>
              <a:t>Sajjad</a:t>
            </a:r>
            <a:r>
              <a:rPr lang="en-US" altLang="zh-CN" sz="2800" b="1" dirty="0">
                <a:solidFill>
                  <a:srgbClr val="0E71AA"/>
                </a:solidFill>
                <a:latin typeface="幼圆" panose="02010509060101010101" pitchFamily="49" charset="-122"/>
                <a:ea typeface="幼圆" panose="02010509060101010101" pitchFamily="49" charset="-122"/>
              </a:rPr>
              <a:t> </a:t>
            </a:r>
            <a:r>
              <a:rPr lang="en-US" altLang="zh-CN" sz="2800" b="1" dirty="0" err="1">
                <a:solidFill>
                  <a:srgbClr val="0E71AA"/>
                </a:solidFill>
                <a:latin typeface="幼圆" panose="02010509060101010101" pitchFamily="49" charset="-122"/>
                <a:ea typeface="幼圆" panose="02010509060101010101" pitchFamily="49" charset="-122"/>
              </a:rPr>
              <a:t>Arshad</a:t>
            </a:r>
            <a:r>
              <a:rPr lang="en-US" altLang="zh-CN" sz="2800" b="1" dirty="0">
                <a:solidFill>
                  <a:srgbClr val="0E71AA"/>
                </a:solidFill>
                <a:latin typeface="幼圆" panose="02010509060101010101" pitchFamily="49" charset="-122"/>
                <a:ea typeface="幼圆" panose="02010509060101010101" pitchFamily="49" charset="-122"/>
              </a:rPr>
              <a:t>, Collin </a:t>
            </a:r>
            <a:r>
              <a:rPr lang="en-US" altLang="zh-CN" sz="2800" b="1" dirty="0" err="1">
                <a:solidFill>
                  <a:srgbClr val="0E71AA"/>
                </a:solidFill>
                <a:latin typeface="幼圆" panose="02010509060101010101" pitchFamily="49" charset="-122"/>
                <a:ea typeface="幼圆" panose="02010509060101010101" pitchFamily="49" charset="-122"/>
              </a:rPr>
              <a:t>Mulliner</a:t>
            </a:r>
            <a:r>
              <a:rPr lang="en-US" altLang="zh-CN" sz="2800" b="1" dirty="0">
                <a:solidFill>
                  <a:srgbClr val="0E71AA"/>
                </a:solidFill>
                <a:latin typeface="幼圆" panose="02010509060101010101" pitchFamily="49" charset="-122"/>
                <a:ea typeface="幼圆" panose="02010509060101010101" pitchFamily="49" charset="-122"/>
              </a:rPr>
              <a:t>, William Robertson, and </a:t>
            </a:r>
            <a:r>
              <a:rPr lang="en-US" altLang="zh-CN" sz="2800" b="1" dirty="0" err="1">
                <a:solidFill>
                  <a:srgbClr val="0E71AA"/>
                </a:solidFill>
                <a:latin typeface="幼圆" panose="02010509060101010101" pitchFamily="49" charset="-122"/>
                <a:ea typeface="幼圆" panose="02010509060101010101" pitchFamily="49" charset="-122"/>
              </a:rPr>
              <a:t>Engin</a:t>
            </a:r>
            <a:r>
              <a:rPr lang="en-US" altLang="zh-CN" sz="2800" b="1" dirty="0">
                <a:solidFill>
                  <a:srgbClr val="0E71AA"/>
                </a:solidFill>
                <a:latin typeface="幼圆" panose="02010509060101010101" pitchFamily="49" charset="-122"/>
                <a:ea typeface="幼圆" panose="02010509060101010101" pitchFamily="49" charset="-122"/>
              </a:rPr>
              <a:t> </a:t>
            </a:r>
            <a:r>
              <a:rPr lang="en-US" altLang="zh-CN" sz="2800" b="1" dirty="0" err="1">
                <a:solidFill>
                  <a:srgbClr val="0E71AA"/>
                </a:solidFill>
                <a:latin typeface="幼圆" panose="02010509060101010101" pitchFamily="49" charset="-122"/>
                <a:ea typeface="幼圆" panose="02010509060101010101" pitchFamily="49" charset="-122"/>
              </a:rPr>
              <a:t>Kirda</a:t>
            </a:r>
            <a:r>
              <a:rPr lang="en-US" altLang="zh-CN" sz="2800" b="1" dirty="0">
                <a:solidFill>
                  <a:srgbClr val="0E71AA"/>
                </a:solidFill>
                <a:latin typeface="幼圆" panose="02010509060101010101" pitchFamily="49" charset="-122"/>
                <a:ea typeface="幼圆" panose="02010509060101010101" pitchFamily="49" charset="-122"/>
              </a:rPr>
              <a:t>, Northeastern </a:t>
            </a:r>
          </a:p>
          <a:p>
            <a:r>
              <a:rPr lang="en-US" altLang="zh-CN" sz="2800" b="1" dirty="0">
                <a:solidFill>
                  <a:srgbClr val="0E71AA"/>
                </a:solidFill>
                <a:latin typeface="幼圆" panose="02010509060101010101" pitchFamily="49" charset="-122"/>
                <a:ea typeface="幼圆" panose="02010509060101010101" pitchFamily="49" charset="-122"/>
              </a:rPr>
              <a:t>University</a:t>
            </a:r>
            <a:endParaRPr lang="zh-CN" altLang="en-US" sz="28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5" name="文本框 11"/>
          <p:cNvSpPr txBox="1"/>
          <p:nvPr/>
        </p:nvSpPr>
        <p:spPr>
          <a:xfrm>
            <a:off x="-1" y="6297102"/>
            <a:ext cx="6777705" cy="523220"/>
          </a:xfrm>
          <a:prstGeom prst="rect">
            <a:avLst/>
          </a:prstGeom>
          <a:noFill/>
          <a:effectLst/>
        </p:spPr>
        <p:txBody>
          <a:bodyPr wrap="square" rtlCol="0">
            <a:spAutoFit/>
          </a:bodyPr>
          <a:lstStyle/>
          <a:p>
            <a:r>
              <a:rPr lang="zh-CN" altLang="en-US" sz="2800" b="1" dirty="0" smtClean="0">
                <a:solidFill>
                  <a:srgbClr val="0E71AA"/>
                </a:solidFill>
                <a:latin typeface="幼圆" panose="02010509060101010101" pitchFamily="49" charset="-122"/>
                <a:ea typeface="幼圆" panose="02010509060101010101" pitchFamily="49" charset="-122"/>
              </a:rPr>
              <a:t>吴琦辉 </a:t>
            </a:r>
            <a:r>
              <a:rPr lang="en-US" altLang="zh-CN" sz="2800" b="1" dirty="0" smtClean="0">
                <a:solidFill>
                  <a:srgbClr val="0E71AA"/>
                </a:solidFill>
                <a:latin typeface="幼圆" panose="02010509060101010101" pitchFamily="49" charset="-122"/>
                <a:ea typeface="幼圆" panose="02010509060101010101" pitchFamily="49" charset="-122"/>
              </a:rPr>
              <a:t>1902</a:t>
            </a:r>
            <a:r>
              <a:rPr lang="zh-CN" altLang="en-US" sz="2800" b="1" dirty="0" smtClean="0">
                <a:solidFill>
                  <a:srgbClr val="0E71AA"/>
                </a:solidFill>
                <a:latin typeface="幼圆" panose="02010509060101010101" pitchFamily="49" charset="-122"/>
                <a:ea typeface="幼圆" panose="02010509060101010101" pitchFamily="49" charset="-122"/>
              </a:rPr>
              <a:t>班 </a:t>
            </a:r>
            <a:r>
              <a:rPr lang="en-US" altLang="zh-CN" sz="2800" b="1" dirty="0" smtClean="0">
                <a:solidFill>
                  <a:srgbClr val="0E71AA"/>
                </a:solidFill>
                <a:latin typeface="幼圆" panose="02010509060101010101" pitchFamily="49" charset="-122"/>
                <a:ea typeface="幼圆" panose="02010509060101010101" pitchFamily="49" charset="-122"/>
              </a:rPr>
              <a:t>21951085</a:t>
            </a:r>
          </a:p>
        </p:txBody>
      </p:sp>
    </p:spTree>
    <p:extLst>
      <p:ext uri="{BB962C8B-B14F-4D97-AF65-F5344CB8AC3E}">
        <p14:creationId xmlns:p14="http://schemas.microsoft.com/office/powerpoint/2010/main" val="1567713636"/>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018" y="-239824"/>
            <a:ext cx="14511651" cy="5856000"/>
          </a:xfrm>
          <a:prstGeom prst="rect">
            <a:avLst/>
          </a:prstGeom>
        </p:spPr>
      </p:pic>
      <p:sp>
        <p:nvSpPr>
          <p:cNvPr id="6" name="文本框 5"/>
          <p:cNvSpPr txBox="1"/>
          <p:nvPr/>
        </p:nvSpPr>
        <p:spPr>
          <a:xfrm>
            <a:off x="582996" y="3819863"/>
            <a:ext cx="1824538" cy="2215991"/>
          </a:xfrm>
          <a:prstGeom prst="rect">
            <a:avLst/>
          </a:prstGeom>
          <a:noFill/>
        </p:spPr>
        <p:txBody>
          <a:bodyPr wrap="none" rtlCol="0">
            <a:spAutoFit/>
          </a:bodyPr>
          <a:lstStyle/>
          <a:p>
            <a:r>
              <a:rPr lang="en-US" altLang="zh-CN" sz="13800" b="1" dirty="0" smtClean="0">
                <a:solidFill>
                  <a:srgbClr val="0E71AA"/>
                </a:solidFill>
                <a:latin typeface="Agency FB" panose="020B0503020202020204" pitchFamily="34" charset="0"/>
                <a:ea typeface="微软雅黑" panose="020B0503020204020204" pitchFamily="34" charset="-122"/>
              </a:rPr>
              <a:t>04</a:t>
            </a:r>
            <a:endParaRPr lang="zh-CN" altLang="en-US" sz="13800" b="1" dirty="0">
              <a:solidFill>
                <a:srgbClr val="0E71AA"/>
              </a:solidFill>
              <a:latin typeface="Agency FB" panose="020B0503020202020204" pitchFamily="34" charset="0"/>
              <a:ea typeface="微软雅黑" panose="020B0503020204020204" pitchFamily="34" charset="-122"/>
            </a:endParaRPr>
          </a:p>
        </p:txBody>
      </p:sp>
      <p:sp>
        <p:nvSpPr>
          <p:cNvPr id="7" name="文本框 6"/>
          <p:cNvSpPr txBox="1"/>
          <p:nvPr/>
        </p:nvSpPr>
        <p:spPr>
          <a:xfrm>
            <a:off x="5511966" y="772760"/>
            <a:ext cx="6680034" cy="1200329"/>
          </a:xfrm>
          <a:prstGeom prst="rect">
            <a:avLst/>
          </a:prstGeom>
          <a:noFill/>
        </p:spPr>
        <p:txBody>
          <a:bodyPr wrap="none" rtlCol="0">
            <a:spAutoFit/>
          </a:bodyPr>
          <a:lstStyle/>
          <a:p>
            <a:r>
              <a:rPr lang="en-US" altLang="zh-CN" sz="7200" b="1" dirty="0" smtClean="0">
                <a:solidFill>
                  <a:srgbClr val="0E71AA"/>
                </a:solidFill>
                <a:latin typeface="幼圆" panose="02010509060101010101" pitchFamily="49" charset="-122"/>
                <a:ea typeface="幼圆" panose="02010509060101010101" pitchFamily="49" charset="-122"/>
              </a:rPr>
              <a:t>UNVEIL</a:t>
            </a:r>
            <a:r>
              <a:rPr lang="zh-CN" altLang="en-US" sz="7200" b="1" dirty="0" smtClean="0">
                <a:solidFill>
                  <a:srgbClr val="0E71AA"/>
                </a:solidFill>
                <a:latin typeface="幼圆" panose="02010509060101010101" pitchFamily="49" charset="-122"/>
                <a:ea typeface="幼圆" panose="02010509060101010101" pitchFamily="49" charset="-122"/>
              </a:rPr>
              <a:t>效果评估</a:t>
            </a:r>
            <a:endParaRPr lang="zh-CN" altLang="en-US" sz="7200" b="1" dirty="0">
              <a:solidFill>
                <a:srgbClr val="0E71AA"/>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06379730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884" y="-559605"/>
            <a:ext cx="4775154" cy="1926955"/>
          </a:xfrm>
          <a:prstGeom prst="rect">
            <a:avLst/>
          </a:prstGeom>
        </p:spPr>
      </p:pic>
      <p:sp>
        <p:nvSpPr>
          <p:cNvPr id="16" name="文本框 15"/>
          <p:cNvSpPr txBox="1"/>
          <p:nvPr/>
        </p:nvSpPr>
        <p:spPr>
          <a:xfrm>
            <a:off x="4766149" y="289040"/>
            <a:ext cx="2659702" cy="830997"/>
          </a:xfrm>
          <a:prstGeom prst="rect">
            <a:avLst/>
          </a:prstGeom>
          <a:noFill/>
          <a:effectLst/>
        </p:spPr>
        <p:txBody>
          <a:bodyPr wrap="none" rtlCol="0">
            <a:spAutoFit/>
          </a:bodyPr>
          <a:lstStyle/>
          <a:p>
            <a:pPr algn="ctr"/>
            <a:r>
              <a:rPr lang="zh-CN" altLang="en-US" sz="4800" b="1" dirty="0" smtClean="0">
                <a:solidFill>
                  <a:srgbClr val="0E71AA"/>
                </a:solidFill>
                <a:latin typeface="幼圆" panose="02010509060101010101" pitchFamily="49" charset="-122"/>
                <a:ea typeface="幼圆" panose="02010509060101010101" pitchFamily="49" charset="-122"/>
              </a:rPr>
              <a:t>环境搭建</a:t>
            </a:r>
            <a:endParaRPr lang="zh-CN" altLang="en-US" sz="4800" b="1" dirty="0">
              <a:solidFill>
                <a:srgbClr val="0E71AA"/>
              </a:solidFill>
              <a:latin typeface="幼圆" panose="02010509060101010101" pitchFamily="49" charset="-122"/>
              <a:ea typeface="幼圆" panose="02010509060101010101" pitchFamily="49" charset="-122"/>
            </a:endParaRPr>
          </a:p>
        </p:txBody>
      </p:sp>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5" name="圆角矩形 14"/>
          <p:cNvSpPr/>
          <p:nvPr/>
        </p:nvSpPr>
        <p:spPr>
          <a:xfrm>
            <a:off x="870019" y="1645920"/>
            <a:ext cx="10155871" cy="4859383"/>
          </a:xfrm>
          <a:prstGeom prst="roundRect">
            <a:avLst>
              <a:gd name="adj" fmla="val 3888"/>
            </a:avLst>
          </a:prstGeom>
          <a:noFill/>
          <a:ln w="12700">
            <a:solidFill>
              <a:srgbClr val="074279"/>
            </a:solid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 name="Rectangle 5"/>
          <p:cNvSpPr>
            <a:spLocks noChangeArrowheads="1"/>
          </p:cNvSpPr>
          <p:nvPr/>
        </p:nvSpPr>
        <p:spPr bwMode="auto">
          <a:xfrm>
            <a:off x="2062572" y="3690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0" name="Rectangle 9"/>
          <p:cNvSpPr>
            <a:spLocks noChangeArrowheads="1"/>
          </p:cNvSpPr>
          <p:nvPr/>
        </p:nvSpPr>
        <p:spPr bwMode="auto">
          <a:xfrm>
            <a:off x="2865033" y="42205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2" name="Rectangle 11"/>
          <p:cNvSpPr>
            <a:spLocks noChangeArrowheads="1"/>
          </p:cNvSpPr>
          <p:nvPr/>
        </p:nvSpPr>
        <p:spPr bwMode="auto">
          <a:xfrm>
            <a:off x="2865033" y="47801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4" name="Rectangle 13"/>
          <p:cNvSpPr>
            <a:spLocks noChangeArrowheads="1"/>
          </p:cNvSpPr>
          <p:nvPr/>
        </p:nvSpPr>
        <p:spPr bwMode="auto">
          <a:xfrm>
            <a:off x="2865033" y="5617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7" name="Rectangle 15"/>
          <p:cNvSpPr>
            <a:spLocks noChangeArrowheads="1"/>
          </p:cNvSpPr>
          <p:nvPr/>
        </p:nvSpPr>
        <p:spPr bwMode="auto">
          <a:xfrm>
            <a:off x="11706193" y="3726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9" name="Rectangle 17"/>
          <p:cNvSpPr>
            <a:spLocks noChangeArrowheads="1"/>
          </p:cNvSpPr>
          <p:nvPr/>
        </p:nvSpPr>
        <p:spPr bwMode="auto">
          <a:xfrm>
            <a:off x="5357137" y="387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1" name="Rectangle 19"/>
          <p:cNvSpPr>
            <a:spLocks noChangeArrowheads="1"/>
          </p:cNvSpPr>
          <p:nvPr/>
        </p:nvSpPr>
        <p:spPr bwMode="auto">
          <a:xfrm>
            <a:off x="5358497" y="48139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3" name="Rectangle 21"/>
          <p:cNvSpPr>
            <a:spLocks noChangeArrowheads="1"/>
          </p:cNvSpPr>
          <p:nvPr/>
        </p:nvSpPr>
        <p:spPr bwMode="auto">
          <a:xfrm>
            <a:off x="5320397" y="529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5" name="Rectangle 23"/>
          <p:cNvSpPr>
            <a:spLocks noChangeArrowheads="1"/>
          </p:cNvSpPr>
          <p:nvPr/>
        </p:nvSpPr>
        <p:spPr bwMode="auto">
          <a:xfrm>
            <a:off x="7350034" y="43534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7" name="Rectangle 25"/>
          <p:cNvSpPr>
            <a:spLocks noChangeArrowheads="1"/>
          </p:cNvSpPr>
          <p:nvPr/>
        </p:nvSpPr>
        <p:spPr bwMode="auto">
          <a:xfrm>
            <a:off x="7350034" y="581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1373284" y="324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Rectangle 4"/>
          <p:cNvSpPr>
            <a:spLocks noChangeArrowheads="1"/>
          </p:cNvSpPr>
          <p:nvPr/>
        </p:nvSpPr>
        <p:spPr bwMode="auto">
          <a:xfrm>
            <a:off x="3382942" y="2750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Rectangle 6"/>
          <p:cNvSpPr>
            <a:spLocks noChangeArrowheads="1"/>
          </p:cNvSpPr>
          <p:nvPr/>
        </p:nvSpPr>
        <p:spPr bwMode="auto">
          <a:xfrm>
            <a:off x="447814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Rectangle 8"/>
          <p:cNvSpPr>
            <a:spLocks noChangeArrowheads="1"/>
          </p:cNvSpPr>
          <p:nvPr/>
        </p:nvSpPr>
        <p:spPr bwMode="auto">
          <a:xfrm>
            <a:off x="664140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3" name="Rectangle 10"/>
          <p:cNvSpPr>
            <a:spLocks noChangeArrowheads="1"/>
          </p:cNvSpPr>
          <p:nvPr/>
        </p:nvSpPr>
        <p:spPr bwMode="auto">
          <a:xfrm>
            <a:off x="3182982" y="31768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8" name="Rectangle 12"/>
          <p:cNvSpPr>
            <a:spLocks noChangeArrowheads="1"/>
          </p:cNvSpPr>
          <p:nvPr/>
        </p:nvSpPr>
        <p:spPr bwMode="auto">
          <a:xfrm>
            <a:off x="3128919" y="37517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6" name="Rectangle 14"/>
          <p:cNvSpPr>
            <a:spLocks noChangeArrowheads="1"/>
          </p:cNvSpPr>
          <p:nvPr/>
        </p:nvSpPr>
        <p:spPr bwMode="auto">
          <a:xfrm>
            <a:off x="6779712" y="1899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9" name="Rectangle 16"/>
          <p:cNvSpPr>
            <a:spLocks noChangeArrowheads="1"/>
          </p:cNvSpPr>
          <p:nvPr/>
        </p:nvSpPr>
        <p:spPr bwMode="auto">
          <a:xfrm>
            <a:off x="8883137" y="18810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TextBox 7"/>
          <p:cNvSpPr txBox="1"/>
          <p:nvPr/>
        </p:nvSpPr>
        <p:spPr>
          <a:xfrm>
            <a:off x="1347523" y="1887363"/>
            <a:ext cx="9200861" cy="4401205"/>
          </a:xfrm>
          <a:prstGeom prst="rect">
            <a:avLst/>
          </a:prstGeom>
          <a:noFill/>
        </p:spPr>
        <p:txBody>
          <a:bodyPr wrap="square" rtlCol="0">
            <a:spAutoFit/>
          </a:bodyPr>
          <a:lstStyle/>
          <a:p>
            <a:pPr indent="304800" algn="just">
              <a:spcAft>
                <a:spcPts val="0"/>
              </a:spcAft>
            </a:pPr>
            <a:r>
              <a:rPr lang="zh-CN" altLang="en-US" sz="2800" kern="2200" dirty="0" smtClean="0">
                <a:latin typeface="Times New Roman"/>
                <a:cs typeface="Calibri Light"/>
              </a:rPr>
              <a:t>     作者评估</a:t>
            </a:r>
            <a:r>
              <a:rPr lang="zh-CN" altLang="en-US" sz="2800" kern="2200" dirty="0">
                <a:latin typeface="Times New Roman"/>
                <a:cs typeface="Calibri Light"/>
              </a:rPr>
              <a:t>了在一个基于</a:t>
            </a:r>
            <a:r>
              <a:rPr lang="en-US" altLang="zh-CN" sz="2800" kern="2200" dirty="0">
                <a:latin typeface="Times New Roman"/>
                <a:cs typeface="Calibri Light"/>
              </a:rPr>
              <a:t>Ubuntu 14.04 LTS</a:t>
            </a:r>
            <a:r>
              <a:rPr lang="zh-CN" altLang="en-US" sz="2800" kern="2200" dirty="0">
                <a:latin typeface="Times New Roman"/>
                <a:cs typeface="Calibri Light"/>
              </a:rPr>
              <a:t>的</a:t>
            </a:r>
            <a:r>
              <a:rPr lang="en-US" altLang="zh-CN" sz="2800" kern="2200" dirty="0" err="1">
                <a:latin typeface="Times New Roman"/>
                <a:cs typeface="Calibri Light"/>
              </a:rPr>
              <a:t>Ganeti</a:t>
            </a:r>
            <a:r>
              <a:rPr lang="zh-CN" altLang="en-US" sz="2800" kern="2200" dirty="0">
                <a:latin typeface="Times New Roman"/>
                <a:cs typeface="Calibri Light"/>
              </a:rPr>
              <a:t>集群上运行</a:t>
            </a:r>
            <a:r>
              <a:rPr lang="en-US" altLang="zh-CN" sz="2800" kern="2200" dirty="0">
                <a:latin typeface="Times New Roman"/>
                <a:cs typeface="Calibri Light"/>
              </a:rPr>
              <a:t>Windows XP SP3</a:t>
            </a:r>
            <a:r>
              <a:rPr lang="zh-CN" altLang="en-US" sz="2800" kern="2200" dirty="0">
                <a:latin typeface="Times New Roman"/>
                <a:cs typeface="Calibri Light"/>
              </a:rPr>
              <a:t>的</a:t>
            </a:r>
            <a:r>
              <a:rPr lang="en-US" altLang="zh-CN" sz="2800" kern="2200" dirty="0">
                <a:latin typeface="Times New Roman"/>
                <a:cs typeface="Calibri Light"/>
              </a:rPr>
              <a:t>56</a:t>
            </a:r>
            <a:r>
              <a:rPr lang="zh-CN" altLang="en-US" sz="2800" kern="2200" dirty="0" smtClean="0">
                <a:latin typeface="Times New Roman"/>
                <a:cs typeface="Calibri Light"/>
              </a:rPr>
              <a:t>台</a:t>
            </a:r>
            <a:r>
              <a:rPr lang="en-US" altLang="zh-CN" sz="2800" kern="2200" dirty="0" smtClean="0">
                <a:latin typeface="Times New Roman"/>
                <a:cs typeface="Calibri Light"/>
              </a:rPr>
              <a:t>VM</a:t>
            </a:r>
            <a:r>
              <a:rPr lang="zh-CN" altLang="en-US" sz="2800" kern="2200" dirty="0" smtClean="0">
                <a:latin typeface="Times New Roman"/>
                <a:cs typeface="Calibri Light"/>
              </a:rPr>
              <a:t>。</a:t>
            </a:r>
            <a:r>
              <a:rPr lang="zh-CN" altLang="en-US" sz="2800" kern="2200" dirty="0">
                <a:latin typeface="Times New Roman"/>
                <a:cs typeface="Calibri Light"/>
              </a:rPr>
              <a:t>虽然</a:t>
            </a:r>
            <a:r>
              <a:rPr lang="en-US" altLang="zh-CN" sz="2800" kern="2200" dirty="0">
                <a:latin typeface="Times New Roman"/>
                <a:cs typeface="Calibri Light"/>
              </a:rPr>
              <a:t>Windows XP</a:t>
            </a:r>
            <a:r>
              <a:rPr lang="zh-CN" altLang="en-US" sz="2800" kern="2200" dirty="0">
                <a:latin typeface="Times New Roman"/>
                <a:cs typeface="Calibri Light"/>
              </a:rPr>
              <a:t>并不是必需的，但它被选择是因为它得到了杜鹃沙盒的良好支持。每个</a:t>
            </a:r>
            <a:r>
              <a:rPr lang="en-US" altLang="zh-CN" sz="2800" kern="2200" dirty="0">
                <a:latin typeface="Times New Roman"/>
                <a:cs typeface="Calibri Light"/>
              </a:rPr>
              <a:t>VM</a:t>
            </a:r>
            <a:r>
              <a:rPr lang="zh-CN" altLang="en-US" sz="2800" kern="2200" dirty="0">
                <a:latin typeface="Times New Roman"/>
                <a:cs typeface="Calibri Light"/>
              </a:rPr>
              <a:t>都有多个</a:t>
            </a:r>
            <a:r>
              <a:rPr lang="en-US" altLang="zh-CN" sz="2800" kern="2200" dirty="0">
                <a:latin typeface="Times New Roman"/>
                <a:cs typeface="Calibri Light"/>
              </a:rPr>
              <a:t>NTFS</a:t>
            </a:r>
            <a:r>
              <a:rPr lang="zh-CN" altLang="en-US" sz="2800" kern="2200" dirty="0">
                <a:latin typeface="Times New Roman"/>
                <a:cs typeface="Calibri Light"/>
              </a:rPr>
              <a:t>驱动器。我们采取了反规避措施，如改变的</a:t>
            </a:r>
            <a:r>
              <a:rPr lang="en-US" altLang="zh-CN" sz="2800" kern="2200" dirty="0">
                <a:latin typeface="Times New Roman"/>
                <a:cs typeface="Calibri Light"/>
              </a:rPr>
              <a:t>IP</a:t>
            </a:r>
            <a:r>
              <a:rPr lang="zh-CN" altLang="en-US" sz="2800" kern="2200" dirty="0">
                <a:latin typeface="Times New Roman"/>
                <a:cs typeface="Calibri Light"/>
              </a:rPr>
              <a:t>地址范围和虚拟机的</a:t>
            </a:r>
            <a:r>
              <a:rPr lang="en-US" altLang="zh-CN" sz="2800" kern="2200" dirty="0">
                <a:latin typeface="Times New Roman"/>
                <a:cs typeface="Calibri Light"/>
              </a:rPr>
              <a:t>MAC</a:t>
            </a:r>
            <a:r>
              <a:rPr lang="zh-CN" altLang="en-US" sz="2800" kern="2200" dirty="0">
                <a:latin typeface="Times New Roman"/>
                <a:cs typeface="Calibri Light"/>
              </a:rPr>
              <a:t>地址，以防止虚拟机被恶意软件作者的指纹。此外，我们允许通过过滤的主机专用适配器对</a:t>
            </a:r>
            <a:r>
              <a:rPr lang="en-US" altLang="zh-CN" sz="2800" kern="2200" dirty="0">
                <a:latin typeface="Times New Roman"/>
                <a:cs typeface="Calibri Light"/>
              </a:rPr>
              <a:t>Internet</a:t>
            </a:r>
            <a:r>
              <a:rPr lang="zh-CN" altLang="en-US" sz="2800" kern="2200" dirty="0">
                <a:latin typeface="Times New Roman"/>
                <a:cs typeface="Calibri Light"/>
              </a:rPr>
              <a:t>进行控制访问。特别是，过滤允许有限的</a:t>
            </a:r>
            <a:r>
              <a:rPr lang="en-US" altLang="zh-CN" sz="2800" kern="2200" dirty="0">
                <a:latin typeface="Times New Roman"/>
                <a:cs typeface="Calibri Light"/>
              </a:rPr>
              <a:t>IRC</a:t>
            </a:r>
            <a:r>
              <a:rPr lang="zh-CN" altLang="en-US" sz="2800" kern="2200" dirty="0">
                <a:latin typeface="Times New Roman"/>
                <a:cs typeface="Calibri Light"/>
              </a:rPr>
              <a:t>、</a:t>
            </a:r>
            <a:r>
              <a:rPr lang="en-US" altLang="zh-CN" sz="2800" kern="2200" dirty="0">
                <a:latin typeface="Times New Roman"/>
                <a:cs typeface="Calibri Light"/>
              </a:rPr>
              <a:t>DNS</a:t>
            </a:r>
            <a:r>
              <a:rPr lang="zh-CN" altLang="en-US" sz="2800" kern="2200" dirty="0">
                <a:latin typeface="Times New Roman"/>
                <a:cs typeface="Calibri Light"/>
              </a:rPr>
              <a:t>和</a:t>
            </a:r>
            <a:r>
              <a:rPr lang="en-US" altLang="zh-CN" sz="2800" kern="2200" dirty="0">
                <a:latin typeface="Times New Roman"/>
                <a:cs typeface="Calibri Light"/>
              </a:rPr>
              <a:t>HTTP</a:t>
            </a:r>
            <a:r>
              <a:rPr lang="zh-CN" altLang="en-US" sz="2800" kern="2200" dirty="0">
                <a:latin typeface="Times New Roman"/>
                <a:cs typeface="Calibri Light"/>
              </a:rPr>
              <a:t>流量，因此示例可以与</a:t>
            </a:r>
            <a:r>
              <a:rPr lang="en-US" altLang="zh-CN" sz="2800" kern="2200" dirty="0">
                <a:latin typeface="Times New Roman"/>
                <a:cs typeface="Calibri Light"/>
              </a:rPr>
              <a:t>C&amp;C</a:t>
            </a:r>
            <a:r>
              <a:rPr lang="zh-CN" altLang="en-US" sz="2800" kern="2200" dirty="0">
                <a:latin typeface="Times New Roman"/>
                <a:cs typeface="Calibri Light"/>
              </a:rPr>
              <a:t>服务器通信。</a:t>
            </a:r>
            <a:r>
              <a:rPr lang="en-US" altLang="zh-CN" sz="2800" kern="2200" dirty="0">
                <a:latin typeface="Times New Roman"/>
                <a:cs typeface="Calibri Light"/>
              </a:rPr>
              <a:t>SMTP</a:t>
            </a:r>
            <a:r>
              <a:rPr lang="zh-CN" altLang="en-US" sz="2800" kern="2200" dirty="0">
                <a:latin typeface="Times New Roman"/>
                <a:cs typeface="Calibri Light"/>
              </a:rPr>
              <a:t>流量被重定向到一个本地蜜罐来预先释放垃圾邮件，并且网络带宽被限制来减少潜在的</a:t>
            </a:r>
            <a:r>
              <a:rPr lang="en-US" altLang="zh-CN" sz="2800" kern="2200" dirty="0" err="1">
                <a:latin typeface="Times New Roman"/>
                <a:cs typeface="Calibri Light"/>
              </a:rPr>
              <a:t>DoS</a:t>
            </a:r>
            <a:r>
              <a:rPr lang="zh-CN" altLang="en-US" sz="2800" kern="2200" dirty="0">
                <a:latin typeface="Times New Roman"/>
                <a:cs typeface="Calibri Light"/>
              </a:rPr>
              <a:t>攻击。</a:t>
            </a:r>
            <a:endParaRPr lang="zh-CN" altLang="zh-CN" sz="2800" kern="2200" dirty="0">
              <a:latin typeface="Times New Roman"/>
              <a:cs typeface="Calibri Light"/>
            </a:endParaRPr>
          </a:p>
        </p:txBody>
      </p:sp>
    </p:spTree>
    <p:extLst>
      <p:ext uri="{BB962C8B-B14F-4D97-AF65-F5344CB8AC3E}">
        <p14:creationId xmlns:p14="http://schemas.microsoft.com/office/powerpoint/2010/main" val="312510419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5" name="圆角矩形 14"/>
          <p:cNvSpPr/>
          <p:nvPr/>
        </p:nvSpPr>
        <p:spPr>
          <a:xfrm>
            <a:off x="870019" y="1645920"/>
            <a:ext cx="10155871" cy="4859383"/>
          </a:xfrm>
          <a:prstGeom prst="roundRect">
            <a:avLst>
              <a:gd name="adj" fmla="val 3888"/>
            </a:avLst>
          </a:prstGeom>
          <a:noFill/>
          <a:ln w="12700">
            <a:solidFill>
              <a:srgbClr val="074279"/>
            </a:solid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 name="Rectangle 5"/>
          <p:cNvSpPr>
            <a:spLocks noChangeArrowheads="1"/>
          </p:cNvSpPr>
          <p:nvPr/>
        </p:nvSpPr>
        <p:spPr bwMode="auto">
          <a:xfrm>
            <a:off x="2062572" y="3690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0" name="Rectangle 9"/>
          <p:cNvSpPr>
            <a:spLocks noChangeArrowheads="1"/>
          </p:cNvSpPr>
          <p:nvPr/>
        </p:nvSpPr>
        <p:spPr bwMode="auto">
          <a:xfrm>
            <a:off x="2865033" y="42205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2" name="Rectangle 11"/>
          <p:cNvSpPr>
            <a:spLocks noChangeArrowheads="1"/>
          </p:cNvSpPr>
          <p:nvPr/>
        </p:nvSpPr>
        <p:spPr bwMode="auto">
          <a:xfrm>
            <a:off x="2865033" y="47801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4" name="Rectangle 13"/>
          <p:cNvSpPr>
            <a:spLocks noChangeArrowheads="1"/>
          </p:cNvSpPr>
          <p:nvPr/>
        </p:nvSpPr>
        <p:spPr bwMode="auto">
          <a:xfrm>
            <a:off x="2865033" y="5617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7" name="Rectangle 15"/>
          <p:cNvSpPr>
            <a:spLocks noChangeArrowheads="1"/>
          </p:cNvSpPr>
          <p:nvPr/>
        </p:nvSpPr>
        <p:spPr bwMode="auto">
          <a:xfrm>
            <a:off x="11706193" y="3726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9" name="Rectangle 17"/>
          <p:cNvSpPr>
            <a:spLocks noChangeArrowheads="1"/>
          </p:cNvSpPr>
          <p:nvPr/>
        </p:nvSpPr>
        <p:spPr bwMode="auto">
          <a:xfrm>
            <a:off x="5357137" y="387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1" name="Rectangle 19"/>
          <p:cNvSpPr>
            <a:spLocks noChangeArrowheads="1"/>
          </p:cNvSpPr>
          <p:nvPr/>
        </p:nvSpPr>
        <p:spPr bwMode="auto">
          <a:xfrm>
            <a:off x="5358497" y="48139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3" name="Rectangle 21"/>
          <p:cNvSpPr>
            <a:spLocks noChangeArrowheads="1"/>
          </p:cNvSpPr>
          <p:nvPr/>
        </p:nvSpPr>
        <p:spPr bwMode="auto">
          <a:xfrm>
            <a:off x="5320397" y="529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5" name="Rectangle 23"/>
          <p:cNvSpPr>
            <a:spLocks noChangeArrowheads="1"/>
          </p:cNvSpPr>
          <p:nvPr/>
        </p:nvSpPr>
        <p:spPr bwMode="auto">
          <a:xfrm>
            <a:off x="7350034" y="43534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7" name="Rectangle 25"/>
          <p:cNvSpPr>
            <a:spLocks noChangeArrowheads="1"/>
          </p:cNvSpPr>
          <p:nvPr/>
        </p:nvSpPr>
        <p:spPr bwMode="auto">
          <a:xfrm>
            <a:off x="7350034" y="581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1373284" y="324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Rectangle 4"/>
          <p:cNvSpPr>
            <a:spLocks noChangeArrowheads="1"/>
          </p:cNvSpPr>
          <p:nvPr/>
        </p:nvSpPr>
        <p:spPr bwMode="auto">
          <a:xfrm>
            <a:off x="3382942" y="2750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Rectangle 6"/>
          <p:cNvSpPr>
            <a:spLocks noChangeArrowheads="1"/>
          </p:cNvSpPr>
          <p:nvPr/>
        </p:nvSpPr>
        <p:spPr bwMode="auto">
          <a:xfrm>
            <a:off x="447814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Rectangle 8"/>
          <p:cNvSpPr>
            <a:spLocks noChangeArrowheads="1"/>
          </p:cNvSpPr>
          <p:nvPr/>
        </p:nvSpPr>
        <p:spPr bwMode="auto">
          <a:xfrm>
            <a:off x="664140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3" name="Rectangle 10"/>
          <p:cNvSpPr>
            <a:spLocks noChangeArrowheads="1"/>
          </p:cNvSpPr>
          <p:nvPr/>
        </p:nvSpPr>
        <p:spPr bwMode="auto">
          <a:xfrm>
            <a:off x="3182982" y="31768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8" name="Rectangle 12"/>
          <p:cNvSpPr>
            <a:spLocks noChangeArrowheads="1"/>
          </p:cNvSpPr>
          <p:nvPr/>
        </p:nvSpPr>
        <p:spPr bwMode="auto">
          <a:xfrm>
            <a:off x="3128919" y="37517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6" name="Rectangle 14"/>
          <p:cNvSpPr>
            <a:spLocks noChangeArrowheads="1"/>
          </p:cNvSpPr>
          <p:nvPr/>
        </p:nvSpPr>
        <p:spPr bwMode="auto">
          <a:xfrm>
            <a:off x="6779712" y="1899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9" name="Rectangle 16"/>
          <p:cNvSpPr>
            <a:spLocks noChangeArrowheads="1"/>
          </p:cNvSpPr>
          <p:nvPr/>
        </p:nvSpPr>
        <p:spPr bwMode="auto">
          <a:xfrm>
            <a:off x="8883137" y="18810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0" name="文本框 15"/>
          <p:cNvSpPr txBox="1"/>
          <p:nvPr/>
        </p:nvSpPr>
        <p:spPr>
          <a:xfrm>
            <a:off x="1864520" y="289040"/>
            <a:ext cx="8462958" cy="646331"/>
          </a:xfrm>
          <a:prstGeom prst="rect">
            <a:avLst/>
          </a:prstGeom>
          <a:noFill/>
          <a:effectLst/>
        </p:spPr>
        <p:txBody>
          <a:bodyPr wrap="none" rtlCol="0">
            <a:spAutoFit/>
          </a:bodyPr>
          <a:lstStyle/>
          <a:p>
            <a:pPr algn="ctr"/>
            <a:r>
              <a:rPr lang="zh-CN" altLang="en-US" sz="3600" b="1" dirty="0">
                <a:solidFill>
                  <a:srgbClr val="0E71AA"/>
                </a:solidFill>
                <a:latin typeface="幼圆" panose="02010509060101010101" pitchFamily="49" charset="-122"/>
                <a:ea typeface="幼圆" panose="02010509060101010101" pitchFamily="49" charset="-122"/>
              </a:rPr>
              <a:t>实验一</a:t>
            </a:r>
            <a:r>
              <a:rPr lang="zh-CN" altLang="en-US" sz="3600" b="1" dirty="0" smtClean="0">
                <a:solidFill>
                  <a:srgbClr val="0E71AA"/>
                </a:solidFill>
                <a:latin typeface="幼圆" panose="02010509060101010101" pitchFamily="49" charset="-122"/>
                <a:ea typeface="幼圆" panose="02010509060101010101" pitchFamily="49" charset="-122"/>
              </a:rPr>
              <a:t>：</a:t>
            </a:r>
            <a:r>
              <a:rPr lang="en-US" altLang="zh-CN" sz="3600" b="1" dirty="0">
                <a:solidFill>
                  <a:srgbClr val="0E71AA"/>
                </a:solidFill>
                <a:latin typeface="Times New Roman" pitchFamily="18" charset="0"/>
                <a:ea typeface="幼圆" panose="02010509060101010101" pitchFamily="49" charset="-122"/>
                <a:cs typeface="Times New Roman" pitchFamily="18" charset="0"/>
              </a:rPr>
              <a:t>Ground Truth (Labeled) Dataset</a:t>
            </a:r>
            <a:endParaRPr lang="zh-CN" altLang="en-US" sz="3600" b="1" dirty="0">
              <a:solidFill>
                <a:srgbClr val="0E71AA"/>
              </a:solidFill>
              <a:latin typeface="Times New Roman" pitchFamily="18" charset="0"/>
              <a:ea typeface="幼圆" panose="02010509060101010101" pitchFamily="49" charset="-122"/>
              <a:cs typeface="Times New Roman" pitchFamily="18" charset="0"/>
            </a:endParaRPr>
          </a:p>
        </p:txBody>
      </p:sp>
      <p:sp>
        <p:nvSpPr>
          <p:cNvPr id="32" name="TextBox 31"/>
          <p:cNvSpPr txBox="1"/>
          <p:nvPr/>
        </p:nvSpPr>
        <p:spPr>
          <a:xfrm>
            <a:off x="1373282" y="1819895"/>
            <a:ext cx="9200861" cy="4662815"/>
          </a:xfrm>
          <a:prstGeom prst="rect">
            <a:avLst/>
          </a:prstGeom>
          <a:noFill/>
        </p:spPr>
        <p:txBody>
          <a:bodyPr wrap="square" rtlCol="0">
            <a:spAutoFit/>
          </a:bodyPr>
          <a:lstStyle/>
          <a:p>
            <a:pPr lvl="0" indent="304800" algn="just">
              <a:lnSpc>
                <a:spcPct val="150000"/>
              </a:lnSpc>
            </a:pPr>
            <a:r>
              <a:rPr lang="zh-CN" altLang="en-US" kern="2200" dirty="0">
                <a:solidFill>
                  <a:prstClr val="black"/>
                </a:solidFill>
                <a:latin typeface="Times New Roman"/>
                <a:cs typeface="Calibri Light"/>
              </a:rPr>
              <a:t>在这个实验中</a:t>
            </a:r>
            <a:r>
              <a:rPr lang="en-US" altLang="zh-CN" kern="2200" dirty="0">
                <a:solidFill>
                  <a:prstClr val="black"/>
                </a:solidFill>
                <a:latin typeface="Times New Roman"/>
                <a:cs typeface="Calibri Light"/>
              </a:rPr>
              <a:t>,</a:t>
            </a:r>
            <a:r>
              <a:rPr lang="zh-CN" altLang="en-US" kern="2200" dirty="0">
                <a:solidFill>
                  <a:prstClr val="black"/>
                </a:solidFill>
                <a:latin typeface="Times New Roman"/>
                <a:cs typeface="Calibri Light"/>
              </a:rPr>
              <a:t>我们</a:t>
            </a:r>
            <a:r>
              <a:rPr lang="zh-CN" altLang="en-US" kern="2200" dirty="0" smtClean="0">
                <a:solidFill>
                  <a:prstClr val="black"/>
                </a:solidFill>
                <a:latin typeface="Times New Roman"/>
                <a:cs typeface="Calibri Light"/>
              </a:rPr>
              <a:t>评估</a:t>
            </a:r>
            <a:r>
              <a:rPr lang="en-US" altLang="zh-CN" kern="2200" dirty="0" smtClean="0">
                <a:solidFill>
                  <a:prstClr val="black"/>
                </a:solidFill>
                <a:latin typeface="Times New Roman"/>
                <a:cs typeface="Calibri Light"/>
              </a:rPr>
              <a:t>UNVEIL</a:t>
            </a:r>
            <a:r>
              <a:rPr lang="zh-CN" altLang="en-US" kern="2200" dirty="0" smtClean="0">
                <a:solidFill>
                  <a:prstClr val="black"/>
                </a:solidFill>
                <a:latin typeface="Times New Roman"/>
                <a:cs typeface="Calibri Light"/>
              </a:rPr>
              <a:t>的</a:t>
            </a:r>
            <a:r>
              <a:rPr lang="zh-CN" altLang="en-US" kern="2200" dirty="0">
                <a:solidFill>
                  <a:prstClr val="black"/>
                </a:solidFill>
                <a:latin typeface="Times New Roman"/>
                <a:cs typeface="Calibri Light"/>
              </a:rPr>
              <a:t>有效性</a:t>
            </a:r>
            <a:r>
              <a:rPr lang="zh-CN" altLang="en-US" kern="2200" dirty="0" smtClean="0">
                <a:solidFill>
                  <a:prstClr val="black"/>
                </a:solidFill>
                <a:latin typeface="Times New Roman"/>
                <a:cs typeface="Calibri Light"/>
              </a:rPr>
              <a:t>、标签</a:t>
            </a:r>
            <a:r>
              <a:rPr lang="zh-CN" altLang="en-US" kern="2200" dirty="0">
                <a:solidFill>
                  <a:prstClr val="black"/>
                </a:solidFill>
                <a:latin typeface="Times New Roman"/>
                <a:cs typeface="Calibri Light"/>
              </a:rPr>
              <a:t>数据集和跑不同的屏幕锁样品来确定最佳阈值</a:t>
            </a:r>
            <a:r>
              <a:rPr lang="en-US" altLang="zh-CN" kern="2200" dirty="0" err="1">
                <a:solidFill>
                  <a:prstClr val="black"/>
                </a:solidFill>
                <a:latin typeface="Times New Roman"/>
                <a:cs typeface="Calibri Light"/>
              </a:rPr>
              <a:t>τsim</a:t>
            </a:r>
            <a:r>
              <a:rPr lang="zh-CN" altLang="en-US" kern="2200" dirty="0">
                <a:solidFill>
                  <a:prstClr val="black"/>
                </a:solidFill>
                <a:latin typeface="Times New Roman"/>
                <a:cs typeface="Calibri Light"/>
              </a:rPr>
              <a:t>大规模的实验。</a:t>
            </a:r>
            <a:endParaRPr lang="en-US" altLang="zh-CN" kern="2200" dirty="0">
              <a:solidFill>
                <a:prstClr val="black"/>
              </a:solidFill>
              <a:latin typeface="Times New Roman"/>
              <a:cs typeface="Calibri Light"/>
            </a:endParaRPr>
          </a:p>
          <a:p>
            <a:pPr lvl="0" indent="304800" algn="just">
              <a:lnSpc>
                <a:spcPct val="150000"/>
              </a:lnSpc>
            </a:pPr>
            <a:r>
              <a:rPr lang="zh-CN" altLang="en-US" kern="2200" dirty="0">
                <a:solidFill>
                  <a:prstClr val="black"/>
                </a:solidFill>
                <a:latin typeface="Times New Roman"/>
                <a:cs typeface="Calibri Light"/>
              </a:rPr>
              <a:t>我们从公共存储库和共享恶意软件样本的在线论坛收集了勒索软件样本。</a:t>
            </a:r>
            <a:r>
              <a:rPr lang="zh-CN" altLang="en-US" kern="2200" dirty="0">
                <a:latin typeface="Times New Roman"/>
                <a:cs typeface="Calibri Light"/>
              </a:rPr>
              <a:t>我们还收到了两家知名反恶意软件公司的带有标签的勒索软件样本。我们总共收集了</a:t>
            </a:r>
            <a:r>
              <a:rPr lang="en-US" altLang="zh-CN" kern="2200" dirty="0">
                <a:latin typeface="Times New Roman"/>
                <a:cs typeface="Calibri Light"/>
              </a:rPr>
              <a:t>3156</a:t>
            </a:r>
            <a:r>
              <a:rPr lang="zh-CN" altLang="en-US" kern="2200" dirty="0">
                <a:latin typeface="Times New Roman"/>
                <a:cs typeface="Calibri Light"/>
              </a:rPr>
              <a:t>个最近的样本。为了确保这些样本确实是活动的运行勒索软件，我们在测试环境中运行它们。我们确认了</a:t>
            </a:r>
            <a:r>
              <a:rPr lang="en-US" altLang="zh-CN" kern="2200" dirty="0">
                <a:latin typeface="Times New Roman"/>
                <a:cs typeface="Calibri Light"/>
              </a:rPr>
              <a:t>2121</a:t>
            </a:r>
            <a:r>
              <a:rPr lang="zh-CN" altLang="en-US" kern="2200" dirty="0">
                <a:latin typeface="Times New Roman"/>
                <a:cs typeface="Calibri Light"/>
              </a:rPr>
              <a:t>个活跃的勒索软件实例。</a:t>
            </a:r>
            <a:r>
              <a:rPr lang="zh-CN" altLang="en-US" kern="2200" dirty="0">
                <a:solidFill>
                  <a:prstClr val="black"/>
                </a:solidFill>
                <a:latin typeface="Times New Roman"/>
                <a:cs typeface="Calibri Light"/>
              </a:rPr>
              <a:t>在每次运行之后，我们都检查每个示例的文件系统活动，以寻找攻击用户数据的任何迹象。如果我们没有看到任何恶意的文件系统活动，我们将检查运行该示例时是否显示了勒索通知。该数据集涵盖了当前大多数的勒索软件家族。除了标记的勒索软件数据集，我们还重新建立了一个数据集，包括非勒索软件样本。这些样本被提交到</a:t>
            </a:r>
            <a:r>
              <a:rPr lang="en-US" altLang="zh-CN" kern="2200" dirty="0">
                <a:solidFill>
                  <a:prstClr val="black"/>
                </a:solidFill>
                <a:latin typeface="Times New Roman"/>
                <a:cs typeface="Calibri Light"/>
              </a:rPr>
              <a:t>Anubis</a:t>
            </a:r>
            <a:r>
              <a:rPr lang="zh-CN" altLang="en-US" kern="2200" dirty="0">
                <a:solidFill>
                  <a:prstClr val="black"/>
                </a:solidFill>
                <a:latin typeface="Times New Roman"/>
                <a:cs typeface="Calibri Light"/>
              </a:rPr>
              <a:t>的分析平台，包括一组良性和恶意样本。我们选择了</a:t>
            </a:r>
            <a:r>
              <a:rPr lang="en-US" altLang="zh-CN" kern="2200" dirty="0">
                <a:solidFill>
                  <a:prstClr val="black"/>
                </a:solidFill>
                <a:latin typeface="Times New Roman"/>
                <a:cs typeface="Calibri Light"/>
              </a:rPr>
              <a:t>149</a:t>
            </a:r>
            <a:r>
              <a:rPr lang="zh-CN" altLang="en-US" kern="2200" dirty="0">
                <a:solidFill>
                  <a:prstClr val="black"/>
                </a:solidFill>
                <a:latin typeface="Times New Roman"/>
                <a:cs typeface="Calibri Light"/>
              </a:rPr>
              <a:t>个良性的可执行程序，包括具有勒索软件行为的应用程序，如安全删除、加密和压缩。我们还测试了来自</a:t>
            </a:r>
            <a:r>
              <a:rPr lang="en-US" altLang="zh-CN" kern="2200" dirty="0">
                <a:solidFill>
                  <a:prstClr val="black"/>
                </a:solidFill>
                <a:latin typeface="Times New Roman"/>
                <a:cs typeface="Calibri Light"/>
              </a:rPr>
              <a:t>36</a:t>
            </a:r>
            <a:r>
              <a:rPr lang="zh-CN" altLang="en-US" kern="2200" dirty="0" smtClean="0">
                <a:solidFill>
                  <a:prstClr val="black"/>
                </a:solidFill>
                <a:latin typeface="Times New Roman"/>
                <a:cs typeface="Calibri Light"/>
              </a:rPr>
              <a:t>个</a:t>
            </a:r>
            <a:endParaRPr lang="zh-CN" altLang="zh-CN" kern="2200" dirty="0">
              <a:solidFill>
                <a:prstClr val="black"/>
              </a:solidFill>
              <a:latin typeface="Times New Roman"/>
              <a:cs typeface="Calibri Light"/>
            </a:endParaRPr>
          </a:p>
        </p:txBody>
      </p:sp>
    </p:spTree>
    <p:extLst>
      <p:ext uri="{BB962C8B-B14F-4D97-AF65-F5344CB8AC3E}">
        <p14:creationId xmlns:p14="http://schemas.microsoft.com/office/powerpoint/2010/main" val="3882902023"/>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5" name="圆角矩形 14"/>
          <p:cNvSpPr/>
          <p:nvPr/>
        </p:nvSpPr>
        <p:spPr>
          <a:xfrm>
            <a:off x="870019" y="1645920"/>
            <a:ext cx="10155871" cy="4859383"/>
          </a:xfrm>
          <a:prstGeom prst="roundRect">
            <a:avLst>
              <a:gd name="adj" fmla="val 3888"/>
            </a:avLst>
          </a:prstGeom>
          <a:noFill/>
          <a:ln w="12700">
            <a:solidFill>
              <a:srgbClr val="074279"/>
            </a:solid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 name="Rectangle 5"/>
          <p:cNvSpPr>
            <a:spLocks noChangeArrowheads="1"/>
          </p:cNvSpPr>
          <p:nvPr/>
        </p:nvSpPr>
        <p:spPr bwMode="auto">
          <a:xfrm>
            <a:off x="2062572" y="3690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0" name="Rectangle 9"/>
          <p:cNvSpPr>
            <a:spLocks noChangeArrowheads="1"/>
          </p:cNvSpPr>
          <p:nvPr/>
        </p:nvSpPr>
        <p:spPr bwMode="auto">
          <a:xfrm>
            <a:off x="2865033" y="42205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2" name="Rectangle 11"/>
          <p:cNvSpPr>
            <a:spLocks noChangeArrowheads="1"/>
          </p:cNvSpPr>
          <p:nvPr/>
        </p:nvSpPr>
        <p:spPr bwMode="auto">
          <a:xfrm>
            <a:off x="2865033" y="47801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4" name="Rectangle 13"/>
          <p:cNvSpPr>
            <a:spLocks noChangeArrowheads="1"/>
          </p:cNvSpPr>
          <p:nvPr/>
        </p:nvSpPr>
        <p:spPr bwMode="auto">
          <a:xfrm>
            <a:off x="2865033" y="5617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7" name="Rectangle 15"/>
          <p:cNvSpPr>
            <a:spLocks noChangeArrowheads="1"/>
          </p:cNvSpPr>
          <p:nvPr/>
        </p:nvSpPr>
        <p:spPr bwMode="auto">
          <a:xfrm>
            <a:off x="11706193" y="3726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9" name="Rectangle 17"/>
          <p:cNvSpPr>
            <a:spLocks noChangeArrowheads="1"/>
          </p:cNvSpPr>
          <p:nvPr/>
        </p:nvSpPr>
        <p:spPr bwMode="auto">
          <a:xfrm>
            <a:off x="5357137" y="387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1" name="Rectangle 19"/>
          <p:cNvSpPr>
            <a:spLocks noChangeArrowheads="1"/>
          </p:cNvSpPr>
          <p:nvPr/>
        </p:nvSpPr>
        <p:spPr bwMode="auto">
          <a:xfrm>
            <a:off x="5358497" y="48139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3" name="Rectangle 21"/>
          <p:cNvSpPr>
            <a:spLocks noChangeArrowheads="1"/>
          </p:cNvSpPr>
          <p:nvPr/>
        </p:nvSpPr>
        <p:spPr bwMode="auto">
          <a:xfrm>
            <a:off x="5320397" y="529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5" name="Rectangle 23"/>
          <p:cNvSpPr>
            <a:spLocks noChangeArrowheads="1"/>
          </p:cNvSpPr>
          <p:nvPr/>
        </p:nvSpPr>
        <p:spPr bwMode="auto">
          <a:xfrm>
            <a:off x="7350034" y="43534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7" name="Rectangle 25"/>
          <p:cNvSpPr>
            <a:spLocks noChangeArrowheads="1"/>
          </p:cNvSpPr>
          <p:nvPr/>
        </p:nvSpPr>
        <p:spPr bwMode="auto">
          <a:xfrm>
            <a:off x="7350034" y="581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1373284" y="324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Rectangle 4"/>
          <p:cNvSpPr>
            <a:spLocks noChangeArrowheads="1"/>
          </p:cNvSpPr>
          <p:nvPr/>
        </p:nvSpPr>
        <p:spPr bwMode="auto">
          <a:xfrm>
            <a:off x="3382942" y="2750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Rectangle 6"/>
          <p:cNvSpPr>
            <a:spLocks noChangeArrowheads="1"/>
          </p:cNvSpPr>
          <p:nvPr/>
        </p:nvSpPr>
        <p:spPr bwMode="auto">
          <a:xfrm>
            <a:off x="447814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Rectangle 8"/>
          <p:cNvSpPr>
            <a:spLocks noChangeArrowheads="1"/>
          </p:cNvSpPr>
          <p:nvPr/>
        </p:nvSpPr>
        <p:spPr bwMode="auto">
          <a:xfrm>
            <a:off x="664140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3" name="Rectangle 10"/>
          <p:cNvSpPr>
            <a:spLocks noChangeArrowheads="1"/>
          </p:cNvSpPr>
          <p:nvPr/>
        </p:nvSpPr>
        <p:spPr bwMode="auto">
          <a:xfrm>
            <a:off x="3182982" y="31768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8" name="Rectangle 12"/>
          <p:cNvSpPr>
            <a:spLocks noChangeArrowheads="1"/>
          </p:cNvSpPr>
          <p:nvPr/>
        </p:nvSpPr>
        <p:spPr bwMode="auto">
          <a:xfrm>
            <a:off x="3128919" y="37517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6" name="Rectangle 14"/>
          <p:cNvSpPr>
            <a:spLocks noChangeArrowheads="1"/>
          </p:cNvSpPr>
          <p:nvPr/>
        </p:nvSpPr>
        <p:spPr bwMode="auto">
          <a:xfrm>
            <a:off x="6779712" y="1899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9" name="Rectangle 16"/>
          <p:cNvSpPr>
            <a:spLocks noChangeArrowheads="1"/>
          </p:cNvSpPr>
          <p:nvPr/>
        </p:nvSpPr>
        <p:spPr bwMode="auto">
          <a:xfrm>
            <a:off x="8883137" y="18810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0" name="文本框 15"/>
          <p:cNvSpPr txBox="1"/>
          <p:nvPr/>
        </p:nvSpPr>
        <p:spPr>
          <a:xfrm>
            <a:off x="1864520" y="289040"/>
            <a:ext cx="8462958" cy="646331"/>
          </a:xfrm>
          <a:prstGeom prst="rect">
            <a:avLst/>
          </a:prstGeom>
          <a:noFill/>
          <a:effectLst/>
        </p:spPr>
        <p:txBody>
          <a:bodyPr wrap="none" rtlCol="0">
            <a:spAutoFit/>
          </a:bodyPr>
          <a:lstStyle/>
          <a:p>
            <a:pPr algn="ctr"/>
            <a:r>
              <a:rPr lang="zh-CN" altLang="en-US" sz="3600" b="1" dirty="0">
                <a:solidFill>
                  <a:srgbClr val="0E71AA"/>
                </a:solidFill>
                <a:latin typeface="幼圆" panose="02010509060101010101" pitchFamily="49" charset="-122"/>
                <a:ea typeface="幼圆" panose="02010509060101010101" pitchFamily="49" charset="-122"/>
              </a:rPr>
              <a:t>实验一</a:t>
            </a:r>
            <a:r>
              <a:rPr lang="zh-CN" altLang="en-US" sz="3600" b="1" dirty="0" smtClean="0">
                <a:solidFill>
                  <a:srgbClr val="0E71AA"/>
                </a:solidFill>
                <a:latin typeface="幼圆" panose="02010509060101010101" pitchFamily="49" charset="-122"/>
                <a:ea typeface="幼圆" panose="02010509060101010101" pitchFamily="49" charset="-122"/>
              </a:rPr>
              <a:t>：</a:t>
            </a:r>
            <a:r>
              <a:rPr lang="en-US" altLang="zh-CN" sz="3600" b="1" dirty="0">
                <a:solidFill>
                  <a:srgbClr val="0E71AA"/>
                </a:solidFill>
                <a:latin typeface="Times New Roman" pitchFamily="18" charset="0"/>
                <a:ea typeface="幼圆" panose="02010509060101010101" pitchFamily="49" charset="-122"/>
                <a:cs typeface="Times New Roman" pitchFamily="18" charset="0"/>
              </a:rPr>
              <a:t>Ground Truth (Labeled) Dataset</a:t>
            </a:r>
            <a:endParaRPr lang="zh-CN" altLang="en-US" sz="3600" b="1" dirty="0">
              <a:solidFill>
                <a:srgbClr val="0E71AA"/>
              </a:solidFill>
              <a:latin typeface="Times New Roman" pitchFamily="18" charset="0"/>
              <a:ea typeface="幼圆" panose="02010509060101010101" pitchFamily="49" charset="-122"/>
              <a:cs typeface="Times New Roman" pitchFamily="18" charset="0"/>
            </a:endParaRPr>
          </a:p>
        </p:txBody>
      </p:sp>
      <p:sp>
        <p:nvSpPr>
          <p:cNvPr id="32" name="TextBox 31"/>
          <p:cNvSpPr txBox="1"/>
          <p:nvPr/>
        </p:nvSpPr>
        <p:spPr>
          <a:xfrm>
            <a:off x="1373282" y="1819896"/>
            <a:ext cx="9200861" cy="2169825"/>
          </a:xfrm>
          <a:prstGeom prst="rect">
            <a:avLst/>
          </a:prstGeom>
          <a:noFill/>
        </p:spPr>
        <p:txBody>
          <a:bodyPr wrap="square" rtlCol="0">
            <a:spAutoFit/>
          </a:bodyPr>
          <a:lstStyle/>
          <a:p>
            <a:pPr lvl="0" algn="just">
              <a:lnSpc>
                <a:spcPct val="150000"/>
              </a:lnSpc>
            </a:pPr>
            <a:r>
              <a:rPr lang="zh-CN" altLang="en-US" kern="2200" dirty="0">
                <a:solidFill>
                  <a:prstClr val="black"/>
                </a:solidFill>
                <a:latin typeface="Times New Roman"/>
                <a:cs typeface="Calibri Light"/>
              </a:rPr>
              <a:t>恶意软件家族的</a:t>
            </a:r>
            <a:r>
              <a:rPr lang="en-US" altLang="zh-CN" kern="2200" dirty="0">
                <a:solidFill>
                  <a:prstClr val="black"/>
                </a:solidFill>
                <a:latin typeface="Times New Roman"/>
                <a:cs typeface="Calibri Light"/>
              </a:rPr>
              <a:t>384</a:t>
            </a:r>
            <a:r>
              <a:rPr lang="zh-CN" altLang="en-US" kern="2200" dirty="0">
                <a:solidFill>
                  <a:prstClr val="black"/>
                </a:solidFill>
                <a:latin typeface="Times New Roman"/>
                <a:cs typeface="Calibri Light"/>
              </a:rPr>
              <a:t>个非勒索软件样本，以评估恶意软件的假阳性率。</a:t>
            </a:r>
          </a:p>
          <a:p>
            <a:pPr lvl="0" indent="304800" algn="just">
              <a:lnSpc>
                <a:spcPct val="150000"/>
              </a:lnSpc>
            </a:pPr>
            <a:r>
              <a:rPr lang="en-US" altLang="zh-CN" kern="2200" dirty="0">
                <a:solidFill>
                  <a:prstClr val="black"/>
                </a:solidFill>
                <a:latin typeface="Times New Roman"/>
                <a:cs typeface="Calibri Light"/>
              </a:rPr>
              <a:t>Table 2</a:t>
            </a:r>
            <a:r>
              <a:rPr lang="zh-CN" altLang="en-US" kern="2200" dirty="0">
                <a:solidFill>
                  <a:prstClr val="black"/>
                </a:solidFill>
                <a:latin typeface="Times New Roman"/>
                <a:cs typeface="Calibri Light"/>
              </a:rPr>
              <a:t>显示了</a:t>
            </a:r>
            <a:r>
              <a:rPr lang="en-US" altLang="zh-CN" kern="2200" dirty="0" err="1">
                <a:solidFill>
                  <a:prstClr val="black"/>
                </a:solidFill>
                <a:latin typeface="Times New Roman"/>
                <a:cs typeface="Calibri Light"/>
              </a:rPr>
              <a:t>CryptoWall</a:t>
            </a:r>
            <a:r>
              <a:rPr lang="en-US" altLang="zh-CN" kern="2200" dirty="0">
                <a:solidFill>
                  <a:prstClr val="black"/>
                </a:solidFill>
                <a:latin typeface="Times New Roman"/>
                <a:cs typeface="Calibri Light"/>
              </a:rPr>
              <a:t> 3.0</a:t>
            </a:r>
            <a:r>
              <a:rPr lang="zh-CN" altLang="en-US" kern="2200" dirty="0">
                <a:solidFill>
                  <a:prstClr val="black"/>
                </a:solidFill>
                <a:latin typeface="Times New Roman"/>
                <a:cs typeface="Calibri Light"/>
              </a:rPr>
              <a:t>和</a:t>
            </a:r>
            <a:r>
              <a:rPr lang="en-US" altLang="zh-CN" kern="2200" dirty="0" err="1">
                <a:solidFill>
                  <a:prstClr val="black"/>
                </a:solidFill>
                <a:latin typeface="Times New Roman"/>
                <a:cs typeface="Calibri Light"/>
              </a:rPr>
              <a:t>CryptoWall</a:t>
            </a:r>
            <a:r>
              <a:rPr lang="en-US" altLang="zh-CN" kern="2200" dirty="0">
                <a:solidFill>
                  <a:prstClr val="black"/>
                </a:solidFill>
                <a:latin typeface="Times New Roman"/>
                <a:cs typeface="Calibri Light"/>
              </a:rPr>
              <a:t> 4.0</a:t>
            </a:r>
            <a:r>
              <a:rPr lang="zh-CN" altLang="en-US" kern="2200" dirty="0">
                <a:solidFill>
                  <a:prstClr val="black"/>
                </a:solidFill>
                <a:latin typeface="Times New Roman"/>
                <a:cs typeface="Calibri Light"/>
              </a:rPr>
              <a:t>的</a:t>
            </a:r>
            <a:r>
              <a:rPr lang="en-US" altLang="zh-CN" kern="2200" dirty="0">
                <a:solidFill>
                  <a:prstClr val="black"/>
                </a:solidFill>
                <a:latin typeface="Times New Roman"/>
                <a:cs typeface="Calibri Light"/>
              </a:rPr>
              <a:t>I/O</a:t>
            </a:r>
            <a:r>
              <a:rPr lang="zh-CN" altLang="en-US" kern="2200" dirty="0">
                <a:solidFill>
                  <a:prstClr val="black"/>
                </a:solidFill>
                <a:latin typeface="Times New Roman"/>
                <a:cs typeface="Calibri Light"/>
              </a:rPr>
              <a:t>跟踪示例，其中受害者的文件首先被读取，然后被加密版本覆盖。</a:t>
            </a:r>
            <a:r>
              <a:rPr lang="en-US" altLang="zh-CN" kern="2200" dirty="0">
                <a:solidFill>
                  <a:prstClr val="black"/>
                </a:solidFill>
                <a:latin typeface="Times New Roman"/>
                <a:cs typeface="Calibri Light"/>
              </a:rPr>
              <a:t>CryptoWall4.0</a:t>
            </a:r>
            <a:r>
              <a:rPr lang="zh-CN" altLang="en-US" kern="2200" dirty="0">
                <a:solidFill>
                  <a:prstClr val="black"/>
                </a:solidFill>
                <a:latin typeface="Times New Roman"/>
                <a:cs typeface="Calibri Light"/>
              </a:rPr>
              <a:t>样本覆盖文件内容的</a:t>
            </a:r>
            <a:r>
              <a:rPr lang="en-US" altLang="zh-CN" kern="2200" dirty="0">
                <a:solidFill>
                  <a:prstClr val="black"/>
                </a:solidFill>
                <a:latin typeface="Times New Roman"/>
                <a:cs typeface="Calibri Light"/>
              </a:rPr>
              <a:t>I/O</a:t>
            </a:r>
            <a:r>
              <a:rPr lang="zh-CN" altLang="en-US" kern="2200" dirty="0">
                <a:solidFill>
                  <a:prstClr val="black"/>
                </a:solidFill>
                <a:latin typeface="Times New Roman"/>
                <a:cs typeface="Calibri Light"/>
              </a:rPr>
              <a:t>访问模式是相同的，因为它们使用相同的加密系统。主要的区别是文件名和扩展名是用随机字符修改的，这可能是为了减少根据</a:t>
            </a:r>
            <a:r>
              <a:rPr lang="en-US" altLang="zh-CN" kern="2200" dirty="0">
                <a:solidFill>
                  <a:prstClr val="black"/>
                </a:solidFill>
                <a:latin typeface="Times New Roman"/>
                <a:cs typeface="Calibri Light"/>
              </a:rPr>
              <a:t>NTFS</a:t>
            </a:r>
            <a:r>
              <a:rPr lang="zh-CN" altLang="en-US" kern="2200" dirty="0">
                <a:solidFill>
                  <a:prstClr val="black"/>
                </a:solidFill>
                <a:latin typeface="Times New Roman"/>
                <a:cs typeface="Calibri Light"/>
              </a:rPr>
              <a:t>文件系统中主文件表</a:t>
            </a:r>
            <a:r>
              <a:rPr lang="en-US" altLang="zh-CN" kern="2200" dirty="0">
                <a:solidFill>
                  <a:prstClr val="black"/>
                </a:solidFill>
                <a:latin typeface="Times New Roman"/>
                <a:cs typeface="Calibri Light"/>
              </a:rPr>
              <a:t>(MFT)</a:t>
            </a:r>
            <a:r>
              <a:rPr lang="zh-CN" altLang="en-US" kern="2200" dirty="0">
                <a:solidFill>
                  <a:prstClr val="black"/>
                </a:solidFill>
                <a:latin typeface="Times New Roman"/>
                <a:cs typeface="Calibri Light"/>
              </a:rPr>
              <a:t>中的文件名恢复文件的机会。</a:t>
            </a:r>
            <a:endParaRPr lang="zh-CN" altLang="en-US" kern="2200" dirty="0">
              <a:solidFill>
                <a:prstClr val="black"/>
              </a:solidFill>
              <a:latin typeface="Times New Roman"/>
              <a:cs typeface="Calibri Light"/>
            </a:endParaRPr>
          </a:p>
        </p:txBody>
      </p:sp>
      <p:pic>
        <p:nvPicPr>
          <p:cNvPr id="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5667"/>
          <a:stretch/>
        </p:blipFill>
        <p:spPr bwMode="auto">
          <a:xfrm>
            <a:off x="2967829" y="3875213"/>
            <a:ext cx="5771386" cy="253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7928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5" name="圆角矩形 14"/>
          <p:cNvSpPr/>
          <p:nvPr/>
        </p:nvSpPr>
        <p:spPr>
          <a:xfrm>
            <a:off x="870019" y="1645920"/>
            <a:ext cx="10155871" cy="4859383"/>
          </a:xfrm>
          <a:prstGeom prst="roundRect">
            <a:avLst>
              <a:gd name="adj" fmla="val 3888"/>
            </a:avLst>
          </a:prstGeom>
          <a:noFill/>
          <a:ln w="12700">
            <a:solidFill>
              <a:srgbClr val="074279"/>
            </a:solid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 name="Rectangle 5"/>
          <p:cNvSpPr>
            <a:spLocks noChangeArrowheads="1"/>
          </p:cNvSpPr>
          <p:nvPr/>
        </p:nvSpPr>
        <p:spPr bwMode="auto">
          <a:xfrm>
            <a:off x="2062572" y="3690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0" name="Rectangle 9"/>
          <p:cNvSpPr>
            <a:spLocks noChangeArrowheads="1"/>
          </p:cNvSpPr>
          <p:nvPr/>
        </p:nvSpPr>
        <p:spPr bwMode="auto">
          <a:xfrm>
            <a:off x="2865033" y="42205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2" name="Rectangle 11"/>
          <p:cNvSpPr>
            <a:spLocks noChangeArrowheads="1"/>
          </p:cNvSpPr>
          <p:nvPr/>
        </p:nvSpPr>
        <p:spPr bwMode="auto">
          <a:xfrm>
            <a:off x="2865033" y="47801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4" name="Rectangle 13"/>
          <p:cNvSpPr>
            <a:spLocks noChangeArrowheads="1"/>
          </p:cNvSpPr>
          <p:nvPr/>
        </p:nvSpPr>
        <p:spPr bwMode="auto">
          <a:xfrm>
            <a:off x="2865033" y="5617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7" name="Rectangle 15"/>
          <p:cNvSpPr>
            <a:spLocks noChangeArrowheads="1"/>
          </p:cNvSpPr>
          <p:nvPr/>
        </p:nvSpPr>
        <p:spPr bwMode="auto">
          <a:xfrm>
            <a:off x="11706193" y="3726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9" name="Rectangle 17"/>
          <p:cNvSpPr>
            <a:spLocks noChangeArrowheads="1"/>
          </p:cNvSpPr>
          <p:nvPr/>
        </p:nvSpPr>
        <p:spPr bwMode="auto">
          <a:xfrm>
            <a:off x="5357137" y="387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1" name="Rectangle 19"/>
          <p:cNvSpPr>
            <a:spLocks noChangeArrowheads="1"/>
          </p:cNvSpPr>
          <p:nvPr/>
        </p:nvSpPr>
        <p:spPr bwMode="auto">
          <a:xfrm>
            <a:off x="5358497" y="48139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3" name="Rectangle 21"/>
          <p:cNvSpPr>
            <a:spLocks noChangeArrowheads="1"/>
          </p:cNvSpPr>
          <p:nvPr/>
        </p:nvSpPr>
        <p:spPr bwMode="auto">
          <a:xfrm>
            <a:off x="5320397" y="529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5" name="Rectangle 23"/>
          <p:cNvSpPr>
            <a:spLocks noChangeArrowheads="1"/>
          </p:cNvSpPr>
          <p:nvPr/>
        </p:nvSpPr>
        <p:spPr bwMode="auto">
          <a:xfrm>
            <a:off x="7350034" y="43534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7" name="Rectangle 25"/>
          <p:cNvSpPr>
            <a:spLocks noChangeArrowheads="1"/>
          </p:cNvSpPr>
          <p:nvPr/>
        </p:nvSpPr>
        <p:spPr bwMode="auto">
          <a:xfrm>
            <a:off x="7350034" y="581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1373284" y="324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Rectangle 4"/>
          <p:cNvSpPr>
            <a:spLocks noChangeArrowheads="1"/>
          </p:cNvSpPr>
          <p:nvPr/>
        </p:nvSpPr>
        <p:spPr bwMode="auto">
          <a:xfrm>
            <a:off x="3382942" y="2750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Rectangle 6"/>
          <p:cNvSpPr>
            <a:spLocks noChangeArrowheads="1"/>
          </p:cNvSpPr>
          <p:nvPr/>
        </p:nvSpPr>
        <p:spPr bwMode="auto">
          <a:xfrm>
            <a:off x="447814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Rectangle 8"/>
          <p:cNvSpPr>
            <a:spLocks noChangeArrowheads="1"/>
          </p:cNvSpPr>
          <p:nvPr/>
        </p:nvSpPr>
        <p:spPr bwMode="auto">
          <a:xfrm>
            <a:off x="6641405" y="2649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3" name="Rectangle 10"/>
          <p:cNvSpPr>
            <a:spLocks noChangeArrowheads="1"/>
          </p:cNvSpPr>
          <p:nvPr/>
        </p:nvSpPr>
        <p:spPr bwMode="auto">
          <a:xfrm>
            <a:off x="3182982" y="31768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28" name="Rectangle 12"/>
          <p:cNvSpPr>
            <a:spLocks noChangeArrowheads="1"/>
          </p:cNvSpPr>
          <p:nvPr/>
        </p:nvSpPr>
        <p:spPr bwMode="auto">
          <a:xfrm>
            <a:off x="3128919" y="37517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6" name="Rectangle 14"/>
          <p:cNvSpPr>
            <a:spLocks noChangeArrowheads="1"/>
          </p:cNvSpPr>
          <p:nvPr/>
        </p:nvSpPr>
        <p:spPr bwMode="auto">
          <a:xfrm>
            <a:off x="6779712" y="1899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9" name="Rectangle 16"/>
          <p:cNvSpPr>
            <a:spLocks noChangeArrowheads="1"/>
          </p:cNvSpPr>
          <p:nvPr/>
        </p:nvSpPr>
        <p:spPr bwMode="auto">
          <a:xfrm>
            <a:off x="8883137" y="18810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0" name="文本框 15"/>
          <p:cNvSpPr txBox="1"/>
          <p:nvPr/>
        </p:nvSpPr>
        <p:spPr>
          <a:xfrm>
            <a:off x="1706817" y="289040"/>
            <a:ext cx="8778365" cy="646331"/>
          </a:xfrm>
          <a:prstGeom prst="rect">
            <a:avLst/>
          </a:prstGeom>
          <a:noFill/>
          <a:effectLst/>
        </p:spPr>
        <p:txBody>
          <a:bodyPr wrap="none" rtlCol="0">
            <a:spAutoFit/>
          </a:bodyPr>
          <a:lstStyle/>
          <a:p>
            <a:pPr algn="ctr"/>
            <a:r>
              <a:rPr lang="zh-CN" altLang="en-US" sz="3600" b="1" dirty="0" smtClean="0">
                <a:solidFill>
                  <a:srgbClr val="0E71AA"/>
                </a:solidFill>
                <a:latin typeface="幼圆" panose="02010509060101010101" pitchFamily="49" charset="-122"/>
                <a:ea typeface="幼圆" panose="02010509060101010101" pitchFamily="49" charset="-122"/>
              </a:rPr>
              <a:t>实验二：</a:t>
            </a:r>
            <a:r>
              <a:rPr lang="en-US" altLang="zh-CN" sz="3600" b="1" dirty="0">
                <a:solidFill>
                  <a:srgbClr val="0E71AA"/>
                </a:solidFill>
                <a:latin typeface="Times New Roman" pitchFamily="18" charset="0"/>
                <a:ea typeface="幼圆" panose="02010509060101010101" pitchFamily="49" charset="-122"/>
                <a:cs typeface="Times New Roman" pitchFamily="18" charset="0"/>
              </a:rPr>
              <a:t>Detecting Zero-Day </a:t>
            </a:r>
            <a:r>
              <a:rPr lang="en-US" altLang="zh-CN" sz="3600" b="1" dirty="0" err="1">
                <a:solidFill>
                  <a:srgbClr val="0E71AA"/>
                </a:solidFill>
                <a:latin typeface="Times New Roman" pitchFamily="18" charset="0"/>
                <a:ea typeface="幼圆" panose="02010509060101010101" pitchFamily="49" charset="-122"/>
                <a:cs typeface="Times New Roman" pitchFamily="18" charset="0"/>
              </a:rPr>
              <a:t>Ransomware</a:t>
            </a:r>
            <a:endParaRPr lang="zh-CN" altLang="en-US" sz="3600" b="1" dirty="0">
              <a:solidFill>
                <a:srgbClr val="0E71AA"/>
              </a:solidFill>
              <a:latin typeface="Times New Roman" pitchFamily="18" charset="0"/>
              <a:ea typeface="幼圆" panose="02010509060101010101" pitchFamily="49" charset="-122"/>
              <a:cs typeface="Times New Roman" pitchFamily="18" charset="0"/>
            </a:endParaRPr>
          </a:p>
        </p:txBody>
      </p:sp>
      <p:sp>
        <p:nvSpPr>
          <p:cNvPr id="32" name="TextBox 31"/>
          <p:cNvSpPr txBox="1"/>
          <p:nvPr/>
        </p:nvSpPr>
        <p:spPr>
          <a:xfrm>
            <a:off x="1373282" y="1819896"/>
            <a:ext cx="9200861" cy="3000821"/>
          </a:xfrm>
          <a:prstGeom prst="rect">
            <a:avLst/>
          </a:prstGeom>
          <a:noFill/>
        </p:spPr>
        <p:txBody>
          <a:bodyPr wrap="square" rtlCol="0">
            <a:spAutoFit/>
          </a:bodyPr>
          <a:lstStyle/>
          <a:p>
            <a:pPr indent="304800" algn="just">
              <a:lnSpc>
                <a:spcPct val="150000"/>
              </a:lnSpc>
              <a:spcAft>
                <a:spcPts val="0"/>
              </a:spcAft>
            </a:pPr>
            <a:r>
              <a:rPr lang="zh-CN" altLang="en-US" kern="2200" dirty="0">
                <a:latin typeface="Times New Roman"/>
                <a:cs typeface="Calibri Light"/>
              </a:rPr>
              <a:t>第二个实验的主要目的是评估</a:t>
            </a:r>
            <a:r>
              <a:rPr lang="zh-CN" altLang="en-US" kern="2200" dirty="0" smtClean="0">
                <a:latin typeface="Times New Roman"/>
                <a:cs typeface="Calibri Light"/>
              </a:rPr>
              <a:t>当</a:t>
            </a:r>
            <a:r>
              <a:rPr lang="en-US" altLang="zh-CN" kern="2200" dirty="0" smtClean="0">
                <a:latin typeface="Times New Roman"/>
                <a:cs typeface="Calibri Light"/>
              </a:rPr>
              <a:t>UNVEIL</a:t>
            </a:r>
            <a:r>
              <a:rPr lang="zh-CN" altLang="en-US" kern="2200" dirty="0" smtClean="0">
                <a:latin typeface="Times New Roman"/>
                <a:cs typeface="Calibri Light"/>
              </a:rPr>
              <a:t>应用</a:t>
            </a:r>
            <a:r>
              <a:rPr lang="zh-CN" altLang="en-US" kern="2200" dirty="0">
                <a:latin typeface="Times New Roman"/>
                <a:cs typeface="Calibri Light"/>
              </a:rPr>
              <a:t>于最近的真实世界恶意软件样本的大数据集</a:t>
            </a:r>
            <a:r>
              <a:rPr lang="zh-CN" altLang="en-US" kern="2200" dirty="0" smtClean="0">
                <a:latin typeface="Times New Roman"/>
                <a:cs typeface="Calibri Light"/>
              </a:rPr>
              <a:t>时的</a:t>
            </a:r>
            <a:r>
              <a:rPr lang="zh-CN" altLang="en-US" kern="2200" dirty="0">
                <a:latin typeface="Times New Roman"/>
                <a:cs typeface="Calibri Light"/>
              </a:rPr>
              <a:t>准确性。然后，我们将检测结果与</a:t>
            </a:r>
            <a:r>
              <a:rPr lang="en-US" altLang="zh-CN" kern="2200" dirty="0">
                <a:latin typeface="Times New Roman"/>
                <a:cs typeface="Calibri Light"/>
              </a:rPr>
              <a:t>AV</a:t>
            </a:r>
            <a:r>
              <a:rPr lang="zh-CN" altLang="en-US" kern="2200" dirty="0">
                <a:latin typeface="Times New Roman"/>
                <a:cs typeface="Calibri Light"/>
              </a:rPr>
              <a:t>扫描仪报告的病毒检测结果进行了比较。该数据集是从</a:t>
            </a:r>
            <a:r>
              <a:rPr lang="en-US" altLang="zh-CN" kern="2200" dirty="0">
                <a:latin typeface="Times New Roman"/>
                <a:cs typeface="Calibri Light"/>
              </a:rPr>
              <a:t>Anubis[16]</a:t>
            </a:r>
            <a:r>
              <a:rPr lang="zh-CN" altLang="en-US" kern="2200" dirty="0">
                <a:latin typeface="Times New Roman"/>
                <a:cs typeface="Calibri Light"/>
              </a:rPr>
              <a:t>提供给安全研究人员的每日恶意软件提要中获取的。样本采集时间为</a:t>
            </a:r>
            <a:r>
              <a:rPr lang="en-US" altLang="zh-CN" kern="2200" dirty="0">
                <a:latin typeface="Times New Roman"/>
                <a:cs typeface="Calibri Light"/>
              </a:rPr>
              <a:t>2015</a:t>
            </a:r>
            <a:r>
              <a:rPr lang="zh-CN" altLang="en-US" kern="2200" dirty="0">
                <a:latin typeface="Times New Roman"/>
                <a:cs typeface="Calibri Light"/>
              </a:rPr>
              <a:t>年</a:t>
            </a:r>
            <a:r>
              <a:rPr lang="en-US" altLang="zh-CN" kern="2200" dirty="0">
                <a:latin typeface="Times New Roman"/>
                <a:cs typeface="Calibri Light"/>
              </a:rPr>
              <a:t>5</a:t>
            </a:r>
            <a:r>
              <a:rPr lang="zh-CN" altLang="en-US" kern="2200" dirty="0">
                <a:latin typeface="Times New Roman"/>
                <a:cs typeface="Calibri Light"/>
              </a:rPr>
              <a:t>月</a:t>
            </a:r>
            <a:r>
              <a:rPr lang="en-US" altLang="zh-CN" kern="2200" dirty="0">
                <a:latin typeface="Times New Roman"/>
                <a:cs typeface="Calibri Light"/>
              </a:rPr>
              <a:t>18</a:t>
            </a:r>
            <a:r>
              <a:rPr lang="zh-CN" altLang="en-US" kern="2200" dirty="0">
                <a:latin typeface="Times New Roman"/>
                <a:cs typeface="Calibri Light"/>
              </a:rPr>
              <a:t>日至</a:t>
            </a:r>
            <a:r>
              <a:rPr lang="en-US" altLang="zh-CN" kern="2200" dirty="0">
                <a:latin typeface="Times New Roman"/>
                <a:cs typeface="Calibri Light"/>
              </a:rPr>
              <a:t>2016</a:t>
            </a:r>
            <a:r>
              <a:rPr lang="zh-CN" altLang="en-US" kern="2200" dirty="0">
                <a:latin typeface="Times New Roman"/>
                <a:cs typeface="Calibri Light"/>
              </a:rPr>
              <a:t>年</a:t>
            </a:r>
            <a:r>
              <a:rPr lang="en-US" altLang="zh-CN" kern="2200" dirty="0">
                <a:latin typeface="Times New Roman"/>
                <a:cs typeface="Calibri Light"/>
              </a:rPr>
              <a:t>2</a:t>
            </a:r>
            <a:r>
              <a:rPr lang="zh-CN" altLang="en-US" kern="2200" dirty="0">
                <a:latin typeface="Times New Roman"/>
                <a:cs typeface="Calibri Light"/>
              </a:rPr>
              <a:t>月</a:t>
            </a:r>
            <a:r>
              <a:rPr lang="en-US" altLang="zh-CN" kern="2200" dirty="0">
                <a:latin typeface="Times New Roman"/>
                <a:cs typeface="Calibri Light"/>
              </a:rPr>
              <a:t>12</a:t>
            </a:r>
            <a:r>
              <a:rPr lang="zh-CN" altLang="en-US" kern="2200" dirty="0">
                <a:latin typeface="Times New Roman"/>
                <a:cs typeface="Calibri Light"/>
              </a:rPr>
              <a:t>日。提要由</a:t>
            </a:r>
            <a:r>
              <a:rPr lang="en-US" altLang="zh-CN" kern="2200" dirty="0">
                <a:latin typeface="Times New Roman"/>
                <a:cs typeface="Calibri Light"/>
              </a:rPr>
              <a:t>Anubis</a:t>
            </a:r>
            <a:r>
              <a:rPr lang="zh-CN" altLang="en-US" kern="2200" dirty="0">
                <a:latin typeface="Times New Roman"/>
                <a:cs typeface="Calibri Light"/>
              </a:rPr>
              <a:t>提交队列生成，然后由互联网用户和安全公司提供。因此，在执行实验之前，我们通过删除那些不明显可执行的</a:t>
            </a:r>
            <a:r>
              <a:rPr lang="en-US" altLang="zh-CN" kern="2200" dirty="0">
                <a:latin typeface="Times New Roman"/>
                <a:cs typeface="Calibri Light"/>
              </a:rPr>
              <a:t>(</a:t>
            </a:r>
            <a:r>
              <a:rPr lang="zh-CN" altLang="en-US" kern="2200" dirty="0">
                <a:latin typeface="Times New Roman"/>
                <a:cs typeface="Calibri Light"/>
              </a:rPr>
              <a:t>例如，</a:t>
            </a:r>
            <a:r>
              <a:rPr lang="en-US" altLang="zh-CN" kern="2200" dirty="0" err="1">
                <a:latin typeface="Times New Roman"/>
                <a:cs typeface="Calibri Light"/>
              </a:rPr>
              <a:t>pdf</a:t>
            </a:r>
            <a:r>
              <a:rPr lang="zh-CN" altLang="en-US" kern="2200" dirty="0">
                <a:latin typeface="Times New Roman"/>
                <a:cs typeface="Calibri Light"/>
              </a:rPr>
              <a:t>文件、图像</a:t>
            </a:r>
            <a:r>
              <a:rPr lang="en-US" altLang="zh-CN" kern="2200" dirty="0">
                <a:latin typeface="Times New Roman"/>
                <a:cs typeface="Calibri Light"/>
              </a:rPr>
              <a:t>)</a:t>
            </a:r>
            <a:r>
              <a:rPr lang="zh-CN" altLang="en-US" kern="2200" dirty="0">
                <a:latin typeface="Times New Roman"/>
                <a:cs typeface="Calibri Light"/>
              </a:rPr>
              <a:t>来过滤传入的</a:t>
            </a:r>
            <a:r>
              <a:rPr lang="en-US" altLang="zh-CN" kern="2200" dirty="0">
                <a:latin typeface="Times New Roman"/>
                <a:cs typeface="Calibri Light"/>
              </a:rPr>
              <a:t>Anubis</a:t>
            </a:r>
            <a:r>
              <a:rPr lang="zh-CN" altLang="en-US" kern="2200" dirty="0">
                <a:latin typeface="Times New Roman"/>
                <a:cs typeface="Calibri Light"/>
              </a:rPr>
              <a:t>样本。在这个过滤步骤之后，数据集包含了</a:t>
            </a:r>
            <a:r>
              <a:rPr lang="en-US" altLang="zh-CN" kern="2200" dirty="0">
                <a:latin typeface="Times New Roman"/>
                <a:cs typeface="Calibri Light"/>
              </a:rPr>
              <a:t>148,223</a:t>
            </a:r>
            <a:r>
              <a:rPr lang="zh-CN" altLang="en-US" kern="2200" dirty="0">
                <a:latin typeface="Times New Roman"/>
                <a:cs typeface="Calibri Light"/>
              </a:rPr>
              <a:t>个不同的样本。然后将每个样本提交给</a:t>
            </a:r>
            <a:r>
              <a:rPr lang="en-US" altLang="zh-CN" kern="2200" dirty="0" smtClean="0">
                <a:latin typeface="Times New Roman"/>
                <a:cs typeface="Calibri Light"/>
              </a:rPr>
              <a:t>UNVEIL</a:t>
            </a:r>
            <a:r>
              <a:rPr lang="zh-CN" altLang="en-US" kern="2200" dirty="0">
                <a:latin typeface="Times New Roman"/>
                <a:cs typeface="Calibri Light"/>
              </a:rPr>
              <a:t>，以获得</a:t>
            </a:r>
            <a:r>
              <a:rPr lang="en-US" altLang="zh-CN" kern="2200" dirty="0">
                <a:latin typeface="Times New Roman"/>
                <a:cs typeface="Calibri Light"/>
              </a:rPr>
              <a:t>I/O</a:t>
            </a:r>
            <a:r>
              <a:rPr lang="zh-CN" altLang="en-US" kern="2200" dirty="0">
                <a:latin typeface="Times New Roman"/>
                <a:cs typeface="Calibri Light"/>
              </a:rPr>
              <a:t>访问跟踪和执行前后的桌面图像差异评分。</a:t>
            </a:r>
            <a:endParaRPr lang="zh-CN" altLang="zh-CN" kern="2200" dirty="0">
              <a:latin typeface="Times New Roman"/>
              <a:cs typeface="Calibri Light"/>
            </a:endParaRPr>
          </a:p>
        </p:txBody>
      </p:sp>
    </p:spTree>
    <p:extLst>
      <p:ext uri="{BB962C8B-B14F-4D97-AF65-F5344CB8AC3E}">
        <p14:creationId xmlns:p14="http://schemas.microsoft.com/office/powerpoint/2010/main" val="260764208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884" y="-559605"/>
            <a:ext cx="4775154" cy="1926955"/>
          </a:xfrm>
          <a:prstGeom prst="rect">
            <a:avLst/>
          </a:prstGeom>
        </p:spPr>
      </p:pic>
      <p:sp>
        <p:nvSpPr>
          <p:cNvPr id="16" name="文本框 15"/>
          <p:cNvSpPr txBox="1"/>
          <p:nvPr/>
        </p:nvSpPr>
        <p:spPr>
          <a:xfrm>
            <a:off x="5191770" y="403788"/>
            <a:ext cx="1422184" cy="830997"/>
          </a:xfrm>
          <a:prstGeom prst="rect">
            <a:avLst/>
          </a:prstGeom>
          <a:noFill/>
          <a:effectLst/>
        </p:spPr>
        <p:txBody>
          <a:bodyPr wrap="none" rtlCol="0">
            <a:spAutoFit/>
          </a:bodyPr>
          <a:lstStyle/>
          <a:p>
            <a:r>
              <a:rPr lang="zh-CN" altLang="en-US" sz="4800" b="1" dirty="0" smtClean="0">
                <a:solidFill>
                  <a:srgbClr val="0E71AA"/>
                </a:solidFill>
                <a:latin typeface="幼圆" panose="02010509060101010101" pitchFamily="49" charset="-122"/>
                <a:ea typeface="幼圆" panose="02010509060101010101" pitchFamily="49" charset="-122"/>
              </a:rPr>
              <a:t>结论</a:t>
            </a:r>
            <a:endParaRPr lang="zh-CN" altLang="en-US" sz="4800" b="1" dirty="0">
              <a:solidFill>
                <a:srgbClr val="0E71AA"/>
              </a:solidFill>
              <a:latin typeface="幼圆" panose="02010509060101010101" pitchFamily="49" charset="-122"/>
              <a:ea typeface="幼圆" panose="02010509060101010101" pitchFamily="49" charset="-122"/>
            </a:endParaRPr>
          </a:p>
        </p:txBody>
      </p:sp>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圆角矩形 14"/>
          <p:cNvSpPr/>
          <p:nvPr/>
        </p:nvSpPr>
        <p:spPr>
          <a:xfrm>
            <a:off x="826476" y="1471750"/>
            <a:ext cx="10155871" cy="5244010"/>
          </a:xfrm>
          <a:prstGeom prst="roundRect">
            <a:avLst>
              <a:gd name="adj" fmla="val 3888"/>
            </a:avLst>
          </a:prstGeom>
          <a:noFill/>
          <a:ln w="12700">
            <a:solidFill>
              <a:srgbClr val="074279"/>
            </a:solid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Rectangle 5"/>
          <p:cNvSpPr>
            <a:spLocks noChangeArrowheads="1"/>
          </p:cNvSpPr>
          <p:nvPr/>
        </p:nvSpPr>
        <p:spPr bwMode="auto">
          <a:xfrm>
            <a:off x="2062572" y="3690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9"/>
          <p:cNvSpPr>
            <a:spLocks noChangeArrowheads="1"/>
          </p:cNvSpPr>
          <p:nvPr/>
        </p:nvSpPr>
        <p:spPr bwMode="auto">
          <a:xfrm>
            <a:off x="2865033" y="4187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1"/>
          <p:cNvSpPr>
            <a:spLocks noChangeArrowheads="1"/>
          </p:cNvSpPr>
          <p:nvPr/>
        </p:nvSpPr>
        <p:spPr bwMode="auto">
          <a:xfrm>
            <a:off x="2865033" y="47801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3"/>
          <p:cNvSpPr>
            <a:spLocks noChangeArrowheads="1"/>
          </p:cNvSpPr>
          <p:nvPr/>
        </p:nvSpPr>
        <p:spPr bwMode="auto">
          <a:xfrm>
            <a:off x="2865033" y="5617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15"/>
          <p:cNvSpPr>
            <a:spLocks noChangeArrowheads="1"/>
          </p:cNvSpPr>
          <p:nvPr/>
        </p:nvSpPr>
        <p:spPr bwMode="auto">
          <a:xfrm>
            <a:off x="6386108" y="35858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17"/>
          <p:cNvSpPr>
            <a:spLocks noChangeArrowheads="1"/>
          </p:cNvSpPr>
          <p:nvPr/>
        </p:nvSpPr>
        <p:spPr bwMode="auto">
          <a:xfrm>
            <a:off x="5357137" y="387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19"/>
          <p:cNvSpPr>
            <a:spLocks noChangeArrowheads="1"/>
          </p:cNvSpPr>
          <p:nvPr/>
        </p:nvSpPr>
        <p:spPr bwMode="auto">
          <a:xfrm>
            <a:off x="5358497" y="48139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1"/>
          <p:cNvSpPr>
            <a:spLocks noChangeArrowheads="1"/>
          </p:cNvSpPr>
          <p:nvPr/>
        </p:nvSpPr>
        <p:spPr bwMode="auto">
          <a:xfrm>
            <a:off x="5320397" y="529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p:cNvSpPr>
            <a:spLocks noChangeArrowheads="1"/>
          </p:cNvSpPr>
          <p:nvPr/>
        </p:nvSpPr>
        <p:spPr bwMode="auto">
          <a:xfrm>
            <a:off x="7350034" y="43534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5"/>
          <p:cNvSpPr>
            <a:spLocks noChangeArrowheads="1"/>
          </p:cNvSpPr>
          <p:nvPr/>
        </p:nvSpPr>
        <p:spPr bwMode="auto">
          <a:xfrm>
            <a:off x="7350034" y="581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1268280" y="2506515"/>
            <a:ext cx="139715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224372" y="32164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3270251" y="29868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3270251" y="40757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3253699" y="54888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12"/>
          <p:cNvSpPr/>
          <p:nvPr/>
        </p:nvSpPr>
        <p:spPr>
          <a:xfrm>
            <a:off x="1116255" y="1551304"/>
            <a:ext cx="9573213" cy="3323987"/>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000" dirty="0">
                <a:solidFill>
                  <a:schemeClr val="bg1">
                    <a:lumMod val="50000"/>
                  </a:schemeClr>
                </a:solidFill>
                <a:cs typeface="+mn-ea"/>
                <a:sym typeface="+mn-lt"/>
              </a:rPr>
              <a:t>本文提出了一种检测和分析勒索软件的新方法</a:t>
            </a:r>
            <a:r>
              <a:rPr lang="en-US" altLang="zh-CN" sz="2000" dirty="0" smtClean="0">
                <a:solidFill>
                  <a:schemeClr val="bg1">
                    <a:lumMod val="50000"/>
                  </a:schemeClr>
                </a:solidFill>
                <a:cs typeface="+mn-ea"/>
                <a:sym typeface="+mn-lt"/>
              </a:rPr>
              <a:t>——windows</a:t>
            </a:r>
            <a:r>
              <a:rPr lang="zh-CN" altLang="en-US" sz="2000" dirty="0" smtClean="0">
                <a:solidFill>
                  <a:schemeClr val="bg1">
                    <a:lumMod val="50000"/>
                  </a:schemeClr>
                </a:solidFill>
                <a:cs typeface="+mn-ea"/>
                <a:sym typeface="+mn-lt"/>
              </a:rPr>
              <a:t>平台的</a:t>
            </a:r>
            <a:r>
              <a:rPr lang="en-US" altLang="zh-CN" sz="2000" dirty="0" smtClean="0">
                <a:solidFill>
                  <a:schemeClr val="bg1">
                    <a:lumMod val="50000"/>
                  </a:schemeClr>
                </a:solidFill>
                <a:cs typeface="+mn-ea"/>
                <a:sym typeface="+mn-lt"/>
              </a:rPr>
              <a:t>UNVEIL</a:t>
            </a:r>
            <a:r>
              <a:rPr lang="zh-CN" altLang="en-US" sz="2000" dirty="0" smtClean="0">
                <a:solidFill>
                  <a:schemeClr val="bg1">
                    <a:lumMod val="50000"/>
                  </a:schemeClr>
                </a:solidFill>
                <a:cs typeface="+mn-ea"/>
                <a:sym typeface="+mn-lt"/>
              </a:rPr>
              <a:t>原型。</a:t>
            </a:r>
            <a:r>
              <a:rPr lang="zh-CN" altLang="en-US" sz="2000" dirty="0">
                <a:solidFill>
                  <a:schemeClr val="bg1">
                    <a:lumMod val="50000"/>
                  </a:schemeClr>
                </a:solidFill>
                <a:cs typeface="+mn-ea"/>
                <a:sym typeface="+mn-lt"/>
              </a:rPr>
              <a:t>我们的系统是文献中第一个专门识别典型的勒索软件行为，如恶意文件加密和用户桌面锁定。这些行为很难被勒索软件隐藏或改变。对</a:t>
            </a:r>
            <a:r>
              <a:rPr lang="en-US" altLang="zh-CN" sz="2000" dirty="0" smtClean="0">
                <a:solidFill>
                  <a:schemeClr val="bg1">
                    <a:lumMod val="50000"/>
                  </a:schemeClr>
                </a:solidFill>
                <a:cs typeface="+mn-ea"/>
                <a:sym typeface="+mn-lt"/>
              </a:rPr>
              <a:t>UNVEIL</a:t>
            </a:r>
            <a:r>
              <a:rPr lang="zh-CN" altLang="en-US" sz="2000" dirty="0">
                <a:solidFill>
                  <a:schemeClr val="bg1">
                    <a:lumMod val="50000"/>
                  </a:schemeClr>
                </a:solidFill>
                <a:cs typeface="+mn-ea"/>
                <a:sym typeface="+mn-lt"/>
              </a:rPr>
              <a:t>的评估表明</a:t>
            </a:r>
            <a:r>
              <a:rPr lang="zh-CN" altLang="en-US" sz="2000" dirty="0" smtClean="0">
                <a:solidFill>
                  <a:schemeClr val="bg1">
                    <a:lumMod val="50000"/>
                  </a:schemeClr>
                </a:solidFill>
                <a:cs typeface="+mn-ea"/>
                <a:sym typeface="+mn-lt"/>
              </a:rPr>
              <a:t>，</a:t>
            </a:r>
            <a:r>
              <a:rPr lang="zh-CN" altLang="en-US" sz="2000" dirty="0">
                <a:solidFill>
                  <a:schemeClr val="bg1">
                    <a:lumMod val="50000"/>
                  </a:schemeClr>
                </a:solidFill>
                <a:cs typeface="+mn-ea"/>
                <a:sym typeface="+mn-lt"/>
              </a:rPr>
              <a:t>该</a:t>
            </a:r>
            <a:r>
              <a:rPr lang="zh-CN" altLang="en-US" sz="2000" dirty="0" smtClean="0">
                <a:solidFill>
                  <a:schemeClr val="bg1">
                    <a:lumMod val="50000"/>
                  </a:schemeClr>
                </a:solidFill>
                <a:cs typeface="+mn-ea"/>
                <a:sym typeface="+mn-lt"/>
              </a:rPr>
              <a:t>方法</a:t>
            </a:r>
            <a:r>
              <a:rPr lang="zh-CN" altLang="en-US" sz="2000" dirty="0">
                <a:solidFill>
                  <a:schemeClr val="bg1">
                    <a:lumMod val="50000"/>
                  </a:schemeClr>
                </a:solidFill>
                <a:cs typeface="+mn-ea"/>
                <a:sym typeface="+mn-lt"/>
              </a:rPr>
              <a:t>能够正确检测来自多个家庭的</a:t>
            </a:r>
            <a:r>
              <a:rPr lang="en-US" altLang="zh-CN" sz="2000" dirty="0">
                <a:solidFill>
                  <a:schemeClr val="bg1">
                    <a:lumMod val="50000"/>
                  </a:schemeClr>
                </a:solidFill>
                <a:cs typeface="+mn-ea"/>
                <a:sym typeface="+mn-lt"/>
              </a:rPr>
              <a:t>13637</a:t>
            </a:r>
            <a:r>
              <a:rPr lang="zh-CN" altLang="en-US" sz="2000" dirty="0">
                <a:solidFill>
                  <a:schemeClr val="bg1">
                    <a:lumMod val="50000"/>
                  </a:schemeClr>
                </a:solidFill>
                <a:cs typeface="+mn-ea"/>
                <a:sym typeface="+mn-lt"/>
              </a:rPr>
              <a:t>个勒索软件样本，在一个真实的数据馈送中没有任何假阳性。事实上，</a:t>
            </a:r>
            <a:r>
              <a:rPr lang="en-US" altLang="zh-CN" sz="2000" dirty="0" smtClean="0">
                <a:solidFill>
                  <a:schemeClr val="bg1">
                    <a:lumMod val="50000"/>
                  </a:schemeClr>
                </a:solidFill>
                <a:cs typeface="+mn-ea"/>
                <a:sym typeface="+mn-lt"/>
              </a:rPr>
              <a:t>UNVEIL</a:t>
            </a:r>
            <a:r>
              <a:rPr lang="zh-CN" altLang="en-US" sz="2000" dirty="0">
                <a:solidFill>
                  <a:schemeClr val="bg1">
                    <a:lumMod val="50000"/>
                  </a:schemeClr>
                </a:solidFill>
                <a:cs typeface="+mn-ea"/>
                <a:sym typeface="+mn-lt"/>
              </a:rPr>
              <a:t>在检测表面和技术复杂的勒索软件攻击方面，胜过了所有的反病毒扫描器和现代工业沙箱技术。在我们的发现中，还有一个新的勒索软件家族，在我们把它提交给</a:t>
            </a:r>
            <a:r>
              <a:rPr lang="en-US" altLang="zh-CN" sz="2000" dirty="0" err="1">
                <a:solidFill>
                  <a:schemeClr val="bg1">
                    <a:lumMod val="50000"/>
                  </a:schemeClr>
                </a:solidFill>
                <a:cs typeface="+mn-ea"/>
                <a:sym typeface="+mn-lt"/>
              </a:rPr>
              <a:t>VirusTotal</a:t>
            </a:r>
            <a:r>
              <a:rPr lang="zh-CN" altLang="en-US" sz="2000" dirty="0">
                <a:solidFill>
                  <a:schemeClr val="bg1">
                    <a:lumMod val="50000"/>
                  </a:schemeClr>
                </a:solidFill>
                <a:cs typeface="+mn-ea"/>
                <a:sym typeface="+mn-lt"/>
              </a:rPr>
              <a:t>之前，没有安全公司检测到。</a:t>
            </a:r>
          </a:p>
        </p:txBody>
      </p:sp>
    </p:spTree>
    <p:extLst>
      <p:ext uri="{BB962C8B-B14F-4D97-AF65-F5344CB8AC3E}">
        <p14:creationId xmlns:p14="http://schemas.microsoft.com/office/powerpoint/2010/main" val="369394091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884" y="-559605"/>
            <a:ext cx="4775154" cy="1926955"/>
          </a:xfrm>
          <a:prstGeom prst="rect">
            <a:avLst/>
          </a:prstGeom>
        </p:spPr>
      </p:pic>
      <p:sp>
        <p:nvSpPr>
          <p:cNvPr id="16" name="文本框 15"/>
          <p:cNvSpPr txBox="1"/>
          <p:nvPr/>
        </p:nvSpPr>
        <p:spPr>
          <a:xfrm>
            <a:off x="2865033" y="1527857"/>
            <a:ext cx="6388287" cy="4524315"/>
          </a:xfrm>
          <a:prstGeom prst="rect">
            <a:avLst/>
          </a:prstGeom>
          <a:noFill/>
          <a:effectLst/>
        </p:spPr>
        <p:txBody>
          <a:bodyPr wrap="none" rtlCol="0">
            <a:spAutoFit/>
          </a:bodyPr>
          <a:lstStyle/>
          <a:p>
            <a:r>
              <a:rPr lang="en-US" altLang="zh-CN" sz="9600" b="1" dirty="0" smtClean="0">
                <a:solidFill>
                  <a:srgbClr val="0E71AA"/>
                </a:solidFill>
                <a:latin typeface="幼圆" panose="02010509060101010101" pitchFamily="49" charset="-122"/>
                <a:ea typeface="幼圆" panose="02010509060101010101" pitchFamily="49" charset="-122"/>
              </a:rPr>
              <a:t>Thank you </a:t>
            </a:r>
          </a:p>
          <a:p>
            <a:r>
              <a:rPr lang="en-US" altLang="zh-CN" sz="9600" b="1" dirty="0" smtClean="0">
                <a:solidFill>
                  <a:srgbClr val="0E71AA"/>
                </a:solidFill>
                <a:latin typeface="幼圆" panose="02010509060101010101" pitchFamily="49" charset="-122"/>
                <a:ea typeface="幼圆" panose="02010509060101010101" pitchFamily="49" charset="-122"/>
              </a:rPr>
              <a:t>for your </a:t>
            </a:r>
          </a:p>
          <a:p>
            <a:r>
              <a:rPr lang="en-US" altLang="zh-CN" sz="9600" b="1" dirty="0" smtClean="0">
                <a:solidFill>
                  <a:srgbClr val="0E71AA"/>
                </a:solidFill>
                <a:latin typeface="幼圆" panose="02010509060101010101" pitchFamily="49" charset="-122"/>
                <a:ea typeface="幼圆" panose="02010509060101010101" pitchFamily="49" charset="-122"/>
              </a:rPr>
              <a:t>watching</a:t>
            </a:r>
            <a:r>
              <a:rPr lang="zh-CN" altLang="en-US" sz="9600" b="1" dirty="0" smtClean="0">
                <a:solidFill>
                  <a:srgbClr val="0E71AA"/>
                </a:solidFill>
                <a:latin typeface="幼圆" panose="02010509060101010101" pitchFamily="49" charset="-122"/>
                <a:ea typeface="幼圆" panose="02010509060101010101" pitchFamily="49" charset="-122"/>
              </a:rPr>
              <a:t>！</a:t>
            </a:r>
            <a:endParaRPr lang="zh-CN" altLang="en-US" sz="9600" b="1" dirty="0">
              <a:solidFill>
                <a:srgbClr val="0E71AA"/>
              </a:solidFill>
              <a:latin typeface="幼圆" panose="02010509060101010101" pitchFamily="49" charset="-122"/>
              <a:ea typeface="幼圆" panose="02010509060101010101" pitchFamily="49" charset="-122"/>
            </a:endParaRPr>
          </a:p>
        </p:txBody>
      </p:sp>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2062572" y="3690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9"/>
          <p:cNvSpPr>
            <a:spLocks noChangeArrowheads="1"/>
          </p:cNvSpPr>
          <p:nvPr/>
        </p:nvSpPr>
        <p:spPr bwMode="auto">
          <a:xfrm>
            <a:off x="2865033" y="4187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1"/>
          <p:cNvSpPr>
            <a:spLocks noChangeArrowheads="1"/>
          </p:cNvSpPr>
          <p:nvPr/>
        </p:nvSpPr>
        <p:spPr bwMode="auto">
          <a:xfrm>
            <a:off x="2865033" y="47801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3"/>
          <p:cNvSpPr>
            <a:spLocks noChangeArrowheads="1"/>
          </p:cNvSpPr>
          <p:nvPr/>
        </p:nvSpPr>
        <p:spPr bwMode="auto">
          <a:xfrm>
            <a:off x="2865033" y="5617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15"/>
          <p:cNvSpPr>
            <a:spLocks noChangeArrowheads="1"/>
          </p:cNvSpPr>
          <p:nvPr/>
        </p:nvSpPr>
        <p:spPr bwMode="auto">
          <a:xfrm>
            <a:off x="6386108" y="35858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17"/>
          <p:cNvSpPr>
            <a:spLocks noChangeArrowheads="1"/>
          </p:cNvSpPr>
          <p:nvPr/>
        </p:nvSpPr>
        <p:spPr bwMode="auto">
          <a:xfrm>
            <a:off x="5357137" y="387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19"/>
          <p:cNvSpPr>
            <a:spLocks noChangeArrowheads="1"/>
          </p:cNvSpPr>
          <p:nvPr/>
        </p:nvSpPr>
        <p:spPr bwMode="auto">
          <a:xfrm>
            <a:off x="5358497" y="48139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1"/>
          <p:cNvSpPr>
            <a:spLocks noChangeArrowheads="1"/>
          </p:cNvSpPr>
          <p:nvPr/>
        </p:nvSpPr>
        <p:spPr bwMode="auto">
          <a:xfrm>
            <a:off x="5320397" y="529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p:cNvSpPr>
            <a:spLocks noChangeArrowheads="1"/>
          </p:cNvSpPr>
          <p:nvPr/>
        </p:nvSpPr>
        <p:spPr bwMode="auto">
          <a:xfrm>
            <a:off x="7350034" y="43534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5"/>
          <p:cNvSpPr>
            <a:spLocks noChangeArrowheads="1"/>
          </p:cNvSpPr>
          <p:nvPr/>
        </p:nvSpPr>
        <p:spPr bwMode="auto">
          <a:xfrm>
            <a:off x="7350034" y="581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1268280" y="2506515"/>
            <a:ext cx="139715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224372" y="32164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3270251" y="29868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3270251" y="40757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3253699" y="54888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50159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511044" y="2144739"/>
            <a:ext cx="9551887" cy="3854548"/>
          </a:xfrm>
          <a:prstGeom prst="rect">
            <a:avLst/>
          </a:prstGeom>
        </p:spPr>
      </p:pic>
      <p:sp>
        <p:nvSpPr>
          <p:cNvPr id="2" name="文本框 1"/>
          <p:cNvSpPr txBox="1"/>
          <p:nvPr/>
        </p:nvSpPr>
        <p:spPr>
          <a:xfrm>
            <a:off x="897985" y="1302664"/>
            <a:ext cx="1107996" cy="2769348"/>
          </a:xfrm>
          <a:prstGeom prst="rect">
            <a:avLst/>
          </a:prstGeom>
          <a:noFill/>
        </p:spPr>
        <p:txBody>
          <a:bodyPr vert="eaVert" wrap="none" rtlCol="0">
            <a:spAutoFit/>
          </a:bodyPr>
          <a:lstStyle/>
          <a:p>
            <a:pPr algn="dist"/>
            <a:r>
              <a:rPr lang="zh-CN" altLang="en-US" sz="6000" dirty="0" smtClean="0">
                <a:solidFill>
                  <a:srgbClr val="0E71AA"/>
                </a:solidFill>
                <a:latin typeface="微软雅黑" panose="020B0503020204020204" pitchFamily="34" charset="-122"/>
                <a:ea typeface="微软雅黑" panose="020B0503020204020204" pitchFamily="34" charset="-122"/>
              </a:rPr>
              <a:t>目     录</a:t>
            </a:r>
            <a:endParaRPr lang="zh-CN" altLang="en-US" sz="6000" dirty="0">
              <a:solidFill>
                <a:srgbClr val="0E71AA"/>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8106" y="1346747"/>
            <a:ext cx="800219" cy="2681183"/>
          </a:xfrm>
          <a:prstGeom prst="rect">
            <a:avLst/>
          </a:prstGeom>
          <a:noFill/>
        </p:spPr>
        <p:txBody>
          <a:bodyPr vert="eaVert" wrap="none" rtlCol="0">
            <a:spAutoFit/>
          </a:bodyPr>
          <a:lstStyle/>
          <a:p>
            <a:pPr algn="dist"/>
            <a:r>
              <a:rPr lang="en-US" altLang="zh-CN" sz="4000" dirty="0" smtClean="0">
                <a:solidFill>
                  <a:srgbClr val="0E71AA"/>
                </a:solidFill>
                <a:latin typeface="华文细黑" panose="02010600040101010101" pitchFamily="2" charset="-122"/>
                <a:ea typeface="华文细黑" panose="02010600040101010101" pitchFamily="2" charset="-122"/>
              </a:rPr>
              <a:t>CONTENTS</a:t>
            </a:r>
            <a:endParaRPr lang="zh-CN" altLang="en-US" sz="4000" dirty="0">
              <a:solidFill>
                <a:srgbClr val="0E71AA"/>
              </a:solidFill>
              <a:latin typeface="华文细黑" panose="02010600040101010101" pitchFamily="2" charset="-122"/>
              <a:ea typeface="华文细黑" panose="02010600040101010101" pitchFamily="2" charset="-122"/>
            </a:endParaRPr>
          </a:p>
        </p:txBody>
      </p:sp>
      <p:grpSp>
        <p:nvGrpSpPr>
          <p:cNvPr id="10" name="组合 9"/>
          <p:cNvGrpSpPr/>
          <p:nvPr/>
        </p:nvGrpSpPr>
        <p:grpSpPr>
          <a:xfrm>
            <a:off x="6105942" y="1292959"/>
            <a:ext cx="748147" cy="748148"/>
            <a:chOff x="7531331" y="1259522"/>
            <a:chExt cx="748147" cy="748148"/>
          </a:xfrm>
        </p:grpSpPr>
        <p:sp>
          <p:nvSpPr>
            <p:cNvPr id="11" name="Freeform 10"/>
            <p:cNvSpPr>
              <a:spLocks/>
            </p:cNvSpPr>
            <p:nvPr/>
          </p:nvSpPr>
          <p:spPr bwMode="auto">
            <a:xfrm>
              <a:off x="7531331" y="125952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1475A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7631082" y="1292772"/>
              <a:ext cx="543739"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01</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13" name="组合 12"/>
          <p:cNvGrpSpPr/>
          <p:nvPr/>
        </p:nvGrpSpPr>
        <p:grpSpPr>
          <a:xfrm>
            <a:off x="6105940" y="2485869"/>
            <a:ext cx="748147" cy="748148"/>
            <a:chOff x="7531329" y="2452432"/>
            <a:chExt cx="748147" cy="748148"/>
          </a:xfrm>
        </p:grpSpPr>
        <p:sp>
          <p:nvSpPr>
            <p:cNvPr id="14" name="Freeform 10"/>
            <p:cNvSpPr>
              <a:spLocks/>
            </p:cNvSpPr>
            <p:nvPr/>
          </p:nvSpPr>
          <p:spPr bwMode="auto">
            <a:xfrm>
              <a:off x="7531329" y="245243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07427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文本框 14"/>
            <p:cNvSpPr txBox="1"/>
            <p:nvPr/>
          </p:nvSpPr>
          <p:spPr>
            <a:xfrm>
              <a:off x="7578182" y="2472563"/>
              <a:ext cx="649537"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02</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16" name="组合 15"/>
          <p:cNvGrpSpPr/>
          <p:nvPr/>
        </p:nvGrpSpPr>
        <p:grpSpPr>
          <a:xfrm>
            <a:off x="6105940" y="3678779"/>
            <a:ext cx="748147" cy="748148"/>
            <a:chOff x="7531329" y="3645342"/>
            <a:chExt cx="748147" cy="748148"/>
          </a:xfrm>
        </p:grpSpPr>
        <p:sp>
          <p:nvSpPr>
            <p:cNvPr id="17" name="Freeform 10"/>
            <p:cNvSpPr>
              <a:spLocks/>
            </p:cNvSpPr>
            <p:nvPr/>
          </p:nvSpPr>
          <p:spPr bwMode="auto">
            <a:xfrm>
              <a:off x="7531329" y="364534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1475A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p:cNvSpPr txBox="1"/>
            <p:nvPr/>
          </p:nvSpPr>
          <p:spPr>
            <a:xfrm>
              <a:off x="7582166" y="366547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03</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19" name="组合 18"/>
          <p:cNvGrpSpPr/>
          <p:nvPr/>
        </p:nvGrpSpPr>
        <p:grpSpPr>
          <a:xfrm>
            <a:off x="6105940" y="4871689"/>
            <a:ext cx="748147" cy="748148"/>
            <a:chOff x="7531329" y="4838252"/>
            <a:chExt cx="748147" cy="748148"/>
          </a:xfrm>
        </p:grpSpPr>
        <p:sp>
          <p:nvSpPr>
            <p:cNvPr id="20" name="Freeform 10"/>
            <p:cNvSpPr>
              <a:spLocks/>
            </p:cNvSpPr>
            <p:nvPr/>
          </p:nvSpPr>
          <p:spPr bwMode="auto">
            <a:xfrm>
              <a:off x="7531329" y="483825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07427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文本框 20"/>
            <p:cNvSpPr txBox="1"/>
            <p:nvPr/>
          </p:nvSpPr>
          <p:spPr>
            <a:xfrm>
              <a:off x="7585189" y="485838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04</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sp>
        <p:nvSpPr>
          <p:cNvPr id="22" name="文本框 21"/>
          <p:cNvSpPr txBox="1"/>
          <p:nvPr/>
        </p:nvSpPr>
        <p:spPr>
          <a:xfrm>
            <a:off x="7364105" y="1374645"/>
            <a:ext cx="2244525" cy="584775"/>
          </a:xfrm>
          <a:prstGeom prst="rect">
            <a:avLst/>
          </a:prstGeom>
          <a:noFill/>
        </p:spPr>
        <p:txBody>
          <a:bodyPr wrap="none" rtlCol="0">
            <a:spAutoFit/>
          </a:bodyPr>
          <a:lstStyle/>
          <a:p>
            <a:r>
              <a:rPr lang="zh-CN" altLang="en-US" sz="3200" b="1" dirty="0" smtClean="0">
                <a:solidFill>
                  <a:srgbClr val="0E71AA"/>
                </a:solidFill>
                <a:latin typeface="幼圆" panose="02010509060101010101" pitchFamily="49" charset="-122"/>
                <a:ea typeface="幼圆" panose="02010509060101010101" pitchFamily="49" charset="-122"/>
              </a:rPr>
              <a:t>背景和动机</a:t>
            </a:r>
            <a:endParaRPr lang="zh-CN" altLang="en-US" sz="3200" b="1" dirty="0">
              <a:solidFill>
                <a:srgbClr val="0E71AA"/>
              </a:solidFill>
              <a:latin typeface="幼圆" panose="02010509060101010101" pitchFamily="49" charset="-122"/>
              <a:ea typeface="幼圆" panose="02010509060101010101" pitchFamily="49" charset="-122"/>
            </a:endParaRPr>
          </a:p>
        </p:txBody>
      </p:sp>
      <p:sp>
        <p:nvSpPr>
          <p:cNvPr id="24" name="文本框 23"/>
          <p:cNvSpPr txBox="1"/>
          <p:nvPr/>
        </p:nvSpPr>
        <p:spPr>
          <a:xfrm>
            <a:off x="7364105" y="2567555"/>
            <a:ext cx="2244525" cy="584775"/>
          </a:xfrm>
          <a:prstGeom prst="rect">
            <a:avLst/>
          </a:prstGeom>
          <a:noFill/>
        </p:spPr>
        <p:txBody>
          <a:bodyPr wrap="none" rtlCol="0">
            <a:spAutoFit/>
          </a:bodyPr>
          <a:lstStyle/>
          <a:p>
            <a:r>
              <a:rPr lang="zh-CN" altLang="en-US" sz="3200" b="1" dirty="0" smtClean="0">
                <a:solidFill>
                  <a:srgbClr val="0E71AA"/>
                </a:solidFill>
                <a:latin typeface="幼圆" panose="02010509060101010101" pitchFamily="49" charset="-122"/>
                <a:ea typeface="幼圆" panose="02010509060101010101" pitchFamily="49" charset="-122"/>
              </a:rPr>
              <a:t>相关的方案</a:t>
            </a:r>
            <a:endParaRPr lang="zh-CN" altLang="en-US" sz="3200" b="1" dirty="0">
              <a:solidFill>
                <a:srgbClr val="0E71AA"/>
              </a:solidFill>
              <a:latin typeface="幼圆" panose="02010509060101010101" pitchFamily="49" charset="-122"/>
              <a:ea typeface="幼圆" panose="02010509060101010101" pitchFamily="49" charset="-122"/>
            </a:endParaRPr>
          </a:p>
        </p:txBody>
      </p:sp>
      <p:sp>
        <p:nvSpPr>
          <p:cNvPr id="25" name="文本框 24"/>
          <p:cNvSpPr txBox="1"/>
          <p:nvPr/>
        </p:nvSpPr>
        <p:spPr>
          <a:xfrm>
            <a:off x="7364105" y="3759729"/>
            <a:ext cx="3068469" cy="584775"/>
          </a:xfrm>
          <a:prstGeom prst="rect">
            <a:avLst/>
          </a:prstGeom>
          <a:noFill/>
        </p:spPr>
        <p:txBody>
          <a:bodyPr wrap="none" rtlCol="0">
            <a:spAutoFit/>
          </a:bodyPr>
          <a:lstStyle/>
          <a:p>
            <a:r>
              <a:rPr lang="zh-CN" altLang="en-US" sz="3200" b="1" dirty="0" smtClean="0">
                <a:solidFill>
                  <a:srgbClr val="0E71AA"/>
                </a:solidFill>
                <a:latin typeface="幼圆" panose="02010509060101010101" pitchFamily="49" charset="-122"/>
                <a:ea typeface="幼圆" panose="02010509060101010101" pitchFamily="49" charset="-122"/>
              </a:rPr>
              <a:t>论文采用的方案</a:t>
            </a:r>
            <a:endParaRPr lang="zh-CN" altLang="en-US" sz="3200" b="1" dirty="0">
              <a:solidFill>
                <a:srgbClr val="0E71AA"/>
              </a:solidFill>
              <a:latin typeface="幼圆" panose="02010509060101010101" pitchFamily="49" charset="-122"/>
              <a:ea typeface="幼圆" panose="02010509060101010101" pitchFamily="49" charset="-122"/>
            </a:endParaRPr>
          </a:p>
        </p:txBody>
      </p:sp>
      <p:sp>
        <p:nvSpPr>
          <p:cNvPr id="26" name="文本框 25"/>
          <p:cNvSpPr txBox="1"/>
          <p:nvPr/>
        </p:nvSpPr>
        <p:spPr>
          <a:xfrm>
            <a:off x="7354487" y="4940864"/>
            <a:ext cx="2656496" cy="584775"/>
          </a:xfrm>
          <a:prstGeom prst="rect">
            <a:avLst/>
          </a:prstGeom>
          <a:noFill/>
        </p:spPr>
        <p:txBody>
          <a:bodyPr wrap="none" rtlCol="0">
            <a:spAutoFit/>
          </a:bodyPr>
          <a:lstStyle/>
          <a:p>
            <a:r>
              <a:rPr lang="zh-CN" altLang="en-US" sz="3200" b="1" dirty="0" smtClean="0">
                <a:solidFill>
                  <a:srgbClr val="0E71AA"/>
                </a:solidFill>
                <a:latin typeface="幼圆" panose="02010509060101010101" pitchFamily="49" charset="-122"/>
                <a:ea typeface="幼圆" panose="02010509060101010101" pitchFamily="49" charset="-122"/>
              </a:rPr>
              <a:t>解决效果评估</a:t>
            </a:r>
            <a:endParaRPr lang="zh-CN" altLang="en-US" sz="3200" b="1" dirty="0">
              <a:solidFill>
                <a:srgbClr val="0E71AA"/>
              </a:solidFill>
              <a:latin typeface="幼圆" panose="02010509060101010101" pitchFamily="49" charset="-122"/>
              <a:ea typeface="幼圆" panose="02010509060101010101" pitchFamily="49" charset="-122"/>
            </a:endParaRPr>
          </a:p>
        </p:txBody>
      </p:sp>
      <p:sp>
        <p:nvSpPr>
          <p:cNvPr id="27" name="矩形 26"/>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678643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018" y="-239824"/>
            <a:ext cx="14511651" cy="5856000"/>
          </a:xfrm>
          <a:prstGeom prst="rect">
            <a:avLst/>
          </a:prstGeom>
        </p:spPr>
      </p:pic>
      <p:sp>
        <p:nvSpPr>
          <p:cNvPr id="6" name="文本框 5"/>
          <p:cNvSpPr txBox="1"/>
          <p:nvPr/>
        </p:nvSpPr>
        <p:spPr>
          <a:xfrm>
            <a:off x="582996" y="3819863"/>
            <a:ext cx="1425390" cy="2215991"/>
          </a:xfrm>
          <a:prstGeom prst="rect">
            <a:avLst/>
          </a:prstGeom>
          <a:noFill/>
        </p:spPr>
        <p:txBody>
          <a:bodyPr wrap="none" rtlCol="0">
            <a:spAutoFit/>
          </a:bodyPr>
          <a:lstStyle/>
          <a:p>
            <a:r>
              <a:rPr lang="en-US" altLang="zh-CN" sz="13800" b="1" dirty="0" smtClean="0">
                <a:solidFill>
                  <a:srgbClr val="0E71AA"/>
                </a:solidFill>
                <a:latin typeface="Agency FB" panose="020B0503020202020204" pitchFamily="34" charset="0"/>
                <a:ea typeface="微软雅黑" panose="020B0503020204020204" pitchFamily="34" charset="-122"/>
              </a:rPr>
              <a:t>01</a:t>
            </a:r>
            <a:endParaRPr lang="zh-CN" altLang="en-US" sz="13800" b="1" dirty="0">
              <a:solidFill>
                <a:srgbClr val="0E71AA"/>
              </a:solidFill>
              <a:latin typeface="Agency FB" panose="020B0503020202020204" pitchFamily="34" charset="0"/>
              <a:ea typeface="微软雅黑" panose="020B0503020204020204" pitchFamily="34" charset="-122"/>
            </a:endParaRPr>
          </a:p>
        </p:txBody>
      </p:sp>
      <p:sp>
        <p:nvSpPr>
          <p:cNvPr id="7" name="文本框 6"/>
          <p:cNvSpPr txBox="1"/>
          <p:nvPr/>
        </p:nvSpPr>
        <p:spPr>
          <a:xfrm>
            <a:off x="6020977" y="960048"/>
            <a:ext cx="4817344" cy="1200329"/>
          </a:xfrm>
          <a:prstGeom prst="rect">
            <a:avLst/>
          </a:prstGeom>
          <a:noFill/>
        </p:spPr>
        <p:txBody>
          <a:bodyPr wrap="none" rtlCol="0">
            <a:spAutoFit/>
          </a:bodyPr>
          <a:lstStyle/>
          <a:p>
            <a:r>
              <a:rPr lang="zh-CN" altLang="en-US" sz="7200" b="1" dirty="0" smtClean="0">
                <a:solidFill>
                  <a:srgbClr val="0E71AA"/>
                </a:solidFill>
                <a:latin typeface="幼圆" panose="02010509060101010101" pitchFamily="49" charset="-122"/>
                <a:ea typeface="幼圆" panose="02010509060101010101" pitchFamily="49" charset="-122"/>
              </a:rPr>
              <a:t>背景和动机</a:t>
            </a:r>
            <a:endParaRPr lang="zh-CN" altLang="en-US" sz="7200" b="1" dirty="0">
              <a:solidFill>
                <a:srgbClr val="0E71AA"/>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31224129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361154" y="446661"/>
            <a:ext cx="2659702" cy="830997"/>
          </a:xfrm>
          <a:prstGeom prst="rect">
            <a:avLst/>
          </a:prstGeom>
          <a:noFill/>
          <a:effectLst/>
        </p:spPr>
        <p:txBody>
          <a:bodyPr wrap="none" rtlCol="0">
            <a:spAutoFit/>
          </a:bodyPr>
          <a:lstStyle/>
          <a:p>
            <a:r>
              <a:rPr lang="zh-CN" altLang="en-US" sz="4800" b="1" dirty="0" smtClean="0">
                <a:solidFill>
                  <a:srgbClr val="0E71AA"/>
                </a:solidFill>
                <a:latin typeface="幼圆" panose="02010509060101010101" pitchFamily="49" charset="-122"/>
                <a:ea typeface="幼圆" panose="02010509060101010101" pitchFamily="49" charset="-122"/>
              </a:rPr>
              <a:t>研究背景</a:t>
            </a:r>
            <a:endParaRPr lang="zh-CN" altLang="en-US" sz="4800" b="1" dirty="0">
              <a:solidFill>
                <a:srgbClr val="0E71AA"/>
              </a:solidFill>
              <a:latin typeface="幼圆" panose="02010509060101010101" pitchFamily="49" charset="-122"/>
              <a:ea typeface="幼圆" panose="02010509060101010101" pitchFamily="49" charset="-122"/>
            </a:endParaRPr>
          </a:p>
        </p:txBody>
      </p:sp>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95223" y="2211985"/>
            <a:ext cx="637037" cy="523220"/>
          </a:xfrm>
          <a:prstGeom prst="rect">
            <a:avLst/>
          </a:prstGeom>
        </p:spPr>
        <p:txBody>
          <a:bodyPr wrap="square">
            <a:spAutoFit/>
          </a:bodyPr>
          <a:lstStyle/>
          <a:p>
            <a:pPr algn="ctr"/>
            <a:r>
              <a:rPr lang="en-US" altLang="zh-CN" sz="2800" b="1" dirty="0">
                <a:solidFill>
                  <a:prstClr val="white"/>
                </a:solidFill>
                <a:latin typeface="Agency FB" panose="020B0503020202020204" pitchFamily="34" charset="0"/>
                <a:ea typeface="微软雅黑" panose="020B0503020204020204" pitchFamily="34" charset="-122"/>
              </a:rPr>
              <a:t>02</a:t>
            </a:r>
            <a:endParaRPr lang="zh-CN" altLang="en-US" sz="2800" b="1" dirty="0">
              <a:solidFill>
                <a:prstClr val="white"/>
              </a:solidFill>
              <a:latin typeface="Agency FB" panose="020B0503020202020204" pitchFamily="34" charset="0"/>
              <a:ea typeface="微软雅黑" panose="020B0503020204020204" pitchFamily="34" charset="-122"/>
            </a:endParaRPr>
          </a:p>
        </p:txBody>
      </p:sp>
      <p:sp>
        <p:nvSpPr>
          <p:cNvPr id="31" name="文本框 30"/>
          <p:cNvSpPr txBox="1"/>
          <p:nvPr/>
        </p:nvSpPr>
        <p:spPr>
          <a:xfrm>
            <a:off x="258185" y="1696726"/>
            <a:ext cx="11510682" cy="5078313"/>
          </a:xfrm>
          <a:prstGeom prst="rect">
            <a:avLst/>
          </a:prstGeom>
          <a:noFill/>
          <a:effectLst/>
        </p:spPr>
        <p:txBody>
          <a:bodyPr wrap="square" rtlCol="0">
            <a:spAutoFit/>
          </a:bodyPr>
          <a:lstStyle/>
          <a:p>
            <a:pPr indent="457200">
              <a:lnSpc>
                <a:spcPct val="150000"/>
              </a:lnSpc>
            </a:pPr>
            <a:r>
              <a:rPr lang="zh-CN" altLang="en-US" dirty="0">
                <a:solidFill>
                  <a:schemeClr val="bg2">
                    <a:lumMod val="25000"/>
                  </a:schemeClr>
                </a:solidFill>
                <a:latin typeface="微软雅黑" panose="020B0503020204020204" pitchFamily="34" charset="-122"/>
                <a:ea typeface="微软雅黑" panose="020B0503020204020204" pitchFamily="34" charset="-122"/>
              </a:rPr>
              <a:t>勒索软件和其他种类的恶意软件一样，使用多种策略来逃避检测、传播和跟踪用户。</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例如</a:t>
            </a:r>
            <a:r>
              <a:rPr lang="zh-CN" altLang="en-US" dirty="0">
                <a:solidFill>
                  <a:schemeClr val="bg2">
                    <a:lumMod val="25000"/>
                  </a:schemeClr>
                </a:solidFill>
                <a:latin typeface="微软雅黑" panose="020B0503020204020204" pitchFamily="34" charset="-122"/>
                <a:ea typeface="微软雅黑" panose="020B0503020204020204" pitchFamily="34" charset="-122"/>
              </a:rPr>
              <a:t>，它可以执行多重感染或进程注入，将用户信息泄露给第三方，加密文件，并与</a:t>
            </a:r>
            <a:r>
              <a:rPr lang="en-US" altLang="zh-CN" dirty="0">
                <a:solidFill>
                  <a:schemeClr val="bg2">
                    <a:lumMod val="25000"/>
                  </a:schemeClr>
                </a:solidFill>
                <a:latin typeface="微软雅黑" panose="020B0503020204020204" pitchFamily="34" charset="-122"/>
                <a:ea typeface="微软雅黑" panose="020B0503020204020204" pitchFamily="34" charset="-122"/>
              </a:rPr>
              <a:t>C&amp;C</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服务器</a:t>
            </a:r>
            <a:r>
              <a:rPr lang="zh-CN" altLang="en-US" dirty="0">
                <a:solidFill>
                  <a:schemeClr val="bg2">
                    <a:lumMod val="25000"/>
                  </a:schemeClr>
                </a:solidFill>
                <a:latin typeface="微软雅黑" panose="020B0503020204020204" pitchFamily="34" charset="-122"/>
                <a:ea typeface="微软雅黑" panose="020B0503020204020204" pitchFamily="34" charset="-122"/>
              </a:rPr>
              <a:t>建立安全通信。我们的检则方法假设勒索软件样本可以并且将使用其他恶意软件样本</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可能</a:t>
            </a:r>
            <a:r>
              <a:rPr lang="zh-CN" altLang="en-US" dirty="0">
                <a:solidFill>
                  <a:schemeClr val="bg2">
                    <a:lumMod val="25000"/>
                  </a:schemeClr>
                </a:solidFill>
                <a:latin typeface="微软雅黑" panose="020B0503020204020204" pitchFamily="34" charset="-122"/>
                <a:ea typeface="微软雅黑" panose="020B0503020204020204" pitchFamily="34" charset="-122"/>
              </a:rPr>
              <a:t>使用的所有技术。此外，我们的系统</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假设成功</a:t>
            </a:r>
            <a:r>
              <a:rPr lang="zh-CN" altLang="en-US" dirty="0">
                <a:solidFill>
                  <a:schemeClr val="bg2">
                    <a:lumMod val="25000"/>
                  </a:schemeClr>
                </a:solidFill>
                <a:latin typeface="微软雅黑" panose="020B0503020204020204" pitchFamily="34" charset="-122"/>
                <a:ea typeface="微软雅黑" panose="020B0503020204020204" pitchFamily="34" charset="-122"/>
              </a:rPr>
              <a:t>运行</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的勒索软件攻击</a:t>
            </a:r>
            <a:r>
              <a:rPr lang="zh-CN" altLang="en-US" dirty="0">
                <a:solidFill>
                  <a:schemeClr val="bg2">
                    <a:lumMod val="25000"/>
                  </a:schemeClr>
                </a:solidFill>
                <a:latin typeface="微软雅黑" panose="020B0503020204020204" pitchFamily="34" charset="-122"/>
                <a:ea typeface="微软雅黑" panose="020B0503020204020204" pitchFamily="34" charset="-122"/>
              </a:rPr>
              <a:t>会执行以下一个或多</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个活动。</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indent="457200">
              <a:lnSpc>
                <a:spcPct val="150000"/>
              </a:lnSpc>
            </a:pPr>
            <a:r>
              <a:rPr lang="en-US" altLang="zh-CN" b="1" dirty="0" smtClean="0">
                <a:solidFill>
                  <a:schemeClr val="bg2">
                    <a:lumMod val="25000"/>
                  </a:schemeClr>
                </a:solidFill>
                <a:latin typeface="微软雅黑" panose="020B0503020204020204" pitchFamily="34" charset="-122"/>
                <a:ea typeface="微软雅黑" panose="020B0503020204020204" pitchFamily="34" charset="-122"/>
              </a:rPr>
              <a:t>1.</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持续</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的</a:t>
            </a:r>
            <a:r>
              <a:rPr lang="zh-CN" altLang="en-US" b="1" dirty="0">
                <a:solidFill>
                  <a:schemeClr val="bg2">
                    <a:lumMod val="25000"/>
                  </a:schemeClr>
                </a:solidFill>
                <a:latin typeface="微软雅黑" panose="020B0503020204020204" pitchFamily="34" charset="-122"/>
                <a:ea typeface="微软雅黑" panose="020B0503020204020204" pitchFamily="34" charset="-122"/>
              </a:rPr>
              <a:t>桌面消息。</a:t>
            </a:r>
            <a:r>
              <a:rPr lang="zh-CN" altLang="en-US" dirty="0">
                <a:solidFill>
                  <a:schemeClr val="bg2">
                    <a:lumMod val="25000"/>
                  </a:schemeClr>
                </a:solidFill>
                <a:latin typeface="微软雅黑" panose="020B0503020204020204" pitchFamily="34" charset="-122"/>
                <a:ea typeface="微软雅黑" panose="020B0503020204020204" pitchFamily="34" charset="-122"/>
              </a:rPr>
              <a:t>成功实施勒索软件感染后，恶意程序通常会向受害者显示一条消息。</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这条勒索信通知</a:t>
            </a:r>
            <a:r>
              <a:rPr lang="zh-CN" altLang="en-US" dirty="0">
                <a:solidFill>
                  <a:schemeClr val="bg2">
                    <a:lumMod val="25000"/>
                  </a:schemeClr>
                </a:solidFill>
                <a:latin typeface="微软雅黑" panose="020B0503020204020204" pitchFamily="34" charset="-122"/>
                <a:ea typeface="微软雅黑" panose="020B0503020204020204" pitchFamily="34" charset="-122"/>
              </a:rPr>
              <a:t>用户他们的计算机已经被“锁定”，并提供了如何</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进行勒索付款来恢复</a:t>
            </a:r>
            <a:r>
              <a:rPr lang="zh-CN" altLang="en-US" dirty="0">
                <a:solidFill>
                  <a:schemeClr val="bg2">
                    <a:lumMod val="25000"/>
                  </a:schemeClr>
                </a:solidFill>
                <a:latin typeface="微软雅黑" panose="020B0503020204020204" pitchFamily="34" charset="-122"/>
                <a:ea typeface="微软雅黑" panose="020B0503020204020204" pitchFamily="34" charset="-122"/>
              </a:rPr>
              <a:t>访问权限的说明。这种勒索信息可以通过不同的方式产生</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dirty="0">
                <a:solidFill>
                  <a:schemeClr val="bg2">
                    <a:lumMod val="25000"/>
                  </a:schemeClr>
                </a:solidFill>
                <a:latin typeface="微软雅黑" panose="020B0503020204020204" pitchFamily="34" charset="-122"/>
                <a:ea typeface="微软雅黑" panose="020B0503020204020204" pitchFamily="34" charset="-122"/>
              </a:rPr>
              <a:t>一</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种</a:t>
            </a:r>
            <a:r>
              <a:rPr lang="zh-CN" altLang="en-US" dirty="0">
                <a:solidFill>
                  <a:schemeClr val="bg2">
                    <a:lumMod val="25000"/>
                  </a:schemeClr>
                </a:solidFill>
                <a:latin typeface="微软雅黑" panose="020B0503020204020204" pitchFamily="34" charset="-122"/>
                <a:ea typeface="微软雅黑" panose="020B0503020204020204" pitchFamily="34" charset="-122"/>
              </a:rPr>
              <a:t>流行的技术是调用</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专用</a:t>
            </a:r>
            <a:r>
              <a:rPr lang="zh-CN" altLang="en-US" dirty="0">
                <a:solidFill>
                  <a:schemeClr val="bg2">
                    <a:lumMod val="25000"/>
                  </a:schemeClr>
                </a:solidFill>
                <a:latin typeface="微软雅黑" panose="020B0503020204020204" pitchFamily="34" charset="-122"/>
                <a:ea typeface="微软雅黑" panose="020B0503020204020204" pitchFamily="34" charset="-122"/>
              </a:rPr>
              <a:t>的</a:t>
            </a:r>
            <a:r>
              <a:rPr lang="en-US" altLang="zh-CN" dirty="0">
                <a:solidFill>
                  <a:schemeClr val="bg2">
                    <a:lumMod val="25000"/>
                  </a:schemeClr>
                </a:solidFill>
                <a:latin typeface="微软雅黑" panose="020B0503020204020204" pitchFamily="34" charset="-122"/>
                <a:ea typeface="微软雅黑" panose="020B0503020204020204" pitchFamily="34" charset="-122"/>
              </a:rPr>
              <a:t>API</a:t>
            </a:r>
            <a:r>
              <a:rPr lang="zh-CN" altLang="en-US" dirty="0">
                <a:solidFill>
                  <a:schemeClr val="bg2">
                    <a:lumMod val="25000"/>
                  </a:schemeClr>
                </a:solidFill>
                <a:latin typeface="微软雅黑" panose="020B0503020204020204" pitchFamily="34" charset="-122"/>
                <a:ea typeface="微软雅黑" panose="020B0503020204020204" pitchFamily="34" charset="-122"/>
              </a:rPr>
              <a:t>函数</a:t>
            </a:r>
            <a:r>
              <a:rPr lang="en-US" altLang="zh-CN" dirty="0">
                <a:solidFill>
                  <a:schemeClr val="bg2">
                    <a:lumMod val="25000"/>
                  </a:schemeClr>
                </a:solidFill>
                <a:latin typeface="微软雅黑" panose="020B0503020204020204" pitchFamily="34" charset="-122"/>
                <a:ea typeface="微软雅黑" panose="020B0503020204020204" pitchFamily="34" charset="-122"/>
              </a:rPr>
              <a:t>(</a:t>
            </a:r>
            <a:r>
              <a:rPr lang="zh-CN" altLang="en-US" dirty="0">
                <a:solidFill>
                  <a:schemeClr val="bg2">
                    <a:lumMod val="25000"/>
                  </a:schemeClr>
                </a:solidFill>
                <a:latin typeface="微软雅黑" panose="020B0503020204020204" pitchFamily="34" charset="-122"/>
                <a:ea typeface="微软雅黑" panose="020B0503020204020204" pitchFamily="34" charset="-122"/>
              </a:rPr>
              <a:t>例如，</a:t>
            </a:r>
            <a:r>
              <a:rPr lang="en-US" altLang="zh-CN" dirty="0" err="1" smtClean="0">
                <a:solidFill>
                  <a:schemeClr val="bg2">
                    <a:lumMod val="25000"/>
                  </a:schemeClr>
                </a:solidFill>
                <a:latin typeface="微软雅黑" panose="020B0503020204020204" pitchFamily="34" charset="-122"/>
                <a:ea typeface="微软雅黑" panose="020B0503020204020204" pitchFamily="34" charset="-122"/>
              </a:rPr>
              <a:t>CreateDesktop</a:t>
            </a:r>
            <a:r>
              <a:rPr lang="en-US" altLang="zh-CN"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dirty="0">
                <a:solidFill>
                  <a:schemeClr val="bg2">
                    <a:lumMod val="25000"/>
                  </a:schemeClr>
                </a:solidFill>
                <a:latin typeface="微软雅黑" panose="020B0503020204020204" pitchFamily="34" charset="-122"/>
                <a:ea typeface="微软雅黑" panose="020B0503020204020204" pitchFamily="34" charset="-122"/>
              </a:rPr>
              <a:t>来创建一 个新桌面，并将其设置为默认</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的配置将</a:t>
            </a:r>
            <a:r>
              <a:rPr lang="zh-CN" altLang="en-US" dirty="0">
                <a:solidFill>
                  <a:schemeClr val="bg2">
                    <a:lumMod val="25000"/>
                  </a:schemeClr>
                </a:solidFill>
                <a:latin typeface="微软雅黑" panose="020B0503020204020204" pitchFamily="34" charset="-122"/>
                <a:ea typeface="微软雅黑" panose="020B0503020204020204" pitchFamily="34" charset="-122"/>
              </a:rPr>
              <a:t>受害者锁定在被破坏的系统之外。恶意软件编写者也可以使用</a:t>
            </a:r>
            <a:r>
              <a:rPr lang="en-US" altLang="zh-CN" dirty="0" smtClean="0">
                <a:solidFill>
                  <a:schemeClr val="bg2">
                    <a:lumMod val="25000"/>
                  </a:schemeClr>
                </a:solidFill>
                <a:latin typeface="微软雅黑" panose="020B0503020204020204" pitchFamily="34" charset="-122"/>
                <a:ea typeface="微软雅黑" panose="020B0503020204020204" pitchFamily="34" charset="-122"/>
              </a:rPr>
              <a:t>HTML</a:t>
            </a:r>
            <a:r>
              <a:rPr lang="zh-CN" altLang="en-US" dirty="0">
                <a:solidFill>
                  <a:schemeClr val="bg2">
                    <a:lumMod val="25000"/>
                  </a:schemeClr>
                </a:solidFill>
                <a:latin typeface="微软雅黑" panose="020B0503020204020204" pitchFamily="34" charset="-122"/>
                <a:ea typeface="微软雅黑" panose="020B0503020204020204" pitchFamily="34" charset="-122"/>
              </a:rPr>
              <a:t>或创建其他形式的</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持久</a:t>
            </a:r>
            <a:r>
              <a:rPr lang="zh-CN" altLang="en-US" dirty="0">
                <a:solidFill>
                  <a:schemeClr val="bg2">
                    <a:lumMod val="25000"/>
                  </a:schemeClr>
                </a:solidFill>
                <a:latin typeface="微软雅黑" panose="020B0503020204020204" pitchFamily="34" charset="-122"/>
                <a:ea typeface="微软雅黑" panose="020B0503020204020204" pitchFamily="34" charset="-122"/>
              </a:rPr>
              <a:t>窗口来显示</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这条信息。 </a:t>
            </a:r>
            <a:r>
              <a:rPr lang="zh-CN" altLang="en-US" dirty="0">
                <a:solidFill>
                  <a:schemeClr val="bg2">
                    <a:lumMod val="25000"/>
                  </a:schemeClr>
                </a:solidFill>
                <a:latin typeface="微软雅黑" panose="020B0503020204020204" pitchFamily="34" charset="-122"/>
                <a:ea typeface="微软雅黑" panose="020B0503020204020204" pitchFamily="34" charset="-122"/>
              </a:rPr>
              <a:t>在许多勒索软件攻击中，显示一个持久的桌面消息</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是</a:t>
            </a:r>
            <a:r>
              <a:rPr lang="zh-CN" altLang="en-US" dirty="0">
                <a:solidFill>
                  <a:schemeClr val="bg2">
                    <a:lumMod val="25000"/>
                  </a:schemeClr>
                </a:solidFill>
                <a:latin typeface="微软雅黑" panose="020B0503020204020204" pitchFamily="34" charset="-122"/>
                <a:ea typeface="微软雅黑" panose="020B0503020204020204" pitchFamily="34" charset="-122"/>
              </a:rPr>
              <a:t>一</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个常用的</a:t>
            </a:r>
            <a:r>
              <a:rPr lang="zh-CN" altLang="en-US" dirty="0">
                <a:solidFill>
                  <a:schemeClr val="bg2">
                    <a:lumMod val="25000"/>
                  </a:schemeClr>
                </a:solidFill>
                <a:latin typeface="微软雅黑" panose="020B0503020204020204" pitchFamily="34" charset="-122"/>
                <a:ea typeface="微软雅黑" panose="020B0503020204020204" pitchFamily="34" charset="-122"/>
              </a:rPr>
              <a:t>行为。</a:t>
            </a:r>
          </a:p>
          <a:p>
            <a:pPr indent="457200">
              <a:lnSpc>
                <a:spcPct val="150000"/>
              </a:lnSpc>
            </a:pPr>
            <a:r>
              <a:rPr lang="en-US" altLang="zh-CN" b="1" dirty="0" smtClean="0">
                <a:solidFill>
                  <a:schemeClr val="bg2">
                    <a:lumMod val="25000"/>
                  </a:schemeClr>
                </a:solidFill>
                <a:latin typeface="微软雅黑" panose="020B0503020204020204" pitchFamily="34" charset="-122"/>
                <a:ea typeface="微软雅黑" panose="020B0503020204020204" pitchFamily="34" charset="-122"/>
              </a:rPr>
              <a:t>2.</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不</a:t>
            </a:r>
            <a:r>
              <a:rPr lang="zh-CN" altLang="en-US" b="1" dirty="0">
                <a:solidFill>
                  <a:schemeClr val="bg2">
                    <a:lumMod val="25000"/>
                  </a:schemeClr>
                </a:solidFill>
                <a:latin typeface="微软雅黑" panose="020B0503020204020204" pitchFamily="34" charset="-122"/>
                <a:ea typeface="微软雅黑" panose="020B0503020204020204" pitchFamily="34" charset="-122"/>
              </a:rPr>
              <a:t>加选择地加密和删除用户的私人文件</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一种</a:t>
            </a:r>
            <a:r>
              <a:rPr lang="zh-CN" altLang="en-US" dirty="0">
                <a:solidFill>
                  <a:schemeClr val="bg2">
                    <a:lumMod val="25000"/>
                  </a:schemeClr>
                </a:solidFill>
                <a:latin typeface="微软雅黑" panose="020B0503020204020204" pitchFamily="34" charset="-122"/>
                <a:ea typeface="微软雅黑" panose="020B0503020204020204" pitchFamily="34" charset="-122"/>
              </a:rPr>
              <a:t>密码式的勒索软件攻击会列出</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受害者</a:t>
            </a:r>
            <a:r>
              <a:rPr lang="zh-CN" altLang="en-US" dirty="0">
                <a:solidFill>
                  <a:schemeClr val="bg2">
                    <a:lumMod val="25000"/>
                  </a:schemeClr>
                </a:solidFill>
                <a:latin typeface="微软雅黑" panose="020B0503020204020204" pitchFamily="34" charset="-122"/>
                <a:ea typeface="微软雅黑" panose="020B0503020204020204" pitchFamily="34" charset="-122"/>
              </a:rPr>
              <a:t>的文件</a:t>
            </a:r>
            <a:r>
              <a:rPr lang="en-US" altLang="zh-CN" dirty="0">
                <a:solidFill>
                  <a:schemeClr val="bg2">
                    <a:lumMod val="25000"/>
                  </a:schemeClr>
                </a:solidFill>
                <a:latin typeface="微软雅黑" panose="020B0503020204020204" pitchFamily="34" charset="-122"/>
                <a:ea typeface="微软雅黑" panose="020B0503020204020204" pitchFamily="34" charset="-122"/>
              </a:rPr>
              <a:t>,</a:t>
            </a:r>
            <a:r>
              <a:rPr lang="zh-CN" altLang="en-US" dirty="0">
                <a:solidFill>
                  <a:schemeClr val="bg2">
                    <a:lumMod val="25000"/>
                  </a:schemeClr>
                </a:solidFill>
                <a:latin typeface="微软雅黑" panose="020B0503020204020204" pitchFamily="34" charset="-122"/>
                <a:ea typeface="微软雅黑" panose="020B0503020204020204" pitchFamily="34" charset="-122"/>
              </a:rPr>
              <a:t>并对发现的任何私人文件进行加密。通过保留解密匙来限制访问。</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加密密钥</a:t>
            </a:r>
            <a:r>
              <a:rPr lang="zh-CN" altLang="en-US" dirty="0">
                <a:solidFill>
                  <a:schemeClr val="bg2">
                    <a:lumMod val="25000"/>
                  </a:schemeClr>
                </a:solidFill>
                <a:latin typeface="微软雅黑" panose="020B0503020204020204" pitchFamily="34" charset="-122"/>
                <a:ea typeface="微软雅黑" panose="020B0503020204020204" pitchFamily="34" charset="-122"/>
              </a:rPr>
              <a:t>可以由恶意软件在受害者的计算机上本地生成，也可以远程在</a:t>
            </a:r>
            <a:r>
              <a:rPr lang="en-US" altLang="zh-CN" dirty="0">
                <a:solidFill>
                  <a:schemeClr val="bg2">
                    <a:lumMod val="25000"/>
                  </a:schemeClr>
                </a:solidFill>
                <a:latin typeface="微软雅黑" panose="020B0503020204020204" pitchFamily="34" charset="-122"/>
                <a:ea typeface="微软雅黑" panose="020B0503020204020204" pitchFamily="34" charset="-122"/>
              </a:rPr>
              <a:t>C&amp;C</a:t>
            </a:r>
            <a:r>
              <a:rPr lang="zh-CN" altLang="en-US" dirty="0">
                <a:solidFill>
                  <a:schemeClr val="bg2">
                    <a:lumMod val="25000"/>
                  </a:schemeClr>
                </a:solidFill>
                <a:latin typeface="微软雅黑" panose="020B0503020204020204" pitchFamily="34" charset="-122"/>
                <a:ea typeface="微软雅黑" panose="020B0503020204020204" pitchFamily="34" charset="-122"/>
              </a:rPr>
              <a:t>服务器上</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生成</a:t>
            </a:r>
            <a:r>
              <a:rPr lang="zh-CN" altLang="en-US" dirty="0">
                <a:solidFill>
                  <a:schemeClr val="bg2">
                    <a:lumMod val="25000"/>
                  </a:schemeClr>
                </a:solidFill>
                <a:latin typeface="微软雅黑" panose="020B0503020204020204" pitchFamily="34" charset="-122"/>
                <a:ea typeface="微软雅黑" panose="020B0503020204020204" pitchFamily="34" charset="-122"/>
              </a:rPr>
              <a:t>，然后传送到被破坏的计算机上。攻击者可以使用自定义的破坏函数或</a:t>
            </a:r>
            <a:r>
              <a:rPr lang="en-US" altLang="zh-CN" dirty="0" smtClean="0">
                <a:solidFill>
                  <a:schemeClr val="bg2">
                    <a:lumMod val="25000"/>
                  </a:schemeClr>
                </a:solidFill>
                <a:latin typeface="微软雅黑" panose="020B0503020204020204" pitchFamily="34" charset="-122"/>
                <a:ea typeface="微软雅黑" panose="020B0503020204020204" pitchFamily="34" charset="-122"/>
              </a:rPr>
              <a:t>Windows</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的</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031"/>
            <a:ext cx="4184725" cy="1688695"/>
          </a:xfrm>
          <a:prstGeom prst="rect">
            <a:avLst/>
          </a:prstGeom>
        </p:spPr>
      </p:pic>
    </p:spTree>
    <p:extLst>
      <p:ext uri="{BB962C8B-B14F-4D97-AF65-F5344CB8AC3E}">
        <p14:creationId xmlns:p14="http://schemas.microsoft.com/office/powerpoint/2010/main" val="237699270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361154" y="446661"/>
            <a:ext cx="2659702" cy="830997"/>
          </a:xfrm>
          <a:prstGeom prst="rect">
            <a:avLst/>
          </a:prstGeom>
          <a:noFill/>
          <a:effectLst/>
        </p:spPr>
        <p:txBody>
          <a:bodyPr wrap="none" rtlCol="0">
            <a:spAutoFit/>
          </a:bodyPr>
          <a:lstStyle/>
          <a:p>
            <a:r>
              <a:rPr lang="zh-CN" altLang="en-US" sz="4800" b="1" dirty="0" smtClean="0">
                <a:solidFill>
                  <a:srgbClr val="0E71AA"/>
                </a:solidFill>
                <a:latin typeface="幼圆" panose="02010509060101010101" pitchFamily="49" charset="-122"/>
                <a:ea typeface="幼圆" panose="02010509060101010101" pitchFamily="49" charset="-122"/>
              </a:rPr>
              <a:t>研究背景</a:t>
            </a:r>
            <a:endParaRPr lang="zh-CN" altLang="en-US" sz="4800" b="1" dirty="0">
              <a:solidFill>
                <a:srgbClr val="0E71AA"/>
              </a:solidFill>
              <a:latin typeface="幼圆" panose="02010509060101010101" pitchFamily="49" charset="-122"/>
              <a:ea typeface="幼圆" panose="02010509060101010101" pitchFamily="49" charset="-122"/>
            </a:endParaRPr>
          </a:p>
        </p:txBody>
      </p:sp>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95223" y="2211985"/>
            <a:ext cx="637037" cy="523220"/>
          </a:xfrm>
          <a:prstGeom prst="rect">
            <a:avLst/>
          </a:prstGeom>
        </p:spPr>
        <p:txBody>
          <a:bodyPr wrap="square">
            <a:spAutoFit/>
          </a:bodyPr>
          <a:lstStyle/>
          <a:p>
            <a:pPr algn="ctr"/>
            <a:r>
              <a:rPr lang="en-US" altLang="zh-CN" sz="2800" b="1" dirty="0">
                <a:solidFill>
                  <a:prstClr val="white"/>
                </a:solidFill>
                <a:latin typeface="Agency FB" panose="020B0503020202020204" pitchFamily="34" charset="0"/>
                <a:ea typeface="微软雅黑" panose="020B0503020204020204" pitchFamily="34" charset="-122"/>
              </a:rPr>
              <a:t>02</a:t>
            </a:r>
            <a:endParaRPr lang="zh-CN" altLang="en-US" sz="2800" b="1" dirty="0">
              <a:solidFill>
                <a:prstClr val="white"/>
              </a:solidFill>
              <a:latin typeface="Agency FB" panose="020B0503020202020204" pitchFamily="34" charset="0"/>
              <a:ea typeface="微软雅黑" panose="020B0503020204020204" pitchFamily="34" charset="-122"/>
            </a:endParaRPr>
          </a:p>
        </p:txBody>
      </p:sp>
      <p:sp>
        <p:nvSpPr>
          <p:cNvPr id="31" name="文本框 30"/>
          <p:cNvSpPr txBox="1"/>
          <p:nvPr/>
        </p:nvSpPr>
        <p:spPr>
          <a:xfrm>
            <a:off x="258185" y="1696726"/>
            <a:ext cx="11510682" cy="3416320"/>
          </a:xfrm>
          <a:prstGeom prst="rect">
            <a:avLst/>
          </a:prstGeom>
          <a:noFill/>
          <a:effectLst/>
        </p:spPr>
        <p:txBody>
          <a:bodyPr wrap="square" rtlCol="0">
            <a:spAutoFit/>
          </a:bodyPr>
          <a:lstStyle/>
          <a:p>
            <a:pPr lvl="0">
              <a:lnSpc>
                <a:spcPct val="150000"/>
              </a:lnSpc>
            </a:pPr>
            <a:r>
              <a:rPr lang="en-US" altLang="zh-CN" dirty="0" smtClean="0">
                <a:solidFill>
                  <a:srgbClr val="E7E6E6">
                    <a:lumMod val="25000"/>
                  </a:srgbClr>
                </a:solidFill>
                <a:latin typeface="微软雅黑" panose="020B0503020204020204" pitchFamily="34" charset="-122"/>
                <a:ea typeface="微软雅黑" panose="020B0503020204020204" pitchFamily="34" charset="-122"/>
              </a:rPr>
              <a:t>API</a:t>
            </a:r>
            <a:r>
              <a:rPr lang="zh-CN" altLang="en-US" dirty="0" smtClean="0">
                <a:solidFill>
                  <a:srgbClr val="E7E6E6">
                    <a:lumMod val="25000"/>
                  </a:srgbClr>
                </a:solidFill>
                <a:latin typeface="微软雅黑" panose="020B0503020204020204" pitchFamily="34" charset="-122"/>
                <a:ea typeface="微软雅黑" panose="020B0503020204020204" pitchFamily="34" charset="-122"/>
              </a:rPr>
              <a:t>函数</a:t>
            </a:r>
            <a:r>
              <a:rPr lang="zh-CN" altLang="en-US" dirty="0">
                <a:solidFill>
                  <a:srgbClr val="E7E6E6">
                    <a:lumMod val="25000"/>
                  </a:srgbClr>
                </a:solidFill>
                <a:latin typeface="微软雅黑" panose="020B0503020204020204" pitchFamily="34" charset="-122"/>
                <a:ea typeface="微软雅黑" panose="020B0503020204020204" pitchFamily="34" charset="-122"/>
              </a:rPr>
              <a:t>来删除原始用户的文件。攻击者还可以用加密的版本覆盖文件</a:t>
            </a:r>
            <a:r>
              <a:rPr lang="en-US" altLang="zh-CN" dirty="0">
                <a:solidFill>
                  <a:srgbClr val="E7E6E6">
                    <a:lumMod val="25000"/>
                  </a:srgbClr>
                </a:solidFill>
                <a:latin typeface="微软雅黑" panose="020B0503020204020204" pitchFamily="34" charset="-122"/>
                <a:ea typeface="微软雅黑" panose="020B0503020204020204" pitchFamily="34" charset="-122"/>
              </a:rPr>
              <a:t>,</a:t>
            </a:r>
            <a:r>
              <a:rPr lang="zh-CN" altLang="en-US" dirty="0">
                <a:solidFill>
                  <a:srgbClr val="E7E6E6">
                    <a:lumMod val="25000"/>
                  </a:srgbClr>
                </a:solidFill>
                <a:latin typeface="微软雅黑" panose="020B0503020204020204" pitchFamily="34" charset="-122"/>
                <a:ea typeface="微软雅黑" panose="020B0503020204020204" pitchFamily="34" charset="-122"/>
              </a:rPr>
              <a:t>或者通过</a:t>
            </a:r>
            <a:r>
              <a:rPr lang="en-US" altLang="zh-CN" dirty="0">
                <a:solidFill>
                  <a:srgbClr val="E7E6E6">
                    <a:lumMod val="25000"/>
                  </a:srgbClr>
                </a:solidFill>
                <a:latin typeface="微软雅黑" panose="020B0503020204020204" pitchFamily="34" charset="-122"/>
                <a:ea typeface="微软雅黑" panose="020B0503020204020204" pitchFamily="34" charset="-122"/>
              </a:rPr>
              <a:t>windows</a:t>
            </a:r>
            <a:r>
              <a:rPr lang="zh-CN" altLang="en-US" dirty="0">
                <a:solidFill>
                  <a:srgbClr val="E7E6E6">
                    <a:lumMod val="25000"/>
                  </a:srgbClr>
                </a:solidFill>
                <a:latin typeface="微软雅黑" panose="020B0503020204020204" pitchFamily="34" charset="-122"/>
                <a:ea typeface="微软雅黑" panose="020B0503020204020204" pitchFamily="34" charset="-122"/>
              </a:rPr>
              <a:t>安全删除</a:t>
            </a:r>
            <a:r>
              <a:rPr lang="en-US" altLang="zh-CN" dirty="0">
                <a:solidFill>
                  <a:srgbClr val="E7E6E6">
                    <a:lumMod val="25000"/>
                  </a:srgbClr>
                </a:solidFill>
                <a:latin typeface="微软雅黑" panose="020B0503020204020204" pitchFamily="34" charset="-122"/>
                <a:ea typeface="微软雅黑" panose="020B0503020204020204" pitchFamily="34" charset="-122"/>
              </a:rPr>
              <a:t>API</a:t>
            </a:r>
            <a:r>
              <a:rPr lang="zh-CN" altLang="en-US" dirty="0">
                <a:solidFill>
                  <a:srgbClr val="E7E6E6">
                    <a:lumMod val="25000"/>
                  </a:srgbClr>
                </a:solidFill>
                <a:latin typeface="微软雅黑" panose="020B0503020204020204" pitchFamily="34" charset="-122"/>
                <a:ea typeface="微软雅黑" panose="020B0503020204020204" pitchFamily="34" charset="-122"/>
              </a:rPr>
              <a:t>来安全删除。</a:t>
            </a:r>
            <a:endParaRPr lang="en-US" altLang="zh-CN" dirty="0">
              <a:solidFill>
                <a:srgbClr val="E7E6E6">
                  <a:lumMod val="25000"/>
                </a:srgbClr>
              </a:solidFill>
              <a:latin typeface="微软雅黑" panose="020B0503020204020204" pitchFamily="34" charset="-122"/>
              <a:ea typeface="微软雅黑" panose="020B0503020204020204" pitchFamily="34" charset="-122"/>
            </a:endParaRPr>
          </a:p>
          <a:p>
            <a:pPr lvl="0" indent="457200">
              <a:lnSpc>
                <a:spcPct val="150000"/>
              </a:lnSpc>
            </a:pPr>
            <a:r>
              <a:rPr lang="en-US" altLang="zh-CN" b="1" dirty="0" smtClean="0">
                <a:solidFill>
                  <a:srgbClr val="E7E6E6">
                    <a:lumMod val="25000"/>
                  </a:srgbClr>
                </a:solidFill>
                <a:latin typeface="微软雅黑" panose="020B0503020204020204" pitchFamily="34" charset="-122"/>
                <a:ea typeface="微软雅黑" panose="020B0503020204020204" pitchFamily="34" charset="-122"/>
              </a:rPr>
              <a:t>3.</a:t>
            </a:r>
            <a:r>
              <a:rPr lang="zh-CN" altLang="en-US" b="1" dirty="0" smtClean="0">
                <a:solidFill>
                  <a:srgbClr val="E7E6E6">
                    <a:lumMod val="25000"/>
                  </a:srgbClr>
                </a:solidFill>
                <a:latin typeface="微软雅黑" panose="020B0503020204020204" pitchFamily="34" charset="-122"/>
                <a:ea typeface="微软雅黑" panose="020B0503020204020204" pitchFamily="34" charset="-122"/>
              </a:rPr>
              <a:t>根据</a:t>
            </a:r>
            <a:r>
              <a:rPr lang="zh-CN" altLang="en-US" b="1" dirty="0">
                <a:solidFill>
                  <a:srgbClr val="E7E6E6">
                    <a:lumMod val="25000"/>
                  </a:srgbClr>
                </a:solidFill>
                <a:latin typeface="微软雅黑" panose="020B0503020204020204" pitchFamily="34" charset="-122"/>
                <a:ea typeface="微软雅黑" panose="020B0503020204020204" pitchFamily="34" charset="-122"/>
              </a:rPr>
              <a:t>某些属性</a:t>
            </a:r>
            <a:r>
              <a:rPr lang="en-US" altLang="zh-CN" b="1" dirty="0">
                <a:solidFill>
                  <a:srgbClr val="E7E6E6">
                    <a:lumMod val="25000"/>
                  </a:srgbClr>
                </a:solidFill>
                <a:latin typeface="微软雅黑" panose="020B0503020204020204" pitchFamily="34" charset="-122"/>
                <a:ea typeface="微软雅黑" panose="020B0503020204020204" pitchFamily="34" charset="-122"/>
              </a:rPr>
              <a:t>(</a:t>
            </a:r>
            <a:r>
              <a:rPr lang="zh-CN" altLang="en-US" b="1" dirty="0">
                <a:solidFill>
                  <a:srgbClr val="E7E6E6">
                    <a:lumMod val="25000"/>
                  </a:srgbClr>
                </a:solidFill>
                <a:latin typeface="微软雅黑" panose="020B0503020204020204" pitchFamily="34" charset="-122"/>
                <a:ea typeface="微软雅黑" panose="020B0503020204020204" pitchFamily="34" charset="-122"/>
              </a:rPr>
              <a:t>如大小、访问日期、扩展名</a:t>
            </a:r>
            <a:r>
              <a:rPr lang="en-US" altLang="zh-CN" b="1" dirty="0">
                <a:solidFill>
                  <a:srgbClr val="E7E6E6">
                    <a:lumMod val="25000"/>
                  </a:srgbClr>
                </a:solidFill>
                <a:latin typeface="微软雅黑" panose="020B0503020204020204" pitchFamily="34" charset="-122"/>
                <a:ea typeface="微软雅黑" panose="020B0503020204020204" pitchFamily="34" charset="-122"/>
              </a:rPr>
              <a:t>)</a:t>
            </a:r>
            <a:r>
              <a:rPr lang="zh-CN" altLang="en-US" b="1" dirty="0">
                <a:solidFill>
                  <a:srgbClr val="E7E6E6">
                    <a:lumMod val="25000"/>
                  </a:srgbClr>
                </a:solidFill>
                <a:latin typeface="微软雅黑" panose="020B0503020204020204" pitchFamily="34" charset="-122"/>
                <a:ea typeface="微软雅黑" panose="020B0503020204020204" pitchFamily="34" charset="-122"/>
              </a:rPr>
              <a:t>选择性地加密和删除用户的优先级文件。</a:t>
            </a:r>
            <a:r>
              <a:rPr lang="zh-CN" altLang="en-US" dirty="0">
                <a:solidFill>
                  <a:srgbClr val="E7E6E6">
                    <a:lumMod val="25000"/>
                  </a:srgbClr>
                </a:solidFill>
                <a:latin typeface="微软雅黑" panose="020B0503020204020204" pitchFamily="34" charset="-122"/>
                <a:ea typeface="微软雅黑" panose="020B0503020204020204" pitchFamily="34" charset="-122"/>
              </a:rPr>
              <a:t>为了避免被发现，相当数量的勒索软件样本会选择性地加密用户的私人文件。在最简单的形式中，勒索软件可 以根据访问日期列出文件。在更复杂的情况下，恶意软件还可以打开一个应用程序</a:t>
            </a:r>
            <a:r>
              <a:rPr lang="en-US" altLang="zh-CN" dirty="0">
                <a:solidFill>
                  <a:srgbClr val="E7E6E6">
                    <a:lumMod val="25000"/>
                  </a:srgbClr>
                </a:solidFill>
                <a:latin typeface="微软雅黑" panose="020B0503020204020204" pitchFamily="34" charset="-122"/>
                <a:ea typeface="微软雅黑" panose="020B0503020204020204" pitchFamily="34" charset="-122"/>
              </a:rPr>
              <a:t>(</a:t>
            </a:r>
            <a:r>
              <a:rPr lang="zh-CN" altLang="en-US" dirty="0">
                <a:solidFill>
                  <a:srgbClr val="E7E6E6">
                    <a:lumMod val="25000"/>
                  </a:srgbClr>
                </a:solidFill>
                <a:latin typeface="微软雅黑" panose="020B0503020204020204" pitchFamily="34" charset="-122"/>
                <a:ea typeface="微软雅黑" panose="020B0503020204020204" pitchFamily="34" charset="-122"/>
              </a:rPr>
              <a:t>例如</a:t>
            </a:r>
            <a:r>
              <a:rPr lang="en-US" altLang="zh-CN" dirty="0">
                <a:solidFill>
                  <a:srgbClr val="E7E6E6">
                    <a:lumMod val="25000"/>
                  </a:srgbClr>
                </a:solidFill>
                <a:latin typeface="微软雅黑" panose="020B0503020204020204" pitchFamily="34" charset="-122"/>
                <a:ea typeface="微软雅黑" panose="020B0503020204020204" pitchFamily="34" charset="-122"/>
              </a:rPr>
              <a:t>word.exe)</a:t>
            </a:r>
            <a:r>
              <a:rPr lang="zh-CN" altLang="en-US" dirty="0">
                <a:solidFill>
                  <a:srgbClr val="E7E6E6">
                    <a:lumMod val="25000"/>
                  </a:srgbClr>
                </a:solidFill>
                <a:latin typeface="微软雅黑" panose="020B0503020204020204" pitchFamily="34" charset="-122"/>
                <a:ea typeface="微软雅黑" panose="020B0503020204020204" pitchFamily="34" charset="-122"/>
              </a:rPr>
              <a:t>并列出最近访问的文件。该示例还可以将恶意代码注入到任何</a:t>
            </a:r>
            <a:r>
              <a:rPr lang="en-US" altLang="zh-CN" dirty="0">
                <a:solidFill>
                  <a:srgbClr val="E7E6E6">
                    <a:lumMod val="25000"/>
                  </a:srgbClr>
                </a:solidFill>
                <a:latin typeface="微软雅黑" panose="020B0503020204020204" pitchFamily="34" charset="-122"/>
                <a:ea typeface="微软雅黑" panose="020B0503020204020204" pitchFamily="34" charset="-122"/>
              </a:rPr>
              <a:t>Windows</a:t>
            </a:r>
            <a:r>
              <a:rPr lang="zh-CN" altLang="en-US" dirty="0">
                <a:solidFill>
                  <a:srgbClr val="E7E6E6">
                    <a:lumMod val="25000"/>
                  </a:srgbClr>
                </a:solidFill>
                <a:latin typeface="微软雅黑" panose="020B0503020204020204" pitchFamily="34" charset="-122"/>
                <a:ea typeface="微软雅黑" panose="020B0503020204020204" pitchFamily="34" charset="-122"/>
              </a:rPr>
              <a:t>应用程序中，以获得这类信息</a:t>
            </a:r>
            <a:r>
              <a:rPr lang="en-US" altLang="zh-CN" dirty="0">
                <a:solidFill>
                  <a:srgbClr val="E7E6E6">
                    <a:lumMod val="25000"/>
                  </a:srgbClr>
                </a:solidFill>
                <a:latin typeface="微软雅黑" panose="020B0503020204020204" pitchFamily="34" charset="-122"/>
                <a:ea typeface="微软雅黑" panose="020B0503020204020204" pitchFamily="34" charset="-122"/>
              </a:rPr>
              <a:t>(</a:t>
            </a:r>
            <a:r>
              <a:rPr lang="zh-CN" altLang="en-US" dirty="0">
                <a:solidFill>
                  <a:srgbClr val="E7E6E6">
                    <a:lumMod val="25000"/>
                  </a:srgbClr>
                </a:solidFill>
                <a:latin typeface="微软雅黑" panose="020B0503020204020204" pitchFamily="34" charset="-122"/>
                <a:ea typeface="微软雅黑" panose="020B0503020204020204" pitchFamily="34" charset="-122"/>
              </a:rPr>
              <a:t>例如，直接读取进程内存</a:t>
            </a:r>
            <a:r>
              <a:rPr lang="en-US" altLang="zh-CN" dirty="0">
                <a:solidFill>
                  <a:srgbClr val="E7E6E6">
                    <a:lumMod val="25000"/>
                  </a:srgbClr>
                </a:solidFill>
                <a:latin typeface="微软雅黑" panose="020B0503020204020204" pitchFamily="34" charset="-122"/>
                <a:ea typeface="微软雅黑" panose="020B0503020204020204" pitchFamily="34" charset="-122"/>
              </a:rPr>
              <a:t>)</a:t>
            </a:r>
            <a:r>
              <a:rPr lang="zh-CN" altLang="en-US" dirty="0">
                <a:solidFill>
                  <a:srgbClr val="E7E6E6">
                    <a:lumMod val="25000"/>
                  </a:srgbClr>
                </a:solidFill>
                <a:latin typeface="微软雅黑" panose="020B0503020204020204" pitchFamily="34" charset="-122"/>
                <a:ea typeface="微软雅黑" panose="020B0503020204020204" pitchFamily="34" charset="-122"/>
              </a:rPr>
              <a:t>。</a:t>
            </a:r>
            <a:endParaRPr lang="en-US" altLang="zh-CN" dirty="0">
              <a:solidFill>
                <a:srgbClr val="E7E6E6">
                  <a:lumMod val="25000"/>
                </a:srgbClr>
              </a:solidFill>
              <a:latin typeface="微软雅黑" panose="020B0503020204020204" pitchFamily="34" charset="-122"/>
              <a:ea typeface="微软雅黑" panose="020B0503020204020204" pitchFamily="34" charset="-122"/>
            </a:endParaRPr>
          </a:p>
          <a:p>
            <a:pPr lvl="0" indent="457200">
              <a:lnSpc>
                <a:spcPct val="150000"/>
              </a:lnSpc>
            </a:pPr>
            <a:r>
              <a:rPr lang="zh-CN" altLang="en-US" dirty="0">
                <a:solidFill>
                  <a:srgbClr val="E7E6E6">
                    <a:lumMod val="25000"/>
                  </a:srgbClr>
                </a:solidFill>
                <a:latin typeface="微软雅黑" panose="020B0503020204020204" pitchFamily="34" charset="-122"/>
                <a:ea typeface="微软雅黑" panose="020B0503020204020204" pitchFamily="34" charset="-122"/>
              </a:rPr>
              <a:t>在这项工作中，本文作者解决了所有这些场景，其中一个对手已经损害了一个系统，并能够在用户的文件或桌面上启动任意勒索相关的操作。</a:t>
            </a:r>
            <a:endParaRPr lang="zh-CN" altLang="en-US"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031"/>
            <a:ext cx="4184725" cy="1688695"/>
          </a:xfrm>
          <a:prstGeom prst="rect">
            <a:avLst/>
          </a:prstGeom>
        </p:spPr>
      </p:pic>
    </p:spTree>
    <p:extLst>
      <p:ext uri="{BB962C8B-B14F-4D97-AF65-F5344CB8AC3E}">
        <p14:creationId xmlns:p14="http://schemas.microsoft.com/office/powerpoint/2010/main" val="353322914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018" y="-239824"/>
            <a:ext cx="14511651" cy="5856000"/>
          </a:xfrm>
          <a:prstGeom prst="rect">
            <a:avLst/>
          </a:prstGeom>
        </p:spPr>
      </p:pic>
      <p:sp>
        <p:nvSpPr>
          <p:cNvPr id="6" name="文本框 5"/>
          <p:cNvSpPr txBox="1"/>
          <p:nvPr/>
        </p:nvSpPr>
        <p:spPr>
          <a:xfrm>
            <a:off x="582996" y="3819863"/>
            <a:ext cx="1790875" cy="2215991"/>
          </a:xfrm>
          <a:prstGeom prst="rect">
            <a:avLst/>
          </a:prstGeom>
          <a:noFill/>
        </p:spPr>
        <p:txBody>
          <a:bodyPr wrap="none" rtlCol="0">
            <a:spAutoFit/>
          </a:bodyPr>
          <a:lstStyle/>
          <a:p>
            <a:r>
              <a:rPr lang="en-US" altLang="zh-CN" sz="13800" b="1" dirty="0" smtClean="0">
                <a:solidFill>
                  <a:srgbClr val="0E71AA"/>
                </a:solidFill>
                <a:latin typeface="Agency FB" panose="020B0503020202020204" pitchFamily="34" charset="0"/>
                <a:ea typeface="微软雅黑" panose="020B0503020204020204" pitchFamily="34" charset="-122"/>
              </a:rPr>
              <a:t>02</a:t>
            </a:r>
            <a:endParaRPr lang="zh-CN" altLang="en-US" sz="13800" b="1" dirty="0">
              <a:solidFill>
                <a:srgbClr val="0E71AA"/>
              </a:solidFill>
              <a:latin typeface="Agency FB" panose="020B0503020202020204" pitchFamily="34" charset="0"/>
              <a:ea typeface="微软雅黑" panose="020B0503020204020204" pitchFamily="34" charset="-122"/>
            </a:endParaRPr>
          </a:p>
        </p:txBody>
      </p:sp>
      <p:sp>
        <p:nvSpPr>
          <p:cNvPr id="7" name="文本框 6"/>
          <p:cNvSpPr txBox="1"/>
          <p:nvPr/>
        </p:nvSpPr>
        <p:spPr>
          <a:xfrm>
            <a:off x="6576965" y="542986"/>
            <a:ext cx="4817344" cy="1200329"/>
          </a:xfrm>
          <a:prstGeom prst="rect">
            <a:avLst/>
          </a:prstGeom>
          <a:noFill/>
        </p:spPr>
        <p:txBody>
          <a:bodyPr wrap="none" rtlCol="0">
            <a:spAutoFit/>
          </a:bodyPr>
          <a:lstStyle/>
          <a:p>
            <a:r>
              <a:rPr lang="zh-CN" altLang="en-US" sz="7200" b="1" dirty="0" smtClean="0">
                <a:solidFill>
                  <a:srgbClr val="0E71AA"/>
                </a:solidFill>
                <a:latin typeface="幼圆" panose="02010509060101010101" pitchFamily="49" charset="-122"/>
                <a:ea typeface="幼圆" panose="02010509060101010101" pitchFamily="49" charset="-122"/>
              </a:rPr>
              <a:t>相关的方案</a:t>
            </a:r>
            <a:endParaRPr lang="zh-CN" altLang="en-US" sz="7200" b="1" dirty="0">
              <a:solidFill>
                <a:srgbClr val="0E71AA"/>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122645308"/>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12"/>
          <p:cNvSpPr txBox="1"/>
          <p:nvPr/>
        </p:nvSpPr>
        <p:spPr>
          <a:xfrm>
            <a:off x="215154" y="0"/>
            <a:ext cx="11015830" cy="6740307"/>
          </a:xfrm>
          <a:prstGeom prst="rect">
            <a:avLst/>
          </a:prstGeom>
          <a:noFill/>
        </p:spPr>
        <p:txBody>
          <a:bodyPr wrap="square" rtlCol="0">
            <a:spAutoFit/>
          </a:bodyPr>
          <a:lstStyle/>
          <a:p>
            <a:pPr indent="457200">
              <a:lnSpc>
                <a:spcPct val="150000"/>
              </a:lnSpc>
            </a:pPr>
            <a:r>
              <a:rPr lang="zh-CN" altLang="en-US" sz="1600" dirty="0">
                <a:latin typeface="+mn-ea"/>
              </a:rPr>
              <a:t>到目前为止，已经提出了许多旨在改进错误软件分析和检测的方法</a:t>
            </a:r>
            <a:r>
              <a:rPr lang="zh-CN" altLang="en-US" sz="1600" dirty="0" smtClean="0">
                <a:latin typeface="+mn-ea"/>
              </a:rPr>
              <a:t>。许多方法提出</a:t>
            </a:r>
            <a:r>
              <a:rPr lang="zh-CN" altLang="en-US" sz="1600" dirty="0">
                <a:latin typeface="+mn-ea"/>
              </a:rPr>
              <a:t>从分析字节模式到在恶意软件分析系统中透明地运行程序</a:t>
            </a:r>
            <a:r>
              <a:rPr lang="zh-CN" altLang="en-US" sz="1600" dirty="0" smtClean="0">
                <a:latin typeface="+mn-ea"/>
              </a:rPr>
              <a:t>来</a:t>
            </a:r>
            <a:r>
              <a:rPr lang="zh-CN" altLang="en-US" sz="1600" dirty="0">
                <a:latin typeface="+mn-ea"/>
              </a:rPr>
              <a:t>描述程序行</a:t>
            </a:r>
            <a:r>
              <a:rPr lang="zh-CN" altLang="en-US" sz="1600" dirty="0" smtClean="0">
                <a:latin typeface="+mn-ea"/>
              </a:rPr>
              <a:t>为 。</a:t>
            </a:r>
            <a:r>
              <a:rPr lang="zh-CN" altLang="en-US" sz="1600" dirty="0">
                <a:latin typeface="+mn-ea"/>
              </a:rPr>
              <a:t>分析和捕获用于分析控制流的程序的主要</a:t>
            </a:r>
            <a:r>
              <a:rPr lang="zh-CN" altLang="en-US" sz="1600" dirty="0" smtClean="0">
                <a:latin typeface="+mn-ea"/>
              </a:rPr>
              <a:t>意图的</a:t>
            </a:r>
            <a:r>
              <a:rPr lang="zh-CN" altLang="en-US" sz="1600" dirty="0">
                <a:latin typeface="+mn-ea"/>
              </a:rPr>
              <a:t>早期步骤。例如，</a:t>
            </a:r>
            <a:r>
              <a:rPr lang="en-US" altLang="zh-CN" sz="1600" dirty="0" err="1">
                <a:latin typeface="+mn-ea"/>
              </a:rPr>
              <a:t>Kruege</a:t>
            </a:r>
            <a:r>
              <a:rPr lang="zh-CN" altLang="en-US" sz="1600" dirty="0">
                <a:latin typeface="+mn-ea"/>
              </a:rPr>
              <a:t>等 人</a:t>
            </a:r>
            <a:r>
              <a:rPr lang="zh-CN" altLang="en-US" sz="1600" dirty="0" smtClean="0">
                <a:latin typeface="+mn-ea"/>
              </a:rPr>
              <a:t>的和</a:t>
            </a:r>
            <a:r>
              <a:rPr lang="en-US" altLang="zh-CN" sz="1600" dirty="0" err="1">
                <a:latin typeface="+mn-ea"/>
              </a:rPr>
              <a:t>Brusch</a:t>
            </a:r>
            <a:r>
              <a:rPr lang="zh-CN" altLang="en-US" sz="1600" dirty="0">
                <a:latin typeface="+mn-ea"/>
              </a:rPr>
              <a:t>等人</a:t>
            </a:r>
            <a:r>
              <a:rPr lang="zh-CN" altLang="en-US" sz="1600" dirty="0" smtClean="0">
                <a:latin typeface="+mn-ea"/>
              </a:rPr>
              <a:t>的表明</a:t>
            </a:r>
            <a:r>
              <a:rPr lang="zh-CN" altLang="en-US" sz="1600" dirty="0">
                <a:latin typeface="+mn-ea"/>
              </a:rPr>
              <a:t>，通过基于指令级</a:t>
            </a:r>
            <a:r>
              <a:rPr lang="zh-CN" altLang="en-US" sz="1600" dirty="0" smtClean="0">
                <a:latin typeface="+mn-ea"/>
              </a:rPr>
              <a:t>控制流</a:t>
            </a:r>
            <a:r>
              <a:rPr lang="zh-CN" altLang="en-US" sz="1600" dirty="0">
                <a:latin typeface="+mn-ea"/>
              </a:rPr>
              <a:t>对程序进行建模，可以绕过某些形式的混淆</a:t>
            </a:r>
            <a:r>
              <a:rPr lang="zh-CN" altLang="en-US" sz="1600" dirty="0" smtClean="0">
                <a:latin typeface="+mn-ea"/>
              </a:rPr>
              <a:t>。</a:t>
            </a:r>
            <a:r>
              <a:rPr lang="en-US" altLang="zh-CN" sz="1600" dirty="0" err="1" smtClean="0">
                <a:latin typeface="+mn-ea"/>
              </a:rPr>
              <a:t>Christodorescu</a:t>
            </a:r>
            <a:r>
              <a:rPr lang="zh-CN" altLang="en-US" sz="1600" dirty="0" smtClean="0">
                <a:latin typeface="+mn-ea"/>
              </a:rPr>
              <a:t>等人的使用</a:t>
            </a:r>
            <a:r>
              <a:rPr lang="zh-CN" altLang="en-US" sz="1600" dirty="0">
                <a:latin typeface="+mn-ea"/>
              </a:rPr>
              <a:t>指令级控制流来设计模糊恢复的设计系统。后来的工作集中在分析和检测</a:t>
            </a:r>
            <a:r>
              <a:rPr lang="zh-CN" altLang="en-US" sz="1600" dirty="0" smtClean="0">
                <a:latin typeface="+mn-ea"/>
              </a:rPr>
              <a:t>恶意软件</a:t>
            </a:r>
            <a:r>
              <a:rPr lang="zh-CN" altLang="en-US" sz="1600" dirty="0">
                <a:latin typeface="+mn-ea"/>
              </a:rPr>
              <a:t>使用高级语义特征</a:t>
            </a:r>
            <a:r>
              <a:rPr lang="en-US" altLang="zh-CN" sz="1600" dirty="0">
                <a:latin typeface="+mn-ea"/>
              </a:rPr>
              <a:t>,</a:t>
            </a:r>
            <a:r>
              <a:rPr lang="zh-CN" altLang="en-US" sz="1600" dirty="0">
                <a:latin typeface="+mn-ea"/>
              </a:rPr>
              <a:t>它们的运行时行为源自于系统调用调用和操作系统资源的</a:t>
            </a:r>
            <a:r>
              <a:rPr lang="zh-CN" altLang="en-US" sz="1600" dirty="0" smtClean="0">
                <a:latin typeface="+mn-ea"/>
              </a:rPr>
              <a:t>调用过程。</a:t>
            </a:r>
            <a:endParaRPr lang="zh-CN" altLang="en-US" sz="1600" dirty="0">
              <a:latin typeface="+mn-ea"/>
            </a:endParaRPr>
          </a:p>
          <a:p>
            <a:pPr indent="457200">
              <a:lnSpc>
                <a:spcPct val="150000"/>
              </a:lnSpc>
            </a:pPr>
            <a:r>
              <a:rPr lang="zh-CN" altLang="en-US" sz="1600" dirty="0">
                <a:latin typeface="+mn-ea"/>
              </a:rPr>
              <a:t>与我们使用自动生成的用户内容类似，诱饵在过去也曾被用于检测安全漏洞。例如，有人提出使用诱饵资源来检测内部</a:t>
            </a:r>
            <a:r>
              <a:rPr lang="zh-CN" altLang="en-US" sz="1600" dirty="0" smtClean="0">
                <a:latin typeface="+mn-ea"/>
              </a:rPr>
              <a:t>攻击。</a:t>
            </a:r>
            <a:r>
              <a:rPr lang="zh-CN" altLang="en-US" sz="1600" dirty="0">
                <a:latin typeface="+mn-ea"/>
              </a:rPr>
              <a:t>最近，</a:t>
            </a:r>
            <a:r>
              <a:rPr lang="en-US" altLang="zh-CN" sz="1600" dirty="0" err="1">
                <a:latin typeface="+mn-ea"/>
              </a:rPr>
              <a:t>Juels</a:t>
            </a:r>
            <a:r>
              <a:rPr lang="zh-CN" altLang="en-US" sz="1600" dirty="0">
                <a:latin typeface="+mn-ea"/>
              </a:rPr>
              <a:t>等人使用</a:t>
            </a:r>
            <a:r>
              <a:rPr lang="zh-CN" altLang="en-US" sz="1600" dirty="0" smtClean="0">
                <a:latin typeface="+mn-ea"/>
              </a:rPr>
              <a:t>了</a:t>
            </a:r>
            <a:r>
              <a:rPr lang="en-US" altLang="zh-CN" sz="1600" dirty="0" smtClean="0">
                <a:latin typeface="+mn-ea"/>
              </a:rPr>
              <a:t>Sweet-Byte</a:t>
            </a:r>
            <a:r>
              <a:rPr lang="zh-CN" altLang="en-US" sz="1600" dirty="0" smtClean="0">
                <a:latin typeface="+mn-ea"/>
              </a:rPr>
              <a:t>来</a:t>
            </a:r>
            <a:r>
              <a:rPr lang="zh-CN" altLang="en-US" sz="1600" dirty="0">
                <a:latin typeface="+mn-ea"/>
              </a:rPr>
              <a:t>提高哈希密码的安全性。作者表明，由于试图使用诱饵密码登录会导致报警，因此诱饵可以提高哈希密码的安全性。在其他工作中，</a:t>
            </a:r>
            <a:r>
              <a:rPr lang="en-US" altLang="zh-CN" sz="1600" dirty="0" err="1">
                <a:latin typeface="+mn-ea"/>
              </a:rPr>
              <a:t>Nikiforakis</a:t>
            </a:r>
            <a:r>
              <a:rPr lang="zh-CN" altLang="en-US" sz="1600" dirty="0">
                <a:latin typeface="+mn-ea"/>
              </a:rPr>
              <a:t>等</a:t>
            </a:r>
            <a:r>
              <a:rPr lang="zh-CN" altLang="en-US" sz="1600" dirty="0" smtClean="0">
                <a:latin typeface="+mn-ea"/>
              </a:rPr>
              <a:t>人使用</a:t>
            </a:r>
            <a:r>
              <a:rPr lang="zh-CN" altLang="en-US" sz="1600" dirty="0">
                <a:latin typeface="+mn-ea"/>
              </a:rPr>
              <a:t>诱饵</a:t>
            </a:r>
            <a:r>
              <a:rPr lang="zh-CN" altLang="en-US" sz="1600" dirty="0" smtClean="0">
                <a:latin typeface="+mn-ea"/>
              </a:rPr>
              <a:t>文件</a:t>
            </a:r>
            <a:r>
              <a:rPr lang="zh-CN" altLang="en-US" sz="1600" dirty="0">
                <a:latin typeface="+mn-ea"/>
              </a:rPr>
              <a:t>从文件主机服务</a:t>
            </a:r>
            <a:r>
              <a:rPr lang="zh-CN" altLang="en-US" sz="1600" dirty="0" smtClean="0">
                <a:latin typeface="+mn-ea"/>
              </a:rPr>
              <a:t>检测</a:t>
            </a:r>
            <a:r>
              <a:rPr lang="zh-CN" altLang="en-US" sz="1600" dirty="0">
                <a:latin typeface="+mn-ea"/>
              </a:rPr>
              <a:t>非法获取的</a:t>
            </a:r>
            <a:r>
              <a:rPr lang="zh-CN" altLang="en-US" sz="1600" dirty="0" smtClean="0">
                <a:latin typeface="+mn-ea"/>
              </a:rPr>
              <a:t>数据。</a:t>
            </a:r>
            <a:endParaRPr lang="en-US" altLang="zh-CN" sz="1600" dirty="0" smtClean="0">
              <a:latin typeface="+mn-ea"/>
            </a:endParaRPr>
          </a:p>
          <a:p>
            <a:pPr indent="457200">
              <a:lnSpc>
                <a:spcPct val="150000"/>
              </a:lnSpc>
            </a:pPr>
            <a:r>
              <a:rPr lang="zh-CN" altLang="en-US" sz="1600" dirty="0" smtClean="0">
                <a:latin typeface="+mn-ea"/>
              </a:rPr>
              <a:t>最近</a:t>
            </a:r>
            <a:r>
              <a:rPr lang="zh-CN" altLang="en-US" sz="1600" dirty="0">
                <a:latin typeface="+mn-ea"/>
              </a:rPr>
              <a:t>也有一些关于勒索软件威胁的报道。例如，安全供应商根据他们观察到的感染数量报告了潜在的勒索软件攻击威胁。</a:t>
            </a:r>
            <a:r>
              <a:rPr lang="en-US" altLang="zh-CN" sz="1600" dirty="0" err="1">
                <a:latin typeface="+mn-ea"/>
              </a:rPr>
              <a:t>Gazet</a:t>
            </a:r>
            <a:r>
              <a:rPr lang="zh-CN" altLang="en-US" sz="1600" dirty="0">
                <a:latin typeface="+mn-ea"/>
              </a:rPr>
              <a:t>首次报道了特定的勒索软件族，作者分析了包括</a:t>
            </a:r>
            <a:r>
              <a:rPr lang="en-US" altLang="zh-CN" sz="1600" dirty="0" err="1">
                <a:latin typeface="+mn-ea"/>
              </a:rPr>
              <a:t>Krotten</a:t>
            </a:r>
            <a:r>
              <a:rPr lang="zh-CN" altLang="en-US" sz="1600" dirty="0">
                <a:latin typeface="+mn-ea"/>
              </a:rPr>
              <a:t>和</a:t>
            </a:r>
            <a:r>
              <a:rPr lang="en-US" altLang="zh-CN" sz="1600" dirty="0" err="1">
                <a:latin typeface="+mn-ea"/>
              </a:rPr>
              <a:t>Gpcode</a:t>
            </a:r>
            <a:r>
              <a:rPr lang="zh-CN" altLang="en-US" sz="1600" dirty="0">
                <a:latin typeface="+mn-ea"/>
              </a:rPr>
              <a:t>在内的三种勒索软件族。作者的结论是，虽然这些早期的家族是为大规模传播而设计的，但它们没有满足大规模勒索的基本要求</a:t>
            </a:r>
            <a:r>
              <a:rPr lang="en-US" altLang="zh-CN" sz="1600" dirty="0">
                <a:latin typeface="+mn-ea"/>
              </a:rPr>
              <a:t>(</a:t>
            </a:r>
            <a:r>
              <a:rPr lang="zh-CN" altLang="en-US" sz="1600" dirty="0">
                <a:latin typeface="+mn-ea"/>
              </a:rPr>
              <a:t>例如，足够长的加密密钥</a:t>
            </a:r>
            <a:r>
              <a:rPr lang="en-US" altLang="zh-CN" sz="1600" dirty="0">
                <a:latin typeface="+mn-ea"/>
              </a:rPr>
              <a:t>)</a:t>
            </a:r>
            <a:r>
              <a:rPr lang="zh-CN" altLang="en-US" sz="1600" dirty="0">
                <a:latin typeface="+mn-ea"/>
              </a:rPr>
              <a:t>。最近，</a:t>
            </a:r>
            <a:r>
              <a:rPr lang="en-US" altLang="zh-CN" sz="1600" dirty="0" err="1">
                <a:latin typeface="+mn-ea"/>
              </a:rPr>
              <a:t>Kharraz</a:t>
            </a:r>
            <a:r>
              <a:rPr lang="zh-CN" altLang="en-US" sz="1600" dirty="0">
                <a:latin typeface="+mn-ea"/>
              </a:rPr>
              <a:t>等</a:t>
            </a:r>
            <a:r>
              <a:rPr lang="zh-CN" altLang="en-US" sz="1600" dirty="0" smtClean="0">
                <a:latin typeface="+mn-ea"/>
              </a:rPr>
              <a:t>人分析</a:t>
            </a:r>
            <a:r>
              <a:rPr lang="zh-CN" altLang="en-US" sz="1600" dirty="0">
                <a:latin typeface="+mn-ea"/>
              </a:rPr>
              <a:t>了</a:t>
            </a:r>
            <a:r>
              <a:rPr lang="en-US" altLang="zh-CN" sz="1600" dirty="0">
                <a:latin typeface="+mn-ea"/>
              </a:rPr>
              <a:t>15</a:t>
            </a:r>
            <a:r>
              <a:rPr lang="zh-CN" altLang="en-US" sz="1600" dirty="0">
                <a:latin typeface="+mn-ea"/>
              </a:rPr>
              <a:t>个勒索软件家族，并提供了一个基于进化的勒索软件攻击研究。他们对收费方式和比特币的货币化使用进行了分析。他们提出了几个高层次的缓解策略，如使用诱饵资源来检测可疑的文件访问。他们的假设是，对删除或加密诱饵资源的每个文件系统访问都是恶意的，应该报告。然而，他们没有实施任何具体的解决方案来检测或防范这些攻击</a:t>
            </a:r>
            <a:r>
              <a:rPr lang="zh-CN" altLang="en-US" sz="1600" dirty="0" smtClean="0">
                <a:latin typeface="+mn-ea"/>
              </a:rPr>
              <a:t>。</a:t>
            </a:r>
            <a:endParaRPr lang="en-US" altLang="zh-CN" sz="1600" dirty="0" smtClean="0">
              <a:latin typeface="+mn-ea"/>
            </a:endParaRPr>
          </a:p>
          <a:p>
            <a:pPr indent="457200">
              <a:lnSpc>
                <a:spcPct val="150000"/>
              </a:lnSpc>
            </a:pPr>
            <a:r>
              <a:rPr lang="zh-CN" altLang="en-US" sz="1600" dirty="0" smtClean="0">
                <a:latin typeface="+mn-ea"/>
              </a:rPr>
              <a:t>我们不知道有任何系统已经提出的</a:t>
            </a:r>
            <a:r>
              <a:rPr lang="zh-CN" altLang="en-US" sz="1600" dirty="0" smtClean="0">
                <a:latin typeface="+mn-ea"/>
              </a:rPr>
              <a:t>专门针对</a:t>
            </a:r>
            <a:r>
              <a:rPr lang="zh-CN" altLang="en-US" sz="1600" dirty="0" smtClean="0">
                <a:latin typeface="+mn-ea"/>
              </a:rPr>
              <a:t>检测在野外运行的病毒。特别是，与现有的一般恶意软件检测工作相比，公测能够检测特定于勒索软件的行为</a:t>
            </a:r>
            <a:r>
              <a:rPr lang="en-US" altLang="zh-CN" sz="1600" dirty="0" smtClean="0">
                <a:latin typeface="+mn-ea"/>
              </a:rPr>
              <a:t>(</a:t>
            </a:r>
            <a:r>
              <a:rPr lang="zh-CN" altLang="en-US" sz="1600" dirty="0" smtClean="0">
                <a:latin typeface="+mn-ea"/>
              </a:rPr>
              <a:t>例如，桌面锁定、文件系统访问模式</a:t>
            </a:r>
            <a:r>
              <a:rPr lang="en-US" altLang="zh-CN" sz="1600" dirty="0" smtClean="0">
                <a:latin typeface="+mn-ea"/>
              </a:rPr>
              <a:t>)</a:t>
            </a:r>
            <a:r>
              <a:rPr lang="zh-CN" altLang="en-US" sz="1600" dirty="0" smtClean="0">
                <a:latin typeface="+mn-ea"/>
              </a:rPr>
              <a:t>。</a:t>
            </a:r>
            <a:endParaRPr lang="zh-CN" altLang="en-US" sz="1600" dirty="0">
              <a:latin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1310697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63698" cy="4908512"/>
          </a:xfrm>
          <a:prstGeom prst="rect">
            <a:avLst/>
          </a:prstGeom>
        </p:spPr>
      </p:pic>
      <p:sp>
        <p:nvSpPr>
          <p:cNvPr id="6" name="文本框 5"/>
          <p:cNvSpPr txBox="1"/>
          <p:nvPr/>
        </p:nvSpPr>
        <p:spPr>
          <a:xfrm>
            <a:off x="582996" y="3819863"/>
            <a:ext cx="1824538" cy="2215991"/>
          </a:xfrm>
          <a:prstGeom prst="rect">
            <a:avLst/>
          </a:prstGeom>
          <a:noFill/>
        </p:spPr>
        <p:txBody>
          <a:bodyPr wrap="none" rtlCol="0">
            <a:spAutoFit/>
          </a:bodyPr>
          <a:lstStyle/>
          <a:p>
            <a:r>
              <a:rPr lang="en-US" altLang="zh-CN" sz="13800" b="1" dirty="0" smtClean="0">
                <a:solidFill>
                  <a:srgbClr val="0E71AA"/>
                </a:solidFill>
                <a:latin typeface="Agency FB" panose="020B0503020202020204" pitchFamily="34" charset="0"/>
                <a:ea typeface="微软雅黑" panose="020B0503020204020204" pitchFamily="34" charset="-122"/>
              </a:rPr>
              <a:t>03</a:t>
            </a:r>
            <a:endParaRPr lang="zh-CN" altLang="en-US" sz="13800" b="1" dirty="0">
              <a:solidFill>
                <a:srgbClr val="0E71AA"/>
              </a:solidFill>
              <a:latin typeface="Agency FB" panose="020B0503020202020204" pitchFamily="34" charset="0"/>
              <a:ea typeface="微软雅黑" panose="020B0503020204020204" pitchFamily="34" charset="-122"/>
            </a:endParaRPr>
          </a:p>
        </p:txBody>
      </p:sp>
      <p:sp>
        <p:nvSpPr>
          <p:cNvPr id="7" name="文本框 6"/>
          <p:cNvSpPr txBox="1"/>
          <p:nvPr/>
        </p:nvSpPr>
        <p:spPr>
          <a:xfrm>
            <a:off x="7093139" y="531252"/>
            <a:ext cx="3890809" cy="1200329"/>
          </a:xfrm>
          <a:prstGeom prst="rect">
            <a:avLst/>
          </a:prstGeom>
          <a:noFill/>
        </p:spPr>
        <p:txBody>
          <a:bodyPr wrap="none" rtlCol="0">
            <a:spAutoFit/>
          </a:bodyPr>
          <a:lstStyle/>
          <a:p>
            <a:r>
              <a:rPr lang="zh-CN" altLang="en-US" sz="7200" b="1" dirty="0" smtClean="0">
                <a:solidFill>
                  <a:srgbClr val="0E71AA"/>
                </a:solidFill>
                <a:latin typeface="幼圆" panose="02010509060101010101" pitchFamily="49" charset="-122"/>
                <a:ea typeface="幼圆" panose="02010509060101010101" pitchFamily="49" charset="-122"/>
              </a:rPr>
              <a:t>本文方案</a:t>
            </a:r>
            <a:endParaRPr lang="zh-CN" altLang="en-US" sz="7200" b="1" dirty="0">
              <a:solidFill>
                <a:srgbClr val="0E71AA"/>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71704981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884" y="-559605"/>
            <a:ext cx="4775154" cy="1926955"/>
          </a:xfrm>
          <a:prstGeom prst="rect">
            <a:avLst/>
          </a:prstGeom>
        </p:spPr>
      </p:pic>
      <p:sp>
        <p:nvSpPr>
          <p:cNvPr id="18" name="矩形 17"/>
          <p:cNvSpPr/>
          <p:nvPr/>
        </p:nvSpPr>
        <p:spPr>
          <a:xfrm>
            <a:off x="-820271" y="2248711"/>
            <a:ext cx="658906" cy="1032371"/>
          </a:xfrm>
          <a:prstGeom prst="rect">
            <a:avLst/>
          </a:prstGeom>
          <a:solidFill>
            <a:srgbClr val="074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817852" y="3281082"/>
            <a:ext cx="658906" cy="1032371"/>
          </a:xfrm>
          <a:prstGeom prst="rect">
            <a:avLst/>
          </a:prstGeom>
          <a:solidFill>
            <a:srgbClr val="147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Freeform 10"/>
          <p:cNvSpPr/>
          <p:nvPr/>
        </p:nvSpPr>
        <p:spPr bwMode="auto">
          <a:xfrm>
            <a:off x="672746" y="1585835"/>
            <a:ext cx="842853" cy="1838531"/>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074279"/>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prstClr val="white"/>
              </a:solidFill>
            </a:endParaRPr>
          </a:p>
        </p:txBody>
      </p:sp>
      <p:sp>
        <p:nvSpPr>
          <p:cNvPr id="7" name="Freeform 11"/>
          <p:cNvSpPr/>
          <p:nvPr/>
        </p:nvSpPr>
        <p:spPr bwMode="auto">
          <a:xfrm>
            <a:off x="4481887" y="669822"/>
            <a:ext cx="378139" cy="2754544"/>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074279"/>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prstClr val="white"/>
              </a:solidFill>
            </a:endParaRPr>
          </a:p>
        </p:txBody>
      </p:sp>
      <p:sp>
        <p:nvSpPr>
          <p:cNvPr id="9" name="Freeform 13"/>
          <p:cNvSpPr/>
          <p:nvPr/>
        </p:nvSpPr>
        <p:spPr bwMode="auto">
          <a:xfrm>
            <a:off x="2726274" y="4394202"/>
            <a:ext cx="517887" cy="595886"/>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1475AE"/>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prstClr val="white"/>
              </a:solidFill>
            </a:endParaRPr>
          </a:p>
        </p:txBody>
      </p:sp>
      <p:sp>
        <p:nvSpPr>
          <p:cNvPr id="10" name="Freeform 14"/>
          <p:cNvSpPr/>
          <p:nvPr/>
        </p:nvSpPr>
        <p:spPr bwMode="auto">
          <a:xfrm flipH="1" flipV="1">
            <a:off x="6974281" y="3649422"/>
            <a:ext cx="577798" cy="41219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1475AE"/>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prstClr val="white"/>
              </a:solidFill>
            </a:endParaRPr>
          </a:p>
        </p:txBody>
      </p:sp>
      <p:grpSp>
        <p:nvGrpSpPr>
          <p:cNvPr id="11" name="组合 10"/>
          <p:cNvGrpSpPr/>
          <p:nvPr/>
        </p:nvGrpSpPr>
        <p:grpSpPr>
          <a:xfrm>
            <a:off x="620852" y="1401169"/>
            <a:ext cx="3142089" cy="1647361"/>
            <a:chOff x="1766391" y="1769582"/>
            <a:chExt cx="3142089" cy="1647361"/>
          </a:xfrm>
        </p:grpSpPr>
        <p:sp>
          <p:nvSpPr>
            <p:cNvPr id="12" name="矩形 11"/>
            <p:cNvSpPr/>
            <p:nvPr/>
          </p:nvSpPr>
          <p:spPr>
            <a:xfrm>
              <a:off x="1766391" y="2093504"/>
              <a:ext cx="3142089" cy="1323439"/>
            </a:xfrm>
            <a:prstGeom prst="rect">
              <a:avLst/>
            </a:prstGeom>
            <a:noFill/>
          </p:spPr>
          <p:txBody>
            <a:bodyPr wrap="square" rtlCol="0">
              <a:spAutoFit/>
            </a:bodyPr>
            <a:lstStyle/>
            <a:p>
              <a:r>
                <a:rPr lang="zh-CN" altLang="en-US" sz="1600" dirty="0">
                  <a:solidFill>
                    <a:prstClr val="black">
                      <a:lumMod val="75000"/>
                      <a:lumOff val="25000"/>
                    </a:prstClr>
                  </a:solidFill>
                  <a:latin typeface="宋体"/>
                </a:rPr>
                <a:t>在每一次运行中，用户环境由多种形式的内容组成，如数字图像、视频、音频文件和文档，这些内容可以在用户</a:t>
              </a:r>
              <a:r>
                <a:rPr lang="en-US" altLang="zh-CN" sz="1600" dirty="0">
                  <a:solidFill>
                    <a:prstClr val="black">
                      <a:lumMod val="75000"/>
                      <a:lumOff val="25000"/>
                    </a:prstClr>
                  </a:solidFill>
                  <a:latin typeface="宋体"/>
                </a:rPr>
                <a:t>Windows</a:t>
              </a:r>
              <a:r>
                <a:rPr lang="zh-CN" altLang="en-US" sz="1600" dirty="0">
                  <a:solidFill>
                    <a:prstClr val="black">
                      <a:lumMod val="75000"/>
                      <a:lumOff val="25000"/>
                    </a:prstClr>
                  </a:solidFill>
                  <a:latin typeface="宋体"/>
                </a:rPr>
                <a:t>会话期间访问。</a:t>
              </a:r>
              <a:endParaRPr lang="zh-CN" altLang="en-US" sz="1600" dirty="0">
                <a:solidFill>
                  <a:prstClr val="black">
                    <a:lumMod val="75000"/>
                    <a:lumOff val="25000"/>
                  </a:prstClr>
                </a:solidFill>
                <a:latin typeface="Times New Roman" pitchFamily="18" charset="0"/>
                <a:cs typeface="Times New Roman" pitchFamily="18" charset="0"/>
              </a:endParaRPr>
            </a:p>
          </p:txBody>
        </p:sp>
        <p:sp>
          <p:nvSpPr>
            <p:cNvPr id="13" name="矩形 12"/>
            <p:cNvSpPr/>
            <p:nvPr/>
          </p:nvSpPr>
          <p:spPr>
            <a:xfrm>
              <a:off x="1774016" y="1769582"/>
              <a:ext cx="1579278" cy="369332"/>
            </a:xfrm>
            <a:prstGeom prst="rect">
              <a:avLst/>
            </a:prstGeom>
          </p:spPr>
          <p:txBody>
            <a:bodyPr wrap="none">
              <a:spAutoFit/>
            </a:bodyPr>
            <a:lstStyle/>
            <a:p>
              <a:r>
                <a:rPr lang="zh-CN" altLang="en-US" b="1" dirty="0">
                  <a:solidFill>
                    <a:prstClr val="black">
                      <a:lumMod val="75000"/>
                      <a:lumOff val="25000"/>
                    </a:prstClr>
                  </a:solidFill>
                  <a:latin typeface="宋体"/>
                </a:rPr>
                <a:t>生成用户环境</a:t>
              </a:r>
              <a:endParaRPr lang="zh-CN" altLang="en-US" b="1" dirty="0" smtClean="0">
                <a:solidFill>
                  <a:prstClr val="black">
                    <a:lumMod val="75000"/>
                    <a:lumOff val="25000"/>
                  </a:prstClr>
                </a:solidFill>
                <a:latin typeface="宋体"/>
              </a:endParaRPr>
            </a:p>
          </p:txBody>
        </p:sp>
      </p:grpSp>
      <p:grpSp>
        <p:nvGrpSpPr>
          <p:cNvPr id="14" name="组合 13"/>
          <p:cNvGrpSpPr/>
          <p:nvPr/>
        </p:nvGrpSpPr>
        <p:grpSpPr>
          <a:xfrm>
            <a:off x="620852" y="3228783"/>
            <a:ext cx="1900602" cy="1389570"/>
            <a:chOff x="1684339" y="3341721"/>
            <a:chExt cx="1900602" cy="1389570"/>
          </a:xfrm>
        </p:grpSpPr>
        <p:sp>
          <p:nvSpPr>
            <p:cNvPr id="15"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074279"/>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9" name="文本框 18"/>
            <p:cNvSpPr txBox="1"/>
            <p:nvPr/>
          </p:nvSpPr>
          <p:spPr>
            <a:xfrm>
              <a:off x="2276564" y="3800974"/>
              <a:ext cx="630301" cy="769441"/>
            </a:xfrm>
            <a:prstGeom prst="rect">
              <a:avLst/>
            </a:prstGeom>
            <a:noFill/>
          </p:spPr>
          <p:txBody>
            <a:bodyPr wrap="none" rtlCol="0">
              <a:spAutoFit/>
            </a:bodyPr>
            <a:lstStyle/>
            <a:p>
              <a:r>
                <a:rPr lang="en-US" altLang="zh-CN" sz="4400" dirty="0">
                  <a:solidFill>
                    <a:srgbClr val="E7E6E6"/>
                  </a:solidFill>
                  <a:latin typeface="Lifeline JL" panose="00000400000000000000" pitchFamily="2" charset="0"/>
                </a:rPr>
                <a:t>01</a:t>
              </a:r>
              <a:endParaRPr lang="zh-CN" altLang="en-US" sz="4400" dirty="0">
                <a:solidFill>
                  <a:srgbClr val="E7E6E6"/>
                </a:solidFill>
                <a:latin typeface="Lifeline JL" panose="00000400000000000000" pitchFamily="2" charset="0"/>
              </a:endParaRPr>
            </a:p>
          </p:txBody>
        </p:sp>
      </p:grpSp>
      <p:grpSp>
        <p:nvGrpSpPr>
          <p:cNvPr id="20" name="组合 19"/>
          <p:cNvGrpSpPr/>
          <p:nvPr/>
        </p:nvGrpSpPr>
        <p:grpSpPr>
          <a:xfrm>
            <a:off x="2289097" y="3171641"/>
            <a:ext cx="1900602" cy="1389570"/>
            <a:chOff x="3352584" y="3284579"/>
            <a:chExt cx="1900602" cy="1389570"/>
          </a:xfrm>
        </p:grpSpPr>
        <p:sp>
          <p:nvSpPr>
            <p:cNvPr id="21"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1475AE"/>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2" name="文本框 21"/>
            <p:cNvSpPr txBox="1"/>
            <p:nvPr/>
          </p:nvSpPr>
          <p:spPr>
            <a:xfrm>
              <a:off x="3877938" y="3331488"/>
              <a:ext cx="803425" cy="769441"/>
            </a:xfrm>
            <a:prstGeom prst="rect">
              <a:avLst/>
            </a:prstGeom>
            <a:noFill/>
          </p:spPr>
          <p:txBody>
            <a:bodyPr wrap="none" rtlCol="0">
              <a:spAutoFit/>
            </a:bodyPr>
            <a:lstStyle/>
            <a:p>
              <a:r>
                <a:rPr lang="en-US" altLang="zh-CN" sz="4400" dirty="0">
                  <a:solidFill>
                    <a:srgbClr val="E7E6E6"/>
                  </a:solidFill>
                  <a:latin typeface="Lifeline JL" panose="00000400000000000000" pitchFamily="2" charset="0"/>
                </a:rPr>
                <a:t>02</a:t>
              </a:r>
              <a:endParaRPr lang="zh-CN" altLang="en-US" sz="4400" dirty="0">
                <a:solidFill>
                  <a:srgbClr val="E7E6E6"/>
                </a:solidFill>
                <a:latin typeface="Lifeline JL" panose="00000400000000000000" pitchFamily="2" charset="0"/>
              </a:endParaRPr>
            </a:p>
          </p:txBody>
        </p:sp>
      </p:grpSp>
      <p:grpSp>
        <p:nvGrpSpPr>
          <p:cNvPr id="23" name="组合 22"/>
          <p:cNvGrpSpPr/>
          <p:nvPr/>
        </p:nvGrpSpPr>
        <p:grpSpPr>
          <a:xfrm>
            <a:off x="3957418" y="3228783"/>
            <a:ext cx="1898864" cy="1389570"/>
            <a:chOff x="5020905" y="3341721"/>
            <a:chExt cx="1898864" cy="1389570"/>
          </a:xfrm>
        </p:grpSpPr>
        <p:sp>
          <p:nvSpPr>
            <p:cNvPr id="24" name="Freeform 6"/>
            <p:cNvSpPr/>
            <p:nvPr/>
          </p:nvSpPr>
          <p:spPr bwMode="auto">
            <a:xfrm>
              <a:off x="5020905" y="3341721"/>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rgbClr val="074279"/>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5" name="文本框 24"/>
            <p:cNvSpPr txBox="1"/>
            <p:nvPr/>
          </p:nvSpPr>
          <p:spPr>
            <a:xfrm>
              <a:off x="5545375" y="3800974"/>
              <a:ext cx="809837" cy="769441"/>
            </a:xfrm>
            <a:prstGeom prst="rect">
              <a:avLst/>
            </a:prstGeom>
            <a:noFill/>
          </p:spPr>
          <p:txBody>
            <a:bodyPr wrap="none" rtlCol="0">
              <a:spAutoFit/>
            </a:bodyPr>
            <a:lstStyle/>
            <a:p>
              <a:r>
                <a:rPr lang="en-US" altLang="zh-CN" sz="4400" dirty="0">
                  <a:solidFill>
                    <a:srgbClr val="E7E6E6"/>
                  </a:solidFill>
                  <a:latin typeface="Lifeline JL" panose="00000400000000000000" pitchFamily="2" charset="0"/>
                </a:rPr>
                <a:t>03</a:t>
              </a:r>
              <a:endParaRPr lang="zh-CN" altLang="en-US" sz="4400" dirty="0">
                <a:solidFill>
                  <a:srgbClr val="E7E6E6"/>
                </a:solidFill>
                <a:latin typeface="Lifeline JL" panose="00000400000000000000" pitchFamily="2" charset="0"/>
              </a:endParaRPr>
            </a:p>
          </p:txBody>
        </p:sp>
      </p:grpSp>
      <p:grpSp>
        <p:nvGrpSpPr>
          <p:cNvPr id="27" name="组合 26"/>
          <p:cNvGrpSpPr/>
          <p:nvPr/>
        </p:nvGrpSpPr>
        <p:grpSpPr>
          <a:xfrm>
            <a:off x="5625663" y="3171641"/>
            <a:ext cx="1898864" cy="1389570"/>
            <a:chOff x="6689150" y="3284579"/>
            <a:chExt cx="1898864" cy="1389570"/>
          </a:xfrm>
        </p:grpSpPr>
        <p:sp>
          <p:nvSpPr>
            <p:cNvPr id="28" name="Freeform 9"/>
            <p:cNvSpPr/>
            <p:nvPr/>
          </p:nvSpPr>
          <p:spPr bwMode="auto">
            <a:xfrm>
              <a:off x="6689150" y="3284579"/>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rgbClr val="1475AE"/>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9" name="文本框 28"/>
            <p:cNvSpPr txBox="1"/>
            <p:nvPr/>
          </p:nvSpPr>
          <p:spPr>
            <a:xfrm>
              <a:off x="7219916" y="3331488"/>
              <a:ext cx="817853" cy="769441"/>
            </a:xfrm>
            <a:prstGeom prst="rect">
              <a:avLst/>
            </a:prstGeom>
            <a:noFill/>
          </p:spPr>
          <p:txBody>
            <a:bodyPr wrap="none" rtlCol="0">
              <a:spAutoFit/>
            </a:bodyPr>
            <a:lstStyle/>
            <a:p>
              <a:r>
                <a:rPr lang="en-US" altLang="zh-CN" sz="4400" dirty="0">
                  <a:solidFill>
                    <a:srgbClr val="E7E6E6"/>
                  </a:solidFill>
                  <a:latin typeface="Lifeline JL" panose="00000400000000000000" pitchFamily="2" charset="0"/>
                </a:rPr>
                <a:t>04</a:t>
              </a:r>
              <a:endParaRPr lang="zh-CN" altLang="en-US" sz="4400" dirty="0">
                <a:solidFill>
                  <a:srgbClr val="E7E6E6"/>
                </a:solidFill>
                <a:latin typeface="Lifeline JL" panose="00000400000000000000" pitchFamily="2" charset="0"/>
              </a:endParaRPr>
            </a:p>
          </p:txBody>
        </p:sp>
      </p:grpSp>
      <p:grpSp>
        <p:nvGrpSpPr>
          <p:cNvPr id="33" name="组合 32"/>
          <p:cNvGrpSpPr/>
          <p:nvPr/>
        </p:nvGrpSpPr>
        <p:grpSpPr>
          <a:xfrm>
            <a:off x="26105" y="4805421"/>
            <a:ext cx="10032295" cy="2026289"/>
            <a:chOff x="1089592" y="5005656"/>
            <a:chExt cx="10032295" cy="2026289"/>
          </a:xfrm>
        </p:grpSpPr>
        <p:sp>
          <p:nvSpPr>
            <p:cNvPr id="34" name="矩形 33"/>
            <p:cNvSpPr/>
            <p:nvPr/>
          </p:nvSpPr>
          <p:spPr>
            <a:xfrm>
              <a:off x="1089592" y="5277619"/>
              <a:ext cx="10032295" cy="1754326"/>
            </a:xfrm>
            <a:prstGeom prst="rect">
              <a:avLst/>
            </a:prstGeom>
            <a:noFill/>
          </p:spPr>
          <p:txBody>
            <a:bodyPr wrap="square" rtlCol="0">
              <a:spAutoFit/>
            </a:bodyPr>
            <a:lstStyle/>
            <a:p>
              <a:r>
                <a:rPr lang="en-US" altLang="zh-CN" dirty="0" smtClean="0">
                  <a:latin typeface="宋体"/>
                </a:rPr>
                <a:t>UNVEIL</a:t>
              </a:r>
              <a:r>
                <a:rPr lang="zh-CN" altLang="en-US" dirty="0" smtClean="0">
                  <a:latin typeface="宋体"/>
                </a:rPr>
                <a:t>并不是与</a:t>
              </a:r>
              <a:r>
                <a:rPr lang="en-US" altLang="zh-CN" dirty="0" smtClean="0">
                  <a:latin typeface="宋体"/>
                </a:rPr>
                <a:t>API</a:t>
              </a:r>
              <a:r>
                <a:rPr lang="zh-CN" altLang="en-US" dirty="0">
                  <a:latin typeface="宋体"/>
                </a:rPr>
                <a:t>或系统调用挂钩</a:t>
              </a:r>
              <a:r>
                <a:rPr lang="zh-CN" altLang="en-US" dirty="0" smtClean="0">
                  <a:latin typeface="宋体"/>
                </a:rPr>
                <a:t>，而是使用</a:t>
              </a:r>
              <a:r>
                <a:rPr lang="en-US" altLang="zh-CN" dirty="0">
                  <a:latin typeface="宋体"/>
                </a:rPr>
                <a:t>Windows</a:t>
              </a:r>
              <a:r>
                <a:rPr lang="zh-CN" altLang="en-US" dirty="0">
                  <a:latin typeface="宋体"/>
                </a:rPr>
                <a:t>文件系统的</a:t>
              </a:r>
              <a:r>
                <a:rPr lang="en-US" altLang="zh-CN" dirty="0" err="1">
                  <a:latin typeface="宋体"/>
                </a:rPr>
                <a:t>Minifilter</a:t>
              </a:r>
              <a:r>
                <a:rPr lang="zh-CN" altLang="en-US" dirty="0">
                  <a:latin typeface="宋体"/>
                </a:rPr>
                <a:t>驱动程序框架来监控文件系统</a:t>
              </a:r>
              <a:r>
                <a:rPr lang="en-US" altLang="zh-CN" dirty="0">
                  <a:latin typeface="宋体"/>
                </a:rPr>
                <a:t>I/O</a:t>
              </a:r>
              <a:r>
                <a:rPr lang="zh-CN" altLang="en-US" dirty="0">
                  <a:latin typeface="宋体"/>
                </a:rPr>
                <a:t>活动，这是一种标准的基于内核的方法，用于在</a:t>
              </a:r>
              <a:r>
                <a:rPr lang="en-US" altLang="zh-CN" dirty="0">
                  <a:latin typeface="宋体"/>
                </a:rPr>
                <a:t>Windows</a:t>
              </a:r>
              <a:r>
                <a:rPr lang="zh-CN" altLang="en-US" dirty="0">
                  <a:latin typeface="宋体"/>
                </a:rPr>
                <a:t>的多个版本中实现系统范围的文件系统监控。该原型由两个主要组件组成，用于</a:t>
              </a:r>
              <a:r>
                <a:rPr lang="en-US" altLang="zh-CN" dirty="0">
                  <a:latin typeface="宋体"/>
                </a:rPr>
                <a:t>I/O</a:t>
              </a:r>
              <a:r>
                <a:rPr lang="zh-CN" altLang="en-US" dirty="0">
                  <a:latin typeface="宋体"/>
                </a:rPr>
                <a:t>监视和检索整个系统的日志，</a:t>
              </a:r>
              <a:r>
                <a:rPr lang="zh-CN" altLang="en-US" dirty="0" smtClean="0">
                  <a:latin typeface="宋体"/>
                </a:rPr>
                <a:t>在</a:t>
              </a:r>
              <a:r>
                <a:rPr lang="en-US" altLang="zh-CN" dirty="0" smtClean="0">
                  <a:latin typeface="宋体"/>
                </a:rPr>
                <a:t>C++</a:t>
              </a:r>
              <a:r>
                <a:rPr lang="zh-CN" altLang="en-US" dirty="0">
                  <a:latin typeface="宋体"/>
                </a:rPr>
                <a:t>中大约使用了</a:t>
              </a:r>
              <a:r>
                <a:rPr lang="en-US" altLang="zh-CN" dirty="0">
                  <a:latin typeface="宋体"/>
                </a:rPr>
                <a:t>2,800</a:t>
              </a:r>
              <a:r>
                <a:rPr lang="zh-CN" altLang="en-US" dirty="0">
                  <a:latin typeface="宋体"/>
                </a:rPr>
                <a:t>个</a:t>
              </a:r>
              <a:r>
                <a:rPr lang="en-US" altLang="zh-CN" dirty="0">
                  <a:latin typeface="宋体"/>
                </a:rPr>
                <a:t>SLOC</a:t>
              </a:r>
              <a:r>
                <a:rPr lang="zh-CN" altLang="en-US" dirty="0">
                  <a:latin typeface="宋体"/>
                </a:rPr>
                <a:t>。在</a:t>
              </a:r>
              <a:r>
                <a:rPr lang="en-US" altLang="zh-CN" dirty="0">
                  <a:latin typeface="宋体"/>
                </a:rPr>
                <a:t>Windows</a:t>
              </a:r>
              <a:r>
                <a:rPr lang="zh-CN" altLang="en-US" dirty="0">
                  <a:latin typeface="宋体"/>
                </a:rPr>
                <a:t>中，</a:t>
              </a:r>
              <a:r>
                <a:rPr lang="en-US" altLang="zh-CN" dirty="0">
                  <a:latin typeface="宋体"/>
                </a:rPr>
                <a:t>I/O</a:t>
              </a:r>
              <a:r>
                <a:rPr lang="zh-CN" altLang="en-US" dirty="0">
                  <a:latin typeface="宋体"/>
                </a:rPr>
                <a:t>请求由</a:t>
              </a:r>
              <a:r>
                <a:rPr lang="en-US" altLang="zh-CN" dirty="0">
                  <a:latin typeface="宋体"/>
                </a:rPr>
                <a:t>I/O</a:t>
              </a:r>
              <a:r>
                <a:rPr lang="zh-CN" altLang="en-US" dirty="0">
                  <a:latin typeface="宋体"/>
                </a:rPr>
                <a:t>请求包</a:t>
              </a:r>
              <a:r>
                <a:rPr lang="en-US" altLang="zh-CN" dirty="0">
                  <a:latin typeface="宋体"/>
                </a:rPr>
                <a:t>(IRPs)</a:t>
              </a:r>
              <a:r>
                <a:rPr lang="zh-CN" altLang="en-US" dirty="0">
                  <a:latin typeface="宋体"/>
                </a:rPr>
                <a:t>表示。揭出监视器设置对代表用户模式进程生成的文件系统的所有</a:t>
              </a:r>
              <a:r>
                <a:rPr lang="en-US" altLang="zh-CN" dirty="0">
                  <a:latin typeface="宋体"/>
                </a:rPr>
                <a:t>I/O</a:t>
              </a:r>
              <a:r>
                <a:rPr lang="zh-CN" altLang="en-US" dirty="0">
                  <a:latin typeface="宋体"/>
                </a:rPr>
                <a:t>请求的回调。基于</a:t>
              </a:r>
              <a:r>
                <a:rPr lang="en-US" altLang="zh-CN" dirty="0" err="1">
                  <a:latin typeface="宋体"/>
                </a:rPr>
                <a:t>minifilter</a:t>
              </a:r>
              <a:r>
                <a:rPr lang="zh-CN" altLang="en-US" dirty="0">
                  <a:latin typeface="宋体"/>
                </a:rPr>
                <a:t>驱动程序来揭示文件系统监视器，可以使它位于文件系统最接近的一层，可以访问操作系统的几乎所有对象。</a:t>
              </a:r>
            </a:p>
          </p:txBody>
        </p:sp>
        <p:sp>
          <p:nvSpPr>
            <p:cNvPr id="35" name="矩形 34"/>
            <p:cNvSpPr/>
            <p:nvPr/>
          </p:nvSpPr>
          <p:spPr>
            <a:xfrm>
              <a:off x="3789761" y="5005656"/>
              <a:ext cx="2276585" cy="369332"/>
            </a:xfrm>
            <a:prstGeom prst="rect">
              <a:avLst/>
            </a:prstGeom>
          </p:spPr>
          <p:txBody>
            <a:bodyPr wrap="none">
              <a:spAutoFit/>
            </a:bodyPr>
            <a:lstStyle/>
            <a:p>
              <a:r>
                <a:rPr lang="zh-CN" altLang="en-US" b="1" dirty="0" smtClean="0">
                  <a:solidFill>
                    <a:prstClr val="black">
                      <a:lumMod val="75000"/>
                      <a:lumOff val="25000"/>
                    </a:prstClr>
                  </a:solidFill>
                  <a:latin typeface="宋体"/>
                </a:rPr>
                <a:t>文件系统活动监视器</a:t>
              </a:r>
              <a:endParaRPr lang="zh-CN" altLang="en-US" b="1" dirty="0">
                <a:solidFill>
                  <a:prstClr val="black">
                    <a:lumMod val="75000"/>
                    <a:lumOff val="25000"/>
                  </a:prstClr>
                </a:solidFill>
                <a:latin typeface="宋体"/>
              </a:endParaRPr>
            </a:p>
          </p:txBody>
        </p:sp>
      </p:grpSp>
      <p:grpSp>
        <p:nvGrpSpPr>
          <p:cNvPr id="36" name="组合 35"/>
          <p:cNvGrpSpPr/>
          <p:nvPr/>
        </p:nvGrpSpPr>
        <p:grpSpPr>
          <a:xfrm>
            <a:off x="4484722" y="485155"/>
            <a:ext cx="7391720" cy="2632246"/>
            <a:chOff x="5471634" y="1769582"/>
            <a:chExt cx="7391720" cy="2632246"/>
          </a:xfrm>
        </p:grpSpPr>
        <p:sp>
          <p:nvSpPr>
            <p:cNvPr id="37" name="矩形 36"/>
            <p:cNvSpPr/>
            <p:nvPr/>
          </p:nvSpPr>
          <p:spPr>
            <a:xfrm>
              <a:off x="5471634" y="2093504"/>
              <a:ext cx="7391720" cy="2308324"/>
            </a:xfrm>
            <a:prstGeom prst="rect">
              <a:avLst/>
            </a:prstGeom>
            <a:noFill/>
          </p:spPr>
          <p:txBody>
            <a:bodyPr wrap="square" rtlCol="0">
              <a:spAutoFit/>
            </a:bodyPr>
            <a:lstStyle/>
            <a:p>
              <a:r>
                <a:rPr lang="en-US" altLang="zh-CN" dirty="0" smtClean="0">
                  <a:solidFill>
                    <a:prstClr val="black">
                      <a:lumMod val="75000"/>
                      <a:lumOff val="25000"/>
                    </a:prstClr>
                  </a:solidFill>
                  <a:latin typeface="宋体"/>
                </a:rPr>
                <a:t>UN0VEIL</a:t>
              </a:r>
              <a:r>
                <a:rPr lang="zh-CN" altLang="en-US" dirty="0">
                  <a:solidFill>
                    <a:prstClr val="black">
                      <a:lumMod val="75000"/>
                      <a:lumOff val="25000"/>
                    </a:prstClr>
                  </a:solidFill>
                  <a:latin typeface="宋体"/>
                </a:rPr>
                <a:t>首先将图像转换为浮点数据</a:t>
              </a:r>
              <a:r>
                <a:rPr lang="en-US" altLang="zh-CN" dirty="0">
                  <a:solidFill>
                    <a:prstClr val="black">
                      <a:lumMod val="75000"/>
                      <a:lumOff val="25000"/>
                    </a:prstClr>
                  </a:solidFill>
                  <a:latin typeface="宋体"/>
                </a:rPr>
                <a:t>,</a:t>
              </a:r>
              <a:r>
                <a:rPr lang="zh-CN" altLang="en-US" dirty="0">
                  <a:solidFill>
                    <a:prstClr val="black">
                      <a:lumMod val="75000"/>
                      <a:lumOff val="25000"/>
                    </a:prstClr>
                  </a:solidFill>
                  <a:latin typeface="宋体"/>
                </a:rPr>
                <a:t>然后计算其相关参数。该系统还使用开源</a:t>
              </a:r>
              <a:r>
                <a:rPr lang="en-US" altLang="zh-CN" dirty="0">
                  <a:solidFill>
                    <a:prstClr val="black">
                      <a:lumMod val="75000"/>
                      <a:lumOff val="25000"/>
                    </a:prstClr>
                  </a:solidFill>
                  <a:latin typeface="宋体"/>
                </a:rPr>
                <a:t>OCR</a:t>
              </a:r>
              <a:r>
                <a:rPr lang="zh-CN" altLang="en-US" dirty="0">
                  <a:solidFill>
                    <a:prstClr val="black">
                      <a:lumMod val="75000"/>
                      <a:lumOff val="25000"/>
                    </a:prstClr>
                  </a:solidFill>
                  <a:latin typeface="宋体"/>
                </a:rPr>
                <a:t>引擎</a:t>
              </a:r>
              <a:r>
                <a:rPr lang="en-US" altLang="zh-CN" dirty="0" err="1" smtClean="0">
                  <a:solidFill>
                    <a:prstClr val="black">
                      <a:lumMod val="75000"/>
                      <a:lumOff val="25000"/>
                    </a:prstClr>
                  </a:solidFill>
                  <a:latin typeface="宋体"/>
                </a:rPr>
                <a:t>Tesseract</a:t>
              </a:r>
              <a:r>
                <a:rPr lang="en-US" altLang="zh-CN" dirty="0" smtClean="0">
                  <a:solidFill>
                    <a:prstClr val="black">
                      <a:lumMod val="75000"/>
                      <a:lumOff val="25000"/>
                    </a:prstClr>
                  </a:solidFill>
                  <a:latin typeface="宋体"/>
                </a:rPr>
                <a:t>-OCR</a:t>
              </a:r>
              <a:r>
                <a:rPr lang="zh-CN" altLang="en-US" dirty="0" smtClean="0">
                  <a:solidFill>
                    <a:prstClr val="black">
                      <a:lumMod val="75000"/>
                      <a:lumOff val="25000"/>
                    </a:prstClr>
                  </a:solidFill>
                  <a:latin typeface="宋体"/>
                </a:rPr>
                <a:t>从</a:t>
              </a:r>
              <a:r>
                <a:rPr lang="zh-CN" altLang="en-US" dirty="0">
                  <a:solidFill>
                    <a:prstClr val="black">
                      <a:lumMod val="75000"/>
                      <a:lumOff val="25000"/>
                    </a:prstClr>
                  </a:solidFill>
                  <a:latin typeface="宋体"/>
                </a:rPr>
                <a:t>屏幕截图的选定区域提取文本。为了对图像中提取的文本进行分析，我们收集了来自不同勒索软件家族的一万多条不同的勒索信息。我们首先根据家庭类型和赎金笔记的视觉外观聚集赎金笔记。对于每个簇，我们提取相应的勒索信中的勒索文本，并进行预过滤，删除文本中不必要的单词</a:t>
              </a:r>
              <a:r>
                <a:rPr lang="en-US" altLang="zh-CN" dirty="0">
                  <a:solidFill>
                    <a:prstClr val="black">
                      <a:lumMod val="75000"/>
                      <a:lumOff val="25000"/>
                    </a:prstClr>
                  </a:solidFill>
                  <a:latin typeface="宋体"/>
                </a:rPr>
                <a:t>(</a:t>
              </a:r>
              <a:r>
                <a:rPr lang="zh-CN" altLang="en-US" dirty="0">
                  <a:solidFill>
                    <a:prstClr val="black">
                      <a:lumMod val="75000"/>
                      <a:lumOff val="25000"/>
                    </a:prstClr>
                  </a:solidFill>
                  <a:latin typeface="宋体"/>
                </a:rPr>
                <a:t>如冠词、代词</a:t>
              </a:r>
              <a:r>
                <a:rPr lang="en-US" altLang="zh-CN" dirty="0">
                  <a:solidFill>
                    <a:prstClr val="black">
                      <a:lumMod val="75000"/>
                      <a:lumOff val="25000"/>
                    </a:prstClr>
                  </a:solidFill>
                  <a:latin typeface="宋体"/>
                </a:rPr>
                <a:t>)</a:t>
              </a:r>
              <a:r>
                <a:rPr lang="zh-CN" altLang="en-US" dirty="0">
                  <a:solidFill>
                    <a:prstClr val="black">
                      <a:lumMod val="75000"/>
                      <a:lumOff val="25000"/>
                    </a:prstClr>
                  </a:solidFill>
                  <a:latin typeface="宋体"/>
                </a:rPr>
                <a:t>，以避免出现明显的假阳性情况。结果是每个家族集群的单词列表，可用于识别勒索通知，并进一步标记属于已知勒索软件家族的通知</a:t>
              </a:r>
              <a:r>
                <a:rPr lang="zh-CN" altLang="en-US" dirty="0" smtClean="0">
                  <a:solidFill>
                    <a:prstClr val="black">
                      <a:lumMod val="75000"/>
                      <a:lumOff val="25000"/>
                    </a:prstClr>
                  </a:solidFill>
                  <a:latin typeface="宋体"/>
                </a:rPr>
                <a:t>。</a:t>
              </a:r>
              <a:endParaRPr lang="zh-CN" altLang="en-US" dirty="0">
                <a:solidFill>
                  <a:prstClr val="black">
                    <a:lumMod val="75000"/>
                    <a:lumOff val="25000"/>
                  </a:prstClr>
                </a:solidFill>
                <a:latin typeface="宋体"/>
              </a:endParaRPr>
            </a:p>
          </p:txBody>
        </p:sp>
        <p:sp>
          <p:nvSpPr>
            <p:cNvPr id="38" name="矩形 37"/>
            <p:cNvSpPr/>
            <p:nvPr/>
          </p:nvSpPr>
          <p:spPr>
            <a:xfrm>
              <a:off x="5479259" y="1769582"/>
              <a:ext cx="1346844" cy="369332"/>
            </a:xfrm>
            <a:prstGeom prst="rect">
              <a:avLst/>
            </a:prstGeom>
          </p:spPr>
          <p:txBody>
            <a:bodyPr wrap="none">
              <a:spAutoFit/>
            </a:bodyPr>
            <a:lstStyle/>
            <a:p>
              <a:r>
                <a:rPr lang="zh-CN" altLang="en-US" b="1" dirty="0" smtClean="0">
                  <a:solidFill>
                    <a:prstClr val="black">
                      <a:lumMod val="75000"/>
                      <a:lumOff val="25000"/>
                    </a:prstClr>
                  </a:solidFill>
                  <a:latin typeface="宋体"/>
                </a:rPr>
                <a:t>桌面锁监控</a:t>
              </a:r>
              <a:endParaRPr lang="zh-CN" altLang="en-US" b="1" dirty="0">
                <a:solidFill>
                  <a:prstClr val="black">
                    <a:lumMod val="75000"/>
                    <a:lumOff val="25000"/>
                  </a:prstClr>
                </a:solidFill>
                <a:latin typeface="宋体"/>
              </a:endParaRPr>
            </a:p>
          </p:txBody>
        </p:sp>
      </p:grpSp>
      <p:grpSp>
        <p:nvGrpSpPr>
          <p:cNvPr id="39" name="组合 38"/>
          <p:cNvGrpSpPr/>
          <p:nvPr/>
        </p:nvGrpSpPr>
        <p:grpSpPr>
          <a:xfrm>
            <a:off x="7524208" y="3424366"/>
            <a:ext cx="4667792" cy="1857639"/>
            <a:chOff x="7228017" y="5005656"/>
            <a:chExt cx="5529032" cy="1524251"/>
          </a:xfrm>
        </p:grpSpPr>
        <p:sp>
          <p:nvSpPr>
            <p:cNvPr id="40" name="矩形 39"/>
            <p:cNvSpPr/>
            <p:nvPr/>
          </p:nvSpPr>
          <p:spPr>
            <a:xfrm>
              <a:off x="7228017" y="5329578"/>
              <a:ext cx="5529032" cy="1200329"/>
            </a:xfrm>
            <a:prstGeom prst="rect">
              <a:avLst/>
            </a:prstGeom>
            <a:noFill/>
          </p:spPr>
          <p:txBody>
            <a:bodyPr wrap="square" rtlCol="0">
              <a:spAutoFit/>
            </a:bodyPr>
            <a:lstStyle/>
            <a:p>
              <a:r>
                <a:rPr lang="zh-CN" altLang="en-US" dirty="0">
                  <a:latin typeface="宋体"/>
                </a:rPr>
                <a:t>我们用两个实验来</a:t>
              </a:r>
              <a:r>
                <a:rPr lang="zh-CN" altLang="en-US" dirty="0" smtClean="0">
                  <a:latin typeface="宋体"/>
                </a:rPr>
                <a:t>评估</a:t>
              </a:r>
              <a:r>
                <a:rPr lang="en-US" altLang="zh-CN" dirty="0" smtClean="0">
                  <a:latin typeface="宋体"/>
                </a:rPr>
                <a:t>UNVEIL</a:t>
              </a:r>
              <a:r>
                <a:rPr lang="zh-CN" altLang="en-US" dirty="0" smtClean="0">
                  <a:latin typeface="宋体"/>
                </a:rPr>
                <a:t>。</a:t>
              </a:r>
              <a:r>
                <a:rPr lang="zh-CN" altLang="en-US" dirty="0">
                  <a:latin typeface="宋体"/>
                </a:rPr>
                <a:t>第一个实验的目的是证明系统可以检测到已知的勒索软件样本，第二个实验的目的是证明揭出可以检测到之前未知的勒索软件样本。</a:t>
              </a:r>
              <a:endParaRPr lang="en-US" altLang="zh-CN" dirty="0" smtClean="0">
                <a:latin typeface="宋体"/>
              </a:endParaRPr>
            </a:p>
          </p:txBody>
        </p:sp>
        <p:sp>
          <p:nvSpPr>
            <p:cNvPr id="41" name="矩形 40"/>
            <p:cNvSpPr/>
            <p:nvPr/>
          </p:nvSpPr>
          <p:spPr>
            <a:xfrm>
              <a:off x="7261031" y="5005656"/>
              <a:ext cx="1351652" cy="369332"/>
            </a:xfrm>
            <a:prstGeom prst="rect">
              <a:avLst/>
            </a:prstGeom>
          </p:spPr>
          <p:txBody>
            <a:bodyPr wrap="none">
              <a:spAutoFit/>
            </a:bodyPr>
            <a:lstStyle/>
            <a:p>
              <a:r>
                <a:rPr lang="en-US" altLang="zh-CN" b="1" dirty="0" smtClean="0">
                  <a:solidFill>
                    <a:prstClr val="black">
                      <a:lumMod val="75000"/>
                      <a:lumOff val="25000"/>
                    </a:prstClr>
                  </a:solidFill>
                  <a:latin typeface="宋体"/>
                </a:rPr>
                <a:t>UNVEIL</a:t>
              </a:r>
              <a:r>
                <a:rPr lang="zh-CN" altLang="en-US" b="1" dirty="0" smtClean="0">
                  <a:solidFill>
                    <a:prstClr val="black">
                      <a:lumMod val="75000"/>
                      <a:lumOff val="25000"/>
                    </a:prstClr>
                  </a:solidFill>
                  <a:latin typeface="宋体"/>
                </a:rPr>
                <a:t>评估</a:t>
              </a:r>
              <a:endParaRPr lang="zh-CN" altLang="en-US" b="1" dirty="0">
                <a:solidFill>
                  <a:prstClr val="black">
                    <a:lumMod val="75000"/>
                    <a:lumOff val="25000"/>
                  </a:prstClr>
                </a:solidFill>
                <a:latin typeface="宋体"/>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5" name="Rectangle 8"/>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TextBox 2"/>
          <p:cNvSpPr txBox="1"/>
          <p:nvPr/>
        </p:nvSpPr>
        <p:spPr>
          <a:xfrm>
            <a:off x="6361096" y="49929"/>
            <a:ext cx="6900275" cy="707886"/>
          </a:xfrm>
          <a:prstGeom prst="rect">
            <a:avLst/>
          </a:prstGeom>
          <a:noFill/>
        </p:spPr>
        <p:txBody>
          <a:bodyPr wrap="square" rtlCol="0">
            <a:spAutoFit/>
          </a:bodyPr>
          <a:lstStyle/>
          <a:p>
            <a:r>
              <a:rPr lang="en-US" altLang="zh-CN" sz="4000" dirty="0" smtClean="0">
                <a:solidFill>
                  <a:srgbClr val="1475AE"/>
                </a:solidFill>
              </a:rPr>
              <a:t>UNVEIL</a:t>
            </a:r>
            <a:r>
              <a:rPr lang="zh-CN" altLang="en-US" sz="4000" dirty="0" smtClean="0">
                <a:solidFill>
                  <a:srgbClr val="1475AE"/>
                </a:solidFill>
              </a:rPr>
              <a:t>原型的</a:t>
            </a:r>
            <a:r>
              <a:rPr lang="zh-CN" altLang="en-US" sz="4000" dirty="0" smtClean="0">
                <a:solidFill>
                  <a:srgbClr val="1475AE"/>
                </a:solidFill>
              </a:rPr>
              <a:t>实现</a:t>
            </a:r>
            <a:endParaRPr lang="zh-CN" altLang="en-US" sz="4000" dirty="0">
              <a:solidFill>
                <a:srgbClr val="1475AE"/>
              </a:solidFill>
            </a:endParaRPr>
          </a:p>
        </p:txBody>
      </p:sp>
    </p:spTree>
    <p:extLst>
      <p:ext uri="{BB962C8B-B14F-4D97-AF65-F5344CB8AC3E}">
        <p14:creationId xmlns:p14="http://schemas.microsoft.com/office/powerpoint/2010/main" val="18908510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1000"/>
                                        <p:tgtEl>
                                          <p:spTgt spid="39"/>
                                        </p:tgtEl>
                                      </p:cBhvr>
                                    </p:animEffect>
                                    <p:anim calcmode="lin" valueType="num">
                                      <p:cBhvr>
                                        <p:cTn id="29" dur="1000" fill="hold"/>
                                        <p:tgtEl>
                                          <p:spTgt spid="39"/>
                                        </p:tgtEl>
                                        <p:attrNameLst>
                                          <p:attrName>ppt_x</p:attrName>
                                        </p:attrNameLst>
                                      </p:cBhvr>
                                      <p:tavLst>
                                        <p:tav tm="0">
                                          <p:val>
                                            <p:strVal val="#ppt_x"/>
                                          </p:val>
                                        </p:tav>
                                        <p:tav tm="100000">
                                          <p:val>
                                            <p:strVal val="#ppt_x"/>
                                          </p:val>
                                        </p:tav>
                                      </p:tavLst>
                                    </p:anim>
                                    <p:anim calcmode="lin" valueType="num">
                                      <p:cBhvr>
                                        <p:cTn id="3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线条飘逸"/>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TotalTime>
  <Words>2307</Words>
  <Application>Microsoft Office PowerPoint</Application>
  <PresentationFormat>自定义</PresentationFormat>
  <Paragraphs>81</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蓝色线条飘逸</dc:title>
  <dc:creator>PC</dc:creator>
  <cp:lastModifiedBy>Sky</cp:lastModifiedBy>
  <cp:revision>219</cp:revision>
  <dcterms:created xsi:type="dcterms:W3CDTF">2017-04-05T13:22:09Z</dcterms:created>
  <dcterms:modified xsi:type="dcterms:W3CDTF">2019-10-30T07:13:20Z</dcterms:modified>
</cp:coreProperties>
</file>