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E5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117" autoAdjust="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2B81-7966-4F27-A27E-68FF58BC9557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01904-E32B-4089-B340-3B328BE319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01904-E32B-4089-B340-3B328BE319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Identifier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包含于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PUBLISH, PUBACK, PUBREC, PUBREL, PUBCOMP, SUBSCRIBE, SUBACK, UNSUBSCRIBE, UNSUBACK.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其为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位字符表示，用于在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时标识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的，保证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传输的可靠性。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01904-E32B-4089-B340-3B328BE319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DUP flag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（打开标志）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保证消息可靠传输，默认为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，只占用一个字节，表示第一次发送。不能用于检测消息重复发送等。只适用于客户端或服务器端尝试重发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PUBLISH, PUBREL, SUBSCRIBE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UNSUBSCRIBE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消息，注意需要满足以下条件：</a:t>
            </a:r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&gt; 0 </a:t>
            </a:r>
            <a:r>
              <a:rPr lang="zh-CN" altLang="en-US" dirty="0" smtClean="0"/>
              <a:t>消息需要回复确认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此时，在可变头部需要包含消息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。当值为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时，表示当前消息先前已经被传送过。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RETAIN(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保持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仅针对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消息。不同值，不同含义：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：表示发送的消息需要一直持久保存（不受服务器重启影响），不但要发送给当前的订阅者，并且以后新来的订阅了此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name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的订阅者会马上得到推送。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备注：新来乍到的订阅者，只会取出最新的一个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RETAIN flag = 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的消息推送。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：仅仅为当前订阅者推送此消息。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假如服务器收到一个空消息体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(zero-length payload)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RETAIN = 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、已存在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name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消息，服务器可以删除掉对应的已被持久化的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01904-E32B-4089-B340-3B328BE319D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单个字节最大值：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01111111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进制：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0x7F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进制为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也可以理解为第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字节的基数是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，而第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字节的基数：</a:t>
            </a:r>
            <a:r>
              <a:rPr lang="en-US" altLang="zh-CN" dirty="0" smtClean="0">
                <a:solidFill>
                  <a:srgbClr val="00B050"/>
                </a:solidFill>
              </a:rPr>
              <a:t>128</a:t>
            </a:r>
            <a:r>
              <a:rPr lang="zh-CN" altLang="en-US" dirty="0" smtClean="0">
                <a:solidFill>
                  <a:srgbClr val="00B050"/>
                </a:solidFill>
              </a:rPr>
              <a:t>，以此类推，第三字节的基数是：</a:t>
            </a:r>
            <a:r>
              <a:rPr lang="en-US" altLang="zh-CN" dirty="0" smtClean="0">
                <a:solidFill>
                  <a:srgbClr val="00B050"/>
                </a:solidFill>
              </a:rPr>
              <a:t>128*</a:t>
            </a:r>
            <a:r>
              <a:rPr lang="en-US" altLang="zh-CN" dirty="0" err="1" smtClean="0">
                <a:solidFill>
                  <a:srgbClr val="00B050"/>
                </a:solidFill>
              </a:rPr>
              <a:t>128</a:t>
            </a:r>
            <a:r>
              <a:rPr lang="en-US" altLang="zh-CN" dirty="0" smtClean="0">
                <a:solidFill>
                  <a:srgbClr val="00B050"/>
                </a:solidFill>
              </a:rPr>
              <a:t>=2</a:t>
            </a:r>
            <a:r>
              <a:rPr lang="zh-CN" altLang="en-US" dirty="0" smtClean="0">
                <a:solidFill>
                  <a:srgbClr val="00B050"/>
                </a:solidFill>
              </a:rPr>
              <a:t>的</a:t>
            </a:r>
            <a:r>
              <a:rPr lang="en-US" altLang="zh-CN" dirty="0" smtClean="0">
                <a:solidFill>
                  <a:srgbClr val="00B050"/>
                </a:solidFill>
              </a:rPr>
              <a:t>14</a:t>
            </a:r>
            <a:r>
              <a:rPr lang="zh-CN" altLang="en-US" dirty="0" smtClean="0">
                <a:solidFill>
                  <a:srgbClr val="00B050"/>
                </a:solidFill>
              </a:rPr>
              <a:t>次方，第四字节是：</a:t>
            </a:r>
            <a:r>
              <a:rPr lang="en-US" altLang="zh-CN" dirty="0" smtClean="0">
                <a:solidFill>
                  <a:srgbClr val="00B050"/>
                </a:solidFill>
              </a:rPr>
              <a:t>128*</a:t>
            </a:r>
            <a:r>
              <a:rPr lang="en-US" altLang="zh-CN" dirty="0" err="1" smtClean="0">
                <a:solidFill>
                  <a:srgbClr val="00B050"/>
                </a:solidFill>
              </a:rPr>
              <a:t>128</a:t>
            </a:r>
            <a:r>
              <a:rPr lang="en-US" altLang="zh-CN" dirty="0" smtClean="0">
                <a:solidFill>
                  <a:srgbClr val="00B050"/>
                </a:solidFill>
              </a:rPr>
              <a:t>*</a:t>
            </a:r>
            <a:r>
              <a:rPr lang="en-US" altLang="zh-CN" dirty="0" err="1" smtClean="0">
                <a:solidFill>
                  <a:srgbClr val="00B050"/>
                </a:solidFill>
              </a:rPr>
              <a:t>128</a:t>
            </a:r>
            <a:r>
              <a:rPr lang="en-US" altLang="zh-CN" dirty="0" smtClean="0">
                <a:solidFill>
                  <a:srgbClr val="00B050"/>
                </a:solidFill>
              </a:rPr>
              <a:t>=2</a:t>
            </a:r>
            <a:r>
              <a:rPr lang="zh-CN" altLang="en-US" dirty="0" smtClean="0">
                <a:solidFill>
                  <a:srgbClr val="00B050"/>
                </a:solidFill>
              </a:rPr>
              <a:t>的</a:t>
            </a:r>
            <a:r>
              <a:rPr lang="en-US" altLang="zh-CN" dirty="0" smtClean="0">
                <a:solidFill>
                  <a:srgbClr val="00B050"/>
                </a:solidFill>
              </a:rPr>
              <a:t>21</a:t>
            </a:r>
            <a:r>
              <a:rPr lang="zh-CN" altLang="en-US" dirty="0" smtClean="0">
                <a:solidFill>
                  <a:srgbClr val="00B050"/>
                </a:solidFill>
              </a:rPr>
              <a:t>次方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01904-E32B-4089-B340-3B328BE319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 Session: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表示如果订阅的客户机断线了，那么要保存其要推送的消息，如果其重新连接时，则将这些消息推送。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           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表示消除，表示客户机是第一次连接，消息所以以前的连接信息。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Flag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，表示如果客户机在不是在发送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消息中断，比如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错误等，将些置为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要求重传。并且下且的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Retain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也要设置，消息体中的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也要设置，就是表示发生了错误，要重传。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非正常情况下设置，一般如果标识了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Flag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，那么这个位置也要标识。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RETAIN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：同样在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中，如果标识了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Flag,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那么些位也一定要标识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01904-E32B-4089-B340-3B328BE319D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消息体主要是为配合固定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可变头部命令（比如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可变头部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name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标记若为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则需要在消息体中附加用户名称字符串）而存在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01904-E32B-4089-B340-3B328BE319D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MQTT V3.1 Protocol Specification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84784"/>
            <a:ext cx="9144000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B050"/>
                </a:solidFill>
              </a:rPr>
              <a:t>         MQTT</a:t>
            </a:r>
            <a:r>
              <a:rPr lang="zh-CN" altLang="en-US" sz="2000" dirty="0" smtClean="0">
                <a:solidFill>
                  <a:srgbClr val="00B050"/>
                </a:solidFill>
              </a:rPr>
              <a:t>（</a:t>
            </a:r>
            <a:r>
              <a:rPr lang="en-US" altLang="zh-CN" sz="2000" dirty="0" smtClean="0">
                <a:solidFill>
                  <a:srgbClr val="00B050"/>
                </a:solidFill>
              </a:rPr>
              <a:t>Message Queuing Telemetry Transport</a:t>
            </a:r>
            <a:r>
              <a:rPr lang="zh-CN" altLang="en-US" sz="2000" dirty="0" smtClean="0">
                <a:solidFill>
                  <a:srgbClr val="00B050"/>
                </a:solidFill>
              </a:rPr>
              <a:t>，消息队列遥测传输）是</a:t>
            </a:r>
            <a:r>
              <a:rPr lang="en-US" altLang="zh-CN" sz="2000" dirty="0" smtClean="0">
                <a:solidFill>
                  <a:srgbClr val="00B050"/>
                </a:solidFill>
              </a:rPr>
              <a:t>IBM</a:t>
            </a:r>
            <a:r>
              <a:rPr lang="zh-CN" altLang="en-US" sz="2000" dirty="0" smtClean="0">
                <a:solidFill>
                  <a:srgbClr val="00B050"/>
                </a:solidFill>
              </a:rPr>
              <a:t>开发的一个即时通讯协议，有可能成为物联网的重要组成部分。</a:t>
            </a:r>
            <a:endParaRPr lang="zh-CN" altLang="en-US" sz="19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140968"/>
            <a:ext cx="738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9512" y="2708920"/>
            <a:ext cx="85266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协议的整体结构：</a:t>
            </a:r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固定头部</a:t>
            </a:r>
            <a:r>
              <a:rPr lang="en-US" altLang="zh-CN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+</a:t>
            </a:r>
            <a:r>
              <a:rPr lang="zh-CN" alt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可变头部</a:t>
            </a:r>
            <a:r>
              <a:rPr lang="en-US" altLang="zh-CN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+</a:t>
            </a:r>
            <a:r>
              <a:rPr lang="zh-CN" alt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消息体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65313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一、固定头部的构造如下表：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13176"/>
            <a:ext cx="85058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3528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协议</a:t>
            </a:r>
            <a:r>
              <a:rPr lang="en-US" altLang="zh-CN" smtClean="0"/>
              <a:t>: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88640"/>
            <a:ext cx="6838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1.Message Type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:(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共占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位，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15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保留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764704"/>
            <a:ext cx="8422601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DUP flag (Duplicate delivery——</a:t>
            </a:r>
            <a:r>
              <a:rPr lang="zh-CN" altLang="zh-CN" dirty="0" smtClean="0">
                <a:solidFill>
                  <a:srgbClr val="C00000"/>
                </a:solidFill>
              </a:rPr>
              <a:t>重复传送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692696"/>
            <a:ext cx="8352928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默认为</a:t>
            </a:r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r>
              <a:rPr lang="zh-CN" altLang="en-US" dirty="0" smtClean="0">
                <a:solidFill>
                  <a:srgbClr val="00B050"/>
                </a:solidFill>
              </a:rPr>
              <a:t>，表示第一次发送。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值为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时，表示当前消息先前已经被传送过。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7281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err="1" smtClean="0">
                <a:solidFill>
                  <a:srgbClr val="C00000"/>
                </a:solidFill>
              </a:rPr>
              <a:t>QoS</a:t>
            </a:r>
            <a:r>
              <a:rPr lang="en-US" altLang="zh-CN" dirty="0" smtClean="0">
                <a:solidFill>
                  <a:srgbClr val="C00000"/>
                </a:solidFill>
              </a:rPr>
              <a:t>(Quality of Service——</a:t>
            </a:r>
            <a:r>
              <a:rPr lang="zh-CN" altLang="en-US" dirty="0" smtClean="0">
                <a:solidFill>
                  <a:srgbClr val="C00000"/>
                </a:solidFill>
              </a:rPr>
              <a:t>服务质量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20486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rgbClr val="00B050"/>
                </a:solidFill>
              </a:rPr>
              <a:t>此标识</a:t>
            </a:r>
            <a:r>
              <a:rPr lang="zh-CN" altLang="en-US" dirty="0" smtClean="0">
                <a:solidFill>
                  <a:srgbClr val="00B050"/>
                </a:solidFill>
              </a:rPr>
              <a:t>用于保证发送次数</a:t>
            </a:r>
            <a:r>
              <a:rPr lang="zh-CN" altLang="zh-CN" dirty="0" smtClean="0">
                <a:solidFill>
                  <a:srgbClr val="00B050"/>
                </a:solidFill>
              </a:rPr>
              <a:t>，</a:t>
            </a:r>
            <a:r>
              <a:rPr lang="zh-CN" altLang="en-US" dirty="0" smtClean="0">
                <a:solidFill>
                  <a:srgbClr val="00B050"/>
                </a:solidFill>
              </a:rPr>
              <a:t>使用两个二进制表示</a:t>
            </a:r>
            <a:r>
              <a:rPr lang="en-US" altLang="zh-CN" dirty="0" smtClean="0">
                <a:solidFill>
                  <a:srgbClr val="00B050"/>
                </a:solidFill>
              </a:rPr>
              <a:t>PUBLISH</a:t>
            </a:r>
            <a:r>
              <a:rPr lang="zh-CN" altLang="en-US" dirty="0" smtClean="0">
                <a:solidFill>
                  <a:srgbClr val="00B050"/>
                </a:solidFill>
              </a:rPr>
              <a:t>类型消息</a:t>
            </a:r>
            <a:r>
              <a:rPr lang="en-US" altLang="zh-CN" dirty="0" smtClean="0">
                <a:solidFill>
                  <a:srgbClr val="00B050"/>
                </a:solidFill>
              </a:rPr>
              <a:t>: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15719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Retain(</a:t>
            </a:r>
            <a:r>
              <a:rPr lang="zh-CN" altLang="en-US" dirty="0" smtClean="0">
                <a:solidFill>
                  <a:srgbClr val="C00000"/>
                </a:solidFill>
              </a:rPr>
              <a:t>保留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58924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</a:t>
            </a:r>
            <a:r>
              <a:rPr lang="zh-CN" altLang="en-US" dirty="0" smtClean="0">
                <a:solidFill>
                  <a:srgbClr val="00B050"/>
                </a:solidFill>
              </a:rPr>
              <a:t>主要用于</a:t>
            </a:r>
            <a:r>
              <a:rPr lang="en-US" altLang="zh-CN" dirty="0" smtClean="0">
                <a:solidFill>
                  <a:srgbClr val="00B050"/>
                </a:solidFill>
              </a:rPr>
              <a:t>PUBLISH(</a:t>
            </a:r>
            <a:r>
              <a:rPr lang="zh-CN" altLang="en-US" dirty="0" smtClean="0">
                <a:solidFill>
                  <a:srgbClr val="00B050"/>
                </a:solidFill>
              </a:rPr>
              <a:t>发布态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</a:rPr>
              <a:t>的消息，表示服务器要保留这次推送的信息，如果有新的订阅者出现，就把这消息推送给它。如果不设那么推送至当前订阅的就释放了。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80928"/>
            <a:ext cx="913178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Remaining Length—</a:t>
            </a:r>
            <a:r>
              <a:rPr lang="zh-CN" altLang="en-US" b="1" dirty="0" smtClean="0">
                <a:solidFill>
                  <a:srgbClr val="C00000"/>
                </a:solidFill>
              </a:rPr>
              <a:t>剩余长度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byte2</a:t>
            </a:r>
            <a:r>
              <a:rPr lang="zh-CN" altLang="en-US" dirty="0" smtClean="0"/>
              <a:t>）（包含可变头部的长度</a:t>
            </a:r>
            <a:r>
              <a:rPr lang="en-US" altLang="zh-CN" dirty="0" smtClean="0"/>
              <a:t>+payload</a:t>
            </a:r>
            <a:r>
              <a:rPr lang="zh-CN" altLang="en-US" dirty="0" smtClean="0"/>
              <a:t>的长度）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9269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</a:t>
            </a:r>
            <a:r>
              <a:rPr lang="zh-CN" altLang="en-US" dirty="0" smtClean="0">
                <a:solidFill>
                  <a:srgbClr val="00B050"/>
                </a:solidFill>
              </a:rPr>
              <a:t>在当前消息中剩余的</a:t>
            </a:r>
            <a:r>
              <a:rPr lang="en-US" altLang="zh-CN" dirty="0" smtClean="0">
                <a:solidFill>
                  <a:srgbClr val="00B050"/>
                </a:solidFill>
              </a:rPr>
              <a:t>byte(</a:t>
            </a:r>
            <a:r>
              <a:rPr lang="zh-CN" altLang="en-US" dirty="0" smtClean="0">
                <a:solidFill>
                  <a:srgbClr val="00B050"/>
                </a:solidFill>
              </a:rPr>
              <a:t>字节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</a:rPr>
              <a:t>数，包含可变头部和负荷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消息体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r>
              <a:rPr lang="en-US" altLang="zh-CN" dirty="0" smtClean="0">
                <a:solidFill>
                  <a:srgbClr val="00B050"/>
                </a:solidFill>
              </a:rPr>
              <a:t>MQTT</a:t>
            </a:r>
            <a:r>
              <a:rPr lang="zh-CN" altLang="en-US" dirty="0" smtClean="0">
                <a:solidFill>
                  <a:srgbClr val="00B050"/>
                </a:solidFill>
              </a:rPr>
              <a:t>协议规定，第八位（最高位）若为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，则表示还有后续字节存在。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       MQTT</a:t>
            </a:r>
            <a:r>
              <a:rPr lang="zh-CN" altLang="en-US" dirty="0" smtClean="0">
                <a:solidFill>
                  <a:srgbClr val="00B050"/>
                </a:solidFill>
              </a:rPr>
              <a:t>协议最多允许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个字节表示剩余长度。最大长度为：</a:t>
            </a:r>
            <a:r>
              <a:rPr lang="en-US" altLang="zh-CN" dirty="0" smtClean="0">
                <a:solidFill>
                  <a:srgbClr val="00B050"/>
                </a:solidFill>
              </a:rPr>
              <a:t>0xFF,0xFF,0xFF,0x7F</a:t>
            </a:r>
            <a:r>
              <a:rPr lang="zh-CN" altLang="en-US" dirty="0" smtClean="0">
                <a:solidFill>
                  <a:srgbClr val="00B050"/>
                </a:solidFill>
              </a:rPr>
              <a:t>，二进制表示为</a:t>
            </a:r>
            <a:r>
              <a:rPr lang="en-US" altLang="zh-CN" dirty="0" smtClean="0">
                <a:solidFill>
                  <a:srgbClr val="00B050"/>
                </a:solidFill>
              </a:rPr>
              <a:t>:11111111,11111111,11111111,01111111</a:t>
            </a:r>
            <a:r>
              <a:rPr lang="zh-CN" altLang="en-US" dirty="0" smtClean="0">
                <a:solidFill>
                  <a:srgbClr val="00B050"/>
                </a:solidFill>
              </a:rPr>
              <a:t>，十进制：</a:t>
            </a:r>
            <a:r>
              <a:rPr lang="en-US" altLang="zh-CN" dirty="0" smtClean="0">
                <a:solidFill>
                  <a:srgbClr val="00B050"/>
                </a:solidFill>
              </a:rPr>
              <a:t>268435455 byte=261120KB=256MB=0.25GB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     </a:t>
            </a:r>
            <a:r>
              <a:rPr lang="zh-CN" altLang="en-US" dirty="0" smtClean="0">
                <a:solidFill>
                  <a:srgbClr val="00B050"/>
                </a:solidFill>
              </a:rPr>
              <a:t>四个字节之间值的范围如下表：</a:t>
            </a:r>
          </a:p>
          <a:p>
            <a:r>
              <a:rPr lang="en-US" altLang="zh-CN" dirty="0" smtClean="0"/>
              <a:t>     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29000"/>
            <a:ext cx="859086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55576" y="980728"/>
            <a:ext cx="7632848" cy="5486375"/>
            <a:chOff x="323528" y="-243408"/>
            <a:chExt cx="8429625" cy="771862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-243408"/>
              <a:ext cx="8424936" cy="4040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3789040"/>
              <a:ext cx="8429625" cy="3686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TextBox 5"/>
          <p:cNvSpPr txBox="1"/>
          <p:nvPr/>
        </p:nvSpPr>
        <p:spPr>
          <a:xfrm>
            <a:off x="0" y="0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二、可变头部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0466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一个</a:t>
            </a:r>
            <a:r>
              <a:rPr lang="en-US" altLang="zh-CN" dirty="0" smtClean="0">
                <a:solidFill>
                  <a:srgbClr val="00B050"/>
                </a:solidFill>
              </a:rPr>
              <a:t>Connect</a:t>
            </a:r>
            <a:r>
              <a:rPr lang="zh-CN" altLang="en-US" dirty="0" smtClean="0">
                <a:solidFill>
                  <a:srgbClr val="00B050"/>
                </a:solidFill>
              </a:rPr>
              <a:t>消息的可变头部结构如下表：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7200800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、首先最上面的是</a:t>
            </a:r>
            <a:r>
              <a:rPr lang="en-US" altLang="zh-CN" dirty="0" smtClean="0">
                <a:solidFill>
                  <a:srgbClr val="C00000"/>
                </a:solidFill>
              </a:rPr>
              <a:t>Protocol Name(</a:t>
            </a:r>
            <a:r>
              <a:rPr lang="zh-CN" altLang="en-US" dirty="0" smtClean="0">
                <a:solidFill>
                  <a:srgbClr val="C00000"/>
                </a:solidFill>
              </a:rPr>
              <a:t>协议名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， </a:t>
            </a:r>
            <a:r>
              <a:rPr lang="en-US" altLang="zh-CN" dirty="0" smtClean="0">
                <a:solidFill>
                  <a:srgbClr val="C00000"/>
                </a:solidFill>
              </a:rPr>
              <a:t>UTF</a:t>
            </a:r>
            <a:r>
              <a:rPr lang="zh-CN" altLang="en-US" dirty="0" smtClean="0">
                <a:solidFill>
                  <a:srgbClr val="C00000"/>
                </a:solidFill>
              </a:rPr>
              <a:t>编码的字符“</a:t>
            </a:r>
            <a:r>
              <a:rPr lang="en-US" altLang="zh-CN" dirty="0" err="1" smtClean="0">
                <a:solidFill>
                  <a:srgbClr val="C00000"/>
                </a:solidFill>
              </a:rPr>
              <a:t>MQIsdp</a:t>
            </a:r>
            <a:r>
              <a:rPr lang="en-US" altLang="zh-CN" dirty="0" smtClean="0">
                <a:solidFill>
                  <a:srgbClr val="C00000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</a:t>
            </a:r>
            <a:r>
              <a:rPr lang="zh-CN" altLang="en-US" dirty="0" smtClean="0">
                <a:solidFill>
                  <a:srgbClr val="00B050"/>
                </a:solidFill>
              </a:rPr>
              <a:t>头两个字节表示下一部分的长，然后后面跟上内容。这里头两个字节长为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，下面跟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个字符“</a:t>
            </a:r>
            <a:r>
              <a:rPr lang="en-US" altLang="zh-CN" dirty="0" err="1" smtClean="0">
                <a:solidFill>
                  <a:srgbClr val="00B050"/>
                </a:solidFill>
              </a:rPr>
              <a:t>MQIsdp</a:t>
            </a:r>
            <a:r>
              <a:rPr lang="en-US" altLang="zh-CN" dirty="0" smtClean="0">
                <a:solidFill>
                  <a:srgbClr val="00B050"/>
                </a:solidFill>
              </a:rPr>
              <a:t>”</a:t>
            </a:r>
            <a:r>
              <a:rPr lang="zh-CN" altLang="en-US" dirty="0" smtClean="0">
                <a:solidFill>
                  <a:srgbClr val="00B050"/>
                </a:solidFill>
              </a:rPr>
              <a:t>，这是协议常用的组合方式。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9888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Protocol Version</a:t>
            </a:r>
            <a:r>
              <a:rPr lang="zh-CN" altLang="en-US" dirty="0" smtClean="0">
                <a:solidFill>
                  <a:srgbClr val="C00000"/>
                </a:solidFill>
              </a:rPr>
              <a:t>，协议版本号，</a:t>
            </a:r>
            <a:r>
              <a:rPr lang="en-US" altLang="zh-CN" dirty="0" smtClean="0">
                <a:solidFill>
                  <a:srgbClr val="C00000"/>
                </a:solidFill>
              </a:rPr>
              <a:t>v3 </a:t>
            </a:r>
            <a:r>
              <a:rPr lang="zh-CN" altLang="en-US" dirty="0" smtClean="0">
                <a:solidFill>
                  <a:srgbClr val="C00000"/>
                </a:solidFill>
              </a:rPr>
              <a:t>也是固定的。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636912"/>
            <a:ext cx="72728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Connect Flag</a:t>
            </a:r>
            <a:r>
              <a:rPr lang="zh-CN" altLang="en-US" dirty="0" smtClean="0">
                <a:solidFill>
                  <a:srgbClr val="C00000"/>
                </a:solidFill>
              </a:rPr>
              <a:t>，连接标识，</a:t>
            </a:r>
            <a:r>
              <a:rPr lang="en-US" altLang="zh-CN" dirty="0" smtClean="0">
                <a:solidFill>
                  <a:srgbClr val="C00000"/>
                </a:solidFill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</a:rPr>
              <a:t>位分别代表不同的标志，第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位保留。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rgbClr val="00B050"/>
                </a:solidFill>
              </a:rPr>
              <a:t>其中，</a:t>
            </a:r>
            <a:r>
              <a:rPr lang="en-US" altLang="zh-CN" dirty="0" smtClean="0">
                <a:solidFill>
                  <a:srgbClr val="00B050"/>
                </a:solidFill>
              </a:rPr>
              <a:t> Clean Session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Will flag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Will </a:t>
            </a:r>
            <a:r>
              <a:rPr lang="en-US" altLang="zh-CN" dirty="0" err="1" smtClean="0">
                <a:solidFill>
                  <a:srgbClr val="00B050"/>
                </a:solidFill>
              </a:rPr>
              <a:t>QoS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Will Retain</a:t>
            </a:r>
            <a:r>
              <a:rPr lang="zh-CN" altLang="en-US" dirty="0" smtClean="0">
                <a:solidFill>
                  <a:srgbClr val="00B050"/>
                </a:solidFill>
              </a:rPr>
              <a:t>都是相对于</a:t>
            </a:r>
            <a:r>
              <a:rPr lang="en-US" altLang="zh-CN" dirty="0" smtClean="0">
                <a:solidFill>
                  <a:srgbClr val="00B050"/>
                </a:solidFill>
              </a:rPr>
              <a:t>CONNECT</a:t>
            </a:r>
            <a:r>
              <a:rPr lang="zh-CN" altLang="en-US" dirty="0" smtClean="0">
                <a:solidFill>
                  <a:srgbClr val="00B050"/>
                </a:solidFill>
              </a:rPr>
              <a:t>消息来说的； </a:t>
            </a:r>
            <a:r>
              <a:rPr lang="en-US" altLang="zh-CN" dirty="0" smtClean="0">
                <a:solidFill>
                  <a:srgbClr val="00B050"/>
                </a:solidFill>
              </a:rPr>
              <a:t>username flag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password flag</a:t>
            </a:r>
            <a:r>
              <a:rPr lang="zh-CN" altLang="en-US" dirty="0" smtClean="0">
                <a:solidFill>
                  <a:srgbClr val="00B050"/>
                </a:solidFill>
              </a:rPr>
              <a:t>，用来标识是否在消息体中传递用户和密码，只有标识了，消息体中 用户名和密码才用效，只标记密码而不标记用户名是不合法的。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941168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Keep Alive</a:t>
            </a:r>
            <a:r>
              <a:rPr lang="zh-CN" altLang="en-US" dirty="0" smtClean="0">
                <a:solidFill>
                  <a:srgbClr val="C00000"/>
                </a:solidFill>
              </a:rPr>
              <a:t>（心跳时间）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         以秒为单位，定义服务器端从客户端接收消息的最大时间间隔，如果这个时间内，连接或发送操作未完成，则断开</a:t>
            </a:r>
            <a:r>
              <a:rPr lang="en-US" altLang="zh-CN" dirty="0" err="1" smtClean="0">
                <a:solidFill>
                  <a:srgbClr val="00B050"/>
                </a:solidFill>
              </a:rPr>
              <a:t>tcp/ip</a:t>
            </a:r>
            <a:r>
              <a:rPr lang="zh-CN" altLang="en-US" dirty="0" smtClean="0">
                <a:solidFill>
                  <a:srgbClr val="00B050"/>
                </a:solidFill>
              </a:rPr>
              <a:t>端口连接，表示离线。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三、消息体（</a:t>
            </a:r>
            <a:r>
              <a:rPr lang="en-US" altLang="zh-CN" dirty="0" smtClean="0">
                <a:solidFill>
                  <a:srgbClr val="0070C0"/>
                </a:solidFill>
              </a:rPr>
              <a:t>payload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620688"/>
            <a:ext cx="813690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CONNECT—Client requests a connection to a server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    </a:t>
            </a:r>
            <a:r>
              <a:rPr lang="zh-CN" altLang="en-US" dirty="0" smtClean="0">
                <a:solidFill>
                  <a:srgbClr val="00B050"/>
                </a:solidFill>
              </a:rPr>
              <a:t>主要是客户端的</a:t>
            </a:r>
            <a:r>
              <a:rPr lang="en-US" altLang="zh-CN" dirty="0" smtClean="0">
                <a:solidFill>
                  <a:srgbClr val="00B050"/>
                </a:solidFill>
              </a:rPr>
              <a:t>Client ID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Will Topic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Will Message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username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Password</a:t>
            </a:r>
            <a:r>
              <a:rPr lang="zh-CN" altLang="en-US" dirty="0" smtClean="0">
                <a:solidFill>
                  <a:srgbClr val="00B050"/>
                </a:solidFill>
              </a:rPr>
              <a:t>，其与可变头部中的</a:t>
            </a:r>
            <a:r>
              <a:rPr lang="en-US" altLang="zh-CN" dirty="0" smtClean="0">
                <a:solidFill>
                  <a:srgbClr val="00B050"/>
                </a:solidFill>
              </a:rPr>
              <a:t>will</a:t>
            </a:r>
            <a:r>
              <a:rPr lang="zh-CN" altLang="en-US" dirty="0" smtClean="0">
                <a:solidFill>
                  <a:srgbClr val="00B050"/>
                </a:solidFill>
              </a:rPr>
              <a:t>是对应的。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Will Message</a:t>
            </a:r>
            <a:r>
              <a:rPr lang="zh-CN" altLang="en-US" dirty="0" smtClean="0">
                <a:solidFill>
                  <a:srgbClr val="00B050"/>
                </a:solidFill>
              </a:rPr>
              <a:t>在</a:t>
            </a:r>
            <a:r>
              <a:rPr lang="en-US" altLang="zh-CN" dirty="0" smtClean="0">
                <a:solidFill>
                  <a:srgbClr val="00B050"/>
                </a:solidFill>
              </a:rPr>
              <a:t>CONNECT </a:t>
            </a:r>
            <a:r>
              <a:rPr lang="zh-CN" altLang="en-US" dirty="0" smtClean="0">
                <a:solidFill>
                  <a:srgbClr val="00B050"/>
                </a:solidFill>
              </a:rPr>
              <a:t>消息体中，使用</a:t>
            </a:r>
            <a:r>
              <a:rPr lang="en-US" altLang="zh-CN" dirty="0" smtClean="0">
                <a:solidFill>
                  <a:srgbClr val="00B050"/>
                </a:solidFill>
              </a:rPr>
              <a:t>UTF-8</a:t>
            </a:r>
            <a:r>
              <a:rPr lang="zh-CN" altLang="en-US" dirty="0" smtClean="0">
                <a:solidFill>
                  <a:srgbClr val="00B050"/>
                </a:solidFill>
              </a:rPr>
              <a:t>编码，假设内容为“</a:t>
            </a:r>
            <a:r>
              <a:rPr lang="en-US" altLang="zh-CN" dirty="0" err="1" smtClean="0">
                <a:solidFill>
                  <a:srgbClr val="00B050"/>
                </a:solidFill>
              </a:rPr>
              <a:t>abcd</a:t>
            </a:r>
            <a:r>
              <a:rPr lang="en-US" altLang="zh-CN" dirty="0" smtClean="0">
                <a:solidFill>
                  <a:srgbClr val="00B050"/>
                </a:solidFill>
              </a:rPr>
              <a:t>”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PUBLISH—</a:t>
            </a:r>
            <a:r>
              <a:rPr lang="en-US" altLang="zh-CN" b="1" dirty="0" err="1" smtClean="0">
                <a:solidFill>
                  <a:srgbClr val="C00000"/>
                </a:solidFill>
              </a:rPr>
              <a:t>p</a:t>
            </a:r>
            <a:r>
              <a:rPr lang="en-US" altLang="zh-CN" dirty="0" err="1" smtClean="0">
                <a:solidFill>
                  <a:srgbClr val="C00000"/>
                </a:solidFill>
              </a:rPr>
              <a:t>ublish</a:t>
            </a:r>
            <a:r>
              <a:rPr lang="en-US" altLang="zh-CN" dirty="0" smtClean="0">
                <a:solidFill>
                  <a:srgbClr val="C00000"/>
                </a:solidFill>
              </a:rPr>
              <a:t>  message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PUBLISH</a:t>
            </a:r>
            <a:r>
              <a:rPr lang="zh-CN" altLang="en-US" dirty="0" smtClean="0">
                <a:solidFill>
                  <a:srgbClr val="00B050"/>
                </a:solidFill>
              </a:rPr>
              <a:t>的</a:t>
            </a:r>
            <a:r>
              <a:rPr lang="en-US" altLang="zh-CN" dirty="0" smtClean="0">
                <a:solidFill>
                  <a:srgbClr val="00B050"/>
                </a:solidFill>
              </a:rPr>
              <a:t>Payload/</a:t>
            </a:r>
            <a:r>
              <a:rPr lang="zh-CN" altLang="en-US" dirty="0" smtClean="0">
                <a:solidFill>
                  <a:srgbClr val="00B050"/>
                </a:solidFill>
              </a:rPr>
              <a:t>消息体中以二进制编码保存：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13176"/>
            <a:ext cx="8258119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132856"/>
            <a:ext cx="79629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5184576" cy="520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9512" y="0"/>
            <a:ext cx="81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SUBSCRIBE—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subscribe</a:t>
            </a:r>
            <a:r>
              <a:rPr lang="en-US" altLang="zh-CN" b="1" dirty="0" smtClean="0">
                <a:solidFill>
                  <a:srgbClr val="C00000"/>
                </a:solidFill>
              </a:rPr>
              <a:t> to named topics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</a:t>
            </a:r>
            <a:r>
              <a:rPr lang="zh-CN" altLang="en-US" dirty="0" smtClean="0">
                <a:solidFill>
                  <a:srgbClr val="00B050"/>
                </a:solidFill>
              </a:rPr>
              <a:t>一般来讲，客户端在成功建立</a:t>
            </a:r>
            <a:r>
              <a:rPr lang="en-US" altLang="zh-CN" dirty="0" smtClean="0">
                <a:solidFill>
                  <a:srgbClr val="00B050"/>
                </a:solidFill>
              </a:rPr>
              <a:t>TCP</a:t>
            </a:r>
            <a:r>
              <a:rPr lang="zh-CN" altLang="en-US" dirty="0" smtClean="0">
                <a:solidFill>
                  <a:srgbClr val="00B050"/>
                </a:solidFill>
              </a:rPr>
              <a:t>连接之后，发送</a:t>
            </a:r>
            <a:r>
              <a:rPr lang="en-US" altLang="zh-CN" dirty="0" smtClean="0">
                <a:solidFill>
                  <a:srgbClr val="00B050"/>
                </a:solidFill>
              </a:rPr>
              <a:t>CONNECT</a:t>
            </a:r>
            <a:r>
              <a:rPr lang="zh-CN" altLang="en-US" dirty="0" smtClean="0">
                <a:solidFill>
                  <a:srgbClr val="00B050"/>
                </a:solidFill>
              </a:rPr>
              <a:t>消息，在得到服务器端授权允许建立彼此连接的</a:t>
            </a:r>
            <a:r>
              <a:rPr lang="en-US" altLang="zh-CN" dirty="0" smtClean="0">
                <a:solidFill>
                  <a:srgbClr val="00B050"/>
                </a:solidFill>
              </a:rPr>
              <a:t>CONNACK</a:t>
            </a:r>
            <a:r>
              <a:rPr lang="zh-CN" altLang="en-US" dirty="0" smtClean="0">
                <a:solidFill>
                  <a:srgbClr val="00B050"/>
                </a:solidFill>
              </a:rPr>
              <a:t>消息之后，客户端会发送</a:t>
            </a:r>
            <a:r>
              <a:rPr lang="en-US" altLang="zh-CN" dirty="0" smtClean="0">
                <a:solidFill>
                  <a:srgbClr val="00B050"/>
                </a:solidFill>
              </a:rPr>
              <a:t>SUBSCRIBE</a:t>
            </a:r>
            <a:r>
              <a:rPr lang="zh-CN" altLang="en-US" dirty="0" smtClean="0">
                <a:solidFill>
                  <a:srgbClr val="00B050"/>
                </a:solidFill>
              </a:rPr>
              <a:t>消息，订阅感兴趣的</a:t>
            </a:r>
            <a:r>
              <a:rPr lang="en-US" altLang="zh-CN" dirty="0" smtClean="0">
                <a:solidFill>
                  <a:srgbClr val="00B050"/>
                </a:solidFill>
              </a:rPr>
              <a:t>Topic</a:t>
            </a:r>
            <a:r>
              <a:rPr lang="zh-CN" altLang="en-US" dirty="0" smtClean="0">
                <a:solidFill>
                  <a:srgbClr val="00B050"/>
                </a:solidFill>
              </a:rPr>
              <a:t>主题列表（至少一个主题）。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SUBACK —</a:t>
            </a:r>
            <a:r>
              <a:rPr lang="en-US" altLang="zh-CN" dirty="0" smtClean="0">
                <a:solidFill>
                  <a:srgbClr val="C00000"/>
                </a:solidFill>
              </a:rPr>
              <a:t> Subscription acknowledgement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是用服务器对于订阅所申请的主题及</a:t>
            </a:r>
            <a:r>
              <a:rPr lang="en-US" altLang="zh-CN" dirty="0" smtClean="0">
                <a:solidFill>
                  <a:srgbClr val="00B050"/>
                </a:solidFill>
              </a:rPr>
              <a:t>QOS</a:t>
            </a:r>
            <a:r>
              <a:rPr lang="zh-CN" altLang="en-US" dirty="0" smtClean="0">
                <a:solidFill>
                  <a:srgbClr val="00B050"/>
                </a:solidFill>
              </a:rPr>
              <a:t>进行确认和回复（服务器会对发出</a:t>
            </a:r>
            <a:r>
              <a:rPr lang="en-US" altLang="zh-CN" dirty="0" smtClean="0">
                <a:solidFill>
                  <a:srgbClr val="00B050"/>
                </a:solidFill>
              </a:rPr>
              <a:t>SUBSCRIBE</a:t>
            </a:r>
            <a:r>
              <a:rPr lang="zh-CN" altLang="en-US" dirty="0" smtClean="0">
                <a:solidFill>
                  <a:srgbClr val="00B050"/>
                </a:solidFill>
              </a:rPr>
              <a:t>的消息返回一个确认消息），如：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739492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672</TotalTime>
  <Words>1081</Words>
  <Application>Microsoft Office PowerPoint</Application>
  <PresentationFormat>全屏显示(4:3)</PresentationFormat>
  <Paragraphs>79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MQTT V3.1 Protocol Specification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79</cp:revision>
  <dcterms:created xsi:type="dcterms:W3CDTF">2015-01-23T04:15:33Z</dcterms:created>
  <dcterms:modified xsi:type="dcterms:W3CDTF">2015-02-01T02:04:23Z</dcterms:modified>
</cp:coreProperties>
</file>