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4"/>
  </p:notesMasterIdLst>
  <p:sldIdLst>
    <p:sldId id="262" r:id="rId3"/>
    <p:sldId id="264" r:id="rId4"/>
    <p:sldId id="265" r:id="rId5"/>
    <p:sldId id="269" r:id="rId6"/>
    <p:sldId id="270" r:id="rId7"/>
    <p:sldId id="274" r:id="rId8"/>
    <p:sldId id="271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72" r:id="rId18"/>
    <p:sldId id="286" r:id="rId19"/>
    <p:sldId id="284" r:id="rId20"/>
    <p:sldId id="268" r:id="rId21"/>
    <p:sldId id="285" r:id="rId22"/>
    <p:sldId id="26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" initials="W" lastIdx="1" clrIdx="0">
    <p:extLst>
      <p:ext uri="{19B8F6BF-5375-455C-9EA6-DF929625EA0E}">
        <p15:presenceInfo xmlns:p15="http://schemas.microsoft.com/office/powerpoint/2012/main" userId="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66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0T13:51:10.68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D43B1-8A18-40D4-980B-51FEC40EEE23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12101-A7EB-4CA8-B8CA-1CBD99B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94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A49B3C-D5AD-4786-92B2-BEB2B2F34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49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0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8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465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E8C9FA-B345-4379-926A-541A3D68B6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18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BCCE-5F45-43C5-9CD5-7993D679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80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BCCE-5F45-43C5-9CD5-7993D679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0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BCCE-5F45-43C5-9CD5-7993D679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52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373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066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2BB2F-CB69-487B-8A9B-FB9E8649C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09D9E-C110-4BB3-BCE4-9C3728EEA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C9D6C-689A-4769-9D8A-93ADE0A2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D6F22-4C50-42FA-B352-88045C46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7A686-8FE4-495C-8B5A-190964E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28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176D-1811-47BC-88D9-ACBAE4C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1FA04-EC74-4CD2-A8D2-A646E0E1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D32E7-806A-4D50-A24B-2D28271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C5806-8557-4A82-B62D-DECC3E7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C05E4-75E7-42C7-B0CB-9E83F434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48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C2FDD-E4F4-4782-9E82-86C7239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78E60-580C-4C63-A5B1-B366485A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985A3-4682-4F96-A3B9-2088558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32D13-62E2-4F00-969F-C641078B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F9DC-15B0-4C57-B3FD-1646A681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122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36DC7-67CE-4BFD-AEFA-19B7A3D9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6EE67-DAEC-4F7A-AE29-29889BBF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96429-6414-4AC8-B91E-5BC54892C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7BDE5-3C1A-4E82-AEFA-4EC9A196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844F5-A503-4D98-B8DD-5C7A215B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BFA10-4CB5-469B-892A-0A908864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72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C620-4F94-423A-9AA4-0E9A2AA4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FBFAF-5395-41C1-9423-8A3B1D9E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A593D-3338-4D02-B98A-81032CE2C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68CD15-A2DE-4C5C-B03C-43F92F48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28B8C-613E-4F07-9AE0-733E5688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FA18E-A290-4DBF-A6DA-49D3FE72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2A1FDB-BD83-493A-952F-EC5ACFD2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3D2613-8843-4920-A17B-1CD1A0D5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647026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4857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8DD40-3495-4CC9-964C-CD6341F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CE5AB2-35EC-41E0-BDED-2BA8FD32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ECC5B-CDDD-4D9B-A453-1E423B4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AEACE-E008-427F-A632-C4B9721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69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BCCE-5F45-43C5-9CD5-7993D679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075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45584-215D-41B5-84F9-8EB64F98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A9F62-4A13-469E-98E8-55CBABBC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D0E51-2ED7-4C60-BD88-4509A10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731A0-0958-42B3-A5F8-E3D3E9704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7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B92AD-5C6C-4F7F-9A2E-4796E409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FE13A-6D95-477F-B68B-F47D05B4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53AB3-23C0-4B79-8408-6A603072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A90DE-66D8-4B37-97D3-5E45BC45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B4EC5-B616-4DF4-98FA-80335A2A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EEA2A-FAFB-4888-9888-23042A81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47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F5FB2-CAF0-4164-88CC-FD012321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BE46D9-958F-411C-BF55-38D8E13B0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623A4-54DB-484B-B6AD-149AA290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39D37-2896-4970-9FD1-FFEEF81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257F-2CDC-4162-9B00-90E71A2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08245-45A4-4213-BC00-0BE3293F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04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4213-33BD-4138-8D89-8323EF87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1C747-393C-48C1-A809-615F275D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C3D27-CA55-4E6F-A3AF-3FD58511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F94FE-E3CE-425A-9EB9-C6F50379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27AC2-2C14-4DEF-B090-ABED15AA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266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BAA77-48C2-47DF-8623-05057A373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57702-F3E0-4B9E-9741-C0D89168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F9DAF-56CA-46F9-ACBB-CFDB6C62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5E511-C157-4C8A-8676-78B8C4B1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13091-D6BD-496E-8D83-629C59A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63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191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36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618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BCCE-5F45-43C5-9CD5-7993D679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50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BCCE-5F45-43C5-9CD5-7993D679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3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BCCE-5F45-43C5-9CD5-7993D679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1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BCCE-5F45-43C5-9CD5-7993D679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0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BCCE-5F45-43C5-9CD5-7993D679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50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BCCE-5F45-43C5-9CD5-7993D679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58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BCCE-5F45-43C5-9CD5-7993D679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70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BCCE-5F45-43C5-9CD5-7993D679F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3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4B2C1-B39F-410F-A948-4B8F58C1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FAD11-BE8E-4A67-B9FF-291BCBD6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979CA-B529-4392-BB2E-30118DCD2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092A2-A008-4136-ACBA-1D10EA05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0CCD-5434-48B3-937C-3162C8446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78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sight.qq.com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A3BF65-8639-43DB-BF77-B3B4068FB0FD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2505192" y="1700722"/>
            <a:ext cx="6981087" cy="995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5400" smtClean="0">
                <a:latin typeface="Axure Handwriting" panose="020B0402020200020204" pitchFamily="34" charset="0"/>
              </a:rPr>
              <a:t>Fate/Grand </a:t>
            </a:r>
            <a:r>
              <a:rPr lang="en-US" altLang="zh-CN" sz="5400">
                <a:latin typeface="Axure Handwriting" panose="020B0402020200020204" pitchFamily="34" charset="0"/>
              </a:rPr>
              <a:t>Order</a:t>
            </a:r>
            <a:endParaRPr lang="zh-CN" altLang="zh-CN" sz="5400" noProof="1">
              <a:solidFill>
                <a:schemeClr val="bg2">
                  <a:lumMod val="25000"/>
                </a:schemeClr>
              </a:solidFill>
              <a:latin typeface="Axure Handwriting" panose="020B0402020200020204" pitchFamily="34" charset="0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8FAE55-27E0-44B0-9CB1-DC577B24214F}"/>
              </a:ext>
            </a:extLst>
          </p:cNvPr>
          <p:cNvSpPr txBox="1"/>
          <p:nvPr/>
        </p:nvSpPr>
        <p:spPr>
          <a:xfrm>
            <a:off x="2293638" y="3035388"/>
            <a:ext cx="7604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smtClean="0">
                <a:solidFill>
                  <a:schemeClr val="bg2">
                    <a:lumMod val="25000"/>
                  </a:schemeClr>
                </a:solidFill>
                <a:latin typeface="Axure Handwriting" panose="020B0402020200020204" pitchFamily="34" charset="0"/>
                <a:ea typeface="微软雅黑" panose="020B0503020204020204" pitchFamily="34" charset="-122"/>
                <a:sym typeface="Source Han Serif SC" panose="02020400000000000000" pitchFamily="18" charset="-122"/>
              </a:rPr>
              <a:t>《</a:t>
            </a:r>
            <a:r>
              <a:rPr lang="zh-CN" altLang="en-US" sz="6000" smtClean="0">
                <a:solidFill>
                  <a:schemeClr val="bg2">
                    <a:lumMod val="25000"/>
                  </a:schemeClr>
                </a:solidFill>
                <a:latin typeface="Axure Handwriting" panose="020B0402020200020204" pitchFamily="34" charset="0"/>
                <a:ea typeface="微软雅黑" panose="020B0503020204020204" pitchFamily="34" charset="-122"/>
                <a:sym typeface="Source Han Serif SC" panose="02020400000000000000" pitchFamily="18" charset="-122"/>
              </a:rPr>
              <a:t>命运</a:t>
            </a:r>
            <a:r>
              <a:rPr lang="en-US" altLang="zh-CN" sz="6000" smtClean="0">
                <a:solidFill>
                  <a:schemeClr val="bg2">
                    <a:lumMod val="25000"/>
                  </a:schemeClr>
                </a:solidFill>
                <a:latin typeface="Axure Handwriting" panose="020B0402020200020204" pitchFamily="34" charset="0"/>
                <a:ea typeface="微软雅黑" panose="020B0503020204020204" pitchFamily="34" charset="-122"/>
                <a:sym typeface="Source Han Serif SC" panose="02020400000000000000" pitchFamily="18" charset="-122"/>
              </a:rPr>
              <a:t>-</a:t>
            </a:r>
            <a:r>
              <a:rPr lang="zh-CN" altLang="en-US" sz="6000" smtClean="0">
                <a:solidFill>
                  <a:schemeClr val="bg2">
                    <a:lumMod val="25000"/>
                  </a:schemeClr>
                </a:solidFill>
                <a:latin typeface="Axure Handwriting" panose="020B0402020200020204" pitchFamily="34" charset="0"/>
                <a:ea typeface="微软雅黑" panose="020B0503020204020204" pitchFamily="34" charset="-122"/>
                <a:sym typeface="Source Han Serif SC" panose="02020400000000000000" pitchFamily="18" charset="-122"/>
              </a:rPr>
              <a:t>冠位指定</a:t>
            </a:r>
            <a:r>
              <a:rPr lang="en-US" altLang="zh-CN" sz="6000" smtClean="0">
                <a:solidFill>
                  <a:schemeClr val="bg2">
                    <a:lumMod val="25000"/>
                  </a:schemeClr>
                </a:solidFill>
                <a:latin typeface="Axure Handwriting" panose="020B0402020200020204" pitchFamily="34" charset="0"/>
                <a:ea typeface="微软雅黑" panose="020B0503020204020204" pitchFamily="34" charset="-122"/>
                <a:sym typeface="Source Han Serif SC" panose="02020400000000000000" pitchFamily="18" charset="-122"/>
              </a:rPr>
              <a:t>》</a:t>
            </a:r>
            <a:endParaRPr lang="zh-CN" altLang="en-US" sz="6000" dirty="0">
              <a:solidFill>
                <a:schemeClr val="bg2">
                  <a:lumMod val="25000"/>
                </a:schemeClr>
              </a:solidFill>
              <a:latin typeface="Axure Handwriting" panose="020B0402020200020204" pitchFamily="34" charset="0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10905" y="43970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深度分析报告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7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B21B3A-2CC2-4A5E-B024-9DB888FDC51B}"/>
              </a:ext>
            </a:extLst>
          </p:cNvPr>
          <p:cNvSpPr/>
          <p:nvPr/>
        </p:nvSpPr>
        <p:spPr>
          <a:xfrm>
            <a:off x="3424460" y="220234"/>
            <a:ext cx="554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养成</a:t>
            </a:r>
            <a:r>
              <a:rPr lang="zh-CN" altLang="en-US" sz="3200" noProof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系统</a:t>
            </a:r>
            <a:r>
              <a:rPr lang="en-US" altLang="zh-CN" sz="3200" noProof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-</a:t>
            </a:r>
            <a:r>
              <a:rPr lang="zh-CN" altLang="en-US" sz="3200" noProof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设计目的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B38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Source Han Serif SC" panose="02020400000000000000" pitchFamily="18" charset="-122"/>
            </a:endParaRPr>
          </a:p>
        </p:txBody>
      </p:sp>
      <p:cxnSp>
        <p:nvCxnSpPr>
          <p:cNvPr id="3" name="0 _4">
            <a:extLst>
              <a:ext uri="{FF2B5EF4-FFF2-40B4-BE49-F238E27FC236}">
                <a16:creationId xmlns:a16="http://schemas.microsoft.com/office/drawing/2014/main" id="{957AF64B-43B2-4958-94A2-96DDA0EF06A6}"/>
              </a:ext>
            </a:extLst>
          </p:cNvPr>
          <p:cNvCxnSpPr/>
          <p:nvPr/>
        </p:nvCxnSpPr>
        <p:spPr>
          <a:xfrm>
            <a:off x="3588342" y="838214"/>
            <a:ext cx="5119805" cy="0"/>
          </a:xfrm>
          <a:prstGeom prst="line">
            <a:avLst/>
          </a:prstGeom>
          <a:ln w="25400">
            <a:gradFill>
              <a:gsLst>
                <a:gs pos="49000">
                  <a:srgbClr val="3B3838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0" r="202" b="11481"/>
          <a:stretch/>
        </p:blipFill>
        <p:spPr>
          <a:xfrm>
            <a:off x="1590486" y="1704108"/>
            <a:ext cx="8907118" cy="4353791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99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B21B3A-2CC2-4A5E-B024-9DB888FDC51B}"/>
              </a:ext>
            </a:extLst>
          </p:cNvPr>
          <p:cNvSpPr/>
          <p:nvPr/>
        </p:nvSpPr>
        <p:spPr>
          <a:xfrm>
            <a:off x="3424460" y="220234"/>
            <a:ext cx="554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战斗</a:t>
            </a:r>
            <a:r>
              <a:rPr lang="zh-CN" altLang="en-US" sz="3200" noProof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系统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B38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Source Han Serif SC" panose="02020400000000000000" pitchFamily="18" charset="-122"/>
            </a:endParaRPr>
          </a:p>
        </p:txBody>
      </p:sp>
      <p:cxnSp>
        <p:nvCxnSpPr>
          <p:cNvPr id="3" name="0 _4">
            <a:extLst>
              <a:ext uri="{FF2B5EF4-FFF2-40B4-BE49-F238E27FC236}">
                <a16:creationId xmlns:a16="http://schemas.microsoft.com/office/drawing/2014/main" id="{957AF64B-43B2-4958-94A2-96DDA0EF06A6}"/>
              </a:ext>
            </a:extLst>
          </p:cNvPr>
          <p:cNvCxnSpPr/>
          <p:nvPr/>
        </p:nvCxnSpPr>
        <p:spPr>
          <a:xfrm>
            <a:off x="3588342" y="838214"/>
            <a:ext cx="5119805" cy="0"/>
          </a:xfrm>
          <a:prstGeom prst="line">
            <a:avLst/>
          </a:prstGeom>
          <a:ln w="25400">
            <a:gradFill>
              <a:gsLst>
                <a:gs pos="49000">
                  <a:srgbClr val="3B3838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" t="5051"/>
          <a:stretch/>
        </p:blipFill>
        <p:spPr>
          <a:xfrm>
            <a:off x="6567951" y="1652153"/>
            <a:ext cx="5419012" cy="387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" y="1862216"/>
            <a:ext cx="6069543" cy="3414118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259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B21B3A-2CC2-4A5E-B024-9DB888FDC51B}"/>
              </a:ext>
            </a:extLst>
          </p:cNvPr>
          <p:cNvSpPr/>
          <p:nvPr/>
        </p:nvSpPr>
        <p:spPr>
          <a:xfrm>
            <a:off x="3424460" y="220234"/>
            <a:ext cx="554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战斗</a:t>
            </a:r>
            <a:r>
              <a:rPr lang="zh-CN" altLang="en-US" sz="3200" noProof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系统</a:t>
            </a:r>
            <a:r>
              <a:rPr lang="en-US" altLang="zh-CN" sz="3200" noProof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-</a:t>
            </a:r>
            <a:r>
              <a:rPr lang="zh-CN" altLang="en-US" sz="3200" noProof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设计目的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B38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Source Han Serif SC" panose="02020400000000000000" pitchFamily="18" charset="-122"/>
            </a:endParaRPr>
          </a:p>
        </p:txBody>
      </p:sp>
      <p:cxnSp>
        <p:nvCxnSpPr>
          <p:cNvPr id="3" name="0 _4">
            <a:extLst>
              <a:ext uri="{FF2B5EF4-FFF2-40B4-BE49-F238E27FC236}">
                <a16:creationId xmlns:a16="http://schemas.microsoft.com/office/drawing/2014/main" id="{957AF64B-43B2-4958-94A2-96DDA0EF06A6}"/>
              </a:ext>
            </a:extLst>
          </p:cNvPr>
          <p:cNvCxnSpPr/>
          <p:nvPr/>
        </p:nvCxnSpPr>
        <p:spPr>
          <a:xfrm>
            <a:off x="3588342" y="838214"/>
            <a:ext cx="5119805" cy="0"/>
          </a:xfrm>
          <a:prstGeom prst="line">
            <a:avLst/>
          </a:prstGeom>
          <a:ln w="25400">
            <a:gradFill>
              <a:gsLst>
                <a:gs pos="49000">
                  <a:srgbClr val="3B3838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507" y="1448696"/>
            <a:ext cx="7628389" cy="490751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209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B21B3A-2CC2-4A5E-B024-9DB888FDC51B}"/>
              </a:ext>
            </a:extLst>
          </p:cNvPr>
          <p:cNvSpPr/>
          <p:nvPr/>
        </p:nvSpPr>
        <p:spPr>
          <a:xfrm>
            <a:off x="3424460" y="220234"/>
            <a:ext cx="554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社交</a:t>
            </a:r>
            <a:r>
              <a:rPr lang="zh-CN" altLang="en-US" sz="3200" noProof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系统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B38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Source Han Serif SC" panose="02020400000000000000" pitchFamily="18" charset="-122"/>
            </a:endParaRPr>
          </a:p>
        </p:txBody>
      </p:sp>
      <p:cxnSp>
        <p:nvCxnSpPr>
          <p:cNvPr id="3" name="0 _4">
            <a:extLst>
              <a:ext uri="{FF2B5EF4-FFF2-40B4-BE49-F238E27FC236}">
                <a16:creationId xmlns:a16="http://schemas.microsoft.com/office/drawing/2014/main" id="{957AF64B-43B2-4958-94A2-96DDA0EF06A6}"/>
              </a:ext>
            </a:extLst>
          </p:cNvPr>
          <p:cNvCxnSpPr/>
          <p:nvPr/>
        </p:nvCxnSpPr>
        <p:spPr>
          <a:xfrm>
            <a:off x="3588342" y="838214"/>
            <a:ext cx="5119805" cy="0"/>
          </a:xfrm>
          <a:prstGeom prst="line">
            <a:avLst/>
          </a:prstGeom>
          <a:ln w="25400">
            <a:gradFill>
              <a:gsLst>
                <a:gs pos="49000">
                  <a:srgbClr val="3B3838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8" t="2369" b="9514"/>
          <a:stretch/>
        </p:blipFill>
        <p:spPr>
          <a:xfrm>
            <a:off x="6063920" y="1785225"/>
            <a:ext cx="6128080" cy="3412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2" y="1785225"/>
            <a:ext cx="5709034" cy="3219261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51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B21B3A-2CC2-4A5E-B024-9DB888FDC51B}"/>
              </a:ext>
            </a:extLst>
          </p:cNvPr>
          <p:cNvSpPr/>
          <p:nvPr/>
        </p:nvSpPr>
        <p:spPr>
          <a:xfrm>
            <a:off x="3424460" y="220234"/>
            <a:ext cx="554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社交</a:t>
            </a:r>
            <a:r>
              <a:rPr lang="zh-CN" altLang="en-US" sz="3200" noProof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系统</a:t>
            </a:r>
            <a:r>
              <a:rPr lang="en-US" altLang="zh-CN" sz="3200" noProof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-</a:t>
            </a:r>
            <a:r>
              <a:rPr lang="zh-CN" altLang="en-US" sz="3200" noProof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设计目的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B38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Source Han Serif SC" panose="02020400000000000000" pitchFamily="18" charset="-122"/>
            </a:endParaRPr>
          </a:p>
        </p:txBody>
      </p:sp>
      <p:cxnSp>
        <p:nvCxnSpPr>
          <p:cNvPr id="3" name="0 _4">
            <a:extLst>
              <a:ext uri="{FF2B5EF4-FFF2-40B4-BE49-F238E27FC236}">
                <a16:creationId xmlns:a16="http://schemas.microsoft.com/office/drawing/2014/main" id="{957AF64B-43B2-4958-94A2-96DDA0EF06A6}"/>
              </a:ext>
            </a:extLst>
          </p:cNvPr>
          <p:cNvCxnSpPr/>
          <p:nvPr/>
        </p:nvCxnSpPr>
        <p:spPr>
          <a:xfrm>
            <a:off x="3588342" y="838214"/>
            <a:ext cx="5119805" cy="0"/>
          </a:xfrm>
          <a:prstGeom prst="line">
            <a:avLst/>
          </a:prstGeom>
          <a:ln w="25400">
            <a:gradFill>
              <a:gsLst>
                <a:gs pos="49000">
                  <a:srgbClr val="3B3838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696" y="1753951"/>
            <a:ext cx="8397096" cy="412786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2366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B21B3A-2CC2-4A5E-B024-9DB888FDC51B}"/>
              </a:ext>
            </a:extLst>
          </p:cNvPr>
          <p:cNvSpPr/>
          <p:nvPr/>
        </p:nvSpPr>
        <p:spPr>
          <a:xfrm>
            <a:off x="3424460" y="220234"/>
            <a:ext cx="554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经济</a:t>
            </a:r>
            <a:r>
              <a:rPr lang="zh-CN" altLang="en-US" sz="3200" noProof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系统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B38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Source Han Serif SC" panose="02020400000000000000" pitchFamily="18" charset="-122"/>
            </a:endParaRPr>
          </a:p>
        </p:txBody>
      </p:sp>
      <p:cxnSp>
        <p:nvCxnSpPr>
          <p:cNvPr id="3" name="0 _4">
            <a:extLst>
              <a:ext uri="{FF2B5EF4-FFF2-40B4-BE49-F238E27FC236}">
                <a16:creationId xmlns:a16="http://schemas.microsoft.com/office/drawing/2014/main" id="{957AF64B-43B2-4958-94A2-96DDA0EF06A6}"/>
              </a:ext>
            </a:extLst>
          </p:cNvPr>
          <p:cNvCxnSpPr/>
          <p:nvPr/>
        </p:nvCxnSpPr>
        <p:spPr>
          <a:xfrm>
            <a:off x="3588342" y="838214"/>
            <a:ext cx="5119805" cy="0"/>
          </a:xfrm>
          <a:prstGeom prst="line">
            <a:avLst/>
          </a:prstGeom>
          <a:ln w="25400">
            <a:gradFill>
              <a:gsLst>
                <a:gs pos="49000">
                  <a:srgbClr val="3B3838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9" b="2151"/>
          <a:stretch/>
        </p:blipFill>
        <p:spPr>
          <a:xfrm>
            <a:off x="7332830" y="805009"/>
            <a:ext cx="3988067" cy="56942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0" b="11351"/>
          <a:stretch/>
        </p:blipFill>
        <p:spPr>
          <a:xfrm>
            <a:off x="631928" y="1736821"/>
            <a:ext cx="5912827" cy="323747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21027" y="5770605"/>
            <a:ext cx="447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核心可付费购买货币仅仅为圣晶石，剩下货币需要通过任务或交换的方法获得。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504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3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68398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舆情反馈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</a:t>
            </a:r>
            <a:r>
              <a:rPr lang="en-US" altLang="zh-CN" sz="2000" b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03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014FF4C0-461C-4326-9E64-6D4C8C5AACC5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BB21B3A-2CC2-4A5E-B024-9DB888FDC51B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Source Han Serif SC" panose="02020400000000000000" pitchFamily="18" charset="-122"/>
                </a:rPr>
                <a:t>面向玩家群体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ource Han Serif SC" panose="02020400000000000000" pitchFamily="18" charset="-122"/>
              </a:endParaRPr>
            </a:p>
          </p:txBody>
        </p:sp>
        <p:cxnSp>
          <p:nvCxnSpPr>
            <p:cNvPr id="44" name="0 _4">
              <a:extLst>
                <a:ext uri="{FF2B5EF4-FFF2-40B4-BE49-F238E27FC236}">
                  <a16:creationId xmlns:a16="http://schemas.microsoft.com/office/drawing/2014/main" id="{957AF64B-43B2-4958-94A2-96DDA0EF06A6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 b="14416"/>
          <a:stretch/>
        </p:blipFill>
        <p:spPr>
          <a:xfrm>
            <a:off x="727384" y="1031658"/>
            <a:ext cx="4682497" cy="2761674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7459807" y="978154"/>
            <a:ext cx="3611246" cy="3120622"/>
            <a:chOff x="6792427" y="2091929"/>
            <a:chExt cx="3611246" cy="3120622"/>
          </a:xfrm>
        </p:grpSpPr>
        <p:sp>
          <p:nvSpPr>
            <p:cNvPr id="51" name="文本框 37"/>
            <p:cNvSpPr txBox="1"/>
            <p:nvPr/>
          </p:nvSpPr>
          <p:spPr>
            <a:xfrm>
              <a:off x="7192807" y="3429968"/>
              <a:ext cx="1233314" cy="913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5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53" name="箭头3"/>
            <p:cNvSpPr/>
            <p:nvPr/>
          </p:nvSpPr>
          <p:spPr bwMode="gray">
            <a:xfrm flipV="1">
              <a:off x="7640720" y="3714245"/>
              <a:ext cx="1067427" cy="1485101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lIns="80884" tIns="40441" rIns="80884" bIns="4044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54" name="箭头2"/>
            <p:cNvSpPr/>
            <p:nvPr/>
          </p:nvSpPr>
          <p:spPr bwMode="gray">
            <a:xfrm rot="16200000">
              <a:off x="7921993" y="3096188"/>
              <a:ext cx="317257" cy="1268784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lIns="80884" tIns="40441" rIns="80884" bIns="4044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55" name="箭头1"/>
            <p:cNvSpPr/>
            <p:nvPr/>
          </p:nvSpPr>
          <p:spPr bwMode="gray">
            <a:xfrm>
              <a:off x="7633856" y="2091929"/>
              <a:ext cx="1067427" cy="1720341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lIns="80884" tIns="40441" rIns="80884" bIns="4044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6792427" y="2981136"/>
              <a:ext cx="1501497" cy="1501500"/>
              <a:chOff x="2193192" y="1899414"/>
              <a:chExt cx="2421375" cy="2421376"/>
            </a:xfrm>
            <a:effectLst/>
          </p:grpSpPr>
          <p:sp>
            <p:nvSpPr>
              <p:cNvPr id="57" name="椭圆 56"/>
              <p:cNvSpPr/>
              <p:nvPr/>
            </p:nvSpPr>
            <p:spPr>
              <a:xfrm>
                <a:off x="2193192" y="1899414"/>
                <a:ext cx="2421375" cy="2421376"/>
              </a:xfrm>
              <a:prstGeom prst="ellipse">
                <a:avLst/>
              </a:prstGeom>
              <a:solidFill>
                <a:schemeClr val="accent1"/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66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386802" y="2093026"/>
                <a:ext cx="2034160" cy="2034160"/>
              </a:xfrm>
              <a:prstGeom prst="ellipse">
                <a:avLst/>
              </a:prstGeom>
              <a:noFill/>
              <a:ln w="50800">
                <a:noFill/>
              </a:ln>
              <a:effectLst>
                <a:outerShdw blurRad="76200" dist="38100" dir="2700000" algn="tl" rotWithShape="0">
                  <a:schemeClr val="accent1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1750" h="127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66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6932084" y="3405254"/>
              <a:ext cx="1233319" cy="913327"/>
              <a:chOff x="8931334" y="2437732"/>
              <a:chExt cx="1010657" cy="935231"/>
            </a:xfrm>
          </p:grpSpPr>
          <p:sp>
            <p:nvSpPr>
              <p:cNvPr id="60" name="文本框 37"/>
              <p:cNvSpPr txBox="1"/>
              <p:nvPr/>
            </p:nvSpPr>
            <p:spPr>
              <a:xfrm>
                <a:off x="8931338" y="2437732"/>
                <a:ext cx="1010653" cy="935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53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61" name="文本框 38"/>
              <p:cNvSpPr txBox="1"/>
              <p:nvPr/>
            </p:nvSpPr>
            <p:spPr>
              <a:xfrm>
                <a:off x="8931334" y="2561650"/>
                <a:ext cx="1010653" cy="346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玩家</a:t>
                </a:r>
                <a:r>
                  <a:rPr lang="zh-CN" altLang="en-US" sz="16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类型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8757882" y="2091929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二次元爱好者</a:t>
              </a: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51000" y="4843219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mtClean="0"/>
                <a:t>休闲型玩家</a:t>
              </a: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837154" y="3545914"/>
              <a:ext cx="15665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Fate</a:t>
              </a:r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系列粉丝</a:t>
              </a:r>
              <a:endParaRPr lang="zh-CN" altLang="en-US"/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9" b="11255"/>
          <a:stretch/>
        </p:blipFill>
        <p:spPr>
          <a:xfrm>
            <a:off x="727383" y="3914110"/>
            <a:ext cx="4682497" cy="291466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34665" y="4786666"/>
            <a:ext cx="48191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《FGO》</a:t>
            </a:r>
            <a:r>
              <a:rPr lang="zh-CN" altLang="en-US" sz="1400"/>
              <a:t>玩家中男性的占比要高于</a:t>
            </a:r>
            <a:r>
              <a:rPr lang="zh-CN" altLang="en-US" sz="1400"/>
              <a:t>女</a:t>
            </a:r>
            <a:r>
              <a:rPr lang="zh-CN" altLang="en-US" sz="1400" smtClean="0"/>
              <a:t>性，</a:t>
            </a:r>
            <a:r>
              <a:rPr lang="zh-CN" altLang="en-US" sz="1400"/>
              <a:t>玩家的年轻化特征也非常显</a:t>
            </a:r>
            <a:r>
              <a:rPr lang="zh-CN" altLang="en-US" sz="1400"/>
              <a:t>著</a:t>
            </a:r>
            <a:r>
              <a:rPr lang="zh-CN" altLang="en-US" sz="1400" smtClean="0"/>
              <a:t>，超</a:t>
            </a:r>
            <a:r>
              <a:rPr lang="zh-CN" altLang="en-US" sz="1400"/>
              <a:t>过</a:t>
            </a:r>
            <a:r>
              <a:rPr lang="en-US" altLang="zh-CN" sz="1400"/>
              <a:t>70%</a:t>
            </a:r>
            <a:r>
              <a:rPr lang="zh-CN" altLang="en-US" sz="1400"/>
              <a:t>处于</a:t>
            </a:r>
            <a:r>
              <a:rPr lang="en-US" altLang="zh-CN" sz="1400"/>
              <a:t>24</a:t>
            </a:r>
            <a:r>
              <a:rPr lang="zh-CN" altLang="en-US" sz="1400"/>
              <a:t>岁</a:t>
            </a:r>
            <a:r>
              <a:rPr lang="zh-CN" altLang="en-US" sz="1400"/>
              <a:t>以</a:t>
            </a:r>
            <a:r>
              <a:rPr lang="zh-CN" altLang="en-US" sz="1400" smtClean="0"/>
              <a:t>下。二</a:t>
            </a:r>
            <a:r>
              <a:rPr lang="zh-CN" altLang="en-US" sz="1400"/>
              <a:t>次元特征也相当</a:t>
            </a:r>
            <a:r>
              <a:rPr lang="zh-CN" altLang="en-US" sz="1400"/>
              <a:t>显</a:t>
            </a:r>
            <a:r>
              <a:rPr lang="zh-CN" altLang="en-US" sz="1400" smtClean="0"/>
              <a:t>著，</a:t>
            </a:r>
            <a:r>
              <a:rPr lang="en-US" altLang="zh-CN" sz="1400" smtClean="0"/>
              <a:t>《</a:t>
            </a:r>
            <a:r>
              <a:rPr lang="en-US" altLang="zh-CN" sz="1400"/>
              <a:t>FGO》</a:t>
            </a:r>
            <a:r>
              <a:rPr lang="zh-CN" altLang="en-US" sz="1400"/>
              <a:t>玩家中有</a:t>
            </a:r>
            <a:r>
              <a:rPr lang="en-US" altLang="zh-CN" sz="1400"/>
              <a:t>79.5%</a:t>
            </a:r>
            <a:r>
              <a:rPr lang="zh-CN" altLang="en-US" sz="1400"/>
              <a:t>安装有动漫相关应用，社交风格被标记为“二次元”的人群占比也达到</a:t>
            </a:r>
            <a:r>
              <a:rPr lang="en-US" altLang="zh-CN" sz="1400"/>
              <a:t>15.3</a:t>
            </a:r>
            <a:r>
              <a:rPr lang="en-US" altLang="zh-CN" sz="1400" smtClean="0"/>
              <a:t>%</a:t>
            </a:r>
            <a:r>
              <a:rPr lang="zh-CN" altLang="en-US" sz="1400" smtClean="0"/>
              <a:t>。二</a:t>
            </a:r>
            <a:r>
              <a:rPr lang="zh-CN" altLang="en-US" sz="1400"/>
              <a:t>线城市为</a:t>
            </a:r>
            <a:r>
              <a:rPr lang="en-US" altLang="zh-CN" sz="1400"/>
              <a:t>《FGO》</a:t>
            </a:r>
            <a:r>
              <a:rPr lang="zh-CN" altLang="en-US" sz="1400"/>
              <a:t>贡献了近一半的用户</a:t>
            </a:r>
            <a:r>
              <a:rPr lang="zh-CN" altLang="en-US" sz="1400" smtClean="0"/>
              <a:t>。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101046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14FF4C0-461C-4326-9E64-6D4C8C5AACC5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BB21B3A-2CC2-4A5E-B024-9DB888FDC51B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APP</a:t>
              </a:r>
              <a:r>
                <a:rPr lang="en-US" altLang="zh-CN" sz="320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 </a:t>
              </a:r>
              <a:r>
                <a:rPr lang="en-US" altLang="zh-CN" sz="320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Store </a:t>
              </a:r>
              <a:r>
                <a:rPr lang="zh-CN" altLang="en-US" sz="320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排行榜</a:t>
              </a:r>
              <a:endParaRPr lang="en-US" altLang="zh-CN" sz="320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4" name="0 _4">
              <a:extLst>
                <a:ext uri="{FF2B5EF4-FFF2-40B4-BE49-F238E27FC236}">
                  <a16:creationId xmlns:a16="http://schemas.microsoft.com/office/drawing/2014/main" id="{957AF64B-43B2-4958-94A2-96DDA0EF06A6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50" y="1262171"/>
            <a:ext cx="11117226" cy="396295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76184" y="5617686"/>
            <a:ext cx="107790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《FGO》</a:t>
            </a:r>
            <a:r>
              <a:rPr lang="zh-CN" altLang="en-US" sz="1400"/>
              <a:t>的成功是和它有趣的活动设计密不可分的，不同于其他游戏利用本身现有的内容设计奖励或抽奖等常见方式，</a:t>
            </a:r>
            <a:r>
              <a:rPr lang="en-US" altLang="zh-CN" sz="1400"/>
              <a:t>《FGO》</a:t>
            </a:r>
            <a:r>
              <a:rPr lang="zh-CN" altLang="en-US" sz="1400"/>
              <a:t>每次</a:t>
            </a:r>
            <a:r>
              <a:rPr lang="zh-CN" altLang="en-US" sz="1400"/>
              <a:t>活</a:t>
            </a:r>
            <a:r>
              <a:rPr lang="zh-CN" altLang="en-US" sz="1400" smtClean="0"/>
              <a:t>动添</a:t>
            </a:r>
            <a:r>
              <a:rPr lang="zh-CN" altLang="en-US" sz="1400"/>
              <a:t>加新的玩法、新剧情、新从者等，活动内容和游戏内容相辅相成有相当高的契</a:t>
            </a:r>
            <a:r>
              <a:rPr lang="zh-CN" altLang="en-US" sz="1400"/>
              <a:t>合</a:t>
            </a:r>
            <a:r>
              <a:rPr lang="zh-CN" altLang="en-US" sz="1400" smtClean="0"/>
              <a:t>度。“从者”作</a:t>
            </a:r>
            <a:r>
              <a:rPr lang="zh-CN" altLang="en-US" sz="1400"/>
              <a:t>为这款游戏最重要的盈利要素，几乎</a:t>
            </a:r>
            <a:r>
              <a:rPr lang="en-US" altLang="zh-CN" sz="1400"/>
              <a:t>《FGO》</a:t>
            </a:r>
            <a:r>
              <a:rPr lang="zh-CN" altLang="en-US" sz="1400"/>
              <a:t>每次在畅销榜上的</a:t>
            </a:r>
            <a:r>
              <a:rPr lang="zh-CN" altLang="en-US" sz="1400"/>
              <a:t>波</a:t>
            </a:r>
            <a:r>
              <a:rPr lang="zh-CN" altLang="en-US" sz="1400" smtClean="0"/>
              <a:t>动都与“从者”的运用活动设计分不开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2838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14FF4C0-461C-4326-9E64-6D4C8C5AACC5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BB21B3A-2CC2-4A5E-B024-9DB888FDC51B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游</a:t>
              </a:r>
              <a:r>
                <a:rPr lang="zh-CN" altLang="en-US" sz="320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戏口碑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ource Han Serif SC" panose="02020400000000000000" pitchFamily="18" charset="-122"/>
              </a:endParaRPr>
            </a:p>
          </p:txBody>
        </p:sp>
        <p:cxnSp>
          <p:nvCxnSpPr>
            <p:cNvPr id="4" name="0 _4">
              <a:extLst>
                <a:ext uri="{FF2B5EF4-FFF2-40B4-BE49-F238E27FC236}">
                  <a16:creationId xmlns:a16="http://schemas.microsoft.com/office/drawing/2014/main" id="{957AF64B-43B2-4958-94A2-96DDA0EF06A6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" r="5116" b="8030"/>
          <a:stretch/>
        </p:blipFill>
        <p:spPr>
          <a:xfrm>
            <a:off x="1851657" y="838214"/>
            <a:ext cx="8690011" cy="29799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24460" y="3826355"/>
            <a:ext cx="5989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/>
              <a:t>近三个月 </a:t>
            </a:r>
            <a:r>
              <a:rPr lang="en-US" altLang="zh-CN" sz="1200" smtClean="0"/>
              <a:t>《FGO》 </a:t>
            </a:r>
            <a:r>
              <a:rPr lang="zh-CN" altLang="en-US" sz="1200" smtClean="0"/>
              <a:t>的口碑指数和口碑关键词</a:t>
            </a:r>
            <a:endParaRPr lang="en-US" altLang="zh-CN" sz="120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39903" y="96489"/>
            <a:ext cx="3284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mtClean="0"/>
              <a:t>注：数据来源腾</a:t>
            </a:r>
            <a:r>
              <a:rPr lang="zh-CN" altLang="en-US" sz="800"/>
              <a:t>讯</a:t>
            </a:r>
            <a:r>
              <a:rPr lang="en-US" altLang="zh-CN" sz="800"/>
              <a:t>WeTest </a:t>
            </a:r>
            <a:r>
              <a:rPr lang="zh-CN" altLang="en-US" sz="800"/>
              <a:t>平台舆情</a:t>
            </a:r>
            <a:r>
              <a:rPr lang="zh-CN" altLang="en-US" sz="800"/>
              <a:t>监</a:t>
            </a:r>
            <a:r>
              <a:rPr lang="zh-CN" altLang="en-US" sz="800" smtClean="0"/>
              <a:t>控（</a:t>
            </a:r>
            <a:r>
              <a:rPr lang="en-US" altLang="zh-CN" sz="800" smtClean="0">
                <a:hlinkClick r:id="rId3"/>
              </a:rPr>
              <a:t>https</a:t>
            </a:r>
            <a:r>
              <a:rPr lang="en-US" altLang="zh-CN" sz="800">
                <a:hlinkClick r:id="rId3"/>
              </a:rPr>
              <a:t>://</a:t>
            </a:r>
            <a:r>
              <a:rPr lang="en-US" altLang="zh-CN" sz="800">
                <a:hlinkClick r:id="rId3"/>
              </a:rPr>
              <a:t>fsight.qq.com</a:t>
            </a:r>
            <a:r>
              <a:rPr lang="en-US" altLang="zh-CN" sz="800" smtClean="0">
                <a:hlinkClick r:id="rId3"/>
              </a:rPr>
              <a:t>/</a:t>
            </a:r>
            <a:r>
              <a:rPr lang="zh-CN" altLang="en-US" sz="800" smtClean="0"/>
              <a:t>）</a:t>
            </a:r>
            <a:endParaRPr lang="zh-CN" altLang="en-US" sz="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" b="10937"/>
          <a:stretch/>
        </p:blipFill>
        <p:spPr>
          <a:xfrm>
            <a:off x="1" y="4269971"/>
            <a:ext cx="3891274" cy="125349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-1143201" y="5836737"/>
            <a:ext cx="598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对</a:t>
            </a:r>
            <a:r>
              <a:rPr lang="zh-CN" altLang="en-US" sz="1200" smtClean="0"/>
              <a:t>比竞品</a:t>
            </a:r>
            <a:r>
              <a:rPr lang="en-US" altLang="zh-CN" sz="1200" smtClean="0"/>
              <a:t>《</a:t>
            </a:r>
            <a:r>
              <a:rPr lang="zh-CN" altLang="en-US" sz="1200" smtClean="0"/>
              <a:t>明日方舟</a:t>
            </a:r>
            <a:r>
              <a:rPr lang="en-US" altLang="zh-CN" sz="1200" smtClean="0"/>
              <a:t>》</a:t>
            </a:r>
            <a:r>
              <a:rPr lang="zh-CN" altLang="en-US" sz="1200"/>
              <a:t>数</a:t>
            </a:r>
            <a:r>
              <a:rPr lang="zh-CN" altLang="en-US" sz="1200" smtClean="0"/>
              <a:t>据</a:t>
            </a:r>
            <a:endParaRPr lang="en-US" altLang="zh-CN" sz="1200" smtClean="0"/>
          </a:p>
          <a:p>
            <a:pPr algn="ctr"/>
            <a:r>
              <a:rPr lang="zh-CN" altLang="en-US" sz="1200"/>
              <a:t>口</a:t>
            </a:r>
            <a:r>
              <a:rPr lang="zh-CN" altLang="en-US" sz="1200" smtClean="0"/>
              <a:t>碑指数：</a:t>
            </a:r>
            <a:r>
              <a:rPr lang="en-US" altLang="zh-CN" sz="1200" smtClean="0"/>
              <a:t>74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" r="8125" b="10187"/>
          <a:stretch/>
        </p:blipFill>
        <p:spPr>
          <a:xfrm>
            <a:off x="4232172" y="4248373"/>
            <a:ext cx="3744697" cy="127509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979151" y="5836738"/>
            <a:ext cx="598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对</a:t>
            </a:r>
            <a:r>
              <a:rPr lang="zh-CN" altLang="en-US" sz="1200" smtClean="0"/>
              <a:t>比竞品</a:t>
            </a:r>
            <a:r>
              <a:rPr lang="en-US" altLang="zh-CN" sz="1200" smtClean="0"/>
              <a:t>《</a:t>
            </a:r>
            <a:r>
              <a:rPr lang="zh-CN" altLang="en-US" sz="1200"/>
              <a:t>阴阳师</a:t>
            </a:r>
            <a:r>
              <a:rPr lang="en-US" altLang="zh-CN" sz="1200" smtClean="0"/>
              <a:t>》</a:t>
            </a:r>
            <a:r>
              <a:rPr lang="zh-CN" altLang="en-US" sz="1200"/>
              <a:t>数</a:t>
            </a:r>
            <a:r>
              <a:rPr lang="zh-CN" altLang="en-US" sz="1200" smtClean="0"/>
              <a:t>据</a:t>
            </a:r>
            <a:endParaRPr lang="en-US" altLang="zh-CN" sz="1200" smtClean="0"/>
          </a:p>
          <a:p>
            <a:pPr algn="ctr"/>
            <a:r>
              <a:rPr lang="zh-CN" altLang="en-US" sz="1200"/>
              <a:t>口碑指数</a:t>
            </a:r>
            <a:r>
              <a:rPr lang="zh-CN" altLang="en-US" sz="1200"/>
              <a:t>：</a:t>
            </a:r>
            <a:r>
              <a:rPr lang="en-US" altLang="zh-CN" sz="1200" smtClean="0"/>
              <a:t>72</a:t>
            </a:r>
            <a:endParaRPr lang="en-US" altLang="zh-CN" sz="12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" b="2587"/>
          <a:stretch/>
        </p:blipFill>
        <p:spPr>
          <a:xfrm>
            <a:off x="8190392" y="4248373"/>
            <a:ext cx="3776894" cy="127509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925075" y="5794234"/>
            <a:ext cx="598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对</a:t>
            </a:r>
            <a:r>
              <a:rPr lang="zh-CN" altLang="en-US" sz="1200" smtClean="0"/>
              <a:t>比竞品</a:t>
            </a:r>
            <a:r>
              <a:rPr lang="en-US" altLang="zh-CN" sz="1200" smtClean="0"/>
              <a:t>《</a:t>
            </a:r>
            <a:r>
              <a:rPr lang="zh-CN" altLang="en-US" sz="1200"/>
              <a:t>公</a:t>
            </a:r>
            <a:r>
              <a:rPr lang="zh-CN" altLang="en-US" sz="1200" smtClean="0"/>
              <a:t>主连结</a:t>
            </a:r>
            <a:r>
              <a:rPr lang="en-US" altLang="zh-CN" sz="1200" smtClean="0"/>
              <a:t>》</a:t>
            </a:r>
            <a:r>
              <a:rPr lang="zh-CN" altLang="en-US" sz="1200"/>
              <a:t>数</a:t>
            </a:r>
            <a:r>
              <a:rPr lang="zh-CN" altLang="en-US" sz="1200" smtClean="0"/>
              <a:t>据</a:t>
            </a:r>
            <a:endParaRPr lang="en-US" altLang="zh-CN" sz="1200" smtClean="0"/>
          </a:p>
          <a:p>
            <a:pPr algn="ctr"/>
            <a:r>
              <a:rPr lang="zh-CN" altLang="en-US" sz="1200"/>
              <a:t>口碑指数</a:t>
            </a:r>
            <a:r>
              <a:rPr lang="zh-CN" altLang="en-US" sz="1200"/>
              <a:t>：</a:t>
            </a:r>
            <a:r>
              <a:rPr lang="en-US" altLang="zh-CN" sz="1200" smtClean="0"/>
              <a:t>77</a:t>
            </a:r>
            <a:endParaRPr lang="en-US" altLang="zh-CN" sz="120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537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309B8E60-7E04-41FC-9E91-8A0D0C5A4C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8FEF153-7E3E-4CE3-80F7-86C8E5E46355}"/>
              </a:ext>
            </a:extLst>
          </p:cNvPr>
          <p:cNvGrpSpPr/>
          <p:nvPr/>
        </p:nvGrpSpPr>
        <p:grpSpPr>
          <a:xfrm>
            <a:off x="7122875" y="435020"/>
            <a:ext cx="5544407" cy="847292"/>
            <a:chOff x="551593" y="497013"/>
            <a:chExt cx="5544407" cy="8472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2DD7D8E-018C-4915-AD8C-EB42360FBE96}"/>
                </a:ext>
              </a:extLst>
            </p:cNvPr>
            <p:cNvSpPr/>
            <p:nvPr/>
          </p:nvSpPr>
          <p:spPr>
            <a:xfrm>
              <a:off x="551593" y="497013"/>
              <a:ext cx="55444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CONTENTS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99" name="0 _4">
              <a:extLst>
                <a:ext uri="{FF2B5EF4-FFF2-40B4-BE49-F238E27FC236}">
                  <a16:creationId xmlns:a16="http://schemas.microsoft.com/office/drawing/2014/main" id="{EF81DDC9-A1B8-49A6-970E-B321AA3AD5F6}"/>
                </a:ext>
              </a:extLst>
            </p:cNvPr>
            <p:cNvCxnSpPr/>
            <p:nvPr/>
          </p:nvCxnSpPr>
          <p:spPr>
            <a:xfrm>
              <a:off x="707839" y="1344305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83A7EB6-51FF-471D-9428-AD79575DFF9A}"/>
              </a:ext>
            </a:extLst>
          </p:cNvPr>
          <p:cNvGrpSpPr/>
          <p:nvPr/>
        </p:nvGrpSpPr>
        <p:grpSpPr>
          <a:xfrm>
            <a:off x="1484465" y="1795725"/>
            <a:ext cx="3835014" cy="914400"/>
            <a:chOff x="568560" y="3186685"/>
            <a:chExt cx="3835014" cy="9144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A1AE984-61FA-4B1A-AB43-459E4ED12C70}"/>
                </a:ext>
              </a:extLst>
            </p:cNvPr>
            <p:cNvSpPr/>
            <p:nvPr/>
          </p:nvSpPr>
          <p:spPr>
            <a:xfrm rot="18900000">
              <a:off x="654766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423CFAC-BE4E-4B41-8143-A6672E6485CB}"/>
                </a:ext>
              </a:extLst>
            </p:cNvPr>
            <p:cNvGrpSpPr/>
            <p:nvPr/>
          </p:nvGrpSpPr>
          <p:grpSpPr>
            <a:xfrm>
              <a:off x="568560" y="3186685"/>
              <a:ext cx="3835014" cy="914400"/>
              <a:chOff x="568560" y="3186685"/>
              <a:chExt cx="3835014" cy="914400"/>
            </a:xfrm>
          </p:grpSpPr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812A3E6-25ED-4580-B8C4-C165B748E2A2}"/>
                  </a:ext>
                </a:extLst>
              </p:cNvPr>
              <p:cNvSpPr txBox="1"/>
              <p:nvPr/>
            </p:nvSpPr>
            <p:spPr>
              <a:xfrm>
                <a:off x="1614653" y="3429193"/>
                <a:ext cx="2788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200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游</a:t>
                </a:r>
                <a:r>
                  <a:rPr lang="zh-CN" altLang="en-US" sz="2000" smtClean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戏简介</a:t>
                </a:r>
                <a:endParaRPr lang="zh-CN" altLang="en-US" sz="20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78" name="原创设计师QQ69613753    _10">
                <a:extLst>
                  <a:ext uri="{FF2B5EF4-FFF2-40B4-BE49-F238E27FC236}">
                    <a16:creationId xmlns:a16="http://schemas.microsoft.com/office/drawing/2014/main" id="{2A51FDC5-C433-4E6B-BBF5-EF8EC4CFED7D}"/>
                  </a:ext>
                </a:extLst>
              </p:cNvPr>
              <p:cNvSpPr/>
              <p:nvPr/>
            </p:nvSpPr>
            <p:spPr>
              <a:xfrm>
                <a:off x="568560" y="3186685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  <a:sym typeface="Source Han Serif SC" panose="02020400000000000000" pitchFamily="18" charset="-122"/>
                  </a:rPr>
                  <a:t>1</a:t>
                </a:r>
                <a:endPara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endParaRPr>
              </a:p>
            </p:txBody>
          </p: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454FD62-13B0-4F5E-980E-73DCF56BC2D8}"/>
              </a:ext>
            </a:extLst>
          </p:cNvPr>
          <p:cNvGrpSpPr/>
          <p:nvPr/>
        </p:nvGrpSpPr>
        <p:grpSpPr>
          <a:xfrm>
            <a:off x="1431071" y="2938366"/>
            <a:ext cx="3888408" cy="914400"/>
            <a:chOff x="6887633" y="3186685"/>
            <a:chExt cx="3888408" cy="914400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AA23347A-99A2-46AC-A651-153CACA0D4FD}"/>
                </a:ext>
              </a:extLst>
            </p:cNvPr>
            <p:cNvSpPr txBox="1"/>
            <p:nvPr/>
          </p:nvSpPr>
          <p:spPr>
            <a:xfrm>
              <a:off x="7987120" y="3437500"/>
              <a:ext cx="278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00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系</a:t>
              </a:r>
              <a:r>
                <a:rPr lang="zh-CN" altLang="en-US" sz="200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统及其设计目的</a:t>
              </a:r>
              <a:endParaRPr lang="zh-CN" altLang="en-US" sz="20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89" name="原创设计师QQ69613753    _11">
              <a:extLst>
                <a:ext uri="{FF2B5EF4-FFF2-40B4-BE49-F238E27FC236}">
                  <a16:creationId xmlns:a16="http://schemas.microsoft.com/office/drawing/2014/main" id="{1EECF592-AFBD-40F1-8FE0-F2F5ADB50A92}"/>
                </a:ext>
              </a:extLst>
            </p:cNvPr>
            <p:cNvSpPr/>
            <p:nvPr/>
          </p:nvSpPr>
          <p:spPr>
            <a:xfrm>
              <a:off x="6887633" y="318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2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D3FE7C5-C547-470E-A93B-E8E78EE79FFC}"/>
                </a:ext>
              </a:extLst>
            </p:cNvPr>
            <p:cNvSpPr/>
            <p:nvPr/>
          </p:nvSpPr>
          <p:spPr>
            <a:xfrm rot="18900000">
              <a:off x="6970208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5E714D8-0B64-4598-BE3C-FF29A3C2015C}"/>
              </a:ext>
            </a:extLst>
          </p:cNvPr>
          <p:cNvGrpSpPr/>
          <p:nvPr/>
        </p:nvGrpSpPr>
        <p:grpSpPr>
          <a:xfrm>
            <a:off x="6324986" y="5210124"/>
            <a:ext cx="4000937" cy="914400"/>
            <a:chOff x="6887633" y="4890514"/>
            <a:chExt cx="4000937" cy="914400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4C9F625-2362-423E-860B-E8B10BC46A35}"/>
                </a:ext>
              </a:extLst>
            </p:cNvPr>
            <p:cNvSpPr txBox="1"/>
            <p:nvPr/>
          </p:nvSpPr>
          <p:spPr>
            <a:xfrm>
              <a:off x="8099649" y="5147659"/>
              <a:ext cx="278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00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舆</a:t>
              </a:r>
              <a:r>
                <a:rPr lang="zh-CN" altLang="en-US" sz="200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情反馈</a:t>
              </a:r>
              <a:endParaRPr lang="zh-CN" altLang="en-US" sz="20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95" name="原创设计师QQ69613753    _13">
              <a:extLst>
                <a:ext uri="{FF2B5EF4-FFF2-40B4-BE49-F238E27FC236}">
                  <a16:creationId xmlns:a16="http://schemas.microsoft.com/office/drawing/2014/main" id="{DAB9D30B-C9C2-4F14-84AB-C2E250067478}"/>
                </a:ext>
              </a:extLst>
            </p:cNvPr>
            <p:cNvSpPr/>
            <p:nvPr/>
          </p:nvSpPr>
          <p:spPr>
            <a:xfrm>
              <a:off x="6887633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800" b="1" noProof="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3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783E229-6CB6-45E9-BCB9-CAF430E94284}"/>
                </a:ext>
              </a:extLst>
            </p:cNvPr>
            <p:cNvSpPr/>
            <p:nvPr/>
          </p:nvSpPr>
          <p:spPr>
            <a:xfrm rot="18900000">
              <a:off x="6967778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BCCE-5F45-43C5-9CD5-7993D679FA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43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airplan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20</a:t>
            </a:fld>
            <a:endParaRPr lang="zh-CN" altLang="en-US"/>
          </a:p>
        </p:txBody>
      </p:sp>
      <p:cxnSp>
        <p:nvCxnSpPr>
          <p:cNvPr id="3" name="0 _4">
            <a:extLst>
              <a:ext uri="{FF2B5EF4-FFF2-40B4-BE49-F238E27FC236}">
                <a16:creationId xmlns:a16="http://schemas.microsoft.com/office/drawing/2014/main" id="{957AF64B-43B2-4958-94A2-96DDA0EF06A6}"/>
              </a:ext>
            </a:extLst>
          </p:cNvPr>
          <p:cNvCxnSpPr/>
          <p:nvPr/>
        </p:nvCxnSpPr>
        <p:spPr>
          <a:xfrm>
            <a:off x="3588342" y="838214"/>
            <a:ext cx="5119805" cy="0"/>
          </a:xfrm>
          <a:prstGeom prst="line">
            <a:avLst/>
          </a:prstGeom>
          <a:ln w="25400">
            <a:gradFill>
              <a:gsLst>
                <a:gs pos="49000">
                  <a:srgbClr val="3B3838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BB21B3A-2CC2-4A5E-B024-9DB888FDC51B}"/>
              </a:ext>
            </a:extLst>
          </p:cNvPr>
          <p:cNvSpPr/>
          <p:nvPr/>
        </p:nvSpPr>
        <p:spPr>
          <a:xfrm>
            <a:off x="3424460" y="220234"/>
            <a:ext cx="554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玩</a:t>
            </a:r>
            <a:r>
              <a:rPr lang="zh-CN" altLang="en-US" sz="320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家留存率</a:t>
            </a:r>
            <a:endParaRPr lang="en-US" altLang="zh-CN" sz="3200" smtClean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62" y="1158435"/>
            <a:ext cx="4084595" cy="29804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61985" y="2120074"/>
            <a:ext cx="54349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333333"/>
                </a:solidFill>
                <a:latin typeface="arial" panose="020B0604020202020204" pitchFamily="34" charset="0"/>
              </a:rPr>
              <a:t>《</a:t>
            </a:r>
            <a:r>
              <a:rPr lang="en-US" altLang="zh-CN">
                <a:solidFill>
                  <a:srgbClr val="333333"/>
                </a:solidFill>
                <a:latin typeface="arial" panose="020B0604020202020204" pitchFamily="34" charset="0"/>
              </a:rPr>
              <a:t>FGO》</a:t>
            </a:r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的七日留存率均值达到了</a:t>
            </a:r>
            <a:r>
              <a:rPr lang="en-US" altLang="zh-CN">
                <a:solidFill>
                  <a:srgbClr val="333333"/>
                </a:solidFill>
                <a:latin typeface="arial" panose="020B0604020202020204" pitchFamily="34" charset="0"/>
              </a:rPr>
              <a:t>62.6%</a:t>
            </a:r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。这意味着在半年观察期内</a:t>
            </a:r>
            <a:r>
              <a:rPr lang="en-US" altLang="zh-CN">
                <a:solidFill>
                  <a:srgbClr val="333333"/>
                </a:solidFill>
                <a:latin typeface="arial" panose="020B0604020202020204" pitchFamily="34" charset="0"/>
              </a:rPr>
              <a:t>《FGO》</a:t>
            </a:r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的新增用户中，超过六成在下载七天后仍然愿意在设备上保留该款游</a:t>
            </a:r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戏</a:t>
            </a:r>
            <a:r>
              <a:rPr lang="zh-CN" altLang="en-US" smtClean="0">
                <a:solidFill>
                  <a:srgbClr val="333333"/>
                </a:solidFill>
                <a:latin typeface="arial" panose="020B0604020202020204" pitchFamily="34" charset="0"/>
              </a:rPr>
              <a:t>。在</a:t>
            </a:r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七日留存率的比较上，</a:t>
            </a:r>
            <a:r>
              <a:rPr lang="en-US" altLang="zh-CN">
                <a:solidFill>
                  <a:srgbClr val="333333"/>
                </a:solidFill>
                <a:latin typeface="arial" panose="020B0604020202020204" pitchFamily="34" charset="0"/>
              </a:rPr>
              <a:t>《FGO》</a:t>
            </a:r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比</a:t>
            </a:r>
            <a:r>
              <a:rPr lang="en-US" altLang="zh-CN">
                <a:solidFill>
                  <a:srgbClr val="333333"/>
                </a:solidFill>
                <a:latin typeface="arial" panose="020B0604020202020204" pitchFamily="34" charset="0"/>
              </a:rPr>
              <a:t>《</a:t>
            </a:r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阴阳师</a:t>
            </a:r>
            <a:r>
              <a:rPr lang="en-US" altLang="zh-CN">
                <a:solidFill>
                  <a:srgbClr val="333333"/>
                </a:solidFill>
                <a:latin typeface="arial" panose="020B0604020202020204" pitchFamily="34" charset="0"/>
              </a:rPr>
              <a:t>》</a:t>
            </a:r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高出</a:t>
            </a:r>
            <a:r>
              <a:rPr lang="en-US" altLang="zh-CN">
                <a:solidFill>
                  <a:srgbClr val="333333"/>
                </a:solidFill>
                <a:latin typeface="arial" panose="020B0604020202020204" pitchFamily="34" charset="0"/>
              </a:rPr>
              <a:t>6</a:t>
            </a:r>
            <a:r>
              <a:rPr lang="en-US" altLang="zh-CN">
                <a:solidFill>
                  <a:srgbClr val="333333"/>
                </a:solidFill>
                <a:latin typeface="arial" panose="020B0604020202020204" pitchFamily="34" charset="0"/>
              </a:rPr>
              <a:t>%</a:t>
            </a:r>
            <a:r>
              <a:rPr lang="zh-CN" altLang="en-US" smtClean="0">
                <a:solidFill>
                  <a:srgbClr val="333333"/>
                </a:solidFill>
                <a:latin typeface="arial" panose="020B0604020202020204" pitchFamily="34" charset="0"/>
              </a:rPr>
              <a:t>。相</a:t>
            </a:r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比之下</a:t>
            </a:r>
            <a:r>
              <a:rPr lang="en-US" altLang="zh-CN">
                <a:solidFill>
                  <a:srgbClr val="333333"/>
                </a:solidFill>
                <a:latin typeface="arial" panose="020B0604020202020204" pitchFamily="34" charset="0"/>
              </a:rPr>
              <a:t>《FGO》</a:t>
            </a:r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的用户粘度更好。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51" y="4547909"/>
            <a:ext cx="4629796" cy="199100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95416" y="5358744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近</a:t>
            </a:r>
            <a:r>
              <a:rPr lang="en-US" altLang="zh-CN" smtClean="0"/>
              <a:t>30</a:t>
            </a:r>
            <a:r>
              <a:rPr lang="zh-CN" altLang="en-US" smtClean="0"/>
              <a:t>日下载量达到</a:t>
            </a:r>
            <a:r>
              <a:rPr lang="en-US" altLang="zh-CN" smtClean="0"/>
              <a:t>1000</a:t>
            </a:r>
            <a:r>
              <a:rPr lang="zh-CN" altLang="en-US" smtClean="0"/>
              <a:t>以上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6727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E8FAE55-27E0-44B0-9CB1-DC577B24214F}"/>
              </a:ext>
            </a:extLst>
          </p:cNvPr>
          <p:cNvSpPr txBox="1"/>
          <p:nvPr/>
        </p:nvSpPr>
        <p:spPr>
          <a:xfrm>
            <a:off x="4214477" y="2875001"/>
            <a:ext cx="37630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52858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167389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游戏简介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01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220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fractur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BB21B3A-2CC2-4A5E-B024-9DB888FDC51B}"/>
              </a:ext>
            </a:extLst>
          </p:cNvPr>
          <p:cNvSpPr/>
          <p:nvPr/>
        </p:nvSpPr>
        <p:spPr>
          <a:xfrm>
            <a:off x="3424460" y="220234"/>
            <a:ext cx="554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游</a:t>
            </a:r>
            <a:r>
              <a:rPr lang="zh-CN" altLang="en-US" sz="320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戏核心优势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B38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Source Han Serif SC" panose="02020400000000000000" pitchFamily="18" charset="-122"/>
            </a:endParaRPr>
          </a:p>
        </p:txBody>
      </p:sp>
      <p:cxnSp>
        <p:nvCxnSpPr>
          <p:cNvPr id="4" name="0 _4">
            <a:extLst>
              <a:ext uri="{FF2B5EF4-FFF2-40B4-BE49-F238E27FC236}">
                <a16:creationId xmlns:a16="http://schemas.microsoft.com/office/drawing/2014/main" id="{957AF64B-43B2-4958-94A2-96DDA0EF06A6}"/>
              </a:ext>
            </a:extLst>
          </p:cNvPr>
          <p:cNvCxnSpPr/>
          <p:nvPr/>
        </p:nvCxnSpPr>
        <p:spPr>
          <a:xfrm>
            <a:off x="3588342" y="838214"/>
            <a:ext cx="5119805" cy="0"/>
          </a:xfrm>
          <a:prstGeom prst="line">
            <a:avLst/>
          </a:prstGeom>
          <a:ln w="25400">
            <a:gradFill>
              <a:gsLst>
                <a:gs pos="49000">
                  <a:srgbClr val="3B3838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496594"/>
              </p:ext>
            </p:extLst>
          </p:nvPr>
        </p:nvGraphicFramePr>
        <p:xfrm>
          <a:off x="2196336" y="1090139"/>
          <a:ext cx="7796750" cy="54806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7796750">
                  <a:extLst>
                    <a:ext uri="{9D8B030D-6E8A-4147-A177-3AD203B41FA5}">
                      <a16:colId xmlns:a16="http://schemas.microsoft.com/office/drawing/2014/main" val="2534806451"/>
                    </a:ext>
                  </a:extLst>
                </a:gridCol>
              </a:tblGrid>
              <a:tr h="578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）优秀的底蕴背景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047597"/>
                  </a:ext>
                </a:extLst>
              </a:tr>
              <a:tr h="1232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 </a:t>
                      </a:r>
                      <a:r>
                        <a:rPr lang="en-US" altLang="zh-CN" smtClean="0"/>
                        <a:t>Fate</a:t>
                      </a:r>
                      <a:r>
                        <a:rPr lang="zh-CN" altLang="en-US" smtClean="0"/>
                        <a:t>系列的正统续作，有着多部精良作品和完善的世界</a:t>
                      </a:r>
                      <a:r>
                        <a:rPr lang="zh-CN" altLang="en-US" smtClean="0"/>
                        <a:t>观铺</a:t>
                      </a:r>
                      <a:r>
                        <a:rPr lang="zh-CN" altLang="en-US" smtClean="0"/>
                        <a:t>垫，有着庞大的粉丝</a:t>
                      </a:r>
                      <a:r>
                        <a:rPr lang="zh-CN" altLang="en-US" smtClean="0"/>
                        <a:t>群基础。极</a:t>
                      </a:r>
                      <a:r>
                        <a:rPr lang="zh-CN" altLang="en-US" smtClean="0"/>
                        <a:t>大的提升了游戏玩家的留存率。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203637"/>
                  </a:ext>
                </a:extLst>
              </a:tr>
              <a:tr h="578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2</a:t>
                      </a:r>
                      <a:r>
                        <a:rPr lang="zh-CN" altLang="en-US" smtClean="0"/>
                        <a:t>）精致的游戏角色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678665"/>
                  </a:ext>
                </a:extLst>
              </a:tr>
              <a:tr h="1323634"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游戏中以卡牌的形式表现游戏角色（从者），每张卡牌通过立绘、语音、文字上的精心设计来增添游戏角色魅力，激发玩家的收集欲望。</a:t>
                      </a:r>
                      <a:endParaRPr lang="zh-CN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770455"/>
                  </a:ext>
                </a:extLst>
              </a:tr>
              <a:tr h="578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3</a:t>
                      </a:r>
                      <a:r>
                        <a:rPr lang="zh-CN" altLang="en-US" smtClean="0"/>
                        <a:t>）对各类型付费程度玩家友好</a:t>
                      </a:r>
                      <a:endParaRPr lang="zh-CN" altLang="en-US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389607"/>
                  </a:ext>
                </a:extLst>
              </a:tr>
              <a:tr h="1037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普</a:t>
                      </a:r>
                      <a:r>
                        <a:rPr lang="zh-CN" altLang="en-US" smtClean="0"/>
                        <a:t>通卡与稀有卡只有数值上的差异，在立绘、技能、宝具等并无明显的区别，在开放新卡时，也不会出现新卡数值强过旧卡的情况，这也就是说玩家可以一直处在不付费的状态下享受完整的游戏内容。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395408"/>
                  </a:ext>
                </a:extLst>
              </a:tr>
            </a:tbl>
          </a:graphicData>
        </a:graphic>
      </p:graphicFrame>
      <p:sp>
        <p:nvSpPr>
          <p:cNvPr id="7" name="文本1"/>
          <p:cNvSpPr>
            <a:spLocks noChangeArrowheads="1"/>
          </p:cNvSpPr>
          <p:nvPr/>
        </p:nvSpPr>
        <p:spPr bwMode="gray">
          <a:xfrm>
            <a:off x="2196336" y="1791478"/>
            <a:ext cx="7796750" cy="944474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3"/>
            </a:solidFill>
            <a:prstDash val="solid"/>
          </a:ln>
          <a:effectLst/>
        </p:spPr>
        <p:txBody>
          <a:bodyPr lIns="80884" tIns="40441" rIns="80884" bIns="4044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8" name="文本1"/>
          <p:cNvSpPr>
            <a:spLocks noChangeArrowheads="1"/>
          </p:cNvSpPr>
          <p:nvPr/>
        </p:nvSpPr>
        <p:spPr bwMode="gray">
          <a:xfrm>
            <a:off x="2196336" y="3633232"/>
            <a:ext cx="7796750" cy="944474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3"/>
            </a:solidFill>
            <a:prstDash val="solid"/>
          </a:ln>
          <a:effectLst/>
        </p:spPr>
        <p:txBody>
          <a:bodyPr lIns="80884" tIns="40441" rIns="80884" bIns="4044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9" name="文本1"/>
          <p:cNvSpPr>
            <a:spLocks noChangeArrowheads="1"/>
          </p:cNvSpPr>
          <p:nvPr/>
        </p:nvSpPr>
        <p:spPr bwMode="gray">
          <a:xfrm>
            <a:off x="2196336" y="5600679"/>
            <a:ext cx="7796750" cy="1061378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3"/>
            </a:solidFill>
            <a:prstDash val="solid"/>
          </a:ln>
          <a:effectLst/>
        </p:spPr>
        <p:txBody>
          <a:bodyPr lIns="80884" tIns="40441" rIns="80884" bIns="4044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926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B21B3A-2CC2-4A5E-B024-9DB888FDC51B}"/>
              </a:ext>
            </a:extLst>
          </p:cNvPr>
          <p:cNvSpPr/>
          <p:nvPr/>
        </p:nvSpPr>
        <p:spPr>
          <a:xfrm>
            <a:off x="3424460" y="220234"/>
            <a:ext cx="554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核心盈利点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B38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Source Han Serif SC" panose="02020400000000000000" pitchFamily="18" charset="-122"/>
            </a:endParaRPr>
          </a:p>
        </p:txBody>
      </p:sp>
      <p:cxnSp>
        <p:nvCxnSpPr>
          <p:cNvPr id="3" name="0 _4">
            <a:extLst>
              <a:ext uri="{FF2B5EF4-FFF2-40B4-BE49-F238E27FC236}">
                <a16:creationId xmlns:a16="http://schemas.microsoft.com/office/drawing/2014/main" id="{957AF64B-43B2-4958-94A2-96DDA0EF06A6}"/>
              </a:ext>
            </a:extLst>
          </p:cNvPr>
          <p:cNvCxnSpPr/>
          <p:nvPr/>
        </p:nvCxnSpPr>
        <p:spPr>
          <a:xfrm>
            <a:off x="3588342" y="838214"/>
            <a:ext cx="5119805" cy="0"/>
          </a:xfrm>
          <a:prstGeom prst="line">
            <a:avLst/>
          </a:prstGeom>
          <a:ln w="25400">
            <a:gradFill>
              <a:gsLst>
                <a:gs pos="49000">
                  <a:srgbClr val="3B3838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左大括号 3"/>
          <p:cNvSpPr/>
          <p:nvPr/>
        </p:nvSpPr>
        <p:spPr>
          <a:xfrm>
            <a:off x="497596" y="1746721"/>
            <a:ext cx="1007919" cy="36887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88790" y="1746721"/>
            <a:ext cx="39346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抽卡</a:t>
            </a:r>
          </a:p>
          <a:p>
            <a:r>
              <a:rPr lang="zh-CN" altLang="en-US" smtClean="0"/>
              <a:t>抽</a:t>
            </a:r>
            <a:r>
              <a:rPr lang="zh-CN" altLang="en-US"/>
              <a:t>卡机制的 </a:t>
            </a:r>
            <a:r>
              <a:rPr lang="en-US" altLang="zh-CN"/>
              <a:t>RPG</a:t>
            </a:r>
            <a:r>
              <a:rPr lang="zh-CN" altLang="en-US"/>
              <a:t>游戏，角色收集是游戏中令玩家兴奋的要素之一，玩家愿意为卡池中喜欢的角色花费金钱。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99683" y="4262781"/>
            <a:ext cx="39237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体力（</a:t>
            </a:r>
            <a:r>
              <a:rPr lang="en-US" altLang="zh-CN" b="1"/>
              <a:t>AP</a:t>
            </a:r>
            <a:r>
              <a:rPr lang="zh-CN" altLang="en-US" b="1"/>
              <a:t>）</a:t>
            </a:r>
          </a:p>
          <a:p>
            <a:r>
              <a:rPr lang="zh-CN" altLang="en-US" smtClean="0"/>
              <a:t>进</a:t>
            </a:r>
            <a:r>
              <a:rPr lang="zh-CN" altLang="en-US"/>
              <a:t>入副本需要消耗体</a:t>
            </a:r>
            <a:r>
              <a:rPr lang="zh-CN" altLang="en-US"/>
              <a:t>力</a:t>
            </a:r>
            <a:r>
              <a:rPr lang="zh-CN" altLang="en-US" smtClean="0"/>
              <a:t>值，体</a:t>
            </a:r>
            <a:r>
              <a:rPr lang="zh-CN" altLang="en-US"/>
              <a:t>力自然恢复速度</a:t>
            </a:r>
            <a:r>
              <a:rPr lang="zh-CN" altLang="en-US"/>
              <a:t>很</a:t>
            </a:r>
            <a:r>
              <a:rPr lang="zh-CN" altLang="en-US" smtClean="0"/>
              <a:t>慢</a:t>
            </a:r>
            <a:r>
              <a:rPr lang="en-US" altLang="zh-CN" smtClean="0"/>
              <a:t>.5</a:t>
            </a:r>
            <a:r>
              <a:rPr lang="zh-CN" altLang="en-US"/>
              <a:t>分钟才能恢复一点，所以玩家要想长时间游戏就只能购买体力值。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2" b="10455"/>
          <a:stretch/>
        </p:blipFill>
        <p:spPr>
          <a:xfrm>
            <a:off x="2001869" y="1126719"/>
            <a:ext cx="4194794" cy="23265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4" b="37761"/>
          <a:stretch/>
        </p:blipFill>
        <p:spPr>
          <a:xfrm>
            <a:off x="2001868" y="4262781"/>
            <a:ext cx="4180827" cy="1909420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700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B21B3A-2CC2-4A5E-B024-9DB888FDC51B}"/>
              </a:ext>
            </a:extLst>
          </p:cNvPr>
          <p:cNvSpPr/>
          <p:nvPr/>
        </p:nvSpPr>
        <p:spPr>
          <a:xfrm>
            <a:off x="3424460" y="220234"/>
            <a:ext cx="554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noProof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UI</a:t>
            </a:r>
            <a:r>
              <a:rPr lang="zh-CN" altLang="en-US" sz="3200" noProof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设计操作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B38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Source Han Serif SC" panose="02020400000000000000" pitchFamily="18" charset="-122"/>
            </a:endParaRPr>
          </a:p>
        </p:txBody>
      </p:sp>
      <p:cxnSp>
        <p:nvCxnSpPr>
          <p:cNvPr id="3" name="0 _4">
            <a:extLst>
              <a:ext uri="{FF2B5EF4-FFF2-40B4-BE49-F238E27FC236}">
                <a16:creationId xmlns:a16="http://schemas.microsoft.com/office/drawing/2014/main" id="{957AF64B-43B2-4958-94A2-96DDA0EF06A6}"/>
              </a:ext>
            </a:extLst>
          </p:cNvPr>
          <p:cNvCxnSpPr/>
          <p:nvPr/>
        </p:nvCxnSpPr>
        <p:spPr>
          <a:xfrm>
            <a:off x="3588342" y="838214"/>
            <a:ext cx="5119805" cy="0"/>
          </a:xfrm>
          <a:prstGeom prst="line">
            <a:avLst/>
          </a:prstGeom>
          <a:ln w="25400">
            <a:gradFill>
              <a:gsLst>
                <a:gs pos="49000">
                  <a:srgbClr val="3B3838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202594" y="1405407"/>
            <a:ext cx="10326262" cy="3582202"/>
            <a:chOff x="109958" y="1553438"/>
            <a:chExt cx="12553850" cy="443909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70" b="10450"/>
            <a:stretch/>
          </p:blipFill>
          <p:spPr>
            <a:xfrm>
              <a:off x="2299559" y="1729946"/>
              <a:ext cx="7583708" cy="420006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174788" y="1556950"/>
              <a:ext cx="1332000" cy="85261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2426" y="1553438"/>
              <a:ext cx="1982361" cy="62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mtClean="0"/>
                <a:t>1</a:t>
              </a:r>
              <a:r>
                <a:rPr lang="zh-CN" altLang="en-US" sz="900" smtClean="0"/>
                <a:t>）</a:t>
              </a:r>
              <a:r>
                <a:rPr lang="zh-CN" altLang="en-US" sz="900"/>
                <a:t>通知</a:t>
              </a:r>
            </a:p>
            <a:p>
              <a:r>
                <a:rPr lang="zh-CN" altLang="en-US" sz="900" smtClean="0"/>
                <a:t>游</a:t>
              </a:r>
              <a:r>
                <a:rPr lang="zh-CN" altLang="en-US" sz="900"/>
                <a:t>戏公告的发布区，包括维护、更新、故障修正的公</a:t>
              </a:r>
              <a:r>
                <a:rPr lang="zh-CN" altLang="en-US" sz="900"/>
                <a:t>告</a:t>
              </a:r>
              <a:r>
                <a:rPr lang="zh-CN" altLang="en-US" sz="900" smtClean="0"/>
                <a:t>，</a:t>
              </a:r>
              <a:endParaRPr lang="zh-CN" altLang="en-US" sz="900"/>
            </a:p>
          </p:txBody>
        </p:sp>
        <p:sp>
          <p:nvSpPr>
            <p:cNvPr id="7" name="矩形 6"/>
            <p:cNvSpPr/>
            <p:nvPr/>
          </p:nvSpPr>
          <p:spPr>
            <a:xfrm>
              <a:off x="2174788" y="4576117"/>
              <a:ext cx="2347785" cy="141641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9958" y="4800567"/>
              <a:ext cx="1969319" cy="97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/>
                <a:t>2</a:t>
              </a:r>
              <a:r>
                <a:rPr lang="zh-CN" altLang="en-US" sz="900"/>
                <a:t>）玩家状态</a:t>
              </a:r>
            </a:p>
            <a:p>
              <a:r>
                <a:rPr lang="zh-CN" altLang="en-US" sz="900" smtClean="0"/>
                <a:t>显</a:t>
              </a:r>
              <a:r>
                <a:rPr lang="zh-CN" altLang="en-US" sz="900"/>
                <a:t>示玩家当前状态的区域，包括当前令咒数量、玩家等级与经验条、玩家剩余体力（</a:t>
              </a:r>
              <a:r>
                <a:rPr lang="en-US" altLang="zh-CN" sz="900"/>
                <a:t>AP</a:t>
              </a:r>
              <a:r>
                <a:rPr lang="zh-CN" altLang="en-US" sz="900"/>
                <a:t>）及回复时</a:t>
              </a:r>
              <a:r>
                <a:rPr lang="zh-CN" altLang="en-US" sz="900"/>
                <a:t>间</a:t>
              </a:r>
              <a:r>
                <a:rPr lang="zh-CN" altLang="en-US" sz="900" smtClean="0"/>
                <a:t>。。</a:t>
              </a:r>
              <a:endParaRPr lang="zh-CN" altLang="en-US" sz="900"/>
            </a:p>
          </p:txBody>
        </p:sp>
        <p:sp>
          <p:nvSpPr>
            <p:cNvPr id="10" name="矩形 9"/>
            <p:cNvSpPr/>
            <p:nvPr/>
          </p:nvSpPr>
          <p:spPr>
            <a:xfrm>
              <a:off x="6091413" y="2279884"/>
              <a:ext cx="3571571" cy="96963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69671" y="1601537"/>
              <a:ext cx="3413596" cy="5485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971282" y="4240116"/>
              <a:ext cx="3691704" cy="92644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622789" y="5402081"/>
              <a:ext cx="1260479" cy="59044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008038" y="1553438"/>
              <a:ext cx="2655770" cy="9725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r>
                <a:rPr lang="zh-CN" altLang="en-US" sz="90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）活动道具交换</a:t>
              </a:r>
            </a:p>
            <a:p>
              <a:r>
                <a:rPr lang="zh-CN" altLang="en-US" sz="900" smtClean="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在</a:t>
              </a:r>
              <a:r>
                <a:rPr lang="zh-CN" altLang="en-US" sz="90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活动进行期间，可以通过此按钮快速进入商店的活动道具交换页面，同时可以在按钮左侧直观了解自己当前的活动材料库存量。</a:t>
              </a:r>
              <a:endParaRPr lang="zh-CN" altLang="en-US" sz="900" b="0" i="0" u="none" strike="noStrike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008038" y="2681381"/>
              <a:ext cx="179185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/>
                <a:t>5</a:t>
              </a:r>
              <a:r>
                <a:rPr lang="zh-CN" altLang="en-US" sz="900"/>
                <a:t>）活动</a:t>
              </a:r>
              <a:r>
                <a:rPr lang="zh-CN" altLang="en-US" sz="900"/>
                <a:t>信</a:t>
              </a:r>
              <a:r>
                <a:rPr lang="zh-CN" altLang="en-US" sz="900" smtClean="0"/>
                <a:t>息</a:t>
              </a:r>
              <a:endParaRPr lang="en-US" altLang="zh-CN" sz="900" smtClean="0"/>
            </a:p>
            <a:p>
              <a:r>
                <a:rPr lang="zh-CN" altLang="en-US" sz="900" smtClean="0"/>
                <a:t> </a:t>
              </a:r>
              <a:r>
                <a:rPr lang="zh-CN" altLang="en-US" sz="900"/>
                <a:t>显示最近的活动公告。</a:t>
              </a:r>
            </a:p>
            <a:p>
              <a:endParaRPr lang="zh-CN" altLang="en-US" sz="900" b="0" i="0" u="none" strike="noStrike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998649" y="3778451"/>
              <a:ext cx="2560000" cy="1144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smtClean="0"/>
                <a:t>6 </a:t>
              </a:r>
              <a:r>
                <a:rPr lang="en-US" altLang="zh-CN" sz="900"/>
                <a:t>) </a:t>
              </a:r>
              <a:r>
                <a:rPr lang="zh-CN" altLang="en-US" sz="900"/>
                <a:t>副本</a:t>
              </a:r>
            </a:p>
            <a:p>
              <a:r>
                <a:rPr lang="zh-CN" altLang="en-US" sz="900" smtClean="0"/>
                <a:t>玩</a:t>
              </a:r>
              <a:r>
                <a:rPr lang="zh-CN" altLang="en-US" sz="900"/>
                <a:t>家进入副本所在区域，其中包括活动副本、日常副本、主线副本，玩家常用副本会被放置在最顶端，玩家不需要增加操作次数。右上角数字则显示了玩家未完成任务的数</a:t>
              </a:r>
              <a:r>
                <a:rPr lang="zh-CN" altLang="en-US" sz="900"/>
                <a:t>量</a:t>
              </a:r>
              <a:r>
                <a:rPr lang="zh-CN" altLang="en-US" sz="900" smtClean="0"/>
                <a:t>。</a:t>
              </a:r>
              <a:endParaRPr lang="zh-CN" altLang="en-US" sz="9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998649" y="5348676"/>
              <a:ext cx="2655767" cy="62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/>
                <a:t>7 ) </a:t>
              </a:r>
              <a:r>
                <a:rPr lang="zh-CN" altLang="en-US" sz="900"/>
                <a:t>菜单</a:t>
              </a:r>
            </a:p>
            <a:p>
              <a:r>
                <a:rPr lang="zh-CN" altLang="en-US" sz="900" smtClean="0"/>
                <a:t>采</a:t>
              </a:r>
              <a:r>
                <a:rPr lang="zh-CN" altLang="en-US" sz="900"/>
                <a:t>用抽屉式结构，其中包括编队、强化、召唤、商店、好友、个人空间六个</a:t>
              </a:r>
              <a:r>
                <a:rPr lang="zh-CN" altLang="en-US" sz="900"/>
                <a:t>部</a:t>
              </a:r>
              <a:r>
                <a:rPr lang="zh-CN" altLang="en-US" sz="900" smtClean="0"/>
                <a:t>分。</a:t>
              </a:r>
              <a:endParaRPr lang="zh-CN" altLang="en-US" sz="90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092991" y="5177663"/>
            <a:ext cx="7915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0070C0"/>
                </a:solidFill>
              </a:rPr>
              <a:t>优点：</a:t>
            </a:r>
          </a:p>
          <a:p>
            <a:r>
              <a:rPr lang="en-US" altLang="zh-CN" sz="1400">
                <a:solidFill>
                  <a:srgbClr val="0070C0"/>
                </a:solidFill>
              </a:rPr>
              <a:t>1</a:t>
            </a:r>
            <a:r>
              <a:rPr lang="zh-CN" altLang="en-US" sz="1400">
                <a:solidFill>
                  <a:srgbClr val="0070C0"/>
                </a:solidFill>
              </a:rPr>
              <a:t>）</a:t>
            </a:r>
            <a:r>
              <a:rPr lang="zh-CN" altLang="en-US" sz="1400">
                <a:solidFill>
                  <a:srgbClr val="0070C0"/>
                </a:solidFill>
              </a:rPr>
              <a:t>整</a:t>
            </a:r>
            <a:r>
              <a:rPr lang="zh-CN" altLang="en-US" sz="1400" smtClean="0">
                <a:solidFill>
                  <a:srgbClr val="0070C0"/>
                </a:solidFill>
              </a:rPr>
              <a:t>洁</a:t>
            </a:r>
            <a:r>
              <a:rPr lang="zh-CN" altLang="en-US" sz="1400">
                <a:solidFill>
                  <a:srgbClr val="0070C0"/>
                </a:solidFill>
              </a:rPr>
              <a:t>：</a:t>
            </a:r>
            <a:r>
              <a:rPr lang="zh-CN" altLang="en-US" sz="1400" smtClean="0">
                <a:solidFill>
                  <a:srgbClr val="0070C0"/>
                </a:solidFill>
              </a:rPr>
              <a:t>蓝</a:t>
            </a:r>
            <a:r>
              <a:rPr lang="zh-CN" altLang="en-US" sz="1400">
                <a:solidFill>
                  <a:srgbClr val="0070C0"/>
                </a:solidFill>
              </a:rPr>
              <a:t>色的主色调和动态地球</a:t>
            </a:r>
            <a:r>
              <a:rPr lang="zh-CN" altLang="en-US" sz="1400">
                <a:solidFill>
                  <a:srgbClr val="0070C0"/>
                </a:solidFill>
              </a:rPr>
              <a:t>模</a:t>
            </a:r>
            <a:r>
              <a:rPr lang="zh-CN" altLang="en-US" sz="1400" smtClean="0">
                <a:solidFill>
                  <a:srgbClr val="0070C0"/>
                </a:solidFill>
              </a:rPr>
              <a:t>型切</a:t>
            </a:r>
            <a:r>
              <a:rPr lang="zh-CN" altLang="en-US" sz="1400">
                <a:solidFill>
                  <a:srgbClr val="0070C0"/>
                </a:solidFill>
              </a:rPr>
              <a:t>合了</a:t>
            </a:r>
            <a:r>
              <a:rPr lang="en-US" altLang="zh-CN" sz="1400">
                <a:solidFill>
                  <a:srgbClr val="0070C0"/>
                </a:solidFill>
              </a:rPr>
              <a:t>《FGO》</a:t>
            </a:r>
            <a:r>
              <a:rPr lang="zh-CN" altLang="en-US" sz="1400">
                <a:solidFill>
                  <a:srgbClr val="0070C0"/>
                </a:solidFill>
              </a:rPr>
              <a:t>半科幻半魔幻的主题。大部分功能被放置在了菜单按钮下，主</a:t>
            </a:r>
            <a:r>
              <a:rPr lang="zh-CN" altLang="en-US" sz="1400">
                <a:solidFill>
                  <a:srgbClr val="0070C0"/>
                </a:solidFill>
              </a:rPr>
              <a:t>界</a:t>
            </a:r>
            <a:r>
              <a:rPr lang="zh-CN" altLang="en-US" sz="1400" smtClean="0">
                <a:solidFill>
                  <a:srgbClr val="0070C0"/>
                </a:solidFill>
              </a:rPr>
              <a:t>面既</a:t>
            </a:r>
            <a:r>
              <a:rPr lang="zh-CN" altLang="en-US" sz="1400">
                <a:solidFill>
                  <a:srgbClr val="0070C0"/>
                </a:solidFill>
              </a:rPr>
              <a:t>不会显得拥挤也不过于空</a:t>
            </a:r>
            <a:r>
              <a:rPr lang="zh-CN" altLang="en-US" sz="1400">
                <a:solidFill>
                  <a:srgbClr val="0070C0"/>
                </a:solidFill>
              </a:rPr>
              <a:t>旷</a:t>
            </a:r>
            <a:r>
              <a:rPr lang="zh-CN" altLang="en-US" sz="1400" smtClean="0">
                <a:solidFill>
                  <a:srgbClr val="0070C0"/>
                </a:solidFill>
              </a:rPr>
              <a:t>。</a:t>
            </a:r>
            <a:endParaRPr lang="en-US" altLang="zh-CN" sz="1400" smtClean="0">
              <a:solidFill>
                <a:srgbClr val="0070C0"/>
              </a:solidFill>
            </a:endParaRPr>
          </a:p>
          <a:p>
            <a:endParaRPr lang="zh-CN" altLang="en-US" sz="1400">
              <a:solidFill>
                <a:srgbClr val="0070C0"/>
              </a:solidFill>
            </a:endParaRPr>
          </a:p>
          <a:p>
            <a:r>
              <a:rPr lang="en-US" altLang="zh-CN" sz="1400">
                <a:solidFill>
                  <a:srgbClr val="0070C0"/>
                </a:solidFill>
              </a:rPr>
              <a:t>2</a:t>
            </a:r>
            <a:r>
              <a:rPr lang="zh-CN" altLang="en-US" sz="1400">
                <a:solidFill>
                  <a:srgbClr val="0070C0"/>
                </a:solidFill>
              </a:rPr>
              <a:t>）操作</a:t>
            </a:r>
            <a:r>
              <a:rPr lang="zh-CN" altLang="en-US" sz="1400">
                <a:solidFill>
                  <a:srgbClr val="0070C0"/>
                </a:solidFill>
              </a:rPr>
              <a:t>简</a:t>
            </a:r>
            <a:r>
              <a:rPr lang="zh-CN" altLang="en-US" sz="1400" smtClean="0">
                <a:solidFill>
                  <a:srgbClr val="0070C0"/>
                </a:solidFill>
              </a:rPr>
              <a:t>单：活</a:t>
            </a:r>
            <a:r>
              <a:rPr lang="zh-CN" altLang="en-US" sz="1400">
                <a:solidFill>
                  <a:srgbClr val="0070C0"/>
                </a:solidFill>
              </a:rPr>
              <a:t>动信息和玩家常用副本被置顶，按键大小适中、分区明显，界面堆叠数量也比较少，这些设计让玩家的操作变得舒适，而抽屉式的菜单设计也让玩家可以快速的进入到某个界面</a:t>
            </a:r>
            <a:r>
              <a:rPr lang="zh-CN" altLang="en-US" sz="1400">
                <a:solidFill>
                  <a:srgbClr val="0070C0"/>
                </a:solidFill>
              </a:rPr>
              <a:t>中</a:t>
            </a:r>
            <a:r>
              <a:rPr lang="zh-CN" altLang="en-US" sz="1400" smtClean="0">
                <a:solidFill>
                  <a:srgbClr val="0070C0"/>
                </a:solidFill>
              </a:rPr>
              <a:t>。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325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59458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系</a:t>
            </a:r>
            <a:r>
              <a:rPr lang="zh-CN" altLang="en-US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统及设计目的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02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088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63561" y="1765427"/>
            <a:ext cx="1558636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经济系统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29311" y="1763651"/>
            <a:ext cx="1558636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养成</a:t>
            </a:r>
            <a:r>
              <a:rPr lang="zh-CN" altLang="en-US" smtClean="0"/>
              <a:t>系统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63561" y="4499157"/>
            <a:ext cx="1558636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战斗</a:t>
            </a:r>
            <a:r>
              <a:rPr lang="zh-CN" altLang="en-US" smtClean="0"/>
              <a:t>系统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10231" y="4499157"/>
            <a:ext cx="1558636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社交</a:t>
            </a:r>
            <a:r>
              <a:rPr lang="zh-CN" altLang="en-US" smtClean="0"/>
              <a:t>系统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05675" y="465053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支援</a:t>
            </a:r>
            <a:endParaRPr lang="zh-CN" altLang="en-US" sz="11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964357" y="2665884"/>
            <a:ext cx="4022794" cy="173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458276" y="339473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促进</a:t>
            </a:r>
          </a:p>
        </p:txBody>
      </p:sp>
      <p:cxnSp>
        <p:nvCxnSpPr>
          <p:cNvPr id="16" name="直接箭头连接符 15"/>
          <p:cNvCxnSpPr>
            <a:stCxn id="2" idx="3"/>
            <a:endCxn id="4" idx="1"/>
          </p:cNvCxnSpPr>
          <p:nvPr/>
        </p:nvCxnSpPr>
        <p:spPr>
          <a:xfrm flipV="1">
            <a:off x="4522197" y="2215656"/>
            <a:ext cx="2907114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70985" y="197395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培养</a:t>
            </a:r>
          </a:p>
        </p:txBody>
      </p:sp>
      <p:cxnSp>
        <p:nvCxnSpPr>
          <p:cNvPr id="30" name="直接箭头连接符 29"/>
          <p:cNvCxnSpPr>
            <a:stCxn id="6" idx="1"/>
            <a:endCxn id="5" idx="3"/>
          </p:cNvCxnSpPr>
          <p:nvPr/>
        </p:nvCxnSpPr>
        <p:spPr>
          <a:xfrm flipH="1">
            <a:off x="4522197" y="4951162"/>
            <a:ext cx="2888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172634" y="330140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炫耀</a:t>
            </a:r>
          </a:p>
        </p:txBody>
      </p:sp>
      <p:cxnSp>
        <p:nvCxnSpPr>
          <p:cNvPr id="40" name="直接箭头连接符 39"/>
          <p:cNvCxnSpPr>
            <a:endCxn id="2" idx="2"/>
          </p:cNvCxnSpPr>
          <p:nvPr/>
        </p:nvCxnSpPr>
        <p:spPr>
          <a:xfrm flipV="1">
            <a:off x="3742879" y="2669436"/>
            <a:ext cx="0" cy="167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264180" y="348441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产出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BB21B3A-2CC2-4A5E-B024-9DB888FDC51B}"/>
              </a:ext>
            </a:extLst>
          </p:cNvPr>
          <p:cNvSpPr/>
          <p:nvPr/>
        </p:nvSpPr>
        <p:spPr>
          <a:xfrm>
            <a:off x="3424460" y="220234"/>
            <a:ext cx="554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系统架构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B38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Source Han Serif SC" panose="02020400000000000000" pitchFamily="18" charset="-122"/>
            </a:endParaRPr>
          </a:p>
        </p:txBody>
      </p:sp>
      <p:cxnSp>
        <p:nvCxnSpPr>
          <p:cNvPr id="46" name="0 _4">
            <a:extLst>
              <a:ext uri="{FF2B5EF4-FFF2-40B4-BE49-F238E27FC236}">
                <a16:creationId xmlns:a16="http://schemas.microsoft.com/office/drawing/2014/main" id="{957AF64B-43B2-4958-94A2-96DDA0EF06A6}"/>
              </a:ext>
            </a:extLst>
          </p:cNvPr>
          <p:cNvCxnSpPr/>
          <p:nvPr/>
        </p:nvCxnSpPr>
        <p:spPr>
          <a:xfrm>
            <a:off x="3588342" y="838214"/>
            <a:ext cx="5119805" cy="0"/>
          </a:xfrm>
          <a:prstGeom prst="line">
            <a:avLst/>
          </a:prstGeom>
          <a:ln w="25400">
            <a:gradFill>
              <a:gsLst>
                <a:gs pos="49000">
                  <a:srgbClr val="3B3838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8189549" y="2723838"/>
            <a:ext cx="0" cy="167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17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8" t="10203" r="598" b="21705"/>
          <a:stretch/>
        </p:blipFill>
        <p:spPr>
          <a:xfrm>
            <a:off x="565743" y="805009"/>
            <a:ext cx="4134707" cy="196676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BB21B3A-2CC2-4A5E-B024-9DB888FDC51B}"/>
              </a:ext>
            </a:extLst>
          </p:cNvPr>
          <p:cNvSpPr/>
          <p:nvPr/>
        </p:nvSpPr>
        <p:spPr>
          <a:xfrm>
            <a:off x="3424460" y="220234"/>
            <a:ext cx="554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养成</a:t>
            </a:r>
            <a:r>
              <a:rPr lang="zh-CN" altLang="en-US" sz="3200" noProof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系统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B38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Source Han Serif SC" panose="02020400000000000000" pitchFamily="18" charset="-122"/>
            </a:endParaRPr>
          </a:p>
        </p:txBody>
      </p:sp>
      <p:cxnSp>
        <p:nvCxnSpPr>
          <p:cNvPr id="3" name="0 _4">
            <a:extLst>
              <a:ext uri="{FF2B5EF4-FFF2-40B4-BE49-F238E27FC236}">
                <a16:creationId xmlns:a16="http://schemas.microsoft.com/office/drawing/2014/main" id="{957AF64B-43B2-4958-94A2-96DDA0EF06A6}"/>
              </a:ext>
            </a:extLst>
          </p:cNvPr>
          <p:cNvCxnSpPr/>
          <p:nvPr/>
        </p:nvCxnSpPr>
        <p:spPr>
          <a:xfrm>
            <a:off x="3588342" y="838214"/>
            <a:ext cx="5119805" cy="0"/>
          </a:xfrm>
          <a:prstGeom prst="line">
            <a:avLst/>
          </a:prstGeom>
          <a:ln w="25400">
            <a:gradFill>
              <a:gsLst>
                <a:gs pos="49000">
                  <a:srgbClr val="3B3838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5" t="13636" r="698" b="454"/>
          <a:stretch/>
        </p:blipFill>
        <p:spPr>
          <a:xfrm>
            <a:off x="5299697" y="1007211"/>
            <a:ext cx="6572221" cy="5300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58"/>
          <a:stretch/>
        </p:blipFill>
        <p:spPr>
          <a:xfrm>
            <a:off x="641522" y="2919038"/>
            <a:ext cx="4134707" cy="18755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44"/>
          <a:stretch/>
        </p:blipFill>
        <p:spPr>
          <a:xfrm>
            <a:off x="641522" y="5009671"/>
            <a:ext cx="4134707" cy="172476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2071" y="19727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(1)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6758" y="374950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9995" y="58375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(3)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287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自定义 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4D47"/>
      </a:accent1>
      <a:accent2>
        <a:srgbClr val="504D47"/>
      </a:accent2>
      <a:accent3>
        <a:srgbClr val="504D47"/>
      </a:accent3>
      <a:accent4>
        <a:srgbClr val="504D47"/>
      </a:accent4>
      <a:accent5>
        <a:srgbClr val="504D47"/>
      </a:accent5>
      <a:accent6>
        <a:srgbClr val="504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1506</Words>
  <Application>Microsoft Office PowerPoint</Application>
  <PresentationFormat>宽屏</PresentationFormat>
  <Paragraphs>112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Source Han Serif SC</vt:lpstr>
      <vt:lpstr>等线</vt:lpstr>
      <vt:lpstr>等线 Light</vt:lpstr>
      <vt:lpstr>宋体</vt:lpstr>
      <vt:lpstr>Microsoft YaHei</vt:lpstr>
      <vt:lpstr>Microsoft YaHei</vt:lpstr>
      <vt:lpstr>Arial</vt:lpstr>
      <vt:lpstr>Arial</vt:lpstr>
      <vt:lpstr>Axure Handwriting</vt:lpstr>
      <vt:lpstr>Calibri</vt:lpstr>
      <vt:lpstr>Office 主题​​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fgo</dc:title>
  <dc:creator>W</dc:creator>
  <cp:lastModifiedBy>W</cp:lastModifiedBy>
  <cp:revision>49</cp:revision>
  <dcterms:created xsi:type="dcterms:W3CDTF">2020-08-17T09:46:17Z</dcterms:created>
  <dcterms:modified xsi:type="dcterms:W3CDTF">2020-08-20T06:48:58Z</dcterms:modified>
</cp:coreProperties>
</file>