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77" r:id="rId3"/>
    <p:sldId id="266" r:id="rId4"/>
    <p:sldId id="257" r:id="rId5"/>
    <p:sldId id="258" r:id="rId6"/>
    <p:sldId id="311" r:id="rId7"/>
    <p:sldId id="259" r:id="rId8"/>
    <p:sldId id="288" r:id="rId9"/>
    <p:sldId id="290" r:id="rId10"/>
    <p:sldId id="297" r:id="rId11"/>
    <p:sldId id="304" r:id="rId12"/>
    <p:sldId id="260" r:id="rId13"/>
    <p:sldId id="323" r:id="rId14"/>
    <p:sldId id="324" r:id="rId15"/>
    <p:sldId id="325" r:id="rId16"/>
    <p:sldId id="261" r:id="rId17"/>
    <p:sldId id="326" r:id="rId18"/>
    <p:sldId id="327" r:id="rId19"/>
    <p:sldId id="328" r:id="rId20"/>
    <p:sldId id="333" r:id="rId21"/>
    <p:sldId id="334" r:id="rId22"/>
    <p:sldId id="337" r:id="rId23"/>
    <p:sldId id="336" r:id="rId24"/>
    <p:sldId id="262" r:id="rId25"/>
    <p:sldId id="344" r:id="rId26"/>
    <p:sldId id="350" r:id="rId27"/>
    <p:sldId id="346" r:id="rId28"/>
    <p:sldId id="347" r:id="rId29"/>
    <p:sldId id="348" r:id="rId30"/>
    <p:sldId id="349" r:id="rId31"/>
    <p:sldId id="351" r:id="rId32"/>
    <p:sldId id="354" r:id="rId33"/>
    <p:sldId id="338" r:id="rId34"/>
    <p:sldId id="361" r:id="rId35"/>
    <p:sldId id="362" r:id="rId36"/>
    <p:sldId id="363" r:id="rId37"/>
    <p:sldId id="364" r:id="rId38"/>
    <p:sldId id="365" r:id="rId39"/>
    <p:sldId id="366" r:id="rId40"/>
    <p:sldId id="371" r:id="rId41"/>
    <p:sldId id="367" r:id="rId42"/>
    <p:sldId id="368" r:id="rId43"/>
    <p:sldId id="372" r:id="rId44"/>
    <p:sldId id="373" r:id="rId45"/>
    <p:sldId id="369" r:id="rId46"/>
    <p:sldId id="374" r:id="rId47"/>
    <p:sldId id="375" r:id="rId48"/>
    <p:sldId id="376" r:id="rId49"/>
    <p:sldId id="377" r:id="rId50"/>
    <p:sldId id="263" r:id="rId51"/>
    <p:sldId id="384" r:id="rId52"/>
    <p:sldId id="385" r:id="rId53"/>
    <p:sldId id="386" r:id="rId54"/>
    <p:sldId id="264" r:id="rId55"/>
    <p:sldId id="391" r:id="rId56"/>
    <p:sldId id="389" r:id="rId5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2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/>
    <p:restoredTop sz="94674"/>
  </p:normalViewPr>
  <p:slideViewPr>
    <p:cSldViewPr showGuides="1">
      <p:cViewPr varScale="1">
        <p:scale>
          <a:sx n="82" d="100"/>
          <a:sy n="82" d="100"/>
        </p:scale>
        <p:origin x="-1474" y="-86"/>
      </p:cViewPr>
      <p:guideLst>
        <p:guide orient="horz" pos="2152"/>
        <p:guide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en-US" sz="1200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en-US" sz="120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/>
              <a:pPr lvl="0" algn="r"/>
              <a:t>‹#›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" name="标题 2055"/>
          <p:cNvSpPr>
            <a:spLocks noGrp="1"/>
          </p:cNvSpPr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7" name="副标题 2056"/>
          <p:cNvSpPr>
            <a:spLocks noGrp="1"/>
          </p:cNvSpPr>
          <p:nvPr>
            <p:ph type="subTitle" sz="quarter" idx="1"/>
          </p:nvPr>
        </p:nvSpPr>
        <p:spPr>
          <a:xfrm>
            <a:off x="161925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8" name="日期占位符 2057"/>
          <p:cNvSpPr>
            <a:spLocks noGrp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>
                <a:srgbClr val="000000"/>
              </a:buClr>
            </a:pPr>
            <a:endParaRPr lang="en-US">
              <a:latin typeface="Times New Roman" panose="02020603050405020304" pitchFamily="2" charset="0"/>
              <a:ea typeface="PMingLiU" panose="02020500000000000000" pitchFamily="2" charset="-120"/>
            </a:endParaRPr>
          </a:p>
        </p:txBody>
      </p:sp>
      <p:sp>
        <p:nvSpPr>
          <p:cNvPr id="2059" name="页脚占位符 205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>
                <a:srgbClr val="000000"/>
              </a:buClr>
            </a:pPr>
            <a:endParaRPr lang="en-US">
              <a:latin typeface="Times New Roman" panose="02020603050405020304" pitchFamily="2" charset="0"/>
              <a:ea typeface="PMingLiU" panose="02020500000000000000" pitchFamily="2" charset="-120"/>
            </a:endParaRPr>
          </a:p>
        </p:txBody>
      </p:sp>
      <p:sp>
        <p:nvSpPr>
          <p:cNvPr id="2060" name="灯片编号占位符 205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>
                <a:srgbClr val="000000"/>
              </a:buClr>
            </a:pPr>
            <a:fld id="{9A0DB2DC-4C9A-4742-B13C-FB6460FD3503}" type="slidenum">
              <a:rPr lang="en-US">
                <a:latin typeface="Times New Roman" panose="02020603050405020304" pitchFamily="2" charset="0"/>
                <a:ea typeface="PMingLiU" panose="02020500000000000000" pitchFamily="2" charset="-120"/>
              </a:rPr>
              <a:pPr>
                <a:buClr>
                  <a:srgbClr val="000000"/>
                </a:buClr>
              </a:pPr>
              <a:t>‹#›</a:t>
            </a:fld>
            <a:endParaRPr lang="en-US">
              <a:latin typeface="Times New Roman" panose="02020603050405020304" pitchFamily="2" charset="0"/>
              <a:ea typeface="PMingLiU" panose="02020500000000000000" pitchFamily="2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1" name="标题 1030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文本占位符 1031"/>
          <p:cNvSpPr>
            <a:spLocks noGrp="1"/>
          </p:cNvSpPr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3" name="日期占位符 1032"/>
          <p:cNvSpPr>
            <a:spLocks noGrp="1"/>
          </p:cNvSpPr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Times New Roman" panose="02020603050405020304" pitchFamily="2" charset="0"/>
                <a:ea typeface="PMingLiU" panose="02020500000000000000" pitchFamily="2" charset="-120"/>
              </a:defRPr>
            </a:lvl1pPr>
          </a:lstStyle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1034" name="页脚占位符 1033"/>
          <p:cNvSpPr>
            <a:spLocks noGrp="1"/>
          </p:cNvSpPr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Times New Roman" panose="02020603050405020304" pitchFamily="2" charset="0"/>
                <a:ea typeface="PMingLiU" panose="02020500000000000000" pitchFamily="2" charset="-120"/>
              </a:defRPr>
            </a:lvl1pPr>
          </a:lstStyle>
          <a:p>
            <a:pPr lvl="0">
              <a:buClr>
                <a:srgbClr val="000000"/>
              </a:buClr>
            </a:pPr>
            <a:endParaRPr lang="en-US"/>
          </a:p>
        </p:txBody>
      </p:sp>
      <p:sp>
        <p:nvSpPr>
          <p:cNvPr id="1035" name="灯片编号占位符 1034"/>
          <p:cNvSpPr>
            <a:spLocks noGrp="1"/>
          </p:cNvSpPr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Times New Roman" panose="02020603050405020304" pitchFamily="2" charset="0"/>
                <a:ea typeface="PMingLiU" panose="02020500000000000000" pitchFamily="2" charset="-120"/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en-US"/>
              <a:pPr lvl="0">
                <a:buClr>
                  <a:srgbClr val="000000"/>
                </a:buClr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3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4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SzPct val="100000"/>
              <a:buFont typeface="Times New Roman" panose="02020603050405020304" pitchFamily="2" charset="0"/>
              <a:buNone/>
            </a:pPr>
            <a:r>
              <a:rPr lang="zh-CN" altLang="zh-CN" kern="1200" baseline="0" dirty="0">
                <a:latin typeface="Arial" panose="020B0604020202020204" pitchFamily="34" charset="0"/>
                <a:ea typeface="楷体_GB2312" pitchFamily="1" charset="-122"/>
              </a:rPr>
              <a:t>小程序培训课</a:t>
            </a: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     ——</a:t>
            </a:r>
            <a:r>
              <a:rPr lang="zh-Hans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林肯叔叔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Pct val="110000"/>
              <a:buFont typeface="Wingdings" panose="05000000000000000000" pitchFamily="2" charset="2"/>
              <a:buNone/>
            </a:pP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Pct val="110000"/>
              <a:buFont typeface="Wingdings" panose="05000000000000000000" pitchFamily="2" charset="2"/>
              <a:buNone/>
            </a:pP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defTabSz="914400">
              <a:buSzPct val="110000"/>
              <a:buFont typeface="Wingdings" panose="05000000000000000000" pitchFamily="2" charset="2"/>
              <a:buNone/>
            </a:pPr>
            <a:r>
              <a:rPr lang="en-US" altLang="zh-CN" sz="1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1400" i="1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你知道吗</a:t>
            </a:r>
            <a:r>
              <a:rPr lang="en-US" altLang="zh-CN"/>
              <a:t>?</a:t>
            </a: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909955" y="1128395"/>
            <a:ext cx="8001000" cy="4465638"/>
          </a:xfrm>
        </p:spPr>
        <p:txBody>
          <a:bodyPr/>
          <a:lstStyle/>
          <a:p>
            <a:pPr marL="0" indent="0">
              <a:buNone/>
            </a:pPr>
            <a:endParaRPr lang="zh-CN" altLang="zh-CN" sz="16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如何让图片居中显示？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、如何</a:t>
            </a:r>
            <a:r>
              <a:rPr lang="zh-CN" altLang="en-US"/>
              <a:t>让文字显示在图片之上？</a:t>
            </a:r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、如何给元素加上背景颜色，背景图片？</a:t>
            </a:r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、如何让一个</a:t>
            </a:r>
            <a:r>
              <a:rPr lang="en-US" altLang="zh-CN"/>
              <a:t>html</a:t>
            </a:r>
            <a:r>
              <a:rPr lang="zh-CN" altLang="en-US"/>
              <a:t>元素显示在固定的位置？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什么是盒子模型？</a:t>
            </a: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909955" y="1128395"/>
            <a:ext cx="8001000" cy="5382895"/>
          </a:xfrm>
        </p:spPr>
        <p:txBody>
          <a:bodyPr/>
          <a:lstStyle/>
          <a:p>
            <a:pPr marL="0" indent="0">
              <a:buNone/>
            </a:pPr>
            <a:endParaRPr lang="zh-CN" altLang="zh-CN" sz="16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sz="1600"/>
              <a:t>网页设计中常听的属性名：内容(content)、填充(padding)、边框(border)、边界(margin)， CSS盒子模式都具备这些属性。</a:t>
            </a:r>
          </a:p>
          <a:p>
            <a:pPr marL="0" indent="0">
              <a:buNone/>
            </a:pPr>
            <a:r>
              <a:rPr sz="1600"/>
              <a:t>这些属性我们可以用日常生活中的常见事物——盒子作一个比喻来理解，所以叫它盒子模式。</a:t>
            </a:r>
          </a:p>
          <a:p>
            <a:pPr marL="0" indent="0">
              <a:buNone/>
            </a:pPr>
            <a:r>
              <a:rPr sz="1600"/>
              <a:t>CSS盒子模型就是在网页设计中经常用到的</a:t>
            </a:r>
            <a:r>
              <a:rPr sz="1600" b="1">
                <a:solidFill>
                  <a:srgbClr val="FF0000"/>
                </a:solidFill>
              </a:rPr>
              <a:t>CSS技术</a:t>
            </a:r>
            <a:r>
              <a:rPr sz="1600"/>
              <a:t>所使用的一种</a:t>
            </a:r>
            <a:r>
              <a:rPr sz="1600" b="1">
                <a:solidFill>
                  <a:srgbClr val="FF0000"/>
                </a:solidFill>
              </a:rPr>
              <a:t>思维模型</a:t>
            </a:r>
            <a:r>
              <a:rPr sz="1600"/>
              <a:t>。</a:t>
            </a:r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r>
              <a:rPr sz="1600"/>
              <a:t>想象一个盒子，它有：外边距（margin）、边框（border）、内边距（padding）、内容（content）四个属性；</a:t>
            </a:r>
          </a:p>
          <a:p>
            <a:pPr marL="0" indent="0">
              <a:buNone/>
            </a:pPr>
            <a:r>
              <a:rPr sz="1600"/>
              <a:t>让我们俯视这个盒子，它有上下左右四条边，所以每个属性都包括</a:t>
            </a:r>
            <a:r>
              <a:rPr sz="1600" b="1">
                <a:solidFill>
                  <a:srgbClr val="FF0000"/>
                </a:solidFill>
              </a:rPr>
              <a:t>四个部分</a:t>
            </a:r>
            <a:r>
              <a:rPr sz="1600"/>
              <a:t>：</a:t>
            </a:r>
            <a:r>
              <a:rPr sz="1600" b="1">
                <a:solidFill>
                  <a:srgbClr val="FF0000"/>
                </a:solidFill>
              </a:rPr>
              <a:t>上下左右</a:t>
            </a:r>
            <a:r>
              <a:rPr sz="1600"/>
              <a:t>；这四部分</a:t>
            </a:r>
            <a:r>
              <a:rPr sz="1600" b="1">
                <a:solidFill>
                  <a:srgbClr val="FF0000"/>
                </a:solidFill>
              </a:rPr>
              <a:t>可同时设置，也可分别设置</a:t>
            </a:r>
            <a:r>
              <a:rPr sz="1600"/>
              <a:t>；内边距可以理解为盒子里装的东西和边框的距离，而边框有厚薄和颜色之分，内容就是盒子中间装的东西，外边距就是边框外面自动留出的一段空白。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791460"/>
            <a:ext cx="3094355" cy="17151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为什么要学</a:t>
            </a:r>
            <a:r>
              <a:rPr lang="en-US" altLang="zh-CN"/>
              <a:t>javascript</a:t>
            </a:r>
            <a:r>
              <a:rPr lang="zh-CN" altLang="en-US"/>
              <a:t>？怎么学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/>
              <a:t>1</a:t>
            </a:r>
            <a:r>
              <a:rPr lang="zh-CN" altLang="en-US" sz="1600"/>
              <a:t>、学习</a:t>
            </a:r>
            <a:r>
              <a:rPr lang="en-US" altLang="zh-CN" sz="1600"/>
              <a:t>javascript</a:t>
            </a:r>
            <a:r>
              <a:rPr lang="zh-CN" altLang="en-US" sz="1600"/>
              <a:t>之前得大概的知道他是什么？</a:t>
            </a:r>
          </a:p>
          <a:p>
            <a:pPr marL="0" indent="0">
              <a:buNone/>
            </a:pPr>
            <a:r>
              <a:rPr lang="zh-CN" altLang="en-US" sz="1600"/>
              <a:t>前面我们讲他是</a:t>
            </a:r>
            <a:r>
              <a:rPr lang="en-US" altLang="zh-CN" sz="1600"/>
              <a:t>2016</a:t>
            </a:r>
            <a:r>
              <a:rPr lang="zh-CN" altLang="en-US" sz="1600"/>
              <a:t>年最火的网络脚本语言。</a:t>
            </a:r>
            <a:endParaRPr lang="en-US" altLang="zh-CN" sz="1600" b="1"/>
          </a:p>
          <a:p>
            <a:pPr marL="0" indent="0">
              <a:buNone/>
            </a:pPr>
            <a:r>
              <a:rPr lang="en-US" altLang="zh-CN" sz="1600"/>
              <a:t>javascript</a:t>
            </a:r>
            <a:r>
              <a:rPr lang="zh-CN" altLang="en-US" sz="1600"/>
              <a:t>是用来改进设计、验证表单检查浏览器、创建</a:t>
            </a:r>
            <a:r>
              <a:rPr lang="en-US" altLang="zh-CN" sz="1600"/>
              <a:t>cookies</a:t>
            </a:r>
            <a:r>
              <a:rPr lang="zh-CN" altLang="en-US" sz="1600"/>
              <a:t>，完成交互，以及更多的应用，如：小程序。</a:t>
            </a: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JavaScript 是一种轻量级的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编程语言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JavaScript 是可插入 HTML 页面的编程代码。</a:t>
            </a: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JavaScript 插入 HTML 页面后，可由所有的现代浏览器执行。</a:t>
            </a: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JavaScript 很容易学习。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javascript</a:t>
            </a:r>
            <a:r>
              <a:rPr lang="zh-CN" altLang="en-US" sz="1600" b="1">
                <a:solidFill>
                  <a:srgbClr val="FF0000"/>
                </a:solidFill>
              </a:rPr>
              <a:t>我们通常简称   </a:t>
            </a:r>
            <a:r>
              <a:rPr lang="en-US" altLang="zh-CN" sz="1600" b="1">
                <a:solidFill>
                  <a:srgbClr val="FF0000"/>
                </a:solidFill>
              </a:rPr>
              <a:t>js</a:t>
            </a:r>
          </a:p>
          <a:p>
            <a:pPr marL="0" indent="0">
              <a:buNone/>
            </a:pPr>
            <a:r>
              <a:rPr lang="zh-CN" altLang="en-US" sz="1600" b="1">
                <a:solidFill>
                  <a:schemeClr val="tx1"/>
                </a:solidFill>
              </a:rPr>
              <a:t>文件的格式如：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en-US" altLang="zh-CN" sz="1600" b="1">
                <a:solidFill>
                  <a:srgbClr val="FF0000"/>
                </a:solidFill>
              </a:rPr>
              <a:t>.js        </a:t>
            </a:r>
            <a:r>
              <a:rPr lang="zh-CN" altLang="en-US" sz="1600" b="1">
                <a:solidFill>
                  <a:schemeClr val="tx1"/>
                </a:solidFill>
              </a:rPr>
              <a:t>回顾  </a:t>
            </a:r>
            <a:r>
              <a:rPr lang="en-US" altLang="zh-CN" sz="1600" b="1">
                <a:solidFill>
                  <a:schemeClr val="tx1"/>
                </a:solidFill>
              </a:rPr>
              <a:t>html</a:t>
            </a:r>
            <a:r>
              <a:rPr lang="zh-CN" altLang="en-US" sz="1600" b="1">
                <a:solidFill>
                  <a:schemeClr val="tx1"/>
                </a:solidFill>
              </a:rPr>
              <a:t>的格式：</a:t>
            </a:r>
            <a:r>
              <a:rPr lang="zh-CN" altLang="en-US" sz="1600" b="1">
                <a:solidFill>
                  <a:srgbClr val="FF0000"/>
                </a:solidFill>
              </a:rPr>
              <a:t> 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</a:rPr>
              <a:t>demo001</a:t>
            </a:r>
            <a:r>
              <a:rPr lang="en-US" altLang="zh-CN" sz="1600" b="1">
                <a:solidFill>
                  <a:srgbClr val="FF0000"/>
                </a:solidFill>
              </a:rPr>
              <a:t>.html  </a:t>
            </a:r>
            <a:r>
              <a:rPr lang="en-US" altLang="zh-CN" sz="1600" b="1">
                <a:solidFill>
                  <a:schemeClr val="tx1"/>
                </a:solidFill>
              </a:rPr>
              <a:t>css</a:t>
            </a:r>
            <a:r>
              <a:rPr lang="zh-CN" altLang="en-US" sz="1600" b="1">
                <a:solidFill>
                  <a:schemeClr val="tx1"/>
                </a:solidFill>
              </a:rPr>
              <a:t>的格式</a:t>
            </a:r>
            <a:r>
              <a:rPr lang="en-US" altLang="zh-CN" sz="1600" b="1">
                <a:solidFill>
                  <a:schemeClr val="tx1"/>
                </a:solidFill>
              </a:rPr>
              <a:t>: 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en-US" altLang="zh-CN" sz="1600" b="1">
                <a:solidFill>
                  <a:srgbClr val="FF0000"/>
                </a:solidFill>
              </a:rPr>
              <a:t>.css</a:t>
            </a:r>
          </a:p>
          <a:p>
            <a:pPr marL="0" indent="0">
              <a:buNone/>
            </a:pP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2</a:t>
            </a:r>
            <a:r>
              <a:rPr lang="zh-CN" altLang="en-US" sz="1600"/>
              <a:t>、学习</a:t>
            </a:r>
            <a:r>
              <a:rPr lang="en-US" altLang="zh-CN" sz="1600"/>
              <a:t>javascript</a:t>
            </a:r>
            <a:r>
              <a:rPr lang="zh-CN" altLang="en-US" sz="1600"/>
              <a:t>之前，首先对</a:t>
            </a:r>
            <a:r>
              <a:rPr lang="en-US" altLang="zh-CN" sz="1600"/>
              <a:t>html</a:t>
            </a:r>
            <a:r>
              <a:rPr lang="zh-CN" altLang="en-US" sz="1600"/>
              <a:t>和</a:t>
            </a:r>
            <a:r>
              <a:rPr lang="en-US" altLang="zh-CN" sz="1600"/>
              <a:t>css</a:t>
            </a:r>
            <a:r>
              <a:rPr lang="zh-CN" altLang="en-US" sz="1600"/>
              <a:t>有所了解，通过</a:t>
            </a:r>
            <a:r>
              <a:rPr lang="en-US" altLang="zh-CN" sz="1600"/>
              <a:t>javascript</a:t>
            </a:r>
            <a:r>
              <a:rPr lang="zh-CN" altLang="en-US" sz="1600"/>
              <a:t>我们可以对</a:t>
            </a:r>
            <a:r>
              <a:rPr lang="en-US" altLang="zh-CN" sz="1600"/>
              <a:t>html</a:t>
            </a:r>
            <a:r>
              <a:rPr lang="zh-CN" altLang="en-US" sz="1600"/>
              <a:t>进行操作，能动态的改变</a:t>
            </a:r>
            <a:r>
              <a:rPr lang="en-US" altLang="zh-CN" sz="1600"/>
              <a:t>html</a:t>
            </a:r>
            <a:r>
              <a:rPr lang="zh-CN" altLang="en-US" sz="1600"/>
              <a:t>的</a:t>
            </a:r>
            <a:r>
              <a:rPr lang="en-US" altLang="zh-CN" sz="1600"/>
              <a:t>css</a:t>
            </a:r>
            <a:r>
              <a:rPr lang="zh-CN" altLang="en-US" sz="1600"/>
              <a:t>，可以任意操作网页的元素，用户输入的数据，通过</a:t>
            </a:r>
            <a:r>
              <a:rPr lang="en-US" altLang="zh-CN" sz="1600"/>
              <a:t>js</a:t>
            </a:r>
            <a:r>
              <a:rPr lang="zh-CN" altLang="en-US" sz="1600"/>
              <a:t>能发送到服务器，服务器再返回数据给</a:t>
            </a:r>
            <a:r>
              <a:rPr lang="en-US" altLang="zh-CN" sz="1600"/>
              <a:t>js</a:t>
            </a:r>
            <a:r>
              <a:rPr lang="zh-CN" altLang="en-US" sz="1600"/>
              <a:t>，</a:t>
            </a:r>
            <a:r>
              <a:rPr lang="en-US" altLang="zh-CN" sz="1600"/>
              <a:t>js</a:t>
            </a:r>
            <a:r>
              <a:rPr lang="zh-CN" altLang="en-US" sz="1600"/>
              <a:t>对数据进行处理呈现给用户。</a:t>
            </a:r>
            <a:r>
              <a:rPr lang="en-US" altLang="zh-CN" sz="1600" b="1">
                <a:solidFill>
                  <a:srgbClr val="FF0000"/>
                </a:solidFill>
              </a:rPr>
              <a:t>js</a:t>
            </a:r>
            <a:r>
              <a:rPr lang="zh-CN" altLang="en-US" sz="1600" b="1">
                <a:solidFill>
                  <a:srgbClr val="FF0000"/>
                </a:solidFill>
              </a:rPr>
              <a:t>起到承上启下的效果。很重要，必选学。</a:t>
            </a:r>
          </a:p>
          <a:p>
            <a:pPr marL="0" indent="0">
              <a:buNone/>
            </a:pPr>
            <a:endParaRPr lang="zh-CN" altLang="en-US" sz="16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b="1" u="sng">
                <a:solidFill>
                  <a:schemeClr val="accent6"/>
                </a:solidFill>
              </a:rPr>
              <a:t>重点讲解</a:t>
            </a:r>
            <a:r>
              <a:rPr lang="zh-CN" altLang="en-US" sz="1600" b="1" u="sng">
                <a:solidFill>
                  <a:srgbClr val="FF0000"/>
                </a:solidFill>
              </a:rPr>
              <a:t>对象</a:t>
            </a:r>
            <a:r>
              <a:rPr lang="zh-CN" altLang="en-US" sz="1600" b="1" u="sng">
                <a:solidFill>
                  <a:schemeClr val="accent6"/>
                </a:solidFill>
              </a:rPr>
              <a:t>的使用</a:t>
            </a:r>
            <a:r>
              <a:rPr lang="en-US" altLang="zh-CN" sz="1600" b="1" u="sng">
                <a:solidFill>
                  <a:schemeClr val="accent6"/>
                </a:solidFill>
              </a:rPr>
              <a:t>(</a:t>
            </a:r>
            <a:r>
              <a:rPr lang="zh-CN" altLang="en-US" sz="1600" b="1" u="sng">
                <a:solidFill>
                  <a:schemeClr val="accent6"/>
                </a:solidFill>
              </a:rPr>
              <a:t>小程序提供的</a:t>
            </a:r>
            <a:r>
              <a:rPr lang="en-US" altLang="zh-CN" sz="1600" b="1" u="sng">
                <a:solidFill>
                  <a:schemeClr val="accent6"/>
                </a:solidFill>
              </a:rPr>
              <a:t>api</a:t>
            </a:r>
            <a:r>
              <a:rPr lang="zh-CN" altLang="en-US" sz="1600" b="1" u="sng">
                <a:solidFill>
                  <a:schemeClr val="accent6"/>
                </a:solidFill>
              </a:rPr>
              <a:t>的属性和方法</a:t>
            </a:r>
            <a:r>
              <a:rPr lang="en-US" altLang="zh-CN" sz="1600" b="1" u="sng">
                <a:solidFill>
                  <a:schemeClr val="accent6"/>
                </a:solidFill>
              </a:rPr>
              <a:t>)</a:t>
            </a:r>
          </a:p>
          <a:p>
            <a:pPr marL="0" indent="0">
              <a:buNone/>
            </a:pPr>
            <a:endParaRPr lang="zh-CN" altLang="en-US" sz="16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b="1">
                <a:solidFill>
                  <a:srgbClr val="00B050"/>
                </a:solidFill>
              </a:rPr>
              <a:t>网络在线手册：http://www.w3school.com.cn/js  打开参考学习</a:t>
            </a:r>
          </a:p>
          <a:p>
            <a:pPr marL="0" indent="0">
              <a:buNone/>
            </a:pPr>
            <a:endParaRPr lang="zh-CN" altLang="en-US" sz="16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sz="1600" b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JavaScript</a:t>
            </a:r>
            <a:r>
              <a:rPr lang="zh-CN" altLang="en-US"/>
              <a:t>基础课程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/>
              <a:t>1</a:t>
            </a:r>
            <a:r>
              <a:rPr lang="zh-CN" altLang="en-US" sz="1600"/>
              <a:t>、变量 </a:t>
            </a:r>
            <a:r>
              <a:rPr lang="en-US" altLang="zh-CN" sz="1600">
                <a:solidFill>
                  <a:srgbClr val="FF0000"/>
                </a:solidFill>
              </a:rPr>
              <a:t>var</a:t>
            </a:r>
            <a:r>
              <a:rPr lang="en-US" altLang="zh-CN" sz="1600"/>
              <a:t> a; var b,c,d; var d=0;</a:t>
            </a:r>
          </a:p>
          <a:p>
            <a:pPr marL="0" indent="0">
              <a:buNone/>
            </a:pPr>
            <a:r>
              <a:rPr lang="en-US" altLang="zh-CN" sz="1600"/>
              <a:t>2</a:t>
            </a:r>
            <a:r>
              <a:rPr lang="zh-CN" altLang="en-US" sz="1600"/>
              <a:t>、数据类型 字符串，数字，布尔，数组，</a:t>
            </a:r>
            <a:r>
              <a:rPr lang="zh-CN" altLang="en-US" sz="1600" b="1">
                <a:solidFill>
                  <a:srgbClr val="FF0000"/>
                </a:solidFill>
              </a:rPr>
              <a:t>对象</a:t>
            </a:r>
            <a:r>
              <a:rPr lang="zh-CN" altLang="en-US" sz="1600"/>
              <a:t>，</a:t>
            </a:r>
            <a:r>
              <a:rPr lang="en-US" altLang="zh-CN" sz="1600"/>
              <a:t>Null</a:t>
            </a:r>
            <a:r>
              <a:rPr lang="zh-CN" altLang="en-US" sz="1600"/>
              <a:t>，</a:t>
            </a:r>
            <a:r>
              <a:rPr lang="en-US" altLang="zh-CN" sz="1600"/>
              <a:t>Undefined</a:t>
            </a:r>
          </a:p>
          <a:p>
            <a:pPr marL="0" indent="0">
              <a:buNone/>
            </a:pPr>
            <a:r>
              <a:rPr lang="en-US" altLang="zh-CN" sz="1600"/>
              <a:t>3</a:t>
            </a:r>
            <a:r>
              <a:rPr lang="zh-CN" altLang="en-US" sz="1600"/>
              <a:t>、对象 </a:t>
            </a:r>
          </a:p>
          <a:p>
            <a:pPr marL="0" indent="0">
              <a:buNone/>
            </a:pPr>
            <a:r>
              <a:rPr lang="zh-CN" altLang="en-US" sz="1600"/>
              <a:t>JavaScript 中的所有事物都是对象：字符串、数字、数组、日期，等等。</a:t>
            </a:r>
          </a:p>
          <a:p>
            <a:pPr marL="0" indent="0">
              <a:buNone/>
            </a:pPr>
            <a:r>
              <a:rPr lang="zh-CN" altLang="en-US" sz="1600"/>
              <a:t>对象有属性和方法</a:t>
            </a:r>
          </a:p>
          <a:p>
            <a:pPr marL="0" indent="0">
              <a:buNone/>
            </a:pPr>
            <a:r>
              <a:rPr lang="zh-CN" altLang="en-US" sz="1600"/>
              <a:t>属性是与对象相关的值。</a:t>
            </a:r>
          </a:p>
          <a:p>
            <a:pPr marL="0" indent="0">
              <a:buNone/>
            </a:pPr>
            <a:r>
              <a:rPr lang="zh-CN" altLang="en-US" sz="1600"/>
              <a:t>方法是能够在对象上执行的动作。</a:t>
            </a:r>
          </a:p>
          <a:p>
            <a:pPr marL="0" indent="0">
              <a:buNone/>
            </a:pPr>
            <a:r>
              <a:rPr lang="zh-CN" altLang="en-US" sz="1600"/>
              <a:t>举例：汽车就是现实生活中的对象。</a:t>
            </a:r>
          </a:p>
          <a:p>
            <a:pPr marL="0" indent="0">
              <a:buNone/>
            </a:pPr>
            <a:r>
              <a:rPr lang="zh-CN" altLang="en-US" sz="1600"/>
              <a:t>汽车的属性：</a:t>
            </a:r>
          </a:p>
          <a:p>
            <a:pPr marL="0" indent="0">
              <a:buNone/>
            </a:pPr>
            <a:r>
              <a:rPr lang="zh-CN" altLang="en-US" sz="1600"/>
              <a:t>car.name=Fiat</a:t>
            </a:r>
          </a:p>
          <a:p>
            <a:pPr marL="0" indent="0">
              <a:buNone/>
            </a:pPr>
            <a:r>
              <a:rPr lang="zh-CN" altLang="en-US" sz="1600"/>
              <a:t>car.model=500</a:t>
            </a:r>
          </a:p>
          <a:p>
            <a:pPr marL="0" indent="0">
              <a:buNone/>
            </a:pPr>
            <a:r>
              <a:rPr lang="zh-CN" altLang="en-US" sz="1600"/>
              <a:t>car.weight=850kg</a:t>
            </a:r>
          </a:p>
          <a:p>
            <a:pPr marL="0" indent="0">
              <a:buNone/>
            </a:pPr>
            <a:r>
              <a:rPr lang="zh-CN" altLang="en-US" sz="1600"/>
              <a:t>car.color=white </a:t>
            </a:r>
          </a:p>
          <a:p>
            <a:pPr marL="0" indent="0">
              <a:buNone/>
            </a:pPr>
            <a:r>
              <a:rPr lang="zh-CN" altLang="en-US" sz="1600"/>
              <a:t>汽车的方法：</a:t>
            </a:r>
          </a:p>
          <a:p>
            <a:pPr marL="0" indent="0">
              <a:buNone/>
            </a:pPr>
            <a:r>
              <a:rPr lang="zh-CN" altLang="en-US" sz="1600"/>
              <a:t>car.start()</a:t>
            </a:r>
          </a:p>
          <a:p>
            <a:pPr marL="0" indent="0">
              <a:buNone/>
            </a:pPr>
            <a:r>
              <a:rPr lang="zh-CN" altLang="en-US" sz="1600"/>
              <a:t>car.drive()</a:t>
            </a:r>
          </a:p>
          <a:p>
            <a:pPr marL="0" indent="0">
              <a:buNone/>
            </a:pPr>
            <a:r>
              <a:rPr lang="zh-CN" altLang="en-US" sz="1600"/>
              <a:t>car.brake()</a:t>
            </a:r>
          </a:p>
          <a:p>
            <a:pPr marL="0" indent="0">
              <a:buNone/>
            </a:pPr>
            <a:r>
              <a:rPr lang="zh-CN" altLang="en-US" sz="1600"/>
              <a:t>汽车的属性包括名称、型号、重量、颜色等。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838200" y="44450"/>
            <a:ext cx="8001000" cy="67449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>
                <a:sym typeface="+mn-ea"/>
              </a:rPr>
              <a:t>所有汽车都有这些属性，但是每款车的属性都不尽相同。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汽车的方法可以是启动、驾驶、刹车等。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所有汽车都拥有这些方法，但是它们被执行的时间都不尽相同。</a:t>
            </a:r>
          </a:p>
          <a:p>
            <a:pPr marL="0" indent="0">
              <a:buNone/>
            </a:pPr>
            <a:r>
              <a:rPr lang="zh-CN" altLang="en-US" sz="1600"/>
              <a:t>创建 JavaScript 对象</a:t>
            </a:r>
          </a:p>
          <a:p>
            <a:pPr marL="0" indent="0">
              <a:buNone/>
            </a:pPr>
            <a:r>
              <a:rPr lang="zh-CN" altLang="en-US" sz="1600"/>
              <a:t>JavaScript 中的几乎所有都是对象：字符串、数字、数组、日期、函数，等等。</a:t>
            </a:r>
          </a:p>
          <a:p>
            <a:pPr marL="0" indent="0">
              <a:buNone/>
            </a:pPr>
            <a:r>
              <a:rPr lang="zh-CN" altLang="en-US" sz="1600"/>
              <a:t>你也可以创建自己的对象。</a:t>
            </a:r>
          </a:p>
          <a:p>
            <a:pPr marL="0" indent="0">
              <a:buNone/>
            </a:pPr>
            <a:r>
              <a:rPr lang="zh-CN" altLang="en-US" sz="1600"/>
              <a:t>本例创建名为 "person" 的对象，并为其添加了四个属性：</a:t>
            </a:r>
          </a:p>
          <a:p>
            <a:pPr marL="0" indent="0">
              <a:buNone/>
            </a:pPr>
            <a:r>
              <a:rPr lang="zh-CN" altLang="en-US" sz="1600"/>
              <a:t>实例</a:t>
            </a:r>
          </a:p>
          <a:p>
            <a:pPr marL="0" indent="0">
              <a:buNone/>
            </a:pPr>
            <a:r>
              <a:rPr lang="zh-CN" altLang="en-US" sz="1600"/>
              <a:t>person=new Object();</a:t>
            </a:r>
          </a:p>
          <a:p>
            <a:pPr marL="0" indent="0">
              <a:buNone/>
            </a:pPr>
            <a:r>
              <a:rPr lang="zh-CN" altLang="en-US" sz="1600"/>
              <a:t>person.firstname="Bill";</a:t>
            </a:r>
          </a:p>
          <a:p>
            <a:pPr marL="0" indent="0">
              <a:buNone/>
            </a:pPr>
            <a:r>
              <a:rPr lang="zh-CN" altLang="en-US" sz="1600"/>
              <a:t>person.lastname="Gates";</a:t>
            </a:r>
          </a:p>
          <a:p>
            <a:pPr marL="0" indent="0">
              <a:buNone/>
            </a:pPr>
            <a:r>
              <a:rPr lang="zh-CN" altLang="en-US" sz="1600"/>
              <a:t>person.age=56;</a:t>
            </a:r>
          </a:p>
          <a:p>
            <a:pPr marL="0" indent="0">
              <a:buNone/>
            </a:pPr>
            <a:r>
              <a:rPr lang="zh-CN" altLang="en-US" sz="1600"/>
              <a:t>person.eyecolor="blue";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、函数</a:t>
            </a:r>
          </a:p>
          <a:p>
            <a:pPr marL="0" indent="0">
              <a:buNone/>
            </a:pPr>
            <a:r>
              <a:rPr lang="zh-CN" altLang="en-US" sz="1600"/>
              <a:t>JavaScript 函数语法</a:t>
            </a:r>
          </a:p>
          <a:p>
            <a:pPr marL="0" indent="0">
              <a:buNone/>
            </a:pPr>
            <a:r>
              <a:rPr lang="zh-CN" altLang="en-US" sz="1600"/>
              <a:t>函数就是包裹在花括号中的代码块，前面使用了关键词 function：</a:t>
            </a:r>
          </a:p>
          <a:p>
            <a:pPr marL="0" indent="0">
              <a:buNone/>
            </a:pPr>
            <a:r>
              <a:rPr lang="zh-CN" altLang="en-US" sz="1600"/>
              <a:t>function functionname()      普通的函数</a:t>
            </a:r>
          </a:p>
          <a:p>
            <a:pPr marL="0" indent="0">
              <a:buNone/>
            </a:pPr>
            <a:r>
              <a:rPr lang="zh-CN" altLang="en-US" sz="1600"/>
              <a:t>{</a:t>
            </a:r>
          </a:p>
          <a:p>
            <a:pPr marL="0" indent="0">
              <a:buNone/>
            </a:pPr>
            <a:r>
              <a:rPr lang="zh-CN" altLang="en-US" sz="1600"/>
              <a:t>这里是要执行的代码</a:t>
            </a:r>
          </a:p>
          <a:p>
            <a:pPr marL="0" indent="0">
              <a:buNone/>
            </a:pPr>
            <a:r>
              <a:rPr lang="zh-CN" altLang="en-US" sz="1600"/>
              <a:t>}</a:t>
            </a:r>
          </a:p>
          <a:p>
            <a:pPr marL="0" indent="0">
              <a:buNone/>
            </a:pPr>
            <a:r>
              <a:rPr lang="zh-CN" altLang="en-US" sz="1600"/>
              <a:t>function myFunction(a)     带一个参数的函数</a:t>
            </a:r>
          </a:p>
          <a:p>
            <a:pPr marL="0" indent="0">
              <a:buNone/>
            </a:pPr>
            <a:r>
              <a:rPr lang="zh-CN" altLang="en-US" sz="1600"/>
              <a:t>{</a:t>
            </a:r>
          </a:p>
          <a:p>
            <a:pPr marL="0" indent="0">
              <a:buNone/>
            </a:pPr>
            <a:r>
              <a:rPr lang="zh-CN" altLang="en-US" sz="1600"/>
              <a:t>return a;</a:t>
            </a:r>
          </a:p>
          <a:p>
            <a:pPr marL="0" indent="0">
              <a:buNone/>
            </a:pPr>
            <a:r>
              <a:rPr lang="zh-CN" altLang="en-US" sz="1600"/>
              <a:t>}</a:t>
            </a: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function myFunction(a,b</a:t>
            </a:r>
            <a:r>
              <a:rPr lang="en-US" altLang="zh-CN" sz="1600">
                <a:sym typeface="+mn-ea"/>
              </a:rPr>
              <a:t>,c</a:t>
            </a:r>
            <a:r>
              <a:rPr lang="zh-CN" altLang="en-US" sz="1600">
                <a:sym typeface="+mn-ea"/>
              </a:rPr>
              <a:t>)     带多个参数和返回结果的函数</a:t>
            </a: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return a*b</a:t>
            </a:r>
            <a:r>
              <a:rPr lang="en-US" altLang="zh-CN" sz="1600">
                <a:sym typeface="+mn-ea"/>
              </a:rPr>
              <a:t>+c</a:t>
            </a:r>
            <a:r>
              <a:rPr lang="zh-CN" altLang="en-US" sz="1600">
                <a:sym typeface="+mn-ea"/>
              </a:rPr>
              <a:t>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}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en-US" altLang="zh-CN" sz="16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838200" y="44450"/>
            <a:ext cx="8001000" cy="67449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、运算符</a:t>
            </a: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运算符 = 用于赋值。</a:t>
            </a: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运算符 + 用于加值。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var </a:t>
            </a:r>
            <a:r>
              <a:rPr lang="zh-CN" altLang="en-US" sz="1600">
                <a:sym typeface="+mn-ea"/>
              </a:rPr>
              <a:t>y=5;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var </a:t>
            </a:r>
            <a:r>
              <a:rPr lang="zh-CN" altLang="en-US" sz="1600">
                <a:sym typeface="+mn-ea"/>
              </a:rPr>
              <a:t>z=2;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var x;</a:t>
            </a: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x=y+z; </a:t>
            </a: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在以上语句执行后，x 的值是 7。</a:t>
            </a:r>
          </a:p>
          <a:p>
            <a:pPr marL="0" indent="0">
              <a:buNone/>
            </a:pP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+ - * / % ++ --      </a:t>
            </a:r>
            <a:r>
              <a:rPr lang="zh-CN" altLang="en-US" sz="1600">
                <a:sym typeface="+mn-ea"/>
              </a:rPr>
              <a:t>问题：</a:t>
            </a:r>
            <a:r>
              <a:rPr lang="en-US" altLang="zh-CN" sz="1600">
                <a:sym typeface="+mn-ea"/>
              </a:rPr>
              <a:t>  8/3=      8%3=</a:t>
            </a: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3223895"/>
            <a:ext cx="6914515" cy="2085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109855"/>
            <a:ext cx="7000240" cy="6619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0" y="168275"/>
            <a:ext cx="6245860" cy="6521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500042"/>
            <a:ext cx="6876415" cy="38093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197485"/>
            <a:ext cx="6924040" cy="4895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微信小程序开发工具</a:t>
            </a: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1285852" y="1428736"/>
            <a:ext cx="8001000" cy="44656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1、打开浏览器输入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https://mp.weixin.qq.com/debug/wxadoc/dev/devtools/download.html?t=1475052055364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打开页面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、查看系统信息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、选择下载对应的工具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、安装工具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、打开工具（需要微信扫描登录）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、尝试运行微信小程序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26365"/>
            <a:ext cx="6471285" cy="66846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85" y="81915"/>
            <a:ext cx="6895465" cy="51619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14935"/>
            <a:ext cx="6924040" cy="49714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87630"/>
            <a:ext cx="3799840" cy="3885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1245" y="4345940"/>
            <a:ext cx="753300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尝试查看和执行对象的属性和方法</a:t>
            </a:r>
          </a:p>
          <a:p>
            <a:endParaRPr lang="zh-CN" altLang="en-US" dirty="0"/>
          </a:p>
          <a:p>
            <a:r>
              <a:rPr lang="zh-CN" altLang="en-US" b="1" u="sng" dirty="0">
                <a:solidFill>
                  <a:schemeClr val="accent6"/>
                </a:solidFill>
                <a:sym typeface="+mn-ea"/>
              </a:rPr>
              <a:t>重点讲解对象的使用</a:t>
            </a:r>
            <a:r>
              <a:rPr lang="en-US" altLang="zh-CN" b="1" u="sng" dirty="0">
                <a:solidFill>
                  <a:schemeClr val="accent6"/>
                </a:solidFill>
                <a:sym typeface="+mn-ea"/>
              </a:rPr>
              <a:t>(</a:t>
            </a:r>
            <a:r>
              <a:rPr lang="zh-CN" altLang="en-US" b="1" u="sng" dirty="0">
                <a:solidFill>
                  <a:schemeClr val="accent6"/>
                </a:solidFill>
                <a:sym typeface="+mn-ea"/>
              </a:rPr>
              <a:t>小程序提供的</a:t>
            </a:r>
            <a:r>
              <a:rPr lang="en-US" altLang="zh-CN" b="1" u="sng" dirty="0" err="1">
                <a:solidFill>
                  <a:schemeClr val="accent6"/>
                </a:solidFill>
                <a:sym typeface="+mn-ea"/>
              </a:rPr>
              <a:t>api</a:t>
            </a:r>
            <a:r>
              <a:rPr lang="zh-CN" altLang="en-US" b="1" u="sng" dirty="0">
                <a:solidFill>
                  <a:schemeClr val="accent6"/>
                </a:solidFill>
                <a:sym typeface="+mn-ea"/>
              </a:rPr>
              <a:t>的属性和方法</a:t>
            </a:r>
            <a:r>
              <a:rPr lang="en-US" altLang="zh-CN" b="1" u="sng" dirty="0">
                <a:solidFill>
                  <a:schemeClr val="accent6"/>
                </a:solidFill>
                <a:sym typeface="+mn-ea"/>
              </a:rPr>
              <a:t>)</a:t>
            </a:r>
          </a:p>
          <a:p>
            <a:endParaRPr lang="zh-CN" altLang="en-US" dirty="0"/>
          </a:p>
          <a:p>
            <a:r>
              <a:rPr lang="zh-CN" altLang="en-US" dirty="0"/>
              <a:t>为下节课做铺垫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微信小程序框架简易教程</a:t>
            </a: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838200" y="1555750"/>
            <a:ext cx="8001000" cy="50793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、什么是框架？？？详细介绍百度百科，引导学生方法</a:t>
            </a: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1600" b="1" dirty="0">
                <a:solidFill>
                  <a:srgbClr val="00B050"/>
                </a:solidFill>
              </a:rPr>
              <a:t>他本是建筑学的概念</a:t>
            </a:r>
          </a:p>
          <a:p>
            <a:pPr marL="0" indent="0">
              <a:buNone/>
            </a:pPr>
            <a:r>
              <a:rPr lang="zh-CN" altLang="zh-CN" sz="1600" dirty="0"/>
              <a:t>框架（framework）是一个基本概念上的结构，用于</a:t>
            </a:r>
            <a:r>
              <a:rPr lang="zh-CN" altLang="zh-CN" sz="1600" b="1" dirty="0">
                <a:solidFill>
                  <a:srgbClr val="00B050"/>
                </a:solidFill>
              </a:rPr>
              <a:t>去解决</a:t>
            </a:r>
            <a:r>
              <a:rPr lang="zh-CN" altLang="zh-CN" sz="1600" dirty="0"/>
              <a:t>或者</a:t>
            </a:r>
            <a:r>
              <a:rPr lang="zh-CN" altLang="zh-CN" sz="1600" b="1" dirty="0">
                <a:solidFill>
                  <a:srgbClr val="00B050"/>
                </a:solidFill>
              </a:rPr>
              <a:t>处理复杂的问</a:t>
            </a:r>
            <a:r>
              <a:rPr lang="zh-CN" altLang="zh-CN" sz="1600" dirty="0"/>
              <a:t>题。这个广泛的定义使用的十分流行，</a:t>
            </a:r>
            <a:r>
              <a:rPr lang="zh-CN" altLang="zh-CN" sz="1600" b="1" dirty="0">
                <a:solidFill>
                  <a:srgbClr val="FF0000"/>
                </a:solidFill>
              </a:rPr>
              <a:t>尤其在软件概念</a:t>
            </a:r>
            <a:r>
              <a:rPr lang="zh-CN" altLang="zh-CN" sz="1600" dirty="0"/>
              <a:t>。框架也能用于机械结构。</a:t>
            </a:r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、为什么要用框架？？？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因为软件系统发展到今天已经很复杂了，特别是服务器端软件，涉及到的知识，内容，问题太多。在某些方面使用别人成熟的框架，就相当于让</a:t>
            </a:r>
            <a:r>
              <a:rPr lang="zh-CN" altLang="en-US" sz="1600" b="1" dirty="0">
                <a:solidFill>
                  <a:srgbClr val="FF0000"/>
                </a:solidFill>
              </a:rPr>
              <a:t>别人帮你完成一些基础工作</a:t>
            </a:r>
            <a:r>
              <a:rPr lang="zh-CN" altLang="en-US" sz="1600" dirty="0"/>
              <a:t>，你只需要</a:t>
            </a:r>
            <a:r>
              <a:rPr lang="zh-CN" altLang="en-US" sz="1600" b="1" dirty="0">
                <a:solidFill>
                  <a:srgbClr val="FF0000"/>
                </a:solidFill>
              </a:rPr>
              <a:t>集中精力完成系统的业务逻辑设计</a:t>
            </a:r>
            <a:r>
              <a:rPr lang="zh-CN" altLang="en-US" sz="1600" dirty="0"/>
              <a:t>。而且</a:t>
            </a:r>
            <a:r>
              <a:rPr lang="zh-CN" altLang="en-US" sz="1600" b="1" dirty="0">
                <a:solidFill>
                  <a:srgbClr val="FF0000"/>
                </a:solidFill>
              </a:rPr>
              <a:t>框架一般是成熟，稳健的</a:t>
            </a:r>
            <a:r>
              <a:rPr lang="zh-CN" altLang="en-US" sz="1600" dirty="0"/>
              <a:t>，他可以处理系统很多细节问题，比如，事物处理，安全性，数据流控制等问题。还有框架一般都经过很多人使用，所以</a:t>
            </a:r>
            <a:r>
              <a:rPr lang="zh-CN" altLang="en-US" sz="1600" b="1" dirty="0">
                <a:solidFill>
                  <a:srgbClr val="0070C0"/>
                </a:solidFill>
              </a:rPr>
              <a:t>结构很好，所以扩展性也很好，而且它是不断升级的，你可以直接享受别人升级代码带来的好处</a:t>
            </a:r>
            <a:r>
              <a:rPr lang="zh-CN" altLang="en-US" sz="1600" dirty="0"/>
              <a:t>。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软件为什么要分层？ 为了实现“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高内聚、低耦合</a:t>
            </a:r>
            <a:r>
              <a:rPr lang="zh-CN" altLang="en-US" sz="1600" dirty="0"/>
              <a:t>”。把问题划分开来各个解决，易于控制，易于延展，易于分配资源…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总之好处很多啦！</a:t>
            </a:r>
            <a:r>
              <a:rPr lang="zh-CN" altLang="en-US" sz="1600" dirty="0"/>
              <a:t>）。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感谢外星人提供录频软件哦，么么哒</a:t>
            </a:r>
            <a:r>
              <a:rPr lang="en-US" altLang="zh-CN" sz="1600" dirty="0"/>
              <a:t>~~~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829310" y="216535"/>
            <a:ext cx="8001000" cy="64185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用一张图讲解微信小程序框架构成    结合微信官网、脑图、打开开发工具演示。加深印象。</a:t>
            </a:r>
            <a:r>
              <a:rPr lang="zh-CN" altLang="en-US" sz="1600">
                <a:sym typeface="+mn-ea"/>
              </a:rPr>
              <a:t>地址https://mp.weixin.qq.com/debug/wxadoc/dev/framework/view/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760730"/>
            <a:ext cx="7038340" cy="61048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" y="172720"/>
            <a:ext cx="7295515" cy="3152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680460"/>
            <a:ext cx="3590290" cy="2618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73355"/>
            <a:ext cx="7124065" cy="57429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83845"/>
            <a:ext cx="7143115" cy="29806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" y="290830"/>
            <a:ext cx="7190740" cy="62763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01000" cy="1143000"/>
          </a:xfrm>
        </p:spPr>
        <p:txBody>
          <a:bodyPr anchor="ctr"/>
          <a:lstStyle/>
          <a:p>
            <a:r>
              <a:rPr lang="zh-CN" altLang="en-US"/>
              <a:t>学完你能做什么？怎么做？</a:t>
            </a: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838200" y="1196752"/>
            <a:ext cx="8001000" cy="51136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1、你能够独立的编写自己的网页，如个人简历。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、微信运营人员完全可以抛开网络上的微信编辑器，自己想做啥样就啥样，完全自己做主。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、你可以胜任初级</a:t>
            </a:r>
            <a:r>
              <a:rPr lang="en-US" altLang="zh-CN" sz="1600" b="1" dirty="0"/>
              <a:t>web</a:t>
            </a:r>
            <a:r>
              <a:rPr lang="zh-CN" altLang="en-US" sz="1600" b="1" dirty="0"/>
              <a:t>前端的岗位要求。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/>
              <a:t>4</a:t>
            </a:r>
            <a:r>
              <a:rPr lang="zh-CN" altLang="en-US" sz="1600" b="1" dirty="0"/>
              <a:t>、你可以做自己想要的微信功能（基于你强大的</a:t>
            </a:r>
            <a:r>
              <a:rPr lang="en-US" altLang="zh-CN" sz="1600" b="1" dirty="0" err="1"/>
              <a:t>javascript</a:t>
            </a:r>
            <a:r>
              <a:rPr lang="zh-CN" altLang="en-US" sz="1600" b="1" dirty="0"/>
              <a:t>编程能力）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/>
              <a:t>5</a:t>
            </a:r>
            <a:r>
              <a:rPr lang="zh-CN" altLang="en-US" sz="1600" b="1" dirty="0"/>
              <a:t>、除了以上，你可以开发网络上任何一家提供</a:t>
            </a:r>
            <a:r>
              <a:rPr lang="en-US" altLang="zh-CN" sz="1600" b="1" dirty="0" err="1"/>
              <a:t>api</a:t>
            </a:r>
            <a:r>
              <a:rPr lang="zh-CN" altLang="en-US" sz="1600" b="1" dirty="0"/>
              <a:t>的接口，实现自己想要的应用程序。如淘宝客，地图导航，天气预报等等。案例：</a:t>
            </a:r>
            <a:r>
              <a:rPr lang="en-US" altLang="zh-CN" sz="1600" b="1" dirty="0"/>
              <a:t>http://</a:t>
            </a:r>
            <a:r>
              <a:rPr lang="en-US" altLang="zh-CN" sz="1600" b="1" dirty="0" err="1"/>
              <a:t>www.zgdnbxg.com</a:t>
            </a:r>
            <a:r>
              <a:rPr lang="zh-CN" altLang="zh-CN" sz="1600" b="1" dirty="0"/>
              <a:t> 电脑打开和手机浏览器打开是不同的风格</a:t>
            </a:r>
            <a:r>
              <a:rPr lang="en-US" altLang="zh-CN" sz="1600" b="1" dirty="0"/>
              <a:t>,</a:t>
            </a:r>
            <a:r>
              <a:rPr lang="zh-CN" altLang="zh-CN" sz="1600" b="1" dirty="0"/>
              <a:t>该案例用</a:t>
            </a:r>
            <a:r>
              <a:rPr lang="en-US" altLang="zh-CN" sz="1600" b="1" dirty="0"/>
              <a:t>html + </a:t>
            </a:r>
            <a:r>
              <a:rPr lang="en-US" altLang="zh-CN" sz="1600" b="1" dirty="0" err="1"/>
              <a:t>css</a:t>
            </a:r>
            <a:r>
              <a:rPr lang="en-US" altLang="zh-CN" sz="1600" b="1" dirty="0"/>
              <a:t> + </a:t>
            </a:r>
            <a:r>
              <a:rPr lang="en-US" altLang="zh-CN" sz="1600" b="1" dirty="0" err="1"/>
              <a:t>javascript</a:t>
            </a:r>
            <a:r>
              <a:rPr lang="en-US" altLang="zh-CN" sz="1600" b="1" dirty="0"/>
              <a:t> + </a:t>
            </a:r>
            <a:r>
              <a:rPr lang="en-US" altLang="zh-CN" sz="1600" b="1" dirty="0" err="1"/>
              <a:t>php</a:t>
            </a:r>
            <a:r>
              <a:rPr lang="en-US" altLang="zh-CN" sz="1600" b="1" dirty="0"/>
              <a:t> + </a:t>
            </a:r>
            <a:r>
              <a:rPr lang="zh-CN" altLang="zh-CN" sz="1600" b="1" dirty="0"/>
              <a:t>淘宝客</a:t>
            </a:r>
            <a:r>
              <a:rPr lang="en-US" altLang="zh-CN" sz="1600" b="1" dirty="0" err="1"/>
              <a:t>api</a:t>
            </a:r>
            <a:r>
              <a:rPr lang="zh-CN" altLang="en-US" sz="1600" b="1" dirty="0"/>
              <a:t>开发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怎么做？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通过教学，学会基础的知识，亲自动手，不懂先百度，再不懂问网友。周而复始，锻炼自己的一套学习方法和学习技巧。就像你一开始玩</a:t>
            </a:r>
            <a:r>
              <a:rPr lang="en-US" altLang="zh-CN" sz="1600" b="1" dirty="0"/>
              <a:t>lol</a:t>
            </a:r>
            <a:r>
              <a:rPr lang="zh-CN" altLang="en-US" sz="1600" b="1" dirty="0"/>
              <a:t>一样，拿出那样的游戏精神，大不了坑了队友呗，坑一次两次就够了，关键要学会思考，能做什么？先做什么？再做什么？不用一年，你一定会成为高手。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网络视频的合理利用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优酷视频：电脑打开优酷视频，搜索关键字</a:t>
            </a:r>
            <a:r>
              <a:rPr lang="en-US" altLang="zh-CN" sz="1600" b="1" dirty="0"/>
              <a:t>“html</a:t>
            </a:r>
            <a:r>
              <a:rPr lang="zh-CN" altLang="en-US" sz="1600" b="1" dirty="0"/>
              <a:t>基础教程</a:t>
            </a:r>
            <a:r>
              <a:rPr lang="en-US" altLang="zh-CN" sz="1600" b="1" dirty="0"/>
              <a:t>”</a:t>
            </a:r>
            <a:r>
              <a:rPr lang="zh-CN" altLang="en-US" sz="1600" b="1" dirty="0"/>
              <a:t>选择适合自己的视频观看。</a:t>
            </a:r>
            <a:endParaRPr lang="en-US" altLang="zh-CN" sz="16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14290"/>
            <a:ext cx="7066915" cy="42570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239395"/>
            <a:ext cx="7095490" cy="40760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4315460"/>
            <a:ext cx="7009765" cy="2381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88900"/>
            <a:ext cx="7028815" cy="2961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6635" y="3292475"/>
            <a:ext cx="7110095" cy="216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框架的介绍结束，再介绍工具的各个功能区域</a:t>
            </a:r>
          </a:p>
          <a:p>
            <a:endParaRPr lang="zh-CN" altLang="en-US" dirty="0"/>
          </a:p>
          <a:p>
            <a:r>
              <a:rPr lang="zh-CN" altLang="en-US" dirty="0"/>
              <a:t>下节课：小程序的组件介绍</a:t>
            </a:r>
          </a:p>
          <a:p>
            <a:endParaRPr lang="zh-CN" altLang="en-US" dirty="0"/>
          </a:p>
          <a:p>
            <a:r>
              <a:rPr lang="zh-CN" altLang="en-US" sz="4000" dirty="0">
                <a:sym typeface="+mn-ea"/>
              </a:rPr>
              <a:t>谢谢观看！！！</a:t>
            </a:r>
            <a:endParaRPr lang="zh-CN" altLang="en-US" sz="40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微信小程序视图层简易教程</a:t>
            </a: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838200" y="1118870"/>
            <a:ext cx="8001000" cy="55041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视图层分</a:t>
            </a:r>
            <a:r>
              <a:rPr lang="en-US" altLang="zh-CN" sz="2000" dirty="0"/>
              <a:t>3</a:t>
            </a:r>
            <a:r>
              <a:rPr lang="zh-CN" altLang="en-US" sz="2000" dirty="0"/>
              <a:t>块内容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https://mp.weixin.qq.com/debug/wxadoc/dev/framework/view/</a:t>
            </a: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wxml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wxss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3</a:t>
            </a:r>
            <a:r>
              <a:rPr lang="zh-CN" altLang="en-US" sz="2000" dirty="0"/>
              <a:t>、组件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b="1" dirty="0"/>
              <a:t>框架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7030A0"/>
                </a:solidFill>
              </a:rPr>
              <a:t>视图层</a:t>
            </a:r>
            <a:r>
              <a:rPr lang="zh-CN" altLang="en-US" sz="2000" dirty="0"/>
              <a:t>由 </a:t>
            </a:r>
            <a:r>
              <a:rPr lang="zh-CN" altLang="en-US" sz="2000" b="1" dirty="0">
                <a:solidFill>
                  <a:srgbClr val="00B050"/>
                </a:solidFill>
              </a:rPr>
              <a:t>WXML</a:t>
            </a:r>
            <a:r>
              <a:rPr lang="zh-CN" altLang="en-US" sz="2000" dirty="0"/>
              <a:t> 与 </a:t>
            </a:r>
            <a:r>
              <a:rPr lang="zh-CN" altLang="en-US" sz="2000" b="1" dirty="0">
                <a:solidFill>
                  <a:srgbClr val="00B050"/>
                </a:solidFill>
              </a:rPr>
              <a:t>WXSS</a:t>
            </a:r>
            <a:r>
              <a:rPr lang="zh-CN" altLang="en-US" sz="2000" dirty="0"/>
              <a:t> 编写，由</a:t>
            </a:r>
            <a:r>
              <a:rPr lang="zh-CN" altLang="en-US" sz="2000" b="1" dirty="0">
                <a:solidFill>
                  <a:srgbClr val="00B050"/>
                </a:solidFill>
              </a:rPr>
              <a:t>组件</a:t>
            </a:r>
            <a:r>
              <a:rPr lang="zh-CN" altLang="en-US" sz="2000" dirty="0"/>
              <a:t>来进行展示。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将</a:t>
            </a:r>
            <a:r>
              <a:rPr lang="zh-CN" altLang="en-US" sz="2000" b="1" dirty="0">
                <a:solidFill>
                  <a:srgbClr val="FF0000"/>
                </a:solidFill>
              </a:rPr>
              <a:t>逻辑层的数据</a:t>
            </a:r>
            <a:r>
              <a:rPr lang="zh-CN" altLang="en-US" sz="2000" dirty="0"/>
              <a:t>反应成</a:t>
            </a:r>
            <a:r>
              <a:rPr lang="zh-CN" altLang="en-US" sz="2000" b="1" dirty="0">
                <a:solidFill>
                  <a:srgbClr val="00B050"/>
                </a:solidFill>
              </a:rPr>
              <a:t>视图</a:t>
            </a:r>
            <a:r>
              <a:rPr lang="zh-CN" altLang="en-US" sz="2000" dirty="0"/>
              <a:t>，同时将视图层的</a:t>
            </a:r>
            <a:r>
              <a:rPr lang="zh-CN" altLang="en-US" sz="2000" b="1" dirty="0">
                <a:solidFill>
                  <a:srgbClr val="00B050"/>
                </a:solidFill>
              </a:rPr>
              <a:t>事件</a:t>
            </a:r>
            <a:r>
              <a:rPr lang="zh-CN" altLang="en-US" sz="2000" dirty="0"/>
              <a:t>发送给</a:t>
            </a:r>
            <a:r>
              <a:rPr lang="zh-CN" altLang="en-US" sz="2000" b="1" dirty="0">
                <a:solidFill>
                  <a:srgbClr val="FF0000"/>
                </a:solidFill>
              </a:rPr>
              <a:t>逻辑层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WXML(WeiXin Markup language)用于描述页面的结构。</a:t>
            </a:r>
          </a:p>
          <a:p>
            <a:pPr marL="0" indent="0">
              <a:buNone/>
            </a:pPr>
            <a:r>
              <a:rPr lang="zh-CN" altLang="en-US" sz="1600" i="1" dirty="0"/>
              <a:t>类似前面我们学到的</a:t>
            </a:r>
            <a:r>
              <a:rPr lang="en-US" altLang="zh-CN" sz="1600" i="1" dirty="0"/>
              <a:t>HTML</a:t>
            </a:r>
          </a:p>
          <a:p>
            <a:pPr marL="0" indent="0">
              <a:buNone/>
            </a:pPr>
            <a:r>
              <a:rPr lang="zh-CN" altLang="en-US" sz="2000" dirty="0"/>
              <a:t>WXSS(WeiXin Style Sheet)用于描述页面的样式。</a:t>
            </a:r>
          </a:p>
          <a:p>
            <a:pPr marL="0" indent="0">
              <a:buNone/>
            </a:pPr>
            <a:r>
              <a:rPr lang="zh-CN" altLang="en-US" sz="1600" i="1" dirty="0"/>
              <a:t>类似</a:t>
            </a:r>
            <a:r>
              <a:rPr lang="en-US" altLang="zh-CN" sz="1600" i="1" dirty="0"/>
              <a:t>CSS,</a:t>
            </a:r>
            <a:r>
              <a:rPr lang="zh-CN" altLang="en-US" sz="1600" i="1" dirty="0"/>
              <a:t>语法大同小异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组件(Component)是视图的基本组成单元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框架为开发者提供了一系列基础组件，开发者可以通过组合这些基础组件进行快速开发。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WXML</a:t>
            </a:r>
          </a:p>
          <a:p>
            <a:pPr marL="0" indent="0">
              <a:buNone/>
            </a:pPr>
            <a:r>
              <a:rPr lang="zh-CN" altLang="en-US" sz="1600"/>
              <a:t>WXML（WeiXin Markup Language）是框架设计的一套标签语言，结合基础组件、事件系统，可以构建出页面的结构。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用以下一些简单的例子来看看 WXML 具有什么能力：</a:t>
            </a:r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714500"/>
            <a:ext cx="7193280" cy="50222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125095"/>
            <a:ext cx="6950075" cy="64071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" y="229235"/>
            <a:ext cx="7205345" cy="63995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125095"/>
            <a:ext cx="7174230" cy="58978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5" y="125095"/>
            <a:ext cx="5739765" cy="66370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69850"/>
            <a:ext cx="8322945" cy="56845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学习小程序所需的技能</a:t>
            </a: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1、软件的使用（代码的辅助工具）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浏览器：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浏览器很多，有谷歌浏览器，火狐浏览器，ie浏览器，qq浏览器等，这里我们统一使用火狐浏览器调试。（没有火狐没关系，只要你有浏览器就行。只不过火狐好一点，不影响开发）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编辑器：编辑器也有很多，有自带的文编编辑器，dreamweaver，eclipse，</a:t>
            </a:r>
            <a:r>
              <a:rPr lang="en-US" altLang="zh-CN" sz="1600" b="1" dirty="0"/>
              <a:t>android </a:t>
            </a:r>
            <a:r>
              <a:rPr lang="zh-CN" altLang="en-US" sz="1600" b="1" dirty="0"/>
              <a:t>studio都行，这里我们统一使用Dreamweaver编写代码。（没有</a:t>
            </a:r>
            <a:r>
              <a:rPr lang="en-US" altLang="zh-CN" sz="1600" b="1" dirty="0" err="1"/>
              <a:t>dreamweaver</a:t>
            </a:r>
            <a:r>
              <a:rPr lang="zh-CN" altLang="en-US" sz="1600" b="1" dirty="0"/>
              <a:t>也没关系，只要你的系统是</a:t>
            </a:r>
            <a:r>
              <a:rPr lang="en-US" altLang="zh-CN" sz="1600" b="1" dirty="0"/>
              <a:t>windows</a:t>
            </a:r>
            <a:r>
              <a:rPr lang="zh-CN" altLang="en-US" sz="1600" b="1" dirty="0"/>
              <a:t>，有记事本就</a:t>
            </a:r>
            <a:r>
              <a:rPr lang="en-US" altLang="zh-CN" sz="1600" b="1" dirty="0"/>
              <a:t>ok</a:t>
            </a:r>
            <a:r>
              <a:rPr lang="zh-CN" altLang="en-US" sz="1600" b="1" dirty="0"/>
              <a:t>）</a:t>
            </a:r>
            <a:r>
              <a:rPr lang="zh-CN" altLang="en-US" sz="1600" b="1" i="1" dirty="0">
                <a:solidFill>
                  <a:srgbClr val="FF0000"/>
                </a:solidFill>
              </a:rPr>
              <a:t>不要纠结细节。掌握方法才是学习的目的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2、</a:t>
            </a:r>
            <a:r>
              <a:rPr lang="en-US" altLang="zh-CN" sz="1600" b="1" dirty="0"/>
              <a:t>HTML</a:t>
            </a:r>
            <a:r>
              <a:rPr lang="zh-CN" altLang="en-US" sz="1600" b="1" dirty="0"/>
              <a:t>：</a:t>
            </a:r>
            <a:r>
              <a:rPr lang="zh-CN" altLang="en-US" sz="1600" b="1" dirty="0">
                <a:sym typeface="+mn-ea"/>
              </a:rPr>
              <a:t>超文本标记语言</a:t>
            </a:r>
            <a:r>
              <a:rPr lang="zh-CN" altLang="en-US" sz="1600" b="1" dirty="0"/>
              <a:t>（与浏览器沟通的一种方式，最基础）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、CSS：层叠样式表（就想人的衣服一样，装饰的，但很重要！！！）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/>
              <a:t>4</a:t>
            </a:r>
            <a:r>
              <a:rPr lang="zh-CN" altLang="en-US" sz="1600" b="1" dirty="0"/>
              <a:t>、JavaScript：2016最火的网络脚本语言，往后几年会一直火下去（必须会！！！）。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在这里要感谢微信大神：张小龙。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" y="155575"/>
            <a:ext cx="5809615" cy="65811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10" y="201930"/>
            <a:ext cx="5523865" cy="45142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125095"/>
            <a:ext cx="5552440" cy="59715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865"/>
            <a:ext cx="6066790" cy="61525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95"/>
            <a:ext cx="8075295" cy="53924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46990"/>
            <a:ext cx="6714490" cy="50571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197485"/>
            <a:ext cx="8130540" cy="55073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125095"/>
            <a:ext cx="8037830" cy="53251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25095"/>
            <a:ext cx="7896860" cy="54775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25095"/>
            <a:ext cx="8001000" cy="661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215900"/>
            <a:ext cx="72561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基础组件</a:t>
            </a:r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框架为开发者提供了一系列基础</a:t>
            </a:r>
            <a:r>
              <a:rPr lang="zh-CN" altLang="en-US" sz="1600" b="1" dirty="0"/>
              <a:t>组件</a:t>
            </a:r>
            <a:r>
              <a:rPr lang="zh-CN" altLang="en-US" sz="1600" dirty="0"/>
              <a:t>，开发者可以通过组合这些基础组件进行快速开发。</a:t>
            </a:r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什么是组件：</a:t>
            </a:r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    组件是视图层的基本组成单元。</a:t>
            </a:r>
          </a:p>
          <a:p>
            <a:pPr algn="l"/>
            <a:r>
              <a:rPr lang="zh-CN" altLang="en-US" sz="1600" dirty="0"/>
              <a:t>    </a:t>
            </a:r>
            <a:r>
              <a:rPr lang="zh-CN" altLang="en-US" sz="1600" b="1" dirty="0">
                <a:solidFill>
                  <a:srgbClr val="7030A0"/>
                </a:solidFill>
              </a:rPr>
              <a:t>组件自带一些功能与微信风格的样式</a:t>
            </a:r>
            <a:r>
              <a:rPr lang="zh-CN" altLang="en-US" sz="1600" dirty="0"/>
              <a:t>。</a:t>
            </a:r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    一个组件通常包括开始标签和结束标签，属性用来修饰这个组件，内容在两个标签之内。</a:t>
            </a:r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    &lt;tagname property="value"&gt;</a:t>
            </a:r>
          </a:p>
          <a:p>
            <a:pPr algn="l"/>
            <a:r>
              <a:rPr lang="zh-CN" altLang="en-US" sz="1600" dirty="0"/>
              <a:t>      Content goes here ...</a:t>
            </a:r>
          </a:p>
          <a:p>
            <a:pPr algn="l"/>
            <a:r>
              <a:rPr lang="zh-CN" altLang="en-US" sz="1600" dirty="0"/>
              <a:t>    &lt;/tagename&gt;</a:t>
            </a:r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    注意：</a:t>
            </a:r>
            <a:r>
              <a:rPr lang="zh-CN" altLang="en-US" sz="1600" b="1" dirty="0">
                <a:solidFill>
                  <a:srgbClr val="FF0000"/>
                </a:solidFill>
              </a:rPr>
              <a:t>所有组件与属性都是小写，以连字符-连接  如：</a:t>
            </a:r>
            <a:r>
              <a:rPr lang="en-US" altLang="zh-CN" sz="1600" b="1" dirty="0">
                <a:solidFill>
                  <a:srgbClr val="FF0000"/>
                </a:solidFill>
              </a:rPr>
              <a:t>action-sheet</a:t>
            </a:r>
          </a:p>
          <a:p>
            <a:pPr algn="l"/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chemeClr val="tx1"/>
                </a:solidFill>
              </a:rPr>
              <a:t>打开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https://mp.weixin.qq.com/debug/wxadoc/dev/component/</a:t>
            </a:r>
          </a:p>
          <a:p>
            <a:pPr algn="l"/>
            <a:r>
              <a:rPr lang="zh-CN" altLang="en-US" sz="1600" b="1" dirty="0">
                <a:solidFill>
                  <a:schemeClr val="tx1"/>
                </a:solidFill>
              </a:rPr>
              <a:t>结合</a:t>
            </a:r>
            <a:r>
              <a:rPr lang="en-US" altLang="zh-CN" sz="1600" b="1" dirty="0">
                <a:solidFill>
                  <a:schemeClr val="tx1"/>
                </a:solidFill>
              </a:rPr>
              <a:t>html</a:t>
            </a:r>
            <a:r>
              <a:rPr lang="zh-CN" altLang="en-US" sz="1600" b="1" dirty="0">
                <a:solidFill>
                  <a:schemeClr val="tx1"/>
                </a:solidFill>
              </a:rPr>
              <a:t>的知识，分别讲解组件的作用</a:t>
            </a:r>
          </a:p>
          <a:p>
            <a:pPr algn="l"/>
            <a:endParaRPr lang="zh-CN" altLang="en-US" sz="16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1600" b="1" dirty="0">
                <a:solidFill>
                  <a:schemeClr val="tx1"/>
                </a:solidFill>
              </a:rPr>
              <a:t>通过工具演示的方式</a:t>
            </a:r>
            <a:r>
              <a:rPr lang="en-US" altLang="zh-CN" sz="1600" b="1" dirty="0">
                <a:solidFill>
                  <a:schemeClr val="tx1"/>
                </a:solidFill>
              </a:rPr>
              <a:t>	</a:t>
            </a:r>
            <a:endParaRPr lang="zh-CN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html</a:t>
            </a:r>
            <a:r>
              <a:rPr lang="zh-CN" altLang="en-US"/>
              <a:t>基础课程</a:t>
            </a:r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sym typeface="+mn-ea"/>
              </a:rPr>
              <a:t>HTML：超文本标记语言</a:t>
            </a:r>
            <a:endParaRPr lang="zh-CN" altLang="en-US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sym typeface="+mn-ea"/>
              </a:rPr>
              <a:t>标签：&lt;html&gt;&lt;/html&gt;闭合标签、&lt;br /&gt;自闭标签</a:t>
            </a:r>
            <a:r>
              <a:rPr lang="en-US" altLang="zh-CN" sz="1600" b="1" dirty="0">
                <a:sym typeface="+mn-ea"/>
              </a:rPr>
              <a:t>&lt;</a:t>
            </a:r>
            <a:r>
              <a:rPr lang="en-US" altLang="zh-CN" sz="1600" b="1" dirty="0" err="1">
                <a:sym typeface="+mn-ea"/>
              </a:rPr>
              <a:t>img</a:t>
            </a:r>
            <a:r>
              <a:rPr lang="en-US" altLang="zh-CN" sz="1600" b="1" dirty="0">
                <a:sym typeface="+mn-ea"/>
              </a:rPr>
              <a:t> /&gt;&lt;</a:t>
            </a:r>
            <a:r>
              <a:rPr lang="en-US" altLang="zh-CN" sz="1600" b="1" dirty="0" err="1">
                <a:sym typeface="+mn-ea"/>
              </a:rPr>
              <a:t>hr</a:t>
            </a:r>
            <a:r>
              <a:rPr lang="en-US" altLang="zh-CN" sz="1600" b="1" dirty="0">
                <a:sym typeface="+mn-ea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ym typeface="+mn-ea"/>
              </a:rPr>
              <a:t>HTML</a:t>
            </a:r>
            <a:r>
              <a:rPr lang="zh-CN" altLang="en-US" sz="1600" b="1" dirty="0">
                <a:sym typeface="+mn-ea"/>
              </a:rPr>
              <a:t>很重要，重要，一定要学好。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600" b="1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ym typeface="+mn-ea"/>
              </a:rPr>
              <a:t>HTML</a:t>
            </a:r>
            <a:r>
              <a:rPr lang="zh-CN" altLang="en-US" sz="1600" b="1" dirty="0">
                <a:sym typeface="+mn-ea"/>
              </a:rPr>
              <a:t>标签的熟练使用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sym typeface="+mn-ea"/>
              </a:rPr>
              <a:t>如：</a:t>
            </a:r>
            <a:r>
              <a:rPr lang="en-US" altLang="zh-CN" sz="1600" b="1" dirty="0">
                <a:sym typeface="+mn-ea"/>
              </a:rPr>
              <a:t>&lt;div&gt;&lt;a&gt;&lt;span&gt;&lt;b&gt;&lt;</a:t>
            </a:r>
            <a:r>
              <a:rPr lang="en-US" altLang="zh-CN" sz="1600" b="1" dirty="0" err="1">
                <a:sym typeface="+mn-ea"/>
              </a:rPr>
              <a:t>img</a:t>
            </a:r>
            <a:r>
              <a:rPr lang="en-US" altLang="zh-CN" sz="1600" b="1" dirty="0">
                <a:sym typeface="+mn-ea"/>
              </a:rPr>
              <a:t>&gt;&lt;input&gt;&lt;table&gt;&lt;</a:t>
            </a:r>
            <a:r>
              <a:rPr lang="en-US" altLang="zh-CN" sz="1600" b="1" dirty="0" err="1">
                <a:sym typeface="+mn-ea"/>
              </a:rPr>
              <a:t>tr</a:t>
            </a:r>
            <a:r>
              <a:rPr lang="en-US" altLang="zh-CN" sz="1600" b="1" dirty="0">
                <a:sym typeface="+mn-ea"/>
              </a:rPr>
              <a:t>&gt;&lt;td&gt;&lt;p&gt;&lt;</a:t>
            </a:r>
            <a:r>
              <a:rPr lang="en-US" altLang="zh-CN" sz="1600" b="1" dirty="0" err="1">
                <a:sym typeface="+mn-ea"/>
              </a:rPr>
              <a:t>ul</a:t>
            </a:r>
            <a:r>
              <a:rPr lang="en-US" altLang="zh-CN" sz="1600" b="1" dirty="0">
                <a:sym typeface="+mn-ea"/>
              </a:rPr>
              <a:t>&gt;&lt;</a:t>
            </a:r>
            <a:r>
              <a:rPr lang="en-US" altLang="zh-CN" sz="1600" b="1" dirty="0" err="1">
                <a:sym typeface="+mn-ea"/>
              </a:rPr>
              <a:t>ol</a:t>
            </a:r>
            <a:r>
              <a:rPr lang="en-US" altLang="zh-CN" sz="1600" b="1" dirty="0">
                <a:sym typeface="+mn-ea"/>
              </a:rPr>
              <a:t>&gt;&lt;li&gt;&lt;dl&gt;&lt;</a:t>
            </a:r>
            <a:r>
              <a:rPr lang="en-US" altLang="zh-CN" sz="1600" b="1" dirty="0" err="1">
                <a:sym typeface="+mn-ea"/>
              </a:rPr>
              <a:t>dt</a:t>
            </a:r>
            <a:r>
              <a:rPr lang="en-US" altLang="zh-CN" sz="1600" b="1" dirty="0">
                <a:sym typeface="+mn-ea"/>
              </a:rPr>
              <a:t>&gt;&lt;</a:t>
            </a:r>
            <a:r>
              <a:rPr lang="en-US" altLang="zh-CN" sz="1600" b="1" dirty="0" err="1">
                <a:sym typeface="+mn-ea"/>
              </a:rPr>
              <a:t>dd</a:t>
            </a:r>
            <a:r>
              <a:rPr lang="en-US" altLang="zh-CN" sz="1600" b="1" dirty="0">
                <a:sym typeface="+mn-ea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sym typeface="+mn-ea"/>
              </a:rPr>
              <a:t>等等。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600" b="1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sym typeface="+mn-ea"/>
              </a:rPr>
              <a:t>演示常用的标签，并在浏览器打开，查看效果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600" b="1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ym typeface="+mn-ea"/>
              </a:rPr>
              <a:t>html</a:t>
            </a:r>
            <a:r>
              <a:rPr lang="zh-CN" altLang="zh-CN" sz="1600" b="1" dirty="0">
                <a:sym typeface="+mn-ea"/>
              </a:rPr>
              <a:t>代码分：块级元素</a:t>
            </a:r>
            <a:r>
              <a:rPr lang="en-US" altLang="zh-CN" sz="1600" b="1" dirty="0">
                <a:sym typeface="+mn-ea"/>
              </a:rPr>
              <a:t>/</a:t>
            </a:r>
            <a:r>
              <a:rPr lang="zh-CN" altLang="zh-CN" sz="1600" b="1" dirty="0">
                <a:sym typeface="+mn-ea"/>
              </a:rPr>
              <a:t>行内元素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ym typeface="+mn-ea"/>
              </a:rPr>
              <a:t>html</a:t>
            </a:r>
            <a:r>
              <a:rPr lang="zh-CN" altLang="en-US" sz="1600" b="1" dirty="0">
                <a:sym typeface="+mn-ea"/>
              </a:rPr>
              <a:t>在线手册地址：http://www.w3school.com.cn/html/  多看</a:t>
            </a:r>
            <a:endParaRPr lang="en-US" altLang="zh-CN" sz="1600" b="1" dirty="0">
              <a:sym typeface="+mn-ea"/>
            </a:endParaRPr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微信小程序逻辑层基础教程</a:t>
            </a:r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838200" y="1206500"/>
            <a:ext cx="8001000" cy="48152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逻辑层(App Service)</a:t>
            </a:r>
          </a:p>
          <a:p>
            <a:pPr marL="0" indent="0">
              <a:buNone/>
            </a:pPr>
            <a:r>
              <a:rPr lang="zh-CN" altLang="en-US" sz="1600"/>
              <a:t>小程序开发框架的逻辑层是由JavaScript编写。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逻辑层将数据进行处理后发送给视图层，同时接受视图层的事件反馈。 在 JavaScript 的基础上，微信团队做了一些修改，以方便地开发小程序。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增加 App 和 Page 方法，进行程序和页面的注册。</a:t>
            </a:r>
          </a:p>
          <a:p>
            <a:pPr marL="0" indent="0">
              <a:buNone/>
            </a:pPr>
            <a:r>
              <a:rPr lang="zh-CN" altLang="en-US" sz="1600"/>
              <a:t>提供丰富的 API，如扫一扫，支付等微信特有能力。</a:t>
            </a:r>
          </a:p>
          <a:p>
            <a:pPr marL="0" indent="0">
              <a:buNone/>
            </a:pPr>
            <a:r>
              <a:rPr lang="zh-CN" altLang="en-US" sz="1600"/>
              <a:t>每个页面有独立的作用域，并提供模块化能力。</a:t>
            </a:r>
          </a:p>
          <a:p>
            <a:pPr marL="0" indent="0">
              <a:buNone/>
            </a:pPr>
            <a:r>
              <a:rPr lang="zh-CN" altLang="en-US" sz="1600"/>
              <a:t>由于框架并非运行在浏览器中，所以 JavaScript 在 web 中一些能力都无法使用，如 document，window 等。</a:t>
            </a:r>
          </a:p>
          <a:p>
            <a:pPr marL="0" indent="0">
              <a:buNone/>
            </a:pPr>
            <a:r>
              <a:rPr lang="zh-CN" altLang="en-US" sz="1600"/>
              <a:t>开发者写的所有代码最终将会打包成一份 JavaScript，并在小程序启动的时候运行，直到小程序销毁。类似 ServiceWorker，所以逻辑层也称之为 App Service。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官方文档</a:t>
            </a:r>
          </a:p>
          <a:p>
            <a:pPr marL="0" indent="0">
              <a:buNone/>
            </a:pPr>
            <a:r>
              <a:rPr lang="en-US" altLang="zh-CN" sz="1600"/>
              <a:t>https://mp.weixin.qq.com/debug/wxadoc/dev/framework/app-service/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zh-CN" sz="1600"/>
              <a:t>结合小程序框架图片讲解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9315" y="124460"/>
            <a:ext cx="8094980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逻辑层主要分</a:t>
            </a:r>
            <a:r>
              <a:rPr lang="en-US" altLang="zh-CN"/>
              <a:t>4</a:t>
            </a:r>
            <a:r>
              <a:rPr lang="zh-CN" altLang="en-US"/>
              <a:t>块</a:t>
            </a: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、注册程序</a:t>
            </a:r>
            <a:endParaRPr lang="en-US" altLang="zh-CN" sz="1600"/>
          </a:p>
          <a:p>
            <a:r>
              <a:rPr lang="en-US" altLang="zh-CN" sz="1600"/>
              <a:t>App() 函数用来注册一个小程序。接受一个 object 参数，其指定小程序的生命周期函数等。</a:t>
            </a:r>
          </a:p>
          <a:p>
            <a:r>
              <a:rPr lang="en-US" altLang="zh-CN"/>
              <a:t>2</a:t>
            </a:r>
            <a:r>
              <a:rPr lang="zh-CN" altLang="en-US"/>
              <a:t>、注册页面</a:t>
            </a:r>
          </a:p>
          <a:p>
            <a:r>
              <a:rPr lang="zh-CN" altLang="en-US" sz="1600"/>
              <a:t>Page() 函数用来注册一个页面。接受一个 object 参数，其指定页面的初始数据、生命周期函数、事件处理函数等。</a:t>
            </a:r>
          </a:p>
          <a:p>
            <a:r>
              <a:rPr lang="en-US" altLang="zh-CN"/>
              <a:t>3</a:t>
            </a:r>
            <a:r>
              <a:rPr lang="zh-CN" altLang="en-US"/>
              <a:t>、模块化</a:t>
            </a:r>
          </a:p>
          <a:p>
            <a:r>
              <a:rPr lang="zh-CN" altLang="en-US" sz="1600"/>
              <a:t>在 JavaScript 文件中声明的变量和函数只在该文件中有效；不同的文件中可以声明相同名字的变量和函数，不会互相影响。</a:t>
            </a:r>
          </a:p>
          <a:p>
            <a:endParaRPr lang="zh-CN" altLang="en-US" sz="1600"/>
          </a:p>
          <a:p>
            <a:r>
              <a:rPr lang="zh-CN" altLang="en-US" sz="1600"/>
              <a:t>通过全局函数 getApp() 可以获取全局的应用实例，如果需要全局的数据可以在 App() 中设置</a:t>
            </a: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API</a:t>
            </a:r>
            <a:r>
              <a:rPr lang="zh-CN" altLang="en-US"/>
              <a:t>（核心）</a:t>
            </a:r>
          </a:p>
          <a:p>
            <a:r>
              <a:rPr lang="zh-CN" altLang="en-US" sz="1600"/>
              <a:t>小程序开发框架提供丰富的微信原生 API，可以方便的调起微信提供的能力，如获取用户信息，本地存储，支付功能等。</a:t>
            </a:r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rgbClr val="FF0000"/>
                </a:solidFill>
              </a:rPr>
              <a:t>重点讲解页面的生命周期</a:t>
            </a:r>
          </a:p>
          <a:p>
            <a:endParaRPr lang="zh-CN" altLang="en-US" sz="1600"/>
          </a:p>
          <a:p>
            <a:r>
              <a:rPr lang="zh-CN" altLang="en-US" sz="1600"/>
              <a:t>分别介绍每个</a:t>
            </a:r>
            <a:r>
              <a:rPr lang="en-US" altLang="zh-CN" sz="1600"/>
              <a:t>api</a:t>
            </a:r>
            <a:r>
              <a:rPr lang="zh-CN" altLang="en-US" sz="1600"/>
              <a:t>的功能</a:t>
            </a:r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9315" y="124460"/>
            <a:ext cx="80949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24460"/>
            <a:ext cx="6362065" cy="496189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9315" y="124460"/>
            <a:ext cx="80949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259080"/>
            <a:ext cx="7162165" cy="35807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微信小程序实战篇</a:t>
            </a: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978535"/>
            <a:ext cx="8001000" cy="5751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案例介绍：</a:t>
            </a:r>
          </a:p>
          <a:p>
            <a:pPr marL="0" indent="0">
              <a:buNone/>
            </a:pPr>
            <a:r>
              <a:rPr lang="en-US" altLang="zh-CN" sz="1600"/>
              <a:t>1</a:t>
            </a:r>
            <a:r>
              <a:rPr lang="zh-CN" altLang="en-US" sz="1600"/>
              <a:t>、案例名称：微信淘宝</a:t>
            </a:r>
          </a:p>
          <a:p>
            <a:pPr marL="0" indent="0">
              <a:buNone/>
            </a:pPr>
            <a:r>
              <a:rPr lang="en-US" altLang="zh-CN" sz="1600"/>
              <a:t>2</a:t>
            </a:r>
            <a:r>
              <a:rPr lang="zh-CN" altLang="en-US" sz="1600"/>
              <a:t>、采用的技术：</a:t>
            </a:r>
            <a:r>
              <a:rPr lang="en-US" altLang="zh-CN" sz="1600" b="1" i="1">
                <a:solidFill>
                  <a:srgbClr val="00B050"/>
                </a:solidFill>
              </a:rPr>
              <a:t>wxml </a:t>
            </a:r>
            <a:r>
              <a:rPr lang="en-US" altLang="zh-CN" sz="1600"/>
              <a:t>+ </a:t>
            </a:r>
            <a:r>
              <a:rPr lang="en-US" altLang="zh-CN" sz="1600" b="1" i="1">
                <a:solidFill>
                  <a:srgbClr val="00B050"/>
                </a:solidFill>
              </a:rPr>
              <a:t>wxss</a:t>
            </a:r>
            <a:r>
              <a:rPr lang="en-US" altLang="zh-CN" sz="1600"/>
              <a:t> +</a:t>
            </a:r>
            <a:r>
              <a:rPr lang="en-US" altLang="zh-CN" sz="1600" i="1"/>
              <a:t> </a:t>
            </a:r>
            <a:r>
              <a:rPr lang="en-US" altLang="zh-CN" sz="1600" b="1" i="1">
                <a:solidFill>
                  <a:srgbClr val="00B050"/>
                </a:solidFill>
              </a:rPr>
              <a:t>javascript</a:t>
            </a:r>
            <a:r>
              <a:rPr lang="en-US" altLang="zh-CN" sz="1600"/>
              <a:t> + </a:t>
            </a:r>
            <a:r>
              <a:rPr lang="en-US" altLang="zh-CN" sz="1600" b="1" i="1">
                <a:solidFill>
                  <a:srgbClr val="FF0000"/>
                </a:solidFill>
              </a:rPr>
              <a:t>php</a:t>
            </a:r>
          </a:p>
          <a:p>
            <a:pPr marL="0" indent="0">
              <a:buNone/>
            </a:pPr>
            <a:r>
              <a:rPr lang="en-US" altLang="zh-CN" sz="1600"/>
              <a:t>3</a:t>
            </a:r>
            <a:r>
              <a:rPr lang="zh-CN" altLang="zh-CN" sz="1600"/>
              <a:t>、案例功能：</a:t>
            </a:r>
            <a:r>
              <a:rPr lang="zh-CN" altLang="en-US" sz="1600">
                <a:sym typeface="+mn-ea"/>
              </a:rPr>
              <a:t>主功能分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个区域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	3.1 </a:t>
            </a:r>
            <a:r>
              <a:rPr lang="zh-CN" altLang="en-US" sz="1600">
                <a:sym typeface="+mn-ea"/>
              </a:rPr>
              <a:t>首页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	3.2 </a:t>
            </a:r>
            <a:r>
              <a:rPr lang="zh-CN" altLang="en-US" sz="1600">
                <a:sym typeface="+mn-ea"/>
              </a:rPr>
              <a:t>搜索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	3.3 </a:t>
            </a:r>
            <a:r>
              <a:rPr lang="zh-CN" altLang="en-US" sz="1600">
                <a:sym typeface="+mn-ea"/>
              </a:rPr>
              <a:t>设置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	3.4 </a:t>
            </a:r>
            <a:r>
              <a:rPr lang="zh-CN" altLang="en-US" sz="1600">
                <a:sym typeface="+mn-ea"/>
              </a:rPr>
              <a:t>我</a:t>
            </a:r>
          </a:p>
          <a:p>
            <a:pPr marL="0" indent="0">
              <a:buNone/>
            </a:pP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zh-CN" sz="1600" b="1">
                <a:solidFill>
                  <a:srgbClr val="FF0000"/>
                </a:solidFill>
              </a:rPr>
              <a:t>首页页</a:t>
            </a:r>
            <a:r>
              <a:rPr lang="zh-CN" altLang="zh-CN" sz="1600"/>
              <a:t>，默认展示商品列表，点击导航的任一组件可以展示该关键字的商品列表，底部有上一页下一页分页功能，导航的关键字学者可以自己定义，点击任一列表进入商品详细页，详细页有</a:t>
            </a:r>
            <a:r>
              <a:rPr lang="en-US" altLang="zh-CN" sz="1600"/>
              <a:t>3</a:t>
            </a:r>
            <a:r>
              <a:rPr lang="zh-CN" altLang="en-US" sz="1600"/>
              <a:t>个按钮，对应了</a:t>
            </a:r>
            <a:r>
              <a:rPr lang="en-US" altLang="zh-CN" sz="1600"/>
              <a:t>3</a:t>
            </a:r>
            <a:r>
              <a:rPr lang="zh-CN" altLang="en-US" sz="1600"/>
              <a:t>个功能。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 b="1">
                <a:solidFill>
                  <a:srgbClr val="FF0000"/>
                </a:solidFill>
              </a:rPr>
              <a:t>搜索页</a:t>
            </a:r>
            <a:r>
              <a:rPr lang="zh-CN" altLang="en-US" sz="1600"/>
              <a:t>，通过输入关键字，点击搜索按钮，展示结果列表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 b="1">
                <a:solidFill>
                  <a:srgbClr val="FF0000"/>
                </a:solidFill>
              </a:rPr>
              <a:t>设置页</a:t>
            </a:r>
            <a:r>
              <a:rPr lang="zh-CN" altLang="en-US" sz="1600"/>
              <a:t>，通过设置淘宝用户名称，使分享的链接变成设定用户的淘金链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 b="1">
                <a:solidFill>
                  <a:srgbClr val="FF0000"/>
                </a:solidFill>
              </a:rPr>
              <a:t>我页</a:t>
            </a:r>
            <a:r>
              <a:rPr lang="zh-CN" altLang="en-US" sz="1600"/>
              <a:t>，数据的展示功能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本案例涉及的知识点比较多，学生们可以通过学习修改该案例提升自己的技能。</a:t>
            </a:r>
          </a:p>
          <a:p>
            <a:pPr marL="0" indent="0">
              <a:buNone/>
            </a:pPr>
            <a:r>
              <a:rPr lang="zh-CN" altLang="en-US" sz="1600" b="1">
                <a:solidFill>
                  <a:srgbClr val="00B050"/>
                </a:solidFill>
              </a:rPr>
              <a:t>本案例扩展性强</a:t>
            </a:r>
            <a:r>
              <a:rPr lang="zh-CN" altLang="en-US" sz="1600"/>
              <a:t>，每条代码后面都有</a:t>
            </a:r>
            <a:r>
              <a:rPr lang="zh-CN" altLang="en-US" sz="1600" b="1">
                <a:solidFill>
                  <a:srgbClr val="00B050"/>
                </a:solidFill>
              </a:rPr>
              <a:t>注释代码</a:t>
            </a:r>
            <a:r>
              <a:rPr lang="zh-CN" altLang="en-US" sz="1600"/>
              <a:t>，让初学者一目了然，让大家明白小程序功能的制作流程和如何</a:t>
            </a:r>
            <a:r>
              <a:rPr lang="zh-CN" altLang="en-US" sz="1600" b="1">
                <a:solidFill>
                  <a:srgbClr val="00B050"/>
                </a:solidFill>
              </a:rPr>
              <a:t>调试代码</a:t>
            </a:r>
            <a:r>
              <a:rPr lang="zh-CN" altLang="en-US" sz="1600"/>
              <a:t>。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838200" y="113665"/>
            <a:ext cx="8001000" cy="661606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案例截图：</a:t>
            </a:r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867410"/>
            <a:ext cx="2501900" cy="4519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867410"/>
            <a:ext cx="2545080" cy="4519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5" y="867410"/>
            <a:ext cx="2451100" cy="45199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掌握学习技巧，确定</a:t>
            </a:r>
            <a:r>
              <a:rPr lang="zh-CN" altLang="en-US">
                <a:sym typeface="+mn-ea"/>
              </a:rPr>
              <a:t>学习的方向，多看视频，书籍，多动手尝试敲代码，多修改别人的代码，再总结自己的经验，做自己想做的功能。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/>
              <a:t>为什么要学习</a:t>
            </a:r>
            <a:r>
              <a:rPr lang="en-US" altLang="zh-CN"/>
              <a:t>css</a:t>
            </a:r>
            <a:r>
              <a:rPr lang="zh-CN" altLang="en-US"/>
              <a:t>？怎么学？</a:t>
            </a: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600" b="1" dirty="0">
                <a:solidFill>
                  <a:schemeClr val="tx1"/>
                </a:solidFill>
              </a:rPr>
              <a:t>在学习之前我们要明白学习</a:t>
            </a:r>
            <a:r>
              <a:rPr lang="en-US" altLang="zh-CN" sz="1600" b="1" dirty="0" err="1">
                <a:solidFill>
                  <a:schemeClr val="tx1"/>
                </a:solidFill>
              </a:rPr>
              <a:t>css</a:t>
            </a:r>
            <a:r>
              <a:rPr lang="zh-CN" altLang="en-US" sz="1600" b="1" dirty="0">
                <a:solidFill>
                  <a:schemeClr val="tx1"/>
                </a:solidFill>
              </a:rPr>
              <a:t>是为了什么？</a:t>
            </a:r>
          </a:p>
          <a:p>
            <a:pPr marL="0" indent="0">
              <a:buNone/>
            </a:pPr>
            <a:endParaRPr lang="zh-CN" alt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</a:rPr>
              <a:t>、前面我们提到</a:t>
            </a:r>
            <a:r>
              <a:rPr lang="en-US" altLang="zh-CN" sz="1600" b="1" dirty="0" err="1">
                <a:solidFill>
                  <a:schemeClr val="tx1"/>
                </a:solidFill>
              </a:rPr>
              <a:t>css</a:t>
            </a:r>
            <a:r>
              <a:rPr lang="zh-CN" altLang="en-US" sz="1600" b="1" dirty="0">
                <a:solidFill>
                  <a:schemeClr val="tx1"/>
                </a:solidFill>
              </a:rPr>
              <a:t>是一种</a:t>
            </a:r>
            <a:r>
              <a:rPr lang="en-US" altLang="zh-CN" sz="1600" b="1" dirty="0">
                <a:solidFill>
                  <a:schemeClr val="tx1"/>
                </a:solidFill>
              </a:rPr>
              <a:t>“</a:t>
            </a:r>
            <a:r>
              <a:rPr lang="zh-CN" altLang="en-US" sz="1600" b="1" dirty="0">
                <a:solidFill>
                  <a:schemeClr val="tx1"/>
                </a:solidFill>
              </a:rPr>
              <a:t>装饰</a:t>
            </a:r>
            <a:r>
              <a:rPr lang="en-US" altLang="zh-CN" sz="1600" b="1" dirty="0">
                <a:solidFill>
                  <a:schemeClr val="tx1"/>
                </a:solidFill>
              </a:rPr>
              <a:t>”</a:t>
            </a:r>
            <a:r>
              <a:rPr lang="zh-CN" altLang="en-US" sz="1600" b="1" dirty="0">
                <a:solidFill>
                  <a:schemeClr val="tx1"/>
                </a:solidFill>
              </a:rPr>
              <a:t>语言。是人的衣服，是多彩的，是多样化的，是灵活的。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、学习</a:t>
            </a:r>
            <a:r>
              <a:rPr lang="en-US" altLang="zh-CN" sz="1600" b="1" dirty="0" err="1">
                <a:solidFill>
                  <a:schemeClr val="tx1"/>
                </a:solidFill>
              </a:rPr>
              <a:t>css</a:t>
            </a:r>
            <a:r>
              <a:rPr lang="zh-CN" altLang="en-US" sz="1600" b="1" dirty="0">
                <a:solidFill>
                  <a:schemeClr val="tx1"/>
                </a:solidFill>
              </a:rPr>
              <a:t>我们能够把网页或者小程序（产品）打扮漂亮，</a:t>
            </a:r>
            <a:r>
              <a:rPr lang="zh-CN" altLang="en-US" sz="1600" b="1" dirty="0">
                <a:solidFill>
                  <a:srgbClr val="FF0000"/>
                </a:solidFill>
              </a:rPr>
              <a:t>为了让用户看起来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舒服</a:t>
            </a:r>
            <a:r>
              <a:rPr lang="zh-CN" altLang="en-US" sz="1600" b="1" dirty="0">
                <a:solidFill>
                  <a:srgbClr val="FF0000"/>
                </a:solidFill>
              </a:rPr>
              <a:t>，用起来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爽</a:t>
            </a:r>
            <a:r>
              <a:rPr lang="zh-CN" altLang="en-US" sz="1600" b="1" dirty="0">
                <a:solidFill>
                  <a:srgbClr val="FF0000"/>
                </a:solidFill>
              </a:rPr>
              <a:t>，专业点就叫用户体验佳</a:t>
            </a:r>
            <a:r>
              <a:rPr lang="zh-CN" altLang="en-US" sz="1600" b="1" dirty="0">
                <a:solidFill>
                  <a:schemeClr val="tx1"/>
                </a:solidFill>
              </a:rPr>
              <a:t>，</a:t>
            </a:r>
            <a:r>
              <a:rPr lang="en-US" altLang="zh-CN" sz="1600" b="1" dirty="0" err="1">
                <a:solidFill>
                  <a:schemeClr val="tx1"/>
                </a:solidFill>
              </a:rPr>
              <a:t>css</a:t>
            </a:r>
            <a:r>
              <a:rPr lang="zh-CN" altLang="en-US" sz="1600" b="1" dirty="0">
                <a:solidFill>
                  <a:schemeClr val="tx1"/>
                </a:solidFill>
              </a:rPr>
              <a:t>就起到关键的作用。</a:t>
            </a:r>
          </a:p>
          <a:p>
            <a:pPr marL="0" indent="0">
              <a:buNone/>
            </a:pPr>
            <a:endParaRPr lang="zh-CN" alt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4400" b="1" dirty="0">
                <a:solidFill>
                  <a:schemeClr val="tx1"/>
                </a:solidFill>
              </a:rPr>
              <a:t>怎么学？？？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</a:rPr>
              <a:t>、学习</a:t>
            </a:r>
            <a:r>
              <a:rPr lang="en-US" altLang="zh-CN" sz="1600" b="1" dirty="0" err="1">
                <a:solidFill>
                  <a:schemeClr val="tx1"/>
                </a:solidFill>
              </a:rPr>
              <a:t>css</a:t>
            </a:r>
            <a:r>
              <a:rPr lang="zh-CN" altLang="en-US" sz="1600" b="1" dirty="0">
                <a:solidFill>
                  <a:schemeClr val="tx1"/>
                </a:solidFill>
              </a:rPr>
              <a:t>之前</a:t>
            </a:r>
            <a:r>
              <a:rPr lang="en-US" altLang="zh-CN" sz="1600" b="1" dirty="0">
                <a:solidFill>
                  <a:schemeClr val="tx1"/>
                </a:solidFill>
              </a:rPr>
              <a:t>html</a:t>
            </a:r>
            <a:r>
              <a:rPr lang="zh-CN" altLang="en-US" sz="1600" b="1" dirty="0">
                <a:solidFill>
                  <a:schemeClr val="tx1"/>
                </a:solidFill>
              </a:rPr>
              <a:t>要熟练，没有墙面（</a:t>
            </a:r>
            <a:r>
              <a:rPr lang="en-US" altLang="zh-CN" sz="1600" b="1" dirty="0">
                <a:solidFill>
                  <a:schemeClr val="tx1"/>
                </a:solidFill>
              </a:rPr>
              <a:t>html</a:t>
            </a:r>
            <a:r>
              <a:rPr lang="zh-CN" altLang="en-US" sz="1600" b="1" dirty="0">
                <a:solidFill>
                  <a:schemeClr val="tx1"/>
                </a:solidFill>
              </a:rPr>
              <a:t>）的话，我们给墙面怎么刷漆（</a:t>
            </a:r>
            <a:r>
              <a:rPr lang="en-US" altLang="zh-CN" sz="1600" b="1" dirty="0" err="1">
                <a:solidFill>
                  <a:schemeClr val="tx1"/>
                </a:solidFill>
              </a:rPr>
              <a:t>css</a:t>
            </a:r>
            <a:r>
              <a:rPr lang="zh-CN" altLang="en-US" sz="1600" b="1" dirty="0">
                <a:solidFill>
                  <a:schemeClr val="tx1"/>
                </a:solidFill>
              </a:rPr>
              <a:t>装饰）？对不对？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</a:rPr>
              <a:t>看视频教程，看书籍，写代码，调试代码，多思考</a:t>
            </a:r>
            <a:r>
              <a:rPr lang="zh-CN" altLang="en-US" sz="1600" b="1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3</a:t>
            </a:r>
            <a:r>
              <a:rPr lang="zh-CN" altLang="en-US" sz="1600" b="1" dirty="0">
                <a:solidFill>
                  <a:schemeClr val="tx1"/>
                </a:solidFill>
              </a:rPr>
              <a:t>、坚持下去，选择他就要把他学好，不忘初心。</a:t>
            </a:r>
          </a:p>
          <a:p>
            <a:pPr marL="0" indent="0">
              <a:buNone/>
            </a:pPr>
            <a:endParaRPr lang="zh-CN" alt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网络在线手册地址：http://www.w3school.com.cn/css/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css</a:t>
            </a:r>
            <a:r>
              <a:rPr lang="zh-CN" altLang="en-US"/>
              <a:t>基础课程</a:t>
            </a: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1"/>
              <a:t>css</a:t>
            </a:r>
            <a:r>
              <a:rPr lang="zh-CN" altLang="en-US" sz="1600" b="1"/>
              <a:t>中文名称</a:t>
            </a:r>
            <a:r>
              <a:rPr lang="zh-CN" altLang="en-US" sz="1600" b="1">
                <a:sym typeface="+mn-ea"/>
              </a:rPr>
              <a:t>：层</a:t>
            </a:r>
            <a:r>
              <a:rPr lang="zh-CN" altLang="en-US" sz="1600" b="1"/>
              <a:t>叠样式表</a:t>
            </a:r>
          </a:p>
          <a:p>
            <a:pPr marL="0" indent="0">
              <a:buNone/>
            </a:pPr>
            <a:r>
              <a:rPr lang="en-US" altLang="zh-CN" sz="1600" b="1"/>
              <a:t>css</a:t>
            </a:r>
            <a:r>
              <a:rPr lang="zh-CN" altLang="en-US" sz="1600" b="1"/>
              <a:t>语法：</a:t>
            </a:r>
            <a:r>
              <a:rPr lang="zh-CN" altLang="en-US" sz="1600"/>
              <a:t>由两个主要的部分构成：选择器，以及</a:t>
            </a:r>
            <a:r>
              <a:rPr lang="zh-CN" altLang="en-US" sz="1600">
                <a:solidFill>
                  <a:srgbClr val="FF0000"/>
                </a:solidFill>
              </a:rPr>
              <a:t>一条</a:t>
            </a:r>
            <a:r>
              <a:rPr lang="zh-CN" altLang="en-US" sz="1600"/>
              <a:t>或</a:t>
            </a:r>
            <a:r>
              <a:rPr lang="zh-CN" altLang="en-US" sz="1600">
                <a:solidFill>
                  <a:srgbClr val="FF0000"/>
                </a:solidFill>
              </a:rPr>
              <a:t>多条</a:t>
            </a:r>
            <a:r>
              <a:rPr lang="zh-CN" altLang="en-US" sz="1600"/>
              <a:t>声明</a:t>
            </a:r>
          </a:p>
          <a:p>
            <a:pPr marL="0" indent="0">
              <a:buNone/>
            </a:pPr>
            <a:r>
              <a:rPr lang="zh-CN" altLang="en-US" sz="1600"/>
              <a:t>选择器：通常是指需要改变样式的</a:t>
            </a:r>
            <a:r>
              <a:rPr lang="en-US" altLang="zh-CN" sz="1600"/>
              <a:t>html</a:t>
            </a:r>
            <a:r>
              <a:rPr lang="zh-CN" altLang="en-US" sz="1600"/>
              <a:t>元素</a:t>
            </a:r>
          </a:p>
          <a:p>
            <a:pPr marL="0" indent="0">
              <a:buNone/>
            </a:pPr>
            <a:r>
              <a:rPr lang="zh-CN" altLang="en-US" sz="1600"/>
              <a:t>每条声明：由一个属性和一个值组成（如</a:t>
            </a:r>
            <a:r>
              <a:rPr lang="en-US" altLang="zh-CN" sz="1600"/>
              <a:t>p{</a:t>
            </a:r>
            <a:r>
              <a:rPr lang="en-US" altLang="zh-CN" sz="1600">
                <a:solidFill>
                  <a:srgbClr val="00B050"/>
                </a:solidFill>
              </a:rPr>
              <a:t>color</a:t>
            </a:r>
            <a:r>
              <a:rPr lang="en-US" altLang="zh-CN" sz="1600"/>
              <a:t>:</a:t>
            </a:r>
            <a:r>
              <a:rPr lang="en-US" altLang="zh-CN" sz="1600">
                <a:solidFill>
                  <a:srgbClr val="FF0000"/>
                </a:solidFill>
              </a:rPr>
              <a:t>red;</a:t>
            </a:r>
            <a:r>
              <a:rPr lang="en-US" altLang="zh-CN" sz="1600"/>
              <a:t>}</a:t>
            </a:r>
            <a:r>
              <a:rPr lang="zh-CN" altLang="en-US" sz="1600"/>
              <a:t>）</a:t>
            </a:r>
          </a:p>
          <a:p>
            <a:pPr marL="0" indent="0">
              <a:buNone/>
            </a:pPr>
            <a:r>
              <a:rPr lang="en-US" altLang="zh-CN" sz="1600" b="1" i="1"/>
              <a:t>p</a:t>
            </a:r>
            <a:r>
              <a:rPr lang="zh-CN" altLang="zh-CN" sz="1600" b="1" i="1"/>
              <a:t>就是一个</a:t>
            </a:r>
            <a:r>
              <a:rPr lang="en-US" altLang="zh-CN" sz="1600" b="1" i="1"/>
              <a:t>html</a:t>
            </a:r>
            <a:r>
              <a:rPr lang="zh-CN" altLang="en-US" sz="1600" b="1" i="1"/>
              <a:t>元素（标签）一个属性是</a:t>
            </a:r>
            <a:r>
              <a:rPr lang="en-US" altLang="zh-CN" sz="1600" b="1" i="1"/>
              <a:t>color</a:t>
            </a:r>
            <a:r>
              <a:rPr lang="zh-CN" altLang="en-US" sz="1600" b="1" i="1"/>
              <a:t>（颜色），一个值是</a:t>
            </a:r>
            <a:r>
              <a:rPr lang="en-US" altLang="zh-CN" sz="1600" b="1" i="1"/>
              <a:t>red</a:t>
            </a:r>
            <a:r>
              <a:rPr lang="zh-CN" altLang="en-US" sz="1600" b="1" i="1"/>
              <a:t>，中间用英文冒号隔开      </a:t>
            </a:r>
            <a:r>
              <a:rPr lang="en-US" altLang="zh-CN" sz="1600" b="1" i="1"/>
              <a:t>:        </a:t>
            </a:r>
            <a:r>
              <a:rPr lang="zh-CN" altLang="zh-CN" sz="1600" b="1" i="1"/>
              <a:t>在值的后面用英文的 分号结束       </a:t>
            </a:r>
            <a:r>
              <a:rPr lang="en-US" altLang="zh-CN" sz="1600" b="1" i="1"/>
              <a:t>;</a:t>
            </a:r>
          </a:p>
          <a:p>
            <a:pPr marL="0" indent="0">
              <a:buNone/>
            </a:pPr>
            <a:endParaRPr lang="zh-CN" altLang="zh-CN" sz="1600" b="1" i="1"/>
          </a:p>
          <a:p>
            <a:pPr marL="0" indent="0">
              <a:buNone/>
            </a:pPr>
            <a:endParaRPr lang="en-US" altLang="zh-CN" sz="1600" b="1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z="1600"/>
              <a:t>一条声明：例如</a:t>
            </a:r>
          </a:p>
          <a:p>
            <a:pPr marL="0" indent="0">
              <a:buNone/>
            </a:pPr>
            <a:r>
              <a:rPr lang="en-US" altLang="zh-CN" sz="1600"/>
              <a:t>p{color:red;}     p    {  color  :     red   ; }</a:t>
            </a:r>
            <a:r>
              <a:rPr lang="zh-CN" altLang="zh-CN" sz="1600"/>
              <a:t>  也可以</a:t>
            </a:r>
          </a:p>
          <a:p>
            <a:pPr marL="0" indent="0">
              <a:buNone/>
            </a:pPr>
            <a:r>
              <a:rPr lang="zh-CN" altLang="zh-CN" sz="1600"/>
              <a:t>多条声明：例如</a:t>
            </a:r>
          </a:p>
          <a:p>
            <a:pPr marL="0" indent="0">
              <a:buNone/>
            </a:pPr>
            <a:r>
              <a:rPr lang="en-US" altLang="zh-CN" sz="1600"/>
              <a:t>p{color:red; text-align:center;}</a:t>
            </a:r>
            <a:r>
              <a:rPr lang="zh-CN" altLang="zh-CN" sz="1600"/>
              <a:t>多条声明用</a:t>
            </a:r>
            <a:r>
              <a:rPr lang="en-US" altLang="zh-CN" sz="1600"/>
              <a:t>;</a:t>
            </a:r>
            <a:r>
              <a:rPr lang="zh-CN" altLang="zh-CN" sz="1600"/>
              <a:t>隔开</a:t>
            </a:r>
            <a:r>
              <a:rPr lang="en-US" altLang="zh-CN" sz="1600"/>
              <a:t>,</a:t>
            </a:r>
            <a:r>
              <a:rPr lang="zh-CN" altLang="zh-CN" sz="1600"/>
              <a:t>可以写在一行</a:t>
            </a:r>
            <a:r>
              <a:rPr lang="en-US" altLang="zh-CN" sz="1600"/>
              <a:t>;</a:t>
            </a:r>
            <a:r>
              <a:rPr lang="zh-CN" altLang="en-US" sz="1600" b="1">
                <a:solidFill>
                  <a:srgbClr val="FF0000"/>
                </a:solidFill>
              </a:rPr>
              <a:t>注意：英文状态下的分号</a:t>
            </a:r>
          </a:p>
          <a:p>
            <a:pPr marL="0" indent="0">
              <a:buNone/>
            </a:pP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3221990"/>
            <a:ext cx="3323590" cy="11334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809625" y="50800"/>
            <a:ext cx="8001000" cy="66948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>
                <a:sym typeface="+mn-ea"/>
              </a:rPr>
              <a:t>p{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	color:red; 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	text-align:center;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	text-indent:24px;</a:t>
            </a: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}</a:t>
            </a:r>
          </a:p>
          <a:p>
            <a:pPr marL="0" indent="0">
              <a:buNone/>
            </a:pPr>
            <a:r>
              <a:rPr lang="zh-CN" altLang="zh-CN" sz="1600">
                <a:sym typeface="+mn-ea"/>
              </a:rPr>
              <a:t>也可以这样编写，但是一定要注意</a:t>
            </a:r>
            <a:r>
              <a:rPr lang="zh-CN" altLang="zh-CN" sz="1600" b="1">
                <a:solidFill>
                  <a:srgbClr val="FF0000"/>
                </a:solidFill>
                <a:sym typeface="+mn-ea"/>
              </a:rPr>
              <a:t>结尾有英文的分号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初学者建议采用上面的方式编写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css;</a:t>
            </a:r>
          </a:p>
          <a:p>
            <a:pPr marL="0" indent="0">
              <a:buNone/>
            </a:pPr>
            <a:r>
              <a:rPr lang="en-US" altLang="zh-CN" sz="1600" b="1"/>
              <a:t>css</a:t>
            </a:r>
            <a:r>
              <a:rPr lang="zh-CN" altLang="zh-CN" sz="1600" b="1"/>
              <a:t>高级语法</a:t>
            </a:r>
          </a:p>
          <a:p>
            <a:pPr marL="0" indent="0">
              <a:buNone/>
            </a:pPr>
            <a:r>
              <a:rPr lang="zh-CN" altLang="en-US" sz="1600" b="1"/>
              <a:t>同时定义多个元素多组声明的写法，英文状态下的逗号</a:t>
            </a:r>
          </a:p>
          <a:p>
            <a:pPr marL="0" indent="0">
              <a:buNone/>
            </a:pPr>
            <a:r>
              <a:rPr lang="en-US" altLang="zh-CN" sz="1600" b="1"/>
              <a:t>p,h1,h2,div,table{</a:t>
            </a:r>
          </a:p>
          <a:p>
            <a:pPr marL="0" indent="0">
              <a:buNone/>
            </a:pPr>
            <a:r>
              <a:rPr lang="en-US" altLang="zh-CN" sz="1600" b="1"/>
              <a:t>	color:red;</a:t>
            </a:r>
          </a:p>
          <a:p>
            <a:pPr marL="0" indent="0">
              <a:buNone/>
            </a:pPr>
            <a:r>
              <a:rPr lang="en-US" altLang="zh-CN" sz="1600" b="1"/>
              <a:t>	font-size:16px;</a:t>
            </a:r>
          </a:p>
          <a:p>
            <a:pPr marL="0" indent="0">
              <a:buNone/>
            </a:pPr>
            <a:r>
              <a:rPr lang="en-US" altLang="zh-CN" sz="1600" b="1"/>
              <a:t>}</a:t>
            </a:r>
          </a:p>
          <a:p>
            <a:pPr marL="0" indent="0">
              <a:buNone/>
            </a:pPr>
            <a:r>
              <a:rPr lang="en-US" altLang="zh-CN" sz="1600" b="1"/>
              <a:t>4</a:t>
            </a:r>
            <a:r>
              <a:rPr lang="zh-CN" altLang="en-US" sz="1600" b="1"/>
              <a:t>种</a:t>
            </a:r>
            <a:r>
              <a:rPr lang="en-US" altLang="zh-CN" sz="1600" b="1"/>
              <a:t>css</a:t>
            </a:r>
            <a:r>
              <a:rPr lang="zh-CN" altLang="en-US" sz="1600" b="1"/>
              <a:t>的加载方式</a:t>
            </a:r>
          </a:p>
          <a:p>
            <a:pPr marL="0" indent="0">
              <a:buNone/>
            </a:pPr>
            <a:r>
              <a:rPr lang="en-US" altLang="zh-CN" sz="1600" b="1"/>
              <a:t>1</a:t>
            </a:r>
            <a:r>
              <a:rPr lang="zh-CN" altLang="en-US" sz="1600" b="1"/>
              <a:t>、行内方式</a:t>
            </a:r>
          </a:p>
          <a:p>
            <a:pPr marL="0" indent="0">
              <a:buNone/>
            </a:pPr>
            <a:r>
              <a:rPr lang="en-US" altLang="zh-CN" sz="1600" b="1"/>
              <a:t>&lt;p style=”color:red; font-size:14px;line-height:30px;”&gt;</a:t>
            </a:r>
            <a:r>
              <a:rPr lang="zh-CN" altLang="en-US" sz="1600" b="1"/>
              <a:t>一段文本</a:t>
            </a:r>
            <a:r>
              <a:rPr lang="en-US" altLang="zh-CN" sz="1600" b="1"/>
              <a:t>&lt;/p&gt;</a:t>
            </a:r>
          </a:p>
          <a:p>
            <a:pPr marL="0" indent="0">
              <a:buNone/>
            </a:pPr>
            <a:r>
              <a:rPr lang="zh-CN" altLang="en-US" sz="1600" b="1"/>
              <a:t>这里我们定义了段落的字体为红色，字体大小为</a:t>
            </a:r>
            <a:r>
              <a:rPr lang="en-US" altLang="zh-CN" sz="1600" b="1"/>
              <a:t>14</a:t>
            </a:r>
            <a:r>
              <a:rPr lang="zh-CN" altLang="en-US" sz="1600" b="1"/>
              <a:t>像素，行高为</a:t>
            </a:r>
            <a:r>
              <a:rPr lang="en-US" altLang="zh-CN" sz="1600" b="1"/>
              <a:t>30px</a:t>
            </a:r>
          </a:p>
          <a:p>
            <a:pPr marL="0" indent="0">
              <a:buNone/>
            </a:pPr>
            <a:r>
              <a:rPr lang="en-US" altLang="zh-CN" sz="1600" b="1"/>
              <a:t>2</a:t>
            </a:r>
            <a:r>
              <a:rPr lang="zh-CN" altLang="en-US" sz="1600" b="1"/>
              <a:t>、内嵌方式</a:t>
            </a:r>
          </a:p>
          <a:p>
            <a:pPr marL="0" indent="0">
              <a:buNone/>
            </a:pPr>
            <a:r>
              <a:rPr lang="en-US" altLang="zh-CN" sz="1600" b="1"/>
              <a:t>&lt;style type=”text/css”&gt;</a:t>
            </a:r>
          </a:p>
          <a:p>
            <a:pPr marL="0" indent="0">
              <a:buNone/>
            </a:pPr>
            <a:r>
              <a:rPr lang="en-US" altLang="zh-CN" sz="1600" b="1"/>
              <a:t>	p{color:red; font-size:12px;text-indent:24px;}</a:t>
            </a:r>
          </a:p>
          <a:p>
            <a:pPr marL="0" indent="0">
              <a:buNone/>
            </a:pPr>
            <a:r>
              <a:rPr lang="en-US" altLang="zh-CN" sz="1600" b="1"/>
              <a:t>&lt;/style&gt;</a:t>
            </a:r>
          </a:p>
          <a:p>
            <a:pPr marL="0" indent="0">
              <a:buNone/>
            </a:pPr>
            <a:r>
              <a:rPr lang="en-US" altLang="zh-CN" sz="1600" b="1"/>
              <a:t>3</a:t>
            </a:r>
            <a:r>
              <a:rPr lang="zh-CN" altLang="en-US" sz="1600" b="1"/>
              <a:t>、连接方式（最常用）</a:t>
            </a:r>
          </a:p>
          <a:p>
            <a:pPr marL="0" indent="0">
              <a:buNone/>
            </a:pPr>
            <a:r>
              <a:rPr lang="en-US" altLang="zh-CN" sz="1600" b="1"/>
              <a:t>&lt;link href=”my.css” type=”text/css” rel=”stylesheet” /&gt;</a:t>
            </a:r>
          </a:p>
          <a:p>
            <a:pPr marL="0" indent="0">
              <a:buNone/>
            </a:pPr>
            <a:r>
              <a:rPr lang="en-US" altLang="zh-CN" sz="1600" b="1"/>
              <a:t>4</a:t>
            </a:r>
            <a:r>
              <a:rPr lang="zh-CN" altLang="en-US" sz="1600" b="1"/>
              <a:t>、导入样式（不常用）</a:t>
            </a:r>
          </a:p>
          <a:p>
            <a:pPr marL="0" indent="0">
              <a:buNone/>
            </a:pPr>
            <a:r>
              <a:rPr lang="en-US" altLang="zh-CN" sz="1600" b="1"/>
              <a:t>&lt;style type=”text/css”&gt;</a:t>
            </a:r>
          </a:p>
          <a:p>
            <a:pPr marL="0" indent="0">
              <a:buNone/>
            </a:pPr>
            <a:r>
              <a:rPr lang="en-US" altLang="zh-CN" sz="1600" b="1"/>
              <a:t>	@import url(my.css)</a:t>
            </a:r>
          </a:p>
          <a:p>
            <a:pPr marL="0" indent="0">
              <a:buNone/>
            </a:pPr>
            <a:r>
              <a:rPr lang="en-US" altLang="zh-CN" sz="1600" b="1"/>
              <a:t>&lt;/style&gt;</a:t>
            </a:r>
          </a:p>
          <a:p>
            <a:pPr marL="0" indent="0">
              <a:buNone/>
            </a:pPr>
            <a:endParaRPr lang="zh-CN" altLang="en-US" sz="1600" b="1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847725" y="79375"/>
            <a:ext cx="8001000" cy="6685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样式表属性</a:t>
            </a:r>
          </a:p>
          <a:p>
            <a:pPr marL="0" indent="0">
              <a:buNone/>
            </a:pPr>
            <a:r>
              <a:rPr lang="zh-CN" altLang="en-US" sz="1600"/>
              <a:t>布局：</a:t>
            </a:r>
            <a:r>
              <a:rPr lang="en-US" altLang="zh-CN" sz="1600">
                <a:solidFill>
                  <a:srgbClr val="FF0000"/>
                </a:solidFill>
              </a:rPr>
              <a:t>clear</a:t>
            </a:r>
            <a:r>
              <a:rPr lang="zh-CN" altLang="en-US" sz="1600"/>
              <a:t>、</a:t>
            </a:r>
            <a:r>
              <a:rPr lang="en-US" altLang="zh-CN" sz="1600">
                <a:solidFill>
                  <a:srgbClr val="FF0000"/>
                </a:solidFill>
              </a:rPr>
              <a:t>float</a:t>
            </a:r>
            <a:r>
              <a:rPr lang="zh-CN" altLang="en-US" sz="1600"/>
              <a:t>、</a:t>
            </a:r>
            <a:r>
              <a:rPr lang="en-US" altLang="zh-CN" sz="1600"/>
              <a:t>clip</a:t>
            </a:r>
            <a:r>
              <a:rPr lang="zh-CN" altLang="en-US" sz="1600"/>
              <a:t>、</a:t>
            </a:r>
            <a:r>
              <a:rPr lang="en-US" altLang="zh-CN" sz="1600">
                <a:solidFill>
                  <a:srgbClr val="FF0000"/>
                </a:solidFill>
              </a:rPr>
              <a:t>overflow</a:t>
            </a:r>
            <a:r>
              <a:rPr lang="zh-CN" altLang="en-US" sz="1600"/>
              <a:t>、</a:t>
            </a:r>
            <a:r>
              <a:rPr lang="en-US" altLang="zh-CN" sz="1600"/>
              <a:t>overflow-x</a:t>
            </a:r>
            <a:r>
              <a:rPr lang="zh-CN" altLang="en-US" sz="1600"/>
              <a:t>、</a:t>
            </a:r>
            <a:r>
              <a:rPr lang="en-US" altLang="zh-CN" sz="1600"/>
              <a:t>overflow-y</a:t>
            </a:r>
            <a:r>
              <a:rPr lang="zh-CN" altLang="en-US" sz="1600"/>
              <a:t>、</a:t>
            </a:r>
            <a:r>
              <a:rPr lang="en-US" altLang="zh-CN" sz="1600">
                <a:solidFill>
                  <a:srgbClr val="FF0000"/>
                </a:solidFill>
              </a:rPr>
              <a:t>display</a:t>
            </a:r>
            <a:r>
              <a:rPr lang="zh-CN" altLang="en-US" sz="1600"/>
              <a:t>、</a:t>
            </a:r>
            <a:r>
              <a:rPr lang="en-US" altLang="zh-CN" sz="1600"/>
              <a:t>visibility</a:t>
            </a:r>
          </a:p>
          <a:p>
            <a:pPr marL="0" indent="0">
              <a:buNone/>
            </a:pPr>
            <a:r>
              <a:rPr lang="zh-CN" altLang="en-US" sz="1600"/>
              <a:t>定位：</a:t>
            </a:r>
            <a:r>
              <a:rPr lang="en-US" altLang="zh-CN" sz="1600">
                <a:solidFill>
                  <a:srgbClr val="FF0000"/>
                </a:solidFill>
              </a:rPr>
              <a:t>position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z-index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top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right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bottom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left</a:t>
            </a:r>
          </a:p>
          <a:p>
            <a:pPr marL="0" indent="0">
              <a:buNone/>
            </a:pPr>
            <a:r>
              <a:rPr lang="zh-CN" altLang="en-US" sz="1600"/>
              <a:t>边界：</a:t>
            </a:r>
            <a:r>
              <a:rPr lang="en-US" altLang="zh-CN" sz="1600">
                <a:solidFill>
                  <a:srgbClr val="FF0000"/>
                </a:solidFill>
              </a:rPr>
              <a:t>margin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margin-top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mairgin-right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margin-bottom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margin-left</a:t>
            </a:r>
          </a:p>
          <a:p>
            <a:pPr marL="0" indent="0">
              <a:buNone/>
            </a:pPr>
            <a:r>
              <a:rPr lang="zh-CN" altLang="en-US" sz="1600"/>
              <a:t>补白：</a:t>
            </a:r>
            <a:r>
              <a:rPr lang="en-US" altLang="zh-CN" sz="1600">
                <a:solidFill>
                  <a:srgbClr val="FF0000"/>
                </a:solidFill>
              </a:rPr>
              <a:t>padding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padding-left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padding-right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padding-bottom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padding-left</a:t>
            </a:r>
          </a:p>
          <a:p>
            <a:pPr marL="0" indent="0">
              <a:buNone/>
            </a:pPr>
            <a:r>
              <a:rPr lang="zh-CN" altLang="en-US" sz="1600"/>
              <a:t>尺寸：</a:t>
            </a:r>
            <a:r>
              <a:rPr lang="en-US" altLang="zh-CN" sz="1600">
                <a:solidFill>
                  <a:srgbClr val="FF0000"/>
                </a:solidFill>
              </a:rPr>
              <a:t>height</a:t>
            </a:r>
            <a:r>
              <a:rPr lang="zh-CN" altLang="en-US" sz="1600"/>
              <a:t>、</a:t>
            </a:r>
            <a:r>
              <a:rPr lang="en-US" altLang="zh-CN" sz="1600"/>
              <a:t>max-height</a:t>
            </a:r>
            <a:r>
              <a:rPr lang="zh-CN" altLang="en-US" sz="1600"/>
              <a:t>、</a:t>
            </a:r>
            <a:r>
              <a:rPr lang="en-US" altLang="zh-CN" sz="1600"/>
              <a:t>min-height</a:t>
            </a:r>
            <a:r>
              <a:rPr lang="zh-CN" altLang="en-US" sz="1600"/>
              <a:t>、</a:t>
            </a:r>
            <a:r>
              <a:rPr lang="en-US" altLang="zh-CN" sz="1600">
                <a:solidFill>
                  <a:srgbClr val="FF0000"/>
                </a:solidFill>
              </a:rPr>
              <a:t>width</a:t>
            </a:r>
            <a:r>
              <a:rPr lang="zh-CN" altLang="en-US" sz="1600"/>
              <a:t>、</a:t>
            </a:r>
            <a:r>
              <a:rPr lang="en-US" altLang="zh-CN" sz="1600"/>
              <a:t>max-width</a:t>
            </a:r>
            <a:r>
              <a:rPr lang="zh-CN" altLang="en-US" sz="1600"/>
              <a:t>、</a:t>
            </a:r>
            <a:r>
              <a:rPr lang="en-US" altLang="zh-CN" sz="1600"/>
              <a:t>min-width</a:t>
            </a:r>
          </a:p>
          <a:p>
            <a:pPr marL="0" indent="0">
              <a:buNone/>
            </a:pPr>
            <a:r>
              <a:rPr lang="zh-CN" altLang="en-US" sz="1600"/>
              <a:t>背景：</a:t>
            </a:r>
            <a:r>
              <a:rPr lang="en-US" altLang="zh-CN" sz="1600">
                <a:solidFill>
                  <a:srgbClr val="FF0000"/>
                </a:solidFill>
              </a:rPr>
              <a:t>background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background-color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background-image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background-repeat</a:t>
            </a:r>
          </a:p>
          <a:p>
            <a:pPr marL="0" indent="0">
              <a:buNone/>
            </a:pPr>
            <a:r>
              <a:rPr lang="zh-CN" altLang="en-US" sz="1600"/>
              <a:t>轮廓：</a:t>
            </a:r>
            <a:r>
              <a:rPr lang="en-US" altLang="zh-CN" sz="1600"/>
              <a:t>outline</a:t>
            </a:r>
            <a:r>
              <a:rPr lang="zh-CN" altLang="en-US" sz="1600"/>
              <a:t>、</a:t>
            </a:r>
            <a:r>
              <a:rPr lang="en-US" altLang="zh-CN" sz="1600"/>
              <a:t>outline-color</a:t>
            </a:r>
            <a:r>
              <a:rPr lang="zh-CN" altLang="en-US" sz="1600"/>
              <a:t>、</a:t>
            </a:r>
            <a:r>
              <a:rPr lang="en-US" altLang="zh-CN" sz="1600"/>
              <a:t>outline-style</a:t>
            </a:r>
            <a:r>
              <a:rPr lang="zh-CN" altLang="en-US" sz="1600"/>
              <a:t>、</a:t>
            </a:r>
            <a:r>
              <a:rPr lang="en-US" altLang="zh-CN" sz="1600"/>
              <a:t>outline-width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列表：</a:t>
            </a:r>
            <a:r>
              <a:rPr lang="en-US" altLang="zh-CN" sz="1600">
                <a:solidFill>
                  <a:srgbClr val="FF0000"/>
                </a:solidFill>
              </a:rPr>
              <a:t>list-style</a:t>
            </a:r>
            <a:r>
              <a:rPr lang="zh-CN" altLang="en-US" sz="1600"/>
              <a:t>、</a:t>
            </a:r>
            <a:r>
              <a:rPr lang="en-US" altLang="zh-CN" sz="1600"/>
              <a:t>list-style-image</a:t>
            </a:r>
            <a:r>
              <a:rPr lang="zh-CN" altLang="en-US" sz="1600"/>
              <a:t>、</a:t>
            </a:r>
            <a:r>
              <a:rPr lang="en-US" altLang="zh-CN" sz="1600"/>
              <a:t>list-style-position</a:t>
            </a:r>
            <a:r>
              <a:rPr lang="zh-CN" altLang="en-US" sz="1600"/>
              <a:t>、</a:t>
            </a:r>
            <a:r>
              <a:rPr lang="en-US" altLang="zh-CN" sz="1600"/>
              <a:t>list-style-type</a:t>
            </a:r>
          </a:p>
          <a:p>
            <a:pPr marL="0" indent="0">
              <a:buNone/>
            </a:pPr>
            <a:r>
              <a:rPr lang="zh-CN" altLang="en-US" sz="1600"/>
              <a:t>表格：</a:t>
            </a:r>
            <a:r>
              <a:rPr lang="en-US" altLang="zh-CN" sz="1600"/>
              <a:t>border-collapse</a:t>
            </a:r>
            <a:r>
              <a:rPr lang="zh-CN" altLang="en-US" sz="1600"/>
              <a:t>、</a:t>
            </a:r>
            <a:r>
              <a:rPr lang="en-US" altLang="zh-CN" sz="1600"/>
              <a:t>border-spacing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文本：</a:t>
            </a:r>
            <a:r>
              <a:rPr lang="en-US" altLang="zh-CN" sz="1600">
                <a:solidFill>
                  <a:srgbClr val="FF0000"/>
                </a:solidFill>
              </a:rPr>
              <a:t>text-indent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text-align</a:t>
            </a:r>
            <a:r>
              <a:rPr lang="zh-CN" altLang="en-US" sz="1600"/>
              <a:t>、</a:t>
            </a:r>
            <a:r>
              <a:rPr lang="en-US" altLang="zh-CN" sz="1600"/>
              <a:t>direction</a:t>
            </a:r>
            <a:r>
              <a:rPr lang="zh-CN" altLang="en-US" sz="1600"/>
              <a:t>、</a:t>
            </a:r>
            <a:r>
              <a:rPr lang="en-US" altLang="zh-CN" sz="1600"/>
              <a:t>word-wrap</a:t>
            </a:r>
            <a:r>
              <a:rPr lang="zh-CN" altLang="en-US" sz="1600"/>
              <a:t>、</a:t>
            </a:r>
            <a:r>
              <a:rPr lang="en-US" altLang="zh-CN" sz="1600"/>
              <a:t>text-jusitify</a:t>
            </a:r>
          </a:p>
          <a:p>
            <a:pPr marL="0" indent="0">
              <a:buNone/>
            </a:pPr>
            <a:r>
              <a:rPr lang="zh-CN" altLang="en-US" sz="1600"/>
              <a:t>字体：</a:t>
            </a:r>
            <a:r>
              <a:rPr lang="en-US" altLang="zh-CN" sz="1600">
                <a:solidFill>
                  <a:srgbClr val="FF0000"/>
                </a:solidFill>
              </a:rPr>
              <a:t>font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color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font-family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font-size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font-style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font-weight</a:t>
            </a:r>
            <a:r>
              <a:rPr lang="zh-CN" altLang="en-US" sz="1600">
                <a:solidFill>
                  <a:srgbClr val="FF0000"/>
                </a:solidFill>
              </a:rPr>
              <a:t>、</a:t>
            </a:r>
            <a:r>
              <a:rPr lang="en-US" altLang="zh-CN" sz="1600">
                <a:solidFill>
                  <a:srgbClr val="FF0000"/>
                </a:solidFill>
              </a:rPr>
              <a:t>line-height</a:t>
            </a:r>
            <a:r>
              <a:rPr lang="zh-CN" altLang="en-US" sz="1600"/>
              <a:t>、</a:t>
            </a:r>
            <a:r>
              <a:rPr lang="en-US" altLang="zh-CN" sz="1600"/>
              <a:t>letter-spacing</a:t>
            </a:r>
            <a:r>
              <a:rPr lang="zh-CN" altLang="en-US" sz="1600"/>
              <a:t>、</a:t>
            </a:r>
            <a:r>
              <a:rPr lang="en-US" altLang="zh-CN" sz="1600"/>
              <a:t>word-spacing</a:t>
            </a:r>
          </a:p>
          <a:p>
            <a:pPr marL="0" indent="0">
              <a:buNone/>
            </a:pPr>
            <a:r>
              <a:rPr lang="zh-CN" altLang="en-US" sz="1600"/>
              <a:t>滚动条</a:t>
            </a:r>
            <a:r>
              <a:rPr lang="en-US" altLang="zh-CN" sz="1600"/>
              <a:t>:scrollbar-3dlight-color</a:t>
            </a:r>
            <a:r>
              <a:rPr lang="zh-CN" altLang="en-US" sz="1600"/>
              <a:t>、scrollbar-shadow-color、scrollbar-base-color、scrollbar-face-color、scrollbar-track-color</a:t>
            </a:r>
          </a:p>
          <a:p>
            <a:pPr marL="0" indent="0">
              <a:buNone/>
            </a:pPr>
            <a:r>
              <a:rPr lang="zh-CN" altLang="en-US" sz="1600"/>
              <a:t> 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以上包含</a:t>
            </a:r>
            <a:r>
              <a:rPr lang="en-US" altLang="zh-CN" sz="1600"/>
              <a:t>css</a:t>
            </a:r>
            <a:r>
              <a:rPr lang="zh-CN" altLang="en-US" sz="1600"/>
              <a:t>最常用到的属性，特别是用颜色注明的一定要熟练掌握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最常见的定宽居中显示</a:t>
            </a:r>
          </a:p>
          <a:p>
            <a:pPr marL="0" indent="0">
              <a:buNone/>
            </a:pPr>
            <a:r>
              <a:rPr lang="zh-CN" altLang="en-US" sz="1600"/>
              <a:t>图片在</a:t>
            </a:r>
            <a:r>
              <a:rPr lang="en-US" altLang="zh-CN" sz="1600"/>
              <a:t>div</a:t>
            </a:r>
            <a:r>
              <a:rPr lang="zh-CN" altLang="en-US" sz="1600"/>
              <a:t>中水平垂直居中</a:t>
            </a:r>
          </a:p>
          <a:p>
            <a:pPr marL="0" indent="0">
              <a:buNone/>
            </a:pPr>
            <a:r>
              <a:rPr lang="en-US" altLang="zh-CN" sz="1600"/>
              <a:t>3</a:t>
            </a:r>
            <a:r>
              <a:rPr lang="zh-CN" altLang="en-US" sz="1600"/>
              <a:t>列排版  </a:t>
            </a:r>
            <a:r>
              <a:rPr lang="en-US" altLang="zh-CN" sz="1600"/>
              <a:t>left middel right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3017</Words>
  <Application>Microsoft Macintosh PowerPoint</Application>
  <PresentationFormat>全屏显示(4:3)</PresentationFormat>
  <Paragraphs>371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通用_汇报</vt:lpstr>
      <vt:lpstr>小程序培训课</vt:lpstr>
      <vt:lpstr>微信小程序开发工具</vt:lpstr>
      <vt:lpstr>学完你能做什么？怎么做？</vt:lpstr>
      <vt:lpstr>学习小程序所需的技能</vt:lpstr>
      <vt:lpstr>html基础课程</vt:lpstr>
      <vt:lpstr>为什么要学习css？怎么学？</vt:lpstr>
      <vt:lpstr>css基础课程</vt:lpstr>
      <vt:lpstr>幻灯片 8</vt:lpstr>
      <vt:lpstr>幻灯片 9</vt:lpstr>
      <vt:lpstr>你知道吗?</vt:lpstr>
      <vt:lpstr>什么是盒子模型？</vt:lpstr>
      <vt:lpstr>为什么要学javascript？怎么学</vt:lpstr>
      <vt:lpstr>JavaScript基础课程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微信小程序框架简易教程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微信小程序视图层简易教程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微信小程序逻辑层基础教程</vt:lpstr>
      <vt:lpstr>幻灯片 51</vt:lpstr>
      <vt:lpstr>幻灯片 52</vt:lpstr>
      <vt:lpstr>幻灯片 53</vt:lpstr>
      <vt:lpstr>微信小程序实战篇</vt:lpstr>
      <vt:lpstr>幻灯片 55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犀牛课堂小程序培训课</dc:title>
  <dc:creator/>
  <cp:lastModifiedBy>Windows 用户</cp:lastModifiedBy>
  <cp:revision>553</cp:revision>
  <dcterms:created xsi:type="dcterms:W3CDTF">2008-12-15T14:25:00Z</dcterms:created>
  <dcterms:modified xsi:type="dcterms:W3CDTF">2018-04-14T01:05:48Z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