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5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8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  <a:srgbClr val="092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9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9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2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9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2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3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3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66" y="1306286"/>
            <a:ext cx="9026434" cy="625948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1300" b="1" i="1" dirty="0" smtClean="0">
                <a:latin typeface="Arial Black" panose="020B0A04020102020204" pitchFamily="34" charset="0"/>
              </a:rPr>
              <a:t>By</a:t>
            </a:r>
            <a:r>
              <a:rPr lang="en-GB" sz="1800" i="1" dirty="0" smtClean="0">
                <a:latin typeface="Arial Black" panose="020B0A04020102020204" pitchFamily="34" charset="0"/>
              </a:rPr>
              <a:t/>
            </a:r>
            <a:br>
              <a:rPr lang="en-GB" sz="1800" i="1" dirty="0" smtClean="0">
                <a:latin typeface="Arial Black" panose="020B0A04020102020204" pitchFamily="34" charset="0"/>
              </a:rPr>
            </a:br>
            <a:r>
              <a:rPr lang="en-GB" sz="1800" i="1" dirty="0" smtClean="0">
                <a:latin typeface="Arial Black" panose="020B0A04020102020204" pitchFamily="34" charset="0"/>
              </a:rPr>
              <a:t/>
            </a:r>
            <a:br>
              <a:rPr lang="en-GB" sz="1800" i="1" dirty="0" smtClean="0">
                <a:latin typeface="Arial Black" panose="020B0A04020102020204" pitchFamily="34" charset="0"/>
              </a:rPr>
            </a:br>
            <a:r>
              <a:rPr lang="en-GB" sz="1800" b="1" dirty="0" smtClean="0">
                <a:latin typeface="Arial Black" panose="020B0A04020102020204" pitchFamily="34" charset="0"/>
              </a:rPr>
              <a:t>ADELAKUN ADEDOYIN WURAOLA</a:t>
            </a:r>
            <a:br>
              <a:rPr lang="en-GB" sz="1800" b="1" dirty="0" smtClean="0">
                <a:latin typeface="Arial Black" panose="020B0A04020102020204" pitchFamily="34" charset="0"/>
              </a:rPr>
            </a:br>
            <a:r>
              <a:rPr lang="en-GB" sz="2200" b="1" dirty="0" smtClean="0">
                <a:latin typeface="Arial Black" panose="020B0A04020102020204" pitchFamily="34" charset="0"/>
              </a:rPr>
              <a:t/>
            </a:r>
            <a:br>
              <a:rPr lang="en-GB" sz="2200" b="1" dirty="0" smtClean="0">
                <a:latin typeface="Arial Black" panose="020B0A04020102020204" pitchFamily="34" charset="0"/>
              </a:rPr>
            </a:br>
            <a:r>
              <a:rPr lang="en-GB" sz="1800" b="1" dirty="0" smtClean="0">
                <a:latin typeface="+mn-lt"/>
              </a:rPr>
              <a:t>PROBLEM STATEMENT: </a:t>
            </a:r>
            <a:r>
              <a:rPr lang="en-GB" sz="1800" dirty="0" smtClean="0">
                <a:latin typeface="+mn-lt"/>
              </a:rPr>
              <a:t/>
            </a:r>
            <a:br>
              <a:rPr lang="en-GB" sz="1800" dirty="0" smtClean="0">
                <a:latin typeface="+mn-lt"/>
              </a:rPr>
            </a:br>
            <a:r>
              <a:rPr lang="en-GB" sz="1800" dirty="0">
                <a:latin typeface="+mn-lt"/>
              </a:rPr>
              <a:t/>
            </a:r>
            <a:br>
              <a:rPr lang="en-GB" sz="1800" dirty="0">
                <a:latin typeface="+mn-lt"/>
              </a:rPr>
            </a:br>
            <a:r>
              <a:rPr lang="en-GB" sz="1800" dirty="0" smtClean="0">
                <a:latin typeface="+mn-lt"/>
              </a:rPr>
              <a:t/>
            </a:r>
            <a:br>
              <a:rPr lang="en-GB" sz="1800" dirty="0" smtClean="0">
                <a:latin typeface="+mn-lt"/>
              </a:rPr>
            </a:br>
            <a:r>
              <a:rPr lang="en-GB" sz="2700" dirty="0" smtClean="0">
                <a:latin typeface="+mn-lt"/>
              </a:rPr>
              <a:t>The data is for company X which is trying to control attrition. There are two sets of data: Existing employees and Employees who have left.</a:t>
            </a:r>
            <a:br>
              <a:rPr lang="en-GB" sz="2700" dirty="0" smtClean="0">
                <a:latin typeface="+mn-lt"/>
              </a:rPr>
            </a:br>
            <a:r>
              <a:rPr lang="en-GB" sz="2700" dirty="0" smtClean="0">
                <a:latin typeface="+mn-lt"/>
              </a:rPr>
              <a:t>Satisfaction level, last evaluation, number of projects, average monthly hours, time spent at the company, whether they have had a work accident, whether they have had a promotion in the last 5 years, departments, salary, whether the employee has left.</a:t>
            </a:r>
            <a:r>
              <a:rPr lang="en-GB" sz="2700" b="1" dirty="0" smtClean="0">
                <a:latin typeface="+mn-lt"/>
              </a:rPr>
              <a:t/>
            </a:r>
            <a:br>
              <a:rPr lang="en-GB" sz="2700" b="1" dirty="0" smtClean="0">
                <a:latin typeface="+mn-lt"/>
              </a:rPr>
            </a:br>
            <a:r>
              <a:rPr lang="en-GB" sz="2700" i="1" dirty="0" smtClean="0">
                <a:latin typeface="+mn-lt"/>
              </a:rPr>
              <a:t/>
            </a:r>
            <a:br>
              <a:rPr lang="en-GB" sz="2700" i="1" dirty="0" smtClean="0">
                <a:latin typeface="+mn-lt"/>
              </a:rPr>
            </a:br>
            <a:r>
              <a:rPr lang="en-GB" sz="2700" dirty="0" smtClean="0">
                <a:latin typeface="+mn-lt"/>
              </a:rPr>
              <a:t/>
            </a:r>
            <a:br>
              <a:rPr lang="en-GB" sz="2700" dirty="0" smtClean="0">
                <a:latin typeface="+mn-lt"/>
              </a:rPr>
            </a:br>
            <a:r>
              <a:rPr lang="en-GB" sz="2700" dirty="0" smtClean="0"/>
              <a:t/>
            </a:r>
            <a:br>
              <a:rPr lang="en-GB" sz="2700" dirty="0" smtClean="0"/>
            </a:br>
            <a:endParaRPr lang="en-GB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22514" y="5486401"/>
            <a:ext cx="9666514" cy="875212"/>
          </a:xfrm>
        </p:spPr>
        <p:txBody>
          <a:bodyPr>
            <a:normAutofit/>
          </a:bodyPr>
          <a:lstStyle/>
          <a:p>
            <a:endParaRPr lang="en-GB" sz="3200" dirty="0" smtClean="0">
              <a:latin typeface="Arial Black" panose="020B0A04020102020204" pitchFamily="34" charset="0"/>
            </a:endParaRPr>
          </a:p>
          <a:p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rgbClr val="00006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HASH </a:t>
            </a:r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ANALYTIC INTERNSHIP PROJECT REPORT</a:t>
            </a:r>
            <a:endParaRPr lang="en-GB" sz="3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6609806"/>
            <a:ext cx="9144000" cy="91440"/>
            <a:chOff x="0" y="6609806"/>
            <a:chExt cx="9144000" cy="91440"/>
          </a:xfrm>
        </p:grpSpPr>
        <p:sp>
          <p:nvSpPr>
            <p:cNvPr id="14" name="Rectangle 13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198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500"/>
            <a:ext cx="9144000" cy="5399922"/>
          </a:xfrm>
        </p:spPr>
        <p:txBody>
          <a:bodyPr>
            <a:noAutofit/>
          </a:bodyPr>
          <a:lstStyle/>
          <a:p>
            <a:r>
              <a:rPr lang="en-GB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It is seen that employees with medium salaries are prone to leave next.</a:t>
            </a:r>
          </a:p>
          <a:p>
            <a:r>
              <a:rPr lang="en-GB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It is seen that employees that will spend 2, 3 and 4 years are prone to leave next.</a:t>
            </a:r>
          </a:p>
          <a:p>
            <a:r>
              <a:rPr lang="en-GB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97.9% of the employees who had left the firm were given late promotions.</a:t>
            </a:r>
          </a:p>
          <a:p>
            <a:r>
              <a:rPr lang="en-GB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The lesser the number of work accidents, the longer the employees will stay</a:t>
            </a:r>
          </a:p>
          <a:p>
            <a:r>
              <a:rPr lang="en-GB" sz="3200" dirty="0" smtClean="0">
                <a:latin typeface="Calibri" panose="020F0502020204030204" pitchFamily="34" charset="0"/>
                <a:cs typeface="Arial" panose="020B0604020202020204" pitchFamily="34" charset="0"/>
              </a:rPr>
              <a:t>Most of the employees who had left the firm were given less number of projects to work 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22378"/>
            <a:ext cx="9144000" cy="680400"/>
          </a:xfrm>
          <a:solidFill>
            <a:srgbClr val="000066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609806"/>
            <a:ext cx="9144000" cy="91440"/>
            <a:chOff x="0" y="6609806"/>
            <a:chExt cx="9144000" cy="91440"/>
          </a:xfrm>
        </p:grpSpPr>
        <p:sp>
          <p:nvSpPr>
            <p:cNvPr id="7" name="Rectangle 6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859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6847"/>
            <a:ext cx="9144000" cy="57337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It is also seen that more number of present employees have a higher satisfaction so medium satisfaction level employees are prone to leave.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employees who had left were spending comparatively less time per month, employees spending more time per month are still working in the firm.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Employees with </a:t>
            </a:r>
            <a:r>
              <a:rPr lang="en-GB" sz="3200" dirty="0" smtClean="0"/>
              <a:t>higher last </a:t>
            </a:r>
            <a:r>
              <a:rPr lang="en-GB" sz="3200" dirty="0"/>
              <a:t>evaluation scores </a:t>
            </a:r>
            <a:r>
              <a:rPr lang="en-GB" sz="3200" dirty="0" smtClean="0"/>
              <a:t>are </a:t>
            </a:r>
            <a:r>
              <a:rPr lang="en-GB" sz="3200" dirty="0"/>
              <a:t>still working in the firm.</a:t>
            </a:r>
          </a:p>
          <a:p>
            <a:pPr>
              <a:lnSpc>
                <a:spcPct val="150000"/>
              </a:lnSpc>
            </a:pPr>
            <a:endParaRPr lang="en-GB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22378"/>
            <a:ext cx="9144000" cy="680400"/>
          </a:xfrm>
          <a:solidFill>
            <a:srgbClr val="000066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617938"/>
            <a:ext cx="9144000" cy="91440"/>
            <a:chOff x="0" y="6609806"/>
            <a:chExt cx="9144000" cy="91440"/>
          </a:xfrm>
        </p:grpSpPr>
        <p:sp>
          <p:nvSpPr>
            <p:cNvPr id="6" name="Rectangle 5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97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126"/>
            <a:ext cx="9144000" cy="679269"/>
          </a:xfrm>
          <a:solidFill>
            <a:srgbClr val="000066"/>
          </a:solidFill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OBJECTIVE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99" y="939048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dirty="0" smtClean="0"/>
              <a:t>What type of employees are </a:t>
            </a:r>
            <a:r>
              <a:rPr lang="en-GB" sz="3200" dirty="0" smtClean="0"/>
              <a:t>leaving</a:t>
            </a:r>
            <a:endParaRPr lang="en-GB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dirty="0" smtClean="0"/>
              <a:t>Determine which employees are prone to leave next.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200" dirty="0" smtClean="0"/>
              <a:t>Present </a:t>
            </a:r>
            <a:r>
              <a:rPr lang="en-GB" sz="3200" dirty="0" smtClean="0"/>
              <a:t>results with accuracy scores and with various plots.</a:t>
            </a:r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664930"/>
            <a:ext cx="9144000" cy="91440"/>
            <a:chOff x="0" y="6609806"/>
            <a:chExt cx="9144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01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0400"/>
          </a:xfrm>
          <a:solidFill>
            <a:srgbClr val="000066"/>
          </a:solidFill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PREPARATION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80400"/>
            <a:ext cx="90525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cs typeface="Arial" panose="020B0604020202020204" pitchFamily="34" charset="0"/>
              </a:rPr>
              <a:t>The data set was given in two formats: Existing Employees and Employees who had left.</a:t>
            </a:r>
          </a:p>
          <a:p>
            <a:endParaRPr lang="en-GB" sz="3200" dirty="0" smtClean="0">
              <a:cs typeface="Arial" panose="020B0604020202020204" pitchFamily="34" charset="0"/>
            </a:endParaRPr>
          </a:p>
          <a:p>
            <a:r>
              <a:rPr lang="en-GB" sz="3200" dirty="0" smtClean="0">
                <a:cs typeface="Arial" panose="020B0604020202020204" pitchFamily="34" charset="0"/>
              </a:rPr>
              <a:t>I created a new attribute, Attrition, for each setting Attrition=Yes for employees who had left and Attrition=No for existing employees.</a:t>
            </a:r>
          </a:p>
          <a:p>
            <a:endParaRPr lang="en-GB" sz="3200" dirty="0" smtClean="0">
              <a:cs typeface="Arial" panose="020B0604020202020204" pitchFamily="34" charset="0"/>
            </a:endParaRPr>
          </a:p>
          <a:p>
            <a:r>
              <a:rPr lang="en-GB" sz="3200" dirty="0" smtClean="0">
                <a:cs typeface="Arial" panose="020B0604020202020204" pitchFamily="34" charset="0"/>
              </a:rPr>
              <a:t>I then merged the two data set which gives out 11 attributes with 14999 </a:t>
            </a:r>
            <a:r>
              <a:rPr lang="en-GB" sz="3200" dirty="0" smtClean="0">
                <a:cs typeface="Arial" panose="020B0604020202020204" pitchFamily="34" charset="0"/>
              </a:rPr>
              <a:t>observations without any data missing.</a:t>
            </a:r>
          </a:p>
          <a:p>
            <a:endParaRPr lang="en-GB" sz="3200" dirty="0">
              <a:cs typeface="Arial" panose="020B0604020202020204" pitchFamily="34" charset="0"/>
            </a:endParaRPr>
          </a:p>
          <a:p>
            <a:endParaRPr lang="en-GB" sz="3200" dirty="0" smtClean="0"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664762"/>
            <a:ext cx="9144000" cy="91440"/>
            <a:chOff x="0" y="6609806"/>
            <a:chExt cx="9144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3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0400"/>
          </a:xfrm>
          <a:solidFill>
            <a:srgbClr val="000066"/>
          </a:solidFill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VISUALISATION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80400"/>
            <a:ext cx="9144000" cy="14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>
                <a:cs typeface="Arial" panose="020B0604020202020204" pitchFamily="34" charset="0"/>
              </a:rPr>
              <a:t>I analysed the categorical values using Pie charts and the continuous values using Violin plots.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679916"/>
            <a:ext cx="9144000" cy="91440"/>
            <a:chOff x="0" y="6609806"/>
            <a:chExt cx="9144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8" y="2198990"/>
            <a:ext cx="2621083" cy="2987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540" y="2150303"/>
            <a:ext cx="2591321" cy="3036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6" y="2093964"/>
            <a:ext cx="2687805" cy="30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0400"/>
          </a:xfrm>
          <a:solidFill>
            <a:srgbClr val="000066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VISUALISATION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701246"/>
            <a:ext cx="9144000" cy="91440"/>
            <a:chOff x="0" y="6609806"/>
            <a:chExt cx="9144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1" y="964588"/>
            <a:ext cx="2644127" cy="4085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35" y="953780"/>
            <a:ext cx="3052530" cy="4096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77" y="942972"/>
            <a:ext cx="2534019" cy="41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144000" cy="680400"/>
          </a:xfrm>
          <a:solidFill>
            <a:srgbClr val="000066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VISUALISATION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081" y="680399"/>
            <a:ext cx="813652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/>
              <a:t>DATA VISUALIZATION</a:t>
            </a:r>
            <a:endParaRPr lang="en-GB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701246"/>
            <a:ext cx="9144000" cy="91440"/>
            <a:chOff x="0" y="6609806"/>
            <a:chExt cx="9144000" cy="91440"/>
          </a:xfrm>
        </p:grpSpPr>
        <p:sp>
          <p:nvSpPr>
            <p:cNvPr id="7" name="Rectangle 6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1" y="1750423"/>
            <a:ext cx="4153920" cy="2769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76" y="1750423"/>
            <a:ext cx="4153920" cy="27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126"/>
            <a:ext cx="9144000" cy="680400"/>
          </a:xfrm>
          <a:solidFill>
            <a:srgbClr val="000066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VISUALISATION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8" y="1122947"/>
            <a:ext cx="4227093" cy="2818062"/>
          </a:xfrm>
        </p:spPr>
      </p:pic>
      <p:grpSp>
        <p:nvGrpSpPr>
          <p:cNvPr id="4" name="Group 3"/>
          <p:cNvGrpSpPr/>
          <p:nvPr/>
        </p:nvGrpSpPr>
        <p:grpSpPr>
          <a:xfrm>
            <a:off x="0" y="6701246"/>
            <a:ext cx="9144000" cy="91440"/>
            <a:chOff x="0" y="6609806"/>
            <a:chExt cx="9144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77" y="1122947"/>
            <a:ext cx="4037219" cy="26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378"/>
            <a:ext cx="9144000" cy="680400"/>
          </a:xfrm>
          <a:solidFill>
            <a:srgbClr val="000066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VISUALISATION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3" y="898359"/>
            <a:ext cx="4367649" cy="2911766"/>
          </a:xfrm>
        </p:spPr>
      </p:pic>
      <p:grpSp>
        <p:nvGrpSpPr>
          <p:cNvPr id="5" name="Group 4"/>
          <p:cNvGrpSpPr/>
          <p:nvPr/>
        </p:nvGrpSpPr>
        <p:grpSpPr>
          <a:xfrm>
            <a:off x="0" y="6701246"/>
            <a:ext cx="9144000" cy="91440"/>
            <a:chOff x="0" y="6609806"/>
            <a:chExt cx="9144000" cy="91440"/>
          </a:xfrm>
        </p:grpSpPr>
        <p:sp>
          <p:nvSpPr>
            <p:cNvPr id="6" name="Rectangle 5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22" y="1030778"/>
            <a:ext cx="4244436" cy="28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3397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I separated the features and target, that is, the dependent and independent variables. The target here is attrition.</a:t>
            </a:r>
          </a:p>
          <a:p>
            <a:pPr marL="0" indent="0">
              <a:buNone/>
            </a:pPr>
            <a:r>
              <a:rPr lang="en-GB" sz="3200" dirty="0" smtClean="0"/>
              <a:t>I </a:t>
            </a:r>
            <a:r>
              <a:rPr lang="en-GB" sz="3200" dirty="0" err="1" smtClean="0"/>
              <a:t>splitted</a:t>
            </a:r>
            <a:r>
              <a:rPr lang="en-GB" sz="3200" dirty="0" smtClean="0"/>
              <a:t> the data into training and testing set by a ratio of 0.30. </a:t>
            </a:r>
            <a:r>
              <a:rPr lang="en-GB" sz="3200" dirty="0"/>
              <a:t>T</a:t>
            </a:r>
            <a:r>
              <a:rPr lang="en-GB" sz="3200" dirty="0" smtClean="0"/>
              <a:t>hen I imported the Random Forest Classification library using the </a:t>
            </a:r>
            <a:r>
              <a:rPr lang="en-GB" sz="3200" dirty="0" err="1" smtClean="0"/>
              <a:t>sci</a:t>
            </a:r>
            <a:r>
              <a:rPr lang="en-GB" sz="3200" dirty="0" smtClean="0"/>
              <a:t>-kit learn.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Validating the model, I got an accuracy of 99%.</a:t>
            </a:r>
            <a:endParaRPr lang="en-GB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22378"/>
            <a:ext cx="9144000" cy="680400"/>
          </a:xfrm>
          <a:prstGeom prst="rect">
            <a:avLst/>
          </a:prstGeom>
          <a:solidFill>
            <a:srgbClr val="000066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BUILDING THE MODEL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609806"/>
            <a:ext cx="9144000" cy="91440"/>
            <a:chOff x="0" y="6609806"/>
            <a:chExt cx="9144000" cy="91440"/>
          </a:xfrm>
        </p:grpSpPr>
        <p:sp>
          <p:nvSpPr>
            <p:cNvPr id="6" name="Rectangle 5"/>
            <p:cNvSpPr/>
            <p:nvPr/>
          </p:nvSpPr>
          <p:spPr>
            <a:xfrm>
              <a:off x="0" y="6609806"/>
              <a:ext cx="91440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77793" y="6609806"/>
              <a:ext cx="666207" cy="914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609806"/>
              <a:ext cx="3252651" cy="914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261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</TotalTime>
  <Words>327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Bookman Old Style</vt:lpstr>
      <vt:lpstr>Calibri</vt:lpstr>
      <vt:lpstr>Calibri Light</vt:lpstr>
      <vt:lpstr>Wingdings</vt:lpstr>
      <vt:lpstr>Office Theme</vt:lpstr>
      <vt:lpstr>                By  ADELAKUN ADEDOYIN WURAOLA  PROBLEM STATEMENT:    The data is for company X which is trying to control attrition. There are two sets of data: Existing employees and Employees who have left. Satisfaction level, last evaluation, number of projects, average monthly hours, time spent at the company, whether they have had a work accident, whether they have had a promotion in the last 5 years, departments, salary, whether the employee has left.    </vt:lpstr>
      <vt:lpstr>OBJECTIVE</vt:lpstr>
      <vt:lpstr>DATA PREPARATION</vt:lpstr>
      <vt:lpstr>VISUALISATION</vt:lpstr>
      <vt:lpstr>VISUALISATION</vt:lpstr>
      <vt:lpstr>VISUALISATION</vt:lpstr>
      <vt:lpstr>VISUALISATION</vt:lpstr>
      <vt:lpstr>VISUALISATION</vt:lpstr>
      <vt:lpstr>PowerPoint Presentation</vt:lpstr>
      <vt:lpstr>CONCLUSION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Adedoyin Wuraola</dc:creator>
  <cp:lastModifiedBy>Adedoyin Wuraola</cp:lastModifiedBy>
  <cp:revision>115</cp:revision>
  <dcterms:created xsi:type="dcterms:W3CDTF">2020-02-04T11:29:09Z</dcterms:created>
  <dcterms:modified xsi:type="dcterms:W3CDTF">2020-06-18T23:57:17Z</dcterms:modified>
</cp:coreProperties>
</file>