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5"/>
  </p:notesMasterIdLst>
  <p:handoutMasterIdLst>
    <p:handoutMasterId r:id="rId16"/>
  </p:handoutMasterIdLst>
  <p:sldIdLst>
    <p:sldId id="316" r:id="rId2"/>
    <p:sldId id="325" r:id="rId3"/>
    <p:sldId id="326" r:id="rId4"/>
    <p:sldId id="327" r:id="rId5"/>
    <p:sldId id="317" r:id="rId6"/>
    <p:sldId id="318" r:id="rId7"/>
    <p:sldId id="319" r:id="rId8"/>
    <p:sldId id="320" r:id="rId9"/>
    <p:sldId id="321" r:id="rId10"/>
    <p:sldId id="322" r:id="rId11"/>
    <p:sldId id="324" r:id="rId12"/>
    <p:sldId id="328" r:id="rId13"/>
    <p:sldId id="329" r:id="rId14"/>
  </p:sldIdLst>
  <p:sldSz cx="9144000" cy="6858000" type="screen4x3"/>
  <p:notesSz cx="6772275" cy="9902825"/>
  <p:defaultTextStyle>
    <a:defPPr>
      <a:defRPr lang="ko-KR"/>
    </a:defPPr>
    <a:lvl1pPr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9">
          <p15:clr>
            <a:srgbClr val="A4A3A4"/>
          </p15:clr>
        </p15:guide>
        <p15:guide id="2" pos="2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CC"/>
    <a:srgbClr val="C10FBD"/>
    <a:srgbClr val="F8FD2F"/>
    <a:srgbClr val="F5F7A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6410" autoAdjust="0"/>
  </p:normalViewPr>
  <p:slideViewPr>
    <p:cSldViewPr>
      <p:cViewPr varScale="1">
        <p:scale>
          <a:sx n="75" d="100"/>
          <a:sy n="75" d="100"/>
        </p:scale>
        <p:origin x="78" y="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980" y="-96"/>
      </p:cViewPr>
      <p:guideLst>
        <p:guide orient="horz" pos="3119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0" y="0"/>
            <a:ext cx="29352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C321BC20-854F-4911-A678-C481FA83B8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966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733226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7863" y="4703763"/>
            <a:ext cx="5416550" cy="445611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3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vldb.skku.ac.kr/x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0" y="4554924"/>
            <a:ext cx="2091840" cy="2091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부제목 스타일 편집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11/1/2016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Picture 2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5318" y="5495853"/>
            <a:ext cx="1424550" cy="622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70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317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46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Department of Computer and Electrical Engineering</a:t>
            </a:r>
          </a:p>
          <a:p>
            <a:r>
              <a:rPr lang="en-US" altLang="ko-KR" dirty="0" err="1"/>
              <a:t>Sungkyunkwan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45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Department of Computer and Electrical Engineering</a:t>
            </a:r>
          </a:p>
          <a:p>
            <a:r>
              <a:rPr lang="en-US" altLang="ko-KR" dirty="0" err="1"/>
              <a:t>Sungkyunkwan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45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49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36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48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4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╜┼╕φ┴╢" charset="0"/>
                <a:ea typeface="신명조" charset="-127"/>
              </a:rPr>
              <a:t>SKKU VLDB Lab.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679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330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482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781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801" y="274638"/>
            <a:ext cx="7928435" cy="93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801" y="1334080"/>
            <a:ext cx="7928435" cy="4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endParaRPr lang="en-US" altLang="ko-KR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fld id="{D4197B64-B297-43F4-8479-C08517DC8D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80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hdr="0" dt="0"/>
  <p:txStyles>
    <p:titleStyle>
      <a:lvl1pPr algn="ctr" defTabSz="457200" rtl="0" eaLnBrk="1" latinLnBrk="1" hangingPunct="1">
        <a:spcBef>
          <a:spcPct val="0"/>
        </a:spcBef>
        <a:buNone/>
        <a:defRPr kumimoji="1" sz="44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1pPr>
    </p:titleStyle>
    <p:bodyStyle>
      <a:lvl1pPr marL="342900" indent="-342900" algn="l" defTabSz="457200" rtl="0" eaLnBrk="1" latinLnBrk="1" hangingPunct="1">
        <a:lnSpc>
          <a:spcPct val="100000"/>
        </a:lnSpc>
        <a:spcBef>
          <a:spcPts val="2000"/>
        </a:spcBef>
        <a:buClr>
          <a:srgbClr val="AA0000"/>
        </a:buClr>
        <a:buFont typeface="Arial"/>
        <a:buChar char="•"/>
        <a:defRPr kumimoji="1" sz="32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1pPr>
      <a:lvl2pPr marL="742950" indent="-28575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–"/>
        <a:defRPr kumimoji="1" sz="28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2pPr>
      <a:lvl3pPr marL="11430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•"/>
        <a:defRPr kumimoji="1" sz="24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3pPr>
      <a:lvl4pPr marL="16002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–"/>
        <a:defRPr kumimoji="1" sz="20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4pPr>
      <a:lvl5pPr marL="20574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»"/>
        <a:defRPr kumimoji="1" sz="20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urikij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SQLite Internals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4000" dirty="0"/>
              <a:t>오기환</a:t>
            </a:r>
            <a:endParaRPr lang="en-US" altLang="ko-KR" sz="4000" dirty="0"/>
          </a:p>
          <a:p>
            <a:r>
              <a:rPr lang="en-US" altLang="ko-KR" sz="4000" dirty="0"/>
              <a:t>(</a:t>
            </a:r>
            <a:r>
              <a:rPr lang="en-US" altLang="ko-KR" sz="4000" dirty="0">
                <a:hlinkClick r:id="rId3"/>
              </a:rPr>
              <a:t>wurikiji@gmail.com</a:t>
            </a:r>
            <a:r>
              <a:rPr lang="en-US" altLang="ko-KR" sz="4000" dirty="0"/>
              <a:t>)</a:t>
            </a:r>
          </a:p>
          <a:p>
            <a:r>
              <a:rPr lang="en-US" altLang="ko-KR" dirty="0"/>
              <a:t>SKKU VLDB Lab. (27334)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7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OP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1700808"/>
            <a:ext cx="77057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8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sqlite3BtreeDelete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262" y="1700808"/>
            <a:ext cx="4619625" cy="247650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2085246"/>
            <a:ext cx="3476625" cy="895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62" y="3117384"/>
            <a:ext cx="7229475" cy="13811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262" y="4635298"/>
            <a:ext cx="44196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84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Cell Information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247900"/>
            <a:ext cx="69151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97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Btree</a:t>
            </a:r>
            <a:r>
              <a:rPr lang="en-US" altLang="ko-KR" dirty="0"/>
              <a:t> Cursor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334080"/>
            <a:ext cx="76295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3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B+tree</a:t>
            </a:r>
            <a:r>
              <a:rPr lang="en-US" altLang="ko-KR" dirty="0"/>
              <a:t> Internals in SQLite - 1/2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50" y="1988840"/>
            <a:ext cx="8042101" cy="319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6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B+tree</a:t>
            </a:r>
            <a:r>
              <a:rPr lang="en-US" altLang="ko-KR" dirty="0"/>
              <a:t> Internals in SQLite - 2/2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438275"/>
            <a:ext cx="37909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3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84140" y="1373220"/>
            <a:ext cx="4764324" cy="4792084"/>
          </a:xfrm>
        </p:spPr>
        <p:txBody>
          <a:bodyPr/>
          <a:lstStyle/>
          <a:p>
            <a:r>
              <a:rPr lang="en-US" altLang="ko-KR" dirty="0"/>
              <a:t>File Header</a:t>
            </a:r>
          </a:p>
          <a:p>
            <a:pPr lvl="1"/>
            <a:r>
              <a:rPr lang="en-US" altLang="ko-KR" dirty="0"/>
              <a:t>First page only has 100 bytes</a:t>
            </a:r>
          </a:p>
          <a:p>
            <a:r>
              <a:rPr lang="en-US" altLang="ko-KR" dirty="0"/>
              <a:t>Page Header</a:t>
            </a:r>
          </a:p>
          <a:p>
            <a:pPr lvl="1"/>
            <a:r>
              <a:rPr lang="en-US" altLang="ko-KR" dirty="0"/>
              <a:t>8 bytes for leaves</a:t>
            </a:r>
          </a:p>
          <a:p>
            <a:pPr lvl="1"/>
            <a:r>
              <a:rPr lang="en-US" altLang="ko-KR" dirty="0"/>
              <a:t>12 bytes for interiors</a:t>
            </a:r>
          </a:p>
          <a:p>
            <a:r>
              <a:rPr lang="en-US" altLang="ko-KR" dirty="0"/>
              <a:t>Cell</a:t>
            </a:r>
          </a:p>
          <a:p>
            <a:pPr lvl="1"/>
            <a:r>
              <a:rPr lang="en-US" altLang="ko-KR" dirty="0"/>
              <a:t>Real data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4705" y="1988840"/>
            <a:ext cx="2592288" cy="36909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File Header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894705" y="2348880"/>
            <a:ext cx="2592288" cy="36909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Page Header</a:t>
            </a:r>
            <a:endParaRPr lang="ko-KR" altLang="en-US" sz="2400" dirty="0"/>
          </a:p>
        </p:txBody>
      </p:sp>
      <p:sp>
        <p:nvSpPr>
          <p:cNvPr id="10" name="직사각형 9"/>
          <p:cNvSpPr/>
          <p:nvPr/>
        </p:nvSpPr>
        <p:spPr>
          <a:xfrm>
            <a:off x="894705" y="2721198"/>
            <a:ext cx="2592288" cy="11991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Cell Pointers</a:t>
            </a:r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899592" y="3920356"/>
            <a:ext cx="2592288" cy="4729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Free Space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895400" y="4399012"/>
            <a:ext cx="2592288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Cell Contents</a:t>
            </a:r>
            <a:endParaRPr lang="ko-KR" altLang="en-US" sz="24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275856" y="2780928"/>
            <a:ext cx="0" cy="113942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275856" y="4393310"/>
            <a:ext cx="0" cy="8358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0" idx="1"/>
            <a:endCxn id="12" idx="1"/>
          </p:cNvCxnSpPr>
          <p:nvPr/>
        </p:nvCxnSpPr>
        <p:spPr>
          <a:xfrm rot="10800000" flipH="1" flipV="1">
            <a:off x="894704" y="3320776"/>
            <a:ext cx="695" cy="1546287"/>
          </a:xfrm>
          <a:prstGeom prst="bentConnector3">
            <a:avLst>
              <a:gd name="adj1" fmla="val -3289208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왼쪽 대괄호 25"/>
          <p:cNvSpPr/>
          <p:nvPr/>
        </p:nvSpPr>
        <p:spPr>
          <a:xfrm>
            <a:off x="539552" y="3078010"/>
            <a:ext cx="350266" cy="1994580"/>
          </a:xfrm>
          <a:prstGeom prst="lef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대괄호 26"/>
          <p:cNvSpPr/>
          <p:nvPr/>
        </p:nvSpPr>
        <p:spPr>
          <a:xfrm>
            <a:off x="407332" y="2923066"/>
            <a:ext cx="481668" cy="2296634"/>
          </a:xfrm>
          <a:prstGeom prst="lef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99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 OP code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746" y="1333500"/>
            <a:ext cx="7030382" cy="47926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91680" y="4725144"/>
            <a:ext cx="864096" cy="21602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2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sqlite3BtreeInsert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262" y="2420888"/>
            <a:ext cx="7753350" cy="1562100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4193082"/>
            <a:ext cx="7029450" cy="990600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615801" y="1334080"/>
            <a:ext cx="7928435" cy="4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lnSpc>
                <a:spcPct val="100000"/>
              </a:lnSpc>
              <a:spcBef>
                <a:spcPts val="2000"/>
              </a:spcBef>
              <a:buClr>
                <a:srgbClr val="AA0000"/>
              </a:buClr>
              <a:buFont typeface="Arial"/>
              <a:buChar char="•"/>
              <a:defRPr kumimoji="1" sz="32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–"/>
              <a:defRPr kumimoji="1" sz="28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•"/>
              <a:defRPr kumimoji="1" sz="24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–"/>
              <a:defRPr kumimoji="1" sz="20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»"/>
              <a:defRPr kumimoji="1" sz="20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Insert/Update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95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204864"/>
            <a:ext cx="7029450" cy="38576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sqlite3BtreeInsert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68201" y="1486480"/>
            <a:ext cx="7928435" cy="4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lnSpc>
                <a:spcPct val="100000"/>
              </a:lnSpc>
              <a:spcBef>
                <a:spcPts val="2000"/>
              </a:spcBef>
              <a:buClr>
                <a:srgbClr val="AA0000"/>
              </a:buClr>
              <a:buFont typeface="Arial"/>
              <a:buChar char="•"/>
              <a:defRPr kumimoji="1" sz="32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–"/>
              <a:defRPr kumimoji="1" sz="28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•"/>
              <a:defRPr kumimoji="1" sz="24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–"/>
              <a:defRPr kumimoji="1" sz="20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»"/>
              <a:defRPr kumimoji="1" sz="20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Move to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06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sqlite3BtreeInsert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record to cell and insert into page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895475"/>
            <a:ext cx="6962775" cy="171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2124523"/>
            <a:ext cx="50673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35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sqlite3BtreeInsert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100" y="2648744"/>
            <a:ext cx="7305675" cy="2162175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15801" y="1334080"/>
            <a:ext cx="7928435" cy="4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lnSpc>
                <a:spcPct val="100000"/>
              </a:lnSpc>
              <a:spcBef>
                <a:spcPts val="2000"/>
              </a:spcBef>
              <a:buClr>
                <a:srgbClr val="AA0000"/>
              </a:buClr>
              <a:buFont typeface="Arial"/>
              <a:buChar char="•"/>
              <a:defRPr kumimoji="1" sz="32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–"/>
              <a:defRPr kumimoji="1" sz="28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•"/>
              <a:defRPr kumimoji="1" sz="24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–"/>
              <a:defRPr kumimoji="1" sz="20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»"/>
              <a:defRPr kumimoji="1" sz="20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Balance a tree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313229"/>
      </p:ext>
    </p:extLst>
  </p:cSld>
  <p:clrMapOvr>
    <a:masterClrMapping/>
  </p:clrMapOvr>
</p:sld>
</file>

<file path=ppt/theme/theme1.xml><?xml version="1.0" encoding="utf-8"?>
<a:theme xmlns:a="http://schemas.openxmlformats.org/drawingml/2006/main" name="2012 VLDB 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ln>
          <a:solidFill>
            <a:schemeClr val="tx1"/>
          </a:solidFill>
        </a:ln>
      </a:spPr>
      <a:bodyPr wrap="square" rtlCol="0">
        <a:spAutoFit/>
      </a:bodyPr>
      <a:lstStyle>
        <a:defPPr>
          <a:defRPr b="1" dirty="0" smtClean="0">
            <a:solidFill>
              <a:srgbClr val="FF0000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 VLDB 서식</Template>
  <TotalTime>1848</TotalTime>
  <Words>160</Words>
  <Application>Microsoft Office PowerPoint</Application>
  <PresentationFormat>화면 슬라이드 쇼(4:3)</PresentationFormat>
  <Paragraphs>56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╜┼╕φ┴╢</vt:lpstr>
      <vt:lpstr>굴림</vt:lpstr>
      <vt:lpstr>나눔고딕</vt:lpstr>
      <vt:lpstr>맑은 고딕</vt:lpstr>
      <vt:lpstr>신명조</vt:lpstr>
      <vt:lpstr>한양해서</vt:lpstr>
      <vt:lpstr>Arial</vt:lpstr>
      <vt:lpstr>Book Antiqua</vt:lpstr>
      <vt:lpstr>Calibri</vt:lpstr>
      <vt:lpstr>Wingdings</vt:lpstr>
      <vt:lpstr>2012 VLDB 서식</vt:lpstr>
      <vt:lpstr>SQLite Internals</vt:lpstr>
      <vt:lpstr>B+tree Internals in SQLite - 1/2</vt:lpstr>
      <vt:lpstr>B+tree Internals in SQLite - 2/2</vt:lpstr>
      <vt:lpstr>Page structure</vt:lpstr>
      <vt:lpstr>Update OP code</vt:lpstr>
      <vt:lpstr>sqlite3BtreeInsert</vt:lpstr>
      <vt:lpstr>sqlite3BtreeInsert</vt:lpstr>
      <vt:lpstr>sqlite3BtreeInsert</vt:lpstr>
      <vt:lpstr>sqlite3BtreeInsert</vt:lpstr>
      <vt:lpstr>Delete OP Code</vt:lpstr>
      <vt:lpstr>sqlite3BtreeDelete</vt:lpstr>
      <vt:lpstr>Cell Information Structure</vt:lpstr>
      <vt:lpstr>Btree Cursor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10g Install</dc:title>
  <dc:creator>文盛業</dc:creator>
  <cp:lastModifiedBy>Gihwan</cp:lastModifiedBy>
  <cp:revision>405</cp:revision>
  <dcterms:created xsi:type="dcterms:W3CDTF">2008-09-03T12:14:57Z</dcterms:created>
  <dcterms:modified xsi:type="dcterms:W3CDTF">2016-11-01T00:32:33Z</dcterms:modified>
</cp:coreProperties>
</file>