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68" r:id="rId5"/>
    <p:sldId id="259" r:id="rId6"/>
    <p:sldId id="269" r:id="rId7"/>
    <p:sldId id="270" r:id="rId8"/>
    <p:sldId id="271" r:id="rId9"/>
    <p:sldId id="261" r:id="rId10"/>
    <p:sldId id="266" r:id="rId11"/>
    <p:sldId id="263" r:id="rId12"/>
    <p:sldId id="265" r:id="rId13"/>
    <p:sldId id="258" r:id="rId14"/>
    <p:sldId id="274" r:id="rId15"/>
    <p:sldId id="264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72696" autoAdjust="0"/>
  </p:normalViewPr>
  <p:slideViewPr>
    <p:cSldViewPr>
      <p:cViewPr varScale="1">
        <p:scale>
          <a:sx n="74" d="100"/>
          <a:sy n="74" d="100"/>
        </p:scale>
        <p:origin x="-2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2622" y="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DB16-28FB-4CEA-9094-E65028644022}" type="datetimeFigureOut">
              <a:rPr lang="ko-KR" altLang="en-US" smtClean="0"/>
              <a:t>12. 2. 3.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0366-ECFD-4B8A-A631-B83878CB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07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D267-B320-4105-AF60-E700C4D7049B}" type="datetimeFigureOut">
              <a:rPr lang="ko-KR" altLang="en-US" smtClean="0"/>
              <a:t>12. 2. 3.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A5A0-F819-44EF-B807-DF5E4C6090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3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Evening, I am presenter, Hong </a:t>
            </a:r>
            <a:r>
              <a:rPr lang="en-US" baseline="0" dirty="0" err="1" smtClean="0"/>
              <a:t>Gyeonghwan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We ran this project, sector level mapping FTL based on </a:t>
            </a:r>
            <a:r>
              <a:rPr lang="en-US" baseline="0" dirty="0" err="1" smtClean="0"/>
              <a:t>OpenSSD</a:t>
            </a:r>
            <a:r>
              <a:rPr lang="en-US" baseline="0" dirty="0" smtClean="0"/>
              <a:t> Platform, for a month.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8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Then we did experiments.</a:t>
            </a:r>
          </a:p>
          <a:p>
            <a:r>
              <a:rPr lang="en-US" altLang="ko-KR" baseline="0" dirty="0" smtClean="0"/>
              <a:t>We used IO-meter application for measuring performance of our FTL.</a:t>
            </a:r>
          </a:p>
          <a:p>
            <a:r>
              <a:rPr lang="en-US" altLang="ko-KR" baseline="0" dirty="0" smtClean="0"/>
              <a:t>In random test, transfer size is ~~</a:t>
            </a:r>
          </a:p>
          <a:p>
            <a:r>
              <a:rPr lang="en-US" altLang="ko-KR" baseline="0" dirty="0" smtClean="0"/>
              <a:t>In sequential test, transfer size is ~~</a:t>
            </a:r>
          </a:p>
          <a:p>
            <a:r>
              <a:rPr lang="en-US" altLang="ko-KR" baseline="0" dirty="0" smtClean="0"/>
              <a:t>Target FTL is six. ~~ exist in </a:t>
            </a:r>
            <a:r>
              <a:rPr lang="en-US" altLang="ko-KR" baseline="0" dirty="0" err="1" smtClean="0"/>
              <a:t>OpenSSD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~~ is what we made.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64GB random write</a:t>
            </a:r>
            <a:r>
              <a:rPr lang="en-US" altLang="ko-KR" baseline="0" dirty="0" smtClean="0"/>
              <a:t> experiment.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is sector level mapping FTLs, but tutorial 1, greedy is page level mapping FTLs.</a:t>
            </a:r>
            <a:endParaRPr lang="en-US" altLang="ko-KR" baseline="0" dirty="0" smtClean="0"/>
          </a:p>
          <a:p>
            <a:r>
              <a:rPr lang="en-US" dirty="0" smtClean="0"/>
              <a:t>Sector</a:t>
            </a:r>
            <a:r>
              <a:rPr lang="en-US" baseline="0" dirty="0" smtClean="0"/>
              <a:t> mapping FTLs has greater random write IOPS than page mapping FTLs.</a:t>
            </a:r>
          </a:p>
          <a:p>
            <a:r>
              <a:rPr lang="en-US" dirty="0" smtClean="0"/>
              <a:t>It is because in</a:t>
            </a:r>
            <a:r>
              <a:rPr lang="en-US" baseline="0" dirty="0" smtClean="0"/>
              <a:t> small random write, page mapping FTLs waste more spaces than sector mapping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(But especially, Multi-copy FTL puts succeeding sectors at once, so the performance drop is shown by transfer size increase.)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27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64GB sequential</a:t>
            </a:r>
            <a:r>
              <a:rPr lang="en-US" baseline="0" dirty="0" smtClean="0"/>
              <a:t> write and read experiment,</a:t>
            </a:r>
          </a:p>
          <a:p>
            <a:r>
              <a:rPr lang="en-US" dirty="0" smtClean="0"/>
              <a:t>Sector mapping FTLs</a:t>
            </a:r>
            <a:r>
              <a:rPr lang="en-US" baseline="0" dirty="0" smtClean="0"/>
              <a:t> has worse sequential performance than page mapping FTLs.</a:t>
            </a:r>
          </a:p>
          <a:p>
            <a:r>
              <a:rPr lang="en-US" dirty="0" smtClean="0"/>
              <a:t>It is</a:t>
            </a:r>
            <a:r>
              <a:rPr lang="en-US" baseline="0" dirty="0" smtClean="0"/>
              <a:t> because in sequential write and read, mapping table access overhead of sector mapping FTLs is more than page mapping FTLs.</a:t>
            </a:r>
          </a:p>
          <a:p>
            <a:endParaRPr lang="en-US" dirty="0" smtClean="0"/>
          </a:p>
          <a:p>
            <a:r>
              <a:rPr lang="en-US" dirty="0" smtClean="0"/>
              <a:t>(Especially,</a:t>
            </a:r>
            <a:r>
              <a:rPr lang="en-US" baseline="0" dirty="0" smtClean="0"/>
              <a:t> dynamic and static </a:t>
            </a:r>
            <a:r>
              <a:rPr lang="en-US" baseline="0" smtClean="0"/>
              <a:t>FTLs can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random write test, these are IOPS of each FTLs.</a:t>
            </a:r>
          </a:p>
          <a:p>
            <a:r>
              <a:rPr lang="en-US" baseline="0" dirty="0" smtClean="0"/>
              <a:t>1_buffer, dynamic, static, </a:t>
            </a:r>
            <a:r>
              <a:rPr lang="en-US" baseline="0" dirty="0" err="1" smtClean="0"/>
              <a:t>multi_copy</a:t>
            </a:r>
            <a:r>
              <a:rPr lang="en-US" baseline="0" dirty="0" smtClean="0"/>
              <a:t> is sector level mapping FTLs, but tutorial 1, greedy is page level mapping FTLs.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512Bytes, four sector level FTLs shown about 20000 IOPS, but two page level FTLs shown about only 2400, 1600 IOPS.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10 times difference.</a:t>
            </a:r>
          </a:p>
          <a:p>
            <a:r>
              <a:rPr lang="en-US" dirty="0" smtClean="0"/>
              <a:t>Sector</a:t>
            </a:r>
            <a:r>
              <a:rPr lang="en-US" baseline="0" dirty="0" smtClean="0"/>
              <a:t> level FTLs has greater random write performance than page level FTLs.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sequential test, write speed and read speed of sector level FTLs are about 8 times slower than page level FTLs.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35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conclusion.</a:t>
            </a:r>
          </a:p>
          <a:p>
            <a:endParaRPr lang="en-US" baseline="0" dirty="0" smtClean="0"/>
          </a:p>
          <a:p>
            <a:r>
              <a:rPr lang="en-US" altLang="ko-KR" dirty="0" smtClean="0"/>
              <a:t>Small random write performance of 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</a:p>
          <a:p>
            <a:r>
              <a:rPr lang="en-US" altLang="ko-KR" dirty="0" smtClean="0"/>
              <a:t>Shrinking mapping table OVERHEAD is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0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our references.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650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any 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53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talk about sector level mapping,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</a:t>
            </a:r>
            <a:r>
              <a:rPr lang="en-US" baseline="0" dirty="0" smtClean="0"/>
              <a:t> considerations about it.</a:t>
            </a:r>
          </a:p>
          <a:p>
            <a:r>
              <a:rPr lang="en-US" baseline="0" dirty="0" smtClean="0"/>
              <a:t>And I will talk about write module, read module for sector level mapping.</a:t>
            </a:r>
          </a:p>
          <a:p>
            <a:r>
              <a:rPr lang="en-US" baseline="0" dirty="0" smtClean="0"/>
              <a:t>Then I will talk about experiments, and conclusion.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</a:t>
            </a:r>
            <a:r>
              <a:rPr lang="en-US" altLang="ko-KR" baseline="0" dirty="0" smtClean="0"/>
              <a:t> made two main data structure for sector level mapping.</a:t>
            </a:r>
          </a:p>
          <a:p>
            <a:r>
              <a:rPr lang="en-US" altLang="ko-KR" baseline="0" dirty="0" smtClean="0"/>
              <a:t>One is sector mapping table, the other is merge buffer.</a:t>
            </a:r>
          </a:p>
          <a:p>
            <a:r>
              <a:rPr lang="en-US" altLang="ko-KR" baseline="0" dirty="0" smtClean="0"/>
              <a:t>Sector mapping table is the array of PSNs, physical sector number. </a:t>
            </a:r>
          </a:p>
          <a:p>
            <a:r>
              <a:rPr lang="en-US" altLang="ko-KR" baseline="0" dirty="0" smtClean="0"/>
              <a:t>And LSN is index of this array.</a:t>
            </a:r>
          </a:p>
          <a:p>
            <a:r>
              <a:rPr lang="en-US" altLang="ko-KR" baseline="0" dirty="0" smtClean="0"/>
              <a:t>So when </a:t>
            </a:r>
            <a:r>
              <a:rPr lang="en-US" altLang="ko-KR" baseline="0" dirty="0" smtClean="0"/>
              <a:t>some requests are </a:t>
            </a:r>
            <a:r>
              <a:rPr lang="en-US" altLang="ko-KR" baseline="0" dirty="0" smtClean="0"/>
              <a:t>coming to FTL, </a:t>
            </a:r>
            <a:r>
              <a:rPr lang="en-US" altLang="ko-KR" baseline="0" dirty="0" smtClean="0"/>
              <a:t>LSN </a:t>
            </a:r>
            <a:r>
              <a:rPr lang="en-US" altLang="ko-KR" baseline="0" dirty="0" smtClean="0"/>
              <a:t>is translated to PSN through Sector Mapping Table. </a:t>
            </a:r>
          </a:p>
          <a:p>
            <a:r>
              <a:rPr lang="en-US" altLang="ko-KR" baseline="0" dirty="0" smtClean="0"/>
              <a:t>PSN will be used for physical access to NAND.</a:t>
            </a:r>
          </a:p>
          <a:p>
            <a:r>
              <a:rPr lang="en-US" altLang="ko-KR" dirty="0" smtClean="0"/>
              <a:t>Merge</a:t>
            </a:r>
            <a:r>
              <a:rPr lang="en-US" altLang="ko-KR" baseline="0" dirty="0" smtClean="0"/>
              <a:t> buffer is the buffer </a:t>
            </a:r>
            <a:r>
              <a:rPr lang="en-US" altLang="ko-KR" baseline="0" dirty="0" smtClean="0"/>
              <a:t>merging incoming </a:t>
            </a:r>
            <a:r>
              <a:rPr lang="en-US" altLang="ko-KR" baseline="0" dirty="0" smtClean="0"/>
              <a:t>sectors to a page. </a:t>
            </a:r>
          </a:p>
          <a:p>
            <a:r>
              <a:rPr lang="en-US" altLang="ko-KR" baseline="0" dirty="0" smtClean="0"/>
              <a:t>It is because the basic writing unit is page, not sector. 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When write commands comes to FTL, sectors are stacked in this buffer. </a:t>
            </a:r>
          </a:p>
          <a:p>
            <a:r>
              <a:rPr lang="en-US" altLang="ko-KR" baseline="0" dirty="0" smtClean="0"/>
              <a:t>And when merge buffer is full, program these data page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write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write request meaning “write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in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copies the sector’s contents into merge buffer at the same position.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it put the sector into merge buffer, then update PSN in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sets most significant bit of PSN as one.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(You may have a question how can it do if merge buffer is full.)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one page in the merge buffer, FTL flushes the page to NAND, and updates PSNs.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</a:t>
            </a:r>
            <a:r>
              <a:rPr lang="en-US" baseline="0" dirty="0" smtClean="0"/>
              <a:t> considered about how to fill merge buffer.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</a:t>
            </a:r>
            <a:r>
              <a:rPr lang="en-US" dirty="0" smtClean="0"/>
              <a:t>main</a:t>
            </a:r>
            <a:r>
              <a:rPr lang="en-US" baseline="0" dirty="0" smtClean="0"/>
              <a:t> consideration of our project.</a:t>
            </a:r>
          </a:p>
          <a:p>
            <a:r>
              <a:rPr lang="en-US" baseline="0" dirty="0" smtClean="0"/>
              <a:t>There is so big difference in performance according to those methods.</a:t>
            </a:r>
          </a:p>
          <a:p>
            <a:r>
              <a:rPr lang="en-US" baseline="0" dirty="0" smtClean="0"/>
              <a:t>It is so important.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There is two large ways.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large way is ~~, Second large way is ~~.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 large way can</a:t>
            </a:r>
            <a:r>
              <a:rPr lang="en-US" altLang="ko-KR" baseline="0" dirty="0" smtClean="0"/>
              <a:t> be divided to ~~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and ~~</a:t>
            </a:r>
            <a:endParaRPr lang="en-US" altLang="ko-KR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One-Buffer method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Multi-copy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Second large way can be divided to ~~and ~~.</a:t>
            </a:r>
            <a:endParaRPr lang="en-US" altLang="ko-KR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Dynamic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Static</a:t>
            </a:r>
            <a:r>
              <a:rPr lang="en-US" altLang="ko-KR" baseline="0" dirty="0" smtClean="0"/>
              <a:t> method is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~~.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4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Dynamic methods.</a:t>
            </a:r>
          </a:p>
          <a:p>
            <a:r>
              <a:rPr lang="en-US" altLang="ko-KR" baseline="0" dirty="0" smtClean="0"/>
              <a:t>When write requests come, FTL distributes sectors to merge buffers in order of incoming, by bank.</a:t>
            </a:r>
          </a:p>
          <a:p>
            <a:r>
              <a:rPr lang="en-US" altLang="ko-KR" baseline="0" dirty="0" smtClean="0"/>
              <a:t>The number of merge buffer is same as the number of bank.</a:t>
            </a:r>
          </a:p>
          <a:p>
            <a:r>
              <a:rPr lang="en-US" altLang="ko-KR" dirty="0" smtClean="0"/>
              <a:t>The bank number of each sector</a:t>
            </a:r>
            <a:r>
              <a:rPr lang="en-US" altLang="ko-KR" baseline="0" dirty="0" smtClean="0"/>
              <a:t> is determined by LSN.</a:t>
            </a:r>
          </a:p>
          <a:p>
            <a:r>
              <a:rPr lang="en-US" altLang="ko-KR" baseline="0" dirty="0" smtClean="0"/>
              <a:t>If merge buffers are full, flush these all merge buffers to NAND.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In 1-buffer methods.</a:t>
            </a:r>
          </a:p>
          <a:p>
            <a:r>
              <a:rPr lang="en-US" altLang="ko-KR" dirty="0" smtClean="0"/>
              <a:t>When write request comes,</a:t>
            </a:r>
            <a:r>
              <a:rPr lang="en-US" altLang="ko-KR" baseline="0" dirty="0" smtClean="0"/>
              <a:t> FTL fills merge buffers in order of incoming.</a:t>
            </a:r>
          </a:p>
          <a:p>
            <a:r>
              <a:rPr lang="en-US" altLang="ko-KR" baseline="0" dirty="0" smtClean="0"/>
              <a:t>It puts sectors into one merge buffer.</a:t>
            </a:r>
          </a:p>
          <a:p>
            <a:r>
              <a:rPr lang="en-US" altLang="ko-KR" baseline="0" dirty="0" smtClean="0"/>
              <a:t>If one merge buffer is full, flush it to NAND.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After all</a:t>
            </a:r>
            <a:r>
              <a:rPr lang="en-US" altLang="ko-KR" baseline="0" dirty="0" smtClean="0"/>
              <a:t> sectors are written to NAND, they are in each bank according to buffer number.</a:t>
            </a:r>
          </a:p>
          <a:p>
            <a:r>
              <a:rPr lang="en-US" altLang="ko-KR" baseline="0" dirty="0" smtClean="0"/>
              <a:t>And the most significant bit of PSN becomes 0.</a:t>
            </a:r>
          </a:p>
          <a:p>
            <a:r>
              <a:rPr lang="en-US" altLang="ko-KR" baseline="0" dirty="0" smtClean="0"/>
              <a:t>It means this sector is in NAND, not merge buffer.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9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read module.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example, read request meaning “read ten sectors starting at hundredth sector” come to FTL.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translates LSN to PSN through sector mapping table.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getting PSN, it distinguish if the sector is on merge buffer or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most significant bit of PSN is one, it means required sector is on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merge buffer.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it is zero, It means the sector is on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FTL reads required sector from NAND flash.</a:t>
            </a:r>
          </a:p>
          <a:p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it repeats for ten sectors.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A5A0-F819-44EF-B807-DF5E4C60908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1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9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7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1" y="4437065"/>
            <a:ext cx="4679951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200"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defRPr sz="1600"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+mn-ea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0" y="188641"/>
            <a:ext cx="920748" cy="90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620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The Tile of 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1628800"/>
            <a:ext cx="800323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Bullet level 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Level 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Level 3</a:t>
            </a:r>
          </a:p>
          <a:p>
            <a:pPr lvl="0"/>
            <a:endParaRPr lang="ko-KR" altLang="en-US" dirty="0" smtClean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C00000">
                  <a:alpha val="7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164290" y="-27384"/>
            <a:ext cx="2000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  <a:latin typeface="Arial Black" pitchFamily="34" charset="0"/>
              </a:rPr>
              <a:t>Sungkyunkwan</a:t>
            </a:r>
            <a:r>
              <a:rPr lang="en-US" altLang="ko-KR" sz="1000" b="1" dirty="0" smtClean="0">
                <a:solidFill>
                  <a:schemeClr val="bg1"/>
                </a:solidFill>
                <a:latin typeface="Arial Black" pitchFamily="34" charset="0"/>
              </a:rPr>
              <a:t> University</a:t>
            </a:r>
            <a:endParaRPr lang="ko-KR" altLang="en-US" sz="1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7EF8-7525-4FA1-A045-D1EE31C2B6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Calibri" pitchFamily="34" charset="0"/>
        </a:defRPr>
      </a:lvl1pPr>
    </p:titleStyle>
    <p:bodyStyle>
      <a:lvl1pPr marL="357188" indent="-357188" algn="l" defTabSz="914400" rtl="0" eaLnBrk="1" latinLnBrk="1" hangingPunct="1">
        <a:lnSpc>
          <a:spcPct val="150000"/>
        </a:lnSpc>
        <a:spcBef>
          <a:spcPct val="20000"/>
        </a:spcBef>
        <a:buClr>
          <a:srgbClr val="C00000"/>
        </a:buClr>
        <a:buSzPct val="130000"/>
        <a:buFont typeface="Wingdings" pitchFamily="2" charset="2"/>
        <a:buChar char="§"/>
        <a:tabLst>
          <a:tab pos="357188" algn="l"/>
        </a:tabLst>
        <a:defRPr sz="2200" b="1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895350" indent="-355600" algn="l" defTabSz="914400" rtl="0" eaLnBrk="1" latinLnBrk="1" hangingPunct="1">
        <a:spcBef>
          <a:spcPct val="20000"/>
        </a:spcBef>
        <a:buClr>
          <a:srgbClr val="C00000"/>
        </a:buClr>
        <a:buSzPct val="100000"/>
        <a:buFont typeface="Wingdings" pitchFamily="2" charset="2"/>
        <a:buChar char="§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344613" indent="-357188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Calibri" pitchFamily="34" charset="0"/>
        <a:buChar char="–"/>
        <a:defRPr sz="1800" kern="1200" baseline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</a:t>
            </a:r>
            <a:r>
              <a:rPr lang="en-US" altLang="ko-KR" dirty="0" err="1" smtClean="0"/>
              <a:t>Mappinng</a:t>
            </a:r>
            <a:r>
              <a:rPr lang="en-US" altLang="ko-KR" dirty="0" smtClean="0"/>
              <a:t>  FTL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engineering , </a:t>
            </a:r>
            <a:r>
              <a:rPr lang="en-US" altLang="ko-KR" dirty="0" err="1" smtClean="0"/>
              <a:t>Sungkyunkwan</a:t>
            </a:r>
            <a:r>
              <a:rPr lang="en-US" altLang="ko-KR" dirty="0" smtClean="0"/>
              <a:t> Univ.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1560" y="2636912"/>
            <a:ext cx="7128792" cy="432048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Oh </a:t>
            </a:r>
            <a:r>
              <a:rPr lang="en-US" altLang="ko-KR" sz="2400" dirty="0" err="1" smtClean="0"/>
              <a:t>Gihwan</a:t>
            </a:r>
            <a:r>
              <a:rPr lang="en-US" altLang="ko-KR" sz="2400" dirty="0" smtClean="0"/>
              <a:t>, Han </a:t>
            </a:r>
            <a:r>
              <a:rPr lang="en-US" altLang="ko-KR" sz="2400" dirty="0" err="1" smtClean="0"/>
              <a:t>Gyuhwa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, Hong </a:t>
            </a:r>
            <a:r>
              <a:rPr lang="en-US" altLang="ko-KR" sz="2400" dirty="0" err="1" smtClean="0"/>
              <a:t>Gyeonghwan</a:t>
            </a:r>
            <a:endParaRPr lang="en-US" altLang="ko-KR" sz="2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12131" y="4437065"/>
            <a:ext cx="4967981" cy="1368425"/>
          </a:xfrm>
        </p:spPr>
        <p:txBody>
          <a:bodyPr/>
          <a:lstStyle/>
          <a:p>
            <a:r>
              <a:rPr lang="en-US" altLang="ko-KR" dirty="0" smtClean="0"/>
              <a:t>Jasmine Open-SSD Project Tutorial 2</a:t>
            </a:r>
          </a:p>
          <a:p>
            <a:r>
              <a:rPr lang="en-US" altLang="ko-KR" dirty="0" smtClean="0"/>
              <a:t>- Sector Level Mapping FTL</a:t>
            </a:r>
          </a:p>
          <a:p>
            <a:endParaRPr lang="en-US" altLang="ko-KR" dirty="0" smtClean="0"/>
          </a:p>
        </p:txBody>
      </p:sp>
      <p:pic>
        <p:nvPicPr>
          <p:cNvPr id="12292" name="Picture 4" descr="http://edelukorea.com/images/presen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745" y="4725145"/>
            <a:ext cx="4248472" cy="1997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Environment</a:t>
            </a:r>
          </a:p>
          <a:p>
            <a:pPr lvl="1"/>
            <a:r>
              <a:rPr lang="en-US" altLang="ko-KR" dirty="0" smtClean="0"/>
              <a:t>Application : </a:t>
            </a:r>
            <a:r>
              <a:rPr lang="en-US" altLang="ko-KR" dirty="0" err="1" smtClean="0"/>
              <a:t>Iometer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Transfer size</a:t>
            </a:r>
          </a:p>
          <a:p>
            <a:pPr lvl="2"/>
            <a:r>
              <a:rPr lang="en-US" altLang="ko-KR" dirty="0" smtClean="0"/>
              <a:t>Random test : 512 Bytes, 1 KB , 2KB , 4KB </a:t>
            </a:r>
          </a:p>
          <a:p>
            <a:pPr lvl="2"/>
            <a:r>
              <a:rPr lang="en-US" altLang="ko-KR" dirty="0" smtClean="0"/>
              <a:t>Sequential test : 128 KB</a:t>
            </a:r>
          </a:p>
          <a:p>
            <a:r>
              <a:rPr lang="en-US" altLang="ko-KR" dirty="0" smtClean="0"/>
              <a:t>Target FTL </a:t>
            </a:r>
          </a:p>
          <a:p>
            <a:pPr lvl="1"/>
            <a:r>
              <a:rPr lang="en-US" altLang="ko-KR" dirty="0" smtClean="0"/>
              <a:t>Tutorial</a:t>
            </a:r>
          </a:p>
          <a:p>
            <a:pPr lvl="1"/>
            <a:r>
              <a:rPr lang="en-US" altLang="ko-KR" dirty="0" smtClean="0"/>
              <a:t>Greedy</a:t>
            </a:r>
          </a:p>
          <a:p>
            <a:pPr lvl="1"/>
            <a:r>
              <a:rPr lang="en-US" altLang="ko-KR" dirty="0" smtClean="0"/>
              <a:t>Static Sector mapping</a:t>
            </a:r>
          </a:p>
          <a:p>
            <a:pPr lvl="1"/>
            <a:r>
              <a:rPr lang="en-US" altLang="ko-KR" dirty="0" smtClean="0"/>
              <a:t>Dynamic Sector mapping</a:t>
            </a:r>
          </a:p>
          <a:p>
            <a:pPr lvl="1"/>
            <a:r>
              <a:rPr lang="en-US" altLang="ko-KR" dirty="0" smtClean="0"/>
              <a:t>1 buffer Sector mapping</a:t>
            </a:r>
          </a:p>
          <a:p>
            <a:pPr lvl="1"/>
            <a:r>
              <a:rPr lang="en-US" altLang="ko-KR" dirty="0" smtClean="0"/>
              <a:t>Multi copy Sector mapping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8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980"/>
          <a:stretch/>
        </p:blipFill>
        <p:spPr>
          <a:xfrm>
            <a:off x="769439" y="1412776"/>
            <a:ext cx="7835009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723"/>
          <a:stretch/>
        </p:blipFill>
        <p:spPr>
          <a:xfrm>
            <a:off x="755576" y="1412776"/>
            <a:ext cx="77425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84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Write Test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Sequential Read/Write Test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pic>
        <p:nvPicPr>
          <p:cNvPr id="7" name="Picture 6" descr="스크린샷 2012-02-02 오후 8.44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749300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x10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00506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x8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1720" y="4581128"/>
            <a:ext cx="4320480" cy="1008112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Experiments results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Without Map Table Caching </a:t>
            </a:r>
            <a:r>
              <a:rPr lang="en-US" altLang="ko-KR" sz="1600" dirty="0" smtClean="0"/>
              <a:t>( Average of four tests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 with Map Table Caching </a:t>
            </a:r>
            <a:r>
              <a:rPr lang="en-US" altLang="ko-KR" sz="1600" dirty="0" smtClean="0"/>
              <a:t>( Average of four tests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Picture 5" descr="스크린샷 2012-02-02 오후 8.43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2"/>
            <a:ext cx="7505700" cy="163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23728" y="2276872"/>
            <a:ext cx="4248472" cy="1584176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스크린샷 2012-02-03 오전 9.2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4509120"/>
            <a:ext cx="5400601" cy="6860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9752" y="4509120"/>
            <a:ext cx="4104456" cy="72008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>
            <a:stCxn id="10" idx="3"/>
            <a:endCxn id="13" idx="3"/>
          </p:cNvCxnSpPr>
          <p:nvPr/>
        </p:nvCxnSpPr>
        <p:spPr>
          <a:xfrm>
            <a:off x="6372200" y="3068960"/>
            <a:ext cx="72008" cy="1800200"/>
          </a:xfrm>
          <a:prstGeom prst="curvedConnector3">
            <a:avLst>
              <a:gd name="adj1" fmla="val 1108706"/>
            </a:avLst>
          </a:prstGeom>
          <a:ln w="76200" cmpd="sng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8792" y="4077072"/>
            <a:ext cx="190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1/50 ~ 1/20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2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64896" cy="46085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Small </a:t>
            </a:r>
            <a:r>
              <a:rPr lang="en-US" altLang="ko-KR" dirty="0"/>
              <a:t>random </a:t>
            </a:r>
            <a:r>
              <a:rPr lang="en-US" altLang="ko-KR" dirty="0" smtClean="0"/>
              <a:t>write performance </a:t>
            </a:r>
            <a:r>
              <a:rPr lang="en-US" altLang="ko-KR" dirty="0"/>
              <a:t>of </a:t>
            </a:r>
            <a:r>
              <a:rPr lang="en-US" altLang="ko-KR" dirty="0" smtClean="0"/>
              <a:t>sector mapping is GREAT!</a:t>
            </a:r>
          </a:p>
          <a:p>
            <a:r>
              <a:rPr lang="en-US" altLang="ko-KR" dirty="0" smtClean="0"/>
              <a:t>Sequential read/write performance of sector mapping is LOW…</a:t>
            </a:r>
            <a:endParaRPr lang="en-US" altLang="ko-KR" dirty="0"/>
          </a:p>
          <a:p>
            <a:r>
              <a:rPr lang="en-US" altLang="ko-KR" dirty="0" smtClean="0"/>
              <a:t>Shrinking mapping table OVERHEAD is important.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DFTL: a flash translation layer employing demand-based selective caching of page-</a:t>
            </a:r>
            <a:r>
              <a:rPr lang="en-US" altLang="ko-KR" dirty="0" smtClean="0"/>
              <a:t>level </a:t>
            </a:r>
            <a:r>
              <a:rPr lang="en-US" altLang="ko-KR" dirty="0"/>
              <a:t>address mappings / </a:t>
            </a:r>
            <a:r>
              <a:rPr lang="ko-KR" altLang="ko-KR" dirty="0"/>
              <a:t>저자</a:t>
            </a:r>
            <a:r>
              <a:rPr lang="en-US" altLang="ko-KR" dirty="0"/>
              <a:t>: </a:t>
            </a:r>
            <a:r>
              <a:rPr lang="en-US" altLang="ko-KR" dirty="0" err="1"/>
              <a:t>Aayush</a:t>
            </a:r>
            <a:r>
              <a:rPr lang="en-US" altLang="ko-KR" dirty="0"/>
              <a:t> </a:t>
            </a:r>
            <a:r>
              <a:rPr lang="en-US" altLang="ko-KR" dirty="0" err="1"/>
              <a:t>GuptaKim</a:t>
            </a:r>
            <a:r>
              <a:rPr lang="en-US" altLang="ko-KR" dirty="0"/>
              <a:t>, </a:t>
            </a:r>
            <a:r>
              <a:rPr lang="en-US" altLang="ko-KR" dirty="0" err="1"/>
              <a:t>Bhuvan</a:t>
            </a:r>
            <a:r>
              <a:rPr lang="en-US" altLang="ko-KR" dirty="0"/>
              <a:t> </a:t>
            </a:r>
            <a:r>
              <a:rPr lang="en-US" altLang="ko-KR" dirty="0" err="1"/>
              <a:t>UrgaonkarYoungjae</a:t>
            </a:r>
            <a:r>
              <a:rPr lang="en-US" altLang="ko-KR" dirty="0"/>
              <a:t> </a:t>
            </a:r>
          </a:p>
          <a:p>
            <a:pPr lvl="0"/>
            <a:r>
              <a:rPr lang="en-US" altLang="ko-KR" dirty="0" err="1"/>
              <a:t>OpenSSD</a:t>
            </a:r>
            <a:r>
              <a:rPr lang="en-US" altLang="ko-KR" dirty="0"/>
              <a:t> Project -  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FTL Developer's Guide –http://</a:t>
            </a:r>
            <a:r>
              <a:rPr lang="en-US" altLang="ko-KR" dirty="0" err="1"/>
              <a:t>www.openssd-project.org</a:t>
            </a:r>
            <a:r>
              <a:rPr lang="en-US" altLang="ko-KR" dirty="0"/>
              <a:t>/</a:t>
            </a:r>
          </a:p>
          <a:p>
            <a:pPr lvl="0"/>
            <a:r>
              <a:rPr lang="en-US" altLang="ko-KR" dirty="0"/>
              <a:t>The Jasmine </a:t>
            </a:r>
            <a:r>
              <a:rPr lang="en-US" altLang="ko-KR" dirty="0" err="1"/>
              <a:t>OpenSSD</a:t>
            </a:r>
            <a:r>
              <a:rPr lang="en-US" altLang="ko-KR" dirty="0"/>
              <a:t> Platform: Technical Reference Manual</a:t>
            </a:r>
            <a:br>
              <a:rPr lang="en-US" altLang="ko-KR" dirty="0"/>
            </a:br>
            <a:r>
              <a:rPr lang="en-US" altLang="ko-KR" dirty="0"/>
              <a:t>- http://</a:t>
            </a:r>
            <a:r>
              <a:rPr lang="en-US" altLang="ko-KR" dirty="0" err="1"/>
              <a:t>www.openssd-project.org</a:t>
            </a:r>
            <a:r>
              <a:rPr lang="en-US" altLang="ko-KR" dirty="0" smtClean="0"/>
              <a:t>/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3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5963"/>
            <a:ext cx="61722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9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Sector Level Mapping </a:t>
            </a:r>
            <a:endParaRPr lang="en-US" altLang="ko-KR" dirty="0"/>
          </a:p>
          <a:p>
            <a:r>
              <a:rPr lang="en-US" altLang="ko-KR" dirty="0" smtClean="0"/>
              <a:t>Consideration : How to Fill Merge Buffer?</a:t>
            </a:r>
            <a:endParaRPr lang="en-US" altLang="ko-KR" dirty="0"/>
          </a:p>
          <a:p>
            <a:r>
              <a:rPr lang="en-US" altLang="ko-KR" dirty="0" smtClean="0"/>
              <a:t>Write module for sector level mapping</a:t>
            </a:r>
          </a:p>
          <a:p>
            <a:r>
              <a:rPr lang="en-US" altLang="ko-KR" dirty="0" smtClean="0"/>
              <a:t>Read module for sector level mapping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Reference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Sector Level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54943"/>
              </p:ext>
            </p:extLst>
          </p:nvPr>
        </p:nvGraphicFramePr>
        <p:xfrm>
          <a:off x="7092282" y="1444923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8683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4470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6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(1/4)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84131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4561" y="1755779"/>
            <a:ext cx="14285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91922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3916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: How to Fill Merge Buffer?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Fill one merge buffer in order of incoming</a:t>
            </a:r>
          </a:p>
          <a:p>
            <a:pPr lvl="1" algn="just"/>
            <a:r>
              <a:rPr lang="en-US" altLang="ko-KR" dirty="0" smtClean="0"/>
              <a:t>1-Buffer : Just put sectors to merge buffer</a:t>
            </a:r>
          </a:p>
          <a:p>
            <a:pPr lvl="1" algn="just"/>
            <a:r>
              <a:rPr lang="en-US" altLang="ko-KR" dirty="0" smtClean="0"/>
              <a:t>Multi-copy : Just put sectors, but put sectors with succeeding LBAs at once</a:t>
            </a:r>
          </a:p>
          <a:p>
            <a:pPr algn="just"/>
            <a:r>
              <a:rPr lang="en-US" altLang="ko-KR" dirty="0" smtClean="0"/>
              <a:t>Distribute sectors to several merge buffers by banks</a:t>
            </a:r>
          </a:p>
          <a:p>
            <a:pPr lvl="1" algn="just"/>
            <a:r>
              <a:rPr lang="en-US" altLang="ko-KR" dirty="0" smtClean="0"/>
              <a:t>Dynamic : Distribute sectors to merge buffers in order of incoming</a:t>
            </a:r>
          </a:p>
          <a:p>
            <a:pPr lvl="1" algn="just"/>
            <a:r>
              <a:rPr lang="en-US" altLang="ko-KR" dirty="0" smtClean="0"/>
              <a:t>Static : Distribute sectors to merge buffers, but bank number is fixed by LBA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6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(2/4)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3021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53085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</a:t>
            </a:r>
            <a:r>
              <a:rPr lang="en-US" altLang="ko-KR" dirty="0" smtClean="0"/>
              <a:t>module (3/4)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73520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8769"/>
              </p:ext>
            </p:extLst>
          </p:nvPr>
        </p:nvGraphicFramePr>
        <p:xfrm>
          <a:off x="2411762" y="1480201"/>
          <a:ext cx="3960441" cy="732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6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</a:tr>
              <a:tr h="35830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2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43658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7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Write module </a:t>
            </a:r>
            <a:r>
              <a:rPr lang="en-US" altLang="ko-KR" dirty="0" smtClean="0"/>
              <a:t>(4/4)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5" y="1755779"/>
            <a:ext cx="1402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&lt;W, 100, 10&gt;</a:t>
            </a:r>
          </a:p>
          <a:p>
            <a:pPr algn="ctr"/>
            <a:r>
              <a:rPr lang="en-US" altLang="ko-KR" dirty="0" smtClean="0"/>
              <a:t>&lt;W,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&lt;W,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&lt;W, 20, 60&gt;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16458"/>
              </p:ext>
            </p:extLst>
          </p:nvPr>
        </p:nvGraphicFramePr>
        <p:xfrm>
          <a:off x="2411762" y="1480200"/>
          <a:ext cx="3960441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51337" y="2321440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6347"/>
              </p:ext>
            </p:extLst>
          </p:nvPr>
        </p:nvGraphicFramePr>
        <p:xfrm>
          <a:off x="2413981" y="3265469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2772936" y="4753720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>
            <a:off x="1980280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6516216" y="2627425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4171317" y="4221088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96613"/>
              </p:ext>
            </p:extLst>
          </p:nvPr>
        </p:nvGraphicFramePr>
        <p:xfrm>
          <a:off x="2801515" y="5362928"/>
          <a:ext cx="30232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40133" y="6441830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9976" y="2586774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432224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090607"/>
              </p:ext>
            </p:extLst>
          </p:nvPr>
        </p:nvGraphicFramePr>
        <p:xfrm>
          <a:off x="7092282" y="1444925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3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Read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7EF8-7525-4FA1-A045-D1EE31C2B6A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435" y="2771441"/>
            <a:ext cx="1346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&lt;R, 100, 10&gt;</a:t>
            </a:r>
          </a:p>
          <a:p>
            <a:pPr algn="ctr"/>
            <a:r>
              <a:rPr lang="en-US" altLang="ko-KR" dirty="0" smtClean="0"/>
              <a:t>&lt;R, 2, 20&gt;</a:t>
            </a:r>
          </a:p>
          <a:p>
            <a:pPr algn="ctr"/>
            <a:r>
              <a:rPr lang="en-US" altLang="ko-KR" dirty="0" smtClean="0"/>
              <a:t>&lt;R, 3, 10&gt;</a:t>
            </a:r>
          </a:p>
          <a:p>
            <a:pPr algn="ctr"/>
            <a:r>
              <a:rPr lang="en-US" altLang="ko-KR" dirty="0" smtClean="0"/>
              <a:t>&lt;R, 100, 20&gt;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&lt;R, 20, 60&gt;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58507"/>
              </p:ext>
            </p:extLst>
          </p:nvPr>
        </p:nvGraphicFramePr>
        <p:xfrm>
          <a:off x="4953168" y="1506233"/>
          <a:ext cx="3960441" cy="7763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1425"/>
                <a:gridCol w="648072"/>
                <a:gridCol w="1512168"/>
                <a:gridCol w="648073"/>
                <a:gridCol w="580703"/>
              </a:tblGrid>
              <a:tr h="410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892743" y="2347473"/>
            <a:ext cx="0" cy="90000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702"/>
              </p:ext>
            </p:extLst>
          </p:nvPr>
        </p:nvGraphicFramePr>
        <p:xfrm>
          <a:off x="4955388" y="3291502"/>
          <a:ext cx="3960443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2068"/>
                <a:gridCol w="648072"/>
                <a:gridCol w="1512168"/>
                <a:gridCol w="648072"/>
                <a:gridCol w="540063"/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.............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순서도: 다중 문서 9"/>
          <p:cNvSpPr/>
          <p:nvPr/>
        </p:nvSpPr>
        <p:spPr>
          <a:xfrm>
            <a:off x="5004048" y="4653136"/>
            <a:ext cx="3600400" cy="1584176"/>
          </a:xfrm>
          <a:prstGeom prst="flowChartMulti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>
            <a:off x="1980280" y="3643087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8100000">
            <a:off x="4602949" y="2697922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3500000">
            <a:off x="4594900" y="4334130"/>
            <a:ext cx="360040" cy="2880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94060"/>
              </p:ext>
            </p:extLst>
          </p:nvPr>
        </p:nvGraphicFramePr>
        <p:xfrm>
          <a:off x="5032627" y="5262345"/>
          <a:ext cx="302320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0660"/>
                <a:gridCol w="657443"/>
                <a:gridCol w="657443"/>
                <a:gridCol w="591699"/>
                <a:gridCol w="525955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........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71245" y="634124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Flash Memory Page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91381" y="2612807"/>
            <a:ext cx="142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Buffer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1556792"/>
            <a:ext cx="166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Sector Mapping</a:t>
            </a:r>
          </a:p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1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49094"/>
              </p:ext>
            </p:extLst>
          </p:nvPr>
        </p:nvGraphicFramePr>
        <p:xfrm>
          <a:off x="2555776" y="2492896"/>
          <a:ext cx="179955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79"/>
                <a:gridCol w="899779"/>
              </a:tblGrid>
              <a:tr h="14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LSN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PSN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0x00…</a:t>
                      </a:r>
                      <a:endParaRPr lang="ko-KR" altLang="en-US" sz="1800" dirty="0"/>
                    </a:p>
                  </a:txBody>
                  <a:tcPr/>
                </a:tc>
              </a:tr>
              <a:tr h="1491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.....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  <a:tr h="168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0x80...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e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VLDB_templete2010</Template>
  <TotalTime>1119</TotalTime>
  <Words>2266</Words>
  <Application>Microsoft Macintosh PowerPoint</Application>
  <PresentationFormat>On-screen Show (4:3)</PresentationFormat>
  <Paragraphs>377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VLDB_templete2010</vt:lpstr>
      <vt:lpstr>Sector Level Mappinng  FTL</vt:lpstr>
      <vt:lpstr>Index</vt:lpstr>
      <vt:lpstr>Sector Level Mapping</vt:lpstr>
      <vt:lpstr>Write module (1/4)</vt:lpstr>
      <vt:lpstr>Considerations : How to Fill Merge Buffer?</vt:lpstr>
      <vt:lpstr>Write module (2/4)</vt:lpstr>
      <vt:lpstr>Write module (3/4)</vt:lpstr>
      <vt:lpstr>Write module (4/4)</vt:lpstr>
      <vt:lpstr>Read module</vt:lpstr>
      <vt:lpstr>Experiments</vt:lpstr>
      <vt:lpstr>Experiments results</vt:lpstr>
      <vt:lpstr>Experiments results</vt:lpstr>
      <vt:lpstr>Experiments results</vt:lpstr>
      <vt:lpstr>Experiments results</vt:lpstr>
      <vt:lpstr>Conclusion</vt:lpstr>
      <vt:lpstr>References</vt:lpstr>
      <vt:lpstr>Q &amp; 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lsfeel0204</dc:creator>
  <cp:lastModifiedBy>RedCarrottt</cp:lastModifiedBy>
  <cp:revision>212</cp:revision>
  <dcterms:created xsi:type="dcterms:W3CDTF">2011-10-14T17:05:02Z</dcterms:created>
  <dcterms:modified xsi:type="dcterms:W3CDTF">2012-02-03T18:42:28Z</dcterms:modified>
</cp:coreProperties>
</file>