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8" r:id="rId5"/>
    <p:sldId id="259" r:id="rId6"/>
    <p:sldId id="269" r:id="rId7"/>
    <p:sldId id="270" r:id="rId8"/>
    <p:sldId id="271" r:id="rId9"/>
    <p:sldId id="261" r:id="rId10"/>
    <p:sldId id="266" r:id="rId11"/>
    <p:sldId id="258" r:id="rId12"/>
    <p:sldId id="263" r:id="rId13"/>
    <p:sldId id="265" r:id="rId14"/>
    <p:sldId id="264" r:id="rId15"/>
    <p:sldId id="272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75768" autoAdjust="0"/>
  </p:normalViewPr>
  <p:slideViewPr>
    <p:cSldViewPr>
      <p:cViewPr varScale="1">
        <p:scale>
          <a:sx n="77" d="100"/>
          <a:sy n="77" d="100"/>
        </p:scale>
        <p:origin x="-2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2622" y="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DB16-28FB-4CEA-9094-E65028644022}" type="datetimeFigureOut">
              <a:rPr lang="ko-KR" altLang="en-US" smtClean="0"/>
              <a:t>12. 2. 2.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40366-ECFD-4B8A-A631-B83878CB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7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D267-B320-4105-AF60-E700C4D7049B}" type="datetimeFigureOut">
              <a:rPr lang="ko-KR" altLang="en-US" smtClean="0"/>
              <a:t>12. 2. 2.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A5A0-F819-44EF-B807-DF5E4C6090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3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Evening, I am presenter, Hong </a:t>
            </a:r>
            <a:r>
              <a:rPr lang="en-US" baseline="0" dirty="0" err="1" smtClean="0"/>
              <a:t>Gyeonghwan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We </a:t>
            </a:r>
            <a:r>
              <a:rPr lang="en-US" baseline="0" dirty="0" smtClean="0"/>
              <a:t>ran this project, sector level mapping </a:t>
            </a:r>
            <a:r>
              <a:rPr lang="en-US" baseline="0" dirty="0" smtClean="0"/>
              <a:t>FTL </a:t>
            </a:r>
            <a:r>
              <a:rPr lang="en-US" baseline="0" dirty="0" smtClean="0"/>
              <a:t>based on </a:t>
            </a:r>
            <a:r>
              <a:rPr lang="en-US" baseline="0" dirty="0" err="1" smtClean="0"/>
              <a:t>OpenSSD</a:t>
            </a:r>
            <a:r>
              <a:rPr lang="en-US" baseline="0" dirty="0" smtClean="0"/>
              <a:t> </a:t>
            </a:r>
            <a:r>
              <a:rPr lang="en-US" baseline="0" dirty="0" smtClean="0"/>
              <a:t>Platform, for a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084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Then we did experiments.</a:t>
            </a:r>
          </a:p>
          <a:p>
            <a:r>
              <a:rPr lang="en-US" altLang="ko-KR" baseline="0" dirty="0" smtClean="0"/>
              <a:t>We used IO-meter application for measuring performance of our FTL.</a:t>
            </a:r>
          </a:p>
          <a:p>
            <a:r>
              <a:rPr lang="en-US" altLang="ko-KR" baseline="0" dirty="0" smtClean="0"/>
              <a:t>In random test, transfer size is ~~</a:t>
            </a:r>
          </a:p>
          <a:p>
            <a:r>
              <a:rPr lang="en-US" altLang="ko-KR" baseline="0" dirty="0" smtClean="0"/>
              <a:t>In sequential test, transfer size is ~~</a:t>
            </a:r>
          </a:p>
          <a:p>
            <a:r>
              <a:rPr lang="en-US" altLang="ko-KR" baseline="0" dirty="0" smtClean="0"/>
              <a:t>Target FTL is six. ~~ exist in </a:t>
            </a:r>
            <a:r>
              <a:rPr lang="en-US" altLang="ko-KR" baseline="0" dirty="0" err="1" smtClean="0"/>
              <a:t>OpenSSD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~~ is what we made.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random write test, these are IOPS of each FTLs.</a:t>
            </a:r>
          </a:p>
          <a:p>
            <a:r>
              <a:rPr lang="en-US" baseline="0" dirty="0" smtClean="0"/>
              <a:t>1_buffer, dynamic, static, </a:t>
            </a:r>
            <a:r>
              <a:rPr lang="en-US" baseline="0" dirty="0" err="1" smtClean="0"/>
              <a:t>multi_copy</a:t>
            </a:r>
            <a:r>
              <a:rPr lang="en-US" baseline="0" dirty="0" smtClean="0"/>
              <a:t> is sector level mapping FTLs, but tutorial 1, greedy is page level mapping FTLs.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512Bytes, four sector level FTLs shown about 20000 IOPS, but two page level FTLs shown about only 2400, 1600 IOPS.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10 times difference.</a:t>
            </a:r>
            <a:endParaRPr lang="en-US" baseline="0" dirty="0" smtClean="0"/>
          </a:p>
          <a:p>
            <a:r>
              <a:rPr lang="en-US" dirty="0" smtClean="0"/>
              <a:t>Sector</a:t>
            </a:r>
            <a:r>
              <a:rPr lang="en-US" baseline="0" dirty="0" smtClean="0"/>
              <a:t> level FTLs has greater random write performance than page level FTLs.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sequential test, write speed and read speed of sector level FTLs are about 8 times slower than page level FTLs.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51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64GB random write</a:t>
            </a:r>
            <a:r>
              <a:rPr lang="en-US" altLang="ko-KR" baseline="0" dirty="0" smtClean="0"/>
              <a:t> experiment.</a:t>
            </a:r>
          </a:p>
          <a:p>
            <a:r>
              <a:rPr lang="en-US" dirty="0" smtClean="0"/>
              <a:t>Sector</a:t>
            </a:r>
            <a:r>
              <a:rPr lang="en-US" baseline="0" dirty="0" smtClean="0"/>
              <a:t> mapping FTLs has greater random write IOPS than page mapping FTLs.</a:t>
            </a:r>
          </a:p>
          <a:p>
            <a:r>
              <a:rPr lang="en-US" dirty="0" smtClean="0"/>
              <a:t>It is because in</a:t>
            </a:r>
            <a:r>
              <a:rPr lang="en-US" baseline="0" dirty="0" smtClean="0"/>
              <a:t> small random write, page mapping FTLs waste more spaces than sector mapping FTLs.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(But especially, Multi-copy FTL puts succeeding sectors at once, so the performance drop </a:t>
            </a:r>
            <a:r>
              <a:rPr lang="en-US" baseline="0" dirty="0" smtClean="0"/>
              <a:t>is shown by transfer size increase.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278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64GB sequential</a:t>
            </a:r>
            <a:r>
              <a:rPr lang="en-US" baseline="0" dirty="0" smtClean="0"/>
              <a:t> write and read experiment,</a:t>
            </a:r>
          </a:p>
          <a:p>
            <a:r>
              <a:rPr lang="en-US" dirty="0" smtClean="0"/>
              <a:t>Sector mapping FTLs</a:t>
            </a:r>
            <a:r>
              <a:rPr lang="en-US" baseline="0" dirty="0" smtClean="0"/>
              <a:t> has worse sequential performance t</a:t>
            </a:r>
            <a:r>
              <a:rPr lang="en-US" baseline="0" dirty="0" smtClean="0"/>
              <a:t>han page mapping FTLs.</a:t>
            </a:r>
          </a:p>
          <a:p>
            <a:r>
              <a:rPr lang="en-US" dirty="0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is</a:t>
            </a:r>
            <a:r>
              <a:rPr lang="en-US" baseline="0" dirty="0" smtClean="0"/>
              <a:t> because in sequential write and read, mapping table access overhead of sector mapping FTLs is more than page mapping FTLs.</a:t>
            </a:r>
          </a:p>
          <a:p>
            <a:endParaRPr lang="en-US" dirty="0" smtClean="0"/>
          </a:p>
          <a:p>
            <a:r>
              <a:rPr lang="en-US" dirty="0" smtClean="0"/>
              <a:t>(Especially,</a:t>
            </a:r>
            <a:r>
              <a:rPr lang="en-US" baseline="0" dirty="0" smtClean="0"/>
              <a:t> dynamic and static </a:t>
            </a:r>
            <a:r>
              <a:rPr lang="en-US" baseline="0" smtClean="0"/>
              <a:t>FTLs can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our conclusion.</a:t>
            </a:r>
          </a:p>
          <a:p>
            <a:endParaRPr lang="en-US" baseline="0" dirty="0" smtClean="0"/>
          </a:p>
          <a:p>
            <a:r>
              <a:rPr lang="en-US" altLang="ko-KR" dirty="0" smtClean="0"/>
              <a:t>Small random write performance of sector mapping is GREAT!</a:t>
            </a:r>
          </a:p>
          <a:p>
            <a:r>
              <a:rPr lang="en-US" altLang="ko-KR" dirty="0" smtClean="0"/>
              <a:t>Sequential read/write performance of sector mapping is LOW…</a:t>
            </a:r>
          </a:p>
          <a:p>
            <a:r>
              <a:rPr lang="en-US" altLang="ko-KR" dirty="0" smtClean="0"/>
              <a:t>Shrinking mapping table OVERHEAD is important.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209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our 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650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any question?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53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talk about </a:t>
            </a:r>
            <a:r>
              <a:rPr lang="en-US" baseline="0" dirty="0" smtClean="0"/>
              <a:t>sector </a:t>
            </a:r>
            <a:r>
              <a:rPr lang="en-US" baseline="0" dirty="0" smtClean="0"/>
              <a:t>level mapping</a:t>
            </a:r>
            <a:r>
              <a:rPr lang="en-US" baseline="0" dirty="0" smtClean="0"/>
              <a:t>, considerations about it.</a:t>
            </a:r>
          </a:p>
          <a:p>
            <a:r>
              <a:rPr lang="en-US" baseline="0" dirty="0" smtClean="0"/>
              <a:t>And I will talk about write </a:t>
            </a:r>
            <a:r>
              <a:rPr lang="en-US" baseline="0" dirty="0" smtClean="0"/>
              <a:t>module, read </a:t>
            </a:r>
            <a:r>
              <a:rPr lang="en-US" baseline="0" dirty="0" smtClean="0"/>
              <a:t>module for sector level mapping.</a:t>
            </a:r>
          </a:p>
          <a:p>
            <a:r>
              <a:rPr lang="en-US" baseline="0" dirty="0" smtClean="0"/>
              <a:t>Then </a:t>
            </a:r>
            <a:r>
              <a:rPr lang="en-US" baseline="0" dirty="0" smtClean="0"/>
              <a:t>I will talk about </a:t>
            </a:r>
            <a:r>
              <a:rPr lang="en-US" baseline="0" dirty="0" smtClean="0"/>
              <a:t>experiments, </a:t>
            </a:r>
            <a:r>
              <a:rPr lang="en-US" baseline="0" dirty="0" smtClean="0"/>
              <a:t>and conclusion.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6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</a:t>
            </a:r>
            <a:r>
              <a:rPr lang="en-US" altLang="ko-KR" baseline="0" dirty="0" smtClean="0"/>
              <a:t> made two main data structure for sector level </a:t>
            </a:r>
            <a:r>
              <a:rPr lang="en-US" altLang="ko-KR" baseline="0" dirty="0" smtClean="0"/>
              <a:t>mapping.</a:t>
            </a:r>
          </a:p>
          <a:p>
            <a:r>
              <a:rPr lang="en-US" altLang="ko-KR" baseline="0" dirty="0" smtClean="0"/>
              <a:t>One </a:t>
            </a:r>
            <a:r>
              <a:rPr lang="en-US" altLang="ko-KR" baseline="0" dirty="0" smtClean="0"/>
              <a:t>is </a:t>
            </a:r>
            <a:r>
              <a:rPr lang="en-US" altLang="ko-KR" baseline="0" dirty="0" smtClean="0"/>
              <a:t>sector mapping table, the other is merge buffer.</a:t>
            </a:r>
          </a:p>
          <a:p>
            <a:r>
              <a:rPr lang="en-US" altLang="ko-KR" baseline="0" dirty="0" smtClean="0"/>
              <a:t>Sector mapping table is the array of PSNs, physical sector number. </a:t>
            </a:r>
          </a:p>
          <a:p>
            <a:r>
              <a:rPr lang="en-US" altLang="ko-KR" baseline="0" dirty="0" smtClean="0"/>
              <a:t>And LSN is index of this array.</a:t>
            </a:r>
          </a:p>
          <a:p>
            <a:r>
              <a:rPr lang="en-US" altLang="ko-KR" baseline="0" dirty="0" smtClean="0"/>
              <a:t>So when LSN is coming to FTL, it is translated to PSN through Sector Mapping Table. </a:t>
            </a:r>
          </a:p>
          <a:p>
            <a:r>
              <a:rPr lang="en-US" altLang="ko-KR" baseline="0" dirty="0" smtClean="0"/>
              <a:t>PSN will be used for physical access to NAND.</a:t>
            </a:r>
          </a:p>
          <a:p>
            <a:r>
              <a:rPr lang="en-US" altLang="ko-KR" dirty="0" smtClean="0"/>
              <a:t>Merge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buffer is the buffer merging sectors to a page. </a:t>
            </a:r>
            <a:endParaRPr lang="en-US" altLang="ko-KR" baseline="0" dirty="0" smtClean="0"/>
          </a:p>
          <a:p>
            <a:r>
              <a:rPr lang="en-US" altLang="ko-KR" baseline="0" dirty="0" smtClean="0"/>
              <a:t>It </a:t>
            </a:r>
            <a:r>
              <a:rPr lang="en-US" altLang="ko-KR" baseline="0" dirty="0" smtClean="0"/>
              <a:t>is because the basic writing unit is page, not sector. </a:t>
            </a:r>
            <a:endParaRPr lang="en-US" altLang="ko-KR" baseline="0" dirty="0" smtClean="0"/>
          </a:p>
          <a:p>
            <a:r>
              <a:rPr lang="en-US" altLang="ko-KR" baseline="0" dirty="0" smtClean="0"/>
              <a:t>When </a:t>
            </a:r>
            <a:r>
              <a:rPr lang="en-US" altLang="ko-KR" baseline="0" dirty="0" smtClean="0"/>
              <a:t>write commands comes to FTL, sectors are stacked in this buffer. </a:t>
            </a:r>
            <a:endParaRPr lang="en-US" altLang="ko-KR" baseline="0" dirty="0" smtClean="0"/>
          </a:p>
          <a:p>
            <a:r>
              <a:rPr lang="en-US" altLang="ko-KR" baseline="0" dirty="0" smtClean="0"/>
              <a:t>And </a:t>
            </a:r>
            <a:r>
              <a:rPr lang="en-US" altLang="ko-KR" baseline="0" dirty="0" smtClean="0"/>
              <a:t>when merge buffer is full, program these data page to NAND.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write module.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example, write request meaning “write ten sectors starting at hundredth sector” come to FTL.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translates LSN to PSN through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getting PSN, it distinguish if the sector is in merge buffer or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most significant bit of PSN is one, it means required sector is on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it copies the sector’s contents into merge buffer at the same position.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it is zero, It means the sector is on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it put the sector into merge buffer, then update PSN in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sets most significant bit of PSN as one.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repeats for ten sectors.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may have a question how can it do if merge buffer is full.)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one page in the merge buffer, FTL flushes the page to NAND, and updates PSNs.</a:t>
            </a:r>
            <a:endParaRPr lang="en-US" altLang="ko-KR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</a:t>
            </a:r>
            <a:r>
              <a:rPr lang="en-US" baseline="0" dirty="0" smtClean="0"/>
              <a:t> considered about how to fill merge buffer.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</a:t>
            </a:r>
            <a:r>
              <a:rPr lang="en-US" dirty="0" smtClean="0"/>
              <a:t>main</a:t>
            </a:r>
            <a:r>
              <a:rPr lang="en-US" baseline="0" dirty="0" smtClean="0"/>
              <a:t> consideration of our project.</a:t>
            </a:r>
            <a:endParaRPr lang="en-US" baseline="0" dirty="0" smtClean="0"/>
          </a:p>
          <a:p>
            <a:r>
              <a:rPr lang="en-US" baseline="0" dirty="0" smtClean="0"/>
              <a:t>There is so big difference in performance according to those methods.</a:t>
            </a:r>
          </a:p>
          <a:p>
            <a:r>
              <a:rPr lang="en-US" baseline="0" dirty="0" smtClean="0"/>
              <a:t>It</a:t>
            </a:r>
            <a:r>
              <a:rPr lang="en-US" baseline="0" dirty="0" smtClean="0"/>
              <a:t> </a:t>
            </a:r>
            <a:r>
              <a:rPr lang="en-US" baseline="0" dirty="0" smtClean="0"/>
              <a:t>is so important.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There is two large ways.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First large way is ~~, Second large way is ~~.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First large way can</a:t>
            </a:r>
            <a:r>
              <a:rPr lang="en-US" altLang="ko-KR" baseline="0" dirty="0" smtClean="0"/>
              <a:t> be divided to ~~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and ~~</a:t>
            </a:r>
            <a:endParaRPr lang="en-US" altLang="ko-KR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One-Buffer method is</a:t>
            </a:r>
            <a:r>
              <a:rPr lang="ko-KR" altLang="en-US" dirty="0" smtClean="0"/>
              <a:t> </a:t>
            </a:r>
            <a:r>
              <a:rPr lang="en-US" altLang="ko-KR" dirty="0" smtClean="0"/>
              <a:t>~~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Multi-copy</a:t>
            </a:r>
            <a:r>
              <a:rPr lang="en-US" altLang="ko-KR" baseline="0" dirty="0" smtClean="0"/>
              <a:t>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</a:t>
            </a:r>
            <a:endParaRPr lang="en-US" altLang="ko-KR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Second large way can be divided to ~~and ~~.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Dynamic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~~.</a:t>
            </a:r>
            <a:endParaRPr lang="en-US" altLang="ko-KR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Static</a:t>
            </a:r>
            <a:r>
              <a:rPr lang="en-US" altLang="ko-KR" baseline="0" dirty="0" smtClean="0"/>
              <a:t>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~~.</a:t>
            </a: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4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</a:t>
            </a:r>
            <a:r>
              <a:rPr lang="en-US" altLang="ko-KR" baseline="0" dirty="0" smtClean="0"/>
              <a:t> Dynamic methods.</a:t>
            </a:r>
          </a:p>
          <a:p>
            <a:r>
              <a:rPr lang="en-US" altLang="ko-KR" baseline="0" dirty="0" smtClean="0"/>
              <a:t>When write requests come, FTL distributes sectors to merge buffers in order of incoming, by bank.</a:t>
            </a:r>
          </a:p>
          <a:p>
            <a:r>
              <a:rPr lang="en-US" altLang="ko-KR" baseline="0" dirty="0" smtClean="0"/>
              <a:t>The number of merge buffer is same as the number of bank.</a:t>
            </a:r>
          </a:p>
          <a:p>
            <a:r>
              <a:rPr lang="en-US" altLang="ko-KR" dirty="0" smtClean="0"/>
              <a:t>The bank number of each sector</a:t>
            </a:r>
            <a:r>
              <a:rPr lang="en-US" altLang="ko-KR" baseline="0" dirty="0" smtClean="0"/>
              <a:t> is determined by LSN.</a:t>
            </a:r>
          </a:p>
          <a:p>
            <a:r>
              <a:rPr lang="en-US" altLang="ko-KR" baseline="0" dirty="0" smtClean="0"/>
              <a:t>If merge buffers are full, flush these all merge buffers to NAND.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In 1-buffer methods.</a:t>
            </a:r>
          </a:p>
          <a:p>
            <a:r>
              <a:rPr lang="en-US" altLang="ko-KR" dirty="0" smtClean="0"/>
              <a:t>When write request comes,</a:t>
            </a:r>
            <a:r>
              <a:rPr lang="en-US" altLang="ko-KR" baseline="0" dirty="0" smtClean="0"/>
              <a:t> FTL fills merge buffers in order of incoming.</a:t>
            </a:r>
          </a:p>
          <a:p>
            <a:r>
              <a:rPr lang="en-US" altLang="ko-KR" baseline="0" dirty="0" smtClean="0"/>
              <a:t>It puts sectors into one merge buffer.</a:t>
            </a:r>
          </a:p>
          <a:p>
            <a:r>
              <a:rPr lang="en-US" altLang="ko-KR" baseline="0" dirty="0" smtClean="0"/>
              <a:t>If one merge buffer is full, flush it to NAND.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After all</a:t>
            </a:r>
            <a:r>
              <a:rPr lang="en-US" altLang="ko-KR" baseline="0" dirty="0" smtClean="0"/>
              <a:t> sectors are written to NAND, they are in each bank according to buffer number.</a:t>
            </a:r>
          </a:p>
          <a:p>
            <a:r>
              <a:rPr lang="en-US" altLang="ko-KR" baseline="0" dirty="0" smtClean="0"/>
              <a:t>And the most significant bit of PSN becomes 0.</a:t>
            </a:r>
          </a:p>
          <a:p>
            <a:r>
              <a:rPr lang="en-US" altLang="ko-KR" baseline="0" dirty="0" smtClean="0"/>
              <a:t>It means this sector is in NAND, not merge buffer.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read module.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example, read request meaning “read ten sectors starting at hundredth sector” come to FTL.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translates LSN to PSN through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getting PSN, it distinguish if the sector is on merge buffer or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most significant bit of PSN is one, it means required sector is on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FTL reads required sector from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it is zero, It means the sector is on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FTL reads required sector from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repeats for ten sectors.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17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9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7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1" y="4437065"/>
            <a:ext cx="4679951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200"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0" y="188641"/>
            <a:ext cx="920748" cy="90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90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50000"/>
        </a:lnSpc>
        <a:spcBef>
          <a:spcPct val="200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95350" indent="-355600" algn="l" defTabSz="914400" rtl="0" eaLnBrk="1" latinLnBrk="1" hangingPunct="1">
        <a:spcBef>
          <a:spcPct val="200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344613" indent="-357188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</a:t>
            </a:r>
            <a:r>
              <a:rPr lang="en-US" altLang="ko-KR" dirty="0" err="1" smtClean="0"/>
              <a:t>Mappinng</a:t>
            </a:r>
            <a:r>
              <a:rPr lang="en-US" altLang="ko-KR" dirty="0" smtClean="0"/>
              <a:t>  FTL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engineering , </a:t>
            </a:r>
            <a:r>
              <a:rPr lang="en-US" altLang="ko-KR" dirty="0" err="1" smtClean="0"/>
              <a:t>Sungkyunkwan</a:t>
            </a:r>
            <a:r>
              <a:rPr lang="en-US" altLang="ko-KR" dirty="0" smtClean="0"/>
              <a:t> Univ.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7128792" cy="4320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Oh </a:t>
            </a:r>
            <a:r>
              <a:rPr lang="en-US" altLang="ko-KR" sz="2400" dirty="0" err="1" smtClean="0"/>
              <a:t>Gihwan</a:t>
            </a:r>
            <a:r>
              <a:rPr lang="en-US" altLang="ko-KR" sz="2400" dirty="0" smtClean="0"/>
              <a:t>, Han </a:t>
            </a:r>
            <a:r>
              <a:rPr lang="en-US" altLang="ko-KR" sz="2400" dirty="0" err="1" smtClean="0"/>
              <a:t>Gyuhwa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Hong </a:t>
            </a:r>
            <a:r>
              <a:rPr lang="en-US" altLang="ko-KR" sz="2400" dirty="0" err="1" smtClean="0"/>
              <a:t>Gyeonghwan</a:t>
            </a:r>
            <a:endParaRPr lang="en-US" altLang="ko-KR" sz="2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612131" y="4437065"/>
            <a:ext cx="4967981" cy="1368425"/>
          </a:xfrm>
        </p:spPr>
        <p:txBody>
          <a:bodyPr/>
          <a:lstStyle/>
          <a:p>
            <a:r>
              <a:rPr lang="en-US" altLang="ko-KR" dirty="0" smtClean="0"/>
              <a:t>Jasmine Open-SSD Project Tutorial 2</a:t>
            </a:r>
          </a:p>
          <a:p>
            <a:r>
              <a:rPr lang="en-US" altLang="ko-KR" dirty="0" smtClean="0"/>
              <a:t>- Sector Level Mapping FTL</a:t>
            </a:r>
          </a:p>
          <a:p>
            <a:endParaRPr lang="en-US" altLang="ko-KR" dirty="0" smtClean="0"/>
          </a:p>
        </p:txBody>
      </p:sp>
      <p:pic>
        <p:nvPicPr>
          <p:cNvPr id="12292" name="Picture 4" descr="http://edelukorea.com/images/present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745" y="4725145"/>
            <a:ext cx="4248472" cy="1997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Application : </a:t>
            </a:r>
            <a:r>
              <a:rPr lang="en-US" altLang="ko-KR" dirty="0" err="1" smtClean="0"/>
              <a:t>Iometer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Transfer size</a:t>
            </a:r>
          </a:p>
          <a:p>
            <a:pPr lvl="2"/>
            <a:r>
              <a:rPr lang="en-US" altLang="ko-KR" dirty="0" smtClean="0"/>
              <a:t>Random test : 512 Bytes, 1 KB , 2KB , 4KB </a:t>
            </a:r>
          </a:p>
          <a:p>
            <a:pPr lvl="2"/>
            <a:r>
              <a:rPr lang="en-US" altLang="ko-KR" dirty="0" smtClean="0"/>
              <a:t>Sequential test : 128 KB</a:t>
            </a:r>
          </a:p>
          <a:p>
            <a:r>
              <a:rPr lang="en-US" altLang="ko-KR" dirty="0" smtClean="0"/>
              <a:t>Target FTL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smtClean="0"/>
              <a:t>Greedy</a:t>
            </a:r>
          </a:p>
          <a:p>
            <a:pPr lvl="1"/>
            <a:r>
              <a:rPr lang="en-US" altLang="ko-KR" dirty="0" smtClean="0"/>
              <a:t>Static Sector mapping</a:t>
            </a:r>
          </a:p>
          <a:p>
            <a:pPr lvl="1"/>
            <a:r>
              <a:rPr lang="en-US" altLang="ko-KR" dirty="0" smtClean="0"/>
              <a:t>Dynamic Sector mapping</a:t>
            </a:r>
          </a:p>
          <a:p>
            <a:pPr lvl="1"/>
            <a:r>
              <a:rPr lang="en-US" altLang="ko-KR" dirty="0" smtClean="0"/>
              <a:t>1 buffer Sector mapping</a:t>
            </a:r>
          </a:p>
          <a:p>
            <a:pPr lvl="1"/>
            <a:r>
              <a:rPr lang="en-US" altLang="ko-KR" dirty="0" smtClean="0"/>
              <a:t>Multi copy Sector 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8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</a:t>
            </a:r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Write test </a:t>
            </a:r>
            <a:r>
              <a:rPr lang="en-US" altLang="ko-KR" sz="1600" dirty="0" smtClean="0"/>
              <a:t>( Average of four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Sequential Read/Write test </a:t>
            </a:r>
            <a:r>
              <a:rPr lang="en-US" altLang="ko-KR" sz="1600" dirty="0" smtClean="0"/>
              <a:t>( Average of four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Picture 5" descr="스크린샷 2012-02-02 오후 8.43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505700" cy="1638300"/>
          </a:xfrm>
          <a:prstGeom prst="rect">
            <a:avLst/>
          </a:prstGeom>
        </p:spPr>
      </p:pic>
      <p:pic>
        <p:nvPicPr>
          <p:cNvPr id="7" name="Picture 6" descr="스크린샷 2012-02-02 오후 8.44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81128"/>
            <a:ext cx="7493000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0152" y="155679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x10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400506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x8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2123728" y="2276872"/>
            <a:ext cx="4248472" cy="1584176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51720" y="4581128"/>
            <a:ext cx="4320480" cy="1008112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</a:t>
            </a:r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980"/>
          <a:stretch/>
        </p:blipFill>
        <p:spPr>
          <a:xfrm>
            <a:off x="769439" y="1412776"/>
            <a:ext cx="7835009" cy="4824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484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5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</a:t>
            </a:r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723"/>
          <a:stretch/>
        </p:blipFill>
        <p:spPr>
          <a:xfrm>
            <a:off x="755576" y="1412776"/>
            <a:ext cx="77425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484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MB/s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0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628800"/>
            <a:ext cx="8064896" cy="46085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Small </a:t>
            </a:r>
            <a:r>
              <a:rPr lang="en-US" altLang="ko-KR" dirty="0"/>
              <a:t>random </a:t>
            </a:r>
            <a:r>
              <a:rPr lang="en-US" altLang="ko-KR" dirty="0" smtClean="0"/>
              <a:t>write performance </a:t>
            </a:r>
            <a:r>
              <a:rPr lang="en-US" altLang="ko-KR" dirty="0"/>
              <a:t>of </a:t>
            </a:r>
            <a:r>
              <a:rPr lang="en-US" altLang="ko-KR" dirty="0" smtClean="0"/>
              <a:t>sector mapping is GREAT!</a:t>
            </a:r>
          </a:p>
          <a:p>
            <a:r>
              <a:rPr lang="en-US" altLang="ko-KR" dirty="0" smtClean="0"/>
              <a:t>Sequential read/write performance of sector mapping is LOW</a:t>
            </a:r>
            <a:r>
              <a:rPr lang="en-US" altLang="ko-KR" dirty="0" smtClean="0"/>
              <a:t>…</a:t>
            </a:r>
            <a:endParaRPr lang="en-US" altLang="ko-KR" dirty="0"/>
          </a:p>
          <a:p>
            <a:r>
              <a:rPr lang="en-US" altLang="ko-KR" dirty="0" smtClean="0"/>
              <a:t>Shrinking mapping table OVERHEAD is important.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DFTL: a flash translation layer employing demand-based selective caching of page-</a:t>
            </a:r>
            <a:r>
              <a:rPr lang="en-US" altLang="ko-KR" dirty="0" smtClean="0"/>
              <a:t>level </a:t>
            </a:r>
            <a:r>
              <a:rPr lang="en-US" altLang="ko-KR" dirty="0"/>
              <a:t>address mappings / </a:t>
            </a:r>
            <a:r>
              <a:rPr lang="ko-KR" altLang="ko-KR" dirty="0"/>
              <a:t>저자</a:t>
            </a:r>
            <a:r>
              <a:rPr lang="en-US" altLang="ko-KR" dirty="0"/>
              <a:t>: </a:t>
            </a:r>
            <a:r>
              <a:rPr lang="en-US" altLang="ko-KR" dirty="0" err="1"/>
              <a:t>Aayush</a:t>
            </a:r>
            <a:r>
              <a:rPr lang="en-US" altLang="ko-KR" dirty="0"/>
              <a:t> </a:t>
            </a:r>
            <a:r>
              <a:rPr lang="en-US" altLang="ko-KR" dirty="0" err="1"/>
              <a:t>GuptaKim</a:t>
            </a:r>
            <a:r>
              <a:rPr lang="en-US" altLang="ko-KR" dirty="0"/>
              <a:t>, </a:t>
            </a:r>
            <a:r>
              <a:rPr lang="en-US" altLang="ko-KR" dirty="0" err="1"/>
              <a:t>Bhuvan</a:t>
            </a:r>
            <a:r>
              <a:rPr lang="en-US" altLang="ko-KR" dirty="0"/>
              <a:t> </a:t>
            </a:r>
            <a:r>
              <a:rPr lang="en-US" altLang="ko-KR" dirty="0" err="1"/>
              <a:t>UrgaonkarYoungjae</a:t>
            </a:r>
            <a:r>
              <a:rPr lang="en-US" altLang="ko-KR" dirty="0"/>
              <a:t> </a:t>
            </a:r>
          </a:p>
          <a:p>
            <a:pPr lvl="0"/>
            <a:r>
              <a:rPr lang="en-US" altLang="ko-KR" dirty="0" err="1"/>
              <a:t>OpenSSD</a:t>
            </a:r>
            <a:r>
              <a:rPr lang="en-US" altLang="ko-KR" dirty="0"/>
              <a:t> Project -  </a:t>
            </a:r>
            <a:r>
              <a:rPr lang="en-US" altLang="ko-KR" dirty="0" err="1"/>
              <a:t>www.openssd-project.org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en-US" altLang="ko-KR" dirty="0"/>
              <a:t>The Jasmine </a:t>
            </a:r>
            <a:r>
              <a:rPr lang="en-US" altLang="ko-KR" dirty="0" err="1"/>
              <a:t>OpenSSD</a:t>
            </a:r>
            <a:r>
              <a:rPr lang="en-US" altLang="ko-KR" dirty="0"/>
              <a:t> Platform: FTL Developer's Guide –http://</a:t>
            </a:r>
            <a:r>
              <a:rPr lang="en-US" altLang="ko-KR" dirty="0" err="1"/>
              <a:t>www.openssd-project.org</a:t>
            </a:r>
            <a:r>
              <a:rPr lang="en-US" altLang="ko-KR" dirty="0"/>
              <a:t>/</a:t>
            </a:r>
          </a:p>
          <a:p>
            <a:pPr lvl="0"/>
            <a:r>
              <a:rPr lang="en-US" altLang="ko-KR" dirty="0"/>
              <a:t>The Jasmine </a:t>
            </a:r>
            <a:r>
              <a:rPr lang="en-US" altLang="ko-KR" dirty="0" err="1"/>
              <a:t>OpenSSD</a:t>
            </a:r>
            <a:r>
              <a:rPr lang="en-US" altLang="ko-KR" dirty="0"/>
              <a:t> Platform: Technical Reference Manual</a:t>
            </a:r>
            <a:br>
              <a:rPr lang="en-US" altLang="ko-KR" dirty="0"/>
            </a:br>
            <a:r>
              <a:rPr lang="en-US" altLang="ko-KR" dirty="0"/>
              <a:t>- http://</a:t>
            </a:r>
            <a:r>
              <a:rPr lang="en-US" altLang="ko-KR" dirty="0" err="1"/>
              <a:t>www.openssd-project.org</a:t>
            </a:r>
            <a:r>
              <a:rPr lang="en-US" altLang="ko-KR" dirty="0" smtClean="0"/>
              <a:t>/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15963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Mapping </a:t>
            </a:r>
            <a:endParaRPr lang="en-US" altLang="ko-KR" dirty="0"/>
          </a:p>
          <a:p>
            <a:r>
              <a:rPr lang="en-US" altLang="ko-KR" dirty="0" smtClean="0"/>
              <a:t>Consideration : How to Fill Merge Buffer?</a:t>
            </a:r>
            <a:endParaRPr lang="en-US" altLang="ko-KR" dirty="0"/>
          </a:p>
          <a:p>
            <a:r>
              <a:rPr lang="en-US" altLang="ko-KR" dirty="0" smtClean="0"/>
              <a:t>Write module for sector level mapping</a:t>
            </a:r>
          </a:p>
          <a:p>
            <a:r>
              <a:rPr lang="en-US" altLang="ko-KR" dirty="0" smtClean="0"/>
              <a:t>Read module for sector level mapping</a:t>
            </a:r>
          </a:p>
          <a:p>
            <a:r>
              <a:rPr lang="en-US" altLang="ko-KR" dirty="0" smtClean="0"/>
              <a:t>Experiments</a:t>
            </a:r>
            <a:endParaRPr lang="en-US" altLang="ko-KR" dirty="0" smtClean="0"/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Reference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7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254943"/>
              </p:ext>
            </p:extLst>
          </p:nvPr>
        </p:nvGraphicFramePr>
        <p:xfrm>
          <a:off x="7092282" y="1444923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8683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4470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67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(1/4)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992489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4561" y="1755779"/>
            <a:ext cx="142859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u="sng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1922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0391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3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 : </a:t>
            </a:r>
            <a:r>
              <a:rPr lang="en-US" altLang="ko-KR" dirty="0" smtClean="0"/>
              <a:t>How to Fill Merge Buffer?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Fill one merge buffer in order of incoming</a:t>
            </a:r>
          </a:p>
          <a:p>
            <a:pPr lvl="1" algn="just"/>
            <a:r>
              <a:rPr lang="en-US" altLang="ko-KR" dirty="0" smtClean="0"/>
              <a:t>1-Buffer : Just put sectors to merge buffer</a:t>
            </a:r>
          </a:p>
          <a:p>
            <a:pPr lvl="1" algn="just"/>
            <a:r>
              <a:rPr lang="en-US" altLang="ko-KR" dirty="0" smtClean="0"/>
              <a:t>Multi-copy : Just put sectors, but put </a:t>
            </a:r>
            <a:r>
              <a:rPr lang="en-US" altLang="ko-KR" dirty="0" smtClean="0"/>
              <a:t>sectors with succeeding LBAs at once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Distribute sectors to several merge buffers by banks</a:t>
            </a:r>
          </a:p>
          <a:p>
            <a:pPr lvl="1" algn="just"/>
            <a:r>
              <a:rPr lang="en-US" altLang="ko-KR" dirty="0" smtClean="0"/>
              <a:t>Dynamic : Distribute sectors to merge buffers in order of incoming</a:t>
            </a:r>
          </a:p>
          <a:p>
            <a:pPr lvl="1" algn="just"/>
            <a:r>
              <a:rPr lang="en-US" altLang="ko-KR" dirty="0" smtClean="0"/>
              <a:t>Static : Distribute sectors to merge buffers, bu</a:t>
            </a:r>
            <a:r>
              <a:rPr lang="en-US" altLang="ko-KR" dirty="0" smtClean="0"/>
              <a:t>t bank number</a:t>
            </a:r>
            <a:r>
              <a:rPr lang="en-US" altLang="ko-KR" dirty="0" smtClean="0"/>
              <a:t> is fixed by LBA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(2/4)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971551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3021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53085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22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(3/4)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61944"/>
              </p:ext>
            </p:extLst>
          </p:nvPr>
        </p:nvGraphicFramePr>
        <p:xfrm>
          <a:off x="7092282" y="1444924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73520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78769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47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</a:t>
            </a:r>
            <a:r>
              <a:rPr lang="en-US" altLang="ko-KR" dirty="0" smtClean="0"/>
              <a:t>(4/4)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544946"/>
              </p:ext>
            </p:extLst>
          </p:nvPr>
        </p:nvGraphicFramePr>
        <p:xfrm>
          <a:off x="7092282" y="1444924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16458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6347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96613"/>
              </p:ext>
            </p:extLst>
          </p:nvPr>
        </p:nvGraphicFramePr>
        <p:xfrm>
          <a:off x="2801515" y="5362928"/>
          <a:ext cx="302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30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</a:t>
            </a:r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48905"/>
              </p:ext>
            </p:extLst>
          </p:nvPr>
        </p:nvGraphicFramePr>
        <p:xfrm>
          <a:off x="2483770" y="2345146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435" y="2771441"/>
            <a:ext cx="1346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&lt;R, 100, 10&gt;</a:t>
            </a:r>
          </a:p>
          <a:p>
            <a:pPr algn="ctr"/>
            <a:r>
              <a:rPr lang="en-US" altLang="ko-KR" dirty="0" smtClean="0"/>
              <a:t>&lt;R,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&lt;R,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&lt;R, 20, 60&gt;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58507"/>
              </p:ext>
            </p:extLst>
          </p:nvPr>
        </p:nvGraphicFramePr>
        <p:xfrm>
          <a:off x="4953168" y="1506233"/>
          <a:ext cx="3960441" cy="7763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4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892743" y="2347473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702"/>
              </p:ext>
            </p:extLst>
          </p:nvPr>
        </p:nvGraphicFramePr>
        <p:xfrm>
          <a:off x="4955388" y="3291502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5004048" y="4653136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1980280" y="3643087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8100000">
            <a:off x="4602949" y="2697922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13500000">
            <a:off x="4594900" y="4334130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94060"/>
              </p:ext>
            </p:extLst>
          </p:nvPr>
        </p:nvGraphicFramePr>
        <p:xfrm>
          <a:off x="5032627" y="5262345"/>
          <a:ext cx="302320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71245" y="6341246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91381" y="2612807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155679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39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1046</TotalTime>
  <Words>2142</Words>
  <Application>Microsoft Macintosh PowerPoint</Application>
  <PresentationFormat>On-screen Show (4:3)</PresentationFormat>
  <Paragraphs>361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VLDB_templete2010</vt:lpstr>
      <vt:lpstr>Sector Level Mappinng  FTL</vt:lpstr>
      <vt:lpstr>Index</vt:lpstr>
      <vt:lpstr>Sector Level Mapping</vt:lpstr>
      <vt:lpstr>Write module (1/4)</vt:lpstr>
      <vt:lpstr>Considerations : How to Fill Merge Buffer?</vt:lpstr>
      <vt:lpstr>Write module (2/4)</vt:lpstr>
      <vt:lpstr>Write module (3/4)</vt:lpstr>
      <vt:lpstr>Write module (4/4)</vt:lpstr>
      <vt:lpstr>Read module</vt:lpstr>
      <vt:lpstr>Experiments</vt:lpstr>
      <vt:lpstr>Experiments results</vt:lpstr>
      <vt:lpstr>Experiments results</vt:lpstr>
      <vt:lpstr>Experiments results</vt:lpstr>
      <vt:lpstr>Conclusion</vt:lpstr>
      <vt:lpstr>References</vt:lpstr>
      <vt:lpstr>Q &amp;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RedCarrottt</cp:lastModifiedBy>
  <cp:revision>205</cp:revision>
  <dcterms:created xsi:type="dcterms:W3CDTF">2011-10-14T17:05:02Z</dcterms:created>
  <dcterms:modified xsi:type="dcterms:W3CDTF">2012-02-03T09:11:42Z</dcterms:modified>
</cp:coreProperties>
</file>