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60" r:id="rId4"/>
    <p:sldId id="268" r:id="rId5"/>
    <p:sldId id="269" r:id="rId6"/>
    <p:sldId id="270" r:id="rId7"/>
    <p:sldId id="271" r:id="rId8"/>
    <p:sldId id="261" r:id="rId9"/>
    <p:sldId id="259" r:id="rId10"/>
    <p:sldId id="266" r:id="rId11"/>
    <p:sldId id="258" r:id="rId12"/>
    <p:sldId id="263" r:id="rId13"/>
    <p:sldId id="265" r:id="rId14"/>
    <p:sldId id="267" r:id="rId15"/>
    <p:sldId id="264" r:id="rId16"/>
    <p:sldId id="272" r:id="rId17"/>
    <p:sldId id="273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26" autoAdjust="0"/>
    <p:restoredTop sz="90989" autoAdjust="0"/>
  </p:normalViewPr>
  <p:slideViewPr>
    <p:cSldViewPr>
      <p:cViewPr varScale="1">
        <p:scale>
          <a:sx n="74" d="100"/>
          <a:sy n="74" d="100"/>
        </p:scale>
        <p:origin x="-142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66" d="100"/>
          <a:sy n="66" d="100"/>
        </p:scale>
        <p:origin x="-2622" y="17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6DB16-28FB-4CEA-9094-E65028644022}" type="datetimeFigureOut">
              <a:rPr lang="ko-KR" altLang="en-US" smtClean="0"/>
              <a:t>2012-02-02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40366-ECFD-4B8A-A631-B83878CB2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3078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1D267-B320-4105-AF60-E700C4D7049B}" type="datetimeFigureOut">
              <a:rPr lang="ko-KR" altLang="en-US" smtClean="0"/>
              <a:t>2012-02-02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0A5A0-F819-44EF-B807-DF5E4C60908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42636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A5A0-F819-44EF-B807-DF5E4C60908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398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두가지</a:t>
            </a:r>
            <a:r>
              <a:rPr lang="ko-KR" altLang="en-US" dirty="0" smtClean="0"/>
              <a:t> 방법적인 이슈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A5A0-F819-44EF-B807-DF5E4C60908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398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A5A0-F819-44EF-B807-DF5E4C60908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398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A5A0-F819-44EF-B807-DF5E4C60908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398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기본 구조 끝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A5A0-F819-44EF-B807-DF5E4C60908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398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Experiments result</a:t>
            </a:r>
            <a:r>
              <a:rPr lang="en-US" altLang="ko-KR" baseline="0" dirty="0" smtClean="0"/>
              <a:t>s are average of three.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A5A0-F819-44EF-B807-DF5E4C60908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930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11560" y="1412779"/>
            <a:ext cx="7772400" cy="1152128"/>
          </a:xfrm>
        </p:spPr>
        <p:txBody>
          <a:bodyPr>
            <a:normAutofit/>
          </a:bodyPr>
          <a:lstStyle>
            <a:lvl1pPr>
              <a:defRPr sz="3600" baseline="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 smtClean="0"/>
              <a:t>The Title of Your Presentation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611560" y="3212977"/>
            <a:ext cx="6400800" cy="72008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 smtClean="0"/>
              <a:t>Department of Computer and Electrical Engineering</a:t>
            </a:r>
          </a:p>
          <a:p>
            <a:r>
              <a:rPr lang="en-US" altLang="ko-KR" dirty="0" err="1" smtClean="0"/>
              <a:t>Sungkyunkwan</a:t>
            </a:r>
            <a:r>
              <a:rPr lang="en-US" altLang="ko-KR" dirty="0" smtClean="0"/>
              <a:t> University</a:t>
            </a:r>
          </a:p>
          <a:p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 hasCustomPrompt="1"/>
          </p:nvPr>
        </p:nvSpPr>
        <p:spPr>
          <a:xfrm>
            <a:off x="611560" y="2636912"/>
            <a:ext cx="4392488" cy="432048"/>
          </a:xfrm>
        </p:spPr>
        <p:txBody>
          <a:bodyPr>
            <a:norm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 lang="ko-KR" altLang="en-US" sz="18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altLang="ko-KR" dirty="0" smtClean="0"/>
              <a:t>Your name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1" hasCustomPrompt="1"/>
          </p:nvPr>
        </p:nvSpPr>
        <p:spPr>
          <a:xfrm>
            <a:off x="612131" y="4437065"/>
            <a:ext cx="4679951" cy="1368425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Full paper name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Author, co-author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Published conference/journal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+mj-lt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lnSpc>
                <a:spcPct val="150000"/>
              </a:lnSpc>
              <a:defRPr sz="2200">
                <a:latin typeface="Calibri" pitchFamily="34" charset="0"/>
                <a:ea typeface="+mn-ea"/>
                <a:cs typeface="Calibri" pitchFamily="34" charset="0"/>
              </a:defRPr>
            </a:lvl1pPr>
            <a:lvl2pPr>
              <a:defRPr sz="1800">
                <a:latin typeface="Calibri" pitchFamily="34" charset="0"/>
                <a:ea typeface="+mn-ea"/>
                <a:cs typeface="Calibri" pitchFamily="34" charset="0"/>
              </a:defRPr>
            </a:lvl2pPr>
            <a:lvl3pPr>
              <a:defRPr sz="1600">
                <a:latin typeface="Calibri" pitchFamily="34" charset="0"/>
                <a:ea typeface="+mn-ea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ea typeface="+mn-ea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ea typeface="+mn-ea"/>
                <a:cs typeface="Calibri" pitchFamily="34" charset="0"/>
              </a:defRPr>
            </a:lvl5pPr>
          </a:lstStyle>
          <a:p>
            <a:pPr lvl="0"/>
            <a:r>
              <a:rPr lang="en-US" altLang="ko-KR" dirty="0" smtClean="0"/>
              <a:t>Bullet level 1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Level 2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Level 3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210" y="188641"/>
            <a:ext cx="920748" cy="901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776205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 smtClean="0"/>
              <a:t>The Tile of Contents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3568" y="1628800"/>
            <a:ext cx="8003232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 smtClean="0"/>
              <a:t>Bullet level 1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Level 2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Level 3</a:t>
            </a:r>
          </a:p>
          <a:p>
            <a:pPr lvl="0"/>
            <a:endParaRPr lang="ko-KR" altLang="en-US" dirty="0" smtClean="0"/>
          </a:p>
        </p:txBody>
      </p:sp>
      <p:sp>
        <p:nvSpPr>
          <p:cNvPr id="6" name="직사각형 5"/>
          <p:cNvSpPr/>
          <p:nvPr userDrawn="1"/>
        </p:nvSpPr>
        <p:spPr>
          <a:xfrm>
            <a:off x="0" y="0"/>
            <a:ext cx="9144000" cy="18864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100000">
                <a:srgbClr val="C00000">
                  <a:alpha val="7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7164290" y="-27384"/>
            <a:ext cx="20008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err="1" smtClean="0">
                <a:solidFill>
                  <a:schemeClr val="bg1"/>
                </a:solidFill>
                <a:latin typeface="Arial Black" pitchFamily="34" charset="0"/>
              </a:rPr>
              <a:t>Sungkyunkwan</a:t>
            </a:r>
            <a:r>
              <a:rPr lang="en-US" altLang="ko-KR" sz="1000" b="1" dirty="0" smtClean="0">
                <a:solidFill>
                  <a:schemeClr val="bg1"/>
                </a:solidFill>
                <a:latin typeface="Arial Black" pitchFamily="34" charset="0"/>
              </a:rPr>
              <a:t> University</a:t>
            </a:r>
            <a:endParaRPr lang="ko-KR" altLang="en-US" sz="10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37EF8-7525-4FA1-A045-D1EE31C2B6A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b="1" kern="1200" baseline="0">
          <a:solidFill>
            <a:schemeClr val="tx2"/>
          </a:solidFill>
          <a:latin typeface="+mj-lt"/>
          <a:ea typeface="+mj-ea"/>
          <a:cs typeface="Calibri" pitchFamily="34" charset="0"/>
        </a:defRPr>
      </a:lvl1pPr>
    </p:titleStyle>
    <p:bodyStyle>
      <a:lvl1pPr marL="357188" indent="-357188" algn="l" defTabSz="914400" rtl="0" eaLnBrk="1" latinLnBrk="1" hangingPunct="1">
        <a:lnSpc>
          <a:spcPct val="150000"/>
        </a:lnSpc>
        <a:spcBef>
          <a:spcPct val="20000"/>
        </a:spcBef>
        <a:buClr>
          <a:srgbClr val="C00000"/>
        </a:buClr>
        <a:buSzPct val="130000"/>
        <a:buFont typeface="Wingdings" pitchFamily="2" charset="2"/>
        <a:buChar char="§"/>
        <a:tabLst>
          <a:tab pos="357188" algn="l"/>
        </a:tabLst>
        <a:defRPr sz="2200" b="1" kern="1200" baseline="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895350" indent="-355600" algn="l" defTabSz="914400" rtl="0" eaLnBrk="1" latinLnBrk="1" hangingPunct="1">
        <a:spcBef>
          <a:spcPct val="20000"/>
        </a:spcBef>
        <a:buClr>
          <a:srgbClr val="C00000"/>
        </a:buClr>
        <a:buSzPct val="100000"/>
        <a:buFont typeface="Wingdings" pitchFamily="2" charset="2"/>
        <a:buChar char="§"/>
        <a:defRPr sz="1800" kern="1200" baseline="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344613" indent="-357188" algn="l" defTabSz="914400" rtl="0" eaLnBrk="1" latinLnBrk="1" hangingPunct="1">
        <a:spcBef>
          <a:spcPct val="20000"/>
        </a:spcBef>
        <a:buClr>
          <a:srgbClr val="C00000"/>
        </a:buClr>
        <a:buFont typeface="Calibri" pitchFamily="34" charset="0"/>
        <a:buChar char="–"/>
        <a:defRPr sz="1600" kern="1200" baseline="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kern="1200" baseline="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C00000"/>
        </a:buClr>
        <a:buFont typeface="Calibri" pitchFamily="34" charset="0"/>
        <a:buChar char="–"/>
        <a:defRPr sz="1800" kern="1200" baseline="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Sector Level </a:t>
            </a:r>
            <a:r>
              <a:rPr lang="en-US" altLang="ko-KR" dirty="0" err="1" smtClean="0"/>
              <a:t>Mappinng</a:t>
            </a:r>
            <a:r>
              <a:rPr lang="en-US" altLang="ko-KR" dirty="0" smtClean="0"/>
              <a:t>  #1</a:t>
            </a:r>
            <a:endParaRPr lang="ko-KR" altLang="en-US" dirty="0"/>
          </a:p>
        </p:txBody>
      </p:sp>
      <p:sp>
        <p:nvSpPr>
          <p:cNvPr id="8" name="부제목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Computer engineering , </a:t>
            </a:r>
            <a:r>
              <a:rPr lang="en-US" altLang="ko-KR" dirty="0" err="1" smtClean="0"/>
              <a:t>Sungkyunkwan</a:t>
            </a:r>
            <a:r>
              <a:rPr lang="en-US" altLang="ko-KR" dirty="0" smtClean="0"/>
              <a:t> Univ.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611560" y="2636912"/>
            <a:ext cx="7128792" cy="432048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Oh </a:t>
            </a:r>
            <a:r>
              <a:rPr lang="en-US" altLang="ko-KR" sz="2400" dirty="0" err="1" smtClean="0"/>
              <a:t>Gihwan</a:t>
            </a:r>
            <a:r>
              <a:rPr lang="en-US" altLang="ko-KR" sz="2400" dirty="0" smtClean="0"/>
              <a:t>, Han </a:t>
            </a:r>
            <a:r>
              <a:rPr lang="en-US" altLang="ko-KR" sz="2400" dirty="0" err="1" smtClean="0"/>
              <a:t>Gyuhwa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, Hong </a:t>
            </a:r>
            <a:r>
              <a:rPr lang="en-US" altLang="ko-KR" sz="2400" dirty="0" err="1" smtClean="0"/>
              <a:t>Gyeonghwan</a:t>
            </a:r>
            <a:endParaRPr lang="en-US" altLang="ko-KR" sz="2400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Jasmine Open-SSD Project Tutorial2</a:t>
            </a:r>
          </a:p>
          <a:p>
            <a:r>
              <a:rPr lang="en-US" altLang="ko-KR" dirty="0" smtClean="0"/>
              <a:t>- Sector Level Mapping FTL</a:t>
            </a:r>
          </a:p>
          <a:p>
            <a:endParaRPr lang="en-US" altLang="ko-KR" dirty="0" smtClean="0"/>
          </a:p>
        </p:txBody>
      </p:sp>
      <p:pic>
        <p:nvPicPr>
          <p:cNvPr id="12292" name="Picture 4" descr="http://edelukorea.com/images/presentati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745" y="4725145"/>
            <a:ext cx="4248472" cy="19970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Environment</a:t>
            </a:r>
          </a:p>
          <a:p>
            <a:pPr lvl="1"/>
            <a:r>
              <a:rPr lang="en-US" altLang="ko-KR" dirty="0" smtClean="0"/>
              <a:t>Application : </a:t>
            </a:r>
            <a:r>
              <a:rPr lang="en-US" altLang="ko-KR" dirty="0" err="1" smtClean="0"/>
              <a:t>Iometer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Random test : 512 Bytes, 1 KB , 2KB , 4KB </a:t>
            </a:r>
          </a:p>
          <a:p>
            <a:pPr lvl="2"/>
            <a:r>
              <a:rPr lang="en-US" altLang="ko-KR" dirty="0" smtClean="0"/>
              <a:t>Sequential test : 128 </a:t>
            </a:r>
            <a:r>
              <a:rPr lang="en-US" altLang="ko-KR" dirty="0" smtClean="0"/>
              <a:t>KB</a:t>
            </a:r>
          </a:p>
          <a:p>
            <a:pPr lvl="1"/>
            <a:r>
              <a:rPr lang="en-US" altLang="ko-KR" dirty="0" smtClean="0"/>
              <a:t>ATTO</a:t>
            </a:r>
          </a:p>
          <a:p>
            <a:pPr lvl="2"/>
            <a:r>
              <a:rPr lang="en-US" altLang="ko-KR" dirty="0" smtClean="0"/>
              <a:t>Queue depth : 10 </a:t>
            </a:r>
          </a:p>
          <a:p>
            <a:pPr lvl="2"/>
            <a:r>
              <a:rPr lang="en-US" altLang="ko-KR" dirty="0" smtClean="0"/>
              <a:t>Transfer size : 512Bytes ~ 32KB</a:t>
            </a:r>
            <a:endParaRPr lang="en-US" altLang="ko-KR" dirty="0" smtClean="0"/>
          </a:p>
          <a:p>
            <a:r>
              <a:rPr lang="en-US" altLang="ko-KR" dirty="0" smtClean="0"/>
              <a:t>FTL </a:t>
            </a:r>
          </a:p>
          <a:p>
            <a:pPr lvl="1"/>
            <a:r>
              <a:rPr lang="en-US" altLang="ko-KR" dirty="0" smtClean="0"/>
              <a:t>Tutorial</a:t>
            </a:r>
          </a:p>
          <a:p>
            <a:pPr lvl="1"/>
            <a:r>
              <a:rPr lang="en-US" altLang="ko-KR" dirty="0" smtClean="0"/>
              <a:t>Greedy</a:t>
            </a:r>
          </a:p>
          <a:p>
            <a:pPr lvl="1"/>
            <a:r>
              <a:rPr lang="en-US" altLang="ko-KR" dirty="0" smtClean="0"/>
              <a:t>Static Sector mapping</a:t>
            </a:r>
          </a:p>
          <a:p>
            <a:pPr lvl="1"/>
            <a:r>
              <a:rPr lang="en-US" altLang="ko-KR" dirty="0" smtClean="0"/>
              <a:t>Dynamic Sector mapping</a:t>
            </a:r>
          </a:p>
          <a:p>
            <a:pPr lvl="1"/>
            <a:r>
              <a:rPr lang="en-US" altLang="ko-KR" dirty="0" smtClean="0"/>
              <a:t>1 buffer Sector mapping</a:t>
            </a:r>
          </a:p>
          <a:p>
            <a:pPr lvl="1"/>
            <a:r>
              <a:rPr lang="en-US" altLang="ko-KR" dirty="0" smtClean="0"/>
              <a:t>Multi copy Sector mapping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38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Experiments results  (</a:t>
            </a:r>
            <a:r>
              <a:rPr lang="ko-KR" altLang="en-US" dirty="0" smtClean="0"/>
              <a:t>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Random Write test </a:t>
            </a:r>
            <a:r>
              <a:rPr lang="en-US" altLang="ko-KR" sz="1600" dirty="0" smtClean="0"/>
              <a:t>( Average of four tests 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Sequential Read/Write test </a:t>
            </a:r>
            <a:r>
              <a:rPr lang="en-US" altLang="ko-KR" sz="1600" dirty="0" smtClean="0"/>
              <a:t>( Average of four tests 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75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Experiments results ( </a:t>
            </a:r>
            <a:r>
              <a:rPr lang="ko-KR" altLang="en-US" dirty="0" smtClean="0"/>
              <a:t>그래프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55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Experiments results ( </a:t>
            </a:r>
            <a:r>
              <a:rPr lang="ko-KR" altLang="en-US" dirty="0" smtClean="0"/>
              <a:t>그래프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40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Experiments 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실험 분석</a:t>
            </a:r>
            <a:endParaRPr lang="en-US" altLang="ko-KR" dirty="0"/>
          </a:p>
          <a:p>
            <a:r>
              <a:rPr lang="ko-KR" altLang="en-US" dirty="0" smtClean="0"/>
              <a:t>실험 결과가 저렇게 나온 이유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0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개선 사항 </a:t>
            </a:r>
            <a:r>
              <a:rPr lang="en-US" altLang="ko-KR" dirty="0" smtClean="0"/>
              <a:t>( </a:t>
            </a:r>
            <a:r>
              <a:rPr lang="ko-KR" altLang="en-US" dirty="0" smtClean="0"/>
              <a:t>할 수 있다면 </a:t>
            </a:r>
            <a:r>
              <a:rPr lang="en-US" altLang="ko-KR" dirty="0" smtClean="0"/>
              <a:t>GC </a:t>
            </a:r>
            <a:r>
              <a:rPr lang="ko-KR" altLang="en-US" dirty="0" smtClean="0"/>
              <a:t>개선</a:t>
            </a:r>
            <a:r>
              <a:rPr lang="en-US" altLang="ko-KR" dirty="0" smtClean="0"/>
              <a:t>, Table </a:t>
            </a:r>
            <a:r>
              <a:rPr lang="ko-KR" altLang="en-US" dirty="0" smtClean="0"/>
              <a:t>관리 정책</a:t>
            </a:r>
            <a:r>
              <a:rPr lang="en-US" altLang="ko-KR" dirty="0" smtClean="0"/>
              <a:t>,  </a:t>
            </a:r>
            <a:r>
              <a:rPr lang="ko-KR" altLang="en-US" dirty="0" smtClean="0"/>
              <a:t>불필요한 변수들 최적화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알고리즘을 적용한 </a:t>
            </a:r>
            <a:r>
              <a:rPr lang="ko-KR" altLang="en-US" dirty="0" err="1" smtClean="0"/>
              <a:t>여러가지</a:t>
            </a:r>
            <a:r>
              <a:rPr lang="ko-KR" altLang="en-US" dirty="0" smtClean="0"/>
              <a:t> 트릭 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18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Reference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 smtClean="0"/>
              <a:t>DFTL</a:t>
            </a:r>
            <a:r>
              <a:rPr lang="en-US" altLang="ko-KR" dirty="0"/>
              <a:t>: a flash translation layer employing demand-based selective caching of page-</a:t>
            </a:r>
            <a:r>
              <a:rPr lang="en-US" altLang="ko-KR" dirty="0" err="1"/>
              <a:t>leve</a:t>
            </a:r>
            <a:r>
              <a:rPr lang="en-US" altLang="ko-KR" dirty="0"/>
              <a:t> address mappings / </a:t>
            </a:r>
            <a:r>
              <a:rPr lang="ko-KR" altLang="ko-KR" dirty="0"/>
              <a:t>저자</a:t>
            </a:r>
            <a:r>
              <a:rPr lang="en-US" altLang="ko-KR" dirty="0"/>
              <a:t>: </a:t>
            </a:r>
            <a:r>
              <a:rPr lang="en-US" altLang="ko-KR" dirty="0" err="1"/>
              <a:t>Aayush</a:t>
            </a:r>
            <a:r>
              <a:rPr lang="en-US" altLang="ko-KR" dirty="0"/>
              <a:t> </a:t>
            </a:r>
            <a:r>
              <a:rPr lang="en-US" altLang="ko-KR" dirty="0" err="1"/>
              <a:t>GuptaKim</a:t>
            </a:r>
            <a:r>
              <a:rPr lang="en-US" altLang="ko-KR" dirty="0"/>
              <a:t>, </a:t>
            </a:r>
            <a:r>
              <a:rPr lang="en-US" altLang="ko-KR" dirty="0" err="1"/>
              <a:t>Bhuvan</a:t>
            </a:r>
            <a:r>
              <a:rPr lang="en-US" altLang="ko-KR" dirty="0"/>
              <a:t> </a:t>
            </a:r>
            <a:r>
              <a:rPr lang="en-US" altLang="ko-KR" dirty="0" err="1"/>
              <a:t>UrgaonkarYoungjae</a:t>
            </a:r>
            <a:r>
              <a:rPr lang="en-US" altLang="ko-KR" dirty="0"/>
              <a:t> </a:t>
            </a:r>
            <a:endParaRPr lang="en-US" altLang="ko-KR" dirty="0" smtClean="0"/>
          </a:p>
          <a:p>
            <a:pPr lvl="0"/>
            <a:r>
              <a:rPr lang="en-US" altLang="ko-KR" dirty="0" err="1" smtClean="0"/>
              <a:t>OpenSSD</a:t>
            </a:r>
            <a:r>
              <a:rPr lang="en-US" altLang="ko-KR" dirty="0" smtClean="0"/>
              <a:t> Project -  www.openssd-project.org</a:t>
            </a:r>
            <a:r>
              <a:rPr lang="en-US" altLang="ko-KR" dirty="0"/>
              <a:t>.</a:t>
            </a:r>
            <a:endParaRPr lang="ko-KR" altLang="ko-KR" dirty="0"/>
          </a:p>
          <a:p>
            <a:pPr lvl="0"/>
            <a:r>
              <a:rPr lang="en-US" altLang="ko-KR" dirty="0"/>
              <a:t>The Jasmine </a:t>
            </a:r>
            <a:r>
              <a:rPr lang="en-US" altLang="ko-KR" dirty="0" err="1"/>
              <a:t>OpenSSD</a:t>
            </a:r>
            <a:r>
              <a:rPr lang="en-US" altLang="ko-KR" dirty="0"/>
              <a:t> Platform: FTL Developer's </a:t>
            </a:r>
            <a:r>
              <a:rPr lang="en-US" altLang="ko-KR" dirty="0" smtClean="0"/>
              <a:t>Guide –http</a:t>
            </a:r>
            <a:r>
              <a:rPr lang="en-US" altLang="ko-KR" dirty="0"/>
              <a:t>://</a:t>
            </a:r>
            <a:r>
              <a:rPr lang="en-US" altLang="ko-KR" dirty="0" smtClean="0"/>
              <a:t>www.openssd-project.org/</a:t>
            </a:r>
          </a:p>
          <a:p>
            <a:pPr lvl="0"/>
            <a:r>
              <a:rPr lang="en-US" altLang="ko-KR" dirty="0" smtClean="0"/>
              <a:t>The </a:t>
            </a:r>
            <a:r>
              <a:rPr lang="en-US" altLang="ko-KR" dirty="0"/>
              <a:t>Jasmine </a:t>
            </a:r>
            <a:r>
              <a:rPr lang="en-US" altLang="ko-KR" dirty="0" err="1"/>
              <a:t>OpenSSD</a:t>
            </a:r>
            <a:r>
              <a:rPr lang="en-US" altLang="ko-KR" dirty="0"/>
              <a:t> Platform: Technical Reference </a:t>
            </a:r>
            <a:r>
              <a:rPr lang="en-US" altLang="ko-KR" dirty="0" smtClean="0"/>
              <a:t>Manual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http://www.openssd-project.org</a:t>
            </a:r>
            <a:r>
              <a:rPr lang="en-US" altLang="ko-KR" dirty="0" smtClean="0"/>
              <a:t>/</a:t>
            </a:r>
            <a:endParaRPr lang="ko-KR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43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 &amp; A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556792"/>
            <a:ext cx="6172200" cy="450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556792"/>
            <a:ext cx="6172200" cy="450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579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1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Sector Level Mapping </a:t>
            </a:r>
            <a:endParaRPr lang="en-US" altLang="ko-KR" dirty="0"/>
          </a:p>
          <a:p>
            <a:r>
              <a:rPr lang="en-US" altLang="ko-KR" dirty="0"/>
              <a:t>Write module for sector level </a:t>
            </a:r>
            <a:r>
              <a:rPr lang="en-US" altLang="ko-KR" dirty="0" smtClean="0"/>
              <a:t>mapping</a:t>
            </a:r>
          </a:p>
          <a:p>
            <a:r>
              <a:rPr lang="en-US" altLang="ko-KR" dirty="0" smtClean="0"/>
              <a:t>Read module for sector level mapping</a:t>
            </a:r>
          </a:p>
          <a:p>
            <a:r>
              <a:rPr lang="en-US" altLang="ko-KR" dirty="0" smtClean="0"/>
              <a:t>Considerations</a:t>
            </a:r>
          </a:p>
          <a:p>
            <a:r>
              <a:rPr lang="en-US" altLang="ko-KR" dirty="0" smtClean="0"/>
              <a:t>Experiments</a:t>
            </a:r>
          </a:p>
          <a:p>
            <a:r>
              <a:rPr lang="en-US" altLang="ko-KR" dirty="0" smtClean="0"/>
              <a:t>Conclusion</a:t>
            </a:r>
          </a:p>
          <a:p>
            <a:r>
              <a:rPr lang="en-US" altLang="ko-KR" dirty="0" smtClean="0"/>
              <a:t>Reference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07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Sector Level </a:t>
            </a:r>
            <a:r>
              <a:rPr lang="en-US" altLang="ko-KR" dirty="0" smtClean="0"/>
              <a:t>Mapping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4529184"/>
              </p:ext>
            </p:extLst>
          </p:nvPr>
        </p:nvGraphicFramePr>
        <p:xfrm>
          <a:off x="7092282" y="1444923"/>
          <a:ext cx="1799558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779"/>
                <a:gridCol w="899779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LSN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PSN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5" y="1755779"/>
            <a:ext cx="140262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&lt;W, 100, 10&gt;</a:t>
            </a:r>
          </a:p>
          <a:p>
            <a:pPr algn="ctr"/>
            <a:r>
              <a:rPr lang="en-US" altLang="ko-KR" dirty="0" smtClean="0"/>
              <a:t>&lt;W, 2, 20&gt;</a:t>
            </a:r>
          </a:p>
          <a:p>
            <a:pPr algn="ctr"/>
            <a:r>
              <a:rPr lang="en-US" altLang="ko-KR" dirty="0" smtClean="0"/>
              <a:t>&lt;R, 3, 10&gt;</a:t>
            </a:r>
          </a:p>
          <a:p>
            <a:pPr algn="ctr"/>
            <a:r>
              <a:rPr lang="en-US" altLang="ko-KR" dirty="0" smtClean="0"/>
              <a:t>&lt;W, 100, 20&gt;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&lt;W, 20, 60&gt;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438683"/>
              </p:ext>
            </p:extLst>
          </p:nvPr>
        </p:nvGraphicFramePr>
        <p:xfrm>
          <a:off x="2411762" y="1480200"/>
          <a:ext cx="3960441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71425"/>
                <a:gridCol w="648072"/>
                <a:gridCol w="1512168"/>
                <a:gridCol w="648073"/>
                <a:gridCol w="580703"/>
              </a:tblGrid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직선 연결선 7"/>
          <p:cNvCxnSpPr/>
          <p:nvPr/>
        </p:nvCxnSpPr>
        <p:spPr>
          <a:xfrm>
            <a:off x="4351337" y="2321440"/>
            <a:ext cx="0" cy="900000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144706"/>
              </p:ext>
            </p:extLst>
          </p:nvPr>
        </p:nvGraphicFramePr>
        <p:xfrm>
          <a:off x="2413981" y="3265469"/>
          <a:ext cx="3960443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12068"/>
                <a:gridCol w="648072"/>
                <a:gridCol w="1512168"/>
                <a:gridCol w="648072"/>
                <a:gridCol w="540063"/>
              </a:tblGrid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순서도: 다중 문서 9"/>
          <p:cNvSpPr/>
          <p:nvPr/>
        </p:nvSpPr>
        <p:spPr>
          <a:xfrm>
            <a:off x="2772936" y="4753720"/>
            <a:ext cx="3600400" cy="1584176"/>
          </a:xfrm>
          <a:prstGeom prst="flowChartMultidocumen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줄무늬가 있는 오른쪽 화살표 12"/>
          <p:cNvSpPr/>
          <p:nvPr/>
        </p:nvSpPr>
        <p:spPr>
          <a:xfrm>
            <a:off x="1980280" y="2627425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줄무늬가 있는 오른쪽 화살표 13"/>
          <p:cNvSpPr/>
          <p:nvPr/>
        </p:nvSpPr>
        <p:spPr>
          <a:xfrm>
            <a:off x="6516216" y="2627425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17" name="줄무늬가 있는 오른쪽 화살표 16"/>
          <p:cNvSpPr/>
          <p:nvPr/>
        </p:nvSpPr>
        <p:spPr>
          <a:xfrm rot="5400000">
            <a:off x="4171317" y="4221088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340133" y="6441830"/>
            <a:ext cx="202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Flash Memory Page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164288" y="4322242"/>
            <a:ext cx="1668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Sector Mapping</a:t>
            </a:r>
          </a:p>
          <a:p>
            <a:pPr algn="ctr"/>
            <a:r>
              <a:rPr lang="en-US" altLang="ko-KR" dirty="0" smtClean="0"/>
              <a:t>Table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649976" y="2586774"/>
            <a:ext cx="1425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Merge Buffer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167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Write module for sector level </a:t>
            </a:r>
            <a:r>
              <a:rPr lang="en-US" altLang="ko-KR" dirty="0" smtClean="0"/>
              <a:t>mapping ( 1/3 )</a:t>
            </a:r>
            <a:endParaRPr lang="en-US" altLang="ko-KR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2696463"/>
              </p:ext>
            </p:extLst>
          </p:nvPr>
        </p:nvGraphicFramePr>
        <p:xfrm>
          <a:off x="7092282" y="1444925"/>
          <a:ext cx="1799558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779"/>
                <a:gridCol w="899779"/>
              </a:tblGrid>
              <a:tr h="149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LSN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PSN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168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168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14914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168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168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168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22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5" y="1755779"/>
            <a:ext cx="14026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&lt;W, 100, 10&gt;</a:t>
            </a:r>
          </a:p>
          <a:p>
            <a:pPr algn="ctr"/>
            <a:r>
              <a:rPr lang="en-US" altLang="ko-KR" dirty="0" smtClean="0"/>
              <a:t>&lt;W, 2, 20&gt;</a:t>
            </a:r>
          </a:p>
          <a:p>
            <a:pPr algn="ctr"/>
            <a:r>
              <a:rPr lang="en-US" altLang="ko-KR" dirty="0" smtClean="0"/>
              <a:t>&lt;W, 100, 20&gt;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&lt;W, 20, 60&gt;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191922"/>
              </p:ext>
            </p:extLst>
          </p:nvPr>
        </p:nvGraphicFramePr>
        <p:xfrm>
          <a:off x="2411762" y="1480201"/>
          <a:ext cx="3960441" cy="732121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71425"/>
                <a:gridCol w="648072"/>
                <a:gridCol w="1512168"/>
                <a:gridCol w="648073"/>
                <a:gridCol w="580703"/>
              </a:tblGrid>
              <a:tr h="3663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101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22</a:t>
                      </a:r>
                      <a:endParaRPr lang="ko-KR" altLang="en-US" sz="1800" dirty="0"/>
                    </a:p>
                  </a:txBody>
                  <a:tcPr/>
                </a:tc>
              </a:tr>
              <a:tr h="358302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직선 연결선 7"/>
          <p:cNvCxnSpPr/>
          <p:nvPr/>
        </p:nvCxnSpPr>
        <p:spPr>
          <a:xfrm>
            <a:off x="4351337" y="2321440"/>
            <a:ext cx="0" cy="900000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203916"/>
              </p:ext>
            </p:extLst>
          </p:nvPr>
        </p:nvGraphicFramePr>
        <p:xfrm>
          <a:off x="2413981" y="3265469"/>
          <a:ext cx="3960443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12068"/>
                <a:gridCol w="648072"/>
                <a:gridCol w="1512168"/>
                <a:gridCol w="648072"/>
                <a:gridCol w="540063"/>
              </a:tblGrid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순서도: 다중 문서 9"/>
          <p:cNvSpPr/>
          <p:nvPr/>
        </p:nvSpPr>
        <p:spPr>
          <a:xfrm>
            <a:off x="2772936" y="4753720"/>
            <a:ext cx="3600400" cy="1584176"/>
          </a:xfrm>
          <a:prstGeom prst="flowChartMultidocumen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줄무늬가 있는 오른쪽 화살표 12"/>
          <p:cNvSpPr/>
          <p:nvPr/>
        </p:nvSpPr>
        <p:spPr>
          <a:xfrm>
            <a:off x="1980280" y="2627425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줄무늬가 있는 오른쪽 화살표 13"/>
          <p:cNvSpPr/>
          <p:nvPr/>
        </p:nvSpPr>
        <p:spPr>
          <a:xfrm>
            <a:off x="6516216" y="2627425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2" name="줄무늬가 있는 오른쪽 화살표 11"/>
          <p:cNvSpPr/>
          <p:nvPr/>
        </p:nvSpPr>
        <p:spPr>
          <a:xfrm rot="5400000">
            <a:off x="4171317" y="4221088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340133" y="6441830"/>
            <a:ext cx="202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Flash Memory Page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49976" y="2586774"/>
            <a:ext cx="1425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Merge Buffer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164288" y="4322242"/>
            <a:ext cx="1668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Sector Mapping</a:t>
            </a:r>
          </a:p>
          <a:p>
            <a:pPr algn="ctr"/>
            <a:r>
              <a:rPr lang="en-US" altLang="ko-KR" dirty="0" smtClean="0"/>
              <a:t>Table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403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Write module for sector level </a:t>
            </a:r>
            <a:r>
              <a:rPr lang="en-US" altLang="ko-KR" dirty="0" smtClean="0"/>
              <a:t>mapping ( 2/3 )</a:t>
            </a:r>
            <a:endParaRPr lang="en-US" altLang="ko-KR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2347568"/>
              </p:ext>
            </p:extLst>
          </p:nvPr>
        </p:nvGraphicFramePr>
        <p:xfrm>
          <a:off x="7092282" y="1444925"/>
          <a:ext cx="1799558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779"/>
                <a:gridCol w="899779"/>
              </a:tblGrid>
              <a:tr h="273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LSN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PSN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273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273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2731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73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273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273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22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5" y="1755779"/>
            <a:ext cx="14026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&lt;W, 100, 10&gt;</a:t>
            </a:r>
          </a:p>
          <a:p>
            <a:pPr algn="ctr"/>
            <a:r>
              <a:rPr lang="en-US" altLang="ko-KR" dirty="0" smtClean="0"/>
              <a:t>&lt;W, 2, 20&gt;</a:t>
            </a:r>
          </a:p>
          <a:p>
            <a:pPr algn="ctr"/>
            <a:r>
              <a:rPr lang="en-US" altLang="ko-KR" dirty="0" smtClean="0"/>
              <a:t>&lt;W, 100, 20&gt;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&lt;W, 20, 60&gt;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4351337" y="2321440"/>
            <a:ext cx="0" cy="900000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783021"/>
              </p:ext>
            </p:extLst>
          </p:nvPr>
        </p:nvGraphicFramePr>
        <p:xfrm>
          <a:off x="2413981" y="3265469"/>
          <a:ext cx="3960443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12068"/>
                <a:gridCol w="648072"/>
                <a:gridCol w="1512168"/>
                <a:gridCol w="648072"/>
                <a:gridCol w="540063"/>
              </a:tblGrid>
              <a:tr h="3657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22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순서도: 다중 문서 9"/>
          <p:cNvSpPr/>
          <p:nvPr/>
        </p:nvSpPr>
        <p:spPr>
          <a:xfrm>
            <a:off x="2772936" y="4753720"/>
            <a:ext cx="3600400" cy="1584176"/>
          </a:xfrm>
          <a:prstGeom prst="flowChartMultidocumen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줄무늬가 있는 오른쪽 화살표 12"/>
          <p:cNvSpPr/>
          <p:nvPr/>
        </p:nvSpPr>
        <p:spPr>
          <a:xfrm>
            <a:off x="1980280" y="2627425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줄무늬가 있는 오른쪽 화살표 13"/>
          <p:cNvSpPr/>
          <p:nvPr/>
        </p:nvSpPr>
        <p:spPr>
          <a:xfrm>
            <a:off x="6516216" y="2627425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12" name="줄무늬가 있는 오른쪽 화살표 11"/>
          <p:cNvSpPr/>
          <p:nvPr/>
        </p:nvSpPr>
        <p:spPr>
          <a:xfrm rot="5400000">
            <a:off x="4171317" y="4221088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340133" y="6441830"/>
            <a:ext cx="202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Flash Memory Page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49976" y="2586774"/>
            <a:ext cx="1425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Merge Buffer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353085"/>
              </p:ext>
            </p:extLst>
          </p:nvPr>
        </p:nvGraphicFramePr>
        <p:xfrm>
          <a:off x="2411762" y="1480201"/>
          <a:ext cx="3960441" cy="732121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71425"/>
                <a:gridCol w="648072"/>
                <a:gridCol w="1512168"/>
                <a:gridCol w="648073"/>
                <a:gridCol w="580703"/>
              </a:tblGrid>
              <a:tr h="3663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  <a:tr h="3583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smtClean="0"/>
                        <a:t>101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164288" y="4322242"/>
            <a:ext cx="1668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Sector Mapping</a:t>
            </a:r>
          </a:p>
          <a:p>
            <a:pPr algn="ctr"/>
            <a:r>
              <a:rPr lang="en-US" altLang="ko-KR" dirty="0" smtClean="0"/>
              <a:t>Table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622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Write module for sector level </a:t>
            </a:r>
            <a:r>
              <a:rPr lang="en-US" altLang="ko-KR" dirty="0" smtClean="0"/>
              <a:t>mapping ( 2/3 ) </a:t>
            </a:r>
            <a:endParaRPr lang="en-US" altLang="ko-KR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8225252"/>
              </p:ext>
            </p:extLst>
          </p:nvPr>
        </p:nvGraphicFramePr>
        <p:xfrm>
          <a:off x="7092282" y="1444924"/>
          <a:ext cx="1799558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779"/>
                <a:gridCol w="899779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LSN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PSN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22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5" y="1755779"/>
            <a:ext cx="140262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&lt;W, 100, 10&gt;</a:t>
            </a:r>
          </a:p>
          <a:p>
            <a:pPr algn="ctr"/>
            <a:r>
              <a:rPr lang="en-US" altLang="ko-KR" dirty="0" smtClean="0"/>
              <a:t>&lt;W, 2, 20&gt;</a:t>
            </a:r>
          </a:p>
          <a:p>
            <a:pPr algn="ctr"/>
            <a:r>
              <a:rPr lang="en-US" altLang="ko-KR" dirty="0" smtClean="0"/>
              <a:t>&lt;R, 3, 10&gt;</a:t>
            </a:r>
          </a:p>
          <a:p>
            <a:pPr algn="ctr"/>
            <a:r>
              <a:rPr lang="en-US" altLang="ko-KR" dirty="0" smtClean="0"/>
              <a:t>&lt;W, 100, 20&gt;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&lt;W, 20, 60&gt;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4351337" y="2321440"/>
            <a:ext cx="0" cy="900000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273520"/>
              </p:ext>
            </p:extLst>
          </p:nvPr>
        </p:nvGraphicFramePr>
        <p:xfrm>
          <a:off x="2413981" y="3265469"/>
          <a:ext cx="3960443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12068"/>
                <a:gridCol w="648072"/>
                <a:gridCol w="1512168"/>
                <a:gridCol w="648072"/>
                <a:gridCol w="540063"/>
              </a:tblGrid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순서도: 다중 문서 9"/>
          <p:cNvSpPr/>
          <p:nvPr/>
        </p:nvSpPr>
        <p:spPr>
          <a:xfrm>
            <a:off x="2772936" y="4753720"/>
            <a:ext cx="3600400" cy="1584176"/>
          </a:xfrm>
          <a:prstGeom prst="flowChartMultidocumen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줄무늬가 있는 오른쪽 화살표 12"/>
          <p:cNvSpPr/>
          <p:nvPr/>
        </p:nvSpPr>
        <p:spPr>
          <a:xfrm>
            <a:off x="1980280" y="2627425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줄무늬가 있는 오른쪽 화살표 13"/>
          <p:cNvSpPr/>
          <p:nvPr/>
        </p:nvSpPr>
        <p:spPr>
          <a:xfrm>
            <a:off x="6516216" y="2627425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12" name="줄무늬가 있는 오른쪽 화살표 11"/>
          <p:cNvSpPr/>
          <p:nvPr/>
        </p:nvSpPr>
        <p:spPr>
          <a:xfrm rot="5400000">
            <a:off x="4171317" y="4221088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340133" y="6441830"/>
            <a:ext cx="202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Flash Memory Page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49976" y="2586774"/>
            <a:ext cx="1425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Merge Buffer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278769"/>
              </p:ext>
            </p:extLst>
          </p:nvPr>
        </p:nvGraphicFramePr>
        <p:xfrm>
          <a:off x="2411762" y="1480201"/>
          <a:ext cx="3960441" cy="732121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71425"/>
                <a:gridCol w="648072"/>
                <a:gridCol w="1512168"/>
                <a:gridCol w="648073"/>
                <a:gridCol w="580703"/>
              </a:tblGrid>
              <a:tr h="3663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101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22</a:t>
                      </a:r>
                      <a:endParaRPr lang="ko-KR" altLang="en-US" sz="1800" dirty="0"/>
                    </a:p>
                  </a:txBody>
                  <a:tcPr/>
                </a:tc>
              </a:tr>
              <a:tr h="358302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164288" y="4322242"/>
            <a:ext cx="1668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Sector Mapping</a:t>
            </a:r>
          </a:p>
          <a:p>
            <a:pPr algn="ctr"/>
            <a:r>
              <a:rPr lang="en-US" altLang="ko-KR" dirty="0" smtClean="0"/>
              <a:t>Table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247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Write module for sector level </a:t>
            </a:r>
            <a:r>
              <a:rPr lang="en-US" altLang="ko-KR" dirty="0" smtClean="0"/>
              <a:t>mapping ( 3/3 )</a:t>
            </a:r>
            <a:endParaRPr lang="en-US" altLang="ko-KR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1175391"/>
              </p:ext>
            </p:extLst>
          </p:nvPr>
        </p:nvGraphicFramePr>
        <p:xfrm>
          <a:off x="7092282" y="1444924"/>
          <a:ext cx="1799558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779"/>
                <a:gridCol w="899779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LSN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PSN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142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0x00...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142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0x00...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142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0x00...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142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0x00...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142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22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0x00...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5" y="1755779"/>
            <a:ext cx="140262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&lt;W, 100, 10&gt;</a:t>
            </a:r>
          </a:p>
          <a:p>
            <a:pPr algn="ctr"/>
            <a:r>
              <a:rPr lang="en-US" altLang="ko-KR" dirty="0" smtClean="0"/>
              <a:t>&lt;W, 2, 20&gt;</a:t>
            </a:r>
          </a:p>
          <a:p>
            <a:pPr algn="ctr"/>
            <a:r>
              <a:rPr lang="en-US" altLang="ko-KR" dirty="0" smtClean="0"/>
              <a:t>&lt;R, 3, 10&gt;</a:t>
            </a:r>
          </a:p>
          <a:p>
            <a:pPr algn="ctr"/>
            <a:r>
              <a:rPr lang="en-US" altLang="ko-KR" dirty="0" smtClean="0"/>
              <a:t>&lt;W, 100, 20&gt;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&lt;W, 20, 60&gt;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216458"/>
              </p:ext>
            </p:extLst>
          </p:nvPr>
        </p:nvGraphicFramePr>
        <p:xfrm>
          <a:off x="2411762" y="1480200"/>
          <a:ext cx="3960441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71425"/>
                <a:gridCol w="648072"/>
                <a:gridCol w="1512168"/>
                <a:gridCol w="648073"/>
                <a:gridCol w="580703"/>
              </a:tblGrid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직선 연결선 7"/>
          <p:cNvCxnSpPr/>
          <p:nvPr/>
        </p:nvCxnSpPr>
        <p:spPr>
          <a:xfrm>
            <a:off x="4351337" y="2321440"/>
            <a:ext cx="0" cy="900000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046347"/>
              </p:ext>
            </p:extLst>
          </p:nvPr>
        </p:nvGraphicFramePr>
        <p:xfrm>
          <a:off x="2413981" y="3265469"/>
          <a:ext cx="3960443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12068"/>
                <a:gridCol w="648072"/>
                <a:gridCol w="1512168"/>
                <a:gridCol w="648072"/>
                <a:gridCol w="540063"/>
              </a:tblGrid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순서도: 다중 문서 9"/>
          <p:cNvSpPr/>
          <p:nvPr/>
        </p:nvSpPr>
        <p:spPr>
          <a:xfrm>
            <a:off x="2772936" y="4753720"/>
            <a:ext cx="3600400" cy="1584176"/>
          </a:xfrm>
          <a:prstGeom prst="flowChartMultidocumen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줄무늬가 있는 오른쪽 화살표 12"/>
          <p:cNvSpPr/>
          <p:nvPr/>
        </p:nvSpPr>
        <p:spPr>
          <a:xfrm>
            <a:off x="1980280" y="2627425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줄무늬가 있는 오른쪽 화살표 13"/>
          <p:cNvSpPr/>
          <p:nvPr/>
        </p:nvSpPr>
        <p:spPr>
          <a:xfrm>
            <a:off x="6516216" y="2627425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12" name="줄무늬가 있는 오른쪽 화살표 11"/>
          <p:cNvSpPr/>
          <p:nvPr/>
        </p:nvSpPr>
        <p:spPr>
          <a:xfrm rot="5400000">
            <a:off x="4171317" y="4221088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096613"/>
              </p:ext>
            </p:extLst>
          </p:nvPr>
        </p:nvGraphicFramePr>
        <p:xfrm>
          <a:off x="2801515" y="5362928"/>
          <a:ext cx="3023200" cy="914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90660"/>
                <a:gridCol w="657443"/>
                <a:gridCol w="657443"/>
                <a:gridCol w="591699"/>
                <a:gridCol w="525955"/>
              </a:tblGrid>
              <a:tr h="914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100</a:t>
                      </a:r>
                      <a:endParaRPr lang="ko-KR" alt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101</a:t>
                      </a:r>
                      <a:endParaRPr lang="ko-KR" alt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</a:t>
                      </a:r>
                      <a:endParaRPr lang="ko-KR" alt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21</a:t>
                      </a:r>
                      <a:endParaRPr lang="ko-KR" alt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22</a:t>
                      </a:r>
                      <a:endParaRPr lang="ko-KR" alt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340133" y="6441830"/>
            <a:ext cx="202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Flash Memory Page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49976" y="2586774"/>
            <a:ext cx="1425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Merge Buffer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164288" y="4322242"/>
            <a:ext cx="1668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Sector Mapping</a:t>
            </a:r>
          </a:p>
          <a:p>
            <a:pPr algn="ctr"/>
            <a:r>
              <a:rPr lang="en-US" altLang="ko-KR" dirty="0" smtClean="0"/>
              <a:t>Table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630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Read module for sector level </a:t>
            </a:r>
            <a:r>
              <a:rPr lang="en-US" altLang="ko-KR" dirty="0" smtClean="0"/>
              <a:t>mapping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8</a:t>
            </a:fld>
            <a:endParaRPr lang="ko-KR" altLang="en-US"/>
          </a:p>
        </p:txBody>
      </p:sp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774799"/>
              </p:ext>
            </p:extLst>
          </p:nvPr>
        </p:nvGraphicFramePr>
        <p:xfrm>
          <a:off x="2483770" y="2345146"/>
          <a:ext cx="1799558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779"/>
                <a:gridCol w="899779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LSN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PSN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1465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1465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1465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0x00...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1465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0x00...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1465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22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0x00...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95435" y="2771441"/>
            <a:ext cx="134684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&lt;R, 100, 10&gt;</a:t>
            </a:r>
          </a:p>
          <a:p>
            <a:pPr algn="ctr"/>
            <a:r>
              <a:rPr lang="en-US" altLang="ko-KR" dirty="0" smtClean="0"/>
              <a:t>&lt;R, 2, 20&gt;</a:t>
            </a:r>
          </a:p>
          <a:p>
            <a:pPr algn="ctr"/>
            <a:r>
              <a:rPr lang="en-US" altLang="ko-KR" dirty="0" smtClean="0"/>
              <a:t>&lt;R, 3, 10&gt;</a:t>
            </a:r>
          </a:p>
          <a:p>
            <a:pPr algn="ctr"/>
            <a:r>
              <a:rPr lang="en-US" altLang="ko-KR" dirty="0" smtClean="0"/>
              <a:t>&lt;R, 100, 20&gt;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&lt;R, 20, 60&gt;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558507"/>
              </p:ext>
            </p:extLst>
          </p:nvPr>
        </p:nvGraphicFramePr>
        <p:xfrm>
          <a:off x="4953168" y="1506233"/>
          <a:ext cx="3960441" cy="77635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71425"/>
                <a:gridCol w="648072"/>
                <a:gridCol w="1512168"/>
                <a:gridCol w="648073"/>
                <a:gridCol w="580703"/>
              </a:tblGrid>
              <a:tr h="4105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101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직선 연결선 7"/>
          <p:cNvCxnSpPr/>
          <p:nvPr/>
        </p:nvCxnSpPr>
        <p:spPr>
          <a:xfrm>
            <a:off x="6892743" y="2347473"/>
            <a:ext cx="0" cy="900000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24702"/>
              </p:ext>
            </p:extLst>
          </p:nvPr>
        </p:nvGraphicFramePr>
        <p:xfrm>
          <a:off x="4955388" y="3291502"/>
          <a:ext cx="3960443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12068"/>
                <a:gridCol w="648072"/>
                <a:gridCol w="1512168"/>
                <a:gridCol w="648072"/>
                <a:gridCol w="540063"/>
              </a:tblGrid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순서도: 다중 문서 9"/>
          <p:cNvSpPr/>
          <p:nvPr/>
        </p:nvSpPr>
        <p:spPr>
          <a:xfrm>
            <a:off x="5004048" y="4653136"/>
            <a:ext cx="3600400" cy="1584176"/>
          </a:xfrm>
          <a:prstGeom prst="flowChartMultidocumen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줄무늬가 있는 오른쪽 화살표 10"/>
          <p:cNvSpPr/>
          <p:nvPr/>
        </p:nvSpPr>
        <p:spPr>
          <a:xfrm>
            <a:off x="1980280" y="3643087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줄무늬가 있는 오른쪽 화살표 11"/>
          <p:cNvSpPr/>
          <p:nvPr/>
        </p:nvSpPr>
        <p:spPr>
          <a:xfrm rot="8100000">
            <a:off x="4602949" y="2697922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줄무늬가 있는 오른쪽 화살표 12"/>
          <p:cNvSpPr/>
          <p:nvPr/>
        </p:nvSpPr>
        <p:spPr>
          <a:xfrm rot="13500000">
            <a:off x="4594900" y="4334130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294060"/>
              </p:ext>
            </p:extLst>
          </p:nvPr>
        </p:nvGraphicFramePr>
        <p:xfrm>
          <a:off x="5032627" y="5262345"/>
          <a:ext cx="3023200" cy="6400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90660"/>
                <a:gridCol w="657443"/>
                <a:gridCol w="657443"/>
                <a:gridCol w="591699"/>
                <a:gridCol w="525955"/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</a:t>
                      </a:r>
                      <a:endParaRPr lang="ko-KR" alt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21</a:t>
                      </a:r>
                      <a:endParaRPr lang="ko-KR" alt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22</a:t>
                      </a:r>
                      <a:endParaRPr lang="ko-KR" alt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571245" y="6341246"/>
            <a:ext cx="202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Flash Memory Page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191381" y="2612807"/>
            <a:ext cx="1425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Merge Buffer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555776" y="1556792"/>
            <a:ext cx="1668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Sector Mapping</a:t>
            </a:r>
          </a:p>
          <a:p>
            <a:pPr algn="ctr"/>
            <a:r>
              <a:rPr lang="en-US" altLang="ko-KR" dirty="0" smtClean="0"/>
              <a:t>Table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39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Considerations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Dynamic 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static </a:t>
            </a:r>
            <a:r>
              <a:rPr lang="ko-KR" altLang="en-US" dirty="0" smtClean="0"/>
              <a:t>비교</a:t>
            </a:r>
            <a:endParaRPr lang="en-US" altLang="ko-KR" dirty="0" smtClean="0"/>
          </a:p>
          <a:p>
            <a:r>
              <a:rPr lang="ko-KR" altLang="en-US" dirty="0" smtClean="0"/>
              <a:t>다른 실험은 </a:t>
            </a:r>
            <a:r>
              <a:rPr lang="ko-KR" altLang="en-US" dirty="0" err="1" smtClean="0"/>
              <a:t>안한</a:t>
            </a:r>
            <a:r>
              <a:rPr lang="ko-KR" altLang="en-US" dirty="0" smtClean="0"/>
              <a:t> 이유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약간의 최적화 트릭 </a:t>
            </a:r>
            <a:r>
              <a:rPr lang="en-US" altLang="ko-KR" dirty="0" smtClean="0"/>
              <a:t>( loop </a:t>
            </a:r>
            <a:r>
              <a:rPr lang="ko-KR" altLang="en-US" dirty="0" smtClean="0"/>
              <a:t>없애고 </a:t>
            </a:r>
            <a:r>
              <a:rPr lang="en-US" altLang="ko-KR" dirty="0" smtClean="0"/>
              <a:t>most bit </a:t>
            </a:r>
            <a:r>
              <a:rPr lang="ko-KR" altLang="en-US" dirty="0" smtClean="0"/>
              <a:t>이용해서 </a:t>
            </a:r>
            <a:r>
              <a:rPr lang="en-US" altLang="ko-KR" dirty="0" smtClean="0"/>
              <a:t>dram search </a:t>
            </a:r>
            <a:r>
              <a:rPr lang="ko-KR" altLang="en-US" dirty="0" err="1" smtClean="0"/>
              <a:t>하는거</a:t>
            </a:r>
            <a:r>
              <a:rPr lang="ko-KR" altLang="en-US" dirty="0" smtClean="0"/>
              <a:t> 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56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LDB_templete201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VLDB_templete2010</Template>
  <TotalTime>586</TotalTime>
  <Words>688</Words>
  <Application>Microsoft Office PowerPoint</Application>
  <PresentationFormat>화면 슬라이드 쇼(4:3)</PresentationFormat>
  <Paragraphs>261</Paragraphs>
  <Slides>17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VLDB_templete2010</vt:lpstr>
      <vt:lpstr>Sector Level Mappinng  #1</vt:lpstr>
      <vt:lpstr>Index</vt:lpstr>
      <vt:lpstr>Sector Level Mapping</vt:lpstr>
      <vt:lpstr>Write module for sector level mapping ( 1/3 )</vt:lpstr>
      <vt:lpstr>Write module for sector level mapping ( 2/3 )</vt:lpstr>
      <vt:lpstr>Write module for sector level mapping ( 2/3 ) </vt:lpstr>
      <vt:lpstr>Write module for sector level mapping ( 3/3 )</vt:lpstr>
      <vt:lpstr>Read module for sector level mapping</vt:lpstr>
      <vt:lpstr>Considerations</vt:lpstr>
      <vt:lpstr>Experiments</vt:lpstr>
      <vt:lpstr>Experiments results  (표)</vt:lpstr>
      <vt:lpstr>Experiments results ( 그래프 )</vt:lpstr>
      <vt:lpstr>Experiments results ( 그래프 )</vt:lpstr>
      <vt:lpstr>Experiments results</vt:lpstr>
      <vt:lpstr>Conclusion</vt:lpstr>
      <vt:lpstr>Reference</vt:lpstr>
      <vt:lpstr>Q &amp; A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lsfeel0204</dc:creator>
  <cp:lastModifiedBy>ogh</cp:lastModifiedBy>
  <cp:revision>131</cp:revision>
  <dcterms:created xsi:type="dcterms:W3CDTF">2011-10-14T17:05:02Z</dcterms:created>
  <dcterms:modified xsi:type="dcterms:W3CDTF">2012-02-03T00:40:20Z</dcterms:modified>
</cp:coreProperties>
</file>