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36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8"/>
    <p:sldId id="281" r:id="rId29"/>
    <p:sldId id="282" r:id="rId30"/>
    <p:sldId id="283" r:id="rId31"/>
    <p:sldId id="284" r:id="rId32"/>
    <p:sldId id="285" r:id="rId33"/>
    <p:sldId id="286" r:id="rId34"/>
    <p:sldId id="287" r:id="rId35"/>
    <p:sldId id="288" r:id="rId36"/>
    <p:sldId id="289" r:id="rId37"/>
    <p:sldId id="344" r:id="rId38"/>
    <p:sldId id="345" r:id="rId39"/>
    <p:sldId id="346" r:id="rId40"/>
    <p:sldId id="347" r:id="rId41"/>
    <p:sldId id="348" r:id="rId42"/>
    <p:sldId id="349" r:id="rId43"/>
    <p:sldId id="350" r:id="rId44"/>
    <p:sldId id="351" r:id="rId45"/>
    <p:sldId id="326" r:id="rId46"/>
    <p:sldId id="352" r:id="rId47"/>
    <p:sldId id="353" r:id="rId48"/>
    <p:sldId id="354" r:id="rId49"/>
    <p:sldId id="355" r:id="rId50"/>
    <p:sldId id="363" r:id="rId51"/>
    <p:sldId id="364"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5F9B"/>
    <a:srgbClr val="001E4E"/>
    <a:srgbClr val="0A6AA8"/>
    <a:srgbClr val="001B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49" autoAdjust="0"/>
  </p:normalViewPr>
  <p:slideViewPr>
    <p:cSldViewPr snapToGrid="0">
      <p:cViewPr varScale="1">
        <p:scale>
          <a:sx n="106" d="100"/>
          <a:sy n="106" d="100"/>
        </p:scale>
        <p:origin x="756" y="78"/>
      </p:cViewPr>
      <p:guideLst/>
    </p:cSldViewPr>
  </p:slideViewPr>
  <p:outlineViewPr>
    <p:cViewPr>
      <p:scale>
        <a:sx n="33" d="100"/>
        <a:sy n="33" d="100"/>
      </p:scale>
      <p:origin x="0" y="-520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DC8A59-F3E3-407C-92B1-4CB44BE3D74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8FB867-E101-4885-9D04-3B56BA1A37C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8FB867-E101-4885-9D04-3B56BA1A37C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6083"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608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FFFFCC"/>
                </a:solidFill>
                <a:latin typeface="Arial" panose="020B0604020202020204" pitchFamily="34" charset="0"/>
                <a:ea typeface="楷体_GB2312" pitchFamily="49" charset="-122"/>
              </a:defRPr>
            </a:lvl1pPr>
            <a:lvl2pPr marL="742950" indent="-285750">
              <a:defRPr kumimoji="1" sz="2400" b="1">
                <a:solidFill>
                  <a:srgbClr val="FFFFCC"/>
                </a:solidFill>
                <a:latin typeface="Arial" panose="020B0604020202020204" pitchFamily="34" charset="0"/>
                <a:ea typeface="楷体_GB2312" pitchFamily="49" charset="-122"/>
              </a:defRPr>
            </a:lvl2pPr>
            <a:lvl3pPr marL="1143000" indent="-228600">
              <a:defRPr kumimoji="1" sz="2400" b="1">
                <a:solidFill>
                  <a:srgbClr val="FFFFCC"/>
                </a:solidFill>
                <a:latin typeface="Arial" panose="020B0604020202020204" pitchFamily="34" charset="0"/>
                <a:ea typeface="楷体_GB2312" pitchFamily="49" charset="-122"/>
              </a:defRPr>
            </a:lvl3pPr>
            <a:lvl4pPr marL="1600200" indent="-228600">
              <a:defRPr kumimoji="1" sz="2400" b="1">
                <a:solidFill>
                  <a:srgbClr val="FFFFCC"/>
                </a:solidFill>
                <a:latin typeface="Arial" panose="020B0604020202020204" pitchFamily="34" charset="0"/>
                <a:ea typeface="楷体_GB2312" pitchFamily="49" charset="-122"/>
              </a:defRPr>
            </a:lvl4pPr>
            <a:lvl5pPr marL="2057400" indent="-22860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fld id="{A1DAADA7-6DE6-457F-ABE4-E2BE72CF85BC}" type="slidenum">
              <a:rPr lang="zh-CN" altLang="en-US" sz="120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5382246D-F710-47E8-B0EB-F7C8D906C2D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6258D2-2584-4E9D-9BAB-8A5C3256909F}" type="slidenum">
              <a:rPr lang="zh-CN" altLang="en-US" smtClean="0"/>
            </a:fld>
            <a:endParaRPr lang="zh-CN" altLang="en-US"/>
          </a:p>
        </p:txBody>
      </p:sp>
      <p:sp>
        <p:nvSpPr>
          <p:cNvPr id="7" name="文本框 6"/>
          <p:cNvSpPr txBox="1"/>
          <p:nvPr userDrawn="1"/>
        </p:nvSpPr>
        <p:spPr>
          <a:xfrm rot="-2700000">
            <a:off x="1955800" y="2967335"/>
            <a:ext cx="7608173" cy="923330"/>
          </a:xfrm>
          <a:prstGeom prst="rect">
            <a:avLst/>
          </a:prstGeom>
          <a:noFill/>
        </p:spPr>
        <p:txBody>
          <a:bodyPr wrap="none" rtlCol="0">
            <a:spAutoFit/>
          </a:bodyPr>
          <a:lstStyle/>
          <a:p>
            <a:pPr algn="ctr"/>
            <a:r>
              <a:rPr lang="en-US" altLang="zh-CN" sz="5400" dirty="0">
                <a:solidFill>
                  <a:srgbClr val="001B4A"/>
                </a:solidFill>
              </a:rPr>
              <a:t>CHAPTER 1  </a:t>
            </a:r>
            <a:r>
              <a:rPr lang="en-US" altLang="zh-CN" sz="5400" dirty="0">
                <a:solidFill>
                  <a:srgbClr val="0A6AA8"/>
                </a:solidFill>
              </a:rPr>
              <a:t>Introduction</a:t>
            </a:r>
            <a:endParaRPr lang="zh-CN" altLang="en-US" sz="5400" dirty="0">
              <a:solidFill>
                <a:srgbClr val="0A6AA8"/>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382246D-F710-47E8-B0EB-F7C8D906C2D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6258D2-2584-4E9D-9BAB-8A5C3256909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82246D-F710-47E8-B0EB-F7C8D906C2D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6258D2-2584-4E9D-9BAB-8A5C3256909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82246D-F710-47E8-B0EB-F7C8D906C2D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6258D2-2584-4E9D-9BAB-8A5C3256909F}"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914400" y="1981200"/>
            <a:ext cx="10363200" cy="4114800"/>
          </a:xfrm>
        </p:spPr>
        <p:txBody>
          <a:bodyPr/>
          <a:lstStyle/>
          <a:p>
            <a:pPr lvl="0"/>
            <a:endParaRPr lang="zh-CN" altLang="en-US" noProof="0"/>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fld id="{3CEB96C7-0B78-4366-8B1A-D282E7C724B0}"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82246D-F710-47E8-B0EB-F7C8D906C2D0}" type="datetimeFigureOut">
              <a:rPr lang="zh-CN" altLang="en-US" smtClean="0"/>
            </a:fld>
            <a:endParaRPr lang="zh-CN" altLang="en-US"/>
          </a:p>
        </p:txBody>
      </p:sp>
      <p:sp useBgFill="1">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C66258D2-2584-4E9D-9BAB-8A5C3256909F}"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382246D-F710-47E8-B0EB-F7C8D906C2D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66258D2-2584-4E9D-9BAB-8A5C3256909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82246D-F710-47E8-B0EB-F7C8D906C2D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6258D2-2584-4E9D-9BAB-8A5C3256909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82246D-F710-47E8-B0EB-F7C8D906C2D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66258D2-2584-4E9D-9BAB-8A5C3256909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82246D-F710-47E8-B0EB-F7C8D906C2D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66258D2-2584-4E9D-9BAB-8A5C3256909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296333" y="266170"/>
            <a:ext cx="11599334" cy="583142"/>
          </a:xfrm>
        </p:spPr>
        <p:txBody>
          <a:bodyPr>
            <a:noAutofit/>
          </a:bodyPr>
          <a:lstStyle>
            <a:lvl1pPr>
              <a:defRPr sz="3600">
                <a:latin typeface="+mj-lt"/>
              </a:defRPr>
            </a:lvl1pPr>
          </a:lstStyle>
          <a:p>
            <a:r>
              <a:rPr lang="zh-CN" altLang="en-US" dirty="0"/>
              <a:t>单击此处编辑母版标题样式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82246D-F710-47E8-B0EB-F7C8D906C2D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66258D2-2584-4E9D-9BAB-8A5C3256909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382246D-F710-47E8-B0EB-F7C8D906C2D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66258D2-2584-4E9D-9BAB-8A5C3256909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png"/><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userDrawn="1"/>
        </p:nvSpPr>
        <p:spPr>
          <a:xfrm rot="18900000">
            <a:off x="2379135" y="3077964"/>
            <a:ext cx="7797327" cy="923330"/>
          </a:xfrm>
          <a:prstGeom prst="rect">
            <a:avLst/>
          </a:prstGeom>
          <a:noFill/>
        </p:spPr>
        <p:txBody>
          <a:bodyPr wrap="none" rtlCol="0">
            <a:spAutoFit/>
          </a:bodyPr>
          <a:lstStyle/>
          <a:p>
            <a:r>
              <a:rPr lang="en-US" altLang="zh-CN" sz="5400" dirty="0">
                <a:solidFill>
                  <a:srgbClr val="001E4E"/>
                </a:solidFill>
              </a:rPr>
              <a:t>CHAPTER</a:t>
            </a:r>
            <a:r>
              <a:rPr lang="en-US" altLang="zh-CN" sz="5400" dirty="0"/>
              <a:t>  </a:t>
            </a:r>
            <a:r>
              <a:rPr lang="en-US" altLang="zh-CN" sz="5400" dirty="0">
                <a:solidFill>
                  <a:srgbClr val="085F9B"/>
                </a:solidFill>
              </a:rPr>
              <a:t>1  Introduction</a:t>
            </a:r>
            <a:endParaRPr lang="zh-CN" altLang="en-US" sz="5400" dirty="0">
              <a:solidFill>
                <a:srgbClr val="085F9B"/>
              </a:solidFill>
            </a:endParaRPr>
          </a:p>
        </p:txBody>
      </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2246D-F710-47E8-B0EB-F7C8D906C2D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6258D2-2584-4E9D-9BAB-8A5C3256909F}" type="slidenum">
              <a:rPr lang="zh-CN" altLang="en-US" smtClean="0"/>
            </a:fld>
            <a:endParaRPr lang="zh-CN" altLang="en-US"/>
          </a:p>
        </p:txBody>
      </p:sp>
      <p:sp>
        <p:nvSpPr>
          <p:cNvPr id="12" name="矩形 11"/>
          <p:cNvSpPr/>
          <p:nvPr userDrawn="1"/>
        </p:nvSpPr>
        <p:spPr>
          <a:xfrm>
            <a:off x="0" y="0"/>
            <a:ext cx="281354" cy="6858000"/>
          </a:xfrm>
          <a:prstGeom prst="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13" name="文本框 12"/>
          <p:cNvSpPr txBox="1"/>
          <p:nvPr userDrawn="1"/>
        </p:nvSpPr>
        <p:spPr>
          <a:xfrm>
            <a:off x="-90156" y="977001"/>
            <a:ext cx="461665" cy="5199962"/>
          </a:xfrm>
          <a:prstGeom prst="rect">
            <a:avLst/>
          </a:prstGeom>
          <a:noFill/>
        </p:spPr>
        <p:txBody>
          <a:bodyPr vert="eaVert" wrap="square" rtlCol="0">
            <a:spAutoFit/>
          </a:bodyPr>
          <a:lstStyle/>
          <a:p>
            <a:r>
              <a:rPr lang="en-US" altLang="zh-CN" dirty="0">
                <a:solidFill>
                  <a:schemeClr val="accent1">
                    <a:lumMod val="75000"/>
                  </a:schemeClr>
                </a:solidFill>
              </a:rPr>
              <a:t>HFUT  </a:t>
            </a:r>
            <a:r>
              <a:rPr lang="en-US" altLang="zh-CN" sz="1800" b="1" kern="1200" dirty="0">
                <a:solidFill>
                  <a:schemeClr val="accent1">
                    <a:lumMod val="75000"/>
                  </a:schemeClr>
                </a:solidFill>
                <a:effectLst/>
                <a:latin typeface="+mn-lt"/>
                <a:ea typeface="+mn-ea"/>
                <a:cs typeface="+mn-cs"/>
              </a:rPr>
              <a:t>School of Computer and Information</a:t>
            </a:r>
            <a:r>
              <a:rPr lang="en-US" altLang="zh-CN" dirty="0">
                <a:solidFill>
                  <a:schemeClr val="accent1">
                    <a:lumMod val="75000"/>
                  </a:schemeClr>
                </a:solidFill>
              </a:rPr>
              <a:t>  </a:t>
            </a:r>
            <a:endParaRPr lang="en-US" altLang="zh-CN" dirty="0">
              <a:solidFill>
                <a:schemeClr val="accent1">
                  <a:lumMod val="75000"/>
                </a:schemeClr>
              </a:solidFill>
            </a:endParaRPr>
          </a:p>
        </p:txBody>
      </p:sp>
      <p:pic>
        <p:nvPicPr>
          <p:cNvPr id="8" name="图片 7"/>
          <p:cNvPicPr>
            <a:picLocks noChangeAspect="1"/>
          </p:cNvPicPr>
          <p:nvPr userDrawn="1"/>
        </p:nvPicPr>
        <p:blipFill>
          <a:blip r:embed="rId15">
            <a:alphaModFix amt="47000"/>
            <a:extLst>
              <a:ext uri="{28A0092B-C50C-407E-A947-70E740481C1C}">
                <a14:useLocalDpi xmlns:a14="http://schemas.microsoft.com/office/drawing/2010/main" val="0"/>
              </a:ext>
            </a:extLst>
          </a:blip>
          <a:stretch>
            <a:fillRect/>
          </a:stretch>
        </p:blipFill>
        <p:spPr>
          <a:xfrm>
            <a:off x="10242867" y="6356350"/>
            <a:ext cx="1822133" cy="41100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5.wav"/><Relationship Id="rId1" Type="http://schemas.openxmlformats.org/officeDocument/2006/relationships/audio" Target="../media/audio3.wav"/></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6.wav"/><Relationship Id="rId1" Type="http://schemas.openxmlformats.org/officeDocument/2006/relationships/audio" Target="../media/audio2.wav"/></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9.wav"/><Relationship Id="rId2" Type="http://schemas.openxmlformats.org/officeDocument/2006/relationships/audio" Target="../media/audio8.wav"/><Relationship Id="rId1" Type="http://schemas.openxmlformats.org/officeDocument/2006/relationships/audio" Target="../media/audio7.wav"/></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audio" Target="../media/audio1.wav"/></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audio" Target="../media/audio10.wav"/></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6.xml"/><Relationship Id="rId3" Type="http://schemas.openxmlformats.org/officeDocument/2006/relationships/image" Target="../media/image14.png"/><Relationship Id="rId2" Type="http://schemas.openxmlformats.org/officeDocument/2006/relationships/image" Target="../media/image13.wmf"/><Relationship Id="rId1"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6.xml"/><Relationship Id="rId4" Type="http://schemas.openxmlformats.org/officeDocument/2006/relationships/image" Target="../media/image16.png"/><Relationship Id="rId3" Type="http://schemas.openxmlformats.org/officeDocument/2006/relationships/oleObject" Target="../embeddings/oleObject2.bin"/><Relationship Id="rId2" Type="http://schemas.openxmlformats.org/officeDocument/2006/relationships/image" Target="../media/image15.png"/><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4.wav"/><Relationship Id="rId2" Type="http://schemas.openxmlformats.org/officeDocument/2006/relationships/audio" Target="../media/audio3.wav"/><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8.wmf"/><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3.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8618" y="2059710"/>
            <a:ext cx="11674764" cy="2253672"/>
          </a:xfrm>
        </p:spPr>
        <p:txBody>
          <a:bodyPr>
            <a:normAutofit/>
          </a:bodyPr>
          <a:lstStyle/>
          <a:p>
            <a:pPr algn="ctr"/>
            <a:r>
              <a:rPr lang="zh-CN" altLang="en-US" sz="5400" b="1" dirty="0">
                <a:solidFill>
                  <a:srgbClr val="FFFF00"/>
                </a:solidFill>
                <a:latin typeface="华文行楷" panose="02010800040101010101" pitchFamily="2" charset="-122"/>
                <a:ea typeface="华文行楷" panose="02010800040101010101" pitchFamily="2" charset="-122"/>
              </a:rPr>
              <a:t>第一章  </a:t>
            </a:r>
            <a:r>
              <a:rPr lang="zh-CN" altLang="en-US" sz="5400" b="1" dirty="0">
                <a:solidFill>
                  <a:srgbClr val="FFFF00"/>
                </a:solidFill>
                <a:latin typeface="Arial" panose="020B0604020202020204" pitchFamily="34" charset="0"/>
                <a:ea typeface="华文行楷" panose="02010800040101010101" pitchFamily="2" charset="-122"/>
              </a:rPr>
              <a:t>程序设计</a:t>
            </a:r>
            <a:r>
              <a:rPr lang="zh-CN" altLang="en-US" sz="5400" b="1" dirty="0">
                <a:solidFill>
                  <a:srgbClr val="FFFF00"/>
                </a:solidFill>
                <a:latin typeface="华文行楷" panose="02010800040101010101" pitchFamily="2" charset="-122"/>
                <a:ea typeface="华文行楷" panose="02010800040101010101" pitchFamily="2" charset="-122"/>
              </a:rPr>
              <a:t>概论及计算机知识</a:t>
            </a:r>
            <a:br>
              <a:rPr lang="en-US" altLang="zh-CN" sz="5400" b="1" dirty="0">
                <a:solidFill>
                  <a:srgbClr val="FFFF00"/>
                </a:solidFill>
                <a:latin typeface="华文行楷" panose="02010800040101010101" pitchFamily="2" charset="-122"/>
                <a:ea typeface="华文行楷" panose="02010800040101010101" pitchFamily="2" charset="-122"/>
              </a:rPr>
            </a:br>
            <a:r>
              <a:rPr lang="zh-CN" altLang="en-US" sz="3600" b="1" dirty="0">
                <a:solidFill>
                  <a:srgbClr val="FFFF00"/>
                </a:solidFill>
                <a:latin typeface="华文行楷" panose="02010800040101010101" pitchFamily="2" charset="-122"/>
                <a:ea typeface="华文行楷" panose="02010800040101010101" pitchFamily="2" charset="-122"/>
              </a:rPr>
              <a:t>漫谈计算</a:t>
            </a:r>
            <a:r>
              <a:rPr lang="en-US" altLang="zh-CN" sz="3600" b="1" dirty="0">
                <a:solidFill>
                  <a:srgbClr val="FFFF00"/>
                </a:solidFill>
                <a:latin typeface="华文行楷" panose="02010800040101010101" pitchFamily="2" charset="-122"/>
                <a:ea typeface="华文行楷" panose="02010800040101010101" pitchFamily="2" charset="-122"/>
              </a:rPr>
              <a:t>&amp;</a:t>
            </a:r>
            <a:r>
              <a:rPr lang="zh-CN" altLang="en-US" sz="3600" b="1" dirty="0">
                <a:solidFill>
                  <a:srgbClr val="FFFF00"/>
                </a:solidFill>
                <a:latin typeface="华文行楷" panose="02010800040101010101" pitchFamily="2" charset="-122"/>
                <a:ea typeface="华文行楷" panose="02010800040101010101" pitchFamily="2" charset="-122"/>
              </a:rPr>
              <a:t>计算机</a:t>
            </a:r>
            <a:endParaRPr lang="zh-CN" altLang="en-US" sz="36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6484" y="116175"/>
            <a:ext cx="1924050" cy="1323975"/>
          </a:xfrm>
          <a:prstGeom prst="rect">
            <a:avLst/>
          </a:prstGeom>
        </p:spPr>
      </p:pic>
      <p:sp>
        <p:nvSpPr>
          <p:cNvPr id="10" name="副标题 2"/>
          <p:cNvSpPr txBox="1"/>
          <p:nvPr/>
        </p:nvSpPr>
        <p:spPr>
          <a:xfrm>
            <a:off x="1524000" y="4394056"/>
            <a:ext cx="9144000" cy="68940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4000" dirty="0">
                <a:solidFill>
                  <a:srgbClr val="FFFF00"/>
                </a:solidFill>
                <a:latin typeface="华文新魏" panose="02010800040101010101" pitchFamily="2" charset="-122"/>
                <a:ea typeface="华文新魏" panose="02010800040101010101" pitchFamily="2" charset="-122"/>
              </a:rPr>
              <a:t>Chapter 1   Introduction</a:t>
            </a:r>
            <a:endParaRPr lang="en-US" altLang="zh-CN" sz="4000" dirty="0">
              <a:solidFill>
                <a:srgbClr val="FFFF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b="1" dirty="0">
                <a:solidFill>
                  <a:srgbClr val="CCECFF"/>
                </a:solidFill>
                <a:latin typeface="Arial" panose="020B0604020202020204" pitchFamily="34" charset="0"/>
                <a:ea typeface="华文行楷" panose="02010800040101010101" pitchFamily="2" charset="-122"/>
              </a:rPr>
              <a:t>       ⒌</a:t>
            </a:r>
            <a:r>
              <a:rPr lang="zh-CN" altLang="en-US" sz="2400" b="1" dirty="0">
                <a:solidFill>
                  <a:srgbClr val="CCECFF"/>
                </a:solidFill>
                <a:latin typeface="Arial" panose="020B0604020202020204" pitchFamily="34" charset="0"/>
                <a:ea typeface="楷体_GB2312" pitchFamily="49" charset="-122"/>
              </a:rPr>
              <a:t>算法表示</a:t>
            </a:r>
            <a:r>
              <a:rPr lang="en-US" altLang="zh-CN" sz="2400" b="1" dirty="0">
                <a:solidFill>
                  <a:srgbClr val="CCECFF"/>
                </a:solidFill>
                <a:latin typeface="Arial" panose="020B0604020202020204" pitchFamily="34" charset="0"/>
                <a:ea typeface="楷体_GB2312" pitchFamily="49" charset="-122"/>
              </a:rPr>
              <a:t>——</a:t>
            </a:r>
            <a:r>
              <a:rPr lang="zh-CN" altLang="en-US" sz="2400" b="1" dirty="0">
                <a:solidFill>
                  <a:srgbClr val="CCECFF"/>
                </a:solidFill>
                <a:latin typeface="Arial" panose="020B0604020202020204" pitchFamily="34" charset="0"/>
                <a:ea typeface="楷体_GB2312" pitchFamily="49" charset="-122"/>
              </a:rPr>
              <a:t>框图</a:t>
            </a:r>
            <a:endParaRPr lang="zh-CN" altLang="en-US" sz="2400" dirty="0"/>
          </a:p>
        </p:txBody>
      </p:sp>
      <p:sp>
        <p:nvSpPr>
          <p:cNvPr id="3" name="Text Box 3"/>
          <p:cNvSpPr txBox="1">
            <a:spLocks noChangeArrowheads="1"/>
          </p:cNvSpPr>
          <p:nvPr/>
        </p:nvSpPr>
        <p:spPr bwMode="auto">
          <a:xfrm>
            <a:off x="296332" y="749071"/>
            <a:ext cx="11482225" cy="463846"/>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400" dirty="0">
                <a:solidFill>
                  <a:srgbClr val="CCECFF"/>
                </a:solidFill>
                <a:ea typeface="楷体_GB2312" pitchFamily="49" charset="-122"/>
              </a:rPr>
              <a:t>        </a:t>
            </a:r>
            <a:r>
              <a:rPr lang="zh-CN" altLang="en-US" sz="2400" dirty="0">
                <a:solidFill>
                  <a:srgbClr val="FFFF00"/>
                </a:solidFill>
                <a:ea typeface="楷体_GB2312" pitchFamily="49" charset="-122"/>
              </a:rPr>
              <a:t>概念：</a:t>
            </a:r>
            <a:r>
              <a:rPr lang="zh-CN" altLang="en-US" sz="2400" dirty="0">
                <a:solidFill>
                  <a:srgbClr val="CCECFF"/>
                </a:solidFill>
                <a:ea typeface="楷体_GB2312" pitchFamily="49" charset="-122"/>
              </a:rPr>
              <a:t>以特定的图形符号加上说明，表示算法的图 ，称为</a:t>
            </a:r>
            <a:r>
              <a:rPr lang="zh-CN" altLang="en-US" sz="2400" dirty="0">
                <a:solidFill>
                  <a:srgbClr val="FFFF00"/>
                </a:solidFill>
                <a:ea typeface="楷体_GB2312" pitchFamily="49" charset="-122"/>
              </a:rPr>
              <a:t>流程图或框图。</a:t>
            </a:r>
            <a:endParaRPr lang="zh-CN" altLang="en-US" sz="2400" dirty="0">
              <a:solidFill>
                <a:srgbClr val="FFFF00"/>
              </a:solidFill>
              <a:latin typeface="Arial" panose="020B0604020202020204" pitchFamily="34" charset="0"/>
              <a:ea typeface="楷体_GB2312" pitchFamily="49" charset="-122"/>
            </a:endParaRPr>
          </a:p>
        </p:txBody>
      </p:sp>
      <p:sp>
        <p:nvSpPr>
          <p:cNvPr id="4" name="Text Box 4"/>
          <p:cNvSpPr txBox="1">
            <a:spLocks noChangeArrowheads="1"/>
          </p:cNvSpPr>
          <p:nvPr/>
        </p:nvSpPr>
        <p:spPr bwMode="auto">
          <a:xfrm>
            <a:off x="914400" y="1254125"/>
            <a:ext cx="4183062" cy="46355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zh-CN" altLang="en-US" sz="2400" dirty="0">
                <a:solidFill>
                  <a:srgbClr val="FFFF00"/>
                </a:solidFill>
                <a:ea typeface="楷体_GB2312" pitchFamily="49" charset="-122"/>
              </a:rPr>
              <a:t>规则：从上到下，从左到右。</a:t>
            </a:r>
            <a:endParaRPr lang="zh-CN" altLang="en-US" sz="2400" dirty="0">
              <a:solidFill>
                <a:srgbClr val="FFFF00"/>
              </a:solidFill>
              <a:latin typeface="Arial" panose="020B0604020202020204" pitchFamily="34" charset="0"/>
              <a:ea typeface="楷体_GB2312" pitchFamily="49" charset="-122"/>
            </a:endParaRPr>
          </a:p>
        </p:txBody>
      </p:sp>
      <p:sp>
        <p:nvSpPr>
          <p:cNvPr id="5" name="Text Box 5"/>
          <p:cNvSpPr txBox="1">
            <a:spLocks noChangeArrowheads="1"/>
          </p:cNvSpPr>
          <p:nvPr/>
        </p:nvSpPr>
        <p:spPr bwMode="auto">
          <a:xfrm>
            <a:off x="890287" y="1817420"/>
            <a:ext cx="2336800" cy="46355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zh-CN" altLang="en-US" sz="2400" dirty="0">
                <a:solidFill>
                  <a:srgbClr val="FFFF00"/>
                </a:solidFill>
                <a:ea typeface="楷体_GB2312" pitchFamily="49" charset="-122"/>
              </a:rPr>
              <a:t>符号及其意义：</a:t>
            </a:r>
            <a:endParaRPr lang="zh-CN" altLang="en-US" sz="2400" dirty="0">
              <a:solidFill>
                <a:srgbClr val="FFFF00"/>
              </a:solidFill>
              <a:latin typeface="Arial" panose="020B0604020202020204" pitchFamily="34" charset="0"/>
              <a:ea typeface="楷体_GB2312" pitchFamily="49" charset="-122"/>
            </a:endParaRPr>
          </a:p>
        </p:txBody>
      </p:sp>
      <p:sp>
        <p:nvSpPr>
          <p:cNvPr id="6" name="Line 7"/>
          <p:cNvSpPr>
            <a:spLocks noChangeShapeType="1"/>
          </p:cNvSpPr>
          <p:nvPr/>
        </p:nvSpPr>
        <p:spPr bwMode="auto">
          <a:xfrm>
            <a:off x="1981200" y="2971800"/>
            <a:ext cx="1143000" cy="0"/>
          </a:xfrm>
          <a:prstGeom prst="line">
            <a:avLst/>
          </a:prstGeom>
          <a:noFill/>
          <a:ln w="19050">
            <a:solidFill>
              <a:srgbClr val="00FF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 name="Text Box 8"/>
          <p:cNvSpPr txBox="1">
            <a:spLocks noChangeArrowheads="1"/>
          </p:cNvSpPr>
          <p:nvPr/>
        </p:nvSpPr>
        <p:spPr bwMode="auto">
          <a:xfrm>
            <a:off x="990600" y="2743200"/>
            <a:ext cx="95091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a:solidFill>
                  <a:srgbClr val="00FFFF"/>
                </a:solidFill>
                <a:ea typeface="楷体_GB2312" pitchFamily="49" charset="-122"/>
              </a:rPr>
              <a:t>流程线</a:t>
            </a:r>
            <a:endParaRPr lang="zh-CN" altLang="en-US" sz="2000">
              <a:solidFill>
                <a:srgbClr val="00FFFF"/>
              </a:solidFill>
              <a:ea typeface="楷体_GB2312" pitchFamily="49" charset="-122"/>
            </a:endParaRPr>
          </a:p>
        </p:txBody>
      </p:sp>
      <p:sp>
        <p:nvSpPr>
          <p:cNvPr id="8" name="Oval 9"/>
          <p:cNvSpPr>
            <a:spLocks noChangeArrowheads="1"/>
          </p:cNvSpPr>
          <p:nvPr/>
        </p:nvSpPr>
        <p:spPr bwMode="auto">
          <a:xfrm>
            <a:off x="2119265" y="3978524"/>
            <a:ext cx="457200" cy="457200"/>
          </a:xfrm>
          <a:prstGeom prst="ellipse">
            <a:avLst/>
          </a:prstGeom>
          <a:noFill/>
          <a:ln w="9525">
            <a:solidFill>
              <a:srgbClr val="00FF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pitchFamily="49" charset="-122"/>
            </a:endParaRPr>
          </a:p>
        </p:txBody>
      </p:sp>
      <p:sp>
        <p:nvSpPr>
          <p:cNvPr id="9" name="Text Box 10"/>
          <p:cNvSpPr txBox="1">
            <a:spLocks noChangeArrowheads="1"/>
          </p:cNvSpPr>
          <p:nvPr/>
        </p:nvSpPr>
        <p:spPr bwMode="auto">
          <a:xfrm>
            <a:off x="823865" y="4054724"/>
            <a:ext cx="11080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a:solidFill>
                  <a:srgbClr val="00FFFF"/>
                </a:solidFill>
                <a:ea typeface="楷体_GB2312" pitchFamily="49" charset="-122"/>
              </a:rPr>
              <a:t>连接点</a:t>
            </a:r>
            <a:endParaRPr lang="zh-CN" altLang="en-US" sz="2400">
              <a:solidFill>
                <a:srgbClr val="00FFFF"/>
              </a:solidFill>
              <a:ea typeface="楷体_GB2312" pitchFamily="49" charset="-122"/>
            </a:endParaRPr>
          </a:p>
        </p:txBody>
      </p:sp>
      <p:sp>
        <p:nvSpPr>
          <p:cNvPr id="10" name="AutoShape 11"/>
          <p:cNvSpPr>
            <a:spLocks noChangeArrowheads="1"/>
          </p:cNvSpPr>
          <p:nvPr/>
        </p:nvSpPr>
        <p:spPr bwMode="auto">
          <a:xfrm>
            <a:off x="8906933" y="2743200"/>
            <a:ext cx="1905000" cy="406400"/>
          </a:xfrm>
          <a:prstGeom prst="flowChartProcess">
            <a:avLst/>
          </a:prstGeom>
          <a:noFill/>
          <a:ln w="9525">
            <a:solidFill>
              <a:srgbClr val="00FF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000">
                <a:solidFill>
                  <a:srgbClr val="00FFFF"/>
                </a:solidFill>
                <a:latin typeface="Arial" panose="020B0604020202020204" pitchFamily="34" charset="0"/>
                <a:ea typeface="楷体_GB2312" pitchFamily="49" charset="-122"/>
              </a:rPr>
              <a:t>处理框</a:t>
            </a:r>
            <a:endParaRPr kumimoji="0" lang="zh-CN" altLang="en-US" sz="2000">
              <a:solidFill>
                <a:srgbClr val="00FFFF"/>
              </a:solidFill>
              <a:latin typeface="Arial" panose="020B0604020202020204" pitchFamily="34" charset="0"/>
              <a:ea typeface="楷体_GB2312" pitchFamily="49" charset="-122"/>
            </a:endParaRPr>
          </a:p>
        </p:txBody>
      </p:sp>
      <p:sp>
        <p:nvSpPr>
          <p:cNvPr id="11" name="AutoShape 12"/>
          <p:cNvSpPr>
            <a:spLocks noChangeArrowheads="1"/>
          </p:cNvSpPr>
          <p:nvPr/>
        </p:nvSpPr>
        <p:spPr bwMode="auto">
          <a:xfrm>
            <a:off x="4411133" y="3829084"/>
            <a:ext cx="2286000" cy="793750"/>
          </a:xfrm>
          <a:prstGeom prst="flowChartDecision">
            <a:avLst/>
          </a:prstGeom>
          <a:noFill/>
          <a:ln w="9525">
            <a:solidFill>
              <a:srgbClr val="00FF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000">
                <a:solidFill>
                  <a:srgbClr val="00FFFF"/>
                </a:solidFill>
                <a:latin typeface="Arial" panose="020B0604020202020204" pitchFamily="34" charset="0"/>
                <a:ea typeface="楷体_GB2312" pitchFamily="49" charset="-122"/>
              </a:rPr>
              <a:t>判断框</a:t>
            </a:r>
            <a:endParaRPr kumimoji="0" lang="zh-CN" altLang="en-US" sz="2000">
              <a:solidFill>
                <a:srgbClr val="00FFFF"/>
              </a:solidFill>
              <a:latin typeface="Arial" panose="020B0604020202020204" pitchFamily="34" charset="0"/>
              <a:ea typeface="楷体_GB2312" pitchFamily="49" charset="-122"/>
            </a:endParaRPr>
          </a:p>
        </p:txBody>
      </p:sp>
      <p:sp>
        <p:nvSpPr>
          <p:cNvPr id="12" name="AutoShape 13"/>
          <p:cNvSpPr>
            <a:spLocks noChangeArrowheads="1"/>
          </p:cNvSpPr>
          <p:nvPr/>
        </p:nvSpPr>
        <p:spPr bwMode="auto">
          <a:xfrm>
            <a:off x="8906933" y="4168204"/>
            <a:ext cx="1905000" cy="406400"/>
          </a:xfrm>
          <a:prstGeom prst="flowChartInputOutput">
            <a:avLst/>
          </a:prstGeom>
          <a:noFill/>
          <a:ln w="9525">
            <a:solidFill>
              <a:srgbClr val="00FF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000">
                <a:solidFill>
                  <a:srgbClr val="00FFFF"/>
                </a:solidFill>
                <a:latin typeface="Arial" panose="020B0604020202020204" pitchFamily="34" charset="0"/>
                <a:ea typeface="楷体_GB2312" pitchFamily="49" charset="-122"/>
              </a:rPr>
              <a:t>I/O</a:t>
            </a:r>
            <a:r>
              <a:rPr kumimoji="0" lang="zh-CN" altLang="zh-CN" sz="2000">
                <a:solidFill>
                  <a:srgbClr val="00FFFF"/>
                </a:solidFill>
                <a:latin typeface="Arial" panose="020B0604020202020204" pitchFamily="34" charset="0"/>
                <a:ea typeface="楷体_GB2312" pitchFamily="49" charset="-122"/>
              </a:rPr>
              <a:t>框</a:t>
            </a:r>
            <a:endParaRPr kumimoji="0" lang="zh-CN" altLang="en-US" sz="2000">
              <a:solidFill>
                <a:srgbClr val="00FFFF"/>
              </a:solidFill>
              <a:latin typeface="Arial" panose="020B0604020202020204" pitchFamily="34" charset="0"/>
              <a:ea typeface="楷体_GB2312" pitchFamily="49" charset="-122"/>
            </a:endParaRPr>
          </a:p>
        </p:txBody>
      </p:sp>
      <p:sp>
        <p:nvSpPr>
          <p:cNvPr id="13" name="AutoShape 14"/>
          <p:cNvSpPr>
            <a:spLocks noChangeArrowheads="1"/>
          </p:cNvSpPr>
          <p:nvPr/>
        </p:nvSpPr>
        <p:spPr bwMode="auto">
          <a:xfrm>
            <a:off x="4565120" y="5702529"/>
            <a:ext cx="1978025" cy="406400"/>
          </a:xfrm>
          <a:prstGeom prst="flowChartPredefinedProcess">
            <a:avLst/>
          </a:prstGeom>
          <a:noFill/>
          <a:ln w="9525">
            <a:solidFill>
              <a:srgbClr val="00FF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000">
                <a:solidFill>
                  <a:srgbClr val="00FFFF"/>
                </a:solidFill>
                <a:latin typeface="Arial" panose="020B0604020202020204" pitchFamily="34" charset="0"/>
                <a:ea typeface="楷体_GB2312" pitchFamily="49" charset="-122"/>
              </a:rPr>
              <a:t>过程框</a:t>
            </a:r>
            <a:endParaRPr kumimoji="0" lang="zh-CN" altLang="en-US" sz="2000">
              <a:solidFill>
                <a:srgbClr val="00FFFF"/>
              </a:solidFill>
              <a:latin typeface="Arial" panose="020B0604020202020204" pitchFamily="34" charset="0"/>
              <a:ea typeface="楷体_GB2312" pitchFamily="49" charset="-122"/>
            </a:endParaRPr>
          </a:p>
        </p:txBody>
      </p:sp>
      <p:sp>
        <p:nvSpPr>
          <p:cNvPr id="14" name="AutoShape 15"/>
          <p:cNvSpPr>
            <a:spLocks noChangeArrowheads="1"/>
          </p:cNvSpPr>
          <p:nvPr/>
        </p:nvSpPr>
        <p:spPr bwMode="auto">
          <a:xfrm>
            <a:off x="4677833" y="2636837"/>
            <a:ext cx="1752600" cy="609600"/>
          </a:xfrm>
          <a:prstGeom prst="roundRect">
            <a:avLst>
              <a:gd name="adj" fmla="val 50000"/>
            </a:avLst>
          </a:prstGeom>
          <a:noFill/>
          <a:ln w="9525">
            <a:solidFill>
              <a:srgbClr val="66FFFF"/>
            </a:solidFill>
            <a:round/>
            <a:head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400">
                <a:solidFill>
                  <a:srgbClr val="66FFFF"/>
                </a:solidFill>
                <a:latin typeface="Arial" panose="020B0604020202020204" pitchFamily="34" charset="0"/>
                <a:ea typeface="楷体_GB2312" pitchFamily="49" charset="-122"/>
              </a:rPr>
              <a:t>端点框</a:t>
            </a:r>
            <a:endParaRPr kumimoji="0" lang="zh-CN" altLang="en-US" sz="2400">
              <a:solidFill>
                <a:srgbClr val="66FFFF"/>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vertical)">
                                      <p:cBhvr>
                                        <p:cTn id="12" dur="500"/>
                                        <p:tgtEl>
                                          <p:spTgt spid="4"/>
                                        </p:tgtEl>
                                      </p:cBhvr>
                                    </p:animEffect>
                                  </p:childTnLst>
                                  <p:subTnLst>
                                    <p:audio>
                                      <p:cMediaNode>
                                        <p:cTn display="0" masterRel="sameClick">
                                          <p:stCondLst>
                                            <p:cond evt="begin" delay="0">
                                              <p:tn val="10"/>
                                            </p:cond>
                                          </p:stCondLst>
                                          <p:endCondLst>
                                            <p:cond evt="onStopAudio" delay="0">
                                              <p:tgtEl>
                                                <p:sldTgt/>
                                              </p:tgtEl>
                                            </p:cond>
                                          </p:endCondLst>
                                        </p:cTn>
                                        <p:tgtEl>
                                          <p:sndTgt r:embed="rId1" name="CHIMES.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1" name="CHIMES.WAV"/>
                                        </p:tgtEl>
                                      </p:cMediaNode>
                                    </p:audio>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8"/>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10"/>
                                        </p:tgtEl>
                                        <p:attrNameLst>
                                          <p:attrName>style.visibility</p:attrName>
                                        </p:attrNameLst>
                                      </p:cBhvr>
                                      <p:to>
                                        <p:strVal val="visible"/>
                                      </p:to>
                                    </p:se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11"/>
                                        </p:tgtEl>
                                        <p:attrNameLst>
                                          <p:attrName>style.visibility</p:attrName>
                                        </p:attrNameLst>
                                      </p:cBhvr>
                                      <p:to>
                                        <p:strVal val="visible"/>
                                      </p:to>
                                    </p:set>
                                  </p:childTnLst>
                                  <p:subTnLst>
                                    <p:audio>
                                      <p:cMediaNode>
                                        <p:cTn display="0" masterRel="sameClick">
                                          <p:stCondLst>
                                            <p:cond evt="begin" delay="0">
                                              <p:tn val="44"/>
                                            </p:cond>
                                          </p:stCondLst>
                                          <p:endCondLst>
                                            <p:cond evt="onStopAudio" delay="0">
                                              <p:tgtEl>
                                                <p:sldTgt/>
                                              </p:tgtEl>
                                            </p:cond>
                                          </p:endCondLst>
                                        </p:cTn>
                                        <p:tgtEl>
                                          <p:sndTgt r:embed="rId2" name="CAMERA.WAV"/>
                                        </p:tgtEl>
                                      </p:cMediaNode>
                                    </p:audio>
                                  </p:sub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3"/>
                                        </p:tgtEl>
                                        <p:attrNameLst>
                                          <p:attrName>style.visibility</p:attrName>
                                        </p:attrNameLst>
                                      </p:cBhvr>
                                      <p:to>
                                        <p:strVal val="visible"/>
                                      </p:to>
                                    </p:set>
                                  </p:childTnLst>
                                  <p:subTnLst>
                                    <p:audio>
                                      <p:cMediaNode>
                                        <p:cTn display="0" masterRel="sameClick">
                                          <p:stCondLst>
                                            <p:cond evt="begin" delay="0">
                                              <p:tn val="48"/>
                                            </p:cond>
                                          </p:stCondLst>
                                          <p:endCondLst>
                                            <p:cond evt="onStopAudio" delay="0">
                                              <p:tgtEl>
                                                <p:sldTgt/>
                                              </p:tgtEl>
                                            </p:cond>
                                          </p:endCondLst>
                                        </p:cTn>
                                        <p:tgtEl>
                                          <p:sndTgt r:embed="rId2" name="CAMERA.WAV"/>
                                        </p:tgtEl>
                                      </p:cMediaNode>
                                    </p:audio>
                                  </p:sub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2"/>
                                        </p:tgtEl>
                                        <p:attrNameLst>
                                          <p:attrName>style.visibility</p:attrName>
                                        </p:attrNameLst>
                                      </p:cBhvr>
                                      <p:to>
                                        <p:strVal val="visible"/>
                                      </p:to>
                                    </p:set>
                                  </p:childTnLst>
                                  <p:subTnLst>
                                    <p:audio>
                                      <p:cMediaNode>
                                        <p:cTn display="0" masterRel="sameClick">
                                          <p:stCondLst>
                                            <p:cond evt="begin" delay="0">
                                              <p:tn val="52"/>
                                            </p:cond>
                                          </p:stCondLst>
                                          <p:endCondLst>
                                            <p:cond evt="onStopAudio" delay="0">
                                              <p:tgtEl>
                                                <p:sldTgt/>
                                              </p:tgtEl>
                                            </p:cond>
                                          </p:endCondLst>
                                        </p:cTn>
                                        <p:tgtEl>
                                          <p:sndTgt r:embed="rId1"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7" grpId="0" autoUpdateAnimBg="0"/>
      <p:bldP spid="9" grpId="0" autoUpdateAnimBg="0"/>
      <p:bldP spid="10" grpId="0" animBg="1" autoUpdateAnimBg="0"/>
      <p:bldP spid="11" grpId="0" animBg="1" autoUpdateAnimBg="0"/>
      <p:bldP spid="12" grpId="0" animBg="1" autoUpdateAnimBg="0"/>
      <p:bldP spid="13" grpId="0" animBg="1" autoUpdateAnimBg="0"/>
      <p:bldP spid="14"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2800" b="1" dirty="0">
                <a:solidFill>
                  <a:srgbClr val="FFFF00"/>
                </a:solidFill>
                <a:latin typeface="Arial" panose="020B0604020202020204" pitchFamily="34" charset="0"/>
                <a:ea typeface="楷体_GB2312" pitchFamily="49" charset="-122"/>
              </a:rPr>
              <a:t>流程图描述算法举例</a:t>
            </a:r>
            <a:endParaRPr lang="zh-CN" altLang="en-US" sz="2800" dirty="0"/>
          </a:p>
        </p:txBody>
      </p:sp>
      <p:sp>
        <p:nvSpPr>
          <p:cNvPr id="3" name="Text Box 2"/>
          <p:cNvSpPr txBox="1">
            <a:spLocks noChangeArrowheads="1"/>
          </p:cNvSpPr>
          <p:nvPr/>
        </p:nvSpPr>
        <p:spPr bwMode="auto">
          <a:xfrm>
            <a:off x="296332" y="775668"/>
            <a:ext cx="3475567" cy="187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00FFFF"/>
                </a:solidFill>
                <a:latin typeface="Arial" panose="020B0604020202020204" pitchFamily="34" charset="0"/>
                <a:ea typeface="楷体_GB2312" pitchFamily="49" charset="-122"/>
              </a:rPr>
              <a:t>       </a:t>
            </a:r>
            <a:r>
              <a:rPr lang="en-US" altLang="zh-CN" sz="2400" dirty="0">
                <a:solidFill>
                  <a:srgbClr val="FFFFCC"/>
                </a:solidFill>
                <a:latin typeface="Arial" panose="020B0604020202020204" pitchFamily="34" charset="0"/>
                <a:ea typeface="华文新魏" panose="02010800040101010101" pitchFamily="2" charset="-122"/>
              </a:rPr>
              <a:t>⒈</a:t>
            </a:r>
            <a:r>
              <a:rPr lang="zh-CN" altLang="en-US" sz="2400" dirty="0">
                <a:solidFill>
                  <a:srgbClr val="FFFFCC"/>
                </a:solidFill>
                <a:latin typeface="Arial" panose="020B0604020202020204" pitchFamily="34" charset="0"/>
                <a:ea typeface="楷体_GB2312" pitchFamily="49" charset="-122"/>
              </a:rPr>
              <a:t>用框图描述函数</a:t>
            </a:r>
            <a:endParaRPr lang="zh-CN" altLang="en-US"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zh-CN" altLang="en-US" sz="2400" dirty="0">
                <a:solidFill>
                  <a:srgbClr val="00FFFF"/>
                </a:solidFill>
                <a:latin typeface="Arial" panose="020B0604020202020204" pitchFamily="34" charset="0"/>
                <a:ea typeface="楷体_GB2312" pitchFamily="49" charset="-122"/>
              </a:rPr>
              <a:t>                     </a:t>
            </a:r>
            <a:r>
              <a:rPr lang="en-US" altLang="zh-CN" sz="2400" dirty="0">
                <a:solidFill>
                  <a:srgbClr val="FFFF00"/>
                </a:solidFill>
                <a:latin typeface="Arial" panose="020B0604020202020204" pitchFamily="34" charset="0"/>
                <a:ea typeface="楷体_GB2312" pitchFamily="49" charset="-122"/>
              </a:rPr>
              <a:t>1   x </a:t>
            </a:r>
            <a:r>
              <a:rPr lang="en-US" altLang="zh-CN" sz="2400" dirty="0">
                <a:solidFill>
                  <a:srgbClr val="FFFF00"/>
                </a:solidFill>
                <a:latin typeface="Arial" panose="020B0604020202020204" pitchFamily="34" charset="0"/>
                <a:ea typeface="楷体_GB2312" pitchFamily="49" charset="-122"/>
                <a:sym typeface="Symbol" panose="05050102010706020507" pitchFamily="18" charset="2"/>
              </a:rPr>
              <a:t> 0</a:t>
            </a:r>
            <a:endParaRPr lang="en-US" altLang="zh-CN" sz="2400" dirty="0">
              <a:solidFill>
                <a:srgbClr val="FFFF00"/>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00FFFF"/>
                </a:solidFill>
                <a:latin typeface="Arial" panose="020B0604020202020204" pitchFamily="34" charset="0"/>
                <a:ea typeface="楷体_GB2312" pitchFamily="49" charset="-122"/>
              </a:rPr>
              <a:t>           y =</a:t>
            </a:r>
            <a:r>
              <a:rPr lang="en-US" altLang="zh-CN" sz="4400" b="0" dirty="0">
                <a:solidFill>
                  <a:srgbClr val="00FFFF"/>
                </a:solidFill>
                <a:latin typeface="Arial" panose="020B0604020202020204" pitchFamily="34" charset="0"/>
                <a:ea typeface="楷体_GB2312" pitchFamily="49" charset="-122"/>
                <a:sym typeface="Symbol" panose="05050102010706020507" pitchFamily="18" charset="2"/>
              </a:rPr>
              <a:t></a:t>
            </a:r>
            <a:endParaRPr lang="en-US" altLang="zh-CN" sz="4400" b="0" dirty="0">
              <a:solidFill>
                <a:srgbClr val="00FFFF"/>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00FFFF"/>
                </a:solidFill>
                <a:latin typeface="Arial" panose="020B0604020202020204" pitchFamily="34" charset="0"/>
                <a:ea typeface="楷体_GB2312" pitchFamily="49" charset="-122"/>
              </a:rPr>
              <a:t>                     </a:t>
            </a:r>
            <a:r>
              <a:rPr lang="en-US" altLang="zh-CN" sz="2400" dirty="0">
                <a:solidFill>
                  <a:srgbClr val="66FF33"/>
                </a:solidFill>
                <a:latin typeface="Arial" panose="020B0604020202020204" pitchFamily="34" charset="0"/>
                <a:ea typeface="楷体_GB2312" pitchFamily="49" charset="-122"/>
              </a:rPr>
              <a:t>-1</a:t>
            </a:r>
            <a:r>
              <a:rPr lang="en-US" altLang="zh-CN" sz="2400" dirty="0">
                <a:solidFill>
                  <a:srgbClr val="00FFFF"/>
                </a:solidFill>
                <a:latin typeface="Arial" panose="020B0604020202020204" pitchFamily="34" charset="0"/>
                <a:ea typeface="楷体_GB2312" pitchFamily="49" charset="-122"/>
              </a:rPr>
              <a:t>   </a:t>
            </a:r>
            <a:r>
              <a:rPr lang="en-US" altLang="zh-CN" sz="2400" dirty="0">
                <a:solidFill>
                  <a:srgbClr val="66FF33"/>
                </a:solidFill>
                <a:latin typeface="Arial" panose="020B0604020202020204" pitchFamily="34" charset="0"/>
                <a:ea typeface="楷体_GB2312" pitchFamily="49" charset="-122"/>
              </a:rPr>
              <a:t>x &lt; 0</a:t>
            </a:r>
            <a:endParaRPr lang="en-US" altLang="zh-CN" sz="2400" dirty="0">
              <a:solidFill>
                <a:srgbClr val="66FF33"/>
              </a:solidFill>
              <a:latin typeface="Arial" panose="020B0604020202020204" pitchFamily="34" charset="0"/>
              <a:ea typeface="楷体_GB2312" pitchFamily="49" charset="-122"/>
            </a:endParaRPr>
          </a:p>
        </p:txBody>
      </p:sp>
      <p:sp>
        <p:nvSpPr>
          <p:cNvPr id="4" name="Line 4"/>
          <p:cNvSpPr>
            <a:spLocks noChangeShapeType="1"/>
          </p:cNvSpPr>
          <p:nvPr/>
        </p:nvSpPr>
        <p:spPr bwMode="auto">
          <a:xfrm>
            <a:off x="4694219" y="2438400"/>
            <a:ext cx="0" cy="609600"/>
          </a:xfrm>
          <a:prstGeom prst="line">
            <a:avLst/>
          </a:prstGeom>
          <a:noFill/>
          <a:ln w="9525">
            <a:solidFill>
              <a:srgbClr val="00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 name="AutoShape 5"/>
          <p:cNvSpPr>
            <a:spLocks noChangeArrowheads="1"/>
          </p:cNvSpPr>
          <p:nvPr/>
        </p:nvSpPr>
        <p:spPr bwMode="auto">
          <a:xfrm>
            <a:off x="3779819" y="3091676"/>
            <a:ext cx="1752600" cy="620673"/>
          </a:xfrm>
          <a:prstGeom prst="parallelogram">
            <a:avLst>
              <a:gd name="adj" fmla="val 65881"/>
            </a:avLst>
          </a:prstGeom>
          <a:noFill/>
          <a:ln w="9525">
            <a:solidFill>
              <a:srgbClr val="00FF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000">
                <a:solidFill>
                  <a:srgbClr val="00FFFF"/>
                </a:solidFill>
                <a:latin typeface="Arial" panose="020B0604020202020204" pitchFamily="34" charset="0"/>
                <a:ea typeface="楷体_GB2312" pitchFamily="49" charset="-122"/>
              </a:rPr>
              <a:t>输入</a:t>
            </a:r>
            <a:r>
              <a:rPr kumimoji="0" lang="en-US" altLang="zh-CN" sz="2000">
                <a:solidFill>
                  <a:srgbClr val="00FFFF"/>
                </a:solidFill>
                <a:latin typeface="Arial" panose="020B0604020202020204" pitchFamily="34" charset="0"/>
                <a:ea typeface="楷体_GB2312" pitchFamily="49" charset="-122"/>
              </a:rPr>
              <a:t>x</a:t>
            </a:r>
            <a:endParaRPr kumimoji="0" lang="en-US" altLang="zh-CN" sz="2000">
              <a:solidFill>
                <a:srgbClr val="00FFFF"/>
              </a:solidFill>
              <a:latin typeface="Arial" panose="020B0604020202020204" pitchFamily="34" charset="0"/>
              <a:ea typeface="楷体_GB2312" pitchFamily="49" charset="-122"/>
            </a:endParaRPr>
          </a:p>
        </p:txBody>
      </p:sp>
      <p:sp>
        <p:nvSpPr>
          <p:cNvPr id="6" name="Line 6"/>
          <p:cNvSpPr>
            <a:spLocks noChangeShapeType="1"/>
          </p:cNvSpPr>
          <p:nvPr/>
        </p:nvSpPr>
        <p:spPr bwMode="auto">
          <a:xfrm>
            <a:off x="4694219" y="3733800"/>
            <a:ext cx="0" cy="304800"/>
          </a:xfrm>
          <a:prstGeom prst="line">
            <a:avLst/>
          </a:prstGeom>
          <a:noFill/>
          <a:ln w="9525">
            <a:solidFill>
              <a:srgbClr val="00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7" name="Oval 7"/>
          <p:cNvSpPr>
            <a:spLocks noChangeArrowheads="1"/>
          </p:cNvSpPr>
          <p:nvPr/>
        </p:nvSpPr>
        <p:spPr bwMode="auto">
          <a:xfrm>
            <a:off x="4506358" y="5867400"/>
            <a:ext cx="528122" cy="561975"/>
          </a:xfrm>
          <a:prstGeom prst="ellipse">
            <a:avLst/>
          </a:prstGeom>
          <a:noFill/>
          <a:ln w="9525">
            <a:solidFill>
              <a:srgbClr val="00FF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000">
                <a:solidFill>
                  <a:srgbClr val="00FFFF"/>
                </a:solidFill>
                <a:latin typeface="Arial" panose="020B0604020202020204" pitchFamily="34" charset="0"/>
                <a:ea typeface="楷体_GB2312" pitchFamily="49" charset="-122"/>
              </a:rPr>
              <a:t>A</a:t>
            </a:r>
            <a:endParaRPr kumimoji="0" lang="en-US" altLang="zh-CN" sz="2000">
              <a:solidFill>
                <a:srgbClr val="00FFFF"/>
              </a:solidFill>
              <a:latin typeface="Arial" panose="020B0604020202020204" pitchFamily="34" charset="0"/>
              <a:ea typeface="楷体_GB2312" pitchFamily="49" charset="-122"/>
            </a:endParaRPr>
          </a:p>
        </p:txBody>
      </p:sp>
      <p:sp>
        <p:nvSpPr>
          <p:cNvPr id="8" name="AutoShape 8"/>
          <p:cNvSpPr>
            <a:spLocks noChangeArrowheads="1"/>
          </p:cNvSpPr>
          <p:nvPr/>
        </p:nvSpPr>
        <p:spPr bwMode="auto">
          <a:xfrm>
            <a:off x="3782994" y="4024313"/>
            <a:ext cx="1825625" cy="793750"/>
          </a:xfrm>
          <a:prstGeom prst="diamond">
            <a:avLst/>
          </a:prstGeom>
          <a:noFill/>
          <a:ln w="9525">
            <a:solidFill>
              <a:srgbClr val="00FF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rgbClr val="00FFFF"/>
                </a:solidFill>
                <a:latin typeface="Arial" panose="020B0604020202020204" pitchFamily="34" charset="0"/>
                <a:ea typeface="楷体_GB2312" pitchFamily="49" charset="-122"/>
              </a:rPr>
              <a:t>x </a:t>
            </a:r>
            <a:r>
              <a:rPr lang="en-US" altLang="zh-CN" sz="2000">
                <a:solidFill>
                  <a:srgbClr val="00FFFF"/>
                </a:solidFill>
                <a:latin typeface="Arial" panose="020B0604020202020204" pitchFamily="34" charset="0"/>
                <a:ea typeface="楷体_GB2312" pitchFamily="49" charset="-122"/>
                <a:sym typeface="Symbol" panose="05050102010706020507" pitchFamily="18" charset="2"/>
              </a:rPr>
              <a:t>0?</a:t>
            </a:r>
            <a:endParaRPr lang="en-US" altLang="zh-CN" sz="2000">
              <a:solidFill>
                <a:srgbClr val="00FFFF"/>
              </a:solidFill>
              <a:latin typeface="Arial" panose="020B0604020202020204" pitchFamily="34" charset="0"/>
              <a:ea typeface="楷体_GB2312" pitchFamily="49" charset="-122"/>
              <a:sym typeface="Symbol" panose="05050102010706020507" pitchFamily="18" charset="2"/>
            </a:endParaRPr>
          </a:p>
        </p:txBody>
      </p:sp>
      <p:sp>
        <p:nvSpPr>
          <p:cNvPr id="9" name="Line 9"/>
          <p:cNvSpPr>
            <a:spLocks noChangeShapeType="1"/>
          </p:cNvSpPr>
          <p:nvPr/>
        </p:nvSpPr>
        <p:spPr bwMode="auto">
          <a:xfrm>
            <a:off x="3322619" y="4419600"/>
            <a:ext cx="0" cy="457200"/>
          </a:xfrm>
          <a:prstGeom prst="line">
            <a:avLst/>
          </a:prstGeom>
          <a:noFill/>
          <a:ln w="952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0" name="Rectangle 10"/>
          <p:cNvSpPr>
            <a:spLocks noChangeArrowheads="1"/>
          </p:cNvSpPr>
          <p:nvPr/>
        </p:nvSpPr>
        <p:spPr bwMode="auto">
          <a:xfrm>
            <a:off x="2941619" y="4864100"/>
            <a:ext cx="762000" cy="406400"/>
          </a:xfrm>
          <a:prstGeom prst="rect">
            <a:avLst/>
          </a:prstGeom>
          <a:noFill/>
          <a:ln w="9525">
            <a:solidFill>
              <a:srgbClr val="FFFF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rgbClr val="FFFF00"/>
                </a:solidFill>
                <a:latin typeface="Arial" panose="020B0604020202020204" pitchFamily="34" charset="0"/>
                <a:ea typeface="楷体_GB2312" pitchFamily="49" charset="-122"/>
              </a:rPr>
              <a:t>y=1</a:t>
            </a:r>
            <a:endParaRPr lang="en-US" altLang="zh-CN" sz="2000">
              <a:solidFill>
                <a:srgbClr val="FFFF00"/>
              </a:solidFill>
              <a:latin typeface="Arial" panose="020B0604020202020204" pitchFamily="34" charset="0"/>
              <a:ea typeface="楷体_GB2312" pitchFamily="49" charset="-122"/>
            </a:endParaRPr>
          </a:p>
        </p:txBody>
      </p:sp>
      <p:sp>
        <p:nvSpPr>
          <p:cNvPr id="11" name="Line 11"/>
          <p:cNvSpPr>
            <a:spLocks noChangeShapeType="1"/>
          </p:cNvSpPr>
          <p:nvPr/>
        </p:nvSpPr>
        <p:spPr bwMode="auto">
          <a:xfrm>
            <a:off x="3322619" y="5638800"/>
            <a:ext cx="1447800" cy="0"/>
          </a:xfrm>
          <a:prstGeom prst="line">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2" name="Line 12"/>
          <p:cNvSpPr>
            <a:spLocks noChangeShapeType="1"/>
          </p:cNvSpPr>
          <p:nvPr/>
        </p:nvSpPr>
        <p:spPr bwMode="auto">
          <a:xfrm flipH="1">
            <a:off x="4770419" y="5638800"/>
            <a:ext cx="0" cy="228600"/>
          </a:xfrm>
          <a:prstGeom prst="line">
            <a:avLst/>
          </a:prstGeom>
          <a:noFill/>
          <a:ln w="9525">
            <a:solidFill>
              <a:srgbClr val="00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3" name="Line 13"/>
          <p:cNvSpPr>
            <a:spLocks noChangeShapeType="1"/>
          </p:cNvSpPr>
          <p:nvPr/>
        </p:nvSpPr>
        <p:spPr bwMode="auto">
          <a:xfrm>
            <a:off x="5608619" y="4419600"/>
            <a:ext cx="533400" cy="0"/>
          </a:xfrm>
          <a:prstGeom prst="line">
            <a:avLst/>
          </a:prstGeom>
          <a:noFill/>
          <a:ln w="9525">
            <a:solidFill>
              <a:srgbClr val="66FF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4" name="Line 14"/>
          <p:cNvSpPr>
            <a:spLocks noChangeShapeType="1"/>
          </p:cNvSpPr>
          <p:nvPr/>
        </p:nvSpPr>
        <p:spPr bwMode="auto">
          <a:xfrm flipH="1">
            <a:off x="3322619" y="4419600"/>
            <a:ext cx="457200" cy="0"/>
          </a:xfrm>
          <a:prstGeom prst="line">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 name="Line 15"/>
          <p:cNvSpPr>
            <a:spLocks noChangeShapeType="1"/>
          </p:cNvSpPr>
          <p:nvPr/>
        </p:nvSpPr>
        <p:spPr bwMode="auto">
          <a:xfrm>
            <a:off x="3322619" y="5257800"/>
            <a:ext cx="0" cy="381000"/>
          </a:xfrm>
          <a:prstGeom prst="line">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6" name="Line 16"/>
          <p:cNvSpPr>
            <a:spLocks noChangeShapeType="1"/>
          </p:cNvSpPr>
          <p:nvPr/>
        </p:nvSpPr>
        <p:spPr bwMode="auto">
          <a:xfrm>
            <a:off x="6142019" y="4419600"/>
            <a:ext cx="0" cy="381000"/>
          </a:xfrm>
          <a:prstGeom prst="line">
            <a:avLst/>
          </a:prstGeom>
          <a:noFill/>
          <a:ln w="9525">
            <a:solidFill>
              <a:srgbClr val="66FF33"/>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7" name="Rectangle 17"/>
          <p:cNvSpPr>
            <a:spLocks noChangeArrowheads="1"/>
          </p:cNvSpPr>
          <p:nvPr/>
        </p:nvSpPr>
        <p:spPr bwMode="auto">
          <a:xfrm>
            <a:off x="5692757" y="4814888"/>
            <a:ext cx="830262" cy="406400"/>
          </a:xfrm>
          <a:prstGeom prst="rect">
            <a:avLst/>
          </a:prstGeom>
          <a:noFill/>
          <a:ln w="9525">
            <a:solidFill>
              <a:srgbClr val="66FF33"/>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rgbClr val="66FF33"/>
                </a:solidFill>
                <a:latin typeface="Arial" panose="020B0604020202020204" pitchFamily="34" charset="0"/>
                <a:ea typeface="楷体_GB2312" pitchFamily="49" charset="-122"/>
              </a:rPr>
              <a:t>y =-1</a:t>
            </a:r>
            <a:endParaRPr lang="en-US" altLang="zh-CN" sz="2000">
              <a:solidFill>
                <a:srgbClr val="66FF33"/>
              </a:solidFill>
              <a:latin typeface="Arial" panose="020B0604020202020204" pitchFamily="34" charset="0"/>
              <a:ea typeface="楷体_GB2312" pitchFamily="49" charset="-122"/>
            </a:endParaRPr>
          </a:p>
        </p:txBody>
      </p:sp>
      <p:sp>
        <p:nvSpPr>
          <p:cNvPr id="18" name="Line 18"/>
          <p:cNvSpPr>
            <a:spLocks noChangeShapeType="1"/>
          </p:cNvSpPr>
          <p:nvPr/>
        </p:nvSpPr>
        <p:spPr bwMode="auto">
          <a:xfrm>
            <a:off x="6065819" y="5257800"/>
            <a:ext cx="0" cy="381000"/>
          </a:xfrm>
          <a:prstGeom prst="line">
            <a:avLst/>
          </a:prstGeom>
          <a:noFill/>
          <a:ln w="9525">
            <a:solidFill>
              <a:srgbClr val="66FF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9" name="Line 19"/>
          <p:cNvSpPr>
            <a:spLocks noChangeShapeType="1"/>
          </p:cNvSpPr>
          <p:nvPr/>
        </p:nvSpPr>
        <p:spPr bwMode="auto">
          <a:xfrm>
            <a:off x="4770419" y="5638800"/>
            <a:ext cx="1295400" cy="0"/>
          </a:xfrm>
          <a:prstGeom prst="line">
            <a:avLst/>
          </a:prstGeom>
          <a:noFill/>
          <a:ln w="9525">
            <a:solidFill>
              <a:srgbClr val="66FF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 name="Text Box 20"/>
          <p:cNvSpPr txBox="1">
            <a:spLocks noChangeArrowheads="1"/>
          </p:cNvSpPr>
          <p:nvPr/>
        </p:nvSpPr>
        <p:spPr bwMode="auto">
          <a:xfrm>
            <a:off x="3174381" y="3914746"/>
            <a:ext cx="583813"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rgbClr val="FFFF00"/>
                </a:solidFill>
                <a:latin typeface="Arial" panose="020B0604020202020204" pitchFamily="34" charset="0"/>
                <a:ea typeface="楷体_GB2312" pitchFamily="49" charset="-122"/>
              </a:rPr>
              <a:t>yes</a:t>
            </a:r>
            <a:endParaRPr lang="en-US" altLang="zh-CN" sz="2000">
              <a:solidFill>
                <a:srgbClr val="FFFF00"/>
              </a:solidFill>
              <a:latin typeface="Arial" panose="020B0604020202020204" pitchFamily="34" charset="0"/>
              <a:ea typeface="楷体_GB2312" pitchFamily="49" charset="-122"/>
            </a:endParaRPr>
          </a:p>
        </p:txBody>
      </p:sp>
      <p:sp>
        <p:nvSpPr>
          <p:cNvPr id="21" name="Text Box 21"/>
          <p:cNvSpPr txBox="1">
            <a:spLocks noChangeArrowheads="1"/>
          </p:cNvSpPr>
          <p:nvPr/>
        </p:nvSpPr>
        <p:spPr bwMode="auto">
          <a:xfrm>
            <a:off x="5549832" y="3889346"/>
            <a:ext cx="47000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rgbClr val="66FF33"/>
                </a:solidFill>
                <a:latin typeface="Arial" panose="020B0604020202020204" pitchFamily="34" charset="0"/>
                <a:ea typeface="楷体_GB2312" pitchFamily="49" charset="-122"/>
              </a:rPr>
              <a:t>no</a:t>
            </a:r>
            <a:endParaRPr lang="en-US" altLang="zh-CN" sz="2000">
              <a:solidFill>
                <a:srgbClr val="66FF33"/>
              </a:solidFill>
              <a:latin typeface="Arial" panose="020B0604020202020204" pitchFamily="34" charset="0"/>
              <a:ea typeface="楷体_GB2312" pitchFamily="49" charset="-122"/>
            </a:endParaRPr>
          </a:p>
        </p:txBody>
      </p:sp>
      <p:sp>
        <p:nvSpPr>
          <p:cNvPr id="22" name="Oval 22"/>
          <p:cNvSpPr>
            <a:spLocks noChangeArrowheads="1"/>
          </p:cNvSpPr>
          <p:nvPr/>
        </p:nvSpPr>
        <p:spPr bwMode="auto">
          <a:xfrm>
            <a:off x="9229455" y="2346326"/>
            <a:ext cx="566393" cy="561975"/>
          </a:xfrm>
          <a:prstGeom prst="ellipse">
            <a:avLst/>
          </a:prstGeom>
          <a:noFill/>
          <a:ln w="9525">
            <a:solidFill>
              <a:srgbClr val="00FF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000">
                <a:solidFill>
                  <a:srgbClr val="00FFFF"/>
                </a:solidFill>
                <a:latin typeface="Arial" panose="020B0604020202020204" pitchFamily="34" charset="0"/>
                <a:ea typeface="楷体_GB2312" pitchFamily="49" charset="-122"/>
              </a:rPr>
              <a:t>A</a:t>
            </a:r>
            <a:endParaRPr kumimoji="0" lang="en-US" altLang="zh-CN" sz="2000" dirty="0">
              <a:solidFill>
                <a:srgbClr val="00FFFF"/>
              </a:solidFill>
              <a:latin typeface="Arial" panose="020B0604020202020204" pitchFamily="34" charset="0"/>
              <a:ea typeface="楷体_GB2312" pitchFamily="49" charset="-122"/>
            </a:endParaRPr>
          </a:p>
        </p:txBody>
      </p:sp>
      <p:sp>
        <p:nvSpPr>
          <p:cNvPr id="23" name="Line 23"/>
          <p:cNvSpPr>
            <a:spLocks noChangeShapeType="1"/>
          </p:cNvSpPr>
          <p:nvPr/>
        </p:nvSpPr>
        <p:spPr bwMode="auto">
          <a:xfrm>
            <a:off x="9496327" y="2909888"/>
            <a:ext cx="0" cy="457200"/>
          </a:xfrm>
          <a:prstGeom prst="line">
            <a:avLst/>
          </a:prstGeom>
          <a:noFill/>
          <a:ln w="9525">
            <a:solidFill>
              <a:srgbClr val="00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4" name="AutoShape 24"/>
          <p:cNvSpPr>
            <a:spLocks noChangeArrowheads="1"/>
          </p:cNvSpPr>
          <p:nvPr/>
        </p:nvSpPr>
        <p:spPr bwMode="auto">
          <a:xfrm>
            <a:off x="8734327" y="3390127"/>
            <a:ext cx="1398588" cy="620673"/>
          </a:xfrm>
          <a:prstGeom prst="parallelogram">
            <a:avLst>
              <a:gd name="adj" fmla="val 52573"/>
            </a:avLst>
          </a:prstGeom>
          <a:noFill/>
          <a:ln w="9525">
            <a:solidFill>
              <a:srgbClr val="00FFFF"/>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zh-CN" sz="2000">
                <a:solidFill>
                  <a:srgbClr val="00FFFF"/>
                </a:solidFill>
                <a:latin typeface="Arial" panose="020B0604020202020204" pitchFamily="34" charset="0"/>
                <a:ea typeface="楷体_GB2312" pitchFamily="49" charset="-122"/>
              </a:rPr>
              <a:t>输出</a:t>
            </a:r>
            <a:r>
              <a:rPr kumimoji="0" lang="en-US" altLang="zh-CN" sz="2000">
                <a:solidFill>
                  <a:srgbClr val="00FFFF"/>
                </a:solidFill>
                <a:latin typeface="Arial" panose="020B0604020202020204" pitchFamily="34" charset="0"/>
                <a:ea typeface="楷体_GB2312" pitchFamily="49" charset="-122"/>
              </a:rPr>
              <a:t>y</a:t>
            </a:r>
            <a:endParaRPr kumimoji="0" lang="en-US" altLang="zh-CN" sz="2000">
              <a:solidFill>
                <a:srgbClr val="00FFFF"/>
              </a:solidFill>
              <a:latin typeface="Arial" panose="020B0604020202020204" pitchFamily="34" charset="0"/>
              <a:ea typeface="楷体_GB2312" pitchFamily="49" charset="-122"/>
            </a:endParaRPr>
          </a:p>
        </p:txBody>
      </p:sp>
      <p:sp>
        <p:nvSpPr>
          <p:cNvPr id="25" name="Line 25"/>
          <p:cNvSpPr>
            <a:spLocks noChangeShapeType="1"/>
          </p:cNvSpPr>
          <p:nvPr/>
        </p:nvSpPr>
        <p:spPr bwMode="auto">
          <a:xfrm>
            <a:off x="9496327" y="4052888"/>
            <a:ext cx="0" cy="533400"/>
          </a:xfrm>
          <a:prstGeom prst="line">
            <a:avLst/>
          </a:prstGeom>
          <a:noFill/>
          <a:ln w="9525">
            <a:solidFill>
              <a:srgbClr val="00FF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6" name="AutoShape 28"/>
          <p:cNvSpPr>
            <a:spLocks noChangeArrowheads="1"/>
          </p:cNvSpPr>
          <p:nvPr/>
        </p:nvSpPr>
        <p:spPr bwMode="auto">
          <a:xfrm>
            <a:off x="4008419" y="1981200"/>
            <a:ext cx="1371600" cy="457200"/>
          </a:xfrm>
          <a:prstGeom prst="roundRect">
            <a:avLst>
              <a:gd name="adj" fmla="val 50000"/>
            </a:avLst>
          </a:prstGeom>
          <a:noFill/>
          <a:ln w="9525">
            <a:solidFill>
              <a:srgbClr val="66FFFF"/>
            </a:solidFill>
            <a:round/>
            <a:head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000">
                <a:solidFill>
                  <a:srgbClr val="00FFFF"/>
                </a:solidFill>
                <a:latin typeface="Arial" panose="020B0604020202020204" pitchFamily="34" charset="0"/>
                <a:ea typeface="楷体_GB2312" pitchFamily="49" charset="-122"/>
              </a:rPr>
              <a:t>start</a:t>
            </a:r>
            <a:endParaRPr kumimoji="0" lang="en-US" altLang="zh-CN" sz="2400">
              <a:solidFill>
                <a:srgbClr val="FFFFCC"/>
              </a:solidFill>
              <a:latin typeface="Arial" panose="020B0604020202020204" pitchFamily="34" charset="0"/>
              <a:ea typeface="楷体_GB2312" pitchFamily="49" charset="-122"/>
            </a:endParaRPr>
          </a:p>
        </p:txBody>
      </p:sp>
      <p:sp>
        <p:nvSpPr>
          <p:cNvPr id="27" name="AutoShape 29"/>
          <p:cNvSpPr>
            <a:spLocks noChangeArrowheads="1"/>
          </p:cNvSpPr>
          <p:nvPr/>
        </p:nvSpPr>
        <p:spPr bwMode="auto">
          <a:xfrm>
            <a:off x="8810527" y="4586288"/>
            <a:ext cx="1371600" cy="457200"/>
          </a:xfrm>
          <a:prstGeom prst="roundRect">
            <a:avLst>
              <a:gd name="adj" fmla="val 50000"/>
            </a:avLst>
          </a:prstGeom>
          <a:noFill/>
          <a:ln w="9525">
            <a:solidFill>
              <a:srgbClr val="66FFFF"/>
            </a:solidFill>
            <a:round/>
            <a:head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66FFFF"/>
                </a:solidFill>
                <a:latin typeface="Arial" panose="020B0604020202020204" pitchFamily="34" charset="0"/>
                <a:ea typeface="楷体_GB2312" pitchFamily="49" charset="-122"/>
              </a:rPr>
              <a:t>end</a:t>
            </a:r>
            <a:endParaRPr kumimoji="0" lang="en-US" altLang="zh-CN" sz="2400">
              <a:solidFill>
                <a:srgbClr val="66FFFF"/>
              </a:solidFill>
              <a:latin typeface="Arial" panose="020B0604020202020204" pitchFamily="34" charset="0"/>
              <a:ea typeface="楷体_GB2312" pitchFamily="49" charset="-122"/>
            </a:endParaRPr>
          </a:p>
        </p:txBody>
      </p:sp>
      <p:sp>
        <p:nvSpPr>
          <p:cNvPr id="28" name="任意多边形: 形状 27"/>
          <p:cNvSpPr/>
          <p:nvPr/>
        </p:nvSpPr>
        <p:spPr>
          <a:xfrm>
            <a:off x="5088048" y="2652665"/>
            <a:ext cx="4037845" cy="3594226"/>
          </a:xfrm>
          <a:custGeom>
            <a:avLst/>
            <a:gdLst>
              <a:gd name="connsiteX0" fmla="*/ 0 w 4037845"/>
              <a:gd name="connsiteY0" fmla="*/ 3594226 h 3594226"/>
              <a:gd name="connsiteX1" fmla="*/ 2915215 w 4037845"/>
              <a:gd name="connsiteY1" fmla="*/ 2969537 h 3594226"/>
              <a:gd name="connsiteX2" fmla="*/ 2580237 w 4037845"/>
              <a:gd name="connsiteY2" fmla="*/ 688064 h 3594226"/>
              <a:gd name="connsiteX3" fmla="*/ 4037845 w 4037845"/>
              <a:gd name="connsiteY3" fmla="*/ 0 h 3594226"/>
              <a:gd name="connsiteX4" fmla="*/ 4037845 w 4037845"/>
              <a:gd name="connsiteY4" fmla="*/ 0 h 3594226"/>
              <a:gd name="connsiteX5" fmla="*/ 4037845 w 4037845"/>
              <a:gd name="connsiteY5" fmla="*/ 0 h 3594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7845" h="3594226">
                <a:moveTo>
                  <a:pt x="0" y="3594226"/>
                </a:moveTo>
                <a:cubicBezTo>
                  <a:pt x="1242588" y="3524061"/>
                  <a:pt x="2485176" y="3453897"/>
                  <a:pt x="2915215" y="2969537"/>
                </a:cubicBezTo>
                <a:cubicBezTo>
                  <a:pt x="3345254" y="2485177"/>
                  <a:pt x="2393132" y="1182987"/>
                  <a:pt x="2580237" y="688064"/>
                </a:cubicBezTo>
                <a:cubicBezTo>
                  <a:pt x="2767342" y="193141"/>
                  <a:pt x="4037845" y="0"/>
                  <a:pt x="4037845" y="0"/>
                </a:cubicBezTo>
                <a:lnTo>
                  <a:pt x="4037845" y="0"/>
                </a:lnTo>
                <a:lnTo>
                  <a:pt x="4037845" y="0"/>
                </a:lnTo>
              </a:path>
            </a:pathLst>
          </a:custGeom>
          <a:ln>
            <a:tailEnd type="stealth"/>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up)">
                                      <p:cBhvr>
                                        <p:cTn id="11" dur="500"/>
                                        <p:tgtEl>
                                          <p:spTgt spid="26"/>
                                        </p:tgtEl>
                                      </p:cBhvr>
                                    </p:animEffect>
                                  </p:childTnLst>
                                </p:cTn>
                              </p:par>
                            </p:childTnLst>
                          </p:cTn>
                        </p:par>
                        <p:par>
                          <p:cTn id="12" fill="hold">
                            <p:stCondLst>
                              <p:cond delay="5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5"/>
                                        </p:tgtEl>
                                        <p:attrNameLst>
                                          <p:attrName>style.visibility</p:attrName>
                                        </p:attrNameLst>
                                      </p:cBhvr>
                                      <p:to>
                                        <p:strVal val="visible"/>
                                      </p:to>
                                    </p:se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up)">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0"/>
                                        </p:tgtEl>
                                        <p:attrNameLst>
                                          <p:attrName>style.visibility</p:attrName>
                                        </p:attrNameLst>
                                      </p:cBhvr>
                                      <p:to>
                                        <p:strVal val="visible"/>
                                      </p:to>
                                    </p:set>
                                  </p:childTnLst>
                                </p:cTn>
                              </p:par>
                            </p:childTnLst>
                          </p:cTn>
                        </p:par>
                        <p:par>
                          <p:cTn id="33" fill="hold">
                            <p:stCondLst>
                              <p:cond delay="500"/>
                            </p:stCondLst>
                            <p:childTnLst>
                              <p:par>
                                <p:cTn id="34" presetID="22" presetClass="entr" presetSubtype="2"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right)">
                                      <p:cBhvr>
                                        <p:cTn id="36" dur="500"/>
                                        <p:tgtEl>
                                          <p:spTgt spid="14"/>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up)">
                                      <p:cBhvr>
                                        <p:cTn id="40" dur="500"/>
                                        <p:tgtEl>
                                          <p:spTgt spid="9"/>
                                        </p:tgtEl>
                                      </p:cBhvr>
                                    </p:animEffect>
                                  </p:childTnLst>
                                </p:cTn>
                              </p:par>
                            </p:childTnLst>
                          </p:cTn>
                        </p:par>
                        <p:par>
                          <p:cTn id="41" fill="hold">
                            <p:stCondLst>
                              <p:cond delay="1500"/>
                            </p:stCondLst>
                            <p:childTnLst>
                              <p:par>
                                <p:cTn id="42" presetID="1" presetClass="entr" presetSubtype="0" fill="hold" grpId="0" nodeType="afterEffect">
                                  <p:stCondLst>
                                    <p:cond delay="0"/>
                                  </p:stCondLst>
                                  <p:childTnLst>
                                    <p:set>
                                      <p:cBhvr>
                                        <p:cTn id="43" dur="1" fill="hold">
                                          <p:stCondLst>
                                            <p:cond delay="499"/>
                                          </p:stCondLst>
                                        </p:cTn>
                                        <p:tgtEl>
                                          <p:spTgt spid="1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up)">
                                      <p:cBhvr>
                                        <p:cTn id="48" dur="500"/>
                                        <p:tgtEl>
                                          <p:spTgt spid="15"/>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1000"/>
                            </p:stCondLst>
                            <p:childTnLst>
                              <p:par>
                                <p:cTn id="54" presetID="22" presetClass="entr" presetSubtype="1" fill="hold" nodeType="after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up)">
                                      <p:cBhvr>
                                        <p:cTn id="56" dur="500"/>
                                        <p:tgtEl>
                                          <p:spTgt spid="12"/>
                                        </p:tgtEl>
                                      </p:cBhvr>
                                    </p:animEffec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499"/>
                                          </p:stCondLst>
                                        </p:cTn>
                                        <p:tgtEl>
                                          <p:spTgt spid="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2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wipe(left)">
                                      <p:cBhvr>
                                        <p:cTn id="68" dur="500"/>
                                        <p:tgtEl>
                                          <p:spTgt spid="13"/>
                                        </p:tgtEl>
                                      </p:cBhvr>
                                    </p:animEffect>
                                  </p:childTnLst>
                                </p:cTn>
                              </p:par>
                            </p:childTnLst>
                          </p:cTn>
                        </p:par>
                        <p:par>
                          <p:cTn id="69" fill="hold">
                            <p:stCondLst>
                              <p:cond delay="500"/>
                            </p:stCondLst>
                            <p:childTnLst>
                              <p:par>
                                <p:cTn id="70" presetID="22" presetClass="entr" presetSubtype="1" fill="hold" nodeType="after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wipe(up)">
                                      <p:cBhvr>
                                        <p:cTn id="72" dur="500"/>
                                        <p:tgtEl>
                                          <p:spTgt spid="16"/>
                                        </p:tgtEl>
                                      </p:cBhvr>
                                    </p:animEffect>
                                  </p:childTnLst>
                                </p:cTn>
                              </p:par>
                            </p:childTnLst>
                          </p:cTn>
                        </p:par>
                        <p:par>
                          <p:cTn id="73" fill="hold">
                            <p:stCondLst>
                              <p:cond delay="1000"/>
                            </p:stCondLst>
                            <p:childTnLst>
                              <p:par>
                                <p:cTn id="74" presetID="1" presetClass="entr" presetSubtype="0" fill="hold" grpId="0" nodeType="afterEffect">
                                  <p:stCondLst>
                                    <p:cond delay="0"/>
                                  </p:stCondLst>
                                  <p:childTnLst>
                                    <p:set>
                                      <p:cBhvr>
                                        <p:cTn id="75" dur="1" fill="hold">
                                          <p:stCondLst>
                                            <p:cond delay="499"/>
                                          </p:stCondLst>
                                        </p:cTn>
                                        <p:tgtEl>
                                          <p:spTgt spid="1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up)">
                                      <p:cBhvr>
                                        <p:cTn id="80" dur="500"/>
                                        <p:tgtEl>
                                          <p:spTgt spid="18"/>
                                        </p:tgtEl>
                                      </p:cBhvr>
                                    </p:animEffect>
                                  </p:childTnLst>
                                </p:cTn>
                              </p:par>
                            </p:childTnLst>
                          </p:cTn>
                        </p:par>
                        <p:par>
                          <p:cTn id="81" fill="hold">
                            <p:stCondLst>
                              <p:cond delay="500"/>
                            </p:stCondLst>
                            <p:childTnLst>
                              <p:par>
                                <p:cTn id="82" presetID="22" presetClass="entr" presetSubtype="2" fill="hold" nodeType="after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wipe(right)">
                                      <p:cBhvr>
                                        <p:cTn id="84" dur="500"/>
                                        <p:tgtEl>
                                          <p:spTgt spid="19"/>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22"/>
                                        </p:tgtEl>
                                        <p:attrNameLst>
                                          <p:attrName>style.visibility</p:attrName>
                                        </p:attrNameLst>
                                      </p:cBhvr>
                                      <p:to>
                                        <p:strVal val="visible"/>
                                      </p:to>
                                    </p:set>
                                  </p:childTnLst>
                                </p:cTn>
                              </p:par>
                            </p:childTnLst>
                          </p:cTn>
                        </p:par>
                        <p:par>
                          <p:cTn id="89" fill="hold">
                            <p:stCondLst>
                              <p:cond delay="500"/>
                            </p:stCondLst>
                            <p:childTnLst>
                              <p:par>
                                <p:cTn id="90" presetID="22" presetClass="entr" presetSubtype="1" fill="hold" nodeType="after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ipe(up)">
                                      <p:cBhvr>
                                        <p:cTn id="92" dur="500"/>
                                        <p:tgtEl>
                                          <p:spTgt spid="23"/>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24"/>
                                        </p:tgtEl>
                                        <p:attrNameLst>
                                          <p:attrName>style.visibility</p:attrName>
                                        </p:attrNameLst>
                                      </p:cBhvr>
                                      <p:to>
                                        <p:strVal val="visible"/>
                                      </p:to>
                                    </p:set>
                                  </p:childTnLst>
                                </p:cTn>
                              </p:par>
                            </p:childTnLst>
                          </p:cTn>
                        </p:par>
                        <p:par>
                          <p:cTn id="97" fill="hold">
                            <p:stCondLst>
                              <p:cond delay="500"/>
                            </p:stCondLst>
                            <p:childTnLst>
                              <p:par>
                                <p:cTn id="98" presetID="22" presetClass="entr" presetSubtype="1" fill="hold" nodeType="after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wipe(up)">
                                      <p:cBhvr>
                                        <p:cTn id="100" dur="500"/>
                                        <p:tgtEl>
                                          <p:spTgt spid="25"/>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27"/>
                                        </p:tgtEl>
                                        <p:attrNameLst>
                                          <p:attrName>style.visibility</p:attrName>
                                        </p:attrNameLst>
                                      </p:cBhvr>
                                      <p:to>
                                        <p:strVal val="visible"/>
                                      </p:to>
                                    </p:set>
                                    <p:animEffect transition="in" filter="wipe(up)">
                                      <p:cBhvr>
                                        <p:cTn id="105" dur="500"/>
                                        <p:tgtEl>
                                          <p:spTgt spid="27"/>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5" grpId="0" animBg="1" autoUpdateAnimBg="0"/>
      <p:bldP spid="7" grpId="0" animBg="1" autoUpdateAnimBg="0"/>
      <p:bldP spid="8" grpId="0" animBg="1" autoUpdateAnimBg="0"/>
      <p:bldP spid="10" grpId="0" animBg="1" autoUpdateAnimBg="0"/>
      <p:bldP spid="17" grpId="0" animBg="1" autoUpdateAnimBg="0"/>
      <p:bldP spid="20" grpId="0" autoUpdateAnimBg="0"/>
      <p:bldP spid="21" grpId="0" autoUpdateAnimBg="0"/>
      <p:bldP spid="22" grpId="0" animBg="1" autoUpdateAnimBg="0"/>
      <p:bldP spid="24" grpId="0" animBg="1" autoUpdateAnimBg="0"/>
      <p:bldP spid="26" grpId="0" animBg="1" autoUpdateAnimBg="0"/>
      <p:bldP spid="27" grpId="0" animBg="1" autoUpdateAnimBg="0"/>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b="1" dirty="0">
                <a:solidFill>
                  <a:srgbClr val="FFFFCC"/>
                </a:solidFill>
                <a:latin typeface="Arial" panose="020B0604020202020204" pitchFamily="34" charset="0"/>
                <a:ea typeface="华文新魏" panose="02010800040101010101" pitchFamily="2" charset="-122"/>
              </a:rPr>
              <a:t>       ⒉</a:t>
            </a:r>
            <a:r>
              <a:rPr lang="zh-CN" altLang="en-US" sz="2400" b="1" dirty="0">
                <a:solidFill>
                  <a:srgbClr val="FFFFCC"/>
                </a:solidFill>
                <a:latin typeface="Arial" panose="020B0604020202020204" pitchFamily="34" charset="0"/>
                <a:ea typeface="楷体_GB2312" pitchFamily="49" charset="-122"/>
              </a:rPr>
              <a:t>用框图描述求</a:t>
            </a:r>
            <a:r>
              <a:rPr lang="en-US" altLang="zh-CN" sz="2400" b="1" dirty="0">
                <a:solidFill>
                  <a:srgbClr val="FFFFCC"/>
                </a:solidFill>
                <a:latin typeface="Arial" panose="020B0604020202020204" pitchFamily="34" charset="0"/>
                <a:ea typeface="楷体_GB2312" pitchFamily="49" charset="-122"/>
              </a:rPr>
              <a:t>s=1+2+…+100</a:t>
            </a:r>
            <a:r>
              <a:rPr lang="zh-CN" altLang="en-US" sz="2400" b="1" dirty="0">
                <a:solidFill>
                  <a:srgbClr val="FFFFCC"/>
                </a:solidFill>
                <a:latin typeface="Arial" panose="020B0604020202020204" pitchFamily="34" charset="0"/>
                <a:ea typeface="楷体_GB2312" pitchFamily="49" charset="-122"/>
              </a:rPr>
              <a:t>的算法。</a:t>
            </a:r>
            <a:endParaRPr lang="zh-CN" altLang="en-US" sz="2400" dirty="0"/>
          </a:p>
        </p:txBody>
      </p:sp>
      <p:sp>
        <p:nvSpPr>
          <p:cNvPr id="3" name="AutoShape 4"/>
          <p:cNvSpPr>
            <a:spLocks noChangeArrowheads="1"/>
          </p:cNvSpPr>
          <p:nvPr/>
        </p:nvSpPr>
        <p:spPr bwMode="auto">
          <a:xfrm>
            <a:off x="2286000" y="1447800"/>
            <a:ext cx="1371600" cy="457200"/>
          </a:xfrm>
          <a:prstGeom prst="roundRect">
            <a:avLst>
              <a:gd name="adj" fmla="val 50000"/>
            </a:avLst>
          </a:prstGeom>
          <a:solidFill>
            <a:schemeClr val="accent1"/>
          </a:solidFill>
          <a:ln w="9525">
            <a:solidFill>
              <a:schemeClr val="accent1"/>
            </a:solidFill>
            <a:round/>
            <a:head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000">
                <a:solidFill>
                  <a:prstClr val="white">
                    <a:lumMod val="95000"/>
                  </a:prstClr>
                </a:solidFill>
                <a:latin typeface="Arial" panose="020B0604020202020204" pitchFamily="34" charset="0"/>
                <a:ea typeface="楷体_GB2312" pitchFamily="49" charset="-122"/>
              </a:rPr>
              <a:t>start</a:t>
            </a:r>
            <a:endParaRPr kumimoji="0" lang="en-US" altLang="zh-CN" sz="2400">
              <a:solidFill>
                <a:prstClr val="white">
                  <a:lumMod val="95000"/>
                </a:prstClr>
              </a:solidFill>
              <a:latin typeface="Arial" panose="020B0604020202020204" pitchFamily="34" charset="0"/>
              <a:ea typeface="楷体_GB2312" pitchFamily="49" charset="-122"/>
            </a:endParaRPr>
          </a:p>
        </p:txBody>
      </p:sp>
      <p:sp>
        <p:nvSpPr>
          <p:cNvPr id="4" name="Rectangle 5"/>
          <p:cNvSpPr>
            <a:spLocks noChangeArrowheads="1"/>
          </p:cNvSpPr>
          <p:nvPr/>
        </p:nvSpPr>
        <p:spPr bwMode="auto">
          <a:xfrm>
            <a:off x="2362200" y="2286000"/>
            <a:ext cx="1219200" cy="7016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solidFill>
                  <a:schemeClr val="bg2"/>
                </a:solidFill>
                <a:latin typeface="Arial" panose="020B0604020202020204" pitchFamily="34" charset="0"/>
                <a:ea typeface="楷体_GB2312" pitchFamily="49" charset="-122"/>
              </a:rPr>
              <a:t>1 </a:t>
            </a:r>
            <a:r>
              <a:rPr lang="en-US" altLang="zh-CN" sz="2000">
                <a:solidFill>
                  <a:schemeClr val="bg2"/>
                </a:solidFill>
                <a:latin typeface="Arial" panose="020B0604020202020204" pitchFamily="34" charset="0"/>
                <a:ea typeface="楷体_GB2312" pitchFamily="49" charset="-122"/>
                <a:sym typeface="Wingdings" panose="05000000000000000000" pitchFamily="2" charset="2"/>
              </a:rPr>
              <a:t> </a:t>
            </a:r>
            <a:r>
              <a:rPr lang="en-US" altLang="zh-CN" sz="2000">
                <a:solidFill>
                  <a:schemeClr val="bg2"/>
                </a:solidFill>
                <a:latin typeface="Arial" panose="020B0604020202020204" pitchFamily="34" charset="0"/>
                <a:ea typeface="楷体_GB2312" pitchFamily="49" charset="-122"/>
              </a:rPr>
              <a:t>t</a:t>
            </a:r>
            <a:endParaRPr lang="en-US" altLang="zh-CN" sz="2000">
              <a:solidFill>
                <a:schemeClr val="bg2"/>
              </a:solidFill>
              <a:latin typeface="Arial" panose="020B0604020202020204" pitchFamily="34" charset="0"/>
              <a:ea typeface="楷体_GB2312" pitchFamily="49" charset="-122"/>
            </a:endParaRPr>
          </a:p>
          <a:p>
            <a:pPr algn="ctr" eaLnBrk="1" hangingPunct="1">
              <a:spcBef>
                <a:spcPct val="0"/>
              </a:spcBef>
              <a:buFontTx/>
              <a:buNone/>
            </a:pPr>
            <a:r>
              <a:rPr lang="en-US" altLang="zh-CN" sz="2000">
                <a:solidFill>
                  <a:schemeClr val="bg2"/>
                </a:solidFill>
                <a:latin typeface="Arial" panose="020B0604020202020204" pitchFamily="34" charset="0"/>
                <a:ea typeface="楷体_GB2312" pitchFamily="49" charset="-122"/>
              </a:rPr>
              <a:t>0 </a:t>
            </a:r>
            <a:r>
              <a:rPr lang="en-US" altLang="zh-CN" sz="2000">
                <a:solidFill>
                  <a:schemeClr val="bg2"/>
                </a:solidFill>
                <a:latin typeface="Arial" panose="020B0604020202020204" pitchFamily="34" charset="0"/>
                <a:ea typeface="楷体_GB2312" pitchFamily="49" charset="-122"/>
                <a:sym typeface="Wingdings" panose="05000000000000000000" pitchFamily="2" charset="2"/>
              </a:rPr>
              <a:t> s</a:t>
            </a:r>
            <a:endParaRPr lang="en-US" altLang="zh-CN" sz="2000">
              <a:solidFill>
                <a:schemeClr val="bg2"/>
              </a:solidFill>
              <a:latin typeface="Arial" panose="020B0604020202020204" pitchFamily="34" charset="0"/>
              <a:ea typeface="楷体_GB2312" pitchFamily="49" charset="-122"/>
              <a:sym typeface="Wingdings" panose="05000000000000000000" pitchFamily="2" charset="2"/>
            </a:endParaRPr>
          </a:p>
        </p:txBody>
      </p:sp>
      <p:cxnSp>
        <p:nvCxnSpPr>
          <p:cNvPr id="5" name="AutoShape 6"/>
          <p:cNvCxnSpPr>
            <a:cxnSpLocks noChangeShapeType="1"/>
            <a:stCxn id="3" idx="2"/>
            <a:endCxn id="4" idx="0"/>
          </p:cNvCxnSpPr>
          <p:nvPr/>
        </p:nvCxnSpPr>
        <p:spPr bwMode="auto">
          <a:xfrm>
            <a:off x="2971800" y="1905000"/>
            <a:ext cx="0" cy="381000"/>
          </a:xfrm>
          <a:prstGeom prst="straightConnector1">
            <a:avLst/>
          </a:prstGeom>
          <a:noFill/>
          <a:ln w="25400">
            <a:solidFill>
              <a:schemeClr val="bg1">
                <a:lumMod val="95000"/>
              </a:schemeClr>
            </a:solidFill>
            <a:round/>
            <a:headEnd type="none" w="lg"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ectangle 7"/>
          <p:cNvSpPr>
            <a:spLocks noChangeArrowheads="1"/>
          </p:cNvSpPr>
          <p:nvPr/>
        </p:nvSpPr>
        <p:spPr bwMode="auto">
          <a:xfrm>
            <a:off x="2362200" y="3352800"/>
            <a:ext cx="1219200" cy="7016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dirty="0" err="1">
                <a:solidFill>
                  <a:srgbClr val="CCFF33"/>
                </a:solidFill>
                <a:latin typeface="Arial" panose="020B0604020202020204" pitchFamily="34" charset="0"/>
                <a:ea typeface="楷体_GB2312" pitchFamily="49" charset="-122"/>
              </a:rPr>
              <a:t>s+t</a:t>
            </a:r>
            <a:r>
              <a:rPr lang="en-US" altLang="zh-CN" sz="2000" dirty="0">
                <a:solidFill>
                  <a:srgbClr val="CCFF33"/>
                </a:solidFill>
                <a:latin typeface="Arial" panose="020B0604020202020204" pitchFamily="34" charset="0"/>
                <a:ea typeface="楷体_GB2312" pitchFamily="49" charset="-122"/>
              </a:rPr>
              <a:t> </a:t>
            </a:r>
            <a:r>
              <a:rPr lang="en-US" altLang="zh-CN" sz="2000" dirty="0">
                <a:solidFill>
                  <a:srgbClr val="CCFF33"/>
                </a:solidFill>
                <a:latin typeface="Arial" panose="020B0604020202020204" pitchFamily="34" charset="0"/>
                <a:ea typeface="楷体_GB2312" pitchFamily="49" charset="-122"/>
                <a:sym typeface="Wingdings" panose="05000000000000000000" pitchFamily="2" charset="2"/>
              </a:rPr>
              <a:t> s</a:t>
            </a:r>
            <a:endParaRPr lang="en-US" altLang="zh-CN" sz="2000" dirty="0">
              <a:solidFill>
                <a:srgbClr val="CCFF33"/>
              </a:solidFill>
              <a:latin typeface="Arial" panose="020B0604020202020204" pitchFamily="34" charset="0"/>
              <a:ea typeface="楷体_GB2312" pitchFamily="49" charset="-122"/>
            </a:endParaRPr>
          </a:p>
          <a:p>
            <a:pPr algn="ctr" eaLnBrk="1" hangingPunct="1">
              <a:spcBef>
                <a:spcPct val="0"/>
              </a:spcBef>
              <a:buFontTx/>
              <a:buNone/>
            </a:pPr>
            <a:r>
              <a:rPr lang="en-US" altLang="zh-CN" sz="2000" dirty="0">
                <a:solidFill>
                  <a:srgbClr val="CCFF33"/>
                </a:solidFill>
                <a:latin typeface="Arial" panose="020B0604020202020204" pitchFamily="34" charset="0"/>
                <a:ea typeface="楷体_GB2312" pitchFamily="49" charset="-122"/>
              </a:rPr>
              <a:t>t+1 </a:t>
            </a:r>
            <a:r>
              <a:rPr lang="en-US" altLang="zh-CN" sz="2000" dirty="0">
                <a:solidFill>
                  <a:srgbClr val="CCFF33"/>
                </a:solidFill>
                <a:latin typeface="Arial" panose="020B0604020202020204" pitchFamily="34" charset="0"/>
                <a:ea typeface="楷体_GB2312" pitchFamily="49" charset="-122"/>
                <a:sym typeface="Wingdings" panose="05000000000000000000" pitchFamily="2" charset="2"/>
              </a:rPr>
              <a:t> t</a:t>
            </a:r>
            <a:endParaRPr lang="en-US" altLang="zh-CN" sz="2000" dirty="0">
              <a:solidFill>
                <a:srgbClr val="CCFF33"/>
              </a:solidFill>
              <a:latin typeface="Arial" panose="020B0604020202020204" pitchFamily="34" charset="0"/>
              <a:ea typeface="楷体_GB2312" pitchFamily="49" charset="-122"/>
              <a:sym typeface="Wingdings" panose="05000000000000000000" pitchFamily="2" charset="2"/>
            </a:endParaRPr>
          </a:p>
        </p:txBody>
      </p:sp>
      <p:cxnSp>
        <p:nvCxnSpPr>
          <p:cNvPr id="7" name="AutoShape 8"/>
          <p:cNvCxnSpPr>
            <a:cxnSpLocks noChangeShapeType="1"/>
            <a:stCxn id="4" idx="2"/>
            <a:endCxn id="6" idx="0"/>
          </p:cNvCxnSpPr>
          <p:nvPr/>
        </p:nvCxnSpPr>
        <p:spPr bwMode="auto">
          <a:xfrm>
            <a:off x="2971800" y="2987675"/>
            <a:ext cx="0" cy="365125"/>
          </a:xfrm>
          <a:prstGeom prst="straightConnector1">
            <a:avLst/>
          </a:prstGeom>
          <a:noFill/>
          <a:ln w="25400">
            <a:solidFill>
              <a:schemeClr val="bg1"/>
            </a:solidFill>
            <a:round/>
            <a:headEnd type="none" w="lg"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AutoShape 9"/>
          <p:cNvSpPr>
            <a:spLocks noChangeArrowheads="1"/>
          </p:cNvSpPr>
          <p:nvPr/>
        </p:nvSpPr>
        <p:spPr bwMode="auto">
          <a:xfrm>
            <a:off x="1833124" y="4485691"/>
            <a:ext cx="2277352" cy="794802"/>
          </a:xfrm>
          <a:prstGeom prst="flowChartDecision">
            <a:avLst/>
          </a:prstGeom>
          <a:solidFill>
            <a:schemeClr val="accent1"/>
          </a:solidFill>
          <a:ln>
            <a:noFill/>
          </a:ln>
          <a:effectLst/>
          <a:extLs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000">
                <a:solidFill>
                  <a:srgbClr val="CCFF33"/>
                </a:solidFill>
                <a:latin typeface="Arial" panose="020B0604020202020204" pitchFamily="34" charset="0"/>
                <a:ea typeface="楷体_GB2312" pitchFamily="49" charset="-122"/>
              </a:rPr>
              <a:t>t&gt;100?</a:t>
            </a:r>
            <a:endParaRPr kumimoji="0" lang="en-US" altLang="zh-CN" sz="2000" dirty="0">
              <a:solidFill>
                <a:srgbClr val="CCFF33"/>
              </a:solidFill>
              <a:latin typeface="Arial" panose="020B0604020202020204" pitchFamily="34" charset="0"/>
              <a:ea typeface="楷体_GB2312" pitchFamily="49" charset="-122"/>
            </a:endParaRPr>
          </a:p>
        </p:txBody>
      </p:sp>
      <p:cxnSp>
        <p:nvCxnSpPr>
          <p:cNvPr id="9" name="AutoShape 10"/>
          <p:cNvCxnSpPr>
            <a:cxnSpLocks noChangeShapeType="1"/>
            <a:stCxn id="6" idx="2"/>
            <a:endCxn id="8" idx="0"/>
          </p:cNvCxnSpPr>
          <p:nvPr/>
        </p:nvCxnSpPr>
        <p:spPr bwMode="auto">
          <a:xfrm>
            <a:off x="2971800" y="4054475"/>
            <a:ext cx="0" cy="431216"/>
          </a:xfrm>
          <a:prstGeom prst="straightConnector1">
            <a:avLst/>
          </a:prstGeom>
          <a:noFill/>
          <a:ln w="25400">
            <a:solidFill>
              <a:schemeClr val="bg1"/>
            </a:solidFill>
            <a:round/>
            <a:headEnd type="none" w="lg"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 Box 11"/>
          <p:cNvSpPr txBox="1">
            <a:spLocks noChangeArrowheads="1"/>
          </p:cNvSpPr>
          <p:nvPr/>
        </p:nvSpPr>
        <p:spPr bwMode="auto">
          <a:xfrm>
            <a:off x="1332897" y="4476538"/>
            <a:ext cx="5277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no</a:t>
            </a:r>
            <a:endParaRPr lang="en-US" altLang="zh-CN" sz="2400" dirty="0">
              <a:solidFill>
                <a:srgbClr val="FFFFCC"/>
              </a:solidFill>
              <a:latin typeface="Arial" panose="020B0604020202020204" pitchFamily="34" charset="0"/>
              <a:ea typeface="楷体_GB2312" pitchFamily="49" charset="-122"/>
            </a:endParaRPr>
          </a:p>
        </p:txBody>
      </p:sp>
      <p:cxnSp>
        <p:nvCxnSpPr>
          <p:cNvPr id="11" name="AutoShape 12"/>
          <p:cNvCxnSpPr>
            <a:cxnSpLocks noChangeShapeType="1"/>
          </p:cNvCxnSpPr>
          <p:nvPr/>
        </p:nvCxnSpPr>
        <p:spPr bwMode="auto">
          <a:xfrm rot="5400000" flipH="1" flipV="1">
            <a:off x="1638602" y="3549895"/>
            <a:ext cx="1530293" cy="1136104"/>
          </a:xfrm>
          <a:prstGeom prst="bentConnector3">
            <a:avLst>
              <a:gd name="adj1" fmla="val 114938"/>
            </a:avLst>
          </a:prstGeom>
          <a:noFill/>
          <a:ln w="25400">
            <a:solidFill>
              <a:schemeClr val="bg1"/>
            </a:solidFill>
            <a:miter lim="800000"/>
            <a:headEnd type="none" w="lg"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 Box 13"/>
          <p:cNvSpPr txBox="1">
            <a:spLocks noChangeArrowheads="1"/>
          </p:cNvSpPr>
          <p:nvPr/>
        </p:nvSpPr>
        <p:spPr bwMode="auto">
          <a:xfrm>
            <a:off x="2015331" y="5248219"/>
            <a:ext cx="6639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yes</a:t>
            </a:r>
            <a:endParaRPr lang="en-US" altLang="zh-CN" sz="2400" dirty="0">
              <a:solidFill>
                <a:srgbClr val="FFFFCC"/>
              </a:solidFill>
              <a:latin typeface="Arial" panose="020B0604020202020204" pitchFamily="34" charset="0"/>
              <a:ea typeface="楷体_GB2312" pitchFamily="49" charset="-122"/>
            </a:endParaRPr>
          </a:p>
        </p:txBody>
      </p:sp>
      <p:sp>
        <p:nvSpPr>
          <p:cNvPr id="13" name="AutoShape 14"/>
          <p:cNvSpPr>
            <a:spLocks noChangeArrowheads="1"/>
          </p:cNvSpPr>
          <p:nvPr/>
        </p:nvSpPr>
        <p:spPr bwMode="auto">
          <a:xfrm>
            <a:off x="6705602" y="2530475"/>
            <a:ext cx="1828800" cy="533400"/>
          </a:xfrm>
          <a:prstGeom prst="parallelogram">
            <a:avLst>
              <a:gd name="adj" fmla="val 85714"/>
            </a:avLst>
          </a:prstGeom>
          <a:solidFill>
            <a:schemeClr val="accent1"/>
          </a:solidFill>
          <a:ln>
            <a:noFill/>
          </a:ln>
          <a:effectLst/>
          <a:extLs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000">
                <a:solidFill>
                  <a:srgbClr val="FFFFCC"/>
                </a:solidFill>
                <a:latin typeface="Arial" panose="020B0604020202020204" pitchFamily="34" charset="0"/>
                <a:ea typeface="楷体_GB2312" pitchFamily="49" charset="-122"/>
              </a:rPr>
              <a:t>Output s</a:t>
            </a:r>
            <a:endParaRPr kumimoji="0" lang="en-US" altLang="zh-CN" sz="2000">
              <a:solidFill>
                <a:srgbClr val="FFFFCC"/>
              </a:solidFill>
              <a:latin typeface="Arial" panose="020B0604020202020204" pitchFamily="34" charset="0"/>
              <a:ea typeface="楷体_GB2312" pitchFamily="49" charset="-122"/>
            </a:endParaRPr>
          </a:p>
        </p:txBody>
      </p:sp>
      <p:sp>
        <p:nvSpPr>
          <p:cNvPr id="14" name="Oval 18"/>
          <p:cNvSpPr>
            <a:spLocks noChangeArrowheads="1"/>
          </p:cNvSpPr>
          <p:nvPr/>
        </p:nvSpPr>
        <p:spPr bwMode="auto">
          <a:xfrm>
            <a:off x="2667000" y="5697538"/>
            <a:ext cx="609600" cy="6096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000">
                <a:solidFill>
                  <a:srgbClr val="FFFFCC"/>
                </a:solidFill>
                <a:latin typeface="Arial" panose="020B0604020202020204" pitchFamily="34" charset="0"/>
                <a:ea typeface="楷体_GB2312" pitchFamily="49" charset="-122"/>
              </a:rPr>
              <a:t>A0</a:t>
            </a:r>
            <a:endParaRPr kumimoji="0" lang="en-US" altLang="zh-CN" sz="2000" dirty="0">
              <a:solidFill>
                <a:srgbClr val="FFFFCC"/>
              </a:solidFill>
              <a:latin typeface="Arial" panose="020B0604020202020204" pitchFamily="34" charset="0"/>
              <a:ea typeface="楷体_GB2312" pitchFamily="49" charset="-122"/>
            </a:endParaRPr>
          </a:p>
        </p:txBody>
      </p:sp>
      <p:cxnSp>
        <p:nvCxnSpPr>
          <p:cNvPr id="15" name="AutoShape 19"/>
          <p:cNvCxnSpPr>
            <a:cxnSpLocks noChangeShapeType="1"/>
            <a:stCxn id="8" idx="2"/>
            <a:endCxn id="14" idx="0"/>
          </p:cNvCxnSpPr>
          <p:nvPr/>
        </p:nvCxnSpPr>
        <p:spPr bwMode="auto">
          <a:xfrm>
            <a:off x="2971800" y="5280493"/>
            <a:ext cx="0" cy="417045"/>
          </a:xfrm>
          <a:prstGeom prst="straightConnector1">
            <a:avLst/>
          </a:prstGeom>
          <a:noFill/>
          <a:ln w="25400">
            <a:solidFill>
              <a:srgbClr val="FFFFCC"/>
            </a:solidFill>
            <a:round/>
            <a:headEnd type="none" w="lg"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Oval 20"/>
          <p:cNvSpPr>
            <a:spLocks noChangeArrowheads="1"/>
          </p:cNvSpPr>
          <p:nvPr/>
        </p:nvSpPr>
        <p:spPr bwMode="auto">
          <a:xfrm>
            <a:off x="7315202" y="1387475"/>
            <a:ext cx="609600" cy="6096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000">
                <a:solidFill>
                  <a:srgbClr val="FFFFCC"/>
                </a:solidFill>
                <a:latin typeface="Arial" panose="020B0604020202020204" pitchFamily="34" charset="0"/>
                <a:ea typeface="楷体_GB2312" pitchFamily="49" charset="-122"/>
              </a:rPr>
              <a:t>A0</a:t>
            </a:r>
            <a:endParaRPr kumimoji="0" lang="en-US" altLang="zh-CN" sz="2000">
              <a:solidFill>
                <a:srgbClr val="FFFFCC"/>
              </a:solidFill>
              <a:latin typeface="Arial" panose="020B0604020202020204" pitchFamily="34" charset="0"/>
              <a:ea typeface="楷体_GB2312" pitchFamily="49" charset="-122"/>
            </a:endParaRPr>
          </a:p>
        </p:txBody>
      </p:sp>
      <p:cxnSp>
        <p:nvCxnSpPr>
          <p:cNvPr id="17" name="AutoShape 21"/>
          <p:cNvCxnSpPr>
            <a:cxnSpLocks noChangeShapeType="1"/>
            <a:stCxn id="16" idx="4"/>
            <a:endCxn id="13" idx="1"/>
          </p:cNvCxnSpPr>
          <p:nvPr/>
        </p:nvCxnSpPr>
        <p:spPr bwMode="auto">
          <a:xfrm>
            <a:off x="7620002" y="1997075"/>
            <a:ext cx="0" cy="533400"/>
          </a:xfrm>
          <a:prstGeom prst="straightConnector1">
            <a:avLst/>
          </a:prstGeom>
          <a:noFill/>
          <a:ln w="25400">
            <a:solidFill>
              <a:srgbClr val="FFFFCC"/>
            </a:solidFill>
            <a:round/>
            <a:headEnd type="none" w="lg"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2"/>
          <p:cNvSpPr>
            <a:spLocks noChangeArrowheads="1"/>
          </p:cNvSpPr>
          <p:nvPr/>
        </p:nvSpPr>
        <p:spPr bwMode="auto">
          <a:xfrm>
            <a:off x="6934202" y="3825875"/>
            <a:ext cx="1371600" cy="457200"/>
          </a:xfrm>
          <a:prstGeom prst="roundRect">
            <a:avLst>
              <a:gd name="adj" fmla="val 50000"/>
            </a:avLst>
          </a:prstGeom>
          <a:solidFill>
            <a:schemeClr val="accent1"/>
          </a:solidFill>
          <a:ln w="9525">
            <a:solidFill>
              <a:schemeClr val="accent1"/>
            </a:solidFill>
            <a:round/>
            <a:head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en-US" altLang="zh-CN" sz="2400">
                <a:solidFill>
                  <a:srgbClr val="FFFFCC"/>
                </a:solidFill>
                <a:latin typeface="Arial" panose="020B0604020202020204" pitchFamily="34" charset="0"/>
                <a:ea typeface="楷体_GB2312" pitchFamily="49" charset="-122"/>
              </a:rPr>
              <a:t>end</a:t>
            </a:r>
            <a:endParaRPr kumimoji="0" lang="en-US" altLang="zh-CN" sz="2400">
              <a:solidFill>
                <a:srgbClr val="FFFFCC"/>
              </a:solidFill>
              <a:latin typeface="Arial" panose="020B0604020202020204" pitchFamily="34" charset="0"/>
              <a:ea typeface="楷体_GB2312" pitchFamily="49" charset="-122"/>
            </a:endParaRPr>
          </a:p>
        </p:txBody>
      </p:sp>
      <p:cxnSp>
        <p:nvCxnSpPr>
          <p:cNvPr id="19" name="AutoShape 23"/>
          <p:cNvCxnSpPr>
            <a:cxnSpLocks noChangeShapeType="1"/>
            <a:stCxn id="13" idx="4"/>
            <a:endCxn id="18" idx="0"/>
          </p:cNvCxnSpPr>
          <p:nvPr/>
        </p:nvCxnSpPr>
        <p:spPr bwMode="auto">
          <a:xfrm>
            <a:off x="7620002" y="3063875"/>
            <a:ext cx="0" cy="762000"/>
          </a:xfrm>
          <a:prstGeom prst="straightConnector1">
            <a:avLst/>
          </a:prstGeom>
          <a:noFill/>
          <a:ln w="25400">
            <a:solidFill>
              <a:srgbClr val="FFFFCC"/>
            </a:solidFill>
            <a:round/>
            <a:headEnd type="none" w="lg"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任意多边形: 形状 19"/>
          <p:cNvSpPr/>
          <p:nvPr/>
        </p:nvSpPr>
        <p:spPr>
          <a:xfrm>
            <a:off x="3205018" y="1646617"/>
            <a:ext cx="4091709" cy="4375492"/>
          </a:xfrm>
          <a:custGeom>
            <a:avLst/>
            <a:gdLst>
              <a:gd name="connsiteX0" fmla="*/ 0 w 4091709"/>
              <a:gd name="connsiteY0" fmla="*/ 4375492 h 4375492"/>
              <a:gd name="connsiteX1" fmla="*/ 2881746 w 4091709"/>
              <a:gd name="connsiteY1" fmla="*/ 3590401 h 4375492"/>
              <a:gd name="connsiteX2" fmla="*/ 2041237 w 4091709"/>
              <a:gd name="connsiteY2" fmla="*/ 440801 h 4375492"/>
              <a:gd name="connsiteX3" fmla="*/ 4091709 w 4091709"/>
              <a:gd name="connsiteY3" fmla="*/ 25165 h 4375492"/>
              <a:gd name="connsiteX4" fmla="*/ 4091709 w 4091709"/>
              <a:gd name="connsiteY4" fmla="*/ 25165 h 4375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91709" h="4375492">
                <a:moveTo>
                  <a:pt x="0" y="4375492"/>
                </a:moveTo>
                <a:cubicBezTo>
                  <a:pt x="1270770" y="4310837"/>
                  <a:pt x="2541540" y="4246183"/>
                  <a:pt x="2881746" y="3590401"/>
                </a:cubicBezTo>
                <a:cubicBezTo>
                  <a:pt x="3221952" y="2934619"/>
                  <a:pt x="1839577" y="1035007"/>
                  <a:pt x="2041237" y="440801"/>
                </a:cubicBezTo>
                <a:cubicBezTo>
                  <a:pt x="2242897" y="-153405"/>
                  <a:pt x="4091709" y="25165"/>
                  <a:pt x="4091709" y="25165"/>
                </a:cubicBezTo>
                <a:lnTo>
                  <a:pt x="4091709" y="25165"/>
                </a:lnTo>
              </a:path>
            </a:pathLst>
          </a:custGeom>
          <a:noFill/>
          <a:ln w="15875">
            <a:solidFill>
              <a:srgbClr val="FF0000"/>
            </a:solidFill>
            <a:tailEnd type="triangle"/>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up)">
                                      <p:cBhvr>
                                        <p:cTn id="48" dur="500"/>
                                        <p:tgtEl>
                                          <p:spTgt spid="15"/>
                                        </p:tgtEl>
                                      </p:cBhvr>
                                    </p:animEffect>
                                  </p:childTnLst>
                                </p:cTn>
                              </p:par>
                            </p:childTnLst>
                          </p:cTn>
                        </p:par>
                        <p:par>
                          <p:cTn id="49" fill="hold">
                            <p:stCondLst>
                              <p:cond delay="500"/>
                            </p:stCondLst>
                            <p:childTnLst>
                              <p:par>
                                <p:cTn id="50" presetID="1" presetClass="entr" presetSubtype="0" fill="hold" grpId="0" nodeType="afterEffect">
                                  <p:stCondLst>
                                    <p:cond delay="0"/>
                                  </p:stCondLst>
                                  <p:childTnLst>
                                    <p:set>
                                      <p:cBhvr>
                                        <p:cTn id="51" dur="1" fill="hold">
                                          <p:stCondLst>
                                            <p:cond delay="499"/>
                                          </p:stCondLst>
                                        </p:cTn>
                                        <p:tgtEl>
                                          <p:spTgt spid="1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up)">
                                      <p:cBhvr>
                                        <p:cTn id="60" dur="500"/>
                                        <p:tgtEl>
                                          <p:spTgt spid="17"/>
                                        </p:tgtEl>
                                      </p:cBhvr>
                                    </p:animEffec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499"/>
                                          </p:stCondLst>
                                        </p:cTn>
                                        <p:tgtEl>
                                          <p:spTgt spid="1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up)">
                                      <p:cBhvr>
                                        <p:cTn id="68" dur="500"/>
                                        <p:tgtEl>
                                          <p:spTgt spid="19"/>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autoUpdateAnimBg="0"/>
      <p:bldP spid="6" grpId="0" animBg="1" autoUpdateAnimBg="0"/>
      <p:bldP spid="8" grpId="0" animBg="1" autoUpdateAnimBg="0"/>
      <p:bldP spid="10" grpId="0" autoUpdateAnimBg="0"/>
      <p:bldP spid="12" grpId="0" autoUpdateAnimBg="0"/>
      <p:bldP spid="13" grpId="0" animBg="1" autoUpdateAnimBg="0"/>
      <p:bldP spid="14" grpId="0" animBg="1" autoUpdateAnimBg="0"/>
      <p:bldP spid="16" grpId="0" animBg="1" autoUpdateAnimBg="0"/>
      <p:bldP spid="18"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3200" b="1" dirty="0">
                <a:solidFill>
                  <a:srgbClr val="FFFF00"/>
                </a:solidFill>
                <a:latin typeface="+mj-ea"/>
              </a:rPr>
              <a:t>思考题</a:t>
            </a:r>
            <a:endParaRPr lang="zh-CN" altLang="en-US" sz="3200" dirty="0">
              <a:latin typeface="+mj-ea"/>
            </a:endParaRPr>
          </a:p>
        </p:txBody>
      </p:sp>
      <p:sp>
        <p:nvSpPr>
          <p:cNvPr id="3" name="Text Box 2"/>
          <p:cNvSpPr txBox="1">
            <a:spLocks noChangeArrowheads="1"/>
          </p:cNvSpPr>
          <p:nvPr/>
        </p:nvSpPr>
        <p:spPr bwMode="auto">
          <a:xfrm>
            <a:off x="866866" y="1127989"/>
            <a:ext cx="4876800" cy="157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E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99"/>
                </a:solidFill>
                <a:latin typeface="Arial" panose="020B0604020202020204" pitchFamily="34" charset="0"/>
                <a:ea typeface="华文行楷" panose="02010800040101010101" pitchFamily="2" charset="-122"/>
              </a:rPr>
              <a:t>⒈</a:t>
            </a:r>
            <a:r>
              <a:rPr lang="zh-CN" altLang="en-US" sz="2400" dirty="0">
                <a:solidFill>
                  <a:srgbClr val="FFFF99"/>
                </a:solidFill>
                <a:latin typeface="Arial" panose="020B0604020202020204" pitchFamily="34" charset="0"/>
                <a:ea typeface="楷体_GB2312" pitchFamily="49" charset="-122"/>
              </a:rPr>
              <a:t>用程序流程图描述算法</a:t>
            </a:r>
            <a:endParaRPr lang="zh-CN" altLang="en-US" sz="2400" dirty="0">
              <a:solidFill>
                <a:srgbClr val="FFFF99"/>
              </a:solidFill>
              <a:latin typeface="Arial" panose="020B0604020202020204" pitchFamily="34" charset="0"/>
              <a:ea typeface="楷体_GB2312" pitchFamily="49" charset="-122"/>
            </a:endParaRPr>
          </a:p>
          <a:p>
            <a:pPr eaLnBrk="1" hangingPunct="1">
              <a:spcBef>
                <a:spcPct val="0"/>
              </a:spcBef>
              <a:buFontTx/>
              <a:buNone/>
            </a:pPr>
            <a:r>
              <a:rPr lang="zh-CN" altLang="en-US" sz="2400" dirty="0">
                <a:solidFill>
                  <a:srgbClr val="CCECFF"/>
                </a:solidFill>
                <a:latin typeface="Arial" panose="020B0604020202020204" pitchFamily="34" charset="0"/>
                <a:ea typeface="楷体_GB2312" pitchFamily="49" charset="-122"/>
              </a:rPr>
              <a:t>                 </a:t>
            </a:r>
            <a:r>
              <a:rPr lang="en-US" altLang="zh-CN" sz="2400" dirty="0">
                <a:solidFill>
                  <a:srgbClr val="CCECFF"/>
                </a:solidFill>
                <a:latin typeface="Arial" panose="020B0604020202020204" pitchFamily="34" charset="0"/>
                <a:ea typeface="楷体_GB2312" pitchFamily="49" charset="-122"/>
              </a:rPr>
              <a:t>1       x &gt; 0</a:t>
            </a:r>
            <a:endParaRPr lang="en-US" altLang="zh-CN" sz="2400" dirty="0">
              <a:solidFill>
                <a:srgbClr val="CCECFF"/>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CCECFF"/>
                </a:solidFill>
                <a:latin typeface="Arial" panose="020B0604020202020204" pitchFamily="34" charset="0"/>
                <a:ea typeface="楷体_GB2312" pitchFamily="49" charset="-122"/>
              </a:rPr>
              <a:t>      y =      0       x = 0</a:t>
            </a:r>
            <a:endParaRPr lang="en-US" altLang="zh-CN" sz="2400" dirty="0">
              <a:solidFill>
                <a:srgbClr val="CCECFF"/>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CCECFF"/>
                </a:solidFill>
                <a:latin typeface="Arial" panose="020B0604020202020204" pitchFamily="34" charset="0"/>
                <a:ea typeface="楷体_GB2312" pitchFamily="49" charset="-122"/>
              </a:rPr>
              <a:t>                -1       x &lt; 0</a:t>
            </a:r>
            <a:endParaRPr lang="en-US" altLang="zh-CN" sz="2400" dirty="0">
              <a:solidFill>
                <a:srgbClr val="CCECFF"/>
              </a:solidFill>
              <a:latin typeface="Arial" panose="020B0604020202020204" pitchFamily="34" charset="0"/>
              <a:ea typeface="楷体_GB2312" pitchFamily="49" charset="-122"/>
            </a:endParaRPr>
          </a:p>
        </p:txBody>
      </p:sp>
      <p:sp>
        <p:nvSpPr>
          <p:cNvPr id="4" name="AutoShape 3"/>
          <p:cNvSpPr/>
          <p:nvPr/>
        </p:nvSpPr>
        <p:spPr bwMode="auto">
          <a:xfrm>
            <a:off x="1973656" y="1691489"/>
            <a:ext cx="228600" cy="838200"/>
          </a:xfrm>
          <a:prstGeom prst="leftBrace">
            <a:avLst>
              <a:gd name="adj1" fmla="val 30556"/>
              <a:gd name="adj2" fmla="val 50000"/>
            </a:avLst>
          </a:prstGeom>
          <a:noFill/>
          <a:ln w="9525">
            <a:solidFill>
              <a:srgbClr val="CCEC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pitchFamily="49" charset="-122"/>
            </a:endParaRPr>
          </a:p>
        </p:txBody>
      </p:sp>
      <p:sp>
        <p:nvSpPr>
          <p:cNvPr id="5" name="Text Box 5"/>
          <p:cNvSpPr txBox="1">
            <a:spLocks noChangeArrowheads="1"/>
          </p:cNvSpPr>
          <p:nvPr/>
        </p:nvSpPr>
        <p:spPr bwMode="auto">
          <a:xfrm>
            <a:off x="275374" y="3202852"/>
            <a:ext cx="6953250" cy="4635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99"/>
                </a:solidFill>
                <a:ea typeface="楷体_GB2312" pitchFamily="49" charset="-122"/>
              </a:rPr>
              <a:t>        </a:t>
            </a:r>
            <a:r>
              <a:rPr lang="en-US" altLang="zh-CN" sz="2400" dirty="0">
                <a:solidFill>
                  <a:srgbClr val="FFFF99"/>
                </a:solidFill>
                <a:ea typeface="华文行楷" panose="02010800040101010101" pitchFamily="2" charset="-122"/>
              </a:rPr>
              <a:t>⒉</a:t>
            </a:r>
            <a:r>
              <a:rPr lang="zh-CN" altLang="en-US" sz="2400" dirty="0">
                <a:solidFill>
                  <a:srgbClr val="FFFF99"/>
                </a:solidFill>
                <a:ea typeface="楷体_GB2312" pitchFamily="49" charset="-122"/>
              </a:rPr>
              <a:t>用框图描述，欧几里德求最大公约数算法。</a:t>
            </a:r>
            <a:endParaRPr lang="zh-CN" altLang="en-US" sz="2400" dirty="0">
              <a:solidFill>
                <a:srgbClr val="FFFF99"/>
              </a:solidFill>
              <a:ea typeface="楷体_GB2312" pitchFamily="49" charset="-122"/>
            </a:endParaRPr>
          </a:p>
        </p:txBody>
      </p:sp>
      <p:sp>
        <p:nvSpPr>
          <p:cNvPr id="6" name="Text Box 6"/>
          <p:cNvSpPr txBox="1">
            <a:spLocks noChangeArrowheads="1"/>
          </p:cNvSpPr>
          <p:nvPr/>
        </p:nvSpPr>
        <p:spPr bwMode="auto">
          <a:xfrm>
            <a:off x="277635" y="3842441"/>
            <a:ext cx="12044131" cy="83317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99"/>
                </a:solidFill>
                <a:ea typeface="华文行楷" panose="02010800040101010101" pitchFamily="2" charset="-122"/>
              </a:rPr>
              <a:t>        ⒊</a:t>
            </a:r>
            <a:r>
              <a:rPr lang="zh-CN" altLang="en-US" sz="2400" dirty="0">
                <a:solidFill>
                  <a:srgbClr val="FFFF99"/>
                </a:solidFill>
                <a:ea typeface="楷体_GB2312" pitchFamily="49" charset="-122"/>
              </a:rPr>
              <a:t>从生活或学习中找出可以用算法描述的一件事，先说明，然后通过流程图描述算法。</a:t>
            </a:r>
            <a:endParaRPr lang="zh-CN" altLang="en-US" sz="2400" dirty="0">
              <a:solidFill>
                <a:srgbClr val="FFFF99"/>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1" name="菜单命令时蛙鸣.wav"/>
                                        </p:tgtEl>
                                      </p:cMediaNode>
                                    </p:audio>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subTnLst>
                                    <p:audio>
                                      <p:cMediaNode>
                                        <p:cTn display="0" masterRel="sameClick">
                                          <p:stCondLst>
                                            <p:cond evt="begin" delay="0">
                                              <p:tn val="10"/>
                                            </p:cond>
                                          </p:stCondLst>
                                          <p:endCondLst>
                                            <p:cond evt="onStopAudio" delay="0">
                                              <p:tgtEl>
                                                <p:sldTgt/>
                                              </p:tgtEl>
                                            </p:cond>
                                          </p:endCondLst>
                                        </p:cTn>
                                        <p:tgtEl>
                                          <p:sndTgt r:embed="rId2"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6333" y="220905"/>
            <a:ext cx="11599334" cy="583142"/>
          </a:xfrm>
        </p:spPr>
        <p:txBody>
          <a:bodyPr/>
          <a:lstStyle/>
          <a:p>
            <a:pPr algn="ctr"/>
            <a:r>
              <a:rPr lang="en-US" altLang="zh-CN" sz="2400" b="1" dirty="0">
                <a:solidFill>
                  <a:srgbClr val="FFFF00"/>
                </a:solidFill>
                <a:latin typeface="微软雅黑" panose="020B0503020204020204" pitchFamily="34" charset="-122"/>
                <a:ea typeface="微软雅黑" panose="020B0503020204020204" pitchFamily="34" charset="-122"/>
              </a:rPr>
              <a:t>1.3  C++</a:t>
            </a:r>
            <a:r>
              <a:rPr lang="zh-CN" altLang="en-US" sz="2400" b="1" dirty="0">
                <a:solidFill>
                  <a:srgbClr val="FFFF00"/>
                </a:solidFill>
                <a:latin typeface="微软雅黑" panose="020B0503020204020204" pitchFamily="34" charset="-122"/>
                <a:ea typeface="微软雅黑" panose="020B0503020204020204" pitchFamily="34" charset="-122"/>
              </a:rPr>
              <a:t>语言编程的过程</a:t>
            </a:r>
            <a:endParaRPr lang="zh-CN" altLang="en-US" sz="2400" dirty="0">
              <a:latin typeface="微软雅黑" panose="020B0503020204020204" pitchFamily="34" charset="-122"/>
              <a:ea typeface="微软雅黑" panose="020B0503020204020204" pitchFamily="34" charset="-122"/>
            </a:endParaRPr>
          </a:p>
        </p:txBody>
      </p:sp>
      <p:sp>
        <p:nvSpPr>
          <p:cNvPr id="61" name="Rectangle 3"/>
          <p:cNvSpPr>
            <a:spLocks noChangeArrowheads="1"/>
          </p:cNvSpPr>
          <p:nvPr/>
        </p:nvSpPr>
        <p:spPr bwMode="auto">
          <a:xfrm>
            <a:off x="3791139" y="1687512"/>
            <a:ext cx="1676400" cy="4572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sz="2400" b="1" i="0" u="none" strike="noStrike" kern="0" cap="none" spc="0" normalizeH="0" baseline="0" noProof="0">
                <a:ln>
                  <a:noFill/>
                </a:ln>
                <a:solidFill>
                  <a:srgbClr val="FFFFFF"/>
                </a:solidFill>
                <a:effectLst/>
                <a:uLnTx/>
                <a:uFillTx/>
                <a:latin typeface="Arial" panose="020B0604020202020204" pitchFamily="34" charset="0"/>
                <a:ea typeface="楷体_GB2312" pitchFamily="49" charset="-122"/>
              </a:rPr>
              <a:t>编辑</a:t>
            </a:r>
            <a:endParaRPr kumimoji="0" lang="zh-CN" altLang="en-US" sz="2400" b="1" i="0" u="none" strike="noStrike" kern="0" cap="none" spc="0" normalizeH="0" baseline="0" noProof="0">
              <a:ln>
                <a:noFill/>
              </a:ln>
              <a:solidFill>
                <a:srgbClr val="FFFFFF"/>
              </a:solidFill>
              <a:effectLst/>
              <a:uLnTx/>
              <a:uFillTx/>
              <a:latin typeface="Arial" panose="020B0604020202020204" pitchFamily="34" charset="0"/>
              <a:ea typeface="楷体_GB2312" pitchFamily="49" charset="-122"/>
            </a:endParaRPr>
          </a:p>
        </p:txBody>
      </p:sp>
      <p:sp>
        <p:nvSpPr>
          <p:cNvPr id="62" name="AutoShape 4"/>
          <p:cNvSpPr>
            <a:spLocks noChangeArrowheads="1"/>
          </p:cNvSpPr>
          <p:nvPr/>
        </p:nvSpPr>
        <p:spPr bwMode="auto">
          <a:xfrm>
            <a:off x="3943539" y="849312"/>
            <a:ext cx="1371600" cy="457200"/>
          </a:xfrm>
          <a:prstGeom prst="roundRect">
            <a:avLst>
              <a:gd name="adj" fmla="val 50000"/>
            </a:avLst>
          </a:prstGeom>
          <a:solidFill>
            <a:srgbClr val="FF9900"/>
          </a:solidFill>
          <a:ln w="9525">
            <a:solidFill>
              <a:srgbClr val="FF9900"/>
            </a:solidFill>
            <a:round/>
            <a:head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eaLnBrk="0" fontAlgn="base" hangingPunct="0">
              <a:spcBef>
                <a:spcPct val="0"/>
              </a:spcBef>
              <a:spcAft>
                <a:spcPct val="0"/>
              </a:spcAft>
              <a:buNone/>
              <a:defRPr/>
            </a:pPr>
            <a:r>
              <a:rPr kumimoji="0" lang="en-US" altLang="zh-CN" sz="2000" b="1" kern="0">
                <a:solidFill>
                  <a:srgbClr val="FFFFFF"/>
                </a:solidFill>
                <a:latin typeface="Arial" panose="020B0604020202020204" pitchFamily="34" charset="0"/>
                <a:ea typeface="楷体_GB2312" pitchFamily="49" charset="-122"/>
              </a:rPr>
              <a:t>start</a:t>
            </a:r>
            <a:endParaRPr kumimoji="0" lang="en-US" altLang="zh-CN" sz="2400" kern="0" dirty="0">
              <a:solidFill>
                <a:srgbClr val="FFFFFF"/>
              </a:solidFill>
            </a:endParaRPr>
          </a:p>
        </p:txBody>
      </p:sp>
      <p:cxnSp>
        <p:nvCxnSpPr>
          <p:cNvPr id="63" name="AutoShape 5"/>
          <p:cNvCxnSpPr>
            <a:cxnSpLocks noChangeShapeType="1"/>
            <a:stCxn id="62" idx="2"/>
            <a:endCxn id="61" idx="0"/>
          </p:cNvCxnSpPr>
          <p:nvPr/>
        </p:nvCxnSpPr>
        <p:spPr bwMode="auto">
          <a:xfrm>
            <a:off x="4629339" y="1306512"/>
            <a:ext cx="0" cy="381000"/>
          </a:xfrm>
          <a:prstGeom prst="straightConnector1">
            <a:avLst/>
          </a:prstGeom>
          <a:noFill/>
          <a:ln w="25400">
            <a:solidFill>
              <a:srgbClr val="FF9900"/>
            </a:solidFill>
            <a:round/>
            <a:headEnd type="none" w="lg"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AutoShape 6"/>
          <p:cNvSpPr>
            <a:spLocks noChangeArrowheads="1"/>
          </p:cNvSpPr>
          <p:nvPr/>
        </p:nvSpPr>
        <p:spPr bwMode="auto">
          <a:xfrm>
            <a:off x="6229539" y="1599624"/>
            <a:ext cx="1143000" cy="636151"/>
          </a:xfrm>
          <a:prstGeom prst="can">
            <a:avLst>
              <a:gd name="adj" fmla="val 25000"/>
            </a:avLst>
          </a:prstGeom>
          <a:solidFill>
            <a:srgbClr val="FF9900"/>
          </a:solidFill>
          <a:ln>
            <a:noFill/>
          </a:ln>
          <a:effectLst/>
          <a:extLst>
            <a:ext uri="{91240B29-F687-4F45-9708-019B960494DF}">
              <a14:hiddenLine xmlns:a14="http://schemas.microsoft.com/office/drawing/2010/main" w="9525">
                <a:solidFill>
                  <a:schemeClr val="tx1"/>
                </a:solidFill>
                <a:round/>
                <a:head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fontAlgn="base">
              <a:spcBef>
                <a:spcPct val="0"/>
              </a:spcBef>
              <a:spcAft>
                <a:spcPct val="0"/>
              </a:spcAft>
              <a:buNone/>
              <a:defRPr/>
            </a:pPr>
            <a:r>
              <a:rPr lang="en-US" altLang="zh-CN" sz="2000" b="1" kern="0">
                <a:solidFill>
                  <a:srgbClr val="FFFFFF"/>
                </a:solidFill>
                <a:latin typeface="Arial" panose="020B0604020202020204" pitchFamily="34" charset="0"/>
                <a:ea typeface="楷体_GB2312" pitchFamily="49" charset="-122"/>
              </a:rPr>
              <a:t>f.cpp</a:t>
            </a:r>
            <a:endParaRPr lang="en-US" altLang="zh-CN" sz="2000" b="1" kern="0" dirty="0">
              <a:solidFill>
                <a:srgbClr val="FFFFFF"/>
              </a:solidFill>
              <a:latin typeface="Arial" panose="020B0604020202020204" pitchFamily="34" charset="0"/>
              <a:ea typeface="楷体_GB2312" pitchFamily="49" charset="-122"/>
            </a:endParaRPr>
          </a:p>
        </p:txBody>
      </p:sp>
      <p:sp>
        <p:nvSpPr>
          <p:cNvPr id="65" name="Rectangle 9"/>
          <p:cNvSpPr>
            <a:spLocks noChangeArrowheads="1"/>
          </p:cNvSpPr>
          <p:nvPr/>
        </p:nvSpPr>
        <p:spPr bwMode="auto">
          <a:xfrm>
            <a:off x="3791139" y="2525712"/>
            <a:ext cx="1676400" cy="4572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sz="2400" b="1" i="0" u="none" strike="noStrike" kern="0" cap="none" spc="0" normalizeH="0" baseline="0" noProof="0">
                <a:ln>
                  <a:noFill/>
                </a:ln>
                <a:solidFill>
                  <a:srgbClr val="FFFFFF"/>
                </a:solidFill>
                <a:effectLst/>
                <a:uLnTx/>
                <a:uFillTx/>
                <a:latin typeface="Arial" panose="020B0604020202020204" pitchFamily="34" charset="0"/>
                <a:ea typeface="楷体_GB2312" pitchFamily="49" charset="-122"/>
              </a:rPr>
              <a:t>编译</a:t>
            </a:r>
            <a:endParaRPr kumimoji="0" lang="zh-CN" altLang="en-US" sz="2400" b="1" i="0" u="none" strike="noStrike" kern="0" cap="none" spc="0" normalizeH="0" baseline="0" noProof="0">
              <a:ln>
                <a:noFill/>
              </a:ln>
              <a:solidFill>
                <a:srgbClr val="FFFFFF"/>
              </a:solidFill>
              <a:effectLst/>
              <a:uLnTx/>
              <a:uFillTx/>
              <a:latin typeface="Arial" panose="020B0604020202020204" pitchFamily="34" charset="0"/>
              <a:ea typeface="楷体_GB2312" pitchFamily="49" charset="-122"/>
            </a:endParaRPr>
          </a:p>
        </p:txBody>
      </p:sp>
      <p:cxnSp>
        <p:nvCxnSpPr>
          <p:cNvPr id="66" name="AutoShape 10"/>
          <p:cNvCxnSpPr>
            <a:cxnSpLocks noChangeShapeType="1"/>
            <a:stCxn id="61" idx="2"/>
            <a:endCxn id="65" idx="0"/>
          </p:cNvCxnSpPr>
          <p:nvPr/>
        </p:nvCxnSpPr>
        <p:spPr bwMode="auto">
          <a:xfrm>
            <a:off x="4629339" y="2144712"/>
            <a:ext cx="0" cy="381000"/>
          </a:xfrm>
          <a:prstGeom prst="straightConnector1">
            <a:avLst/>
          </a:prstGeom>
          <a:noFill/>
          <a:ln w="25400">
            <a:solidFill>
              <a:srgbClr val="FF9900"/>
            </a:solidFill>
            <a:round/>
            <a:headEnd type="none" w="lg"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AutoShape 11"/>
          <p:cNvCxnSpPr>
            <a:cxnSpLocks noChangeShapeType="1"/>
          </p:cNvCxnSpPr>
          <p:nvPr/>
        </p:nvCxnSpPr>
        <p:spPr bwMode="auto">
          <a:xfrm rot="5400000">
            <a:off x="5875021" y="1828293"/>
            <a:ext cx="518537" cy="1333500"/>
          </a:xfrm>
          <a:prstGeom prst="bentConnector2">
            <a:avLst/>
          </a:prstGeom>
          <a:noFill/>
          <a:ln w="9525">
            <a:solidFill>
              <a:srgbClr val="FFFFCC"/>
            </a:solidFill>
            <a:miter lim="800000"/>
            <a:headEnd type="none" w="lg"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AutoShape 12"/>
          <p:cNvSpPr>
            <a:spLocks noChangeArrowheads="1"/>
          </p:cNvSpPr>
          <p:nvPr/>
        </p:nvSpPr>
        <p:spPr bwMode="auto">
          <a:xfrm>
            <a:off x="3562539" y="3368675"/>
            <a:ext cx="2133600" cy="727075"/>
          </a:xfrm>
          <a:prstGeom prst="flowChartDecision">
            <a:avLst/>
          </a:prstGeom>
          <a:solidFill>
            <a:srgbClr val="FF9900"/>
          </a:solidFill>
          <a:ln w="25400">
            <a:solidFill>
              <a:srgbClr val="FF9900"/>
            </a:solidFill>
            <a:miter lim="800000"/>
            <a:head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fontAlgn="base">
              <a:spcBef>
                <a:spcPct val="0"/>
              </a:spcBef>
              <a:spcAft>
                <a:spcPct val="0"/>
              </a:spcAft>
              <a:buNone/>
              <a:defRPr/>
            </a:pPr>
            <a:r>
              <a:rPr lang="zh-CN" altLang="en-US" sz="2000" b="1" kern="0">
                <a:solidFill>
                  <a:srgbClr val="FFFFFF"/>
                </a:solidFill>
                <a:latin typeface="Arial" panose="020B0604020202020204" pitchFamily="34" charset="0"/>
                <a:ea typeface="楷体_GB2312" pitchFamily="49" charset="-122"/>
              </a:rPr>
              <a:t>语法错？</a:t>
            </a:r>
            <a:endParaRPr lang="zh-CN" altLang="en-US" sz="2000" b="1" kern="0">
              <a:solidFill>
                <a:srgbClr val="FFFFFF"/>
              </a:solidFill>
              <a:latin typeface="Arial" panose="020B0604020202020204" pitchFamily="34" charset="0"/>
              <a:ea typeface="楷体_GB2312" pitchFamily="49" charset="-122"/>
            </a:endParaRPr>
          </a:p>
        </p:txBody>
      </p:sp>
      <p:cxnSp>
        <p:nvCxnSpPr>
          <p:cNvPr id="69" name="AutoShape 13"/>
          <p:cNvCxnSpPr>
            <a:cxnSpLocks noChangeShapeType="1"/>
            <a:stCxn id="65" idx="2"/>
            <a:endCxn id="68" idx="0"/>
          </p:cNvCxnSpPr>
          <p:nvPr/>
        </p:nvCxnSpPr>
        <p:spPr bwMode="auto">
          <a:xfrm>
            <a:off x="4629339" y="2982912"/>
            <a:ext cx="0" cy="373063"/>
          </a:xfrm>
          <a:prstGeom prst="straightConnector1">
            <a:avLst/>
          </a:prstGeom>
          <a:noFill/>
          <a:ln w="25400">
            <a:solidFill>
              <a:srgbClr val="FF9900"/>
            </a:solidFill>
            <a:round/>
            <a:headEnd type="none" w="lg"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Text Box 15"/>
          <p:cNvSpPr txBox="1">
            <a:spLocks noChangeArrowheads="1"/>
          </p:cNvSpPr>
          <p:nvPr/>
        </p:nvSpPr>
        <p:spPr bwMode="auto">
          <a:xfrm>
            <a:off x="3410139" y="3287712"/>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000" b="1">
                <a:solidFill>
                  <a:srgbClr val="FFFFCC"/>
                </a:solidFill>
                <a:latin typeface="Arial" panose="020B0604020202020204" pitchFamily="34" charset="0"/>
                <a:ea typeface="楷体_GB2312" pitchFamily="49" charset="-122"/>
              </a:rPr>
              <a:t>有</a:t>
            </a:r>
            <a:endParaRPr lang="zh-CN" altLang="en-US" sz="2000" b="1">
              <a:solidFill>
                <a:srgbClr val="FFFFCC"/>
              </a:solidFill>
              <a:latin typeface="Arial" panose="020B0604020202020204" pitchFamily="34" charset="0"/>
              <a:ea typeface="楷体_GB2312" pitchFamily="49" charset="-122"/>
            </a:endParaRPr>
          </a:p>
        </p:txBody>
      </p:sp>
      <p:cxnSp>
        <p:nvCxnSpPr>
          <p:cNvPr id="71" name="AutoShape 16"/>
          <p:cNvCxnSpPr>
            <a:cxnSpLocks noChangeShapeType="1"/>
          </p:cNvCxnSpPr>
          <p:nvPr/>
        </p:nvCxnSpPr>
        <p:spPr bwMode="auto">
          <a:xfrm rot="10800000" flipH="1">
            <a:off x="3549839" y="1687512"/>
            <a:ext cx="1079500" cy="2044700"/>
          </a:xfrm>
          <a:prstGeom prst="bentConnector4">
            <a:avLst>
              <a:gd name="adj1" fmla="val -20000"/>
              <a:gd name="adj2" fmla="val 111181"/>
            </a:avLst>
          </a:prstGeom>
          <a:noFill/>
          <a:ln w="25400">
            <a:solidFill>
              <a:srgbClr val="FFFFCC"/>
            </a:solidFill>
            <a:miter lim="800000"/>
            <a:headEnd type="none" w="lg"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Text Box 17"/>
          <p:cNvSpPr txBox="1">
            <a:spLocks noChangeArrowheads="1"/>
          </p:cNvSpPr>
          <p:nvPr/>
        </p:nvSpPr>
        <p:spPr bwMode="auto">
          <a:xfrm>
            <a:off x="4019739" y="3973512"/>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000" b="1">
                <a:solidFill>
                  <a:srgbClr val="FFFFCC"/>
                </a:solidFill>
                <a:latin typeface="Arial" panose="020B0604020202020204" pitchFamily="34" charset="0"/>
                <a:ea typeface="楷体_GB2312" pitchFamily="49" charset="-122"/>
              </a:rPr>
              <a:t>无</a:t>
            </a:r>
            <a:endParaRPr lang="zh-CN" altLang="en-US" sz="2000" b="1">
              <a:solidFill>
                <a:srgbClr val="FFFFCC"/>
              </a:solidFill>
              <a:latin typeface="Arial" panose="020B0604020202020204" pitchFamily="34" charset="0"/>
              <a:ea typeface="楷体_GB2312" pitchFamily="49" charset="-122"/>
            </a:endParaRPr>
          </a:p>
        </p:txBody>
      </p:sp>
      <p:sp>
        <p:nvSpPr>
          <p:cNvPr id="73" name="AutoShape 18"/>
          <p:cNvSpPr>
            <a:spLocks noChangeArrowheads="1"/>
          </p:cNvSpPr>
          <p:nvPr/>
        </p:nvSpPr>
        <p:spPr bwMode="auto">
          <a:xfrm>
            <a:off x="6229539" y="3793549"/>
            <a:ext cx="1143000" cy="636151"/>
          </a:xfrm>
          <a:prstGeom prst="can">
            <a:avLst>
              <a:gd name="adj" fmla="val 25000"/>
            </a:avLst>
          </a:prstGeom>
          <a:solidFill>
            <a:srgbClr val="FF9900"/>
          </a:solidFill>
          <a:ln>
            <a:noFill/>
          </a:ln>
          <a:effectLst/>
          <a:extLst>
            <a:ext uri="{91240B29-F687-4F45-9708-019B960494DF}">
              <a14:hiddenLine xmlns:a14="http://schemas.microsoft.com/office/drawing/2010/main" w="9525">
                <a:solidFill>
                  <a:schemeClr val="tx1"/>
                </a:solidFill>
                <a:round/>
                <a:head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fontAlgn="base">
              <a:spcBef>
                <a:spcPct val="0"/>
              </a:spcBef>
              <a:spcAft>
                <a:spcPct val="0"/>
              </a:spcAft>
              <a:buNone/>
              <a:defRPr/>
            </a:pPr>
            <a:r>
              <a:rPr lang="en-US" altLang="zh-CN" sz="2000" b="1" kern="0">
                <a:solidFill>
                  <a:srgbClr val="FFFFFF"/>
                </a:solidFill>
                <a:latin typeface="Arial" panose="020B0604020202020204" pitchFamily="34" charset="0"/>
                <a:ea typeface="楷体_GB2312" pitchFamily="49" charset="-122"/>
              </a:rPr>
              <a:t>f.obj</a:t>
            </a:r>
            <a:endParaRPr lang="en-US" altLang="zh-CN" sz="2000" b="1" kern="0" dirty="0">
              <a:solidFill>
                <a:srgbClr val="FFFFFF"/>
              </a:solidFill>
              <a:latin typeface="Arial" panose="020B0604020202020204" pitchFamily="34" charset="0"/>
              <a:ea typeface="楷体_GB2312" pitchFamily="49" charset="-122"/>
            </a:endParaRPr>
          </a:p>
        </p:txBody>
      </p:sp>
      <p:cxnSp>
        <p:nvCxnSpPr>
          <p:cNvPr id="74" name="AutoShape 19"/>
          <p:cNvCxnSpPr>
            <a:cxnSpLocks noChangeShapeType="1"/>
            <a:stCxn id="68" idx="2"/>
            <a:endCxn id="73" idx="2"/>
          </p:cNvCxnSpPr>
          <p:nvPr/>
        </p:nvCxnSpPr>
        <p:spPr bwMode="auto">
          <a:xfrm>
            <a:off x="4629339" y="4095750"/>
            <a:ext cx="1600200" cy="15875"/>
          </a:xfrm>
          <a:prstGeom prst="straightConnector1">
            <a:avLst/>
          </a:prstGeom>
          <a:noFill/>
          <a:ln w="9525">
            <a:solidFill>
              <a:srgbClr val="FFFFCC"/>
            </a:solidFill>
            <a:round/>
            <a:headEnd type="none" w="lg"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Rectangle 22"/>
          <p:cNvSpPr>
            <a:spLocks noChangeArrowheads="1"/>
          </p:cNvSpPr>
          <p:nvPr/>
        </p:nvSpPr>
        <p:spPr bwMode="auto">
          <a:xfrm>
            <a:off x="3791139" y="4430712"/>
            <a:ext cx="1676400" cy="457200"/>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sz="2000" b="1" i="0" u="none" strike="noStrike" kern="0" cap="none" spc="0" normalizeH="0" baseline="0" noProof="0">
                <a:ln>
                  <a:noFill/>
                </a:ln>
                <a:solidFill>
                  <a:srgbClr val="FFFFFF"/>
                </a:solidFill>
                <a:effectLst/>
                <a:uLnTx/>
                <a:uFillTx/>
                <a:latin typeface="Arial" panose="020B0604020202020204" pitchFamily="34" charset="0"/>
                <a:ea typeface="楷体_GB2312" pitchFamily="49" charset="-122"/>
              </a:rPr>
              <a:t>连接、运行</a:t>
            </a:r>
            <a:endParaRPr kumimoji="0" lang="zh-CN" altLang="en-US" sz="2000" b="1" i="0" u="none" strike="noStrike" kern="0" cap="none" spc="0" normalizeH="0" baseline="0" noProof="0">
              <a:ln>
                <a:noFill/>
              </a:ln>
              <a:solidFill>
                <a:srgbClr val="FFFFFF"/>
              </a:solidFill>
              <a:effectLst/>
              <a:uLnTx/>
              <a:uFillTx/>
              <a:latin typeface="Arial" panose="020B0604020202020204" pitchFamily="34" charset="0"/>
              <a:ea typeface="楷体_GB2312" pitchFamily="49" charset="-122"/>
            </a:endParaRPr>
          </a:p>
        </p:txBody>
      </p:sp>
      <p:cxnSp>
        <p:nvCxnSpPr>
          <p:cNvPr id="76" name="AutoShape 24"/>
          <p:cNvCxnSpPr>
            <a:cxnSpLocks noChangeShapeType="1"/>
            <a:stCxn id="68" idx="2"/>
            <a:endCxn id="75" idx="0"/>
          </p:cNvCxnSpPr>
          <p:nvPr/>
        </p:nvCxnSpPr>
        <p:spPr bwMode="auto">
          <a:xfrm>
            <a:off x="4629339" y="4108450"/>
            <a:ext cx="0" cy="322262"/>
          </a:xfrm>
          <a:prstGeom prst="straightConnector1">
            <a:avLst/>
          </a:prstGeom>
          <a:noFill/>
          <a:ln w="25400">
            <a:solidFill>
              <a:srgbClr val="FF9900"/>
            </a:solidFill>
            <a:round/>
            <a:headEnd type="none" w="lg"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AutoShape 25"/>
          <p:cNvSpPr>
            <a:spLocks noChangeArrowheads="1"/>
          </p:cNvSpPr>
          <p:nvPr/>
        </p:nvSpPr>
        <p:spPr bwMode="auto">
          <a:xfrm>
            <a:off x="3562539" y="5192712"/>
            <a:ext cx="2133600" cy="762000"/>
          </a:xfrm>
          <a:prstGeom prst="flowChartDecision">
            <a:avLst/>
          </a:prstGeom>
          <a:solidFill>
            <a:srgbClr val="FF9900"/>
          </a:solidFill>
          <a:ln>
            <a:noFill/>
          </a:ln>
          <a:effectLst/>
          <a:extLs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eaLnBrk="0" fontAlgn="base" hangingPunct="0">
              <a:spcBef>
                <a:spcPct val="0"/>
              </a:spcBef>
              <a:spcAft>
                <a:spcPct val="0"/>
              </a:spcAft>
              <a:buNone/>
              <a:defRPr/>
            </a:pPr>
            <a:r>
              <a:rPr kumimoji="0" lang="zh-CN" altLang="en-US" sz="2000" b="1" kern="0">
                <a:solidFill>
                  <a:srgbClr val="FFFFFF"/>
                </a:solidFill>
                <a:latin typeface="Arial" panose="020B0604020202020204" pitchFamily="34" charset="0"/>
                <a:ea typeface="楷体_GB2312" pitchFamily="49" charset="-122"/>
              </a:rPr>
              <a:t>逻辑错？</a:t>
            </a:r>
            <a:endParaRPr kumimoji="0" lang="zh-CN" altLang="en-US" sz="2000" b="1" kern="0">
              <a:solidFill>
                <a:srgbClr val="FFFFFF"/>
              </a:solidFill>
              <a:latin typeface="Arial" panose="020B0604020202020204" pitchFamily="34" charset="0"/>
              <a:ea typeface="楷体_GB2312" pitchFamily="49" charset="-122"/>
            </a:endParaRPr>
          </a:p>
        </p:txBody>
      </p:sp>
      <p:cxnSp>
        <p:nvCxnSpPr>
          <p:cNvPr id="78" name="AutoShape 26"/>
          <p:cNvCxnSpPr>
            <a:cxnSpLocks noChangeShapeType="1"/>
            <a:stCxn id="75" idx="2"/>
            <a:endCxn id="77" idx="0"/>
          </p:cNvCxnSpPr>
          <p:nvPr/>
        </p:nvCxnSpPr>
        <p:spPr bwMode="auto">
          <a:xfrm>
            <a:off x="4629339" y="4887912"/>
            <a:ext cx="0" cy="304800"/>
          </a:xfrm>
          <a:prstGeom prst="straightConnector1">
            <a:avLst/>
          </a:prstGeom>
          <a:noFill/>
          <a:ln w="25400">
            <a:solidFill>
              <a:srgbClr val="FF9900"/>
            </a:solidFill>
            <a:round/>
            <a:headEnd type="none" w="lg"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9" name="Text Box 27"/>
          <p:cNvSpPr txBox="1">
            <a:spLocks noChangeArrowheads="1"/>
          </p:cNvSpPr>
          <p:nvPr/>
        </p:nvSpPr>
        <p:spPr bwMode="auto">
          <a:xfrm>
            <a:off x="3486339" y="5040312"/>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000" b="1">
                <a:solidFill>
                  <a:srgbClr val="FFFFCC"/>
                </a:solidFill>
                <a:latin typeface="Arial" panose="020B0604020202020204" pitchFamily="34" charset="0"/>
                <a:ea typeface="楷体_GB2312" pitchFamily="49" charset="-122"/>
              </a:rPr>
              <a:t>有</a:t>
            </a:r>
            <a:endParaRPr lang="zh-CN" altLang="en-US" sz="2000" b="1">
              <a:solidFill>
                <a:srgbClr val="FFFFCC"/>
              </a:solidFill>
              <a:latin typeface="Arial" panose="020B0604020202020204" pitchFamily="34" charset="0"/>
              <a:ea typeface="楷体_GB2312" pitchFamily="49" charset="-122"/>
            </a:endParaRPr>
          </a:p>
        </p:txBody>
      </p:sp>
      <p:cxnSp>
        <p:nvCxnSpPr>
          <p:cNvPr id="80" name="AutoShape 28"/>
          <p:cNvCxnSpPr>
            <a:cxnSpLocks noChangeShapeType="1"/>
          </p:cNvCxnSpPr>
          <p:nvPr/>
        </p:nvCxnSpPr>
        <p:spPr bwMode="auto">
          <a:xfrm rot="10800000" flipH="1">
            <a:off x="3562539" y="1687512"/>
            <a:ext cx="1066800" cy="3886200"/>
          </a:xfrm>
          <a:prstGeom prst="bentConnector4">
            <a:avLst>
              <a:gd name="adj1" fmla="val -21431"/>
              <a:gd name="adj2" fmla="val 105884"/>
            </a:avLst>
          </a:prstGeom>
          <a:noFill/>
          <a:ln w="25400">
            <a:solidFill>
              <a:srgbClr val="CCFF33"/>
            </a:solidFill>
            <a:miter lim="800000"/>
            <a:headEnd type="none" w="lg"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 name="Text Box 29"/>
          <p:cNvSpPr txBox="1">
            <a:spLocks noChangeArrowheads="1"/>
          </p:cNvSpPr>
          <p:nvPr/>
        </p:nvSpPr>
        <p:spPr bwMode="auto">
          <a:xfrm>
            <a:off x="4019739" y="5862637"/>
            <a:ext cx="43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000" b="1">
                <a:solidFill>
                  <a:srgbClr val="FFFFCC"/>
                </a:solidFill>
                <a:latin typeface="Arial" panose="020B0604020202020204" pitchFamily="34" charset="0"/>
                <a:ea typeface="楷体_GB2312" pitchFamily="49" charset="-122"/>
              </a:rPr>
              <a:t>无</a:t>
            </a:r>
            <a:endParaRPr lang="zh-CN" altLang="en-US" sz="2000" b="1">
              <a:solidFill>
                <a:srgbClr val="FFFFCC"/>
              </a:solidFill>
              <a:latin typeface="Arial" panose="020B0604020202020204" pitchFamily="34" charset="0"/>
              <a:ea typeface="楷体_GB2312" pitchFamily="49" charset="-122"/>
            </a:endParaRPr>
          </a:p>
        </p:txBody>
      </p:sp>
      <p:sp>
        <p:nvSpPr>
          <p:cNvPr id="82" name="AutoShape 31"/>
          <p:cNvSpPr>
            <a:spLocks noChangeArrowheads="1"/>
          </p:cNvSpPr>
          <p:nvPr/>
        </p:nvSpPr>
        <p:spPr bwMode="auto">
          <a:xfrm>
            <a:off x="6153339" y="5639812"/>
            <a:ext cx="1143000" cy="636151"/>
          </a:xfrm>
          <a:prstGeom prst="can">
            <a:avLst>
              <a:gd name="adj" fmla="val 25000"/>
            </a:avLst>
          </a:prstGeom>
          <a:solidFill>
            <a:srgbClr val="FF9900"/>
          </a:solidFill>
          <a:ln>
            <a:noFill/>
          </a:ln>
          <a:effectLst/>
          <a:extLst>
            <a:ext uri="{91240B29-F687-4F45-9708-019B960494DF}">
              <a14:hiddenLine xmlns:a14="http://schemas.microsoft.com/office/drawing/2010/main" w="9525">
                <a:solidFill>
                  <a:schemeClr val="tx1"/>
                </a:solidFill>
                <a:round/>
                <a:head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eaLnBrk="0" fontAlgn="base" hangingPunct="0">
              <a:spcBef>
                <a:spcPct val="0"/>
              </a:spcBef>
              <a:spcAft>
                <a:spcPct val="0"/>
              </a:spcAft>
              <a:buNone/>
              <a:defRPr/>
            </a:pPr>
            <a:r>
              <a:rPr kumimoji="0" lang="en-US" altLang="zh-CN" sz="2000" b="1" kern="0">
                <a:solidFill>
                  <a:srgbClr val="FFFFFF"/>
                </a:solidFill>
                <a:latin typeface="Arial" panose="020B0604020202020204" pitchFamily="34" charset="0"/>
                <a:ea typeface="楷体_GB2312" pitchFamily="49" charset="-122"/>
              </a:rPr>
              <a:t>f.exe</a:t>
            </a:r>
            <a:endParaRPr kumimoji="0" lang="en-US" altLang="zh-CN" sz="2000" b="1" kern="0">
              <a:solidFill>
                <a:srgbClr val="FFFFFF"/>
              </a:solidFill>
              <a:latin typeface="Arial" panose="020B0604020202020204" pitchFamily="34" charset="0"/>
              <a:ea typeface="楷体_GB2312" pitchFamily="49" charset="-122"/>
            </a:endParaRPr>
          </a:p>
        </p:txBody>
      </p:sp>
      <p:cxnSp>
        <p:nvCxnSpPr>
          <p:cNvPr id="83" name="AutoShape 32"/>
          <p:cNvCxnSpPr>
            <a:cxnSpLocks noChangeShapeType="1"/>
            <a:stCxn id="77" idx="2"/>
            <a:endCxn id="82" idx="2"/>
          </p:cNvCxnSpPr>
          <p:nvPr/>
        </p:nvCxnSpPr>
        <p:spPr bwMode="auto">
          <a:xfrm>
            <a:off x="4629339" y="5954712"/>
            <a:ext cx="1524000" cy="3176"/>
          </a:xfrm>
          <a:prstGeom prst="straightConnector1">
            <a:avLst/>
          </a:prstGeom>
          <a:noFill/>
          <a:ln w="9525">
            <a:solidFill>
              <a:srgbClr val="FFFFFF"/>
            </a:solidFill>
            <a:round/>
            <a:headEnd type="none" w="lg"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 name="AutoShape 34"/>
          <p:cNvSpPr>
            <a:spLocks noChangeArrowheads="1"/>
          </p:cNvSpPr>
          <p:nvPr/>
        </p:nvSpPr>
        <p:spPr bwMode="auto">
          <a:xfrm>
            <a:off x="3943539" y="6259512"/>
            <a:ext cx="1371600" cy="457200"/>
          </a:xfrm>
          <a:prstGeom prst="roundRect">
            <a:avLst>
              <a:gd name="adj" fmla="val 50000"/>
            </a:avLst>
          </a:prstGeom>
          <a:solidFill>
            <a:srgbClr val="FF9900"/>
          </a:solidFill>
          <a:ln w="9525">
            <a:solidFill>
              <a:srgbClr val="FF9900"/>
            </a:solidFill>
            <a:round/>
            <a:head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eaLnBrk="0" fontAlgn="base" hangingPunct="0">
              <a:spcBef>
                <a:spcPct val="0"/>
              </a:spcBef>
              <a:spcAft>
                <a:spcPct val="0"/>
              </a:spcAft>
              <a:buNone/>
              <a:defRPr/>
            </a:pPr>
            <a:r>
              <a:rPr kumimoji="0" lang="en-US" altLang="zh-CN" sz="2000" b="1" kern="0">
                <a:solidFill>
                  <a:srgbClr val="FFFFFF"/>
                </a:solidFill>
                <a:latin typeface="Arial" panose="020B0604020202020204" pitchFamily="34" charset="0"/>
                <a:ea typeface="楷体_GB2312" pitchFamily="49" charset="-122"/>
              </a:rPr>
              <a:t>end</a:t>
            </a:r>
            <a:endParaRPr kumimoji="0" lang="en-US" altLang="zh-CN" sz="2400" kern="0">
              <a:solidFill>
                <a:srgbClr val="FFFFFF"/>
              </a:solidFill>
            </a:endParaRPr>
          </a:p>
        </p:txBody>
      </p:sp>
      <p:cxnSp>
        <p:nvCxnSpPr>
          <p:cNvPr id="85" name="AutoShape 35"/>
          <p:cNvCxnSpPr>
            <a:cxnSpLocks noChangeShapeType="1"/>
            <a:stCxn id="77" idx="2"/>
            <a:endCxn id="84" idx="0"/>
          </p:cNvCxnSpPr>
          <p:nvPr/>
        </p:nvCxnSpPr>
        <p:spPr bwMode="auto">
          <a:xfrm>
            <a:off x="4629339" y="5954712"/>
            <a:ext cx="0" cy="304800"/>
          </a:xfrm>
          <a:prstGeom prst="straightConnector1">
            <a:avLst/>
          </a:prstGeom>
          <a:noFill/>
          <a:ln w="25400">
            <a:solidFill>
              <a:srgbClr val="FF9900"/>
            </a:solidFill>
            <a:round/>
            <a:headEnd type="none" w="lg"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Line 36"/>
          <p:cNvSpPr>
            <a:spLocks noChangeShapeType="1"/>
          </p:cNvSpPr>
          <p:nvPr/>
        </p:nvSpPr>
        <p:spPr bwMode="auto">
          <a:xfrm>
            <a:off x="5467539" y="1916112"/>
            <a:ext cx="762000" cy="0"/>
          </a:xfrm>
          <a:prstGeom prst="line">
            <a:avLst/>
          </a:prstGeom>
          <a:noFill/>
          <a:ln w="9525">
            <a:solidFill>
              <a:srgbClr val="FFFFCC"/>
            </a:solidFill>
            <a:round/>
            <a:headEnd type="none" w="lg"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endParaRPr kumimoji="1" lang="zh-CN" altLang="en-US" sz="2400" b="1">
              <a:solidFill>
                <a:srgbClr val="FFFFCC"/>
              </a:solidFill>
              <a:latin typeface="Arial" panose="020B0604020202020204" pitchFamily="34" charset="0"/>
              <a:ea typeface="楷体_GB2312" pitchFamily="49" charset="-122"/>
            </a:endParaRPr>
          </a:p>
        </p:txBody>
      </p:sp>
      <p:sp>
        <p:nvSpPr>
          <p:cNvPr id="87" name="Text Box 37"/>
          <p:cNvSpPr txBox="1">
            <a:spLocks noChangeArrowheads="1"/>
          </p:cNvSpPr>
          <p:nvPr/>
        </p:nvSpPr>
        <p:spPr bwMode="auto">
          <a:xfrm>
            <a:off x="7678927" y="1687512"/>
            <a:ext cx="12176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FFFFCC"/>
                </a:solidFill>
                <a:latin typeface="Arial" panose="020B0604020202020204" pitchFamily="34" charset="0"/>
                <a:ea typeface="楷体_GB2312" pitchFamily="49" charset="-122"/>
              </a:rPr>
              <a:t>Source</a:t>
            </a:r>
            <a:endParaRPr lang="en-US" altLang="zh-CN" sz="2400" b="1">
              <a:solidFill>
                <a:srgbClr val="FFFFCC"/>
              </a:solidFill>
              <a:latin typeface="Arial" panose="020B0604020202020204" pitchFamily="34" charset="0"/>
              <a:ea typeface="楷体_GB2312" pitchFamily="49" charset="-122"/>
            </a:endParaRPr>
          </a:p>
        </p:txBody>
      </p:sp>
      <p:sp>
        <p:nvSpPr>
          <p:cNvPr id="88" name="Text Box 38"/>
          <p:cNvSpPr txBox="1">
            <a:spLocks noChangeArrowheads="1"/>
          </p:cNvSpPr>
          <p:nvPr/>
        </p:nvSpPr>
        <p:spPr bwMode="auto">
          <a:xfrm>
            <a:off x="7688452" y="3860800"/>
            <a:ext cx="1131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FFFFCC"/>
                </a:solidFill>
                <a:latin typeface="Arial" panose="020B0604020202020204" pitchFamily="34" charset="0"/>
                <a:ea typeface="楷体_GB2312" pitchFamily="49" charset="-122"/>
              </a:rPr>
              <a:t>Object</a:t>
            </a:r>
            <a:endParaRPr lang="en-US" altLang="zh-CN" sz="2400" b="1">
              <a:solidFill>
                <a:srgbClr val="FFFFCC"/>
              </a:solidFill>
              <a:latin typeface="Arial" panose="020B0604020202020204" pitchFamily="34" charset="0"/>
              <a:ea typeface="楷体_GB2312" pitchFamily="49" charset="-122"/>
            </a:endParaRPr>
          </a:p>
        </p:txBody>
      </p:sp>
      <p:sp>
        <p:nvSpPr>
          <p:cNvPr id="89" name="Text Box 39"/>
          <p:cNvSpPr txBox="1">
            <a:spLocks noChangeArrowheads="1"/>
          </p:cNvSpPr>
          <p:nvPr/>
        </p:nvSpPr>
        <p:spPr bwMode="auto">
          <a:xfrm>
            <a:off x="7712264" y="5726112"/>
            <a:ext cx="179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FFFFCC"/>
                </a:solidFill>
                <a:latin typeface="Arial" panose="020B0604020202020204" pitchFamily="34" charset="0"/>
                <a:ea typeface="楷体_GB2312" pitchFamily="49" charset="-122"/>
              </a:rPr>
              <a:t>Executable</a:t>
            </a:r>
            <a:endParaRPr lang="en-US" altLang="zh-CN" sz="2400" b="1">
              <a:solidFill>
                <a:srgbClr val="FFFFCC"/>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wipe(up)">
                                      <p:cBhvr>
                                        <p:cTn id="11" dur="500"/>
                                        <p:tgtEl>
                                          <p:spTgt spid="63"/>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86"/>
                                        </p:tgtEl>
                                        <p:attrNameLst>
                                          <p:attrName>style.visibility</p:attrName>
                                        </p:attrNameLst>
                                      </p:cBhvr>
                                      <p:to>
                                        <p:strVal val="visible"/>
                                      </p:to>
                                    </p:set>
                                    <p:animEffect transition="in" filter="wipe(left)">
                                      <p:cBhvr>
                                        <p:cTn id="19" dur="500"/>
                                        <p:tgtEl>
                                          <p:spTgt spid="86"/>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499"/>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wipe(up)">
                                      <p:cBhvr>
                                        <p:cTn id="27" dur="500"/>
                                        <p:tgtEl>
                                          <p:spTgt spid="66"/>
                                        </p:tgtEl>
                                      </p:cBhvr>
                                    </p:animEffect>
                                  </p:childTnLst>
                                </p:cTn>
                              </p:par>
                            </p:childTnLst>
                          </p:cTn>
                        </p:par>
                        <p:par>
                          <p:cTn id="28" fill="hold">
                            <p:stCondLst>
                              <p:cond delay="500"/>
                            </p:stCondLst>
                            <p:childTnLst>
                              <p:par>
                                <p:cTn id="29" presetID="18" presetClass="entr" presetSubtype="12" fill="hold" nodeType="after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strips(downLeft)">
                                      <p:cBhvr>
                                        <p:cTn id="31" dur="500"/>
                                        <p:tgtEl>
                                          <p:spTgt spid="67"/>
                                        </p:tgtEl>
                                      </p:cBhvr>
                                    </p:animEffect>
                                  </p:childTnLst>
                                </p:cTn>
                              </p:par>
                            </p:childTnLst>
                          </p:cTn>
                        </p:par>
                        <p:par>
                          <p:cTn id="32" fill="hold">
                            <p:stCondLst>
                              <p:cond delay="1000"/>
                            </p:stCondLst>
                            <p:childTnLst>
                              <p:par>
                                <p:cTn id="33" presetID="1" presetClass="entr" presetSubtype="0" fill="hold" grpId="0" nodeType="afterEffect">
                                  <p:stCondLst>
                                    <p:cond delay="0"/>
                                  </p:stCondLst>
                                  <p:childTnLst>
                                    <p:set>
                                      <p:cBhvr>
                                        <p:cTn id="34" dur="1" fill="hold">
                                          <p:stCondLst>
                                            <p:cond delay="499"/>
                                          </p:stCondLst>
                                        </p:cTn>
                                        <p:tgtEl>
                                          <p:spTgt spid="6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wipe(up)">
                                      <p:cBhvr>
                                        <p:cTn id="39" dur="500"/>
                                        <p:tgtEl>
                                          <p:spTgt spid="69"/>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6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wipe(down)">
                                      <p:cBhvr>
                                        <p:cTn id="51" dur="500"/>
                                        <p:tgtEl>
                                          <p:spTgt spid="71"/>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7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74"/>
                                        </p:tgtEl>
                                        <p:attrNameLst>
                                          <p:attrName>style.visibility</p:attrName>
                                        </p:attrNameLst>
                                      </p:cBhvr>
                                      <p:to>
                                        <p:strVal val="visible"/>
                                      </p:to>
                                    </p:set>
                                    <p:animEffect transition="in" filter="wipe(left)">
                                      <p:cBhvr>
                                        <p:cTn id="60" dur="500"/>
                                        <p:tgtEl>
                                          <p:spTgt spid="74"/>
                                        </p:tgtEl>
                                      </p:cBhvr>
                                    </p:animEffec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499"/>
                                          </p:stCondLst>
                                        </p:cTn>
                                        <p:tgtEl>
                                          <p:spTgt spid="7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wipe(up)">
                                      <p:cBhvr>
                                        <p:cTn id="68" dur="500"/>
                                        <p:tgtEl>
                                          <p:spTgt spid="76"/>
                                        </p:tgtEl>
                                      </p:cBhvr>
                                    </p:animEffect>
                                  </p:childTnLst>
                                </p:cTn>
                              </p:par>
                            </p:childTnLst>
                          </p:cTn>
                        </p:par>
                        <p:par>
                          <p:cTn id="69" fill="hold">
                            <p:stCondLst>
                              <p:cond delay="500"/>
                            </p:stCondLst>
                            <p:childTnLst>
                              <p:par>
                                <p:cTn id="70" presetID="1" presetClass="entr" presetSubtype="0" fill="hold" grpId="0" nodeType="afterEffect">
                                  <p:stCondLst>
                                    <p:cond delay="0"/>
                                  </p:stCondLst>
                                  <p:childTnLst>
                                    <p:set>
                                      <p:cBhvr>
                                        <p:cTn id="71" dur="1" fill="hold">
                                          <p:stCondLst>
                                            <p:cond delay="499"/>
                                          </p:stCondLst>
                                        </p:cTn>
                                        <p:tgtEl>
                                          <p:spTgt spid="75"/>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78"/>
                                        </p:tgtEl>
                                        <p:attrNameLst>
                                          <p:attrName>style.visibility</p:attrName>
                                        </p:attrNameLst>
                                      </p:cBhvr>
                                      <p:to>
                                        <p:strVal val="visible"/>
                                      </p:to>
                                    </p:set>
                                    <p:animEffect transition="in" filter="wipe(up)">
                                      <p:cBhvr>
                                        <p:cTn id="76" dur="500"/>
                                        <p:tgtEl>
                                          <p:spTgt spid="78"/>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499"/>
                                          </p:stCondLst>
                                        </p:cTn>
                                        <p:tgtEl>
                                          <p:spTgt spid="7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499"/>
                                          </p:stCondLst>
                                        </p:cTn>
                                        <p:tgtEl>
                                          <p:spTgt spid="7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80"/>
                                        </p:tgtEl>
                                        <p:attrNameLst>
                                          <p:attrName>style.visibility</p:attrName>
                                        </p:attrNameLst>
                                      </p:cBhvr>
                                      <p:to>
                                        <p:strVal val="visible"/>
                                      </p:to>
                                    </p:set>
                                    <p:animEffect transition="in" filter="wipe(down)">
                                      <p:cBhvr>
                                        <p:cTn id="88" dur="500"/>
                                        <p:tgtEl>
                                          <p:spTgt spid="80"/>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8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83"/>
                                        </p:tgtEl>
                                        <p:attrNameLst>
                                          <p:attrName>style.visibility</p:attrName>
                                        </p:attrNameLst>
                                      </p:cBhvr>
                                      <p:to>
                                        <p:strVal val="visible"/>
                                      </p:to>
                                    </p:set>
                                    <p:animEffect transition="in" filter="wipe(left)">
                                      <p:cBhvr>
                                        <p:cTn id="97" dur="500"/>
                                        <p:tgtEl>
                                          <p:spTgt spid="83"/>
                                        </p:tgtEl>
                                      </p:cBhvr>
                                    </p:animEffect>
                                  </p:childTnLst>
                                </p:cTn>
                              </p:par>
                            </p:childTnLst>
                          </p:cTn>
                        </p:par>
                        <p:par>
                          <p:cTn id="98" fill="hold">
                            <p:stCondLst>
                              <p:cond delay="500"/>
                            </p:stCondLst>
                            <p:childTnLst>
                              <p:par>
                                <p:cTn id="99" presetID="1" presetClass="entr" presetSubtype="0" fill="hold" grpId="0" nodeType="afterEffect">
                                  <p:stCondLst>
                                    <p:cond delay="0"/>
                                  </p:stCondLst>
                                  <p:childTnLst>
                                    <p:set>
                                      <p:cBhvr>
                                        <p:cTn id="100" dur="1" fill="hold">
                                          <p:stCondLst>
                                            <p:cond delay="499"/>
                                          </p:stCondLst>
                                        </p:cTn>
                                        <p:tgtEl>
                                          <p:spTgt spid="8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nodeType="clickEffect">
                                  <p:stCondLst>
                                    <p:cond delay="0"/>
                                  </p:stCondLst>
                                  <p:childTnLst>
                                    <p:set>
                                      <p:cBhvr>
                                        <p:cTn id="104" dur="1" fill="hold">
                                          <p:stCondLst>
                                            <p:cond delay="0"/>
                                          </p:stCondLst>
                                        </p:cTn>
                                        <p:tgtEl>
                                          <p:spTgt spid="85"/>
                                        </p:tgtEl>
                                        <p:attrNameLst>
                                          <p:attrName>style.visibility</p:attrName>
                                        </p:attrNameLst>
                                      </p:cBhvr>
                                      <p:to>
                                        <p:strVal val="visible"/>
                                      </p:to>
                                    </p:set>
                                    <p:animEffect transition="in" filter="wipe(up)">
                                      <p:cBhvr>
                                        <p:cTn id="105" dur="500"/>
                                        <p:tgtEl>
                                          <p:spTgt spid="85"/>
                                        </p:tgtEl>
                                      </p:cBhvr>
                                    </p:animEffect>
                                  </p:childTnLst>
                                </p:cTn>
                              </p:par>
                            </p:childTnLst>
                          </p:cTn>
                        </p:par>
                        <p:par>
                          <p:cTn id="106" fill="hold">
                            <p:stCondLst>
                              <p:cond delay="500"/>
                            </p:stCondLst>
                            <p:childTnLst>
                              <p:par>
                                <p:cTn id="107" presetID="1" presetClass="entr" presetSubtype="0" fill="hold" grpId="0" nodeType="afterEffect">
                                  <p:stCondLst>
                                    <p:cond delay="0"/>
                                  </p:stCondLst>
                                  <p:childTnLst>
                                    <p:set>
                                      <p:cBhvr>
                                        <p:cTn id="108" dur="1" fill="hold">
                                          <p:stCondLst>
                                            <p:cond delay="499"/>
                                          </p:stCondLst>
                                        </p:cTn>
                                        <p:tgtEl>
                                          <p:spTgt spid="8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499"/>
                                          </p:stCondLst>
                                        </p:cTn>
                                        <p:tgtEl>
                                          <p:spTgt spid="8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499"/>
                                          </p:stCondLst>
                                        </p:cTn>
                                        <p:tgtEl>
                                          <p:spTgt spid="8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499"/>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autoUpdateAnimBg="0"/>
      <p:bldP spid="62" grpId="0" animBg="1" autoUpdateAnimBg="0"/>
      <p:bldP spid="64" grpId="0" animBg="1" autoUpdateAnimBg="0"/>
      <p:bldP spid="65" grpId="0" animBg="1" autoUpdateAnimBg="0"/>
      <p:bldP spid="68" grpId="0" animBg="1" autoUpdateAnimBg="0"/>
      <p:bldP spid="70" grpId="0" autoUpdateAnimBg="0"/>
      <p:bldP spid="72" grpId="0" autoUpdateAnimBg="0"/>
      <p:bldP spid="73" grpId="0" animBg="1" autoUpdateAnimBg="0"/>
      <p:bldP spid="75" grpId="0" animBg="1" autoUpdateAnimBg="0"/>
      <p:bldP spid="77" grpId="0" animBg="1" autoUpdateAnimBg="0"/>
      <p:bldP spid="79" grpId="0" autoUpdateAnimBg="0"/>
      <p:bldP spid="81" grpId="0" autoUpdateAnimBg="0"/>
      <p:bldP spid="82" grpId="0" animBg="1" autoUpdateAnimBg="0"/>
      <p:bldP spid="84" grpId="0" animBg="1" autoUpdateAnimBg="0"/>
      <p:bldP spid="87" grpId="0" autoUpdateAnimBg="0"/>
      <p:bldP spid="88" grpId="0" autoUpdateAnimBg="0"/>
      <p:bldP spid="8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2400" b="1" dirty="0">
                <a:solidFill>
                  <a:srgbClr val="FFFF00"/>
                </a:solidFill>
                <a:latin typeface="微软雅黑" panose="020B0503020204020204" pitchFamily="34" charset="-122"/>
                <a:ea typeface="微软雅黑" panose="020B0503020204020204" pitchFamily="34" charset="-122"/>
              </a:rPr>
              <a:t>1.4</a:t>
            </a:r>
            <a:r>
              <a:rPr lang="zh-CN" altLang="en-US" sz="2400" b="1" dirty="0">
                <a:solidFill>
                  <a:srgbClr val="FFFF00"/>
                </a:solidFill>
                <a:latin typeface="微软雅黑" panose="020B0503020204020204" pitchFamily="34" charset="-122"/>
                <a:ea typeface="微软雅黑" panose="020B0503020204020204" pitchFamily="34" charset="-122"/>
              </a:rPr>
              <a:t>计算机的基本结构</a:t>
            </a:r>
            <a:r>
              <a:rPr lang="en-US" altLang="zh-CN" sz="2400" b="1" dirty="0">
                <a:solidFill>
                  <a:srgbClr val="FFFF00"/>
                </a:solidFill>
                <a:latin typeface="微软雅黑" panose="020B0503020204020204" pitchFamily="34" charset="-122"/>
                <a:ea typeface="微软雅黑" panose="020B0503020204020204" pitchFamily="34" charset="-122"/>
              </a:rPr>
              <a:t>(</a:t>
            </a:r>
            <a:r>
              <a:rPr lang="zh-CN" altLang="en-US" sz="2400" b="1" dirty="0">
                <a:solidFill>
                  <a:srgbClr val="FFFF00"/>
                </a:solidFill>
                <a:latin typeface="微软雅黑" panose="020B0503020204020204" pitchFamily="34" charset="-122"/>
                <a:ea typeface="微软雅黑" panose="020B0503020204020204" pitchFamily="34" charset="-122"/>
              </a:rPr>
              <a:t>极简史</a:t>
            </a:r>
            <a:r>
              <a:rPr lang="en-US" altLang="zh-CN" sz="2400" b="1" dirty="0">
                <a:solidFill>
                  <a:srgbClr val="FFFF00"/>
                </a:solidFill>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32865" y="2817204"/>
            <a:ext cx="2617788" cy="315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Imag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9396" y="2774341"/>
            <a:ext cx="4583113"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7"/>
          <p:cNvSpPr txBox="1">
            <a:spLocks noChangeArrowheads="1"/>
          </p:cNvSpPr>
          <p:nvPr/>
        </p:nvSpPr>
        <p:spPr bwMode="auto">
          <a:xfrm>
            <a:off x="270316" y="883259"/>
            <a:ext cx="1192168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dirty="0">
                <a:solidFill>
                  <a:srgbClr val="FFFFFF"/>
                </a:solidFill>
                <a:latin typeface="Arial" panose="020B0604020202020204" pitchFamily="34" charset="0"/>
                <a:ea typeface="楷体_GB2312" pitchFamily="49" charset="-122"/>
              </a:rPr>
              <a:t>       </a:t>
            </a:r>
            <a:r>
              <a:rPr lang="zh-CN" altLang="en-US" sz="2400" dirty="0">
                <a:solidFill>
                  <a:srgbClr val="FFFFFF"/>
                </a:solidFill>
                <a:latin typeface="Arial" panose="020B0604020202020204" pitchFamily="34" charset="0"/>
                <a:ea typeface="楷体_GB2312" pitchFamily="49" charset="-122"/>
              </a:rPr>
              <a:t>美籍匈牙利科学家冯</a:t>
            </a:r>
            <a:r>
              <a:rPr lang="zh-CN" altLang="en-US" sz="2400" dirty="0">
                <a:solidFill>
                  <a:srgbClr val="FFFFFF"/>
                </a:solidFill>
                <a:latin typeface="Arial" panose="020B0604020202020204" pitchFamily="34" charset="0"/>
                <a:ea typeface="楷体_GB2312" pitchFamily="49" charset="-122"/>
                <a:sym typeface="Symbol" panose="05050102010706020507" pitchFamily="18" charset="2"/>
              </a:rPr>
              <a:t></a:t>
            </a:r>
            <a:r>
              <a:rPr lang="zh-CN" altLang="en-US" sz="2400" dirty="0">
                <a:solidFill>
                  <a:srgbClr val="FFFFFF"/>
                </a:solidFill>
                <a:latin typeface="Arial" panose="020B0604020202020204" pitchFamily="34" charset="0"/>
                <a:ea typeface="楷体_GB2312" pitchFamily="49" charset="-122"/>
              </a:rPr>
              <a:t>诺依曼（</a:t>
            </a:r>
            <a:r>
              <a:rPr lang="en-US" altLang="zh-CN" sz="2400" dirty="0">
                <a:solidFill>
                  <a:srgbClr val="FFFFFF"/>
                </a:solidFill>
                <a:latin typeface="Arial" panose="020B0604020202020204" pitchFamily="34" charset="0"/>
                <a:ea typeface="楷体_GB2312" pitchFamily="49" charset="-122"/>
                <a:sym typeface="Symbol" panose="05050102010706020507" pitchFamily="18" charset="2"/>
              </a:rPr>
              <a:t>Von Neumann</a:t>
            </a:r>
            <a:r>
              <a:rPr lang="zh-CN" altLang="en-US" sz="2400" dirty="0">
                <a:solidFill>
                  <a:srgbClr val="FFFFFF"/>
                </a:solidFill>
                <a:latin typeface="Arial" panose="020B0604020202020204" pitchFamily="34" charset="0"/>
                <a:ea typeface="楷体_GB2312" pitchFamily="49" charset="-122"/>
                <a:sym typeface="Symbol" panose="05050102010706020507" pitchFamily="18" charset="2"/>
              </a:rPr>
              <a:t>）领导的研制小组研制了一种“基于程序存储和程序控制”的计算机，全名为“电子离散变量计算机 </a:t>
            </a:r>
            <a:r>
              <a:rPr lang="en-US" altLang="zh-CN" sz="2400" b="0" dirty="0">
                <a:solidFill>
                  <a:srgbClr val="FFFFFF"/>
                </a:solidFill>
                <a:latin typeface="Arial" panose="020B0604020202020204" pitchFamily="34" charset="0"/>
                <a:ea typeface="楷体_GB2312" pitchFamily="49" charset="-122"/>
                <a:sym typeface="Symbol" panose="05050102010706020507" pitchFamily="18" charset="2"/>
              </a:rPr>
              <a:t>(The Electronic Discrete Variable Computer) </a:t>
            </a:r>
            <a:r>
              <a:rPr lang="en-US" altLang="zh-CN" sz="2400" dirty="0">
                <a:solidFill>
                  <a:srgbClr val="FFFFFF"/>
                </a:solidFill>
                <a:latin typeface="Arial" panose="020B0604020202020204" pitchFamily="34" charset="0"/>
                <a:ea typeface="楷体_GB2312" pitchFamily="49" charset="-122"/>
                <a:sym typeface="Symbol" panose="05050102010706020507" pitchFamily="18" charset="2"/>
              </a:rPr>
              <a:t>”,</a:t>
            </a:r>
            <a:r>
              <a:rPr lang="zh-CN" altLang="en-US" sz="2400" dirty="0">
                <a:solidFill>
                  <a:srgbClr val="FFFFFF"/>
                </a:solidFill>
                <a:latin typeface="Arial" panose="020B0604020202020204" pitchFamily="34" charset="0"/>
                <a:ea typeface="楷体_GB2312" pitchFamily="49" charset="-122"/>
                <a:sym typeface="Symbol" panose="05050102010706020507" pitchFamily="18" charset="2"/>
              </a:rPr>
              <a:t>简称：</a:t>
            </a:r>
            <a:r>
              <a:rPr lang="en-US" altLang="zh-CN" sz="2400" b="0" dirty="0">
                <a:solidFill>
                  <a:srgbClr val="FFFFFF"/>
                </a:solidFill>
                <a:latin typeface="Arial" panose="020B0604020202020204" pitchFamily="34" charset="0"/>
                <a:ea typeface="楷体_GB2312" pitchFamily="49" charset="-122"/>
                <a:sym typeface="Symbol" panose="05050102010706020507" pitchFamily="18" charset="2"/>
              </a:rPr>
              <a:t>EDVAC</a:t>
            </a:r>
            <a:r>
              <a:rPr lang="zh-CN" altLang="en-US" sz="2400" b="0" dirty="0">
                <a:solidFill>
                  <a:srgbClr val="FFFFFF"/>
                </a:solidFill>
                <a:latin typeface="Arial" panose="020B0604020202020204" pitchFamily="34" charset="0"/>
                <a:ea typeface="楷体_GB2312" pitchFamily="49" charset="-122"/>
                <a:sym typeface="Symbol" panose="05050102010706020507" pitchFamily="18" charset="2"/>
              </a:rPr>
              <a:t>。</a:t>
            </a:r>
            <a:endParaRPr lang="zh-CN" altLang="en-US" sz="2400" dirty="0">
              <a:solidFill>
                <a:srgbClr val="FFFFFF"/>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272"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strVal val="2/3*#ppt_w"/>
                                          </p:val>
                                        </p:tav>
                                        <p:tav tm="100000">
                                          <p:val>
                                            <p:strVal val="#ppt_w"/>
                                          </p:val>
                                        </p:tav>
                                      </p:tavLst>
                                    </p:anim>
                                    <p:anim calcmode="lin" valueType="num">
                                      <p:cBhvr>
                                        <p:cTn id="12" dur="500" fill="hold"/>
                                        <p:tgtEl>
                                          <p:spTgt spid="3"/>
                                        </p:tgtEl>
                                        <p:attrNameLst>
                                          <p:attrName>ppt_h</p:attrName>
                                        </p:attrNameLst>
                                      </p:cBhvr>
                                      <p:tavLst>
                                        <p:tav tm="0">
                                          <p:val>
                                            <p:strVal val="2/3*#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6332" y="266170"/>
            <a:ext cx="11762883" cy="583142"/>
          </a:xfrm>
        </p:spPr>
        <p:txBody>
          <a:bodyPr/>
          <a:lstStyle/>
          <a:p>
            <a:pPr algn="ctr"/>
            <a:r>
              <a:rPr lang="zh-CN" altLang="en-US" sz="2800" b="1" dirty="0">
                <a:solidFill>
                  <a:srgbClr val="FFFF00"/>
                </a:solidFill>
                <a:latin typeface="微软雅黑" panose="020B0503020204020204" pitchFamily="34" charset="-122"/>
                <a:ea typeface="微软雅黑" panose="020B0503020204020204" pitchFamily="34" charset="-122"/>
              </a:rPr>
              <a:t>冯 </a:t>
            </a:r>
            <a:r>
              <a:rPr lang="zh-CN" altLang="en-US" sz="2800" b="1" dirty="0">
                <a:solidFill>
                  <a:srgbClr val="FFFF00"/>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2800" b="1" dirty="0">
                <a:solidFill>
                  <a:srgbClr val="FFFF00"/>
                </a:solidFill>
                <a:latin typeface="微软雅黑" panose="020B0503020204020204" pitchFamily="34" charset="-122"/>
                <a:ea typeface="微软雅黑" panose="020B0503020204020204" pitchFamily="34" charset="-122"/>
              </a:rPr>
              <a:t>诺依曼结构</a:t>
            </a:r>
            <a:endParaRPr lang="zh-CN" altLang="en-US" sz="2800" dirty="0">
              <a:latin typeface="微软雅黑" panose="020B0503020204020204" pitchFamily="34" charset="-122"/>
              <a:ea typeface="微软雅黑" panose="020B0503020204020204" pitchFamily="34" charset="-122"/>
            </a:endParaRPr>
          </a:p>
        </p:txBody>
      </p:sp>
      <p:sp>
        <p:nvSpPr>
          <p:cNvPr id="7" name="Text Box 5"/>
          <p:cNvSpPr txBox="1">
            <a:spLocks noChangeArrowheads="1"/>
          </p:cNvSpPr>
          <p:nvPr/>
        </p:nvSpPr>
        <p:spPr bwMode="auto">
          <a:xfrm>
            <a:off x="296332" y="1240646"/>
            <a:ext cx="509587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Aft>
                <a:spcPct val="0"/>
              </a:spcAft>
              <a:buFontTx/>
              <a:buNone/>
            </a:pPr>
            <a:r>
              <a:rPr lang="en-US" altLang="zh-CN" sz="2400" b="1" dirty="0">
                <a:solidFill>
                  <a:srgbClr val="FFFFFF"/>
                </a:solidFill>
                <a:latin typeface="华文新魏" panose="02010800040101010101" pitchFamily="2" charset="-122"/>
                <a:ea typeface="华文新魏" panose="02010800040101010101" pitchFamily="2" charset="-122"/>
              </a:rPr>
              <a:t>        ⑴</a:t>
            </a:r>
            <a:r>
              <a:rPr lang="zh-CN" altLang="en-US" sz="2400" b="1" dirty="0">
                <a:solidFill>
                  <a:srgbClr val="FFFFFF"/>
                </a:solidFill>
                <a:latin typeface="楷体_GB2312" pitchFamily="49" charset="-122"/>
                <a:ea typeface="楷体_GB2312" pitchFamily="49" charset="-122"/>
              </a:rPr>
              <a:t>计算机的硬件由五部分组成：</a:t>
            </a:r>
            <a:endParaRPr lang="zh-CN" altLang="en-US" sz="2400" b="1" dirty="0">
              <a:solidFill>
                <a:srgbClr val="FFFFFF"/>
              </a:solidFill>
              <a:latin typeface="楷体_GB2312" pitchFamily="49" charset="-122"/>
              <a:ea typeface="楷体_GB2312" pitchFamily="49" charset="-122"/>
            </a:endParaRPr>
          </a:p>
          <a:p>
            <a:pPr fontAlgn="base">
              <a:spcAft>
                <a:spcPct val="0"/>
              </a:spcAft>
              <a:buFontTx/>
              <a:buNone/>
            </a:pPr>
            <a:r>
              <a:rPr lang="zh-CN" altLang="en-US" sz="2400" b="1" dirty="0">
                <a:solidFill>
                  <a:srgbClr val="FFFFFF"/>
                </a:solidFill>
                <a:latin typeface="楷体_GB2312" pitchFamily="49" charset="-122"/>
                <a:ea typeface="楷体_GB2312" pitchFamily="49" charset="-122"/>
              </a:rPr>
              <a:t>        </a:t>
            </a:r>
            <a:r>
              <a:rPr lang="zh-CN" altLang="en-US" sz="2400" b="1" dirty="0">
                <a:solidFill>
                  <a:srgbClr val="FFFF00"/>
                </a:solidFill>
                <a:latin typeface="楷体_GB2312" pitchFamily="49" charset="-122"/>
                <a:ea typeface="楷体_GB2312" pitchFamily="49" charset="-122"/>
              </a:rPr>
              <a:t>运算器 </a:t>
            </a:r>
            <a:endParaRPr lang="zh-CN" altLang="en-US" sz="2400" b="1" dirty="0">
              <a:solidFill>
                <a:srgbClr val="FFFF00"/>
              </a:solidFill>
              <a:latin typeface="楷体_GB2312" pitchFamily="49" charset="-122"/>
              <a:ea typeface="楷体_GB2312" pitchFamily="49" charset="-122"/>
            </a:endParaRPr>
          </a:p>
          <a:p>
            <a:pPr fontAlgn="base">
              <a:spcAft>
                <a:spcPct val="0"/>
              </a:spcAft>
              <a:buFontTx/>
              <a:buNone/>
            </a:pPr>
            <a:r>
              <a:rPr lang="zh-CN" altLang="en-US" sz="2400" b="1" dirty="0">
                <a:solidFill>
                  <a:srgbClr val="FFFF00"/>
                </a:solidFill>
                <a:latin typeface="楷体_GB2312" pitchFamily="49" charset="-122"/>
                <a:ea typeface="楷体_GB2312" pitchFamily="49" charset="-122"/>
              </a:rPr>
              <a:t>        控制器</a:t>
            </a:r>
            <a:endParaRPr lang="zh-CN" altLang="en-US" sz="2400" b="1" dirty="0">
              <a:solidFill>
                <a:srgbClr val="FFFF00"/>
              </a:solidFill>
              <a:latin typeface="楷体_GB2312" pitchFamily="49" charset="-122"/>
              <a:ea typeface="楷体_GB2312" pitchFamily="49" charset="-122"/>
            </a:endParaRPr>
          </a:p>
          <a:p>
            <a:pPr fontAlgn="base">
              <a:spcAft>
                <a:spcPct val="0"/>
              </a:spcAft>
              <a:buFontTx/>
              <a:buNone/>
            </a:pPr>
            <a:r>
              <a:rPr lang="zh-CN" altLang="en-US" sz="2400" b="1" dirty="0">
                <a:solidFill>
                  <a:srgbClr val="FFFF00"/>
                </a:solidFill>
                <a:latin typeface="楷体_GB2312" pitchFamily="49" charset="-122"/>
                <a:ea typeface="楷体_GB2312" pitchFamily="49" charset="-122"/>
              </a:rPr>
              <a:t>        存储器</a:t>
            </a:r>
            <a:endParaRPr lang="zh-CN" altLang="en-US" sz="2400" b="1" dirty="0">
              <a:solidFill>
                <a:srgbClr val="FFFF00"/>
              </a:solidFill>
              <a:latin typeface="楷体_GB2312" pitchFamily="49" charset="-122"/>
              <a:ea typeface="楷体_GB2312" pitchFamily="49" charset="-122"/>
            </a:endParaRPr>
          </a:p>
          <a:p>
            <a:pPr fontAlgn="base">
              <a:spcAft>
                <a:spcPct val="0"/>
              </a:spcAft>
              <a:buFontTx/>
              <a:buNone/>
            </a:pPr>
            <a:r>
              <a:rPr lang="zh-CN" altLang="en-US" sz="2400" b="1" dirty="0">
                <a:solidFill>
                  <a:srgbClr val="FFFF00"/>
                </a:solidFill>
                <a:latin typeface="楷体_GB2312" pitchFamily="49" charset="-122"/>
                <a:ea typeface="楷体_GB2312" pitchFamily="49" charset="-122"/>
              </a:rPr>
              <a:t>        输入设备</a:t>
            </a:r>
            <a:endParaRPr lang="zh-CN" altLang="en-US" sz="2400" b="1" dirty="0">
              <a:solidFill>
                <a:srgbClr val="FFFF00"/>
              </a:solidFill>
              <a:latin typeface="楷体_GB2312" pitchFamily="49" charset="-122"/>
              <a:ea typeface="楷体_GB2312" pitchFamily="49" charset="-122"/>
            </a:endParaRPr>
          </a:p>
          <a:p>
            <a:pPr fontAlgn="base">
              <a:spcAft>
                <a:spcPct val="0"/>
              </a:spcAft>
              <a:buFontTx/>
              <a:buNone/>
            </a:pPr>
            <a:r>
              <a:rPr lang="zh-CN" altLang="en-US" sz="2400" b="1" dirty="0">
                <a:solidFill>
                  <a:srgbClr val="FFFF00"/>
                </a:solidFill>
                <a:latin typeface="楷体_GB2312" pitchFamily="49" charset="-122"/>
                <a:ea typeface="楷体_GB2312" pitchFamily="49" charset="-122"/>
              </a:rPr>
              <a:t>        输出设备</a:t>
            </a:r>
            <a:endParaRPr lang="zh-CN" altLang="en-US" sz="2400" b="1" dirty="0">
              <a:solidFill>
                <a:srgbClr val="FFFF00"/>
              </a:solidFill>
              <a:latin typeface="楷体_GB2312" pitchFamily="49" charset="-122"/>
              <a:ea typeface="楷体_GB2312" pitchFamily="49" charset="-122"/>
            </a:endParaRPr>
          </a:p>
        </p:txBody>
      </p:sp>
      <p:sp>
        <p:nvSpPr>
          <p:cNvPr id="8" name="Text Box 6"/>
          <p:cNvSpPr txBox="1">
            <a:spLocks noChangeArrowheads="1"/>
          </p:cNvSpPr>
          <p:nvPr/>
        </p:nvSpPr>
        <p:spPr bwMode="auto">
          <a:xfrm>
            <a:off x="953632" y="4177263"/>
            <a:ext cx="5545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zh-CN" sz="2400" b="1" dirty="0">
                <a:solidFill>
                  <a:srgbClr val="FFFFFF"/>
                </a:solidFill>
                <a:latin typeface="华文新魏" panose="02010800040101010101" pitchFamily="2" charset="-122"/>
                <a:ea typeface="华文新魏" panose="02010800040101010101" pitchFamily="2" charset="-122"/>
              </a:rPr>
              <a:t>⑵</a:t>
            </a:r>
            <a:r>
              <a:rPr lang="zh-CN" altLang="en-US" sz="2400" b="1" dirty="0">
                <a:solidFill>
                  <a:srgbClr val="FFFFFF"/>
                </a:solidFill>
                <a:latin typeface="楷体_GB2312" pitchFamily="49" charset="-122"/>
                <a:ea typeface="楷体_GB2312" pitchFamily="49" charset="-122"/>
              </a:rPr>
              <a:t>计算机的内部数据是以二进制表示的</a:t>
            </a:r>
            <a:r>
              <a:rPr lang="en-US" altLang="zh-CN" sz="2400" b="1" dirty="0">
                <a:solidFill>
                  <a:srgbClr val="FFFFFF"/>
                </a:solidFill>
                <a:latin typeface="楷体_GB2312" pitchFamily="49" charset="-122"/>
                <a:ea typeface="楷体_GB2312" pitchFamily="49" charset="-122"/>
              </a:rPr>
              <a:t>;</a:t>
            </a:r>
            <a:endParaRPr lang="en-US" altLang="zh-CN" sz="2400" b="1" dirty="0">
              <a:solidFill>
                <a:srgbClr val="FFFFFF"/>
              </a:solidFill>
              <a:latin typeface="楷体_GB2312" pitchFamily="49" charset="-122"/>
              <a:ea typeface="楷体_GB2312" pitchFamily="49" charset="-122"/>
            </a:endParaRPr>
          </a:p>
        </p:txBody>
      </p:sp>
      <p:sp>
        <p:nvSpPr>
          <p:cNvPr id="9" name="Text Box 7"/>
          <p:cNvSpPr txBox="1">
            <a:spLocks noChangeArrowheads="1"/>
          </p:cNvSpPr>
          <p:nvPr/>
        </p:nvSpPr>
        <p:spPr bwMode="auto">
          <a:xfrm>
            <a:off x="964277" y="5160154"/>
            <a:ext cx="72635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zh-CN" sz="2400" b="1" dirty="0">
                <a:solidFill>
                  <a:srgbClr val="FFFFFF"/>
                </a:solidFill>
                <a:latin typeface="华文新魏" panose="02010800040101010101" pitchFamily="2" charset="-122"/>
                <a:ea typeface="华文新魏" panose="02010800040101010101" pitchFamily="2" charset="-122"/>
              </a:rPr>
              <a:t>⑶</a:t>
            </a:r>
            <a:r>
              <a:rPr lang="zh-CN" altLang="en-US" sz="2400" b="1" dirty="0">
                <a:solidFill>
                  <a:srgbClr val="FFFFFF"/>
                </a:solidFill>
                <a:latin typeface="楷体_GB2312" pitchFamily="49" charset="-122"/>
                <a:ea typeface="楷体_GB2312" pitchFamily="49" charset="-122"/>
              </a:rPr>
              <a:t>程序存储在存储器后自动执行（存储程序原理）。</a:t>
            </a:r>
            <a:endParaRPr lang="zh-CN" altLang="en-US" sz="2400" b="1" dirty="0">
              <a:solidFill>
                <a:srgbClr val="FFFFFF"/>
              </a:solidFill>
              <a:latin typeface="楷体_GB2312" pitchFamily="49" charset="-122"/>
              <a:ea typeface="楷体_GB2312" pitchFamily="49" charset="-122"/>
            </a:endParaRPr>
          </a:p>
        </p:txBody>
      </p:sp>
      <p:pic>
        <p:nvPicPr>
          <p:cNvPr id="10" name="Picture 9" descr="pgf04121303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884970" y="1550193"/>
            <a:ext cx="2808288"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2400" b="1" dirty="0">
                <a:solidFill>
                  <a:srgbClr val="FFFF00"/>
                </a:solidFill>
                <a:latin typeface="微软雅黑" panose="020B0503020204020204" pitchFamily="34" charset="-122"/>
                <a:ea typeface="微软雅黑" panose="020B0503020204020204" pitchFamily="34" charset="-122"/>
              </a:rPr>
              <a:t>1.5 </a:t>
            </a:r>
            <a:r>
              <a:rPr lang="zh-CN" altLang="en-US" sz="2400" b="1" dirty="0">
                <a:solidFill>
                  <a:srgbClr val="FFFF00"/>
                </a:solidFill>
                <a:latin typeface="微软雅黑" panose="020B0503020204020204" pitchFamily="34" charset="-122"/>
                <a:ea typeface="微软雅黑" panose="020B0503020204020204" pitchFamily="34" charset="-122"/>
              </a:rPr>
              <a:t>计算机硬件模型及工作原理</a:t>
            </a:r>
            <a:endParaRPr lang="zh-CN" altLang="en-US" sz="2400" b="1" dirty="0">
              <a:latin typeface="微软雅黑" panose="020B0503020204020204" pitchFamily="34" charset="-122"/>
              <a:ea typeface="微软雅黑" panose="020B0503020204020204" pitchFamily="34" charset="-122"/>
            </a:endParaRPr>
          </a:p>
        </p:txBody>
      </p:sp>
      <p:sp>
        <p:nvSpPr>
          <p:cNvPr id="24" name="Text Box 5"/>
          <p:cNvSpPr txBox="1">
            <a:spLocks noChangeArrowheads="1"/>
          </p:cNvSpPr>
          <p:nvPr/>
        </p:nvSpPr>
        <p:spPr bwMode="auto">
          <a:xfrm>
            <a:off x="557464" y="994865"/>
            <a:ext cx="29546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dirty="0">
                <a:solidFill>
                  <a:srgbClr val="FFFF00"/>
                </a:solidFill>
                <a:latin typeface="华文新魏" panose="02010800040101010101" pitchFamily="2" charset="-122"/>
                <a:ea typeface="华文新魏" panose="02010800040101010101" pitchFamily="2" charset="-122"/>
              </a:rPr>
              <a:t>⒈</a:t>
            </a:r>
            <a:r>
              <a:rPr lang="zh-CN" altLang="en-US" sz="2400" b="1" dirty="0">
                <a:solidFill>
                  <a:srgbClr val="FFFF00"/>
                </a:solidFill>
                <a:latin typeface="楷体_GB2312" pitchFamily="49" charset="-122"/>
                <a:ea typeface="楷体_GB2312" pitchFamily="49" charset="-122"/>
              </a:rPr>
              <a:t>计算机的硬件模型</a:t>
            </a:r>
            <a:endParaRPr lang="zh-CN" altLang="en-US" sz="2400" b="1" dirty="0">
              <a:solidFill>
                <a:srgbClr val="FFFF00"/>
              </a:solidFill>
              <a:latin typeface="楷体_GB2312" pitchFamily="49" charset="-122"/>
              <a:ea typeface="楷体_GB2312" pitchFamily="49" charset="-122"/>
            </a:endParaRPr>
          </a:p>
        </p:txBody>
      </p:sp>
      <p:sp>
        <p:nvSpPr>
          <p:cNvPr id="25" name="Text Box 6"/>
          <p:cNvSpPr txBox="1">
            <a:spLocks noChangeArrowheads="1"/>
          </p:cNvSpPr>
          <p:nvPr/>
        </p:nvSpPr>
        <p:spPr bwMode="auto">
          <a:xfrm>
            <a:off x="272028" y="5173572"/>
            <a:ext cx="8001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b="1" dirty="0">
                <a:solidFill>
                  <a:srgbClr val="FFFFFF"/>
                </a:solidFill>
                <a:latin typeface="Arial" panose="020B0604020202020204" pitchFamily="34" charset="0"/>
                <a:ea typeface="楷体_GB2312" pitchFamily="49" charset="-122"/>
              </a:rPr>
              <a:t>    运算器和控制器的集合又称为中央处理单元</a:t>
            </a:r>
            <a:r>
              <a:rPr lang="en-US" altLang="zh-CN" sz="2400" b="1" dirty="0">
                <a:solidFill>
                  <a:srgbClr val="FFFFFF"/>
                </a:solidFill>
                <a:latin typeface="Arial" panose="020B0604020202020204" pitchFamily="34" charset="0"/>
                <a:ea typeface="楷体_GB2312" pitchFamily="49" charset="-122"/>
                <a:cs typeface="Times New Roman" panose="02020603050405020304" pitchFamily="18" charset="0"/>
              </a:rPr>
              <a:t>CPU</a:t>
            </a:r>
            <a:r>
              <a:rPr lang="zh-CN" altLang="en-US" sz="2400" dirty="0">
                <a:solidFill>
                  <a:srgbClr val="FFFFFF"/>
                </a:solidFill>
                <a:latin typeface="Arial" panose="020B0604020202020204" pitchFamily="34" charset="0"/>
                <a:ea typeface="楷体_GB2312" pitchFamily="49" charset="-122"/>
              </a:rPr>
              <a:t>。</a:t>
            </a:r>
            <a:endParaRPr lang="zh-CN" altLang="en-US" sz="2400" b="1" dirty="0">
              <a:solidFill>
                <a:srgbClr val="FFFFFF"/>
              </a:solidFill>
              <a:latin typeface="Arial" panose="020B0604020202020204" pitchFamily="34" charset="0"/>
              <a:ea typeface="楷体_GB2312" pitchFamily="49" charset="-122"/>
            </a:endParaRPr>
          </a:p>
          <a:p>
            <a:pPr algn="r" fontAlgn="base">
              <a:spcBef>
                <a:spcPct val="0"/>
              </a:spcBef>
              <a:spcAft>
                <a:spcPct val="0"/>
              </a:spcAft>
              <a:buFontTx/>
              <a:buNone/>
            </a:pPr>
            <a:r>
              <a:rPr lang="en-US" altLang="zh-CN" sz="2400" dirty="0">
                <a:solidFill>
                  <a:srgbClr val="FFFF00"/>
                </a:solidFill>
                <a:latin typeface="Arial" panose="020B0604020202020204" pitchFamily="34" charset="0"/>
                <a:ea typeface="楷体_GB2312" pitchFamily="49" charset="-122"/>
              </a:rPr>
              <a:t>(Central  Processing  Unit ) </a:t>
            </a:r>
            <a:endParaRPr lang="en-US" altLang="zh-CN" sz="2400" dirty="0">
              <a:solidFill>
                <a:srgbClr val="FFFF00"/>
              </a:solidFill>
              <a:latin typeface="Arial" panose="020B0604020202020204" pitchFamily="34" charset="0"/>
              <a:ea typeface="楷体_GB2312" pitchFamily="49" charset="-122"/>
            </a:endParaRPr>
          </a:p>
        </p:txBody>
      </p:sp>
      <p:sp>
        <p:nvSpPr>
          <p:cNvPr id="26" name="Rectangle 7"/>
          <p:cNvSpPr>
            <a:spLocks noChangeArrowheads="1"/>
          </p:cNvSpPr>
          <p:nvPr/>
        </p:nvSpPr>
        <p:spPr bwMode="auto">
          <a:xfrm>
            <a:off x="4455126" y="3522617"/>
            <a:ext cx="1295400" cy="457200"/>
          </a:xfrm>
          <a:prstGeom prst="rect">
            <a:avLst/>
          </a:prstGeom>
          <a:solidFill>
            <a:srgbClr val="FF6600"/>
          </a:solidFill>
          <a:ln w="9525">
            <a:solidFill>
              <a:srgbClr val="969696"/>
            </a:solidFill>
            <a:miter lim="800000"/>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1" lang="zh-CN" altLang="en-US" sz="2400" b="0"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rPr>
              <a:t>运算器</a:t>
            </a:r>
            <a:endParaRPr kumimoji="1" lang="zh-CN" altLang="en-US" sz="2400" b="0"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7" name="Rectangle 8"/>
          <p:cNvSpPr>
            <a:spLocks noChangeArrowheads="1"/>
          </p:cNvSpPr>
          <p:nvPr/>
        </p:nvSpPr>
        <p:spPr bwMode="auto">
          <a:xfrm>
            <a:off x="6131526" y="3522617"/>
            <a:ext cx="1295400" cy="457200"/>
          </a:xfrm>
          <a:prstGeom prst="rect">
            <a:avLst/>
          </a:prstGeom>
          <a:solidFill>
            <a:srgbClr val="FF6600"/>
          </a:solidFill>
          <a:ln w="9525">
            <a:solidFill>
              <a:srgbClr val="969696"/>
            </a:solidFill>
            <a:miter lim="800000"/>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rPr>
              <a:t>控制器</a:t>
            </a:r>
            <a:endParaRPr kumimoji="0" lang="zh-CN" altLang="en-US" sz="2400" b="0" i="0" u="none" strike="noStrike" kern="0" cap="none" spc="0" normalizeH="0" baseline="0" noProof="0">
              <a:ln>
                <a:noFill/>
              </a:ln>
              <a:solidFill>
                <a:srgbClr val="FFFF00"/>
              </a:solidFill>
              <a:effectLst/>
              <a:uLnTx/>
              <a:uFillTx/>
              <a:latin typeface="Arial" panose="020B0604020202020204" pitchFamily="34" charset="0"/>
              <a:ea typeface="楷体_GB2312" pitchFamily="49" charset="-122"/>
            </a:endParaRPr>
          </a:p>
        </p:txBody>
      </p:sp>
      <p:sp>
        <p:nvSpPr>
          <p:cNvPr id="28" name="Rectangle 9"/>
          <p:cNvSpPr>
            <a:spLocks noChangeArrowheads="1"/>
          </p:cNvSpPr>
          <p:nvPr/>
        </p:nvSpPr>
        <p:spPr bwMode="auto">
          <a:xfrm>
            <a:off x="5217126" y="2151017"/>
            <a:ext cx="1447800" cy="533400"/>
          </a:xfrm>
          <a:prstGeom prst="rect">
            <a:avLst/>
          </a:prstGeom>
          <a:solidFill>
            <a:srgbClr val="00CCFF"/>
          </a:solidFill>
          <a:ln w="9525">
            <a:solidFill>
              <a:srgbClr val="FFFF00"/>
            </a:solidFill>
            <a:miter lim="800000"/>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FontTx/>
              <a:buNone/>
            </a:pPr>
            <a:r>
              <a:rPr lang="zh-CN" altLang="en-US" sz="2400" b="1">
                <a:solidFill>
                  <a:srgbClr val="FF00FF"/>
                </a:solidFill>
                <a:latin typeface="Arial" panose="020B0604020202020204" pitchFamily="34" charset="0"/>
                <a:ea typeface="楷体_GB2312" pitchFamily="49" charset="-122"/>
              </a:rPr>
              <a:t>存储器</a:t>
            </a:r>
            <a:endParaRPr lang="zh-CN" altLang="en-US" sz="2400" b="1">
              <a:solidFill>
                <a:srgbClr val="FF00FF"/>
              </a:solidFill>
              <a:latin typeface="Arial" panose="020B0604020202020204" pitchFamily="34" charset="0"/>
              <a:ea typeface="楷体_GB2312" pitchFamily="49" charset="-122"/>
            </a:endParaRPr>
          </a:p>
        </p:txBody>
      </p:sp>
      <p:sp>
        <p:nvSpPr>
          <p:cNvPr id="29" name="Rectangle 10"/>
          <p:cNvSpPr>
            <a:spLocks noChangeArrowheads="1"/>
          </p:cNvSpPr>
          <p:nvPr/>
        </p:nvSpPr>
        <p:spPr bwMode="auto">
          <a:xfrm>
            <a:off x="2016726" y="2151017"/>
            <a:ext cx="1828800" cy="457200"/>
          </a:xfrm>
          <a:prstGeom prst="rect">
            <a:avLst/>
          </a:prstGeom>
          <a:solidFill>
            <a:srgbClr val="FF6600"/>
          </a:solidFill>
          <a:ln w="9525">
            <a:solidFill>
              <a:srgbClr val="00CCFF"/>
            </a:solidFill>
            <a:miter lim="800000"/>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FontTx/>
              <a:buNone/>
            </a:pPr>
            <a:r>
              <a:rPr lang="zh-CN" altLang="en-US" sz="2400">
                <a:solidFill>
                  <a:srgbClr val="FFFFFF"/>
                </a:solidFill>
                <a:latin typeface="Arial" panose="020B0604020202020204" pitchFamily="34" charset="0"/>
                <a:ea typeface="楷体_GB2312" pitchFamily="49" charset="-122"/>
              </a:rPr>
              <a:t>输入装置</a:t>
            </a:r>
            <a:endParaRPr lang="zh-CN" altLang="en-US" sz="2400">
              <a:solidFill>
                <a:srgbClr val="FFFFFF"/>
              </a:solidFill>
              <a:latin typeface="Arial" panose="020B0604020202020204" pitchFamily="34" charset="0"/>
              <a:ea typeface="楷体_GB2312" pitchFamily="49" charset="-122"/>
            </a:endParaRPr>
          </a:p>
        </p:txBody>
      </p:sp>
      <p:sp>
        <p:nvSpPr>
          <p:cNvPr id="30" name="Rectangle 11"/>
          <p:cNvSpPr>
            <a:spLocks noChangeArrowheads="1"/>
          </p:cNvSpPr>
          <p:nvPr/>
        </p:nvSpPr>
        <p:spPr bwMode="auto">
          <a:xfrm>
            <a:off x="7731726" y="2151017"/>
            <a:ext cx="1828800" cy="457200"/>
          </a:xfrm>
          <a:prstGeom prst="rect">
            <a:avLst/>
          </a:prstGeom>
          <a:solidFill>
            <a:srgbClr val="FF6600"/>
          </a:solidFill>
          <a:ln w="9525">
            <a:solidFill>
              <a:srgbClr val="00CCFF"/>
            </a:solidFill>
            <a:miter lim="800000"/>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FontTx/>
              <a:buNone/>
            </a:pPr>
            <a:r>
              <a:rPr lang="zh-CN" altLang="en-US" sz="2400" dirty="0">
                <a:solidFill>
                  <a:srgbClr val="FFFFFF"/>
                </a:solidFill>
                <a:latin typeface="Arial" panose="020B0604020202020204" pitchFamily="34" charset="0"/>
                <a:ea typeface="楷体_GB2312" pitchFamily="49" charset="-122"/>
              </a:rPr>
              <a:t>输出装置</a:t>
            </a:r>
            <a:endParaRPr lang="zh-CN" altLang="en-US" sz="2400" dirty="0">
              <a:solidFill>
                <a:srgbClr val="FFFFFF"/>
              </a:solidFill>
              <a:latin typeface="Arial" panose="020B0604020202020204" pitchFamily="34" charset="0"/>
              <a:ea typeface="楷体_GB2312" pitchFamily="49" charset="-122"/>
            </a:endParaRPr>
          </a:p>
        </p:txBody>
      </p:sp>
      <p:sp>
        <p:nvSpPr>
          <p:cNvPr id="31" name="AutoShape 12"/>
          <p:cNvSpPr>
            <a:spLocks noChangeArrowheads="1"/>
          </p:cNvSpPr>
          <p:nvPr/>
        </p:nvSpPr>
        <p:spPr bwMode="auto">
          <a:xfrm>
            <a:off x="825315" y="2303417"/>
            <a:ext cx="1191411" cy="228600"/>
          </a:xfrm>
          <a:prstGeom prst="rightArrow">
            <a:avLst>
              <a:gd name="adj1" fmla="val 50000"/>
              <a:gd name="adj2" fmla="val 56771"/>
            </a:avLst>
          </a:prstGeom>
          <a:solidFill>
            <a:srgbClr val="FF9900"/>
          </a:solidFill>
          <a:ln w="9525">
            <a:solidFill>
              <a:srgbClr val="FFFFFF"/>
            </a:solidFill>
            <a:miter lim="800000"/>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400" b="1" i="0" u="none" strike="noStrike" kern="0" cap="none" spc="0" normalizeH="0" baseline="0" noProof="0">
              <a:ln>
                <a:noFill/>
              </a:ln>
              <a:solidFill>
                <a:srgbClr val="FFFFFF"/>
              </a:solidFill>
              <a:effectLst/>
              <a:uLnTx/>
              <a:uFillTx/>
              <a:latin typeface="楷体_GB2312" pitchFamily="49" charset="-122"/>
              <a:ea typeface="楷体_GB2312" pitchFamily="49" charset="-122"/>
            </a:endParaRPr>
          </a:p>
        </p:txBody>
      </p:sp>
      <p:cxnSp>
        <p:nvCxnSpPr>
          <p:cNvPr id="32" name="AutoShape 13"/>
          <p:cNvCxnSpPr>
            <a:cxnSpLocks noChangeShapeType="1"/>
          </p:cNvCxnSpPr>
          <p:nvPr/>
        </p:nvCxnSpPr>
        <p:spPr bwMode="auto">
          <a:xfrm rot="16200000" flipH="1">
            <a:off x="4016976" y="1065167"/>
            <a:ext cx="1371600" cy="4457700"/>
          </a:xfrm>
          <a:prstGeom prst="bentConnector3">
            <a:avLst>
              <a:gd name="adj1" fmla="val 156130"/>
            </a:avLst>
          </a:prstGeom>
          <a:noFill/>
          <a:ln w="9525">
            <a:solidFill>
              <a:srgbClr val="00FFFF"/>
            </a:solidFill>
            <a:miter lim="800000"/>
            <a:tailEnd type="triangle" w="lg" len="lg"/>
          </a:ln>
          <a:extLst>
            <a:ext uri="{909E8E84-426E-40DD-AFC4-6F175D3DCCD1}">
              <a14:hiddenFill xmlns:a14="http://schemas.microsoft.com/office/drawing/2010/main">
                <a:noFill/>
              </a14:hiddenFill>
            </a:ext>
          </a:extLst>
        </p:spPr>
      </p:cxnSp>
      <p:cxnSp>
        <p:nvCxnSpPr>
          <p:cNvPr id="33" name="AutoShape 14"/>
          <p:cNvCxnSpPr>
            <a:cxnSpLocks noChangeShapeType="1"/>
          </p:cNvCxnSpPr>
          <p:nvPr/>
        </p:nvCxnSpPr>
        <p:spPr bwMode="auto">
          <a:xfrm rot="16200000" flipH="1">
            <a:off x="4016976" y="1065167"/>
            <a:ext cx="1371600" cy="4457700"/>
          </a:xfrm>
          <a:prstGeom prst="bentConnector3">
            <a:avLst>
              <a:gd name="adj1" fmla="val 156130"/>
            </a:avLst>
          </a:prstGeom>
          <a:noFill/>
          <a:ln w="9525">
            <a:solidFill>
              <a:srgbClr val="FF00FF"/>
            </a:solidFill>
            <a:miter lim="800000"/>
            <a:headEnd type="triangle" w="lg" len="lg"/>
          </a:ln>
          <a:extLst>
            <a:ext uri="{909E8E84-426E-40DD-AFC4-6F175D3DCCD1}">
              <a14:hiddenFill xmlns:a14="http://schemas.microsoft.com/office/drawing/2010/main">
                <a:noFill/>
              </a14:hiddenFill>
            </a:ext>
          </a:extLst>
        </p:spPr>
      </p:cxnSp>
      <p:sp>
        <p:nvSpPr>
          <p:cNvPr id="34" name="AutoShape 15"/>
          <p:cNvSpPr>
            <a:spLocks noChangeArrowheads="1"/>
          </p:cNvSpPr>
          <p:nvPr/>
        </p:nvSpPr>
        <p:spPr bwMode="auto">
          <a:xfrm>
            <a:off x="3845526" y="2303417"/>
            <a:ext cx="1371600" cy="228600"/>
          </a:xfrm>
          <a:prstGeom prst="rightArrow">
            <a:avLst>
              <a:gd name="adj1" fmla="val 50000"/>
              <a:gd name="adj2" fmla="val 150000"/>
            </a:avLst>
          </a:prstGeom>
          <a:solidFill>
            <a:srgbClr val="FF9900"/>
          </a:solidFill>
          <a:ln w="9525">
            <a:solidFill>
              <a:srgbClr val="FFFFFF"/>
            </a:solidFill>
            <a:miter lim="800000"/>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400" b="1" i="0" u="none" strike="noStrike" kern="0" cap="none" spc="0" normalizeH="0" baseline="0" noProof="0">
              <a:ln>
                <a:noFill/>
              </a:ln>
              <a:solidFill>
                <a:srgbClr val="FFFFFF"/>
              </a:solidFill>
              <a:effectLst/>
              <a:uLnTx/>
              <a:uFillTx/>
              <a:latin typeface="楷体_GB2312" pitchFamily="49" charset="-122"/>
              <a:ea typeface="楷体_GB2312" pitchFamily="49" charset="-122"/>
            </a:endParaRPr>
          </a:p>
        </p:txBody>
      </p:sp>
      <p:sp>
        <p:nvSpPr>
          <p:cNvPr id="35" name="AutoShape 16"/>
          <p:cNvSpPr>
            <a:spLocks noChangeArrowheads="1"/>
          </p:cNvSpPr>
          <p:nvPr/>
        </p:nvSpPr>
        <p:spPr bwMode="auto">
          <a:xfrm>
            <a:off x="5369526" y="2684417"/>
            <a:ext cx="228600" cy="838200"/>
          </a:xfrm>
          <a:prstGeom prst="upDownArrow">
            <a:avLst>
              <a:gd name="adj1" fmla="val 50000"/>
              <a:gd name="adj2" fmla="val 73333"/>
            </a:avLst>
          </a:prstGeom>
          <a:solidFill>
            <a:srgbClr val="FF9900"/>
          </a:solidFill>
          <a:ln w="9525">
            <a:solidFill>
              <a:srgbClr val="FFFFFF"/>
            </a:solidFill>
            <a:miter lim="800000"/>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400" b="1" i="0" u="none" strike="noStrike" kern="0" cap="none" spc="0" normalizeH="0" baseline="0" noProof="0">
              <a:ln>
                <a:noFill/>
              </a:ln>
              <a:solidFill>
                <a:srgbClr val="FFFFFF"/>
              </a:solidFill>
              <a:effectLst/>
              <a:uLnTx/>
              <a:uFillTx/>
              <a:latin typeface="楷体_GB2312" pitchFamily="49" charset="-122"/>
              <a:ea typeface="楷体_GB2312" pitchFamily="49" charset="-122"/>
            </a:endParaRPr>
          </a:p>
        </p:txBody>
      </p:sp>
      <p:sp>
        <p:nvSpPr>
          <p:cNvPr id="36" name="AutoShape 17"/>
          <p:cNvSpPr>
            <a:spLocks noChangeArrowheads="1"/>
          </p:cNvSpPr>
          <p:nvPr/>
        </p:nvSpPr>
        <p:spPr bwMode="auto">
          <a:xfrm>
            <a:off x="6360126" y="2684417"/>
            <a:ext cx="228600" cy="838200"/>
          </a:xfrm>
          <a:prstGeom prst="upDownArrow">
            <a:avLst>
              <a:gd name="adj1" fmla="val 50000"/>
              <a:gd name="adj2" fmla="val 73333"/>
            </a:avLst>
          </a:prstGeom>
          <a:solidFill>
            <a:srgbClr val="FF9900"/>
          </a:solidFill>
          <a:ln w="9525">
            <a:solidFill>
              <a:srgbClr val="FFFFFF"/>
            </a:solidFill>
            <a:miter lim="800000"/>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400" b="1" i="0" u="none" strike="noStrike" kern="0" cap="none" spc="0" normalizeH="0" baseline="0" noProof="0">
              <a:ln>
                <a:noFill/>
              </a:ln>
              <a:solidFill>
                <a:srgbClr val="FFFFFF"/>
              </a:solidFill>
              <a:effectLst/>
              <a:uLnTx/>
              <a:uFillTx/>
              <a:latin typeface="楷体_GB2312" pitchFamily="49" charset="-122"/>
              <a:ea typeface="楷体_GB2312" pitchFamily="49" charset="-122"/>
            </a:endParaRPr>
          </a:p>
        </p:txBody>
      </p:sp>
      <p:sp>
        <p:nvSpPr>
          <p:cNvPr id="37" name="Line 18"/>
          <p:cNvSpPr>
            <a:spLocks noChangeShapeType="1"/>
          </p:cNvSpPr>
          <p:nvPr/>
        </p:nvSpPr>
        <p:spPr bwMode="auto">
          <a:xfrm flipH="1">
            <a:off x="5750526" y="3751217"/>
            <a:ext cx="381000" cy="0"/>
          </a:xfrm>
          <a:prstGeom prst="line">
            <a:avLst/>
          </a:prstGeom>
          <a:noFill/>
          <a:ln w="22225">
            <a:solidFill>
              <a:srgbClr val="FFFFFF"/>
            </a:solidFill>
            <a:miter lim="800000"/>
            <a:headEnd type="triangle" w="lg" len="med"/>
            <a:tailEnd type="triangle" w="lg"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1" i="0" u="none" strike="noStrike" kern="0" cap="none" spc="0" normalizeH="0" baseline="0" noProof="0">
              <a:ln>
                <a:noFill/>
              </a:ln>
              <a:solidFill>
                <a:srgbClr val="FFFFCC"/>
              </a:solidFill>
              <a:effectLst/>
              <a:uLnTx/>
              <a:uFillTx/>
              <a:latin typeface="Arial" panose="020B0604020202020204" pitchFamily="34" charset="0"/>
              <a:ea typeface="楷体_GB2312" pitchFamily="49" charset="-122"/>
            </a:endParaRPr>
          </a:p>
        </p:txBody>
      </p:sp>
      <p:sp>
        <p:nvSpPr>
          <p:cNvPr id="38" name="AutoShape 19"/>
          <p:cNvSpPr>
            <a:spLocks noChangeArrowheads="1"/>
          </p:cNvSpPr>
          <p:nvPr/>
        </p:nvSpPr>
        <p:spPr bwMode="auto">
          <a:xfrm>
            <a:off x="6664926" y="2303417"/>
            <a:ext cx="1066800" cy="228600"/>
          </a:xfrm>
          <a:prstGeom prst="rightArrow">
            <a:avLst>
              <a:gd name="adj1" fmla="val 50000"/>
              <a:gd name="adj2" fmla="val 116667"/>
            </a:avLst>
          </a:prstGeom>
          <a:solidFill>
            <a:srgbClr val="FF9900"/>
          </a:solidFill>
          <a:ln w="9525">
            <a:solidFill>
              <a:srgbClr val="FFFFFF"/>
            </a:solidFill>
            <a:miter lim="800000"/>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400" b="1" i="0" u="none" strike="noStrike" kern="0" cap="none" spc="0" normalizeH="0" baseline="0" noProof="0">
              <a:ln>
                <a:noFill/>
              </a:ln>
              <a:solidFill>
                <a:srgbClr val="FFFFFF"/>
              </a:solidFill>
              <a:effectLst/>
              <a:uLnTx/>
              <a:uFillTx/>
              <a:latin typeface="楷体_GB2312" pitchFamily="49" charset="-122"/>
              <a:ea typeface="楷体_GB2312" pitchFamily="49" charset="-122"/>
            </a:endParaRPr>
          </a:p>
        </p:txBody>
      </p:sp>
      <p:cxnSp>
        <p:nvCxnSpPr>
          <p:cNvPr id="39" name="AutoShape 20"/>
          <p:cNvCxnSpPr>
            <a:cxnSpLocks noChangeShapeType="1"/>
            <a:stCxn id="27" idx="3"/>
            <a:endCxn id="30" idx="2"/>
          </p:cNvCxnSpPr>
          <p:nvPr/>
        </p:nvCxnSpPr>
        <p:spPr bwMode="auto">
          <a:xfrm flipV="1">
            <a:off x="7426926" y="2608217"/>
            <a:ext cx="1219200" cy="1143000"/>
          </a:xfrm>
          <a:prstGeom prst="bentConnector2">
            <a:avLst/>
          </a:prstGeom>
          <a:noFill/>
          <a:ln w="9525">
            <a:solidFill>
              <a:srgbClr val="FFFFFF"/>
            </a:solidFill>
            <a:miter lim="800000"/>
            <a:headEnd type="triangle" w="lg" len="lg"/>
            <a:tailEnd type="triangle" w="lg" len="lg"/>
          </a:ln>
          <a:extLst>
            <a:ext uri="{909E8E84-426E-40DD-AFC4-6F175D3DCCD1}">
              <a14:hiddenFill xmlns:a14="http://schemas.microsoft.com/office/drawing/2010/main">
                <a:noFill/>
              </a14:hiddenFill>
            </a:ext>
          </a:extLst>
        </p:spPr>
      </p:cxnSp>
      <p:sp>
        <p:nvSpPr>
          <p:cNvPr id="40" name="AutoShape 21"/>
          <p:cNvSpPr>
            <a:spLocks noChangeArrowheads="1"/>
          </p:cNvSpPr>
          <p:nvPr/>
        </p:nvSpPr>
        <p:spPr bwMode="auto">
          <a:xfrm>
            <a:off x="9560526" y="2303417"/>
            <a:ext cx="1390414" cy="228600"/>
          </a:xfrm>
          <a:prstGeom prst="rightArrow">
            <a:avLst>
              <a:gd name="adj1" fmla="val 50000"/>
              <a:gd name="adj2" fmla="val 41667"/>
            </a:avLst>
          </a:prstGeom>
          <a:solidFill>
            <a:srgbClr val="FF9900"/>
          </a:solidFill>
          <a:ln w="9525">
            <a:solidFill>
              <a:srgbClr val="FFFFFF"/>
            </a:solidFill>
            <a:miter lim="800000"/>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1" lang="zh-CN" altLang="en-US" sz="2400" b="1" i="0" u="none" strike="noStrike" kern="0" cap="none" spc="0" normalizeH="0" baseline="0" noProof="0">
              <a:ln>
                <a:noFill/>
              </a:ln>
              <a:solidFill>
                <a:srgbClr val="FFFFFF"/>
              </a:solidFill>
              <a:effectLst/>
              <a:uLnTx/>
              <a:uFillTx/>
              <a:latin typeface="楷体_GB2312" pitchFamily="49" charset="-122"/>
              <a:ea typeface="楷体_GB2312" pitchFamily="49" charset="-122"/>
            </a:endParaRPr>
          </a:p>
        </p:txBody>
      </p:sp>
      <p:sp>
        <p:nvSpPr>
          <p:cNvPr id="41" name="Line 22"/>
          <p:cNvSpPr>
            <a:spLocks noChangeShapeType="1"/>
          </p:cNvSpPr>
          <p:nvPr/>
        </p:nvSpPr>
        <p:spPr bwMode="auto">
          <a:xfrm flipV="1">
            <a:off x="6207726" y="2684417"/>
            <a:ext cx="0" cy="838200"/>
          </a:xfrm>
          <a:prstGeom prst="line">
            <a:avLst/>
          </a:prstGeom>
          <a:noFill/>
          <a:ln w="22225">
            <a:solidFill>
              <a:srgbClr val="FFFFFF"/>
            </a:solidFill>
            <a:miter lim="800000"/>
            <a:tailEnd type="triangle" w="lg" len="lg"/>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1" i="0" u="none" strike="noStrike" kern="0" cap="none" spc="0" normalizeH="0" baseline="0" noProof="0">
              <a:ln>
                <a:noFill/>
              </a:ln>
              <a:solidFill>
                <a:srgbClr val="FFFFCC"/>
              </a:solidFill>
              <a:effectLst/>
              <a:uLnTx/>
              <a:uFillTx/>
              <a:latin typeface="Arial" panose="020B0604020202020204" pitchFamily="34" charset="0"/>
              <a:ea typeface="楷体_GB2312" pitchFamily="49" charset="-122"/>
            </a:endParaRPr>
          </a:p>
        </p:txBody>
      </p:sp>
      <p:sp>
        <p:nvSpPr>
          <p:cNvPr id="42" name="Rectangle 23"/>
          <p:cNvSpPr>
            <a:spLocks noChangeArrowheads="1"/>
          </p:cNvSpPr>
          <p:nvPr/>
        </p:nvSpPr>
        <p:spPr bwMode="auto">
          <a:xfrm>
            <a:off x="3769326" y="3065417"/>
            <a:ext cx="4648200" cy="1600200"/>
          </a:xfrm>
          <a:prstGeom prst="rect">
            <a:avLst/>
          </a:prstGeom>
          <a:noFill/>
          <a:ln w="19050">
            <a:solidFill>
              <a:srgbClr val="FFFF00"/>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FontTx/>
              <a:buNone/>
            </a:pPr>
            <a:endParaRPr lang="en-US" altLang="zh-CN" sz="2400">
              <a:solidFill>
                <a:srgbClr val="FFFF00"/>
              </a:solidFill>
              <a:latin typeface="Arial" panose="020B0604020202020204" pitchFamily="34" charset="0"/>
              <a:ea typeface="楷体_GB2312" pitchFamily="49" charset="-122"/>
            </a:endParaRPr>
          </a:p>
          <a:p>
            <a:pPr algn="ctr" fontAlgn="base">
              <a:spcBef>
                <a:spcPct val="0"/>
              </a:spcBef>
              <a:spcAft>
                <a:spcPct val="0"/>
              </a:spcAft>
              <a:buFontTx/>
              <a:buNone/>
            </a:pPr>
            <a:endParaRPr lang="en-US" altLang="zh-CN" sz="2400">
              <a:solidFill>
                <a:srgbClr val="FFFF00"/>
              </a:solidFill>
              <a:latin typeface="Arial" panose="020B0604020202020204" pitchFamily="34" charset="0"/>
              <a:ea typeface="楷体_GB2312" pitchFamily="49" charset="-122"/>
            </a:endParaRPr>
          </a:p>
          <a:p>
            <a:pPr algn="ctr" fontAlgn="base">
              <a:spcBef>
                <a:spcPct val="0"/>
              </a:spcBef>
              <a:spcAft>
                <a:spcPct val="0"/>
              </a:spcAft>
              <a:buFontTx/>
              <a:buNone/>
            </a:pPr>
            <a:endParaRPr lang="en-US" altLang="zh-CN" sz="2400">
              <a:solidFill>
                <a:srgbClr val="FFFF00"/>
              </a:solidFill>
              <a:latin typeface="Arial" panose="020B0604020202020204" pitchFamily="34" charset="0"/>
              <a:ea typeface="楷体_GB2312" pitchFamily="49" charset="-122"/>
            </a:endParaRPr>
          </a:p>
          <a:p>
            <a:pPr algn="ctr" fontAlgn="base">
              <a:spcBef>
                <a:spcPct val="0"/>
              </a:spcBef>
              <a:spcAft>
                <a:spcPct val="0"/>
              </a:spcAft>
              <a:buFontTx/>
              <a:buNone/>
            </a:pPr>
            <a:r>
              <a:rPr lang="en-US" altLang="zh-CN" sz="2400">
                <a:solidFill>
                  <a:srgbClr val="FFFF00"/>
                </a:solidFill>
                <a:latin typeface="Arial" panose="020B0604020202020204" pitchFamily="34" charset="0"/>
                <a:ea typeface="楷体_GB2312" pitchFamily="49" charset="-122"/>
              </a:rPr>
              <a:t>CPU </a:t>
            </a:r>
            <a:r>
              <a:rPr lang="zh-CN" altLang="en-US" sz="2400">
                <a:solidFill>
                  <a:srgbClr val="FFFF00"/>
                </a:solidFill>
                <a:latin typeface="Arial" panose="020B0604020202020204" pitchFamily="34" charset="0"/>
                <a:ea typeface="楷体_GB2312" pitchFamily="49" charset="-122"/>
              </a:rPr>
              <a:t>中央处理器</a:t>
            </a:r>
            <a:endParaRPr lang="zh-CN" altLang="en-US" sz="2400">
              <a:solidFill>
                <a:srgbClr val="FFFF00"/>
              </a:solidFill>
              <a:latin typeface="Arial" panose="020B0604020202020204" pitchFamily="34" charset="0"/>
              <a:ea typeface="楷体_GB2312" pitchFamily="49" charset="-122"/>
            </a:endParaRPr>
          </a:p>
        </p:txBody>
      </p:sp>
      <p:sp>
        <p:nvSpPr>
          <p:cNvPr id="43" name="Rectangle 24"/>
          <p:cNvSpPr>
            <a:spLocks noChangeArrowheads="1"/>
          </p:cNvSpPr>
          <p:nvPr/>
        </p:nvSpPr>
        <p:spPr bwMode="auto">
          <a:xfrm>
            <a:off x="4226526" y="1770017"/>
            <a:ext cx="3352800" cy="2971800"/>
          </a:xfrm>
          <a:prstGeom prst="rect">
            <a:avLst/>
          </a:prstGeom>
          <a:noFill/>
          <a:ln w="12700">
            <a:solidFill>
              <a:srgbClr val="FF3300"/>
            </a:solidFill>
            <a:prstDash val="lgDash"/>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FontTx/>
              <a:buNone/>
            </a:pPr>
            <a:endParaRPr lang="en-US" altLang="zh-CN" sz="2400" b="1">
              <a:solidFill>
                <a:srgbClr val="FF3300"/>
              </a:solidFill>
              <a:latin typeface="Arial" panose="020B0604020202020204" pitchFamily="34" charset="0"/>
            </a:endParaRPr>
          </a:p>
          <a:p>
            <a:pPr algn="ctr" fontAlgn="base">
              <a:spcBef>
                <a:spcPct val="0"/>
              </a:spcBef>
              <a:spcAft>
                <a:spcPct val="0"/>
              </a:spcAft>
              <a:buFontTx/>
              <a:buNone/>
            </a:pPr>
            <a:endParaRPr lang="en-US" altLang="zh-CN" sz="2400" b="1">
              <a:solidFill>
                <a:srgbClr val="FF3300"/>
              </a:solidFill>
              <a:latin typeface="Arial" panose="020B0604020202020204" pitchFamily="34" charset="0"/>
            </a:endParaRPr>
          </a:p>
          <a:p>
            <a:pPr algn="ctr" fontAlgn="base">
              <a:spcBef>
                <a:spcPct val="0"/>
              </a:spcBef>
              <a:spcAft>
                <a:spcPct val="0"/>
              </a:spcAft>
              <a:buFontTx/>
              <a:buNone/>
            </a:pPr>
            <a:endParaRPr lang="en-US" altLang="zh-CN" sz="2400" b="1">
              <a:solidFill>
                <a:srgbClr val="FF3300"/>
              </a:solidFill>
              <a:latin typeface="Arial" panose="020B0604020202020204" pitchFamily="34" charset="0"/>
            </a:endParaRPr>
          </a:p>
          <a:p>
            <a:pPr algn="ctr" fontAlgn="base">
              <a:spcBef>
                <a:spcPct val="0"/>
              </a:spcBef>
              <a:spcAft>
                <a:spcPct val="0"/>
              </a:spcAft>
              <a:buFontTx/>
              <a:buNone/>
            </a:pPr>
            <a:endParaRPr lang="en-US" altLang="zh-CN" sz="2400" b="1">
              <a:solidFill>
                <a:srgbClr val="FF3300"/>
              </a:solidFill>
              <a:latin typeface="Arial" panose="020B0604020202020204" pitchFamily="34" charset="0"/>
            </a:endParaRPr>
          </a:p>
          <a:p>
            <a:pPr algn="ctr" fontAlgn="base">
              <a:spcBef>
                <a:spcPct val="0"/>
              </a:spcBef>
              <a:spcAft>
                <a:spcPct val="0"/>
              </a:spcAft>
              <a:buFontTx/>
              <a:buNone/>
            </a:pPr>
            <a:endParaRPr lang="en-US" altLang="zh-CN" sz="2400" b="1">
              <a:solidFill>
                <a:srgbClr val="FF3300"/>
              </a:solidFill>
              <a:latin typeface="Arial" panose="020B0604020202020204" pitchFamily="34" charset="0"/>
            </a:endParaRPr>
          </a:p>
          <a:p>
            <a:pPr algn="ctr" fontAlgn="base">
              <a:spcBef>
                <a:spcPct val="0"/>
              </a:spcBef>
              <a:spcAft>
                <a:spcPct val="0"/>
              </a:spcAft>
              <a:buFontTx/>
              <a:buNone/>
            </a:pPr>
            <a:r>
              <a:rPr lang="zh-CN" altLang="en-US" sz="2400" b="1">
                <a:solidFill>
                  <a:srgbClr val="FF9900"/>
                </a:solidFill>
                <a:latin typeface="Arial" panose="020B0604020202020204" pitchFamily="34" charset="0"/>
                <a:ea typeface="楷体_GB2312" pitchFamily="49" charset="-122"/>
              </a:rPr>
              <a:t>主     机</a:t>
            </a:r>
            <a:endParaRPr lang="zh-CN" altLang="en-US" sz="2400" b="1">
              <a:solidFill>
                <a:srgbClr val="FF9900"/>
              </a:solidFill>
              <a:latin typeface="Arial" panose="020B0604020202020204" pitchFamily="34" charset="0"/>
              <a:ea typeface="楷体_GB2312" pitchFamily="49" charset="-122"/>
            </a:endParaRPr>
          </a:p>
        </p:txBody>
      </p:sp>
      <p:sp>
        <p:nvSpPr>
          <p:cNvPr id="44" name="Text Box 25"/>
          <p:cNvSpPr txBox="1">
            <a:spLocks noChangeArrowheads="1"/>
          </p:cNvSpPr>
          <p:nvPr/>
        </p:nvSpPr>
        <p:spPr bwMode="auto">
          <a:xfrm>
            <a:off x="7503126" y="3979817"/>
            <a:ext cx="2605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66FF33"/>
                </a:solidFill>
                <a:latin typeface="Arial" panose="020B0604020202020204" pitchFamily="34" charset="0"/>
                <a:ea typeface="楷体_GB2312" pitchFamily="49" charset="-122"/>
              </a:rPr>
              <a:t>+</a:t>
            </a:r>
            <a:r>
              <a:rPr lang="zh-CN" altLang="en-US" sz="2400" b="1">
                <a:solidFill>
                  <a:srgbClr val="66FF33"/>
                </a:solidFill>
                <a:latin typeface="Arial" panose="020B0604020202020204" pitchFamily="34" charset="0"/>
                <a:ea typeface="楷体_GB2312" pitchFamily="49" charset="-122"/>
              </a:rPr>
              <a:t>外设（</a:t>
            </a:r>
            <a:r>
              <a:rPr lang="en-US" altLang="zh-CN" sz="2400" b="1">
                <a:solidFill>
                  <a:srgbClr val="66FF33"/>
                </a:solidFill>
                <a:latin typeface="Arial" panose="020B0604020202020204" pitchFamily="34" charset="0"/>
                <a:ea typeface="楷体_GB2312" pitchFamily="49" charset="-122"/>
              </a:rPr>
              <a:t>I/O</a:t>
            </a:r>
            <a:r>
              <a:rPr lang="zh-CN" altLang="en-US" sz="2400" b="1">
                <a:solidFill>
                  <a:srgbClr val="66FF33"/>
                </a:solidFill>
                <a:latin typeface="Arial" panose="020B0604020202020204" pitchFamily="34" charset="0"/>
                <a:ea typeface="楷体_GB2312" pitchFamily="49" charset="-122"/>
              </a:rPr>
              <a:t>设备）</a:t>
            </a:r>
            <a:endParaRPr lang="zh-CN" altLang="en-US" sz="2400" b="1">
              <a:solidFill>
                <a:srgbClr val="66FF33"/>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ppt_w</p:attrName>
                                        </p:attrNameLst>
                                      </p:cBhvr>
                                      <p:tavLst>
                                        <p:tav tm="0">
                                          <p:val>
                                            <p:fltVal val="0"/>
                                          </p:val>
                                        </p:tav>
                                        <p:tav tm="100000">
                                          <p:val>
                                            <p:strVal val="#ppt_w"/>
                                          </p:val>
                                        </p:tav>
                                      </p:tavLst>
                                    </p:anim>
                                    <p:anim calcmode="lin" valueType="num">
                                      <p:cBhvr>
                                        <p:cTn id="12" dur="500" fill="hold"/>
                                        <p:tgtEl>
                                          <p:spTgt spid="2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9"/>
                                            </p:cond>
                                          </p:stCondLst>
                                          <p:endCondLst>
                                            <p:cond evt="onStopAudio" delay="0">
                                              <p:tgtEl>
                                                <p:sldTgt/>
                                              </p:tgtEl>
                                            </p:cond>
                                          </p:endCondLst>
                                        </p:cTn>
                                        <p:tgtEl>
                                          <p:sndTgt r:embed="rId1" name="laser.wav"/>
                                        </p:tgtEl>
                                      </p:cMediaNode>
                                    </p:audio>
                                  </p:sub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5"/>
                                            </p:cond>
                                          </p:stCondLst>
                                          <p:endCondLst>
                                            <p:cond evt="onStopAudio" delay="0">
                                              <p:tgtEl>
                                                <p:sldTgt/>
                                              </p:tgtEl>
                                            </p:cond>
                                          </p:endCondLst>
                                        </p:cTn>
                                        <p:tgtEl>
                                          <p:sndTgt r:embed="rId1" name="laser.wav"/>
                                        </p:tgtEl>
                                      </p:cMediaNode>
                                    </p:audio>
                                  </p:subTnLst>
                                </p:cTn>
                              </p:par>
                            </p:childTnLst>
                          </p:cTn>
                        </p:par>
                      </p:childTnLst>
                    </p:cTn>
                  </p:par>
                  <p:par>
                    <p:cTn id="19" fill="hold">
                      <p:stCondLst>
                        <p:cond delay="indefinite"/>
                      </p:stCondLst>
                      <p:childTnLst>
                        <p:par>
                          <p:cTn id="20" fill="hold">
                            <p:stCondLst>
                              <p:cond delay="0"/>
                            </p:stCondLst>
                            <p:childTnLst>
                              <p:par>
                                <p:cTn id="21" presetID="23" presetClass="entr" presetSubtype="32"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p:cTn id="23" dur="500" fill="hold"/>
                                        <p:tgtEl>
                                          <p:spTgt spid="28"/>
                                        </p:tgtEl>
                                        <p:attrNameLst>
                                          <p:attrName>ppt_w</p:attrName>
                                        </p:attrNameLst>
                                      </p:cBhvr>
                                      <p:tavLst>
                                        <p:tav tm="0">
                                          <p:val>
                                            <p:strVal val="4*#ppt_w"/>
                                          </p:val>
                                        </p:tav>
                                        <p:tav tm="100000">
                                          <p:val>
                                            <p:strVal val="#ppt_w"/>
                                          </p:val>
                                        </p:tav>
                                      </p:tavLst>
                                    </p:anim>
                                    <p:anim calcmode="lin" valueType="num">
                                      <p:cBhvr>
                                        <p:cTn id="24" dur="500" fill="hold"/>
                                        <p:tgtEl>
                                          <p:spTgt spid="28"/>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21"/>
                                            </p:cond>
                                          </p:stCondLst>
                                          <p:endCondLst>
                                            <p:cond evt="onStopAudio" delay="0">
                                              <p:tgtEl>
                                                <p:sldTgt/>
                                              </p:tgtEl>
                                            </p:cond>
                                          </p:endCondLst>
                                        </p:cTn>
                                        <p:tgtEl>
                                          <p:sndTgt r:embed="rId1" name="laser.wav"/>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0-#ppt_w/2"/>
                                          </p:val>
                                        </p:tav>
                                        <p:tav tm="100000">
                                          <p:val>
                                            <p:strVal val="#ppt_x"/>
                                          </p:val>
                                        </p:tav>
                                      </p:tavLst>
                                    </p:anim>
                                    <p:anim calcmode="lin" valueType="num">
                                      <p:cBhvr additive="base">
                                        <p:cTn id="30"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1+#ppt_w/2"/>
                                          </p:val>
                                        </p:tav>
                                        <p:tav tm="100000">
                                          <p:val>
                                            <p:strVal val="#ppt_x"/>
                                          </p:val>
                                        </p:tav>
                                      </p:tavLst>
                                    </p:anim>
                                    <p:anim calcmode="lin" valueType="num">
                                      <p:cBhvr additive="base">
                                        <p:cTn id="36"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left)">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wipe(left)">
                                      <p:cBhvr>
                                        <p:cTn id="46"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right)">
                                      <p:cBhvr>
                                        <p:cTn id="51" dur="500"/>
                                        <p:tgtEl>
                                          <p:spTgt spid="33"/>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42" fill="hold" nodeType="click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barn(outHorizontal)">
                                      <p:cBhvr>
                                        <p:cTn id="56" dur="500"/>
                                        <p:tgtEl>
                                          <p:spTgt spid="4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wipe(left)">
                                      <p:cBhvr>
                                        <p:cTn id="61" dur="500"/>
                                        <p:tgtEl>
                                          <p:spTgt spid="34"/>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6" fill="hold" grpId="0" nodeType="click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barn(inHorizontal)">
                                      <p:cBhvr>
                                        <p:cTn id="66" dur="500"/>
                                        <p:tgtEl>
                                          <p:spTgt spid="35"/>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6" fill="hold" grpId="0" nodeType="click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barn(inHorizontal)">
                                      <p:cBhvr>
                                        <p:cTn id="71" dur="500"/>
                                        <p:tgtEl>
                                          <p:spTgt spid="36"/>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37" fill="hold" nodeType="click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barn(outVertical)">
                                      <p:cBhvr>
                                        <p:cTn id="76" dur="500"/>
                                        <p:tgtEl>
                                          <p:spTgt spid="3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wipe(left)">
                                      <p:cBhvr>
                                        <p:cTn id="81" dur="500"/>
                                        <p:tgtEl>
                                          <p:spTgt spid="38"/>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42" fill="hold" nodeType="click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barn(outHorizontal)">
                                      <p:cBhvr>
                                        <p:cTn id="86" dur="500"/>
                                        <p:tgtEl>
                                          <p:spTgt spid="39"/>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wipe(up)">
                                      <p:cBhvr>
                                        <p:cTn id="91" dur="500"/>
                                        <p:tgtEl>
                                          <p:spTgt spid="40"/>
                                        </p:tgtEl>
                                      </p:cBhvr>
                                    </p:animEffect>
                                  </p:childTnLst>
                                </p:cTn>
                              </p:par>
                            </p:childTnLst>
                          </p:cTn>
                        </p:par>
                      </p:childTnLst>
                    </p:cTn>
                  </p:par>
                  <p:par>
                    <p:cTn id="92" fill="hold">
                      <p:stCondLst>
                        <p:cond delay="indefinite"/>
                      </p:stCondLst>
                      <p:childTnLst>
                        <p:par>
                          <p:cTn id="93" fill="hold">
                            <p:stCondLst>
                              <p:cond delay="0"/>
                            </p:stCondLst>
                            <p:childTnLst>
                              <p:par>
                                <p:cTn id="94" presetID="23" presetClass="entr" presetSubtype="288" fill="hold" grpId="0" nodeType="clickEffect">
                                  <p:stCondLst>
                                    <p:cond delay="0"/>
                                  </p:stCondLst>
                                  <p:childTnLst>
                                    <p:set>
                                      <p:cBhvr>
                                        <p:cTn id="95" dur="1" fill="hold">
                                          <p:stCondLst>
                                            <p:cond delay="0"/>
                                          </p:stCondLst>
                                        </p:cTn>
                                        <p:tgtEl>
                                          <p:spTgt spid="42"/>
                                        </p:tgtEl>
                                        <p:attrNameLst>
                                          <p:attrName>style.visibility</p:attrName>
                                        </p:attrNameLst>
                                      </p:cBhvr>
                                      <p:to>
                                        <p:strVal val="visible"/>
                                      </p:to>
                                    </p:set>
                                    <p:anim calcmode="lin" valueType="num">
                                      <p:cBhvr>
                                        <p:cTn id="96" dur="500" fill="hold"/>
                                        <p:tgtEl>
                                          <p:spTgt spid="42"/>
                                        </p:tgtEl>
                                        <p:attrNameLst>
                                          <p:attrName>ppt_w</p:attrName>
                                        </p:attrNameLst>
                                      </p:cBhvr>
                                      <p:tavLst>
                                        <p:tav tm="0">
                                          <p:val>
                                            <p:strVal val="4/3*#ppt_w"/>
                                          </p:val>
                                        </p:tav>
                                        <p:tav tm="100000">
                                          <p:val>
                                            <p:strVal val="#ppt_w"/>
                                          </p:val>
                                        </p:tav>
                                      </p:tavLst>
                                    </p:anim>
                                    <p:anim calcmode="lin" valueType="num">
                                      <p:cBhvr>
                                        <p:cTn id="97" dur="500" fill="hold"/>
                                        <p:tgtEl>
                                          <p:spTgt spid="42"/>
                                        </p:tgtEl>
                                        <p:attrNameLst>
                                          <p:attrName>ppt_h</p:attrName>
                                        </p:attrNameLst>
                                      </p:cBhvr>
                                      <p:tavLst>
                                        <p:tav tm="0">
                                          <p:val>
                                            <p:strVal val="4/3*#ppt_h"/>
                                          </p:val>
                                        </p:tav>
                                        <p:tav tm="100000">
                                          <p:val>
                                            <p:strVal val="#ppt_h"/>
                                          </p:val>
                                        </p:tav>
                                      </p:tavLst>
                                    </p:anim>
                                  </p:childTnLst>
                                  <p:subTnLst>
                                    <p:set>
                                      <p:cBhvr override="childStyle">
                                        <p:cTn dur="1" fill="hold" display="0" masterRel="nextClick" afterEffect="1"/>
                                        <p:tgtEl>
                                          <p:spTgt spid="42"/>
                                        </p:tgtEl>
                                        <p:attrNameLst>
                                          <p:attrName>style.visibility</p:attrName>
                                        </p:attrNameLst>
                                      </p:cBhvr>
                                      <p:to>
                                        <p:strVal val="hidden"/>
                                      </p:to>
                                    </p:set>
                                    <p:audio>
                                      <p:cMediaNode>
                                        <p:cTn display="0" masterRel="sameClick">
                                          <p:stCondLst>
                                            <p:cond evt="begin" delay="0">
                                              <p:tn val="94"/>
                                            </p:cond>
                                          </p:stCondLst>
                                          <p:endCondLst>
                                            <p:cond evt="onStopAudio" delay="0">
                                              <p:tgtEl>
                                                <p:sldTgt/>
                                              </p:tgtEl>
                                            </p:cond>
                                          </p:endCondLst>
                                        </p:cTn>
                                        <p:tgtEl>
                                          <p:sndTgt r:embed="rId2" name="whoosh.wav"/>
                                        </p:tgtEl>
                                      </p:cMediaNode>
                                    </p:audio>
                                  </p:subTnLst>
                                </p:cTn>
                              </p:par>
                            </p:childTnLst>
                          </p:cTn>
                        </p:par>
                      </p:childTnLst>
                    </p:cTn>
                  </p:par>
                  <p:par>
                    <p:cTn id="98" fill="hold">
                      <p:stCondLst>
                        <p:cond delay="indefinite"/>
                      </p:stCondLst>
                      <p:childTnLst>
                        <p:par>
                          <p:cTn id="99" fill="hold">
                            <p:stCondLst>
                              <p:cond delay="0"/>
                            </p:stCondLst>
                            <p:childTnLst>
                              <p:par>
                                <p:cTn id="100" presetID="4" presetClass="entr" presetSubtype="16" fill="hold" grpId="0" nodeType="click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box(in)">
                                      <p:cBhvr>
                                        <p:cTn id="102" dur="500"/>
                                        <p:tgtEl>
                                          <p:spTgt spid="25"/>
                                        </p:tgtEl>
                                      </p:cBhvr>
                                    </p:animEffect>
                                  </p:childTnLst>
                                  <p:subTnLst>
                                    <p:audio>
                                      <p:cMediaNode>
                                        <p:cTn display="0" masterRel="sameClick">
                                          <p:stCondLst>
                                            <p:cond evt="begin" delay="0">
                                              <p:tn val="100"/>
                                            </p:cond>
                                          </p:stCondLst>
                                          <p:endCondLst>
                                            <p:cond evt="onStopAudio" delay="0">
                                              <p:tgtEl>
                                                <p:sldTgt/>
                                              </p:tgtEl>
                                            </p:cond>
                                          </p:endCondLst>
                                        </p:cTn>
                                        <p:tgtEl>
                                          <p:sndTgt r:embed="rId3" name="chimes.wav"/>
                                        </p:tgtEl>
                                      </p:cMediaNode>
                                    </p:audio>
                                  </p:subTnLst>
                                </p:cTn>
                              </p:par>
                            </p:childTnLst>
                          </p:cTn>
                        </p:par>
                      </p:childTnLst>
                    </p:cTn>
                  </p:par>
                  <p:par>
                    <p:cTn id="103" fill="hold">
                      <p:stCondLst>
                        <p:cond delay="indefinite"/>
                      </p:stCondLst>
                      <p:childTnLst>
                        <p:par>
                          <p:cTn id="104" fill="hold">
                            <p:stCondLst>
                              <p:cond delay="0"/>
                            </p:stCondLst>
                            <p:childTnLst>
                              <p:par>
                                <p:cTn id="105" presetID="23" presetClass="entr" presetSubtype="288" fill="hold" grpId="0" nodeType="clickEffect">
                                  <p:stCondLst>
                                    <p:cond delay="0"/>
                                  </p:stCondLst>
                                  <p:childTnLst>
                                    <p:set>
                                      <p:cBhvr>
                                        <p:cTn id="106" dur="1" fill="hold">
                                          <p:stCondLst>
                                            <p:cond delay="0"/>
                                          </p:stCondLst>
                                        </p:cTn>
                                        <p:tgtEl>
                                          <p:spTgt spid="43"/>
                                        </p:tgtEl>
                                        <p:attrNameLst>
                                          <p:attrName>style.visibility</p:attrName>
                                        </p:attrNameLst>
                                      </p:cBhvr>
                                      <p:to>
                                        <p:strVal val="visible"/>
                                      </p:to>
                                    </p:set>
                                    <p:anim calcmode="lin" valueType="num">
                                      <p:cBhvr>
                                        <p:cTn id="107" dur="500" fill="hold"/>
                                        <p:tgtEl>
                                          <p:spTgt spid="43"/>
                                        </p:tgtEl>
                                        <p:attrNameLst>
                                          <p:attrName>ppt_w</p:attrName>
                                        </p:attrNameLst>
                                      </p:cBhvr>
                                      <p:tavLst>
                                        <p:tav tm="0">
                                          <p:val>
                                            <p:strVal val="4/3*#ppt_w"/>
                                          </p:val>
                                        </p:tav>
                                        <p:tav tm="100000">
                                          <p:val>
                                            <p:strVal val="#ppt_w"/>
                                          </p:val>
                                        </p:tav>
                                      </p:tavLst>
                                    </p:anim>
                                    <p:anim calcmode="lin" valueType="num">
                                      <p:cBhvr>
                                        <p:cTn id="108" dur="500" fill="hold"/>
                                        <p:tgtEl>
                                          <p:spTgt spid="43"/>
                                        </p:tgtEl>
                                        <p:attrNameLst>
                                          <p:attrName>ppt_h</p:attrName>
                                        </p:attrNameLst>
                                      </p:cBhvr>
                                      <p:tavLst>
                                        <p:tav tm="0">
                                          <p:val>
                                            <p:strVal val="4/3*#ppt_h"/>
                                          </p:val>
                                        </p:tav>
                                        <p:tav tm="100000">
                                          <p:val>
                                            <p:strVal val="#ppt_h"/>
                                          </p:val>
                                        </p:tav>
                                      </p:tavLst>
                                    </p:anim>
                                  </p:childTnLst>
                                </p:cTn>
                              </p:par>
                            </p:childTnLst>
                          </p:cTn>
                        </p:par>
                        <p:par>
                          <p:cTn id="109" fill="hold">
                            <p:stCondLst>
                              <p:cond delay="500"/>
                            </p:stCondLst>
                            <p:childTnLst>
                              <p:par>
                                <p:cTn id="110" presetID="1" presetClass="entr" presetSubtype="0" fill="hold" grpId="0" nodeType="afterEffect">
                                  <p:stCondLst>
                                    <p:cond delay="4000"/>
                                  </p:stCondLst>
                                  <p:childTnLst>
                                    <p:set>
                                      <p:cBhvr>
                                        <p:cTn id="111" dur="1" fill="hold">
                                          <p:stCondLst>
                                            <p:cond delay="499"/>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utoUpdateAnimBg="0"/>
      <p:bldP spid="26" grpId="0" animBg="1" autoUpdateAnimBg="0"/>
      <p:bldP spid="27" grpId="0" animBg="1" autoUpdateAnimBg="0"/>
      <p:bldP spid="28" grpId="0" animBg="1" autoUpdateAnimBg="0"/>
      <p:bldP spid="29" grpId="0" animBg="1" autoUpdateAnimBg="0"/>
      <p:bldP spid="30" grpId="0" animBg="1" autoUpdateAnimBg="0"/>
      <p:bldP spid="31" grpId="0" animBg="1"/>
      <p:bldP spid="34" grpId="0" animBg="1"/>
      <p:bldP spid="35" grpId="0" animBg="1"/>
      <p:bldP spid="36" grpId="0" animBg="1"/>
      <p:bldP spid="38" grpId="0" animBg="1"/>
      <p:bldP spid="40" grpId="0" animBg="1"/>
      <p:bldP spid="42" grpId="0" animBg="1" autoUpdateAnimBg="0"/>
      <p:bldP spid="43" grpId="0" animBg="1" autoUpdateAnimBg="0"/>
      <p:bldP spid="4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b="1" dirty="0">
                <a:solidFill>
                  <a:srgbClr val="FFFF00"/>
                </a:solidFill>
                <a:latin typeface="微软雅黑" panose="020B0503020204020204" pitchFamily="34" charset="-122"/>
                <a:ea typeface="微软雅黑" panose="020B0503020204020204" pitchFamily="34" charset="-122"/>
              </a:rPr>
              <a:t>       ⒉</a:t>
            </a:r>
            <a:r>
              <a:rPr lang="zh-CN" altLang="en-US" sz="2400" b="1" dirty="0">
                <a:solidFill>
                  <a:srgbClr val="FFFF00"/>
                </a:solidFill>
                <a:latin typeface="微软雅黑" panose="020B0503020204020204" pitchFamily="34" charset="-122"/>
                <a:ea typeface="微软雅黑" panose="020B0503020204020204" pitchFamily="34" charset="-122"/>
              </a:rPr>
              <a:t>计算机指令与程序</a:t>
            </a:r>
            <a:endParaRPr lang="zh-CN" altLang="en-US" sz="2400" b="1" dirty="0">
              <a:latin typeface="微软雅黑" panose="020B0503020204020204" pitchFamily="34" charset="-122"/>
              <a:ea typeface="微软雅黑" panose="020B0503020204020204" pitchFamily="34" charset="-122"/>
            </a:endParaRPr>
          </a:p>
        </p:txBody>
      </p:sp>
      <p:sp>
        <p:nvSpPr>
          <p:cNvPr id="7" name="Text Box 3"/>
          <p:cNvSpPr txBox="1">
            <a:spLocks noChangeArrowheads="1"/>
          </p:cNvSpPr>
          <p:nvPr/>
        </p:nvSpPr>
        <p:spPr bwMode="auto">
          <a:xfrm>
            <a:off x="296333" y="3879850"/>
            <a:ext cx="11726669"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fontAlgn="base">
              <a:lnSpc>
                <a:spcPct val="90000"/>
              </a:lnSpc>
              <a:spcAft>
                <a:spcPct val="0"/>
              </a:spcAft>
              <a:buClr>
                <a:srgbClr val="000000"/>
              </a:buClr>
              <a:buSzPct val="65000"/>
              <a:buFont typeface="Wingdings" panose="05000000000000000000" pitchFamily="2" charset="2"/>
              <a:buNone/>
            </a:pPr>
            <a:r>
              <a:rPr lang="en-US" altLang="zh-CN" sz="2400" b="1" dirty="0">
                <a:solidFill>
                  <a:srgbClr val="FFFFFF"/>
                </a:solidFill>
                <a:latin typeface="Arial" panose="020B0604020202020204" pitchFamily="34" charset="0"/>
                <a:ea typeface="华文新魏" panose="02010800040101010101" pitchFamily="2" charset="-122"/>
              </a:rPr>
              <a:t>       ⑵</a:t>
            </a:r>
            <a:r>
              <a:rPr lang="zh-CN" altLang="en-US" sz="2400" b="1" dirty="0">
                <a:solidFill>
                  <a:srgbClr val="FFFF00"/>
                </a:solidFill>
                <a:latin typeface="Arial" panose="020B0604020202020204" pitchFamily="34" charset="0"/>
                <a:ea typeface="楷体_GB2312" pitchFamily="49" charset="-122"/>
              </a:rPr>
              <a:t>指令系统：</a:t>
            </a:r>
            <a:r>
              <a:rPr lang="zh-CN" altLang="en-US" sz="2400" b="1" dirty="0">
                <a:solidFill>
                  <a:srgbClr val="FFFFFF"/>
                </a:solidFill>
                <a:latin typeface="Arial" panose="020B0604020202020204" pitchFamily="34" charset="0"/>
                <a:ea typeface="楷体_GB2312" pitchFamily="49" charset="-122"/>
              </a:rPr>
              <a:t>指令系统是某种</a:t>
            </a:r>
            <a:r>
              <a:rPr lang="en-US" altLang="zh-CN" sz="2400" b="1" dirty="0">
                <a:solidFill>
                  <a:srgbClr val="FFFFFF"/>
                </a:solidFill>
                <a:latin typeface="Arial" panose="020B0604020202020204" pitchFamily="34" charset="0"/>
                <a:ea typeface="楷体_GB2312" pitchFamily="49" charset="-122"/>
              </a:rPr>
              <a:t>CPU</a:t>
            </a:r>
            <a:r>
              <a:rPr lang="zh-CN" altLang="en-US" sz="2400" b="1" dirty="0">
                <a:solidFill>
                  <a:srgbClr val="FFFFFF"/>
                </a:solidFill>
                <a:latin typeface="Arial" panose="020B0604020202020204" pitchFamily="34" charset="0"/>
                <a:ea typeface="楷体_GB2312" pitchFamily="49" charset="-122"/>
              </a:rPr>
              <a:t>能够执行的所有指令的集合，不同类型的</a:t>
            </a:r>
            <a:r>
              <a:rPr lang="en-US" altLang="zh-CN" sz="2400" b="1" dirty="0">
                <a:solidFill>
                  <a:srgbClr val="FFFFFF"/>
                </a:solidFill>
                <a:latin typeface="Arial" panose="020B0604020202020204" pitchFamily="34" charset="0"/>
                <a:ea typeface="楷体_GB2312" pitchFamily="49" charset="-122"/>
              </a:rPr>
              <a:t>CPU</a:t>
            </a:r>
            <a:r>
              <a:rPr lang="zh-CN" altLang="en-US" sz="2400" b="1" dirty="0">
                <a:solidFill>
                  <a:srgbClr val="FFFFFF"/>
                </a:solidFill>
                <a:latin typeface="Arial" panose="020B0604020202020204" pitchFamily="34" charset="0"/>
                <a:ea typeface="楷体_GB2312" pitchFamily="49" charset="-122"/>
              </a:rPr>
              <a:t>结构其指令系统也不同。</a:t>
            </a:r>
            <a:endParaRPr lang="zh-CN" altLang="en-US" sz="2400" b="1" dirty="0">
              <a:solidFill>
                <a:srgbClr val="FFFFFF"/>
              </a:solidFill>
              <a:latin typeface="Arial" panose="020B0604020202020204" pitchFamily="34" charset="0"/>
              <a:ea typeface="楷体_GB2312" pitchFamily="49" charset="-122"/>
            </a:endParaRPr>
          </a:p>
        </p:txBody>
      </p:sp>
      <p:sp>
        <p:nvSpPr>
          <p:cNvPr id="8" name="Text Box 4"/>
          <p:cNvSpPr txBox="1">
            <a:spLocks noChangeArrowheads="1"/>
          </p:cNvSpPr>
          <p:nvPr/>
        </p:nvSpPr>
        <p:spPr bwMode="auto">
          <a:xfrm>
            <a:off x="273945" y="1914824"/>
            <a:ext cx="11749057" cy="1865312"/>
          </a:xfrm>
          <a:prstGeom prst="rect">
            <a:avLst/>
          </a:prstGeom>
          <a:noFill/>
          <a:ln w="9525">
            <a:noFill/>
            <a:miter lim="800000"/>
          </a:ln>
          <a:effectLst/>
        </p:spPr>
        <p:txBody>
          <a:bodyPr wrap="square">
            <a:spAutoFit/>
          </a:bodyPr>
          <a:lstStyle/>
          <a:p>
            <a:pPr algn="just" fontAlgn="base">
              <a:lnSpc>
                <a:spcPct val="90000"/>
              </a:lnSpc>
              <a:spcBef>
                <a:spcPct val="20000"/>
              </a:spcBef>
              <a:spcAft>
                <a:spcPct val="0"/>
              </a:spcAft>
              <a:buClr>
                <a:srgbClr val="000000"/>
              </a:buClr>
              <a:buSzPct val="65000"/>
              <a:buFont typeface="Wingdings" panose="05000000000000000000" pitchFamily="2" charset="2"/>
              <a:buNone/>
              <a:defRPr/>
            </a:pPr>
            <a:r>
              <a:rPr kumimoji="1" lang="en-US" altLang="zh-CN" sz="2400" b="1" dirty="0">
                <a:solidFill>
                  <a:srgbClr val="FFFFFF"/>
                </a:solidFill>
                <a:latin typeface="Tahoma" panose="020B0604030504040204" pitchFamily="34" charset="0"/>
                <a:ea typeface="华文新魏" panose="02010800040101010101" pitchFamily="2" charset="-122"/>
              </a:rPr>
              <a:t>       </a:t>
            </a:r>
            <a:r>
              <a:rPr kumimoji="1" lang="en-US" altLang="en-US" sz="2400" b="1" dirty="0">
                <a:solidFill>
                  <a:srgbClr val="FFFFFF"/>
                </a:solidFill>
                <a:latin typeface="Tahoma" panose="020B0604030504040204" pitchFamily="34" charset="0"/>
                <a:ea typeface="华文新魏" panose="02010800040101010101" pitchFamily="2" charset="-122"/>
              </a:rPr>
              <a:t>⑴</a:t>
            </a:r>
            <a:r>
              <a:rPr kumimoji="1" lang="zh-CN" altLang="en-US" sz="2400" b="1" dirty="0">
                <a:solidFill>
                  <a:srgbClr val="FFFF00"/>
                </a:solidFill>
                <a:latin typeface="Arial" panose="020B0604020202020204" pitchFamily="34" charset="0"/>
                <a:ea typeface="楷体_GB2312" pitchFamily="49" charset="-122"/>
              </a:rPr>
              <a:t>指令：</a:t>
            </a:r>
            <a:r>
              <a:rPr kumimoji="1" lang="zh-CN" altLang="en-US" sz="2400" b="1" dirty="0">
                <a:solidFill>
                  <a:srgbClr val="FFFFCC"/>
                </a:solidFill>
                <a:latin typeface="Arial" panose="020B0604020202020204" pitchFamily="34" charset="0"/>
                <a:ea typeface="楷体_GB2312" pitchFamily="49" charset="-122"/>
              </a:rPr>
              <a:t>用来规定计算机的一个基本操作的二进制代码</a:t>
            </a:r>
            <a:r>
              <a:rPr kumimoji="1" lang="zh-CN" altLang="en-US" sz="2400" b="1" dirty="0">
                <a:solidFill>
                  <a:srgbClr val="FFFFFF"/>
                </a:solidFill>
                <a:latin typeface="Arial" panose="020B0604020202020204" pitchFamily="34" charset="0"/>
                <a:ea typeface="楷体_GB2312" pitchFamily="49" charset="-122"/>
              </a:rPr>
              <a:t>。</a:t>
            </a:r>
            <a:r>
              <a:rPr kumimoji="1" lang="zh-CN" altLang="en-US" sz="2400" b="1" dirty="0">
                <a:solidFill>
                  <a:srgbClr val="FFFFCC"/>
                </a:solidFill>
                <a:latin typeface="Arial" panose="020B0604020202020204" pitchFamily="34" charset="0"/>
                <a:ea typeface="楷体_GB2312" pitchFamily="49" charset="-122"/>
              </a:rPr>
              <a:t>一条指令对应着</a:t>
            </a:r>
            <a:r>
              <a:rPr kumimoji="1" lang="en-US" altLang="zh-CN" sz="2400" dirty="0">
                <a:solidFill>
                  <a:srgbClr val="FFFFCC"/>
                </a:solidFill>
                <a:latin typeface="Arial" panose="020B0604020202020204" pitchFamily="34" charset="0"/>
                <a:ea typeface="楷体_GB2312" pitchFamily="49" charset="-122"/>
              </a:rPr>
              <a:t>CPU</a:t>
            </a:r>
            <a:r>
              <a:rPr kumimoji="1" lang="zh-CN" altLang="en-US" sz="2400" dirty="0">
                <a:solidFill>
                  <a:srgbClr val="FFFFCC"/>
                </a:solidFill>
                <a:latin typeface="Arial" panose="020B0604020202020204" pitchFamily="34" charset="0"/>
                <a:ea typeface="楷体_GB2312" pitchFamily="49" charset="-122"/>
              </a:rPr>
              <a:t>的</a:t>
            </a:r>
            <a:r>
              <a:rPr kumimoji="1" lang="zh-CN" altLang="en-US" sz="2400" b="1" dirty="0">
                <a:solidFill>
                  <a:srgbClr val="FFFFCC"/>
                </a:solidFill>
                <a:latin typeface="Arial" panose="020B0604020202020204" pitchFamily="34" charset="0"/>
                <a:ea typeface="楷体_GB2312" pitchFamily="49" charset="-122"/>
              </a:rPr>
              <a:t>一种基本操作。</a:t>
            </a:r>
            <a:endParaRPr kumimoji="1" lang="zh-CN" altLang="en-US" sz="2400" b="1" dirty="0">
              <a:solidFill>
                <a:srgbClr val="FFFFCC"/>
              </a:solidFill>
              <a:latin typeface="Arial" panose="020B0604020202020204" pitchFamily="34" charset="0"/>
              <a:ea typeface="楷体_GB2312" pitchFamily="49" charset="-122"/>
            </a:endParaRPr>
          </a:p>
          <a:p>
            <a:pPr algn="just" fontAlgn="base">
              <a:spcBef>
                <a:spcPct val="0"/>
              </a:spcBef>
              <a:spcAft>
                <a:spcPct val="0"/>
              </a:spcAft>
              <a:defRPr/>
            </a:pPr>
            <a:r>
              <a:rPr kumimoji="1" lang="zh-CN" altLang="en-US" sz="2400" b="1" dirty="0">
                <a:solidFill>
                  <a:srgbClr val="66FF33"/>
                </a:solidFill>
                <a:latin typeface="Arial" panose="020B0604020202020204" pitchFamily="34" charset="0"/>
                <a:ea typeface="楷体_GB2312" pitchFamily="49" charset="-122"/>
              </a:rPr>
              <a:t>        </a:t>
            </a:r>
            <a:r>
              <a:rPr kumimoji="1" lang="zh-CN" altLang="en-US" sz="2400" b="1" dirty="0">
                <a:solidFill>
                  <a:srgbClr val="FFFF00"/>
                </a:solidFill>
                <a:latin typeface="Arial" panose="020B0604020202020204" pitchFamily="34" charset="0"/>
                <a:ea typeface="楷体_GB2312" pitchFamily="49" charset="-122"/>
              </a:rPr>
              <a:t>一条指令一般由两个部分组成：操作码和操作数。</a:t>
            </a:r>
            <a:endParaRPr kumimoji="1" lang="zh-CN" altLang="en-US" sz="2400" b="1" dirty="0">
              <a:solidFill>
                <a:srgbClr val="FFFF00"/>
              </a:solidFill>
              <a:latin typeface="Arial" panose="020B0604020202020204" pitchFamily="34" charset="0"/>
              <a:ea typeface="楷体_GB2312" pitchFamily="49" charset="-122"/>
            </a:endParaRPr>
          </a:p>
          <a:p>
            <a:pPr marL="179705" algn="just" fontAlgn="base">
              <a:spcBef>
                <a:spcPct val="0"/>
              </a:spcBef>
              <a:spcAft>
                <a:spcPct val="0"/>
              </a:spcAft>
              <a:buClr>
                <a:srgbClr val="FF9933"/>
              </a:buClr>
              <a:buFont typeface="Webdings" panose="05030102010509060703" pitchFamily="18" charset="2"/>
              <a:buChar char="ý"/>
              <a:defRPr/>
            </a:pPr>
            <a:r>
              <a:rPr kumimoji="1" lang="zh-CN" altLang="en-US" sz="2400" b="1" dirty="0">
                <a:solidFill>
                  <a:srgbClr val="FFFF00"/>
                </a:solidFill>
                <a:latin typeface="Arial" panose="020B0604020202020204" pitchFamily="34" charset="0"/>
                <a:ea typeface="楷体_GB2312" pitchFamily="49" charset="-122"/>
              </a:rPr>
              <a:t> 操作码：</a:t>
            </a:r>
            <a:r>
              <a:rPr kumimoji="1" lang="zh-CN" altLang="en-US" sz="2400" b="1" dirty="0">
                <a:solidFill>
                  <a:srgbClr val="FFFFFF"/>
                </a:solidFill>
                <a:latin typeface="Arial" panose="020B0604020202020204" pitchFamily="34" charset="0"/>
                <a:ea typeface="楷体_GB2312" pitchFamily="49" charset="-122"/>
              </a:rPr>
              <a:t>操作码指明了操作的性质，</a:t>
            </a:r>
            <a:r>
              <a:rPr kumimoji="1" lang="zh-CN" altLang="en-US" sz="2400" b="1" dirty="0">
                <a:solidFill>
                  <a:srgbClr val="FFFFCC"/>
                </a:solidFill>
                <a:latin typeface="Arial" panose="020B0604020202020204" pitchFamily="34" charset="0"/>
                <a:ea typeface="楷体_GB2312" pitchFamily="49" charset="-122"/>
              </a:rPr>
              <a:t>如加、减等。</a:t>
            </a:r>
            <a:endParaRPr kumimoji="1" lang="zh-CN" altLang="en-US" sz="2400" b="1" dirty="0">
              <a:solidFill>
                <a:srgbClr val="FFFFCC"/>
              </a:solidFill>
              <a:latin typeface="Arial" panose="020B0604020202020204" pitchFamily="34" charset="0"/>
              <a:ea typeface="楷体_GB2312" pitchFamily="49" charset="-122"/>
            </a:endParaRPr>
          </a:p>
          <a:p>
            <a:pPr marL="179705" algn="just" fontAlgn="base">
              <a:spcBef>
                <a:spcPct val="0"/>
              </a:spcBef>
              <a:spcAft>
                <a:spcPct val="0"/>
              </a:spcAft>
              <a:buClr>
                <a:srgbClr val="FF9933"/>
              </a:buClr>
              <a:buFont typeface="Webdings" panose="05030102010509060703" pitchFamily="18" charset="2"/>
              <a:buChar char="ý"/>
              <a:defRPr/>
            </a:pPr>
            <a:r>
              <a:rPr kumimoji="1" lang="zh-CN" altLang="en-US" sz="2400" b="1" dirty="0">
                <a:solidFill>
                  <a:srgbClr val="FFFF00"/>
                </a:solidFill>
                <a:latin typeface="Arial" panose="020B0604020202020204" pitchFamily="34" charset="0"/>
                <a:ea typeface="楷体_GB2312" pitchFamily="49" charset="-122"/>
              </a:rPr>
              <a:t> 操作数：</a:t>
            </a:r>
            <a:r>
              <a:rPr kumimoji="1" lang="zh-CN" altLang="en-US" sz="2400" b="1" dirty="0">
                <a:solidFill>
                  <a:srgbClr val="FFFFFF"/>
                </a:solidFill>
                <a:latin typeface="Arial" panose="020B0604020202020204" pitchFamily="34" charset="0"/>
                <a:ea typeface="楷体_GB2312" pitchFamily="49" charset="-122"/>
              </a:rPr>
              <a:t>操作数指明了操作的对象，如两个加数</a:t>
            </a:r>
            <a:r>
              <a:rPr kumimoji="1" lang="zh-CN" altLang="en-US" sz="2400" b="1" dirty="0">
                <a:solidFill>
                  <a:srgbClr val="FFFFCC"/>
                </a:solidFill>
                <a:latin typeface="Arial" panose="020B0604020202020204" pitchFamily="34" charset="0"/>
                <a:ea typeface="楷体_GB2312" pitchFamily="49" charset="-122"/>
              </a:rPr>
              <a:t>。</a:t>
            </a:r>
            <a:endParaRPr kumimoji="1" lang="zh-CN" altLang="en-US" sz="2400" b="1" dirty="0">
              <a:solidFill>
                <a:srgbClr val="FFFFCC"/>
              </a:solidFill>
              <a:latin typeface="Arial" panose="020B0604020202020204" pitchFamily="34" charset="0"/>
              <a:ea typeface="楷体_GB2312" pitchFamily="49" charset="-122"/>
            </a:endParaRPr>
          </a:p>
        </p:txBody>
      </p:sp>
      <p:sp>
        <p:nvSpPr>
          <p:cNvPr id="9" name="Rectangle 5"/>
          <p:cNvSpPr>
            <a:spLocks noChangeArrowheads="1"/>
          </p:cNvSpPr>
          <p:nvPr/>
        </p:nvSpPr>
        <p:spPr bwMode="auto">
          <a:xfrm>
            <a:off x="287280" y="940698"/>
            <a:ext cx="11735722" cy="838200"/>
          </a:xfrm>
          <a:prstGeom prst="rect">
            <a:avLst/>
          </a:prstGeom>
          <a:noFill/>
          <a:ln w="9525">
            <a:noFill/>
            <a:miter lim="800000"/>
          </a:ln>
        </p:spPr>
        <p:txBody>
          <a:bodyPr/>
          <a:lstStyle/>
          <a:p>
            <a:pPr fontAlgn="base">
              <a:spcBef>
                <a:spcPct val="0"/>
              </a:spcBef>
              <a:spcAft>
                <a:spcPct val="0"/>
              </a:spcAft>
              <a:defRPr/>
            </a:pPr>
            <a:r>
              <a:rPr kumimoji="1" lang="en-US" altLang="zh-CN" sz="2400" b="1" dirty="0">
                <a:solidFill>
                  <a:srgbClr val="FFFFFF"/>
                </a:solidFill>
                <a:effectLst>
                  <a:outerShdw blurRad="38100" dist="38100" dir="2700000" algn="tl">
                    <a:srgbClr val="000000"/>
                  </a:outerShdw>
                </a:effectLst>
                <a:latin typeface="Arial" panose="020B0604020202020204" pitchFamily="34" charset="0"/>
                <a:ea typeface="宋体" panose="02010600030101010101" pitchFamily="2" charset="-122"/>
              </a:rPr>
              <a:t>       </a:t>
            </a:r>
            <a:r>
              <a:rPr kumimoji="1" lang="zh-CN" altLang="en-US" sz="2400" b="1" dirty="0">
                <a:solidFill>
                  <a:srgbClr val="FFFFFF"/>
                </a:solidFill>
                <a:latin typeface="Arial" panose="020B0604020202020204" pitchFamily="34" charset="0"/>
                <a:ea typeface="楷体_GB2312" pitchFamily="49" charset="-122"/>
              </a:rPr>
              <a:t>计算机完成某个功能的过程实际是执行一个程序的过程，而程序是由一条条指示</a:t>
            </a:r>
            <a:r>
              <a:rPr kumimoji="1" lang="en-US" altLang="zh-CN" sz="2400" b="1" dirty="0">
                <a:solidFill>
                  <a:srgbClr val="FFFFFF"/>
                </a:solidFill>
                <a:latin typeface="Arial" panose="020B0604020202020204" pitchFamily="34" charset="0"/>
                <a:ea typeface="楷体_GB2312" pitchFamily="49" charset="-122"/>
              </a:rPr>
              <a:t>CPU</a:t>
            </a:r>
            <a:r>
              <a:rPr kumimoji="1" lang="zh-CN" altLang="en-US" sz="2400" b="1" dirty="0">
                <a:solidFill>
                  <a:srgbClr val="FFFFFF"/>
                </a:solidFill>
                <a:latin typeface="Arial" panose="020B0604020202020204" pitchFamily="34" charset="0"/>
                <a:ea typeface="楷体_GB2312" pitchFamily="49" charset="-122"/>
              </a:rPr>
              <a:t>完成某一个基本操作的指令组成。</a:t>
            </a:r>
            <a:r>
              <a:rPr kumimoji="1" lang="zh-CN" altLang="en-US" sz="2400" b="1" dirty="0">
                <a:solidFill>
                  <a:srgbClr val="FFFFFF"/>
                </a:solidFill>
                <a:latin typeface="Arial" panose="020B0604020202020204" pitchFamily="34" charset="0"/>
                <a:ea typeface="宋体" panose="02010600030101010101" pitchFamily="2" charset="-122"/>
              </a:rPr>
              <a:t> </a:t>
            </a:r>
            <a:endParaRPr kumimoji="1" lang="zh-CN" altLang="en-US" sz="2400" b="1" dirty="0">
              <a:solidFill>
                <a:srgbClr val="FFFFFF"/>
              </a:solidFill>
              <a:latin typeface="Arial" panose="020B0604020202020204" pitchFamily="34" charset="0"/>
              <a:ea typeface="宋体" panose="02010600030101010101" pitchFamily="2" charset="-122"/>
            </a:endParaRPr>
          </a:p>
        </p:txBody>
      </p:sp>
      <p:sp>
        <p:nvSpPr>
          <p:cNvPr id="10" name="Text Box 6"/>
          <p:cNvSpPr txBox="1">
            <a:spLocks noChangeArrowheads="1"/>
          </p:cNvSpPr>
          <p:nvPr/>
        </p:nvSpPr>
        <p:spPr bwMode="auto">
          <a:xfrm>
            <a:off x="288425" y="4630136"/>
            <a:ext cx="11726669"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dirty="0">
                <a:solidFill>
                  <a:srgbClr val="FFFFFF"/>
                </a:solidFill>
                <a:latin typeface="Tahoma" panose="020B0604030504040204" pitchFamily="34" charset="0"/>
                <a:ea typeface="华文新魏" panose="02010800040101010101" pitchFamily="2" charset="-122"/>
              </a:rPr>
              <a:t>      ⑶</a:t>
            </a:r>
            <a:r>
              <a:rPr lang="zh-CN" altLang="en-US" sz="2400" b="1" dirty="0">
                <a:solidFill>
                  <a:srgbClr val="FFFF00"/>
                </a:solidFill>
                <a:latin typeface="楷体_GB2312" pitchFamily="49" charset="-122"/>
                <a:ea typeface="楷体_GB2312" pitchFamily="49" charset="-122"/>
              </a:rPr>
              <a:t>程序：</a:t>
            </a:r>
            <a:r>
              <a:rPr lang="zh-CN" altLang="en-US" sz="2400" b="1" dirty="0">
                <a:solidFill>
                  <a:srgbClr val="FFFFFF"/>
                </a:solidFill>
                <a:latin typeface="楷体_GB2312" pitchFamily="49" charset="-122"/>
                <a:ea typeface="楷体_GB2312" pitchFamily="49" charset="-122"/>
              </a:rPr>
              <a:t>是计算机能够识别和执行的指令序列。是由一连串指令按一定顺序组成的</a:t>
            </a:r>
            <a:endParaRPr lang="en-US" altLang="zh-CN" sz="2400" b="1" dirty="0">
              <a:solidFill>
                <a:srgbClr val="FFFFFF"/>
              </a:solidFill>
              <a:latin typeface="楷体_GB2312" pitchFamily="49" charset="-122"/>
              <a:ea typeface="楷体_GB2312" pitchFamily="49" charset="-122"/>
            </a:endParaRPr>
          </a:p>
          <a:p>
            <a:pPr fontAlgn="base">
              <a:spcBef>
                <a:spcPct val="0"/>
              </a:spcBef>
              <a:spcAft>
                <a:spcPct val="0"/>
              </a:spcAft>
              <a:buFontTx/>
              <a:buNone/>
            </a:pPr>
            <a:r>
              <a:rPr lang="zh-CN" altLang="en-US" sz="2400" b="1" dirty="0">
                <a:solidFill>
                  <a:srgbClr val="FFFFFF"/>
                </a:solidFill>
                <a:latin typeface="楷体_GB2312" pitchFamily="49" charset="-122"/>
                <a:ea typeface="楷体_GB2312" pitchFamily="49" charset="-122"/>
              </a:rPr>
              <a:t>能完成某种任务的指令序列。</a:t>
            </a:r>
            <a:endParaRPr kumimoji="0" lang="zh-CN" altLang="en-US" sz="2400" dirty="0">
              <a:solidFill>
                <a:srgbClr val="FFFFFF"/>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2400" b="1" dirty="0">
                <a:solidFill>
                  <a:srgbClr val="FFFF00"/>
                </a:solidFill>
                <a:latin typeface="微软雅黑" panose="020B0503020204020204" pitchFamily="34" charset="-122"/>
                <a:ea typeface="微软雅黑" panose="020B0503020204020204" pitchFamily="34" charset="-122"/>
              </a:rPr>
              <a:t>程序示例</a:t>
            </a:r>
            <a:endParaRPr lang="zh-CN" altLang="en-US" sz="2400" b="1" dirty="0">
              <a:latin typeface="微软雅黑" panose="020B0503020204020204" pitchFamily="34" charset="-122"/>
              <a:ea typeface="微软雅黑" panose="020B0503020204020204" pitchFamily="34" charset="-122"/>
            </a:endParaRPr>
          </a:p>
        </p:txBody>
      </p:sp>
      <p:sp>
        <p:nvSpPr>
          <p:cNvPr id="4" name="Text Box 3"/>
          <p:cNvSpPr txBox="1">
            <a:spLocks noChangeArrowheads="1"/>
          </p:cNvSpPr>
          <p:nvPr/>
        </p:nvSpPr>
        <p:spPr bwMode="auto">
          <a:xfrm>
            <a:off x="296333" y="1179859"/>
            <a:ext cx="912495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b="1" dirty="0">
                <a:solidFill>
                  <a:srgbClr val="FFFFFF"/>
                </a:solidFill>
                <a:latin typeface="Arial" panose="020B0604020202020204" pitchFamily="34" charset="0"/>
                <a:ea typeface="楷体_GB2312" pitchFamily="49" charset="-122"/>
              </a:rPr>
              <a:t>       例：</a:t>
            </a:r>
            <a:endParaRPr lang="zh-CN" altLang="en-US" sz="2400" b="1" dirty="0">
              <a:solidFill>
                <a:srgbClr val="FFFFFF"/>
              </a:solidFill>
              <a:latin typeface="Arial" panose="020B0604020202020204" pitchFamily="34" charset="0"/>
              <a:ea typeface="楷体_GB2312" pitchFamily="49" charset="-122"/>
            </a:endParaRPr>
          </a:p>
          <a:p>
            <a:pPr fontAlgn="base">
              <a:spcBef>
                <a:spcPct val="0"/>
              </a:spcBef>
              <a:spcAft>
                <a:spcPct val="0"/>
              </a:spcAft>
              <a:buFontTx/>
              <a:buNone/>
            </a:pPr>
            <a:r>
              <a:rPr lang="zh-CN" altLang="en-US" sz="2400" b="1" dirty="0">
                <a:solidFill>
                  <a:srgbClr val="FFFFFF"/>
                </a:solidFill>
                <a:latin typeface="Arial" panose="020B0604020202020204" pitchFamily="34" charset="0"/>
                <a:ea typeface="楷体_GB2312" pitchFamily="49" charset="-122"/>
              </a:rPr>
              <a:t>      </a:t>
            </a:r>
            <a:r>
              <a:rPr lang="en-US" altLang="zh-CN" sz="2400" b="1" dirty="0">
                <a:solidFill>
                  <a:srgbClr val="FFFFFF"/>
                </a:solidFill>
                <a:latin typeface="Arial" panose="020B0604020202020204" pitchFamily="34" charset="0"/>
                <a:ea typeface="楷体_GB2312" pitchFamily="49" charset="-122"/>
              </a:rPr>
              <a:t>	  MOV  AC</a:t>
            </a:r>
            <a:r>
              <a:rPr lang="zh-CN" altLang="en-US" sz="2400" b="1" dirty="0">
                <a:solidFill>
                  <a:srgbClr val="FFFFFF"/>
                </a:solidFill>
                <a:latin typeface="Arial" panose="020B0604020202020204" pitchFamily="34" charset="0"/>
                <a:ea typeface="楷体_GB2312" pitchFamily="49" charset="-122"/>
              </a:rPr>
              <a:t>，</a:t>
            </a:r>
            <a:r>
              <a:rPr lang="en-US" altLang="zh-CN" sz="2400" b="1" dirty="0">
                <a:solidFill>
                  <a:srgbClr val="FFFFFF"/>
                </a:solidFill>
                <a:latin typeface="Arial" panose="020B0604020202020204" pitchFamily="34" charset="0"/>
                <a:ea typeface="楷体_GB2312" pitchFamily="49" charset="-122"/>
              </a:rPr>
              <a:t>2   ; </a:t>
            </a:r>
            <a:r>
              <a:rPr lang="zh-CN" altLang="en-US" sz="2400" b="1" dirty="0">
                <a:solidFill>
                  <a:srgbClr val="FFFFFF"/>
                </a:solidFill>
                <a:latin typeface="Arial" panose="020B0604020202020204" pitchFamily="34" charset="0"/>
                <a:ea typeface="楷体_GB2312" pitchFamily="49" charset="-122"/>
              </a:rPr>
              <a:t>将</a:t>
            </a:r>
            <a:r>
              <a:rPr lang="en-US" altLang="zh-CN" sz="2400" b="1" dirty="0">
                <a:solidFill>
                  <a:srgbClr val="FFFFFF"/>
                </a:solidFill>
                <a:latin typeface="Arial" panose="020B0604020202020204" pitchFamily="34" charset="0"/>
                <a:ea typeface="楷体_GB2312" pitchFamily="49" charset="-122"/>
              </a:rPr>
              <a:t>2</a:t>
            </a:r>
            <a:r>
              <a:rPr lang="zh-CN" altLang="en-US" sz="2400" b="1" dirty="0">
                <a:solidFill>
                  <a:srgbClr val="FFFFFF"/>
                </a:solidFill>
                <a:latin typeface="Arial" panose="020B0604020202020204" pitchFamily="34" charset="0"/>
                <a:ea typeface="楷体_GB2312" pitchFamily="49" charset="-122"/>
              </a:rPr>
              <a:t>存放到</a:t>
            </a:r>
            <a:r>
              <a:rPr lang="en-US" altLang="zh-CN" sz="2400" b="1" dirty="0">
                <a:solidFill>
                  <a:srgbClr val="FFFFFF"/>
                </a:solidFill>
                <a:latin typeface="Arial" panose="020B0604020202020204" pitchFamily="34" charset="0"/>
                <a:ea typeface="楷体_GB2312" pitchFamily="49" charset="-122"/>
              </a:rPr>
              <a:t>CPU</a:t>
            </a:r>
            <a:r>
              <a:rPr lang="zh-CN" altLang="en-US" sz="2400" b="1" dirty="0">
                <a:solidFill>
                  <a:srgbClr val="FFFFFF"/>
                </a:solidFill>
                <a:latin typeface="Arial" panose="020B0604020202020204" pitchFamily="34" charset="0"/>
                <a:ea typeface="楷体_GB2312" pitchFamily="49" charset="-122"/>
              </a:rPr>
              <a:t>内部的寄存器</a:t>
            </a:r>
            <a:r>
              <a:rPr lang="en-US" altLang="zh-CN" sz="2400" b="1" dirty="0">
                <a:solidFill>
                  <a:srgbClr val="FFFFFF"/>
                </a:solidFill>
                <a:latin typeface="Arial" panose="020B0604020202020204" pitchFamily="34" charset="0"/>
                <a:ea typeface="楷体_GB2312" pitchFamily="49" charset="-122"/>
              </a:rPr>
              <a:t>R1</a:t>
            </a:r>
            <a:r>
              <a:rPr lang="zh-CN" altLang="en-US" sz="2400" b="1" dirty="0">
                <a:solidFill>
                  <a:srgbClr val="FFFFFF"/>
                </a:solidFill>
                <a:latin typeface="Arial" panose="020B0604020202020204" pitchFamily="34" charset="0"/>
                <a:ea typeface="楷体_GB2312" pitchFamily="49" charset="-122"/>
              </a:rPr>
              <a:t>中</a:t>
            </a:r>
            <a:endParaRPr lang="zh-CN" altLang="en-US" sz="2400" b="1" dirty="0">
              <a:solidFill>
                <a:srgbClr val="FFFFFF"/>
              </a:solidFill>
              <a:latin typeface="Arial" panose="020B0604020202020204" pitchFamily="34" charset="0"/>
              <a:ea typeface="楷体_GB2312" pitchFamily="49" charset="-122"/>
            </a:endParaRPr>
          </a:p>
          <a:p>
            <a:pPr fontAlgn="base">
              <a:spcBef>
                <a:spcPct val="0"/>
              </a:spcBef>
              <a:spcAft>
                <a:spcPct val="0"/>
              </a:spcAft>
              <a:buFontTx/>
              <a:buNone/>
            </a:pPr>
            <a:r>
              <a:rPr lang="zh-CN" altLang="en-US" sz="2400" b="1" dirty="0">
                <a:solidFill>
                  <a:srgbClr val="FFFFFF"/>
                </a:solidFill>
                <a:latin typeface="Arial" panose="020B0604020202020204" pitchFamily="34" charset="0"/>
                <a:ea typeface="楷体_GB2312" pitchFamily="49" charset="-122"/>
              </a:rPr>
              <a:t>   	  </a:t>
            </a:r>
            <a:r>
              <a:rPr lang="en-US" altLang="zh-CN" sz="2400" b="1" dirty="0">
                <a:solidFill>
                  <a:srgbClr val="FFFFFF"/>
                </a:solidFill>
                <a:latin typeface="Arial" panose="020B0604020202020204" pitchFamily="34" charset="0"/>
                <a:ea typeface="楷体_GB2312" pitchFamily="49" charset="-122"/>
              </a:rPr>
              <a:t>ADD  AC</a:t>
            </a:r>
            <a:r>
              <a:rPr lang="zh-CN" altLang="en-US" sz="2400" b="1" dirty="0">
                <a:solidFill>
                  <a:srgbClr val="FFFFFF"/>
                </a:solidFill>
                <a:latin typeface="Arial" panose="020B0604020202020204" pitchFamily="34" charset="0"/>
                <a:ea typeface="楷体_GB2312" pitchFamily="49" charset="-122"/>
              </a:rPr>
              <a:t>，</a:t>
            </a:r>
            <a:r>
              <a:rPr lang="en-US" altLang="zh-CN" sz="2400" b="1" dirty="0">
                <a:solidFill>
                  <a:srgbClr val="FFFFFF"/>
                </a:solidFill>
                <a:latin typeface="Arial" panose="020B0604020202020204" pitchFamily="34" charset="0"/>
                <a:ea typeface="楷体_GB2312" pitchFamily="49" charset="-122"/>
              </a:rPr>
              <a:t>3    ; </a:t>
            </a:r>
            <a:r>
              <a:rPr lang="zh-CN" altLang="en-US" sz="2400" b="1" dirty="0">
                <a:solidFill>
                  <a:srgbClr val="FFFFFF"/>
                </a:solidFill>
                <a:latin typeface="Arial" panose="020B0604020202020204" pitchFamily="34" charset="0"/>
                <a:ea typeface="楷体_GB2312" pitchFamily="49" charset="-122"/>
              </a:rPr>
              <a:t>将</a:t>
            </a:r>
            <a:r>
              <a:rPr lang="en-US" altLang="zh-CN" sz="2400" b="1" dirty="0">
                <a:solidFill>
                  <a:srgbClr val="FFFFFF"/>
                </a:solidFill>
                <a:latin typeface="Arial" panose="020B0604020202020204" pitchFamily="34" charset="0"/>
                <a:ea typeface="楷体_GB2312" pitchFamily="49" charset="-122"/>
              </a:rPr>
              <a:t>AC</a:t>
            </a:r>
            <a:r>
              <a:rPr lang="zh-CN" altLang="en-US" sz="2400" b="1" dirty="0">
                <a:solidFill>
                  <a:srgbClr val="FFFFFF"/>
                </a:solidFill>
                <a:latin typeface="Arial" panose="020B0604020202020204" pitchFamily="34" charset="0"/>
                <a:ea typeface="楷体_GB2312" pitchFamily="49" charset="-122"/>
              </a:rPr>
              <a:t>的内容加上</a:t>
            </a:r>
            <a:r>
              <a:rPr lang="en-US" altLang="zh-CN" sz="2400" b="1" dirty="0">
                <a:solidFill>
                  <a:srgbClr val="FFFFFF"/>
                </a:solidFill>
                <a:latin typeface="Arial" panose="020B0604020202020204" pitchFamily="34" charset="0"/>
                <a:ea typeface="楷体_GB2312" pitchFamily="49" charset="-122"/>
              </a:rPr>
              <a:t>3</a:t>
            </a:r>
            <a:r>
              <a:rPr lang="zh-CN" altLang="en-US" sz="2400" b="1" dirty="0">
                <a:solidFill>
                  <a:srgbClr val="FFFFFF"/>
                </a:solidFill>
                <a:latin typeface="Arial" panose="020B0604020202020204" pitchFamily="34" charset="0"/>
                <a:ea typeface="楷体_GB2312" pitchFamily="49" charset="-122"/>
              </a:rPr>
              <a:t>，结果</a:t>
            </a:r>
            <a:r>
              <a:rPr lang="en-US" altLang="zh-CN" sz="2400" b="1" dirty="0">
                <a:solidFill>
                  <a:srgbClr val="FFFFFF"/>
                </a:solidFill>
                <a:latin typeface="Arial" panose="020B0604020202020204" pitchFamily="34" charset="0"/>
                <a:ea typeface="楷体_GB2312" pitchFamily="49" charset="-122"/>
              </a:rPr>
              <a:t>5</a:t>
            </a:r>
            <a:r>
              <a:rPr lang="zh-CN" altLang="en-US" sz="2400" b="1" dirty="0">
                <a:solidFill>
                  <a:srgbClr val="FFFFFF"/>
                </a:solidFill>
                <a:latin typeface="Arial" panose="020B0604020202020204" pitchFamily="34" charset="0"/>
                <a:ea typeface="楷体_GB2312" pitchFamily="49" charset="-122"/>
              </a:rPr>
              <a:t>再存放到</a:t>
            </a:r>
            <a:r>
              <a:rPr lang="en-US" altLang="zh-CN" sz="2400" b="1" dirty="0">
                <a:solidFill>
                  <a:srgbClr val="FFFFFF"/>
                </a:solidFill>
                <a:latin typeface="Arial" panose="020B0604020202020204" pitchFamily="34" charset="0"/>
                <a:ea typeface="楷体_GB2312" pitchFamily="49" charset="-122"/>
              </a:rPr>
              <a:t>AC</a:t>
            </a:r>
            <a:r>
              <a:rPr lang="zh-CN" altLang="en-US" sz="2400" b="1" dirty="0">
                <a:solidFill>
                  <a:srgbClr val="FFFFFF"/>
                </a:solidFill>
                <a:latin typeface="Arial" panose="020B0604020202020204" pitchFamily="34" charset="0"/>
                <a:ea typeface="楷体_GB2312" pitchFamily="49" charset="-122"/>
              </a:rPr>
              <a:t>中</a:t>
            </a:r>
            <a:endParaRPr lang="zh-CN" altLang="en-US" sz="2400" b="1" dirty="0">
              <a:solidFill>
                <a:srgbClr val="FFFFFF"/>
              </a:solidFill>
              <a:latin typeface="Arial" panose="020B0604020202020204" pitchFamily="34" charset="0"/>
              <a:ea typeface="楷体_GB2312" pitchFamily="49" charset="-122"/>
            </a:endParaRPr>
          </a:p>
          <a:p>
            <a:pPr fontAlgn="base">
              <a:spcBef>
                <a:spcPct val="0"/>
              </a:spcBef>
              <a:spcAft>
                <a:spcPct val="0"/>
              </a:spcAft>
              <a:buFontTx/>
              <a:buNone/>
            </a:pPr>
            <a:r>
              <a:rPr lang="zh-CN" altLang="en-US" sz="2400" b="1" dirty="0">
                <a:solidFill>
                  <a:srgbClr val="FFFFFF"/>
                </a:solidFill>
                <a:latin typeface="Arial" panose="020B0604020202020204" pitchFamily="34" charset="0"/>
                <a:ea typeface="楷体_GB2312" pitchFamily="49" charset="-122"/>
              </a:rPr>
              <a:t>    	  </a:t>
            </a:r>
            <a:r>
              <a:rPr lang="en-US" altLang="zh-CN" sz="2400" b="1" dirty="0">
                <a:solidFill>
                  <a:srgbClr val="FFFFFF"/>
                </a:solidFill>
                <a:latin typeface="Arial" panose="020B0604020202020204" pitchFamily="34" charset="0"/>
                <a:ea typeface="楷体_GB2312" pitchFamily="49" charset="-122"/>
              </a:rPr>
              <a:t>HLT      	     ; </a:t>
            </a:r>
            <a:r>
              <a:rPr lang="zh-CN" altLang="en-US" sz="2400" b="1" dirty="0">
                <a:solidFill>
                  <a:srgbClr val="FFFFFF"/>
                </a:solidFill>
                <a:latin typeface="Arial" panose="020B0604020202020204" pitchFamily="34" charset="0"/>
                <a:ea typeface="楷体_GB2312" pitchFamily="49" charset="-122"/>
              </a:rPr>
              <a:t>结束</a:t>
            </a:r>
            <a:endParaRPr lang="zh-CN" altLang="en-US" sz="2400" b="1" dirty="0">
              <a:solidFill>
                <a:srgbClr val="FFFFFF"/>
              </a:solidFill>
              <a:latin typeface="Arial" panose="020B0604020202020204" pitchFamily="34" charset="0"/>
              <a:ea typeface="楷体_GB2312" pitchFamily="49" charset="-122"/>
            </a:endParaRPr>
          </a:p>
          <a:p>
            <a:pPr fontAlgn="base">
              <a:spcBef>
                <a:spcPct val="0"/>
              </a:spcBef>
              <a:spcAft>
                <a:spcPct val="0"/>
              </a:spcAft>
              <a:buFontTx/>
              <a:buNone/>
            </a:pPr>
            <a:endParaRPr kumimoji="0" lang="en-US" altLang="zh-CN" sz="2400" dirty="0">
              <a:solidFill>
                <a:srgbClr val="FFFFFF"/>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8655" y="333954"/>
            <a:ext cx="10515600" cy="767484"/>
          </a:xfrm>
        </p:spPr>
        <p:txBody>
          <a:bodyPr>
            <a:normAutofit/>
          </a:bodyPr>
          <a:lstStyle/>
          <a:p>
            <a:pPr algn="ctr"/>
            <a:r>
              <a:rPr lang="en-US" altLang="zh-CN" sz="2400" b="1" dirty="0">
                <a:solidFill>
                  <a:srgbClr val="FFFF00"/>
                </a:solidFill>
                <a:latin typeface="微软雅黑" panose="020B0503020204020204" pitchFamily="34" charset="-122"/>
                <a:ea typeface="微软雅黑" panose="020B0503020204020204" pitchFamily="34" charset="-122"/>
              </a:rPr>
              <a:t>    1.1 </a:t>
            </a:r>
            <a:r>
              <a:rPr lang="zh-CN" altLang="en-US" sz="2400" b="1" dirty="0">
                <a:solidFill>
                  <a:srgbClr val="FFFF00"/>
                </a:solidFill>
                <a:latin typeface="微软雅黑" panose="020B0503020204020204" pitchFamily="34" charset="-122"/>
                <a:ea typeface="微软雅黑" panose="020B0503020204020204" pitchFamily="34" charset="-122"/>
              </a:rPr>
              <a:t>计算</a:t>
            </a:r>
            <a:r>
              <a:rPr lang="en-US" altLang="zh-CN" sz="2400" b="1" dirty="0">
                <a:solidFill>
                  <a:srgbClr val="FFFF00"/>
                </a:solidFill>
                <a:latin typeface="微软雅黑" panose="020B0503020204020204" pitchFamily="34" charset="-122"/>
                <a:ea typeface="微软雅黑" panose="020B0503020204020204" pitchFamily="34" charset="-122"/>
              </a:rPr>
              <a:t>——</a:t>
            </a:r>
            <a:r>
              <a:rPr lang="zh-CN" altLang="en-US" sz="2400" b="1" dirty="0">
                <a:solidFill>
                  <a:srgbClr val="FFFF00"/>
                </a:solidFill>
                <a:latin typeface="微软雅黑" panose="020B0503020204020204" pitchFamily="34" charset="-122"/>
                <a:ea typeface="微软雅黑" panose="020B0503020204020204" pitchFamily="34" charset="-122"/>
              </a:rPr>
              <a:t>从问题到程序</a:t>
            </a:r>
            <a:endParaRPr lang="zh-CN" altLang="en-US" sz="2400" dirty="0">
              <a:latin typeface="微软雅黑" panose="020B0503020204020204" pitchFamily="34" charset="-122"/>
              <a:ea typeface="微软雅黑" panose="020B0503020204020204" pitchFamily="34" charset="-122"/>
            </a:endParaRPr>
          </a:p>
        </p:txBody>
      </p:sp>
      <p:sp>
        <p:nvSpPr>
          <p:cNvPr id="3" name="Text Box 3"/>
          <p:cNvSpPr txBox="1">
            <a:spLocks noChangeArrowheads="1"/>
          </p:cNvSpPr>
          <p:nvPr/>
        </p:nvSpPr>
        <p:spPr bwMode="auto">
          <a:xfrm>
            <a:off x="265543" y="1516661"/>
            <a:ext cx="2339975"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CCECFF"/>
                </a:solidFill>
                <a:latin typeface="Arial" panose="020B0604020202020204" pitchFamily="34" charset="0"/>
                <a:ea typeface="华文行楷" panose="02010800040101010101" pitchFamily="2" charset="-122"/>
              </a:rPr>
              <a:t>      ⒈</a:t>
            </a:r>
            <a:r>
              <a:rPr lang="zh-CN" altLang="en-US" sz="2400" dirty="0">
                <a:solidFill>
                  <a:srgbClr val="CCECFF"/>
                </a:solidFill>
                <a:latin typeface="Arial" panose="020B0604020202020204" pitchFamily="34" charset="0"/>
                <a:ea typeface="楷体_GB2312" pitchFamily="49" charset="-122"/>
              </a:rPr>
              <a:t>漫谈计算</a:t>
            </a:r>
            <a:endParaRPr lang="zh-CN" altLang="en-US" sz="2400" dirty="0">
              <a:solidFill>
                <a:srgbClr val="CCECFF"/>
              </a:solidFill>
              <a:latin typeface="Arial" panose="020B0604020202020204" pitchFamily="34" charset="0"/>
              <a:ea typeface="楷体_GB2312" pitchFamily="49" charset="-122"/>
            </a:endParaRPr>
          </a:p>
        </p:txBody>
      </p:sp>
      <p:sp>
        <p:nvSpPr>
          <p:cNvPr id="4" name="Text Box 9"/>
          <p:cNvSpPr txBox="1">
            <a:spLocks noChangeArrowheads="1"/>
          </p:cNvSpPr>
          <p:nvPr/>
        </p:nvSpPr>
        <p:spPr bwMode="auto">
          <a:xfrm>
            <a:off x="815831" y="1907465"/>
            <a:ext cx="2339975"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C000"/>
                </a:solidFill>
                <a:latin typeface="Arial" panose="020B0604020202020204" pitchFamily="34" charset="0"/>
                <a:ea typeface="楷体_GB2312" pitchFamily="49" charset="-122"/>
              </a:rPr>
              <a:t>计算：</a:t>
            </a:r>
            <a:endParaRPr lang="zh-CN" altLang="en-US" sz="2400" dirty="0">
              <a:solidFill>
                <a:srgbClr val="FFC000"/>
              </a:solidFill>
              <a:latin typeface="Arial" panose="020B0604020202020204" pitchFamily="34" charset="0"/>
              <a:ea typeface="楷体_GB2312" pitchFamily="49" charset="-122"/>
            </a:endParaRPr>
          </a:p>
          <a:p>
            <a:pPr eaLnBrk="1" hangingPunct="1">
              <a:spcBef>
                <a:spcPct val="0"/>
              </a:spcBef>
              <a:buClr>
                <a:schemeClr val="accent1"/>
              </a:buClr>
              <a:buFont typeface="Webdings" panose="05030102010509060703" pitchFamily="18" charset="2"/>
              <a:buChar char="ý"/>
            </a:pPr>
            <a:r>
              <a:rPr lang="zh-CN" altLang="en-US" sz="2400" dirty="0">
                <a:solidFill>
                  <a:srgbClr val="FFFFCC"/>
                </a:solidFill>
                <a:latin typeface="Arial" panose="020B0604020202020204" pitchFamily="34" charset="0"/>
                <a:ea typeface="楷体_GB2312" pitchFamily="49" charset="-122"/>
              </a:rPr>
              <a:t>赋予新能力；</a:t>
            </a:r>
            <a:endParaRPr lang="zh-CN" altLang="en-US" sz="2400" dirty="0">
              <a:solidFill>
                <a:srgbClr val="FFFFCC"/>
              </a:solidFill>
              <a:latin typeface="Arial" panose="020B0604020202020204" pitchFamily="34" charset="0"/>
              <a:ea typeface="楷体_GB2312" pitchFamily="49" charset="-122"/>
            </a:endParaRPr>
          </a:p>
          <a:p>
            <a:pPr eaLnBrk="1" hangingPunct="1">
              <a:spcBef>
                <a:spcPct val="0"/>
              </a:spcBef>
              <a:buClr>
                <a:schemeClr val="accent1"/>
              </a:buClr>
              <a:buFont typeface="Webdings" panose="05030102010509060703" pitchFamily="18" charset="2"/>
              <a:buChar char="ý"/>
            </a:pPr>
            <a:r>
              <a:rPr lang="zh-CN" altLang="en-US" sz="2400" dirty="0">
                <a:solidFill>
                  <a:srgbClr val="FFFFCC"/>
                </a:solidFill>
                <a:latin typeface="Arial" panose="020B0604020202020204" pitchFamily="34" charset="0"/>
                <a:ea typeface="楷体_GB2312" pitchFamily="49" charset="-122"/>
              </a:rPr>
              <a:t>掌握新方法；</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Clr>
                <a:schemeClr val="accent1"/>
              </a:buClr>
              <a:buFont typeface="Webdings" panose="05030102010509060703" pitchFamily="18" charset="2"/>
              <a:buChar char="ý"/>
            </a:pPr>
            <a:r>
              <a:rPr lang="zh-CN" altLang="en-US" sz="2400" dirty="0">
                <a:solidFill>
                  <a:srgbClr val="FFFFCC"/>
                </a:solidFill>
                <a:latin typeface="Arial" panose="020B0604020202020204" pitchFamily="34" charset="0"/>
                <a:ea typeface="楷体_GB2312" pitchFamily="49" charset="-122"/>
              </a:rPr>
              <a:t>建立新思维。</a:t>
            </a:r>
            <a:endParaRPr lang="zh-CN" altLang="en-US" sz="2400" dirty="0">
              <a:solidFill>
                <a:srgbClr val="FFFFCC"/>
              </a:solidFill>
              <a:latin typeface="Arial" panose="020B0604020202020204" pitchFamily="34" charset="0"/>
              <a:ea typeface="楷体_GB2312" pitchFamily="49" charset="-122"/>
            </a:endParaRPr>
          </a:p>
        </p:txBody>
      </p:sp>
      <p:sp>
        <p:nvSpPr>
          <p:cNvPr id="5" name="Text Box 3"/>
          <p:cNvSpPr txBox="1">
            <a:spLocks noChangeArrowheads="1"/>
          </p:cNvSpPr>
          <p:nvPr/>
        </p:nvSpPr>
        <p:spPr bwMode="auto">
          <a:xfrm>
            <a:off x="5749852" y="1447090"/>
            <a:ext cx="284797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CCECFF"/>
                </a:solidFill>
                <a:latin typeface="Arial" panose="020B0604020202020204" pitchFamily="34" charset="0"/>
                <a:ea typeface="华文行楷" panose="02010800040101010101" pitchFamily="2" charset="-122"/>
              </a:rPr>
              <a:t>      ⒉</a:t>
            </a:r>
            <a:r>
              <a:rPr lang="zh-CN" altLang="en-US" sz="2400" dirty="0">
                <a:solidFill>
                  <a:srgbClr val="CCECFF"/>
                </a:solidFill>
                <a:latin typeface="Arial" panose="020B0604020202020204" pitchFamily="34" charset="0"/>
                <a:ea typeface="楷体_GB2312" pitchFamily="49" charset="-122"/>
              </a:rPr>
              <a:t>计算机和程序</a:t>
            </a:r>
            <a:endParaRPr lang="zh-CN" altLang="en-US" sz="2400" dirty="0">
              <a:solidFill>
                <a:srgbClr val="CCECFF"/>
              </a:solidFill>
              <a:latin typeface="Arial" panose="020B0604020202020204" pitchFamily="34" charset="0"/>
              <a:ea typeface="楷体_GB2312" pitchFamily="49" charset="-122"/>
            </a:endParaRPr>
          </a:p>
        </p:txBody>
      </p:sp>
      <p:sp>
        <p:nvSpPr>
          <p:cNvPr id="6" name="Text Box 9"/>
          <p:cNvSpPr txBox="1">
            <a:spLocks noChangeArrowheads="1"/>
          </p:cNvSpPr>
          <p:nvPr/>
        </p:nvSpPr>
        <p:spPr bwMode="auto">
          <a:xfrm>
            <a:off x="6365587" y="1978326"/>
            <a:ext cx="141605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C000"/>
                </a:solidFill>
                <a:latin typeface="Arial" panose="020B0604020202020204" pitchFamily="34" charset="0"/>
                <a:ea typeface="楷体_GB2312" pitchFamily="49" charset="-122"/>
              </a:rPr>
              <a:t>计算过程</a:t>
            </a:r>
            <a:endParaRPr lang="zh-CN" altLang="en-US" sz="2400" dirty="0">
              <a:solidFill>
                <a:srgbClr val="FFC000"/>
              </a:solidFill>
              <a:latin typeface="Arial" panose="020B0604020202020204" pitchFamily="34" charset="0"/>
              <a:ea typeface="楷体_GB2312" pitchFamily="49" charset="-122"/>
            </a:endParaRPr>
          </a:p>
          <a:p>
            <a:pPr eaLnBrk="1" hangingPunct="1">
              <a:spcBef>
                <a:spcPct val="0"/>
              </a:spcBef>
              <a:buClr>
                <a:schemeClr val="accent1"/>
              </a:buClr>
              <a:buFont typeface="Webdings" panose="05030102010509060703" pitchFamily="18" charset="2"/>
              <a:buChar char="ý"/>
            </a:pPr>
            <a:r>
              <a:rPr lang="en-US" altLang="zh-CN" sz="2400" dirty="0">
                <a:solidFill>
                  <a:srgbClr val="FFFFCC"/>
                </a:solidFill>
                <a:latin typeface="Arial" panose="020B0604020202020204" pitchFamily="34" charset="0"/>
                <a:ea typeface="楷体_GB2312" pitchFamily="49" charset="-122"/>
              </a:rPr>
              <a:t>IPO</a:t>
            </a:r>
            <a:endParaRPr lang="zh-CN" altLang="en-US" sz="2400" dirty="0">
              <a:solidFill>
                <a:srgbClr val="FFFFCC"/>
              </a:solidFill>
              <a:latin typeface="Arial" panose="020B0604020202020204" pitchFamily="34" charset="0"/>
              <a:ea typeface="楷体_GB2312" pitchFamily="49" charset="-122"/>
            </a:endParaRPr>
          </a:p>
        </p:txBody>
      </p:sp>
      <p:sp>
        <p:nvSpPr>
          <p:cNvPr id="7" name="Text Box 9"/>
          <p:cNvSpPr txBox="1">
            <a:spLocks noChangeArrowheads="1"/>
          </p:cNvSpPr>
          <p:nvPr/>
        </p:nvSpPr>
        <p:spPr bwMode="auto">
          <a:xfrm>
            <a:off x="6365587" y="2930281"/>
            <a:ext cx="329527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C000"/>
                </a:solidFill>
                <a:latin typeface="Arial" panose="020B0604020202020204" pitchFamily="34" charset="0"/>
                <a:ea typeface="楷体_GB2312" pitchFamily="49" charset="-122"/>
              </a:rPr>
              <a:t>程序结构</a:t>
            </a:r>
            <a:endParaRPr lang="zh-CN" altLang="en-US" sz="2400" dirty="0">
              <a:solidFill>
                <a:srgbClr val="FFC000"/>
              </a:solidFill>
              <a:latin typeface="Arial" panose="020B0604020202020204" pitchFamily="34" charset="0"/>
              <a:ea typeface="楷体_GB2312" pitchFamily="49" charset="-122"/>
            </a:endParaRPr>
          </a:p>
          <a:p>
            <a:pPr eaLnBrk="1" hangingPunct="1">
              <a:spcBef>
                <a:spcPct val="0"/>
              </a:spcBef>
              <a:buClr>
                <a:schemeClr val="accent1"/>
              </a:buClr>
              <a:buFont typeface="Webdings" panose="05030102010509060703" pitchFamily="18" charset="2"/>
              <a:buChar char="ý"/>
            </a:pPr>
            <a:r>
              <a:rPr lang="en-US" altLang="zh-CN" sz="2400" dirty="0">
                <a:solidFill>
                  <a:srgbClr val="FFFFCC"/>
                </a:solidFill>
                <a:latin typeface="Arial" panose="020B0604020202020204" pitchFamily="34" charset="0"/>
                <a:ea typeface="楷体_GB2312" pitchFamily="49" charset="-122"/>
              </a:rPr>
              <a:t>Construct Data</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Clr>
                <a:schemeClr val="accent1"/>
              </a:buClr>
              <a:buFont typeface="Webdings" panose="05030102010509060703" pitchFamily="18" charset="2"/>
              <a:buChar char="ý"/>
            </a:pPr>
            <a:r>
              <a:rPr lang="en-US" altLang="zh-CN" sz="2400" dirty="0">
                <a:solidFill>
                  <a:srgbClr val="FFFFCC"/>
                </a:solidFill>
                <a:latin typeface="Arial" panose="020B0604020202020204" pitchFamily="34" charset="0"/>
                <a:ea typeface="楷体_GB2312" pitchFamily="49" charset="-122"/>
              </a:rPr>
              <a:t>Input</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Clr>
                <a:schemeClr val="accent1"/>
              </a:buClr>
              <a:buFont typeface="Webdings" panose="05030102010509060703" pitchFamily="18" charset="2"/>
              <a:buChar char="ý"/>
            </a:pPr>
            <a:r>
              <a:rPr lang="en-US" altLang="zh-CN" sz="2400" dirty="0">
                <a:solidFill>
                  <a:srgbClr val="FFFFCC"/>
                </a:solidFill>
                <a:latin typeface="Arial" panose="020B0604020202020204" pitchFamily="34" charset="0"/>
                <a:ea typeface="楷体_GB2312" pitchFamily="49" charset="-122"/>
              </a:rPr>
              <a:t>Process</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Clr>
                <a:schemeClr val="accent1"/>
              </a:buClr>
              <a:buFont typeface="Webdings" panose="05030102010509060703" pitchFamily="18" charset="2"/>
              <a:buChar char="ý"/>
            </a:pPr>
            <a:r>
              <a:rPr lang="en-US" altLang="zh-CN" sz="2400" dirty="0">
                <a:solidFill>
                  <a:srgbClr val="FFFFCC"/>
                </a:solidFill>
                <a:latin typeface="Arial" panose="020B0604020202020204" pitchFamily="34" charset="0"/>
                <a:ea typeface="楷体_GB2312" pitchFamily="49" charset="-122"/>
              </a:rPr>
              <a:t>Output</a:t>
            </a:r>
            <a:endParaRPr lang="zh-CN" altLang="en-US" sz="2400" dirty="0">
              <a:solidFill>
                <a:srgbClr val="FFFFCC"/>
              </a:solidFill>
              <a:latin typeface="Arial" panose="020B0604020202020204" pitchFamily="34" charset="0"/>
              <a:ea typeface="楷体_GB2312" pitchFamily="49" charset="-122"/>
            </a:endParaRPr>
          </a:p>
        </p:txBody>
      </p:sp>
      <p:sp>
        <p:nvSpPr>
          <p:cNvPr id="8" name="Text Box 9"/>
          <p:cNvSpPr txBox="1">
            <a:spLocks noChangeArrowheads="1"/>
          </p:cNvSpPr>
          <p:nvPr/>
        </p:nvSpPr>
        <p:spPr bwMode="auto">
          <a:xfrm>
            <a:off x="6365587" y="4953865"/>
            <a:ext cx="20313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C000"/>
                </a:solidFill>
                <a:latin typeface="Arial" panose="020B0604020202020204" pitchFamily="34" charset="0"/>
                <a:ea typeface="楷体_GB2312" pitchFamily="49" charset="-122"/>
              </a:rPr>
              <a:t>程序设计方法</a:t>
            </a:r>
            <a:endParaRPr lang="zh-CN" altLang="en-US" sz="2400" dirty="0">
              <a:solidFill>
                <a:srgbClr val="FFC000"/>
              </a:solidFill>
              <a:latin typeface="Arial" panose="020B0604020202020204" pitchFamily="34" charset="0"/>
              <a:ea typeface="楷体_GB2312" pitchFamily="49" charset="-122"/>
            </a:endParaRPr>
          </a:p>
          <a:p>
            <a:pPr eaLnBrk="1" hangingPunct="1">
              <a:spcBef>
                <a:spcPct val="0"/>
              </a:spcBef>
              <a:buClr>
                <a:schemeClr val="accent1"/>
              </a:buClr>
              <a:buFont typeface="Webdings" panose="05030102010509060703" pitchFamily="18" charset="2"/>
              <a:buChar char="ý"/>
            </a:pPr>
            <a:r>
              <a:rPr lang="zh-CN" altLang="en-US" sz="2400" dirty="0">
                <a:solidFill>
                  <a:srgbClr val="FFFFCC"/>
                </a:solidFill>
                <a:latin typeface="Arial" panose="020B0604020202020204" pitchFamily="34" charset="0"/>
                <a:ea typeface="楷体_GB2312" pitchFamily="49" charset="-122"/>
              </a:rPr>
              <a:t>面向过程</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Clr>
                <a:schemeClr val="accent1"/>
              </a:buClr>
              <a:buFont typeface="Webdings" panose="05030102010509060703" pitchFamily="18" charset="2"/>
              <a:buChar char="ý"/>
            </a:pPr>
            <a:r>
              <a:rPr lang="zh-CN" altLang="en-US" sz="2400" dirty="0">
                <a:solidFill>
                  <a:srgbClr val="FFFFCC"/>
                </a:solidFill>
                <a:latin typeface="Arial" panose="020B0604020202020204" pitchFamily="34" charset="0"/>
                <a:ea typeface="楷体_GB2312" pitchFamily="49" charset="-122"/>
              </a:rPr>
              <a:t>面向对象</a:t>
            </a:r>
            <a:endParaRPr lang="en-US" altLang="zh-CN" sz="2400" dirty="0">
              <a:solidFill>
                <a:srgbClr val="FFFFCC"/>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1" name="notify.wav"/>
                                        </p:tgtEl>
                                      </p:cMediaNode>
                                    </p:audio>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ox(in)">
                                      <p:cBhvr>
                                        <p:cTn id="28" dur="500"/>
                                        <p:tgtEl>
                                          <p:spTgt spid="5"/>
                                        </p:tgtEl>
                                      </p:cBhvr>
                                    </p:animEffect>
                                  </p:childTnLst>
                                  <p:subTnLst>
                                    <p:audio>
                                      <p:cMediaNode>
                                        <p:cTn display="0" masterRel="sameClick">
                                          <p:stCondLst>
                                            <p:cond evt="begin" delay="0">
                                              <p:tn val="26"/>
                                            </p:cond>
                                          </p:stCondLst>
                                          <p:endCondLst>
                                            <p:cond evt="onStopAudio" delay="0">
                                              <p:tgtEl>
                                                <p:sldTgt/>
                                              </p:tgtEl>
                                            </p:cond>
                                          </p:endCondLst>
                                        </p:cTn>
                                        <p:tgtEl>
                                          <p:sndTgt r:embed="rId1" name="notify.wav"/>
                                        </p:tgtEl>
                                      </p:cMediaNode>
                                    </p:audio>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build="p"/>
      <p:bldP spid="5" grpId="0" autoUpdateAnimBg="0"/>
      <p:bldP spid="6" grpId="0" build="p"/>
      <p:bldP spid="7" grpId="0" build="p"/>
      <p:bldP spid="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6333" y="320488"/>
            <a:ext cx="11599334" cy="583142"/>
          </a:xfrm>
        </p:spPr>
        <p:txBody>
          <a:bodyPr/>
          <a:lstStyle/>
          <a:p>
            <a:r>
              <a:rPr lang="zh-CN" altLang="en-US" sz="2400" b="1" dirty="0">
                <a:solidFill>
                  <a:srgbClr val="FFFF00"/>
                </a:solidFill>
                <a:latin typeface="微软雅黑" panose="020B0503020204020204" pitchFamily="34" charset="-122"/>
                <a:ea typeface="微软雅黑" panose="020B0503020204020204" pitchFamily="34" charset="-122"/>
              </a:rPr>
              <a:t>       ⒊程序的执行过程</a:t>
            </a:r>
            <a:endParaRPr lang="zh-CN" altLang="en-US" sz="2400" dirty="0">
              <a:latin typeface="微软雅黑" panose="020B0503020204020204" pitchFamily="34" charset="-122"/>
              <a:ea typeface="微软雅黑" panose="020B0503020204020204" pitchFamily="34" charset="-122"/>
            </a:endParaRPr>
          </a:p>
        </p:txBody>
      </p:sp>
      <p:sp>
        <p:nvSpPr>
          <p:cNvPr id="4" name="Text Box 3"/>
          <p:cNvSpPr txBox="1">
            <a:spLocks noChangeArrowheads="1"/>
          </p:cNvSpPr>
          <p:nvPr/>
        </p:nvSpPr>
        <p:spPr bwMode="auto">
          <a:xfrm>
            <a:off x="305569" y="849312"/>
            <a:ext cx="81534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fontAlgn="base">
              <a:spcBef>
                <a:spcPct val="0"/>
              </a:spcBef>
              <a:spcAft>
                <a:spcPct val="0"/>
              </a:spcAft>
              <a:buFontTx/>
              <a:buNone/>
            </a:pPr>
            <a:r>
              <a:rPr lang="en-US" altLang="zh-CN" sz="2400" b="1" dirty="0">
                <a:solidFill>
                  <a:srgbClr val="FFFFFF"/>
                </a:solidFill>
                <a:latin typeface="Arial" panose="020B0604020202020204" pitchFamily="34" charset="0"/>
                <a:ea typeface="楷体_GB2312" pitchFamily="49" charset="-122"/>
              </a:rPr>
              <a:t>       </a:t>
            </a:r>
            <a:r>
              <a:rPr lang="zh-CN" altLang="en-US" sz="2400" b="1" dirty="0">
                <a:solidFill>
                  <a:srgbClr val="FFFFFF"/>
                </a:solidFill>
                <a:latin typeface="Arial" panose="020B0604020202020204" pitchFamily="34" charset="0"/>
                <a:ea typeface="楷体_GB2312" pitchFamily="49" charset="-122"/>
              </a:rPr>
              <a:t>指令的执行过程分为以下几个步骤： </a:t>
            </a:r>
            <a:endParaRPr lang="zh-CN" altLang="en-US" sz="2400" b="1" dirty="0">
              <a:solidFill>
                <a:srgbClr val="FFFFFF"/>
              </a:solidFill>
              <a:latin typeface="Arial" panose="020B0604020202020204" pitchFamily="34" charset="0"/>
              <a:ea typeface="楷体_GB2312" pitchFamily="49" charset="-122"/>
            </a:endParaRPr>
          </a:p>
          <a:p>
            <a:pPr algn="just" fontAlgn="base">
              <a:spcBef>
                <a:spcPct val="0"/>
              </a:spcBef>
              <a:spcAft>
                <a:spcPct val="0"/>
              </a:spcAft>
              <a:buFontTx/>
              <a:buNone/>
            </a:pPr>
            <a:r>
              <a:rPr lang="zh-CN" altLang="en-US" sz="2400" b="1" dirty="0">
                <a:solidFill>
                  <a:srgbClr val="FFFFFF"/>
                </a:solidFill>
                <a:latin typeface="Arial" panose="020B0604020202020204" pitchFamily="34" charset="0"/>
                <a:ea typeface="楷体_GB2312" pitchFamily="49" charset="-122"/>
              </a:rPr>
              <a:t>       </a:t>
            </a:r>
            <a:r>
              <a:rPr lang="zh-CN" altLang="en-US" sz="2400" b="1" dirty="0">
                <a:solidFill>
                  <a:srgbClr val="FFFFFF"/>
                </a:solidFill>
                <a:latin typeface="Tahoma" panose="020B0604030504040204" pitchFamily="34" charset="0"/>
                <a:ea typeface="华文新魏" panose="02010800040101010101" pitchFamily="2" charset="-122"/>
              </a:rPr>
              <a:t>⑴</a:t>
            </a:r>
            <a:r>
              <a:rPr lang="zh-CN" altLang="en-US" sz="2400" b="1" dirty="0">
                <a:solidFill>
                  <a:srgbClr val="FFFFFF"/>
                </a:solidFill>
                <a:latin typeface="Arial" panose="020B0604020202020204" pitchFamily="34" charset="0"/>
                <a:ea typeface="楷体_GB2312" pitchFamily="49" charset="-122"/>
              </a:rPr>
              <a:t>取指令 </a:t>
            </a:r>
            <a:endParaRPr lang="zh-CN" altLang="en-US" sz="2400" b="1" dirty="0">
              <a:solidFill>
                <a:srgbClr val="FFFFFF"/>
              </a:solidFill>
              <a:latin typeface="Arial" panose="020B0604020202020204" pitchFamily="34" charset="0"/>
              <a:ea typeface="楷体_GB2312" pitchFamily="49" charset="-122"/>
            </a:endParaRPr>
          </a:p>
          <a:p>
            <a:pPr algn="just" fontAlgn="base">
              <a:spcBef>
                <a:spcPct val="0"/>
              </a:spcBef>
              <a:spcAft>
                <a:spcPct val="0"/>
              </a:spcAft>
              <a:buFontTx/>
              <a:buNone/>
            </a:pPr>
            <a:r>
              <a:rPr lang="zh-CN" altLang="en-US" sz="2400" b="1" dirty="0">
                <a:solidFill>
                  <a:srgbClr val="FFFFFF"/>
                </a:solidFill>
                <a:latin typeface="Arial" panose="020B0604020202020204" pitchFamily="34" charset="0"/>
                <a:ea typeface="楷体_GB2312" pitchFamily="49" charset="-122"/>
              </a:rPr>
              <a:t>       </a:t>
            </a:r>
            <a:r>
              <a:rPr lang="zh-CN" altLang="en-US" sz="2400" b="1" dirty="0">
                <a:solidFill>
                  <a:srgbClr val="FFFFFF"/>
                </a:solidFill>
                <a:latin typeface="Tahoma" panose="020B0604030504040204" pitchFamily="34" charset="0"/>
                <a:ea typeface="华文新魏" panose="02010800040101010101" pitchFamily="2" charset="-122"/>
              </a:rPr>
              <a:t>⑵</a:t>
            </a:r>
            <a:r>
              <a:rPr lang="zh-CN" altLang="en-US" sz="2400" b="1" dirty="0">
                <a:solidFill>
                  <a:srgbClr val="FFFFFF"/>
                </a:solidFill>
                <a:latin typeface="Arial" panose="020B0604020202020204" pitchFamily="34" charset="0"/>
                <a:ea typeface="楷体_GB2312" pitchFamily="49" charset="-122"/>
              </a:rPr>
              <a:t>分析指令 </a:t>
            </a:r>
            <a:endParaRPr lang="zh-CN" altLang="en-US" sz="2400" b="1" dirty="0">
              <a:solidFill>
                <a:srgbClr val="FFFFFF"/>
              </a:solidFill>
              <a:latin typeface="Arial" panose="020B0604020202020204" pitchFamily="34" charset="0"/>
              <a:ea typeface="楷体_GB2312" pitchFamily="49" charset="-122"/>
            </a:endParaRPr>
          </a:p>
          <a:p>
            <a:pPr algn="just" fontAlgn="base">
              <a:spcBef>
                <a:spcPct val="0"/>
              </a:spcBef>
              <a:spcAft>
                <a:spcPct val="0"/>
              </a:spcAft>
              <a:buFontTx/>
              <a:buNone/>
            </a:pPr>
            <a:r>
              <a:rPr lang="zh-CN" altLang="en-US" sz="2400" b="1" dirty="0">
                <a:solidFill>
                  <a:srgbClr val="FFFFFF"/>
                </a:solidFill>
                <a:latin typeface="Arial" panose="020B0604020202020204" pitchFamily="34" charset="0"/>
                <a:ea typeface="楷体_GB2312" pitchFamily="49" charset="-122"/>
              </a:rPr>
              <a:t>       </a:t>
            </a:r>
            <a:r>
              <a:rPr lang="zh-CN" altLang="en-US" sz="2400" b="1" dirty="0">
                <a:solidFill>
                  <a:srgbClr val="FFFFFF"/>
                </a:solidFill>
                <a:latin typeface="Tahoma" panose="020B0604030504040204" pitchFamily="34" charset="0"/>
                <a:ea typeface="华文新魏" panose="02010800040101010101" pitchFamily="2" charset="-122"/>
              </a:rPr>
              <a:t>⑶</a:t>
            </a:r>
            <a:r>
              <a:rPr lang="zh-CN" altLang="en-US" sz="2400" b="1" dirty="0">
                <a:solidFill>
                  <a:srgbClr val="FFFFFF"/>
                </a:solidFill>
                <a:latin typeface="Arial" panose="020B0604020202020204" pitchFamily="34" charset="0"/>
                <a:ea typeface="楷体_GB2312" pitchFamily="49" charset="-122"/>
              </a:rPr>
              <a:t>执行指令 </a:t>
            </a:r>
            <a:endParaRPr lang="zh-CN" altLang="en-US" sz="2400" b="1" dirty="0">
              <a:solidFill>
                <a:srgbClr val="FFFFFF"/>
              </a:solidFill>
              <a:latin typeface="Arial" panose="020B0604020202020204" pitchFamily="34" charset="0"/>
              <a:ea typeface="楷体_GB2312" pitchFamily="49" charset="-122"/>
            </a:endParaRPr>
          </a:p>
          <a:p>
            <a:pPr algn="just" fontAlgn="base">
              <a:spcBef>
                <a:spcPct val="0"/>
              </a:spcBef>
              <a:spcAft>
                <a:spcPct val="0"/>
              </a:spcAft>
              <a:buFontTx/>
              <a:buNone/>
            </a:pPr>
            <a:r>
              <a:rPr lang="zh-CN" altLang="en-US" sz="2400" b="1" dirty="0">
                <a:solidFill>
                  <a:srgbClr val="FFFFFF"/>
                </a:solidFill>
                <a:latin typeface="Arial" panose="020B0604020202020204" pitchFamily="34" charset="0"/>
                <a:ea typeface="楷体_GB2312" pitchFamily="49" charset="-122"/>
              </a:rPr>
              <a:t>       </a:t>
            </a:r>
            <a:r>
              <a:rPr lang="zh-CN" altLang="en-US" sz="2400" b="1" dirty="0">
                <a:solidFill>
                  <a:srgbClr val="FFFFFF"/>
                </a:solidFill>
                <a:latin typeface="Tahoma" panose="020B0604030504040204" pitchFamily="34" charset="0"/>
                <a:ea typeface="华文新魏" panose="02010800040101010101" pitchFamily="2" charset="-122"/>
              </a:rPr>
              <a:t>⑷</a:t>
            </a:r>
            <a:r>
              <a:rPr lang="zh-CN" altLang="en-US" sz="2400" b="1" dirty="0">
                <a:solidFill>
                  <a:srgbClr val="FFFFFF"/>
                </a:solidFill>
                <a:latin typeface="Arial" panose="020B0604020202020204" pitchFamily="34" charset="0"/>
                <a:ea typeface="楷体_GB2312" pitchFamily="49" charset="-122"/>
              </a:rPr>
              <a:t>重复 （取下条指令）</a:t>
            </a:r>
            <a:r>
              <a:rPr lang="zh-CN" altLang="en-US" sz="2400" b="1" dirty="0">
                <a:solidFill>
                  <a:srgbClr val="FF00FF"/>
                </a:solidFill>
                <a:latin typeface="Arial" panose="020B0604020202020204" pitchFamily="34" charset="0"/>
                <a:ea typeface="楷体_GB2312" pitchFamily="49" charset="-122"/>
              </a:rPr>
              <a:t> </a:t>
            </a:r>
            <a:endParaRPr lang="zh-CN" altLang="en-US" sz="2400" b="1" dirty="0">
              <a:solidFill>
                <a:srgbClr val="FF00FF"/>
              </a:solidFill>
              <a:latin typeface="Arial" panose="020B0604020202020204" pitchFamily="34" charset="0"/>
              <a:ea typeface="楷体_GB2312"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1" dirty="0">
                <a:solidFill>
                  <a:srgbClr val="FFFF00"/>
                </a:solidFill>
                <a:latin typeface="微软雅黑" panose="020B0503020204020204" pitchFamily="34" charset="-122"/>
                <a:ea typeface="微软雅黑" panose="020B0503020204020204" pitchFamily="34" charset="-122"/>
              </a:rPr>
              <a:t>       ⒋存储器结构</a:t>
            </a:r>
            <a:endParaRPr lang="zh-CN" altLang="en-US" sz="2400" dirty="0">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921326" y="912121"/>
            <a:ext cx="9060393"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FFFF00"/>
              </a:buClr>
              <a:buFont typeface="Wingdings 2" panose="05020102010507070707" pitchFamily="18" charset="2"/>
              <a:buChar char="ð"/>
            </a:pPr>
            <a:r>
              <a:rPr lang="zh-CN" altLang="en-US" sz="2400" b="1" dirty="0">
                <a:solidFill>
                  <a:srgbClr val="FFFF00"/>
                </a:solidFill>
                <a:latin typeface="Arial" panose="020B0604020202020204" pitchFamily="34" charset="0"/>
                <a:ea typeface="楷体_GB2312" pitchFamily="49" charset="-122"/>
              </a:rPr>
              <a:t>存储器由一个个大小相同的基本存储单元（</a:t>
            </a:r>
            <a:r>
              <a:rPr lang="en-US" altLang="zh-CN" sz="2400" b="1" dirty="0">
                <a:solidFill>
                  <a:srgbClr val="FFFF00"/>
                </a:solidFill>
                <a:latin typeface="Arial" panose="020B0604020202020204" pitchFamily="34" charset="0"/>
                <a:ea typeface="楷体_GB2312" pitchFamily="49" charset="-122"/>
              </a:rPr>
              <a:t>Byte)</a:t>
            </a:r>
            <a:r>
              <a:rPr lang="zh-CN" altLang="en-US" sz="2400" b="1" dirty="0">
                <a:solidFill>
                  <a:srgbClr val="FFFF00"/>
                </a:solidFill>
                <a:latin typeface="Arial" panose="020B0604020202020204" pitchFamily="34" charset="0"/>
                <a:ea typeface="楷体_GB2312" pitchFamily="49" charset="-122"/>
              </a:rPr>
              <a:t>组成。</a:t>
            </a:r>
            <a:endParaRPr lang="en-US" altLang="zh-CN" sz="2400" b="1" dirty="0">
              <a:solidFill>
                <a:srgbClr val="FFFF00"/>
              </a:solidFill>
              <a:latin typeface="Arial" panose="020B0604020202020204" pitchFamily="34" charset="0"/>
              <a:ea typeface="楷体_GB2312" pitchFamily="49" charset="-122"/>
            </a:endParaRPr>
          </a:p>
          <a:p>
            <a:pPr marL="0" indent="0">
              <a:buClr>
                <a:srgbClr val="FFFF00"/>
              </a:buClr>
              <a:buNone/>
            </a:pPr>
            <a:endParaRPr lang="zh-CN" altLang="en-US" sz="2400" b="1" dirty="0">
              <a:solidFill>
                <a:srgbClr val="FFFF00"/>
              </a:solidFill>
              <a:latin typeface="Arial" panose="020B0604020202020204" pitchFamily="34" charset="0"/>
              <a:ea typeface="楷体_GB2312" pitchFamily="49" charset="-122"/>
            </a:endParaRPr>
          </a:p>
          <a:p>
            <a:pPr>
              <a:buClr>
                <a:srgbClr val="FFFF00"/>
              </a:buClr>
              <a:buFont typeface="Wingdings 2" panose="05020102010507070707" pitchFamily="18" charset="2"/>
              <a:buChar char="ð"/>
            </a:pPr>
            <a:r>
              <a:rPr lang="zh-CN" altLang="en-US" sz="2400" b="1" dirty="0">
                <a:solidFill>
                  <a:srgbClr val="FFFF00"/>
                </a:solidFill>
                <a:latin typeface="Arial" panose="020B0604020202020204" pitchFamily="34" charset="0"/>
                <a:ea typeface="楷体_GB2312" pitchFamily="49" charset="-122"/>
              </a:rPr>
              <a:t>为了区分各个单元，给每个单元编号。称为存储单元的</a:t>
            </a:r>
            <a:r>
              <a:rPr lang="zh-CN" altLang="en-US" sz="2400" b="1" dirty="0">
                <a:solidFill>
                  <a:srgbClr val="FFCC99"/>
                </a:solidFill>
                <a:latin typeface="Arial" panose="020B0604020202020204" pitchFamily="34" charset="0"/>
                <a:ea typeface="楷体_GB2312" pitchFamily="49" charset="-122"/>
              </a:rPr>
              <a:t>地址</a:t>
            </a:r>
            <a:r>
              <a:rPr lang="zh-CN" altLang="en-US" sz="2400" b="1" dirty="0">
                <a:solidFill>
                  <a:srgbClr val="FFFF00"/>
                </a:solidFill>
                <a:latin typeface="Arial" panose="020B0604020202020204" pitchFamily="34" charset="0"/>
                <a:ea typeface="楷体_GB2312" pitchFamily="49" charset="-122"/>
              </a:rPr>
              <a:t>。</a:t>
            </a:r>
            <a:endParaRPr lang="en-US" altLang="zh-CN" sz="2400" b="1" dirty="0">
              <a:solidFill>
                <a:srgbClr val="FFFF00"/>
              </a:solidFill>
              <a:latin typeface="Arial" panose="020B0604020202020204" pitchFamily="34" charset="0"/>
              <a:ea typeface="楷体_GB2312" pitchFamily="49" charset="-122"/>
            </a:endParaRPr>
          </a:p>
          <a:p>
            <a:pPr marL="0" indent="0">
              <a:buClr>
                <a:srgbClr val="FFFF00"/>
              </a:buClr>
              <a:buNone/>
            </a:pPr>
            <a:endParaRPr lang="zh-CN" altLang="en-US" sz="2400" b="1" dirty="0">
              <a:solidFill>
                <a:srgbClr val="FFFF00"/>
              </a:solidFill>
              <a:latin typeface="Arial" panose="020B0604020202020204" pitchFamily="34" charset="0"/>
              <a:ea typeface="楷体_GB2312" pitchFamily="49" charset="-122"/>
            </a:endParaRPr>
          </a:p>
          <a:p>
            <a:pPr>
              <a:buClr>
                <a:srgbClr val="FFFF00"/>
              </a:buClr>
              <a:buFont typeface="Wingdings 2" panose="05020102010507070707" pitchFamily="18" charset="2"/>
              <a:buChar char="ð"/>
            </a:pPr>
            <a:r>
              <a:rPr lang="zh-CN" altLang="en-US" sz="2400" b="1" dirty="0">
                <a:solidFill>
                  <a:srgbClr val="FFFF00"/>
                </a:solidFill>
                <a:latin typeface="Arial" panose="020B0604020202020204" pitchFamily="34" charset="0"/>
                <a:ea typeface="楷体_GB2312" pitchFamily="49" charset="-122"/>
              </a:rPr>
              <a:t>各单元内存放的是</a:t>
            </a:r>
            <a:r>
              <a:rPr lang="zh-CN" altLang="en-US" sz="2400" b="1" dirty="0">
                <a:solidFill>
                  <a:srgbClr val="FFCC99"/>
                </a:solidFill>
                <a:latin typeface="Arial" panose="020B0604020202020204" pitchFamily="34" charset="0"/>
                <a:ea typeface="楷体_GB2312" pitchFamily="49" charset="-122"/>
              </a:rPr>
              <a:t>数据。</a:t>
            </a:r>
            <a:endParaRPr lang="en-US" altLang="zh-CN" sz="2400" b="1" dirty="0">
              <a:solidFill>
                <a:srgbClr val="FFCC99"/>
              </a:solidFill>
              <a:latin typeface="Arial" panose="020B0604020202020204" pitchFamily="34" charset="0"/>
              <a:ea typeface="楷体_GB2312" pitchFamily="49" charset="-122"/>
            </a:endParaRPr>
          </a:p>
          <a:p>
            <a:pPr marL="0" indent="0">
              <a:buClr>
                <a:srgbClr val="FFFF00"/>
              </a:buClr>
              <a:buNone/>
            </a:pPr>
            <a:endParaRPr lang="zh-CN" altLang="en-US" sz="2400" b="1" dirty="0">
              <a:solidFill>
                <a:srgbClr val="FFCC99"/>
              </a:solidFill>
              <a:latin typeface="Arial" panose="020B0604020202020204" pitchFamily="34" charset="0"/>
              <a:ea typeface="楷体_GB2312" pitchFamily="49" charset="-122"/>
            </a:endParaRPr>
          </a:p>
          <a:p>
            <a:pPr>
              <a:buClr>
                <a:srgbClr val="FFFF00"/>
              </a:buClr>
              <a:buFont typeface="Wingdings 2" panose="05020102010507070707" pitchFamily="18" charset="2"/>
              <a:buChar char="ð"/>
            </a:pPr>
            <a:r>
              <a:rPr lang="en-US" altLang="zh-CN" sz="2400" b="1" dirty="0">
                <a:solidFill>
                  <a:srgbClr val="FFFF00"/>
                </a:solidFill>
                <a:latin typeface="Arial" panose="020B0604020202020204" pitchFamily="34" charset="0"/>
                <a:ea typeface="楷体_GB2312" pitchFamily="49" charset="-122"/>
              </a:rPr>
              <a:t>CPU</a:t>
            </a:r>
            <a:r>
              <a:rPr lang="zh-CN" altLang="en-US" sz="2400" b="1" dirty="0">
                <a:solidFill>
                  <a:srgbClr val="FFFF00"/>
                </a:solidFill>
                <a:latin typeface="Arial" panose="020B0604020202020204" pitchFamily="34" charset="0"/>
                <a:ea typeface="楷体_GB2312" pitchFamily="49" charset="-122"/>
              </a:rPr>
              <a:t>对内存可以读（取）也可以写（存），要有</a:t>
            </a:r>
            <a:r>
              <a:rPr lang="zh-CN" altLang="en-US" sz="2400" b="1" dirty="0">
                <a:solidFill>
                  <a:srgbClr val="FFCC99"/>
                </a:solidFill>
                <a:latin typeface="Arial" panose="020B0604020202020204" pitchFamily="34" charset="0"/>
                <a:ea typeface="楷体_GB2312" pitchFamily="49" charset="-122"/>
              </a:rPr>
              <a:t>控制信号</a:t>
            </a:r>
            <a:r>
              <a:rPr lang="zh-CN" altLang="en-US" sz="2400" b="1" dirty="0">
                <a:solidFill>
                  <a:srgbClr val="FFFF00"/>
                </a:solidFill>
                <a:latin typeface="Arial" panose="020B0604020202020204" pitchFamily="34" charset="0"/>
                <a:ea typeface="楷体_GB2312" pitchFamily="49" charset="-122"/>
              </a:rPr>
              <a:t>控制。</a:t>
            </a:r>
            <a:endParaRPr lang="zh-CN" altLang="en-US" sz="2400" b="1" dirty="0">
              <a:solidFill>
                <a:srgbClr val="FFFF00"/>
              </a:solidFill>
              <a:latin typeface="Arial" panose="020B0604020202020204" pitchFamily="34" charset="0"/>
              <a:ea typeface="楷体_GB2312" pitchFamily="49" charset="-122"/>
            </a:endParaRPr>
          </a:p>
        </p:txBody>
      </p:sp>
      <p:sp>
        <p:nvSpPr>
          <p:cNvPr id="4" name="Rectangle 4"/>
          <p:cNvSpPr>
            <a:spLocks noChangeArrowheads="1"/>
          </p:cNvSpPr>
          <p:nvPr/>
        </p:nvSpPr>
        <p:spPr bwMode="auto">
          <a:xfrm>
            <a:off x="10363200" y="2055121"/>
            <a:ext cx="990600" cy="457200"/>
          </a:xfrm>
          <a:prstGeom prst="rect">
            <a:avLst/>
          </a:prstGeom>
          <a:noFill/>
          <a:ln w="9525">
            <a:solidFill>
              <a:srgbClr val="FF99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FF"/>
              </a:solidFill>
              <a:latin typeface="楷体_GB2312" pitchFamily="49" charset="-122"/>
              <a:ea typeface="楷体_GB2312" pitchFamily="49" charset="-122"/>
            </a:endParaRPr>
          </a:p>
        </p:txBody>
      </p:sp>
      <p:sp>
        <p:nvSpPr>
          <p:cNvPr id="5" name="Rectangle 5"/>
          <p:cNvSpPr>
            <a:spLocks noChangeArrowheads="1"/>
          </p:cNvSpPr>
          <p:nvPr/>
        </p:nvSpPr>
        <p:spPr bwMode="auto">
          <a:xfrm>
            <a:off x="10363200" y="2512321"/>
            <a:ext cx="990600" cy="457200"/>
          </a:xfrm>
          <a:prstGeom prst="rect">
            <a:avLst/>
          </a:prstGeom>
          <a:noFill/>
          <a:ln w="9525">
            <a:solidFill>
              <a:srgbClr val="FF99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b="0">
              <a:solidFill>
                <a:srgbClr val="FFFF00"/>
              </a:solidFill>
              <a:latin typeface="Arial" panose="020B0604020202020204" pitchFamily="34" charset="0"/>
              <a:ea typeface="楷体_GB2312" pitchFamily="49" charset="-122"/>
            </a:endParaRPr>
          </a:p>
        </p:txBody>
      </p:sp>
      <p:sp>
        <p:nvSpPr>
          <p:cNvPr id="6" name="Rectangle 6"/>
          <p:cNvSpPr>
            <a:spLocks noChangeArrowheads="1"/>
          </p:cNvSpPr>
          <p:nvPr/>
        </p:nvSpPr>
        <p:spPr bwMode="auto">
          <a:xfrm>
            <a:off x="10363200" y="2969521"/>
            <a:ext cx="990600" cy="457200"/>
          </a:xfrm>
          <a:prstGeom prst="rect">
            <a:avLst/>
          </a:prstGeom>
          <a:noFill/>
          <a:ln w="9525">
            <a:solidFill>
              <a:srgbClr val="FF99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FF"/>
              </a:solidFill>
              <a:latin typeface="楷体_GB2312" pitchFamily="49" charset="-122"/>
              <a:ea typeface="楷体_GB2312" pitchFamily="49" charset="-122"/>
            </a:endParaRPr>
          </a:p>
        </p:txBody>
      </p:sp>
      <p:sp>
        <p:nvSpPr>
          <p:cNvPr id="7" name="Rectangle 7"/>
          <p:cNvSpPr>
            <a:spLocks noChangeArrowheads="1"/>
          </p:cNvSpPr>
          <p:nvPr/>
        </p:nvSpPr>
        <p:spPr bwMode="auto">
          <a:xfrm>
            <a:off x="10363200" y="4036321"/>
            <a:ext cx="990600" cy="457200"/>
          </a:xfrm>
          <a:prstGeom prst="rect">
            <a:avLst/>
          </a:prstGeom>
          <a:noFill/>
          <a:ln w="9525">
            <a:solidFill>
              <a:srgbClr val="FF99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b="0">
              <a:solidFill>
                <a:srgbClr val="FFFF00"/>
              </a:solidFill>
              <a:latin typeface="Arial" panose="020B0604020202020204" pitchFamily="34" charset="0"/>
              <a:ea typeface="楷体_GB2312" pitchFamily="49" charset="-122"/>
            </a:endParaRPr>
          </a:p>
        </p:txBody>
      </p:sp>
      <p:sp>
        <p:nvSpPr>
          <p:cNvPr id="8" name="Rectangle 8"/>
          <p:cNvSpPr>
            <a:spLocks noChangeArrowheads="1"/>
          </p:cNvSpPr>
          <p:nvPr/>
        </p:nvSpPr>
        <p:spPr bwMode="auto">
          <a:xfrm>
            <a:off x="10363200" y="4493521"/>
            <a:ext cx="990600" cy="457200"/>
          </a:xfrm>
          <a:prstGeom prst="rect">
            <a:avLst/>
          </a:prstGeom>
          <a:noFill/>
          <a:ln w="9525">
            <a:solidFill>
              <a:srgbClr val="FF99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b="0">
              <a:solidFill>
                <a:srgbClr val="FFFF00"/>
              </a:solidFill>
              <a:latin typeface="Arial" panose="020B0604020202020204" pitchFamily="34" charset="0"/>
              <a:ea typeface="楷体_GB2312" pitchFamily="49" charset="-122"/>
            </a:endParaRPr>
          </a:p>
        </p:txBody>
      </p:sp>
      <p:sp>
        <p:nvSpPr>
          <p:cNvPr id="9" name="Rectangle 9"/>
          <p:cNvSpPr>
            <a:spLocks noChangeArrowheads="1"/>
          </p:cNvSpPr>
          <p:nvPr/>
        </p:nvSpPr>
        <p:spPr bwMode="auto">
          <a:xfrm>
            <a:off x="10363200" y="4950721"/>
            <a:ext cx="990600" cy="457200"/>
          </a:xfrm>
          <a:prstGeom prst="rect">
            <a:avLst/>
          </a:prstGeom>
          <a:noFill/>
          <a:ln w="9525">
            <a:solidFill>
              <a:srgbClr val="FF99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FF"/>
              </a:solidFill>
              <a:latin typeface="楷体_GB2312" pitchFamily="49" charset="-122"/>
              <a:ea typeface="楷体_GB2312" pitchFamily="49" charset="-122"/>
            </a:endParaRPr>
          </a:p>
        </p:txBody>
      </p:sp>
      <p:sp>
        <p:nvSpPr>
          <p:cNvPr id="10" name="Text Box 10"/>
          <p:cNvSpPr txBox="1">
            <a:spLocks noChangeArrowheads="1"/>
          </p:cNvSpPr>
          <p:nvPr/>
        </p:nvSpPr>
        <p:spPr bwMode="auto">
          <a:xfrm>
            <a:off x="10347325" y="354260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a:solidFill>
                  <a:srgbClr val="FFFF00"/>
                </a:solidFill>
                <a:latin typeface="Arial" panose="020B0604020202020204" pitchFamily="34" charset="0"/>
                <a:ea typeface="楷体_GB2312" pitchFamily="49" charset="-122"/>
              </a:rPr>
              <a:t>…</a:t>
            </a:r>
            <a:endParaRPr lang="en-US" altLang="zh-CN" sz="2400" b="0">
              <a:solidFill>
                <a:srgbClr val="FFFF00"/>
              </a:solidFill>
              <a:latin typeface="Arial" panose="020B0604020202020204" pitchFamily="34" charset="0"/>
              <a:ea typeface="楷体_GB2312" pitchFamily="49" charset="-122"/>
            </a:endParaRPr>
          </a:p>
        </p:txBody>
      </p:sp>
      <p:sp>
        <p:nvSpPr>
          <p:cNvPr id="11" name="Line 11"/>
          <p:cNvSpPr>
            <a:spLocks noChangeShapeType="1"/>
          </p:cNvSpPr>
          <p:nvPr/>
        </p:nvSpPr>
        <p:spPr bwMode="auto">
          <a:xfrm>
            <a:off x="10363200" y="2055121"/>
            <a:ext cx="0" cy="3352800"/>
          </a:xfrm>
          <a:prstGeom prst="line">
            <a:avLst/>
          </a:prstGeom>
          <a:noFill/>
          <a:ln w="9525">
            <a:solidFill>
              <a:srgbClr val="FF990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2" name="Line 12"/>
          <p:cNvSpPr>
            <a:spLocks noChangeShapeType="1"/>
          </p:cNvSpPr>
          <p:nvPr/>
        </p:nvSpPr>
        <p:spPr bwMode="auto">
          <a:xfrm>
            <a:off x="11353800" y="2055121"/>
            <a:ext cx="0" cy="3352800"/>
          </a:xfrm>
          <a:prstGeom prst="line">
            <a:avLst/>
          </a:prstGeom>
          <a:noFill/>
          <a:ln w="9525">
            <a:solidFill>
              <a:srgbClr val="FF9900"/>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13" name="Text Box 13"/>
          <p:cNvSpPr txBox="1">
            <a:spLocks noChangeArrowheads="1"/>
          </p:cNvSpPr>
          <p:nvPr/>
        </p:nvSpPr>
        <p:spPr bwMode="auto">
          <a:xfrm>
            <a:off x="11506200" y="201860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a:solidFill>
                  <a:srgbClr val="FFFF00"/>
                </a:solidFill>
                <a:latin typeface="Arial" panose="020B0604020202020204" pitchFamily="34" charset="0"/>
                <a:ea typeface="楷体_GB2312" pitchFamily="49" charset="-122"/>
              </a:rPr>
              <a:t>0</a:t>
            </a:r>
            <a:endParaRPr lang="en-US" altLang="zh-CN" sz="2400" b="0">
              <a:solidFill>
                <a:srgbClr val="FFFF00"/>
              </a:solidFill>
              <a:latin typeface="Arial" panose="020B0604020202020204" pitchFamily="34" charset="0"/>
              <a:ea typeface="楷体_GB2312" pitchFamily="49" charset="-122"/>
            </a:endParaRPr>
          </a:p>
        </p:txBody>
      </p:sp>
      <p:sp>
        <p:nvSpPr>
          <p:cNvPr id="14" name="Text Box 14"/>
          <p:cNvSpPr txBox="1">
            <a:spLocks noChangeArrowheads="1"/>
          </p:cNvSpPr>
          <p:nvPr/>
        </p:nvSpPr>
        <p:spPr bwMode="auto">
          <a:xfrm>
            <a:off x="11490325" y="2512321"/>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a:solidFill>
                  <a:srgbClr val="FFFF00"/>
                </a:solidFill>
                <a:latin typeface="Arial" panose="020B0604020202020204" pitchFamily="34" charset="0"/>
                <a:ea typeface="楷体_GB2312" pitchFamily="49" charset="-122"/>
              </a:rPr>
              <a:t>1</a:t>
            </a:r>
            <a:endParaRPr lang="en-US" altLang="zh-CN" sz="2400" b="0">
              <a:solidFill>
                <a:srgbClr val="FFFF00"/>
              </a:solidFill>
              <a:latin typeface="Arial" panose="020B0604020202020204" pitchFamily="34" charset="0"/>
              <a:ea typeface="楷体_GB2312" pitchFamily="49" charset="-122"/>
            </a:endParaRPr>
          </a:p>
        </p:txBody>
      </p:sp>
      <p:sp>
        <p:nvSpPr>
          <p:cNvPr id="15" name="Text Box 15"/>
          <p:cNvSpPr txBox="1">
            <a:spLocks noChangeArrowheads="1"/>
          </p:cNvSpPr>
          <p:nvPr/>
        </p:nvSpPr>
        <p:spPr bwMode="auto">
          <a:xfrm>
            <a:off x="11490325" y="4950721"/>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a:solidFill>
                  <a:srgbClr val="FFFF00"/>
                </a:solidFill>
                <a:latin typeface="Arial" panose="020B0604020202020204" pitchFamily="34" charset="0"/>
                <a:ea typeface="楷体_GB2312" pitchFamily="49" charset="-122"/>
              </a:rPr>
              <a:t>n</a:t>
            </a:r>
            <a:endParaRPr lang="en-US" altLang="zh-CN" sz="2400" b="0">
              <a:solidFill>
                <a:srgbClr val="FFFF00"/>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ox(in)">
                                      <p:cBhvr>
                                        <p:cTn id="22" dur="500"/>
                                        <p:tgtEl>
                                          <p:spTgt spid="3">
                                            <p:txEl>
                                              <p:pRg st="6" end="6"/>
                                            </p:txEl>
                                          </p:spTgt>
                                        </p:tgtEl>
                                      </p:cBhvr>
                                    </p:animEffec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499"/>
                                          </p:stCondLst>
                                        </p:cTn>
                                        <p:tgtEl>
                                          <p:spTgt spid="11"/>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nodeType="afterEffect">
                                  <p:stCondLst>
                                    <p:cond delay="0"/>
                                  </p:stCondLst>
                                  <p:childTnLst>
                                    <p:set>
                                      <p:cBhvr>
                                        <p:cTn id="28" dur="1" fill="hold">
                                          <p:stCondLst>
                                            <p:cond delay="499"/>
                                          </p:stCondLst>
                                        </p:cTn>
                                        <p:tgtEl>
                                          <p:spTgt spid="12"/>
                                        </p:tgtEl>
                                        <p:attrNameLst>
                                          <p:attrName>style.visibility</p:attrName>
                                        </p:attrNameLst>
                                      </p:cBhvr>
                                      <p:to>
                                        <p:strVal val="visible"/>
                                      </p:to>
                                    </p:set>
                                  </p:childTnLst>
                                </p:cTn>
                              </p:par>
                            </p:childTnLst>
                          </p:cTn>
                        </p:par>
                        <p:par>
                          <p:cTn id="29" fill="hold">
                            <p:stCondLst>
                              <p:cond delay="1500"/>
                            </p:stCondLst>
                            <p:childTnLst>
                              <p:par>
                                <p:cTn id="30" presetID="1" presetClass="entr" presetSubtype="0" fill="hold" grpId="0" nodeType="afterEffect">
                                  <p:stCondLst>
                                    <p:cond delay="0"/>
                                  </p:stCondLst>
                                  <p:childTnLst>
                                    <p:set>
                                      <p:cBhvr>
                                        <p:cTn id="31" dur="1" fill="hold">
                                          <p:stCondLst>
                                            <p:cond delay="499"/>
                                          </p:stCondLst>
                                        </p:cTn>
                                        <p:tgtEl>
                                          <p:spTgt spid="4"/>
                                        </p:tgtEl>
                                        <p:attrNameLst>
                                          <p:attrName>style.visibility</p:attrName>
                                        </p:attrNameLst>
                                      </p:cBhvr>
                                      <p:to>
                                        <p:strVal val="visible"/>
                                      </p:to>
                                    </p:set>
                                  </p:childTnLst>
                                </p:cTn>
                              </p:par>
                            </p:childTnLst>
                          </p:cTn>
                        </p:par>
                        <p:par>
                          <p:cTn id="32" fill="hold">
                            <p:stCondLst>
                              <p:cond delay="2000"/>
                            </p:stCondLst>
                            <p:childTnLst>
                              <p:par>
                                <p:cTn id="33" presetID="2" presetClass="entr" presetSubtype="4"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childTnLst>
                          </p:cTn>
                        </p:par>
                        <p:par>
                          <p:cTn id="37" fill="hold">
                            <p:stCondLst>
                              <p:cond delay="2500"/>
                            </p:stCondLst>
                            <p:childTnLst>
                              <p:par>
                                <p:cTn id="38" presetID="2" presetClass="entr" presetSubtype="4"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ppt_x"/>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par>
                          <p:cTn id="42" fill="hold">
                            <p:stCondLst>
                              <p:cond delay="3000"/>
                            </p:stCondLst>
                            <p:childTnLst>
                              <p:par>
                                <p:cTn id="43" presetID="2" presetClass="entr" presetSubtype="4"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par>
                          <p:cTn id="47" fill="hold">
                            <p:stCondLst>
                              <p:cond delay="3500"/>
                            </p:stCondLst>
                            <p:childTnLst>
                              <p:par>
                                <p:cTn id="48" presetID="2" presetClass="entr" presetSubtype="4"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additive="base">
                                        <p:cTn id="50" dur="500" fill="hold"/>
                                        <p:tgtEl>
                                          <p:spTgt spid="8"/>
                                        </p:tgtEl>
                                        <p:attrNameLst>
                                          <p:attrName>ppt_x</p:attrName>
                                        </p:attrNameLst>
                                      </p:cBhvr>
                                      <p:tavLst>
                                        <p:tav tm="0">
                                          <p:val>
                                            <p:strVal val="#ppt_x"/>
                                          </p:val>
                                        </p:tav>
                                        <p:tav tm="100000">
                                          <p:val>
                                            <p:strVal val="#ppt_x"/>
                                          </p:val>
                                        </p:tav>
                                      </p:tavLst>
                                    </p:anim>
                                    <p:anim calcmode="lin" valueType="num">
                                      <p:cBhvr additive="base">
                                        <p:cTn id="51" dur="500" fill="hold"/>
                                        <p:tgtEl>
                                          <p:spTgt spid="8"/>
                                        </p:tgtEl>
                                        <p:attrNameLst>
                                          <p:attrName>ppt_y</p:attrName>
                                        </p:attrNameLst>
                                      </p:cBhvr>
                                      <p:tavLst>
                                        <p:tav tm="0">
                                          <p:val>
                                            <p:strVal val="1+#ppt_h/2"/>
                                          </p:val>
                                        </p:tav>
                                        <p:tav tm="100000">
                                          <p:val>
                                            <p:strVal val="#ppt_y"/>
                                          </p:val>
                                        </p:tav>
                                      </p:tavLst>
                                    </p:anim>
                                  </p:childTnLst>
                                </p:cTn>
                              </p:par>
                            </p:childTnLst>
                          </p:cTn>
                        </p:par>
                        <p:par>
                          <p:cTn id="52" fill="hold">
                            <p:stCondLst>
                              <p:cond delay="4000"/>
                            </p:stCondLst>
                            <p:childTnLst>
                              <p:par>
                                <p:cTn id="53" presetID="2" presetClass="entr" presetSubtype="4"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par>
                          <p:cTn id="57" fill="hold">
                            <p:stCondLst>
                              <p:cond delay="4500"/>
                            </p:stCondLst>
                            <p:childTnLst>
                              <p:par>
                                <p:cTn id="58" presetID="1" presetClass="entr" presetSubtype="0" fill="hold" grpId="0" nodeType="afterEffect">
                                  <p:stCondLst>
                                    <p:cond delay="0"/>
                                  </p:stCondLst>
                                  <p:childTnLst>
                                    <p:set>
                                      <p:cBhvr>
                                        <p:cTn id="59" dur="1" fill="hold">
                                          <p:stCondLst>
                                            <p:cond delay="499"/>
                                          </p:stCondLst>
                                        </p:cTn>
                                        <p:tgtEl>
                                          <p:spTgt spid="10"/>
                                        </p:tgtEl>
                                        <p:attrNameLst>
                                          <p:attrName>style.visibility</p:attrName>
                                        </p:attrNameLst>
                                      </p:cBhvr>
                                      <p:to>
                                        <p:strVal val="visible"/>
                                      </p:to>
                                    </p:set>
                                  </p:childTnLst>
                                </p:cTn>
                              </p:par>
                            </p:childTnLst>
                          </p:cTn>
                        </p:par>
                        <p:par>
                          <p:cTn id="60" fill="hold">
                            <p:stCondLst>
                              <p:cond delay="5000"/>
                            </p:stCondLst>
                            <p:childTnLst>
                              <p:par>
                                <p:cTn id="61" presetID="2" presetClass="entr" presetSubtype="2" fill="hold" grpId="0" nodeType="after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additive="base">
                                        <p:cTn id="63" dur="500" fill="hold"/>
                                        <p:tgtEl>
                                          <p:spTgt spid="13"/>
                                        </p:tgtEl>
                                        <p:attrNameLst>
                                          <p:attrName>ppt_x</p:attrName>
                                        </p:attrNameLst>
                                      </p:cBhvr>
                                      <p:tavLst>
                                        <p:tav tm="0">
                                          <p:val>
                                            <p:strVal val="1+#ppt_w/2"/>
                                          </p:val>
                                        </p:tav>
                                        <p:tav tm="100000">
                                          <p:val>
                                            <p:strVal val="#ppt_x"/>
                                          </p:val>
                                        </p:tav>
                                      </p:tavLst>
                                    </p:anim>
                                    <p:anim calcmode="lin" valueType="num">
                                      <p:cBhvr additive="base">
                                        <p:cTn id="64" dur="500" fill="hold"/>
                                        <p:tgtEl>
                                          <p:spTgt spid="13"/>
                                        </p:tgtEl>
                                        <p:attrNameLst>
                                          <p:attrName>ppt_y</p:attrName>
                                        </p:attrNameLst>
                                      </p:cBhvr>
                                      <p:tavLst>
                                        <p:tav tm="0">
                                          <p:val>
                                            <p:strVal val="#ppt_y"/>
                                          </p:val>
                                        </p:tav>
                                        <p:tav tm="100000">
                                          <p:val>
                                            <p:strVal val="#ppt_y"/>
                                          </p:val>
                                        </p:tav>
                                      </p:tavLst>
                                    </p:anim>
                                  </p:childTnLst>
                                </p:cTn>
                              </p:par>
                            </p:childTnLst>
                          </p:cTn>
                        </p:par>
                        <p:par>
                          <p:cTn id="65" fill="hold">
                            <p:stCondLst>
                              <p:cond delay="5500"/>
                            </p:stCondLst>
                            <p:childTnLst>
                              <p:par>
                                <p:cTn id="66" presetID="2" presetClass="entr" presetSubtype="2" fill="hold" grpId="0" nodeType="afterEffect">
                                  <p:stCondLst>
                                    <p:cond delay="0"/>
                                  </p:stCondLst>
                                  <p:childTnLst>
                                    <p:set>
                                      <p:cBhvr>
                                        <p:cTn id="67" dur="1" fill="hold">
                                          <p:stCondLst>
                                            <p:cond delay="0"/>
                                          </p:stCondLst>
                                        </p:cTn>
                                        <p:tgtEl>
                                          <p:spTgt spid="14"/>
                                        </p:tgtEl>
                                        <p:attrNameLst>
                                          <p:attrName>style.visibility</p:attrName>
                                        </p:attrNameLst>
                                      </p:cBhvr>
                                      <p:to>
                                        <p:strVal val="visible"/>
                                      </p:to>
                                    </p:set>
                                    <p:anim calcmode="lin" valueType="num">
                                      <p:cBhvr additive="base">
                                        <p:cTn id="68" dur="500" fill="hold"/>
                                        <p:tgtEl>
                                          <p:spTgt spid="14"/>
                                        </p:tgtEl>
                                        <p:attrNameLst>
                                          <p:attrName>ppt_x</p:attrName>
                                        </p:attrNameLst>
                                      </p:cBhvr>
                                      <p:tavLst>
                                        <p:tav tm="0">
                                          <p:val>
                                            <p:strVal val="1+#ppt_w/2"/>
                                          </p:val>
                                        </p:tav>
                                        <p:tav tm="100000">
                                          <p:val>
                                            <p:strVal val="#ppt_x"/>
                                          </p:val>
                                        </p:tav>
                                      </p:tavLst>
                                    </p:anim>
                                    <p:anim calcmode="lin" valueType="num">
                                      <p:cBhvr additive="base">
                                        <p:cTn id="69" dur="500" fill="hold"/>
                                        <p:tgtEl>
                                          <p:spTgt spid="14"/>
                                        </p:tgtEl>
                                        <p:attrNameLst>
                                          <p:attrName>ppt_y</p:attrName>
                                        </p:attrNameLst>
                                      </p:cBhvr>
                                      <p:tavLst>
                                        <p:tav tm="0">
                                          <p:val>
                                            <p:strVal val="#ppt_y"/>
                                          </p:val>
                                        </p:tav>
                                        <p:tav tm="100000">
                                          <p:val>
                                            <p:strVal val="#ppt_y"/>
                                          </p:val>
                                        </p:tav>
                                      </p:tavLst>
                                    </p:anim>
                                  </p:childTnLst>
                                </p:cTn>
                              </p:par>
                            </p:childTnLst>
                          </p:cTn>
                        </p:par>
                        <p:par>
                          <p:cTn id="70" fill="hold">
                            <p:stCondLst>
                              <p:cond delay="6000"/>
                            </p:stCondLst>
                            <p:childTnLst>
                              <p:par>
                                <p:cTn id="71" presetID="2" presetClass="entr" presetSubtype="2" fill="hold" grpId="0" nodeType="after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1+#ppt_w/2"/>
                                          </p:val>
                                        </p:tav>
                                        <p:tav tm="100000">
                                          <p:val>
                                            <p:strVal val="#ppt_x"/>
                                          </p:val>
                                        </p:tav>
                                      </p:tavLst>
                                    </p:anim>
                                    <p:anim calcmode="lin" valueType="num">
                                      <p:cBhvr additive="base">
                                        <p:cTn id="74"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build="p"/>
      <p:bldP spid="4" grpId="0" animBg="1"/>
      <p:bldP spid="5" grpId="0" animBg="1" autoUpdateAnimBg="0"/>
      <p:bldP spid="6" grpId="0" animBg="1"/>
      <p:bldP spid="7" grpId="0" animBg="1" autoUpdateAnimBg="0"/>
      <p:bldP spid="8" grpId="0" animBg="1" autoUpdateAnimBg="0"/>
      <p:bldP spid="9" grpId="0" animBg="1"/>
      <p:bldP spid="10" grpId="0" autoUpdateAnimBg="0"/>
      <p:bldP spid="13" grpId="0" autoUpdateAnimBg="0"/>
      <p:bldP spid="14" grpId="0" autoUpdateAnimBg="0"/>
      <p:bldP spid="1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2800" b="1" dirty="0">
                <a:solidFill>
                  <a:srgbClr val="FFFF66"/>
                </a:solidFill>
                <a:latin typeface="微软雅黑" panose="020B0503020204020204" pitchFamily="34" charset="-122"/>
                <a:ea typeface="微软雅黑" panose="020B0503020204020204" pitchFamily="34" charset="-122"/>
              </a:rPr>
              <a:t>计算机系统</a:t>
            </a:r>
            <a:endParaRPr lang="zh-CN" altLang="en-US" sz="2800" b="1" dirty="0">
              <a:latin typeface="微软雅黑" panose="020B0503020204020204" pitchFamily="34" charset="-122"/>
              <a:ea typeface="微软雅黑" panose="020B0503020204020204" pitchFamily="34" charset="-122"/>
            </a:endParaRPr>
          </a:p>
        </p:txBody>
      </p:sp>
      <p:sp>
        <p:nvSpPr>
          <p:cNvPr id="3" name="Rectangle 4"/>
          <p:cNvSpPr>
            <a:spLocks noChangeArrowheads="1"/>
          </p:cNvSpPr>
          <p:nvPr/>
        </p:nvSpPr>
        <p:spPr bwMode="auto">
          <a:xfrm rot="5400000">
            <a:off x="3501916" y="2474741"/>
            <a:ext cx="1200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b="0">
                <a:solidFill>
                  <a:srgbClr val="FFFF00"/>
                </a:solidFill>
                <a:latin typeface="微软雅黑" panose="020B0503020204020204" pitchFamily="34" charset="-122"/>
                <a:ea typeface="微软雅黑" panose="020B0503020204020204" pitchFamily="34" charset="-122"/>
              </a:rPr>
              <a:t>硬件系统</a:t>
            </a:r>
            <a:endParaRPr lang="zh-CN" altLang="en-US" b="0">
              <a:latin typeface="微软雅黑" panose="020B0503020204020204" pitchFamily="34" charset="-122"/>
              <a:ea typeface="微软雅黑" panose="020B0503020204020204" pitchFamily="34" charset="-122"/>
            </a:endParaRPr>
          </a:p>
        </p:txBody>
      </p:sp>
      <p:sp>
        <p:nvSpPr>
          <p:cNvPr id="4" name="Rectangle 5"/>
          <p:cNvSpPr>
            <a:spLocks noChangeArrowheads="1"/>
          </p:cNvSpPr>
          <p:nvPr/>
        </p:nvSpPr>
        <p:spPr bwMode="auto">
          <a:xfrm rot="5400000">
            <a:off x="3501916" y="5211591"/>
            <a:ext cx="1200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b="0">
                <a:solidFill>
                  <a:srgbClr val="FFFF00"/>
                </a:solidFill>
                <a:latin typeface="微软雅黑" panose="020B0503020204020204" pitchFamily="34" charset="-122"/>
                <a:ea typeface="微软雅黑" panose="020B0503020204020204" pitchFamily="34" charset="-122"/>
              </a:rPr>
              <a:t>软件系统</a:t>
            </a:r>
            <a:endParaRPr lang="zh-CN" altLang="en-US" b="0">
              <a:latin typeface="微软雅黑" panose="020B0503020204020204" pitchFamily="34" charset="-122"/>
              <a:ea typeface="微软雅黑" panose="020B0503020204020204" pitchFamily="34" charset="-122"/>
            </a:endParaRPr>
          </a:p>
        </p:txBody>
      </p:sp>
      <p:sp>
        <p:nvSpPr>
          <p:cNvPr id="5" name="Rectangle 7"/>
          <p:cNvSpPr>
            <a:spLocks noChangeArrowheads="1"/>
          </p:cNvSpPr>
          <p:nvPr/>
        </p:nvSpPr>
        <p:spPr bwMode="auto">
          <a:xfrm rot="5400000">
            <a:off x="5037028" y="1563516"/>
            <a:ext cx="7207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b="0">
                <a:solidFill>
                  <a:srgbClr val="FFFF00"/>
                </a:solidFill>
                <a:latin typeface="微软雅黑" panose="020B0503020204020204" pitchFamily="34" charset="-122"/>
                <a:ea typeface="微软雅黑" panose="020B0503020204020204" pitchFamily="34" charset="-122"/>
              </a:rPr>
              <a:t>主机</a:t>
            </a:r>
            <a:endParaRPr lang="zh-CN" altLang="en-US" b="0">
              <a:latin typeface="微软雅黑" panose="020B0503020204020204" pitchFamily="34" charset="-122"/>
              <a:ea typeface="微软雅黑" panose="020B0503020204020204" pitchFamily="34" charset="-122"/>
            </a:endParaRPr>
          </a:p>
        </p:txBody>
      </p:sp>
      <p:sp>
        <p:nvSpPr>
          <p:cNvPr id="6" name="Rectangle 8"/>
          <p:cNvSpPr>
            <a:spLocks noChangeArrowheads="1"/>
          </p:cNvSpPr>
          <p:nvPr/>
        </p:nvSpPr>
        <p:spPr bwMode="auto">
          <a:xfrm rot="5400000">
            <a:off x="5097353" y="3303416"/>
            <a:ext cx="6000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b="0">
                <a:solidFill>
                  <a:srgbClr val="FFFF00"/>
                </a:solidFill>
                <a:latin typeface="微软雅黑" panose="020B0503020204020204" pitchFamily="34" charset="-122"/>
                <a:ea typeface="微软雅黑" panose="020B0503020204020204" pitchFamily="34" charset="-122"/>
              </a:rPr>
              <a:t>外设</a:t>
            </a:r>
            <a:endParaRPr lang="zh-CN" altLang="en-US" b="0">
              <a:latin typeface="微软雅黑" panose="020B0503020204020204" pitchFamily="34" charset="-122"/>
              <a:ea typeface="微软雅黑" panose="020B0503020204020204" pitchFamily="34" charset="-122"/>
            </a:endParaRPr>
          </a:p>
        </p:txBody>
      </p:sp>
      <p:sp>
        <p:nvSpPr>
          <p:cNvPr id="7" name="Rectangle 10"/>
          <p:cNvSpPr>
            <a:spLocks noChangeArrowheads="1"/>
          </p:cNvSpPr>
          <p:nvPr/>
        </p:nvSpPr>
        <p:spPr bwMode="auto">
          <a:xfrm>
            <a:off x="6438791" y="1098379"/>
            <a:ext cx="2073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b="0">
                <a:solidFill>
                  <a:srgbClr val="FFFF00"/>
                </a:solidFill>
                <a:latin typeface="微软雅黑" panose="020B0503020204020204" pitchFamily="34" charset="-122"/>
                <a:ea typeface="微软雅黑" panose="020B0503020204020204" pitchFamily="34" charset="-122"/>
              </a:rPr>
              <a:t>处理器</a:t>
            </a:r>
            <a:r>
              <a:rPr lang="en-US" altLang="zh-CN" b="0">
                <a:solidFill>
                  <a:srgbClr val="FFFF00"/>
                </a:solidFill>
                <a:latin typeface="微软雅黑" panose="020B0503020204020204" pitchFamily="34" charset="-122"/>
                <a:ea typeface="微软雅黑" panose="020B0503020204020204" pitchFamily="34" charset="-122"/>
              </a:rPr>
              <a:t>(CPU)</a:t>
            </a:r>
            <a:endParaRPr lang="en-US" altLang="zh-CN" b="0">
              <a:latin typeface="微软雅黑" panose="020B0503020204020204" pitchFamily="34" charset="-122"/>
              <a:ea typeface="微软雅黑" panose="020B0503020204020204" pitchFamily="34" charset="-122"/>
            </a:endParaRPr>
          </a:p>
        </p:txBody>
      </p:sp>
      <p:sp>
        <p:nvSpPr>
          <p:cNvPr id="8" name="Rectangle 11"/>
          <p:cNvSpPr>
            <a:spLocks noChangeArrowheads="1"/>
          </p:cNvSpPr>
          <p:nvPr/>
        </p:nvSpPr>
        <p:spPr bwMode="auto">
          <a:xfrm>
            <a:off x="6438791" y="1961979"/>
            <a:ext cx="12255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b="0">
                <a:solidFill>
                  <a:srgbClr val="FFFF00"/>
                </a:solidFill>
                <a:latin typeface="微软雅黑" panose="020B0503020204020204" pitchFamily="34" charset="-122"/>
                <a:ea typeface="微软雅黑" panose="020B0503020204020204" pitchFamily="34" charset="-122"/>
              </a:rPr>
              <a:t>内存储器</a:t>
            </a:r>
            <a:endParaRPr lang="zh-CN" altLang="en-US" b="0">
              <a:latin typeface="微软雅黑" panose="020B0503020204020204" pitchFamily="34" charset="-122"/>
              <a:ea typeface="微软雅黑" panose="020B0503020204020204" pitchFamily="34" charset="-122"/>
            </a:endParaRPr>
          </a:p>
        </p:txBody>
      </p:sp>
      <p:sp>
        <p:nvSpPr>
          <p:cNvPr id="9" name="Rectangle 14"/>
          <p:cNvSpPr>
            <a:spLocks noChangeArrowheads="1"/>
          </p:cNvSpPr>
          <p:nvPr/>
        </p:nvSpPr>
        <p:spPr bwMode="auto">
          <a:xfrm>
            <a:off x="8886716" y="1457154"/>
            <a:ext cx="9191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algn="ctr" eaLnBrk="1" hangingPunct="1"/>
            <a:r>
              <a:rPr lang="zh-CN" altLang="en-US" b="0">
                <a:solidFill>
                  <a:srgbClr val="FFFFFF"/>
                </a:solidFill>
                <a:latin typeface="微软雅黑" panose="020B0503020204020204" pitchFamily="34" charset="-122"/>
                <a:ea typeface="微软雅黑" panose="020B0503020204020204" pitchFamily="34" charset="-122"/>
              </a:rPr>
              <a:t>运算器</a:t>
            </a:r>
            <a:endParaRPr lang="zh-CN" altLang="en-US" b="0">
              <a:latin typeface="微软雅黑" panose="020B0503020204020204" pitchFamily="34" charset="-122"/>
              <a:ea typeface="微软雅黑" panose="020B0503020204020204" pitchFamily="34" charset="-122"/>
            </a:endParaRPr>
          </a:p>
        </p:txBody>
      </p:sp>
      <p:sp>
        <p:nvSpPr>
          <p:cNvPr id="10" name="Rectangle 35"/>
          <p:cNvSpPr>
            <a:spLocks noChangeArrowheads="1"/>
          </p:cNvSpPr>
          <p:nvPr/>
        </p:nvSpPr>
        <p:spPr bwMode="auto">
          <a:xfrm rot="5400000">
            <a:off x="4797316" y="4467053"/>
            <a:ext cx="1200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b="0">
                <a:solidFill>
                  <a:srgbClr val="FFFF00"/>
                </a:solidFill>
                <a:latin typeface="微软雅黑" panose="020B0503020204020204" pitchFamily="34" charset="-122"/>
                <a:ea typeface="微软雅黑" panose="020B0503020204020204" pitchFamily="34" charset="-122"/>
              </a:rPr>
              <a:t>系统软件</a:t>
            </a:r>
            <a:endParaRPr lang="zh-CN" altLang="en-US" b="0">
              <a:latin typeface="微软雅黑" panose="020B0503020204020204" pitchFamily="34" charset="-122"/>
              <a:ea typeface="微软雅黑" panose="020B0503020204020204" pitchFamily="34" charset="-122"/>
            </a:endParaRPr>
          </a:p>
        </p:txBody>
      </p:sp>
      <p:sp>
        <p:nvSpPr>
          <p:cNvPr id="11" name="Rectangle 36"/>
          <p:cNvSpPr>
            <a:spLocks noChangeArrowheads="1"/>
          </p:cNvSpPr>
          <p:nvPr/>
        </p:nvSpPr>
        <p:spPr bwMode="auto">
          <a:xfrm rot="5400000">
            <a:off x="4797316" y="5835478"/>
            <a:ext cx="1200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algn="ctr" eaLnBrk="1" hangingPunct="1"/>
            <a:r>
              <a:rPr lang="zh-CN" altLang="en-US" b="0">
                <a:solidFill>
                  <a:srgbClr val="FFFF00"/>
                </a:solidFill>
                <a:latin typeface="微软雅黑" panose="020B0503020204020204" pitchFamily="34" charset="-122"/>
                <a:ea typeface="微软雅黑" panose="020B0503020204020204" pitchFamily="34" charset="-122"/>
              </a:rPr>
              <a:t>应用软件</a:t>
            </a:r>
            <a:endParaRPr lang="zh-CN" altLang="en-US" b="0">
              <a:latin typeface="微软雅黑" panose="020B0503020204020204" pitchFamily="34" charset="-122"/>
              <a:ea typeface="微软雅黑" panose="020B0503020204020204" pitchFamily="34" charset="-122"/>
            </a:endParaRPr>
          </a:p>
        </p:txBody>
      </p:sp>
      <p:sp>
        <p:nvSpPr>
          <p:cNvPr id="12" name="Rectangle 38"/>
          <p:cNvSpPr>
            <a:spLocks noChangeArrowheads="1"/>
          </p:cNvSpPr>
          <p:nvPr/>
        </p:nvSpPr>
        <p:spPr bwMode="auto">
          <a:xfrm>
            <a:off x="8524766" y="4122566"/>
            <a:ext cx="12255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b="0">
                <a:solidFill>
                  <a:srgbClr val="FFFF00"/>
                </a:solidFill>
                <a:latin typeface="微软雅黑" panose="020B0503020204020204" pitchFamily="34" charset="-122"/>
                <a:ea typeface="微软雅黑" panose="020B0503020204020204" pitchFamily="34" charset="-122"/>
              </a:rPr>
              <a:t>操作系统</a:t>
            </a:r>
            <a:endParaRPr lang="zh-CN" altLang="en-US" b="0">
              <a:latin typeface="微软雅黑" panose="020B0503020204020204" pitchFamily="34" charset="-122"/>
              <a:ea typeface="微软雅黑" panose="020B0503020204020204" pitchFamily="34" charset="-122"/>
            </a:endParaRPr>
          </a:p>
        </p:txBody>
      </p:sp>
      <p:sp>
        <p:nvSpPr>
          <p:cNvPr id="13" name="Rectangle 39"/>
          <p:cNvSpPr>
            <a:spLocks noChangeArrowheads="1"/>
          </p:cNvSpPr>
          <p:nvPr/>
        </p:nvSpPr>
        <p:spPr bwMode="auto">
          <a:xfrm>
            <a:off x="8524766" y="4481341"/>
            <a:ext cx="18383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b="0">
                <a:solidFill>
                  <a:srgbClr val="FFFF00"/>
                </a:solidFill>
                <a:latin typeface="微软雅黑" panose="020B0503020204020204" pitchFamily="34" charset="-122"/>
                <a:ea typeface="微软雅黑" panose="020B0503020204020204" pitchFamily="34" charset="-122"/>
              </a:rPr>
              <a:t>语言处理程序</a:t>
            </a:r>
            <a:endParaRPr lang="zh-CN" altLang="en-US" b="0">
              <a:latin typeface="微软雅黑" panose="020B0503020204020204" pitchFamily="34" charset="-122"/>
              <a:ea typeface="微软雅黑" panose="020B0503020204020204" pitchFamily="34" charset="-122"/>
            </a:endParaRPr>
          </a:p>
        </p:txBody>
      </p:sp>
      <p:sp>
        <p:nvSpPr>
          <p:cNvPr id="14" name="Rectangle 40"/>
          <p:cNvSpPr>
            <a:spLocks noChangeArrowheads="1"/>
          </p:cNvSpPr>
          <p:nvPr/>
        </p:nvSpPr>
        <p:spPr bwMode="auto">
          <a:xfrm>
            <a:off x="8524766" y="4841704"/>
            <a:ext cx="21447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b="0">
                <a:solidFill>
                  <a:srgbClr val="FFFF00"/>
                </a:solidFill>
                <a:latin typeface="微软雅黑" panose="020B0503020204020204" pitchFamily="34" charset="-122"/>
                <a:ea typeface="微软雅黑" panose="020B0503020204020204" pitchFamily="34" charset="-122"/>
              </a:rPr>
              <a:t>数据库管理系统</a:t>
            </a:r>
            <a:endParaRPr lang="zh-CN" altLang="en-US" b="0">
              <a:latin typeface="微软雅黑" panose="020B0503020204020204" pitchFamily="34" charset="-122"/>
              <a:ea typeface="微软雅黑" panose="020B0503020204020204" pitchFamily="34" charset="-122"/>
            </a:endParaRPr>
          </a:p>
        </p:txBody>
      </p:sp>
      <p:sp>
        <p:nvSpPr>
          <p:cNvPr id="15" name="Rectangle 41"/>
          <p:cNvSpPr>
            <a:spLocks noChangeArrowheads="1"/>
          </p:cNvSpPr>
          <p:nvPr/>
        </p:nvSpPr>
        <p:spPr bwMode="auto">
          <a:xfrm>
            <a:off x="8524766" y="5202066"/>
            <a:ext cx="2451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b="0">
                <a:solidFill>
                  <a:srgbClr val="FFFF00"/>
                </a:solidFill>
                <a:latin typeface="微软雅黑" panose="020B0503020204020204" pitchFamily="34" charset="-122"/>
                <a:ea typeface="微软雅黑" panose="020B0503020204020204" pitchFamily="34" charset="-122"/>
              </a:rPr>
              <a:t>网络通信管理程序</a:t>
            </a:r>
            <a:endParaRPr lang="zh-CN" altLang="en-US" b="0">
              <a:latin typeface="微软雅黑" panose="020B0503020204020204" pitchFamily="34" charset="-122"/>
              <a:ea typeface="微软雅黑" panose="020B0503020204020204" pitchFamily="34" charset="-122"/>
            </a:endParaRPr>
          </a:p>
        </p:txBody>
      </p:sp>
      <p:sp>
        <p:nvSpPr>
          <p:cNvPr id="16" name="Rectangle 43"/>
          <p:cNvSpPr>
            <a:spLocks noChangeArrowheads="1"/>
          </p:cNvSpPr>
          <p:nvPr/>
        </p:nvSpPr>
        <p:spPr bwMode="auto">
          <a:xfrm>
            <a:off x="6727716" y="5417966"/>
            <a:ext cx="15319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b="0">
                <a:solidFill>
                  <a:srgbClr val="FFFF00"/>
                </a:solidFill>
                <a:latin typeface="微软雅黑" panose="020B0503020204020204" pitchFamily="34" charset="-122"/>
                <a:ea typeface="微软雅黑" panose="020B0503020204020204" pitchFamily="34" charset="-122"/>
              </a:rPr>
              <a:t>应用软件包</a:t>
            </a:r>
            <a:endParaRPr lang="zh-CN" altLang="en-US" b="0">
              <a:latin typeface="微软雅黑" panose="020B0503020204020204" pitchFamily="34" charset="-122"/>
              <a:ea typeface="微软雅黑" panose="020B0503020204020204" pitchFamily="34" charset="-122"/>
            </a:endParaRPr>
          </a:p>
        </p:txBody>
      </p:sp>
      <p:sp>
        <p:nvSpPr>
          <p:cNvPr id="17" name="Rectangle 44"/>
          <p:cNvSpPr>
            <a:spLocks noChangeArrowheads="1"/>
          </p:cNvSpPr>
          <p:nvPr/>
        </p:nvSpPr>
        <p:spPr bwMode="auto">
          <a:xfrm>
            <a:off x="6727716" y="6281566"/>
            <a:ext cx="12255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b="0">
                <a:solidFill>
                  <a:srgbClr val="FFFF00"/>
                </a:solidFill>
                <a:latin typeface="微软雅黑" panose="020B0503020204020204" pitchFamily="34" charset="-122"/>
                <a:ea typeface="微软雅黑" panose="020B0503020204020204" pitchFamily="34" charset="-122"/>
              </a:rPr>
              <a:t>用户程序</a:t>
            </a:r>
            <a:endParaRPr lang="zh-CN" altLang="en-US" b="0">
              <a:latin typeface="微软雅黑" panose="020B0503020204020204" pitchFamily="34" charset="-122"/>
              <a:ea typeface="微软雅黑" panose="020B0503020204020204" pitchFamily="34" charset="-122"/>
            </a:endParaRPr>
          </a:p>
        </p:txBody>
      </p:sp>
      <p:sp>
        <p:nvSpPr>
          <p:cNvPr id="18" name="Rectangle 45"/>
          <p:cNvSpPr>
            <a:spLocks noChangeArrowheads="1"/>
          </p:cNvSpPr>
          <p:nvPr/>
        </p:nvSpPr>
        <p:spPr bwMode="auto">
          <a:xfrm>
            <a:off x="6438791" y="1523829"/>
            <a:ext cx="1371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b="0">
                <a:solidFill>
                  <a:srgbClr val="FFFF00"/>
                </a:solidFill>
                <a:latin typeface="微软雅黑" panose="020B0503020204020204" pitchFamily="34" charset="-122"/>
                <a:ea typeface="微软雅黑" panose="020B0503020204020204" pitchFamily="34" charset="-122"/>
              </a:rPr>
              <a:t>总线系统</a:t>
            </a:r>
            <a:endParaRPr lang="zh-CN" altLang="en-US" b="0">
              <a:latin typeface="微软雅黑" panose="020B0503020204020204" pitchFamily="34" charset="-122"/>
              <a:ea typeface="微软雅黑" panose="020B0503020204020204" pitchFamily="34" charset="-122"/>
            </a:endParaRPr>
          </a:p>
        </p:txBody>
      </p:sp>
      <p:sp>
        <p:nvSpPr>
          <p:cNvPr id="19" name="AutoShape 49"/>
          <p:cNvSpPr/>
          <p:nvPr/>
        </p:nvSpPr>
        <p:spPr bwMode="auto">
          <a:xfrm>
            <a:off x="2380685" y="2609679"/>
            <a:ext cx="1465718" cy="2736850"/>
          </a:xfrm>
          <a:prstGeom prst="leftBrace">
            <a:avLst>
              <a:gd name="adj1" fmla="val 0"/>
              <a:gd name="adj2" fmla="val 50000"/>
            </a:avLst>
          </a:prstGeom>
          <a:noFill/>
          <a:ln w="9525">
            <a:solidFill>
              <a:srgbClr val="FFC000"/>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algn="ctr" eaLnBrk="1" hangingPunct="1"/>
            <a:endParaRPr lang="zh-CN" altLang="en-US">
              <a:solidFill>
                <a:schemeClr val="bg1"/>
              </a:solidFill>
            </a:endParaRPr>
          </a:p>
        </p:txBody>
      </p:sp>
      <p:sp>
        <p:nvSpPr>
          <p:cNvPr id="20" name="AutoShape 50"/>
          <p:cNvSpPr/>
          <p:nvPr/>
        </p:nvSpPr>
        <p:spPr bwMode="auto">
          <a:xfrm>
            <a:off x="4351228" y="1769891"/>
            <a:ext cx="792163" cy="1728788"/>
          </a:xfrm>
          <a:prstGeom prst="leftBrace">
            <a:avLst>
              <a:gd name="adj1" fmla="val 0"/>
              <a:gd name="adj2" fmla="val 50000"/>
            </a:avLst>
          </a:prstGeom>
          <a:noFill/>
          <a:ln w="9525">
            <a:solidFill>
              <a:schemeClr val="accent2">
                <a:lumMod val="40000"/>
                <a:lumOff val="60000"/>
              </a:schemeClr>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algn="ctr" eaLnBrk="1" hangingPunct="1"/>
            <a:endParaRPr lang="zh-CN" altLang="en-US" b="0">
              <a:solidFill>
                <a:schemeClr val="bg1"/>
              </a:solidFill>
              <a:latin typeface="微软雅黑" panose="020B0503020204020204" pitchFamily="34" charset="-122"/>
              <a:ea typeface="微软雅黑" panose="020B0503020204020204" pitchFamily="34" charset="-122"/>
            </a:endParaRPr>
          </a:p>
        </p:txBody>
      </p:sp>
      <p:sp>
        <p:nvSpPr>
          <p:cNvPr id="21" name="AutoShape 51"/>
          <p:cNvSpPr/>
          <p:nvPr/>
        </p:nvSpPr>
        <p:spPr bwMode="auto">
          <a:xfrm>
            <a:off x="5575191" y="1314279"/>
            <a:ext cx="720725" cy="863600"/>
          </a:xfrm>
          <a:prstGeom prst="leftBrace">
            <a:avLst>
              <a:gd name="adj1" fmla="val 0"/>
              <a:gd name="adj2" fmla="val 50000"/>
            </a:avLst>
          </a:prstGeom>
          <a:noFill/>
          <a:ln w="9525">
            <a:solidFill>
              <a:schemeClr val="accent2">
                <a:lumMod val="60000"/>
                <a:lumOff val="40000"/>
              </a:schemeClr>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algn="ctr" eaLnBrk="1" hangingPunct="1"/>
            <a:endParaRPr lang="zh-CN" altLang="en-US" b="0">
              <a:solidFill>
                <a:schemeClr val="bg1"/>
              </a:solidFill>
              <a:latin typeface="微软雅黑" panose="020B0503020204020204" pitchFamily="34" charset="-122"/>
              <a:ea typeface="微软雅黑" panose="020B0503020204020204" pitchFamily="34" charset="-122"/>
            </a:endParaRPr>
          </a:p>
        </p:txBody>
      </p:sp>
      <p:sp>
        <p:nvSpPr>
          <p:cNvPr id="22" name="AutoShape 53"/>
          <p:cNvSpPr/>
          <p:nvPr/>
        </p:nvSpPr>
        <p:spPr bwMode="auto">
          <a:xfrm>
            <a:off x="8527941" y="953916"/>
            <a:ext cx="287337" cy="719138"/>
          </a:xfrm>
          <a:prstGeom prst="leftBrace">
            <a:avLst>
              <a:gd name="adj1" fmla="val 0"/>
              <a:gd name="adj2" fmla="val 50000"/>
            </a:avLst>
          </a:prstGeom>
          <a:noFill/>
          <a:ln w="9525">
            <a:solidFill>
              <a:schemeClr val="accent2">
                <a:lumMod val="40000"/>
                <a:lumOff val="60000"/>
              </a:schemeClr>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algn="ctr" eaLnBrk="1" hangingPunct="1"/>
            <a:endParaRPr lang="zh-CN" altLang="en-US" b="0">
              <a:solidFill>
                <a:schemeClr val="bg1"/>
              </a:solidFill>
              <a:latin typeface="微软雅黑" panose="020B0503020204020204" pitchFamily="34" charset="-122"/>
              <a:ea typeface="微软雅黑" panose="020B0503020204020204" pitchFamily="34" charset="-122"/>
            </a:endParaRPr>
          </a:p>
        </p:txBody>
      </p:sp>
      <p:sp>
        <p:nvSpPr>
          <p:cNvPr id="23" name="Text Box 54"/>
          <p:cNvSpPr txBox="1">
            <a:spLocks noChangeArrowheads="1"/>
          </p:cNvSpPr>
          <p:nvPr/>
        </p:nvSpPr>
        <p:spPr bwMode="auto">
          <a:xfrm>
            <a:off x="6367353" y="2728741"/>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b="0" dirty="0">
                <a:solidFill>
                  <a:srgbClr val="FFFF00"/>
                </a:solidFill>
                <a:latin typeface="微软雅黑" panose="020B0503020204020204" pitchFamily="34" charset="-122"/>
                <a:ea typeface="微软雅黑" panose="020B0503020204020204" pitchFamily="34" charset="-122"/>
              </a:rPr>
              <a:t>外存储器</a:t>
            </a:r>
            <a:endParaRPr lang="zh-CN" altLang="en-US" b="0" dirty="0">
              <a:latin typeface="微软雅黑" panose="020B0503020204020204" pitchFamily="34" charset="-122"/>
              <a:ea typeface="微软雅黑" panose="020B0503020204020204" pitchFamily="34" charset="-122"/>
            </a:endParaRPr>
          </a:p>
        </p:txBody>
      </p:sp>
      <p:sp>
        <p:nvSpPr>
          <p:cNvPr id="24" name="AutoShape 55"/>
          <p:cNvSpPr/>
          <p:nvPr/>
        </p:nvSpPr>
        <p:spPr bwMode="auto">
          <a:xfrm>
            <a:off x="5575191" y="2970041"/>
            <a:ext cx="719137" cy="1079500"/>
          </a:xfrm>
          <a:prstGeom prst="leftBrace">
            <a:avLst>
              <a:gd name="adj1" fmla="val 0"/>
              <a:gd name="adj2" fmla="val 50000"/>
            </a:avLst>
          </a:prstGeom>
          <a:noFill/>
          <a:ln w="9525">
            <a:solidFill>
              <a:schemeClr val="accent2">
                <a:lumMod val="40000"/>
                <a:lumOff val="60000"/>
              </a:schemeClr>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algn="ctr" eaLnBrk="1" hangingPunct="1"/>
            <a:endParaRPr lang="zh-CN" altLang="en-US" b="0">
              <a:solidFill>
                <a:schemeClr val="bg1"/>
              </a:solidFill>
              <a:latin typeface="微软雅黑" panose="020B0503020204020204" pitchFamily="34" charset="-122"/>
              <a:ea typeface="微软雅黑" panose="020B0503020204020204" pitchFamily="34" charset="-122"/>
            </a:endParaRPr>
          </a:p>
        </p:txBody>
      </p:sp>
      <p:sp>
        <p:nvSpPr>
          <p:cNvPr id="25" name="Text Box 56"/>
          <p:cNvSpPr txBox="1">
            <a:spLocks noChangeArrowheads="1"/>
          </p:cNvSpPr>
          <p:nvPr/>
        </p:nvSpPr>
        <p:spPr bwMode="auto">
          <a:xfrm>
            <a:off x="6397516" y="3231979"/>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b="0">
                <a:solidFill>
                  <a:srgbClr val="FFFF00"/>
                </a:solidFill>
                <a:latin typeface="微软雅黑" panose="020B0503020204020204" pitchFamily="34" charset="-122"/>
                <a:ea typeface="微软雅黑" panose="020B0503020204020204" pitchFamily="34" charset="-122"/>
              </a:rPr>
              <a:t>输入设备</a:t>
            </a:r>
            <a:endParaRPr lang="zh-CN" altLang="en-US" b="0">
              <a:latin typeface="微软雅黑" panose="020B0503020204020204" pitchFamily="34" charset="-122"/>
              <a:ea typeface="微软雅黑" panose="020B0503020204020204" pitchFamily="34" charset="-122"/>
            </a:endParaRPr>
          </a:p>
        </p:txBody>
      </p:sp>
      <p:sp>
        <p:nvSpPr>
          <p:cNvPr id="26" name="Text Box 58"/>
          <p:cNvSpPr txBox="1">
            <a:spLocks noChangeArrowheads="1"/>
          </p:cNvSpPr>
          <p:nvPr/>
        </p:nvSpPr>
        <p:spPr bwMode="auto">
          <a:xfrm>
            <a:off x="6438791" y="3808241"/>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b="0">
                <a:solidFill>
                  <a:srgbClr val="FFFF00"/>
                </a:solidFill>
                <a:latin typeface="微软雅黑" panose="020B0503020204020204" pitchFamily="34" charset="-122"/>
                <a:ea typeface="微软雅黑" panose="020B0503020204020204" pitchFamily="34" charset="-122"/>
              </a:rPr>
              <a:t>输出设备</a:t>
            </a:r>
            <a:endParaRPr lang="zh-CN" altLang="en-US" b="0">
              <a:latin typeface="微软雅黑" panose="020B0503020204020204" pitchFamily="34" charset="-122"/>
              <a:ea typeface="微软雅黑" panose="020B0503020204020204" pitchFamily="34" charset="-122"/>
            </a:endParaRPr>
          </a:p>
        </p:txBody>
      </p:sp>
      <p:sp>
        <p:nvSpPr>
          <p:cNvPr id="27" name="AutoShape 59"/>
          <p:cNvSpPr/>
          <p:nvPr/>
        </p:nvSpPr>
        <p:spPr bwMode="auto">
          <a:xfrm>
            <a:off x="4206766" y="4625804"/>
            <a:ext cx="865187" cy="1368425"/>
          </a:xfrm>
          <a:prstGeom prst="leftBrace">
            <a:avLst>
              <a:gd name="adj1" fmla="val 0"/>
              <a:gd name="adj2" fmla="val 50060"/>
            </a:avLst>
          </a:prstGeom>
          <a:noFill/>
          <a:ln w="9525">
            <a:solidFill>
              <a:schemeClr val="accent2">
                <a:lumMod val="40000"/>
                <a:lumOff val="60000"/>
              </a:schemeClr>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algn="ctr" eaLnBrk="1" hangingPunct="1"/>
            <a:endParaRPr lang="zh-CN" altLang="en-US" b="0">
              <a:solidFill>
                <a:schemeClr val="bg1"/>
              </a:solidFill>
              <a:latin typeface="微软雅黑" panose="020B0503020204020204" pitchFamily="34" charset="-122"/>
              <a:ea typeface="微软雅黑" panose="020B0503020204020204" pitchFamily="34" charset="-122"/>
            </a:endParaRPr>
          </a:p>
        </p:txBody>
      </p:sp>
      <p:sp>
        <p:nvSpPr>
          <p:cNvPr id="28" name="AutoShape 60"/>
          <p:cNvSpPr/>
          <p:nvPr/>
        </p:nvSpPr>
        <p:spPr bwMode="auto">
          <a:xfrm>
            <a:off x="5862528" y="4338466"/>
            <a:ext cx="2665413" cy="1008063"/>
          </a:xfrm>
          <a:prstGeom prst="leftBrace">
            <a:avLst>
              <a:gd name="adj1" fmla="val 0"/>
              <a:gd name="adj2" fmla="val 47875"/>
            </a:avLst>
          </a:prstGeom>
          <a:noFill/>
          <a:ln w="9525">
            <a:solidFill>
              <a:schemeClr val="accent2">
                <a:lumMod val="60000"/>
                <a:lumOff val="40000"/>
              </a:schemeClr>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algn="ctr" eaLnBrk="1" hangingPunct="1"/>
            <a:endParaRPr lang="zh-CN" altLang="en-US" b="0">
              <a:solidFill>
                <a:schemeClr val="bg1"/>
              </a:solidFill>
              <a:latin typeface="微软雅黑" panose="020B0503020204020204" pitchFamily="34" charset="-122"/>
              <a:ea typeface="微软雅黑" panose="020B0503020204020204" pitchFamily="34" charset="-122"/>
            </a:endParaRPr>
          </a:p>
        </p:txBody>
      </p:sp>
      <p:sp>
        <p:nvSpPr>
          <p:cNvPr id="29" name="AutoShape 61"/>
          <p:cNvSpPr/>
          <p:nvPr/>
        </p:nvSpPr>
        <p:spPr bwMode="auto">
          <a:xfrm>
            <a:off x="5646628" y="5633866"/>
            <a:ext cx="936625" cy="863600"/>
          </a:xfrm>
          <a:prstGeom prst="leftBrace">
            <a:avLst>
              <a:gd name="adj1" fmla="val 0"/>
              <a:gd name="adj2" fmla="val 50000"/>
            </a:avLst>
          </a:prstGeom>
          <a:noFill/>
          <a:ln w="9525">
            <a:solidFill>
              <a:schemeClr val="accent2">
                <a:lumMod val="40000"/>
                <a:lumOff val="60000"/>
              </a:schemeClr>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algn="ctr" eaLnBrk="1" hangingPunct="1"/>
            <a:endParaRPr lang="zh-CN" altLang="en-US" b="0">
              <a:solidFill>
                <a:schemeClr val="bg1"/>
              </a:solidFill>
              <a:latin typeface="微软雅黑" panose="020B0503020204020204" pitchFamily="34" charset="-122"/>
              <a:ea typeface="微软雅黑" panose="020B0503020204020204" pitchFamily="34" charset="-122"/>
            </a:endParaRPr>
          </a:p>
        </p:txBody>
      </p:sp>
      <p:sp>
        <p:nvSpPr>
          <p:cNvPr id="30" name="Rectangle 14"/>
          <p:cNvSpPr>
            <a:spLocks noChangeArrowheads="1"/>
          </p:cNvSpPr>
          <p:nvPr/>
        </p:nvSpPr>
        <p:spPr bwMode="auto">
          <a:xfrm>
            <a:off x="8904178" y="738016"/>
            <a:ext cx="9191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algn="ctr" eaLnBrk="1" hangingPunct="1"/>
            <a:r>
              <a:rPr lang="zh-CN" altLang="en-US" b="0">
                <a:solidFill>
                  <a:srgbClr val="FFFFFF"/>
                </a:solidFill>
                <a:latin typeface="微软雅黑" panose="020B0503020204020204" pitchFamily="34" charset="-122"/>
                <a:ea typeface="微软雅黑" panose="020B0503020204020204" pitchFamily="34" charset="-122"/>
              </a:rPr>
              <a:t>控制器</a:t>
            </a:r>
            <a:endParaRPr lang="zh-CN" altLang="en-US" b="0">
              <a:latin typeface="微软雅黑" panose="020B0503020204020204" pitchFamily="34" charset="-122"/>
              <a:ea typeface="微软雅黑" panose="020B0503020204020204" pitchFamily="34" charset="-122"/>
            </a:endParaRPr>
          </a:p>
        </p:txBody>
      </p:sp>
      <p:sp>
        <p:nvSpPr>
          <p:cNvPr id="31" name="Rectangle 2"/>
          <p:cNvSpPr>
            <a:spLocks noChangeArrowheads="1"/>
          </p:cNvSpPr>
          <p:nvPr/>
        </p:nvSpPr>
        <p:spPr bwMode="auto">
          <a:xfrm rot="5400000">
            <a:off x="1254354" y="3804272"/>
            <a:ext cx="16017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rgbClr val="FFFFCC"/>
                </a:solidFill>
                <a:latin typeface="Arial" panose="020B0604020202020204" pitchFamily="34" charset="0"/>
                <a:ea typeface="楷体_GB2312" pitchFamily="49" charset="-122"/>
              </a:defRPr>
            </a:lvl1pPr>
            <a:lvl2pPr marL="742950" indent="-285750" eaLnBrk="0" hangingPunct="0">
              <a:defRPr kumimoji="1" sz="2400" b="1">
                <a:solidFill>
                  <a:srgbClr val="FFFFCC"/>
                </a:solidFill>
                <a:latin typeface="Arial" panose="020B0604020202020204" pitchFamily="34" charset="0"/>
                <a:ea typeface="楷体_GB2312" pitchFamily="49" charset="-122"/>
              </a:defRPr>
            </a:lvl2pPr>
            <a:lvl3pPr marL="1143000" indent="-228600" eaLnBrk="0" hangingPunct="0">
              <a:defRPr kumimoji="1" sz="2400" b="1">
                <a:solidFill>
                  <a:srgbClr val="FFFFCC"/>
                </a:solidFill>
                <a:latin typeface="Arial" panose="020B0604020202020204" pitchFamily="34" charset="0"/>
                <a:ea typeface="楷体_GB2312" pitchFamily="49" charset="-122"/>
              </a:defRPr>
            </a:lvl3pPr>
            <a:lvl4pPr marL="1600200" indent="-228600" eaLnBrk="0" hangingPunct="0">
              <a:defRPr kumimoji="1" sz="2400" b="1">
                <a:solidFill>
                  <a:srgbClr val="FFFFCC"/>
                </a:solidFill>
                <a:latin typeface="Arial" panose="020B0604020202020204" pitchFamily="34" charset="0"/>
                <a:ea typeface="楷体_GB2312" pitchFamily="49" charset="-122"/>
              </a:defRPr>
            </a:lvl4pPr>
            <a:lvl5pPr marL="2057400" indent="-228600" eaLnBrk="0" hangingPunct="0">
              <a:defRPr kumimoji="1" sz="2400" b="1">
                <a:solidFill>
                  <a:srgbClr val="FFFFCC"/>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kumimoji="1" sz="2400" b="1">
                <a:solidFill>
                  <a:srgbClr val="FFFFCC"/>
                </a:solidFill>
                <a:latin typeface="Arial" panose="020B0604020202020204" pitchFamily="34" charset="0"/>
                <a:ea typeface="楷体_GB2312" pitchFamily="49" charset="-122"/>
              </a:defRPr>
            </a:lvl9pPr>
          </a:lstStyle>
          <a:p>
            <a:pPr eaLnBrk="1" hangingPunct="1"/>
            <a:r>
              <a:rPr lang="zh-CN" altLang="en-US" dirty="0">
                <a:solidFill>
                  <a:srgbClr val="FFFF00"/>
                </a:solidFill>
                <a:latin typeface="华文细黑" panose="02010600040101010101" pitchFamily="2" charset="-122"/>
                <a:ea typeface="华文细黑" panose="02010600040101010101" pitchFamily="2" charset="-122"/>
              </a:rPr>
              <a:t>计算机系统</a:t>
            </a:r>
            <a:endParaRPr lang="zh-CN" altLang="en-US" dirty="0">
              <a:solidFill>
                <a:srgbClr val="FFFF00"/>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400" b="1" dirty="0">
                <a:solidFill>
                  <a:srgbClr val="FFFF00"/>
                </a:solidFill>
                <a:latin typeface="微软雅黑" panose="020B0503020204020204" pitchFamily="34" charset="-122"/>
                <a:ea typeface="微软雅黑" panose="020B0503020204020204" pitchFamily="34" charset="-122"/>
              </a:rPr>
              <a:t>       ⒌高级语言的概念</a:t>
            </a:r>
            <a:endParaRPr lang="zh-CN" altLang="en-US" sz="2400" dirty="0">
              <a:latin typeface="微软雅黑" panose="020B0503020204020204" pitchFamily="34" charset="-122"/>
              <a:ea typeface="微软雅黑" panose="020B0503020204020204" pitchFamily="34" charset="-122"/>
            </a:endParaRPr>
          </a:p>
        </p:txBody>
      </p:sp>
      <p:sp>
        <p:nvSpPr>
          <p:cNvPr id="19" name="Text Box 3"/>
          <p:cNvSpPr txBox="1">
            <a:spLocks noChangeArrowheads="1"/>
          </p:cNvSpPr>
          <p:nvPr/>
        </p:nvSpPr>
        <p:spPr bwMode="auto">
          <a:xfrm>
            <a:off x="296333" y="930699"/>
            <a:ext cx="72426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dirty="0">
                <a:solidFill>
                  <a:srgbClr val="FFFFCC"/>
                </a:solidFill>
                <a:latin typeface="Arial" panose="020B0604020202020204" pitchFamily="34" charset="0"/>
                <a:ea typeface="楷体_GB2312" pitchFamily="49" charset="-122"/>
              </a:rPr>
              <a:t>       </a:t>
            </a:r>
            <a:r>
              <a:rPr lang="zh-CN" altLang="en-US" sz="2400" b="1" dirty="0">
                <a:solidFill>
                  <a:srgbClr val="FFFFCC"/>
                </a:solidFill>
                <a:latin typeface="Arial" panose="020B0604020202020204" pitchFamily="34" charset="0"/>
                <a:ea typeface="楷体_GB2312" pitchFamily="49" charset="-122"/>
              </a:rPr>
              <a:t>计算机的语言在发展的过程中经历了三个阶段：</a:t>
            </a:r>
            <a:endParaRPr lang="zh-CN" altLang="en-US" sz="2400" b="1" dirty="0">
              <a:solidFill>
                <a:srgbClr val="FFFFCC"/>
              </a:solidFill>
              <a:latin typeface="Arial" panose="020B0604020202020204" pitchFamily="34" charset="0"/>
              <a:ea typeface="楷体_GB2312" pitchFamily="49" charset="-122"/>
            </a:endParaRPr>
          </a:p>
        </p:txBody>
      </p:sp>
      <p:sp>
        <p:nvSpPr>
          <p:cNvPr id="20" name="Text Box 4"/>
          <p:cNvSpPr txBox="1">
            <a:spLocks noChangeArrowheads="1"/>
          </p:cNvSpPr>
          <p:nvPr/>
        </p:nvSpPr>
        <p:spPr bwMode="auto">
          <a:xfrm>
            <a:off x="900999" y="1599659"/>
            <a:ext cx="1927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b="1" dirty="0">
                <a:solidFill>
                  <a:srgbClr val="FFFFCC"/>
                </a:solidFill>
                <a:latin typeface="Arial" panose="020B0604020202020204" pitchFamily="34" charset="0"/>
                <a:ea typeface="楷体_GB2312" pitchFamily="49" charset="-122"/>
              </a:rPr>
              <a:t>如：表示</a:t>
            </a:r>
            <a:r>
              <a:rPr lang="en-US" altLang="zh-CN" sz="2400" b="1" dirty="0">
                <a:solidFill>
                  <a:srgbClr val="FFFFCC"/>
                </a:solidFill>
                <a:latin typeface="Arial" panose="020B0604020202020204" pitchFamily="34" charset="0"/>
                <a:ea typeface="楷体_GB2312" pitchFamily="49" charset="-122"/>
              </a:rPr>
              <a:t>2+3</a:t>
            </a:r>
            <a:endParaRPr lang="en-US" altLang="zh-CN" sz="2400" b="1" dirty="0">
              <a:solidFill>
                <a:srgbClr val="FFFFCC"/>
              </a:solidFill>
              <a:latin typeface="Arial" panose="020B0604020202020204" pitchFamily="34" charset="0"/>
              <a:ea typeface="楷体_GB2312" pitchFamily="49" charset="-122"/>
            </a:endParaRPr>
          </a:p>
        </p:txBody>
      </p:sp>
      <p:sp>
        <p:nvSpPr>
          <p:cNvPr id="21" name="Text Box 5"/>
          <p:cNvSpPr txBox="1">
            <a:spLocks noChangeArrowheads="1"/>
          </p:cNvSpPr>
          <p:nvPr/>
        </p:nvSpPr>
        <p:spPr bwMode="auto">
          <a:xfrm>
            <a:off x="1112659" y="5856414"/>
            <a:ext cx="2233613"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FFFFFF"/>
                </a:solidFill>
                <a:latin typeface="Arial" panose="020B0604020202020204" pitchFamily="34" charset="0"/>
              </a:rPr>
              <a:t>0111</a:t>
            </a:r>
            <a:r>
              <a:rPr lang="en-US" altLang="zh-CN" sz="2400" b="1">
                <a:solidFill>
                  <a:srgbClr val="FFFF00"/>
                </a:solidFill>
                <a:latin typeface="Arial" panose="020B0604020202020204" pitchFamily="34" charset="0"/>
              </a:rPr>
              <a:t>00</a:t>
            </a:r>
            <a:r>
              <a:rPr lang="en-US" altLang="zh-CN" sz="2400" b="1">
                <a:solidFill>
                  <a:srgbClr val="66FFFF"/>
                </a:solidFill>
                <a:latin typeface="Arial" panose="020B0604020202020204" pitchFamily="34" charset="0"/>
              </a:rPr>
              <a:t>0011</a:t>
            </a:r>
            <a:endParaRPr lang="en-US" altLang="zh-CN" sz="2400" b="1">
              <a:solidFill>
                <a:srgbClr val="66FFFF"/>
              </a:solidFill>
              <a:latin typeface="Arial" panose="020B0604020202020204" pitchFamily="34" charset="0"/>
            </a:endParaRPr>
          </a:p>
          <a:p>
            <a:pPr fontAlgn="base">
              <a:spcBef>
                <a:spcPct val="0"/>
              </a:spcBef>
              <a:spcAft>
                <a:spcPct val="0"/>
              </a:spcAft>
              <a:buFontTx/>
              <a:buNone/>
            </a:pPr>
            <a:r>
              <a:rPr lang="en-US" altLang="zh-CN" sz="2400" b="1">
                <a:solidFill>
                  <a:srgbClr val="FFFFFF"/>
                </a:solidFill>
                <a:latin typeface="Arial" panose="020B0604020202020204" pitchFamily="34" charset="0"/>
              </a:rPr>
              <a:t>0101</a:t>
            </a:r>
            <a:r>
              <a:rPr lang="en-US" altLang="zh-CN" sz="2400" b="1">
                <a:solidFill>
                  <a:srgbClr val="FFFF00"/>
                </a:solidFill>
                <a:latin typeface="Arial" panose="020B0604020202020204" pitchFamily="34" charset="0"/>
              </a:rPr>
              <a:t>00</a:t>
            </a:r>
            <a:r>
              <a:rPr lang="en-US" altLang="zh-CN" sz="2400" b="1">
                <a:solidFill>
                  <a:srgbClr val="66FFFF"/>
                </a:solidFill>
                <a:latin typeface="Arial" panose="020B0604020202020204" pitchFamily="34" charset="0"/>
              </a:rPr>
              <a:t>0010</a:t>
            </a:r>
            <a:endParaRPr lang="en-US" altLang="zh-CN" sz="2400" b="1">
              <a:solidFill>
                <a:srgbClr val="66FFFF"/>
              </a:solidFill>
              <a:latin typeface="Arial" panose="020B0604020202020204" pitchFamily="34" charset="0"/>
            </a:endParaRPr>
          </a:p>
        </p:txBody>
      </p:sp>
      <p:sp>
        <p:nvSpPr>
          <p:cNvPr id="22" name="Text Box 6"/>
          <p:cNvSpPr txBox="1">
            <a:spLocks noChangeArrowheads="1"/>
          </p:cNvSpPr>
          <p:nvPr/>
        </p:nvSpPr>
        <p:spPr bwMode="auto">
          <a:xfrm>
            <a:off x="1106309" y="4281614"/>
            <a:ext cx="1952625"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FFFFFF"/>
                </a:solidFill>
                <a:latin typeface="Arial" panose="020B0604020202020204" pitchFamily="34" charset="0"/>
                <a:ea typeface="楷体_GB2312" pitchFamily="49" charset="-122"/>
              </a:rPr>
              <a:t>MOV </a:t>
            </a:r>
            <a:r>
              <a:rPr lang="en-US" altLang="zh-CN" sz="2400" b="1">
                <a:solidFill>
                  <a:srgbClr val="FF9900"/>
                </a:solidFill>
                <a:latin typeface="Arial" panose="020B0604020202020204" pitchFamily="34" charset="0"/>
                <a:ea typeface="楷体_GB2312" pitchFamily="49" charset="-122"/>
              </a:rPr>
              <a:t> </a:t>
            </a:r>
            <a:r>
              <a:rPr lang="en-US" altLang="zh-CN" sz="2400" b="1">
                <a:solidFill>
                  <a:srgbClr val="FFFF00"/>
                </a:solidFill>
                <a:latin typeface="Arial" panose="020B0604020202020204" pitchFamily="34" charset="0"/>
                <a:ea typeface="楷体_GB2312" pitchFamily="49" charset="-122"/>
              </a:rPr>
              <a:t>AC</a:t>
            </a:r>
            <a:r>
              <a:rPr lang="en-US" altLang="zh-CN" sz="2400" b="1">
                <a:solidFill>
                  <a:srgbClr val="FF9900"/>
                </a:solidFill>
                <a:latin typeface="Arial" panose="020B0604020202020204" pitchFamily="34" charset="0"/>
                <a:ea typeface="楷体_GB2312" pitchFamily="49" charset="-122"/>
              </a:rPr>
              <a:t> ,</a:t>
            </a:r>
            <a:r>
              <a:rPr lang="en-US" altLang="zh-CN" sz="2400" b="1">
                <a:solidFill>
                  <a:srgbClr val="00FFFF"/>
                </a:solidFill>
                <a:latin typeface="Arial" panose="020B0604020202020204" pitchFamily="34" charset="0"/>
                <a:ea typeface="楷体_GB2312" pitchFamily="49" charset="-122"/>
              </a:rPr>
              <a:t> 3</a:t>
            </a:r>
            <a:endParaRPr lang="en-US" altLang="zh-CN" sz="2400" b="1">
              <a:solidFill>
                <a:srgbClr val="00FFFF"/>
              </a:solidFill>
              <a:latin typeface="Arial" panose="020B0604020202020204" pitchFamily="34" charset="0"/>
              <a:ea typeface="楷体_GB2312" pitchFamily="49" charset="-122"/>
            </a:endParaRPr>
          </a:p>
          <a:p>
            <a:pPr fontAlgn="base">
              <a:spcBef>
                <a:spcPct val="0"/>
              </a:spcBef>
              <a:spcAft>
                <a:spcPct val="0"/>
              </a:spcAft>
              <a:buFontTx/>
              <a:buNone/>
            </a:pPr>
            <a:r>
              <a:rPr lang="en-US" altLang="zh-CN" sz="2400" b="1">
                <a:solidFill>
                  <a:srgbClr val="FFFFFF"/>
                </a:solidFill>
                <a:latin typeface="Arial" panose="020B0604020202020204" pitchFamily="34" charset="0"/>
                <a:ea typeface="楷体_GB2312" pitchFamily="49" charset="-122"/>
              </a:rPr>
              <a:t>ADD</a:t>
            </a:r>
            <a:r>
              <a:rPr lang="en-US" altLang="zh-CN" sz="2400" b="1">
                <a:solidFill>
                  <a:srgbClr val="FF9900"/>
                </a:solidFill>
                <a:latin typeface="Arial" panose="020B0604020202020204" pitchFamily="34" charset="0"/>
                <a:ea typeface="楷体_GB2312" pitchFamily="49" charset="-122"/>
              </a:rPr>
              <a:t>  </a:t>
            </a:r>
            <a:r>
              <a:rPr lang="en-US" altLang="zh-CN" sz="2400" b="1">
                <a:solidFill>
                  <a:srgbClr val="FFFF00"/>
                </a:solidFill>
                <a:latin typeface="Arial" panose="020B0604020202020204" pitchFamily="34" charset="0"/>
                <a:ea typeface="楷体_GB2312" pitchFamily="49" charset="-122"/>
              </a:rPr>
              <a:t>AC</a:t>
            </a:r>
            <a:r>
              <a:rPr lang="en-US" altLang="zh-CN" sz="2400" b="1">
                <a:solidFill>
                  <a:srgbClr val="FF9900"/>
                </a:solidFill>
                <a:latin typeface="Arial" panose="020B0604020202020204" pitchFamily="34" charset="0"/>
                <a:ea typeface="楷体_GB2312" pitchFamily="49" charset="-122"/>
              </a:rPr>
              <a:t> ,</a:t>
            </a:r>
            <a:r>
              <a:rPr lang="en-US" altLang="zh-CN" sz="2400" b="1">
                <a:solidFill>
                  <a:srgbClr val="00FFFF"/>
                </a:solidFill>
                <a:latin typeface="Arial" panose="020B0604020202020204" pitchFamily="34" charset="0"/>
                <a:ea typeface="楷体_GB2312" pitchFamily="49" charset="-122"/>
              </a:rPr>
              <a:t> 2</a:t>
            </a:r>
            <a:endParaRPr lang="en-US" altLang="zh-CN" sz="2400" b="1">
              <a:solidFill>
                <a:srgbClr val="00FFFF"/>
              </a:solidFill>
              <a:latin typeface="Arial" panose="020B0604020202020204" pitchFamily="34" charset="0"/>
              <a:ea typeface="楷体_GB2312" pitchFamily="49" charset="-122"/>
            </a:endParaRPr>
          </a:p>
        </p:txBody>
      </p:sp>
      <p:sp>
        <p:nvSpPr>
          <p:cNvPr id="23" name="Text Box 7"/>
          <p:cNvSpPr txBox="1">
            <a:spLocks noChangeArrowheads="1"/>
          </p:cNvSpPr>
          <p:nvPr/>
        </p:nvSpPr>
        <p:spPr bwMode="auto">
          <a:xfrm>
            <a:off x="1096784" y="3113214"/>
            <a:ext cx="70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00FFFF"/>
                </a:solidFill>
                <a:latin typeface="Arial" panose="020B0604020202020204" pitchFamily="34" charset="0"/>
                <a:ea typeface="楷体_GB2312" pitchFamily="49" charset="-122"/>
              </a:rPr>
              <a:t>2+3</a:t>
            </a:r>
            <a:endParaRPr lang="en-US" altLang="zh-CN" sz="2400" b="1">
              <a:solidFill>
                <a:srgbClr val="00FFFF"/>
              </a:solidFill>
              <a:latin typeface="Arial" panose="020B0604020202020204" pitchFamily="34" charset="0"/>
              <a:ea typeface="楷体_GB2312" pitchFamily="49" charset="-122"/>
            </a:endParaRPr>
          </a:p>
        </p:txBody>
      </p:sp>
      <p:sp>
        <p:nvSpPr>
          <p:cNvPr id="24" name="Text Box 8"/>
          <p:cNvSpPr txBox="1">
            <a:spLocks noChangeArrowheads="1"/>
          </p:cNvSpPr>
          <p:nvPr/>
        </p:nvSpPr>
        <p:spPr bwMode="auto">
          <a:xfrm>
            <a:off x="2925172" y="5565446"/>
            <a:ext cx="5730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b="1">
                <a:solidFill>
                  <a:srgbClr val="FFFF00"/>
                </a:solidFill>
                <a:latin typeface="Arial" panose="020B0604020202020204" pitchFamily="34" charset="0"/>
                <a:ea typeface="楷体_GB2312" pitchFamily="49" charset="-122"/>
              </a:rPr>
              <a:t>面向机器的二进制语言、</a:t>
            </a:r>
            <a:r>
              <a:rPr lang="en-US" altLang="zh-CN" sz="2400" b="1">
                <a:solidFill>
                  <a:srgbClr val="FFFF00"/>
                </a:solidFill>
                <a:latin typeface="Arial" panose="020B0604020202020204" pitchFamily="34" charset="0"/>
                <a:ea typeface="楷体_GB2312" pitchFamily="49" charset="-122"/>
              </a:rPr>
              <a:t>CPU</a:t>
            </a:r>
            <a:r>
              <a:rPr lang="zh-CN" altLang="en-US" sz="2400" b="1">
                <a:solidFill>
                  <a:srgbClr val="FFFF00"/>
                </a:solidFill>
                <a:latin typeface="Arial" panose="020B0604020202020204" pitchFamily="34" charset="0"/>
                <a:ea typeface="楷体_GB2312" pitchFamily="49" charset="-122"/>
              </a:rPr>
              <a:t>直接运行。</a:t>
            </a:r>
            <a:endParaRPr lang="zh-CN" altLang="en-US" sz="2400" b="1">
              <a:solidFill>
                <a:srgbClr val="FFFF00"/>
              </a:solidFill>
              <a:latin typeface="Arial" panose="020B0604020202020204" pitchFamily="34" charset="0"/>
              <a:ea typeface="楷体_GB2312" pitchFamily="49" charset="-122"/>
            </a:endParaRPr>
          </a:p>
        </p:txBody>
      </p:sp>
      <p:sp>
        <p:nvSpPr>
          <p:cNvPr id="25" name="Text Box 9"/>
          <p:cNvSpPr txBox="1">
            <a:spLocks noChangeArrowheads="1"/>
          </p:cNvSpPr>
          <p:nvPr/>
        </p:nvSpPr>
        <p:spPr bwMode="auto">
          <a:xfrm>
            <a:off x="2865259" y="3799014"/>
            <a:ext cx="508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b="1">
                <a:solidFill>
                  <a:srgbClr val="FF9900"/>
                </a:solidFill>
                <a:ea typeface="楷体_GB2312" pitchFamily="49" charset="-122"/>
              </a:rPr>
              <a:t>面向机器符号化语言，翻译后运行。</a:t>
            </a:r>
            <a:endParaRPr lang="zh-CN" altLang="en-US" sz="2400" b="1">
              <a:solidFill>
                <a:srgbClr val="FF9900"/>
              </a:solidFill>
              <a:ea typeface="楷体_GB2312" pitchFamily="49" charset="-122"/>
            </a:endParaRPr>
          </a:p>
        </p:txBody>
      </p:sp>
      <p:sp>
        <p:nvSpPr>
          <p:cNvPr id="26" name="Text Box 10"/>
          <p:cNvSpPr txBox="1">
            <a:spLocks noChangeArrowheads="1"/>
          </p:cNvSpPr>
          <p:nvPr/>
        </p:nvSpPr>
        <p:spPr bwMode="auto">
          <a:xfrm>
            <a:off x="2899555" y="2264154"/>
            <a:ext cx="5392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b="1" dirty="0">
                <a:solidFill>
                  <a:srgbClr val="00FFFF"/>
                </a:solidFill>
                <a:ea typeface="楷体_GB2312" pitchFamily="49" charset="-122"/>
              </a:rPr>
              <a:t>面向问题的类自然语言，翻译后运行。</a:t>
            </a:r>
            <a:endParaRPr lang="zh-CN" altLang="en-US" sz="2400" b="1" dirty="0">
              <a:solidFill>
                <a:srgbClr val="00FFFF"/>
              </a:solidFill>
              <a:ea typeface="楷体_GB2312" pitchFamily="49" charset="-122"/>
            </a:endParaRPr>
          </a:p>
        </p:txBody>
      </p:sp>
      <p:sp>
        <p:nvSpPr>
          <p:cNvPr id="27" name="Rectangle 11"/>
          <p:cNvSpPr>
            <a:spLocks noChangeArrowheads="1"/>
          </p:cNvSpPr>
          <p:nvPr/>
        </p:nvSpPr>
        <p:spPr bwMode="auto">
          <a:xfrm>
            <a:off x="4643259" y="3346577"/>
            <a:ext cx="2209800" cy="1371600"/>
          </a:xfrm>
          <a:prstGeom prst="rect">
            <a:avLst/>
          </a:prstGeom>
          <a:solidFill>
            <a:srgbClr val="FFFF00"/>
          </a:solidFill>
          <a:ln w="9525">
            <a:solidFill>
              <a:srgbClr val="FFFF00"/>
            </a:solidFill>
            <a:miter lim="800000"/>
            <a:head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base">
              <a:spcBef>
                <a:spcPct val="0"/>
              </a:spcBef>
              <a:spcAft>
                <a:spcPct val="0"/>
              </a:spcAft>
              <a:buFontTx/>
              <a:buNone/>
            </a:pPr>
            <a:r>
              <a:rPr lang="zh-CN" altLang="en-US" sz="2400" b="1">
                <a:solidFill>
                  <a:srgbClr val="FF0000"/>
                </a:solidFill>
                <a:latin typeface="Arial" panose="020B0604020202020204" pitchFamily="34" charset="0"/>
                <a:ea typeface="楷体_GB2312" pitchFamily="49" charset="-122"/>
              </a:rPr>
              <a:t>编译或解释系统</a:t>
            </a:r>
            <a:endParaRPr lang="zh-CN" altLang="en-US" sz="2400" b="1">
              <a:solidFill>
                <a:srgbClr val="FF0000"/>
              </a:solidFill>
              <a:latin typeface="Arial" panose="020B0604020202020204" pitchFamily="34" charset="0"/>
              <a:ea typeface="楷体_GB2312" pitchFamily="49" charset="-122"/>
            </a:endParaRPr>
          </a:p>
        </p:txBody>
      </p:sp>
      <p:cxnSp>
        <p:nvCxnSpPr>
          <p:cNvPr id="28" name="AutoShape 12"/>
          <p:cNvCxnSpPr>
            <a:cxnSpLocks noChangeShapeType="1"/>
            <a:endCxn id="27" idx="0"/>
          </p:cNvCxnSpPr>
          <p:nvPr/>
        </p:nvCxnSpPr>
        <p:spPr bwMode="auto">
          <a:xfrm>
            <a:off x="2509659" y="2736977"/>
            <a:ext cx="3238500" cy="609600"/>
          </a:xfrm>
          <a:prstGeom prst="bentConnector2">
            <a:avLst/>
          </a:prstGeom>
          <a:noFill/>
          <a:ln w="31750">
            <a:solidFill>
              <a:srgbClr val="00FFFF"/>
            </a:solidFill>
            <a:miter lim="800000"/>
            <a:headEnd type="none" w="lg"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 Box 13"/>
          <p:cNvSpPr txBox="1">
            <a:spLocks noChangeArrowheads="1"/>
          </p:cNvSpPr>
          <p:nvPr/>
        </p:nvSpPr>
        <p:spPr bwMode="auto">
          <a:xfrm>
            <a:off x="5837059" y="2732214"/>
            <a:ext cx="1217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00FFFF"/>
                </a:solidFill>
                <a:latin typeface="Arial" panose="020B0604020202020204" pitchFamily="34" charset="0"/>
                <a:ea typeface="楷体_GB2312" pitchFamily="49" charset="-122"/>
              </a:rPr>
              <a:t>Source</a:t>
            </a:r>
            <a:endParaRPr lang="en-US" altLang="zh-CN" sz="2400" b="1">
              <a:solidFill>
                <a:srgbClr val="00FFFF"/>
              </a:solidFill>
              <a:latin typeface="Arial" panose="020B0604020202020204" pitchFamily="34" charset="0"/>
              <a:ea typeface="楷体_GB2312" pitchFamily="49" charset="-122"/>
            </a:endParaRPr>
          </a:p>
        </p:txBody>
      </p:sp>
      <p:cxnSp>
        <p:nvCxnSpPr>
          <p:cNvPr id="30" name="AutoShape 14"/>
          <p:cNvCxnSpPr>
            <a:cxnSpLocks noChangeShapeType="1"/>
          </p:cNvCxnSpPr>
          <p:nvPr/>
        </p:nvCxnSpPr>
        <p:spPr bwMode="auto">
          <a:xfrm rot="5400000">
            <a:off x="3766960" y="3503739"/>
            <a:ext cx="766762" cy="3195637"/>
          </a:xfrm>
          <a:prstGeom prst="bentConnector2">
            <a:avLst/>
          </a:prstGeom>
          <a:noFill/>
          <a:ln w="28575">
            <a:solidFill>
              <a:srgbClr val="FFFF00"/>
            </a:solidFill>
            <a:miter lim="800000"/>
            <a:headEnd type="none" w="lg"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 Box 15"/>
          <p:cNvSpPr txBox="1">
            <a:spLocks noChangeArrowheads="1"/>
          </p:cNvSpPr>
          <p:nvPr/>
        </p:nvSpPr>
        <p:spPr bwMode="auto">
          <a:xfrm>
            <a:off x="5837059" y="4713414"/>
            <a:ext cx="1131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FFFF00"/>
                </a:solidFill>
                <a:latin typeface="Arial" panose="020B0604020202020204" pitchFamily="34" charset="0"/>
                <a:ea typeface="楷体_GB2312" pitchFamily="49" charset="-122"/>
              </a:rPr>
              <a:t>Object</a:t>
            </a:r>
            <a:endParaRPr lang="en-US" altLang="zh-CN" sz="2400" b="1">
              <a:solidFill>
                <a:srgbClr val="FFFF00"/>
              </a:solidFill>
              <a:latin typeface="Arial" panose="020B0604020202020204" pitchFamily="34" charset="0"/>
              <a:ea typeface="楷体_GB2312" pitchFamily="49" charset="-122"/>
            </a:endParaRPr>
          </a:p>
        </p:txBody>
      </p:sp>
      <p:sp>
        <p:nvSpPr>
          <p:cNvPr id="32" name="AutoShape 16"/>
          <p:cNvSpPr>
            <a:spLocks noChangeArrowheads="1"/>
          </p:cNvSpPr>
          <p:nvPr/>
        </p:nvSpPr>
        <p:spPr bwMode="auto">
          <a:xfrm>
            <a:off x="1029553" y="5153598"/>
            <a:ext cx="1566386" cy="613470"/>
          </a:xfrm>
          <a:prstGeom prst="cube">
            <a:avLst>
              <a:gd name="adj" fmla="val 25000"/>
            </a:avLst>
          </a:prstGeom>
          <a:solidFill>
            <a:srgbClr val="FFFF00"/>
          </a:solidFill>
          <a:ln>
            <a:noFill/>
          </a:ln>
          <a:effectLst/>
          <a:extLs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fontAlgn="base">
              <a:spcBef>
                <a:spcPct val="0"/>
              </a:spcBef>
              <a:spcAft>
                <a:spcPct val="0"/>
              </a:spcAft>
              <a:buNone/>
            </a:pPr>
            <a:r>
              <a:rPr kumimoji="0" lang="zh-CN" altLang="en-US" sz="2400" b="1">
                <a:solidFill>
                  <a:srgbClr val="383444"/>
                </a:solidFill>
                <a:latin typeface="Arial" panose="020B0604020202020204" pitchFamily="34" charset="0"/>
                <a:ea typeface="楷体_GB2312" pitchFamily="49" charset="-122"/>
              </a:rPr>
              <a:t>机器语言</a:t>
            </a:r>
            <a:endParaRPr kumimoji="0" lang="zh-CN" altLang="en-US" sz="2400" b="1">
              <a:solidFill>
                <a:srgbClr val="383444"/>
              </a:solidFill>
              <a:latin typeface="Arial" panose="020B0604020202020204" pitchFamily="34" charset="0"/>
              <a:ea typeface="楷体_GB2312" pitchFamily="49" charset="-122"/>
            </a:endParaRPr>
          </a:p>
        </p:txBody>
      </p:sp>
      <p:sp>
        <p:nvSpPr>
          <p:cNvPr id="33" name="AutoShape 17"/>
          <p:cNvSpPr>
            <a:spLocks noChangeArrowheads="1"/>
          </p:cNvSpPr>
          <p:nvPr/>
        </p:nvSpPr>
        <p:spPr bwMode="auto">
          <a:xfrm>
            <a:off x="1022410" y="3705798"/>
            <a:ext cx="1566386" cy="613470"/>
          </a:xfrm>
          <a:prstGeom prst="cube">
            <a:avLst>
              <a:gd name="adj" fmla="val 25000"/>
            </a:avLst>
          </a:prstGeom>
          <a:solidFill>
            <a:srgbClr val="FF9900"/>
          </a:solidFill>
          <a:ln>
            <a:noFill/>
          </a:ln>
          <a:effectLst/>
          <a:extLs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fontAlgn="base">
              <a:spcBef>
                <a:spcPct val="0"/>
              </a:spcBef>
              <a:spcAft>
                <a:spcPct val="0"/>
              </a:spcAft>
              <a:buNone/>
              <a:defRPr/>
            </a:pPr>
            <a:r>
              <a:rPr lang="zh-CN" altLang="en-US" sz="2400" b="1" kern="0">
                <a:solidFill>
                  <a:srgbClr val="383444"/>
                </a:solidFill>
                <a:latin typeface="Arial" panose="020B0604020202020204" pitchFamily="34" charset="0"/>
                <a:ea typeface="楷体_GB2312" pitchFamily="49" charset="-122"/>
              </a:rPr>
              <a:t>汇编语言</a:t>
            </a:r>
            <a:endParaRPr lang="zh-CN" altLang="en-US" sz="2400" b="1" kern="0">
              <a:solidFill>
                <a:srgbClr val="383444"/>
              </a:solidFill>
              <a:latin typeface="Arial" panose="020B0604020202020204" pitchFamily="34" charset="0"/>
              <a:ea typeface="楷体_GB2312" pitchFamily="49" charset="-122"/>
            </a:endParaRPr>
          </a:p>
        </p:txBody>
      </p:sp>
      <p:sp>
        <p:nvSpPr>
          <p:cNvPr id="34" name="AutoShape 18"/>
          <p:cNvSpPr>
            <a:spLocks noChangeArrowheads="1"/>
          </p:cNvSpPr>
          <p:nvPr/>
        </p:nvSpPr>
        <p:spPr bwMode="auto">
          <a:xfrm>
            <a:off x="1022410" y="2410398"/>
            <a:ext cx="1566386" cy="613470"/>
          </a:xfrm>
          <a:prstGeom prst="cube">
            <a:avLst>
              <a:gd name="adj" fmla="val 25000"/>
            </a:avLst>
          </a:prstGeom>
          <a:solidFill>
            <a:srgbClr val="00FFFF"/>
          </a:solidFill>
          <a:ln>
            <a:noFill/>
          </a:ln>
          <a:effectLst/>
          <a:extLs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eaLnBrk="0" fontAlgn="base" hangingPunct="0">
              <a:spcBef>
                <a:spcPct val="0"/>
              </a:spcBef>
              <a:spcAft>
                <a:spcPct val="0"/>
              </a:spcAft>
              <a:buNone/>
              <a:defRPr/>
            </a:pPr>
            <a:r>
              <a:rPr kumimoji="0" lang="zh-CN" altLang="en-US" sz="2400" b="1" kern="0">
                <a:solidFill>
                  <a:srgbClr val="383444"/>
                </a:solidFill>
                <a:latin typeface="Arial" panose="020B0604020202020204" pitchFamily="34" charset="0"/>
                <a:ea typeface="楷体_GB2312" pitchFamily="49" charset="-122"/>
              </a:rPr>
              <a:t>高级语言</a:t>
            </a:r>
            <a:endParaRPr kumimoji="0" lang="zh-CN" altLang="en-US" sz="2400" b="1" kern="0">
              <a:solidFill>
                <a:srgbClr val="383444"/>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0-#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0-#ppt_w/2"/>
                                          </p:val>
                                        </p:tav>
                                        <p:tav tm="100000">
                                          <p:val>
                                            <p:strVal val="#ppt_x"/>
                                          </p:val>
                                        </p:tav>
                                      </p:tavLst>
                                    </p:anim>
                                    <p:anim calcmode="lin" valueType="num">
                                      <p:cBhvr additive="base">
                                        <p:cTn id="3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0-#ppt_w/2"/>
                                          </p:val>
                                        </p:tav>
                                        <p:tav tm="100000">
                                          <p:val>
                                            <p:strVal val="#ppt_x"/>
                                          </p:val>
                                        </p:tav>
                                      </p:tavLst>
                                    </p:anim>
                                    <p:anim calcmode="lin" valueType="num">
                                      <p:cBhvr additive="base">
                                        <p:cTn id="40"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iterate type="lt">
                                    <p:tmAbs val="75"/>
                                  </p:iterate>
                                  <p:childTnLst>
                                    <p:set>
                                      <p:cBhvr>
                                        <p:cTn id="44" dur="1" fill="hold">
                                          <p:stCondLst>
                                            <p:cond delay="74"/>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iterate type="lt">
                                    <p:tmPct val="100000"/>
                                  </p:iterate>
                                  <p:childTnLst>
                                    <p:set>
                                      <p:cBhvr>
                                        <p:cTn id="48" dur="1" fill="hold">
                                          <p:stCondLst>
                                            <p:cond delay="0"/>
                                          </p:stCondLst>
                                        </p:cTn>
                                        <p:tgtEl>
                                          <p:spTgt spid="25"/>
                                        </p:tgtEl>
                                        <p:attrNameLst>
                                          <p:attrName>style.visibility</p:attrName>
                                        </p:attrNameLst>
                                      </p:cBhvr>
                                      <p:to>
                                        <p:strVal val="visible"/>
                                      </p:to>
                                    </p:set>
                                    <p:animEffect transition="in" filter="dissolve">
                                      <p:cBhvr>
                                        <p:cTn id="49" dur="75"/>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iterate type="lt">
                                    <p:tmAbs val="75"/>
                                  </p:iterate>
                                  <p:childTnLst>
                                    <p:set>
                                      <p:cBhvr>
                                        <p:cTn id="53" dur="1" fill="hold">
                                          <p:stCondLst>
                                            <p:cond delay="74"/>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ipe(left)">
                                      <p:cBhvr>
                                        <p:cTn id="58" dur="500"/>
                                        <p:tgtEl>
                                          <p:spTgt spid="28"/>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3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2" fill="hold" nodeType="click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right)">
                                      <p:cBhvr>
                                        <p:cTn id="7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P spid="20" grpId="0" autoUpdateAnimBg="0"/>
      <p:bldP spid="21" grpId="0" autoUpdateAnimBg="0"/>
      <p:bldP spid="22" grpId="0" autoUpdateAnimBg="0"/>
      <p:bldP spid="23" grpId="0" autoUpdateAnimBg="0"/>
      <p:bldP spid="24" grpId="0" autoUpdateAnimBg="0"/>
      <p:bldP spid="25" grpId="0" autoUpdateAnimBg="0"/>
      <p:bldP spid="26" grpId="0" autoUpdateAnimBg="0"/>
      <p:bldP spid="27" grpId="0" animBg="1" autoUpdateAnimBg="0"/>
      <p:bldP spid="29" grpId="0" autoUpdateAnimBg="0"/>
      <p:bldP spid="31" grpId="0" autoUpdateAnimBg="0"/>
      <p:bldP spid="32" grpId="0" animBg="1" autoUpdateAnimBg="0"/>
      <p:bldP spid="33" grpId="0" animBg="1" autoUpdateAnimBg="0"/>
      <p:bldP spid="34"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2800" b="1" dirty="0">
                <a:solidFill>
                  <a:srgbClr val="FFFF00"/>
                </a:solidFill>
                <a:latin typeface="微软雅黑" panose="020B0503020204020204" pitchFamily="34" charset="-122"/>
                <a:ea typeface="微软雅黑" panose="020B0503020204020204" pitchFamily="34" charset="-122"/>
              </a:rPr>
              <a:t>1.6</a:t>
            </a:r>
            <a:r>
              <a:rPr lang="zh-CN" altLang="en-US" sz="2800" b="1" dirty="0">
                <a:solidFill>
                  <a:srgbClr val="FFFF00"/>
                </a:solidFill>
                <a:latin typeface="微软雅黑" panose="020B0503020204020204" pitchFamily="34" charset="-122"/>
                <a:ea typeface="微软雅黑" panose="020B0503020204020204" pitchFamily="34" charset="-122"/>
              </a:rPr>
              <a:t>进制与进制转换</a:t>
            </a:r>
            <a:endParaRPr lang="zh-CN" altLang="en-US" sz="2800" b="1" dirty="0">
              <a:latin typeface="微软雅黑" panose="020B0503020204020204" pitchFamily="34" charset="-122"/>
              <a:ea typeface="微软雅黑" panose="020B0503020204020204" pitchFamily="34" charset="-122"/>
            </a:endParaRPr>
          </a:p>
        </p:txBody>
      </p:sp>
      <p:sp>
        <p:nvSpPr>
          <p:cNvPr id="6" name="Text Box 3"/>
          <p:cNvSpPr txBox="1">
            <a:spLocks noChangeArrowheads="1"/>
          </p:cNvSpPr>
          <p:nvPr/>
        </p:nvSpPr>
        <p:spPr bwMode="auto">
          <a:xfrm>
            <a:off x="296334" y="1432454"/>
            <a:ext cx="11735722"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lnSpc>
                <a:spcPct val="110000"/>
              </a:lnSpc>
              <a:spcAft>
                <a:spcPct val="0"/>
              </a:spcAft>
              <a:buFontTx/>
              <a:buNone/>
            </a:pPr>
            <a:r>
              <a:rPr lang="en-US" altLang="zh-CN" sz="2400" b="1" dirty="0">
                <a:solidFill>
                  <a:srgbClr val="FFFFFF"/>
                </a:solidFill>
                <a:latin typeface="Arial" panose="020B0604020202020204" pitchFamily="34" charset="0"/>
                <a:ea typeface="楷体_GB2312" pitchFamily="49" charset="-122"/>
              </a:rPr>
              <a:t>       </a:t>
            </a:r>
            <a:r>
              <a:rPr lang="zh-CN" altLang="en-US" sz="2400" b="1" dirty="0">
                <a:solidFill>
                  <a:srgbClr val="FFFFFF"/>
                </a:solidFill>
                <a:latin typeface="Arial" panose="020B0604020202020204" pitchFamily="34" charset="0"/>
                <a:ea typeface="楷体_GB2312" pitchFamily="49" charset="-122"/>
              </a:rPr>
              <a:t>计算机处理的数据是多样的，如数值、文字、图像、声音等等。电子计算机的数据是用</a:t>
            </a:r>
            <a:r>
              <a:rPr lang="zh-CN" altLang="en-US" sz="2400" b="1" dirty="0">
                <a:solidFill>
                  <a:srgbClr val="FFFF00"/>
                </a:solidFill>
                <a:latin typeface="Arial" panose="020B0604020202020204" pitchFamily="34" charset="0"/>
                <a:ea typeface="楷体_GB2312" pitchFamily="49" charset="-122"/>
              </a:rPr>
              <a:t>二进制</a:t>
            </a:r>
            <a:r>
              <a:rPr lang="zh-CN" altLang="en-US" sz="2400" b="1" dirty="0">
                <a:solidFill>
                  <a:srgbClr val="FFFFFF"/>
                </a:solidFill>
                <a:latin typeface="Arial" panose="020B0604020202020204" pitchFamily="34" charset="0"/>
                <a:ea typeface="楷体_GB2312" pitchFamily="49" charset="-122"/>
              </a:rPr>
              <a:t>表示的。</a:t>
            </a:r>
            <a:endParaRPr lang="zh-CN" altLang="en-US" sz="2400" b="1" dirty="0">
              <a:solidFill>
                <a:srgbClr val="FFFFFF"/>
              </a:solidFill>
              <a:latin typeface="Arial" panose="020B0604020202020204" pitchFamily="34" charset="0"/>
              <a:ea typeface="楷体_GB2312" pitchFamily="49" charset="-122"/>
            </a:endParaRPr>
          </a:p>
          <a:p>
            <a:pPr fontAlgn="base">
              <a:lnSpc>
                <a:spcPct val="110000"/>
              </a:lnSpc>
              <a:spcAft>
                <a:spcPct val="0"/>
              </a:spcAft>
              <a:buFontTx/>
              <a:buNone/>
            </a:pPr>
            <a:r>
              <a:rPr lang="zh-CN" altLang="en-US" sz="2400" b="1" dirty="0">
                <a:solidFill>
                  <a:srgbClr val="FFFFFF"/>
                </a:solidFill>
                <a:latin typeface="Arial" panose="020B0604020202020204" pitchFamily="34" charset="0"/>
                <a:ea typeface="楷体_GB2312" pitchFamily="49" charset="-122"/>
              </a:rPr>
              <a:t>       采用二进制表示数据的主要原因是： </a:t>
            </a:r>
            <a:endParaRPr lang="zh-CN" altLang="en-US" sz="2400" b="1" dirty="0">
              <a:solidFill>
                <a:srgbClr val="FFFFFF"/>
              </a:solidFill>
              <a:latin typeface="Arial" panose="020B0604020202020204" pitchFamily="34" charset="0"/>
              <a:ea typeface="楷体_GB2312" pitchFamily="49" charset="-122"/>
            </a:endParaRPr>
          </a:p>
          <a:p>
            <a:pPr fontAlgn="base">
              <a:lnSpc>
                <a:spcPct val="110000"/>
              </a:lnSpc>
              <a:spcAft>
                <a:spcPct val="0"/>
              </a:spcAft>
              <a:buFontTx/>
              <a:buNone/>
            </a:pPr>
            <a:r>
              <a:rPr lang="zh-CN" altLang="en-US" sz="2400" b="1" dirty="0">
                <a:solidFill>
                  <a:srgbClr val="FFFFFF"/>
                </a:solidFill>
                <a:latin typeface="Arial" panose="020B0604020202020204" pitchFamily="34" charset="0"/>
                <a:ea typeface="华文新魏" panose="02010800040101010101" pitchFamily="2" charset="-122"/>
              </a:rPr>
              <a:t>       </a:t>
            </a:r>
            <a:r>
              <a:rPr lang="zh-CN" altLang="en-US" sz="2400" b="1" dirty="0">
                <a:solidFill>
                  <a:srgbClr val="FFFF00"/>
                </a:solidFill>
                <a:latin typeface="Arial" panose="020B0604020202020204" pitchFamily="34" charset="0"/>
                <a:ea typeface="华文新魏" panose="02010800040101010101" pitchFamily="2" charset="-122"/>
              </a:rPr>
              <a:t>⑴</a:t>
            </a:r>
            <a:r>
              <a:rPr lang="zh-CN" altLang="en-US" sz="2400" b="1" dirty="0">
                <a:solidFill>
                  <a:srgbClr val="FFFF00"/>
                </a:solidFill>
                <a:latin typeface="Arial" panose="020B0604020202020204" pitchFamily="34" charset="0"/>
                <a:ea typeface="楷体_GB2312" pitchFamily="49" charset="-122"/>
              </a:rPr>
              <a:t>二进制只有两个状态，稳定、便于区分</a:t>
            </a:r>
            <a:r>
              <a:rPr lang="zh-CN" altLang="en-US" sz="2400" b="1" dirty="0">
                <a:solidFill>
                  <a:srgbClr val="969696"/>
                </a:solidFill>
                <a:latin typeface="Arial" panose="020B0604020202020204" pitchFamily="34" charset="0"/>
                <a:ea typeface="楷体_GB2312" pitchFamily="49" charset="-122"/>
              </a:rPr>
              <a:t>。 </a:t>
            </a:r>
            <a:endParaRPr lang="zh-CN" altLang="en-US" sz="2400" b="1" dirty="0">
              <a:solidFill>
                <a:srgbClr val="969696"/>
              </a:solidFill>
              <a:latin typeface="Arial" panose="020B0604020202020204" pitchFamily="34" charset="0"/>
              <a:ea typeface="楷体_GB2312" pitchFamily="49" charset="-122"/>
            </a:endParaRPr>
          </a:p>
          <a:p>
            <a:pPr fontAlgn="base">
              <a:lnSpc>
                <a:spcPct val="110000"/>
              </a:lnSpc>
              <a:spcAft>
                <a:spcPct val="0"/>
              </a:spcAft>
              <a:buFontTx/>
              <a:buNone/>
            </a:pPr>
            <a:r>
              <a:rPr lang="zh-CN" altLang="en-US" sz="2400" b="1" dirty="0">
                <a:solidFill>
                  <a:srgbClr val="969696"/>
                </a:solidFill>
                <a:latin typeface="华文新魏" panose="02010800040101010101" pitchFamily="2" charset="-122"/>
                <a:ea typeface="华文新魏" panose="02010800040101010101" pitchFamily="2" charset="-122"/>
              </a:rPr>
              <a:t>        </a:t>
            </a:r>
            <a:r>
              <a:rPr lang="zh-CN" altLang="en-US" sz="2400" b="1" dirty="0">
                <a:solidFill>
                  <a:srgbClr val="FFFF00"/>
                </a:solidFill>
                <a:latin typeface="华文新魏" panose="02010800040101010101" pitchFamily="2" charset="-122"/>
                <a:ea typeface="华文新魏" panose="02010800040101010101" pitchFamily="2" charset="-122"/>
              </a:rPr>
              <a:t>⑵</a:t>
            </a:r>
            <a:r>
              <a:rPr lang="zh-CN" altLang="en-US" sz="2400" b="1" dirty="0">
                <a:solidFill>
                  <a:srgbClr val="FFFF00"/>
                </a:solidFill>
                <a:latin typeface="Arial" panose="020B0604020202020204" pitchFamily="34" charset="0"/>
                <a:ea typeface="楷体_GB2312" pitchFamily="49" charset="-122"/>
              </a:rPr>
              <a:t>物理上容易实现。 </a:t>
            </a:r>
            <a:endParaRPr lang="zh-CN" altLang="en-US" sz="2400" b="1" dirty="0">
              <a:solidFill>
                <a:srgbClr val="FFFF00"/>
              </a:solidFill>
              <a:latin typeface="Arial" panose="020B0604020202020204" pitchFamily="34" charset="0"/>
              <a:ea typeface="楷体_GB2312" pitchFamily="49" charset="-122"/>
            </a:endParaRPr>
          </a:p>
          <a:p>
            <a:pPr fontAlgn="base">
              <a:lnSpc>
                <a:spcPct val="110000"/>
              </a:lnSpc>
              <a:spcAft>
                <a:spcPct val="0"/>
              </a:spcAft>
              <a:buFontTx/>
              <a:buNone/>
            </a:pPr>
            <a:r>
              <a:rPr lang="zh-CN" altLang="en-US" sz="2400" b="1" dirty="0">
                <a:solidFill>
                  <a:srgbClr val="FFFF00"/>
                </a:solidFill>
                <a:latin typeface="Arial" panose="020B0604020202020204" pitchFamily="34" charset="0"/>
                <a:ea typeface="楷体_GB2312" pitchFamily="49" charset="-122"/>
              </a:rPr>
              <a:t>       </a:t>
            </a:r>
            <a:r>
              <a:rPr lang="zh-CN" altLang="en-US" sz="2400" b="1" dirty="0">
                <a:solidFill>
                  <a:srgbClr val="FFFF00"/>
                </a:solidFill>
                <a:latin typeface="华文新魏" panose="02010800040101010101" pitchFamily="2" charset="-122"/>
                <a:ea typeface="华文新魏" panose="02010800040101010101" pitchFamily="2" charset="-122"/>
              </a:rPr>
              <a:t>⑶</a:t>
            </a:r>
            <a:r>
              <a:rPr lang="zh-CN" altLang="en-US" sz="2400" b="1" dirty="0">
                <a:solidFill>
                  <a:srgbClr val="FFFF00"/>
                </a:solidFill>
                <a:latin typeface="Arial" panose="020B0604020202020204" pitchFamily="34" charset="0"/>
                <a:ea typeface="楷体_GB2312" pitchFamily="49" charset="-122"/>
              </a:rPr>
              <a:t>二进制的算术运算和逻辑运算的运算规则简单。</a:t>
            </a:r>
            <a:endParaRPr lang="zh-CN" altLang="en-US" sz="2400" b="1" dirty="0">
              <a:solidFill>
                <a:srgbClr val="FFFF00"/>
              </a:solidFill>
              <a:latin typeface="Arial" panose="020B0604020202020204" pitchFamily="34" charset="0"/>
              <a:ea typeface="楷体_GB2312" pitchFamily="49" charset="-122"/>
            </a:endParaRPr>
          </a:p>
        </p:txBody>
      </p:sp>
      <p:sp>
        <p:nvSpPr>
          <p:cNvPr id="7" name="Text Box 4"/>
          <p:cNvSpPr txBox="1">
            <a:spLocks noChangeArrowheads="1"/>
          </p:cNvSpPr>
          <p:nvPr/>
        </p:nvSpPr>
        <p:spPr bwMode="auto">
          <a:xfrm>
            <a:off x="278227" y="849312"/>
            <a:ext cx="472440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Aft>
                <a:spcPct val="0"/>
              </a:spcAft>
              <a:buClr>
                <a:srgbClr val="00FFFF"/>
              </a:buClr>
              <a:buSzPct val="80000"/>
              <a:buFont typeface="Wingdings" panose="05000000000000000000" pitchFamily="2" charset="2"/>
              <a:buNone/>
            </a:pPr>
            <a:r>
              <a:rPr lang="zh-CN" altLang="en-US" sz="2400" b="1" dirty="0">
                <a:solidFill>
                  <a:srgbClr val="FFFF00"/>
                </a:solidFill>
                <a:latin typeface="微软雅黑" panose="020B0503020204020204" pitchFamily="34" charset="-122"/>
                <a:ea typeface="微软雅黑" panose="020B0503020204020204" pitchFamily="34" charset="-122"/>
              </a:rPr>
              <a:t>       ⒈计算机中的数据</a:t>
            </a:r>
            <a:endParaRPr lang="zh-CN" altLang="en-US" sz="2400" dirty="0">
              <a:solidFill>
                <a:srgbClr val="FF3300"/>
              </a:solidFill>
              <a:latin typeface="微软雅黑" panose="020B0503020204020204" pitchFamily="34" charset="-122"/>
              <a:ea typeface="微软雅黑" panose="020B0503020204020204" pitchFamily="34" charset="-122"/>
            </a:endParaRPr>
          </a:p>
        </p:txBody>
      </p:sp>
      <p:sp>
        <p:nvSpPr>
          <p:cNvPr id="8" name="Text Box 5"/>
          <p:cNvSpPr txBox="1">
            <a:spLocks noChangeArrowheads="1"/>
          </p:cNvSpPr>
          <p:nvPr/>
        </p:nvSpPr>
        <p:spPr bwMode="auto">
          <a:xfrm>
            <a:off x="259526" y="4560716"/>
            <a:ext cx="11932474" cy="876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lnSpc>
                <a:spcPct val="110000"/>
              </a:lnSpc>
              <a:spcAft>
                <a:spcPct val="0"/>
              </a:spcAft>
              <a:buFontTx/>
              <a:buNone/>
            </a:pPr>
            <a:r>
              <a:rPr lang="en-US" altLang="zh-CN" sz="2400" b="1" dirty="0">
                <a:solidFill>
                  <a:srgbClr val="FFFFFF"/>
                </a:solidFill>
                <a:latin typeface="楷体_GB2312" pitchFamily="49" charset="-122"/>
                <a:ea typeface="楷体_GB2312" pitchFamily="49" charset="-122"/>
              </a:rPr>
              <a:t>       </a:t>
            </a:r>
            <a:r>
              <a:rPr lang="zh-CN" altLang="en-US" sz="2400" b="1" dirty="0">
                <a:solidFill>
                  <a:srgbClr val="FFFFFF"/>
                </a:solidFill>
                <a:latin typeface="楷体_GB2312" pitchFamily="49" charset="-122"/>
                <a:ea typeface="楷体_GB2312" pitchFamily="49" charset="-122"/>
              </a:rPr>
              <a:t>二进制不仅可以实现各种数值信息的编码，也可实现各种非数值信息的编码。如字、图形、图像、声音等信息都可以通过编码实现</a:t>
            </a:r>
            <a:r>
              <a:rPr lang="zh-CN" altLang="en-US" sz="2400" b="1" dirty="0">
                <a:solidFill>
                  <a:srgbClr val="FFFFFF"/>
                </a:solidFill>
                <a:latin typeface="Arial" panose="020B0604020202020204" pitchFamily="34" charset="0"/>
                <a:ea typeface="楷体_GB2312" pitchFamily="49" charset="-122"/>
              </a:rPr>
              <a:t>“</a:t>
            </a:r>
            <a:r>
              <a:rPr lang="zh-CN" altLang="en-US" sz="2400" b="1" dirty="0">
                <a:solidFill>
                  <a:srgbClr val="FFFFFF"/>
                </a:solidFill>
                <a:latin typeface="楷体_GB2312" pitchFamily="49" charset="-122"/>
                <a:ea typeface="楷体_GB2312" pitchFamily="49" charset="-122"/>
              </a:rPr>
              <a:t>数字化</a:t>
            </a:r>
            <a:r>
              <a:rPr lang="zh-CN" altLang="en-US" sz="2400" b="1" dirty="0">
                <a:solidFill>
                  <a:srgbClr val="FFFFFF"/>
                </a:solidFill>
                <a:latin typeface="Arial" panose="020B0604020202020204" pitchFamily="34" charset="0"/>
                <a:ea typeface="楷体_GB2312" pitchFamily="49" charset="-122"/>
              </a:rPr>
              <a:t>”</a:t>
            </a:r>
            <a:r>
              <a:rPr lang="zh-CN" altLang="en-US" sz="2400" b="1" dirty="0">
                <a:solidFill>
                  <a:srgbClr val="FFFFFF"/>
                </a:solidFill>
                <a:latin typeface="楷体_GB2312" pitchFamily="49" charset="-122"/>
                <a:ea typeface="楷体_GB2312" pitchFamily="49" charset="-122"/>
              </a:rPr>
              <a:t>。</a:t>
            </a:r>
            <a:endParaRPr kumimoji="0" lang="zh-CN" altLang="en-US" sz="2400" dirty="0">
              <a:solidFill>
                <a:srgbClr val="FFFFFF"/>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6333" y="311435"/>
            <a:ext cx="11599334" cy="583142"/>
          </a:xfrm>
        </p:spPr>
        <p:txBody>
          <a:bodyPr/>
          <a:lstStyle/>
          <a:p>
            <a:r>
              <a:rPr lang="zh-CN" altLang="en-US" sz="24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       ⒉进制与进制转换</a:t>
            </a:r>
            <a:endParaRPr lang="zh-CN" altLang="en-US" sz="2400" b="1" dirty="0">
              <a:latin typeface="微软雅黑" panose="020B0503020204020204" pitchFamily="34" charset="-122"/>
              <a:ea typeface="微软雅黑" panose="020B0503020204020204" pitchFamily="34" charset="-122"/>
            </a:endParaRPr>
          </a:p>
        </p:txBody>
      </p:sp>
      <p:sp>
        <p:nvSpPr>
          <p:cNvPr id="12" name="Text Box 4"/>
          <p:cNvSpPr txBox="1">
            <a:spLocks noChangeArrowheads="1"/>
          </p:cNvSpPr>
          <p:nvPr/>
        </p:nvSpPr>
        <p:spPr bwMode="auto">
          <a:xfrm>
            <a:off x="301625" y="896938"/>
            <a:ext cx="72426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400" b="0" i="0" u="none" strike="noStrike" kern="0" cap="none" spc="0" normalizeH="0" baseline="0" noProof="0" dirty="0">
                <a:ln>
                  <a:noFill/>
                </a:ln>
                <a:solidFill>
                  <a:srgbClr val="FFFFCC"/>
                </a:solidFill>
                <a:effectLst/>
                <a:uLnTx/>
                <a:uFillTx/>
                <a:latin typeface="Arial" panose="020B0604020202020204" pitchFamily="34" charset="0"/>
                <a:ea typeface="楷体_GB2312" pitchFamily="49" charset="-122"/>
              </a:rPr>
              <a:t>       数据是对客观事物某些特征抽象的符号化表示。</a:t>
            </a:r>
            <a:endParaRPr kumimoji="1" lang="zh-CN" altLang="en-US" sz="2400" b="0" i="0" u="none" strike="noStrike" kern="0" cap="none" spc="0" normalizeH="0" baseline="0" noProof="0" dirty="0">
              <a:ln>
                <a:noFill/>
              </a:ln>
              <a:solidFill>
                <a:srgbClr val="FFFFCC"/>
              </a:solidFill>
              <a:effectLst/>
              <a:uLnTx/>
              <a:uFillTx/>
              <a:latin typeface="Times New Roman" panose="02020603050405020304" pitchFamily="18" charset="0"/>
              <a:ea typeface="宋体" panose="02010600030101010101" pitchFamily="2" charset="-122"/>
            </a:endParaRPr>
          </a:p>
        </p:txBody>
      </p:sp>
      <p:sp>
        <p:nvSpPr>
          <p:cNvPr id="13" name="Text Box 5"/>
          <p:cNvSpPr txBox="1">
            <a:spLocks noChangeArrowheads="1"/>
          </p:cNvSpPr>
          <p:nvPr/>
        </p:nvSpPr>
        <p:spPr bwMode="auto">
          <a:xfrm>
            <a:off x="955674" y="1376065"/>
            <a:ext cx="4021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dirty="0">
                <a:solidFill>
                  <a:srgbClr val="FFFF00"/>
                </a:solidFill>
                <a:latin typeface="Arial" panose="020B0604020202020204" pitchFamily="34" charset="0"/>
                <a:ea typeface="华文新魏" panose="02010800040101010101" pitchFamily="2" charset="-122"/>
              </a:rPr>
              <a:t>⑴</a:t>
            </a:r>
            <a:r>
              <a:rPr lang="zh-CN" altLang="en-US" sz="2400" b="1" dirty="0">
                <a:solidFill>
                  <a:srgbClr val="FFFF00"/>
                </a:solidFill>
                <a:latin typeface="Arial" panose="020B0604020202020204" pitchFamily="34" charset="0"/>
                <a:ea typeface="楷体_GB2312" pitchFamily="49" charset="-122"/>
              </a:rPr>
              <a:t>从十进制到</a:t>
            </a:r>
            <a:r>
              <a:rPr lang="en-US" altLang="zh-CN" sz="2400" b="1" dirty="0">
                <a:solidFill>
                  <a:srgbClr val="FFFF00"/>
                </a:solidFill>
                <a:latin typeface="Arial" panose="020B0604020202020204" pitchFamily="34" charset="0"/>
                <a:ea typeface="楷体_GB2312" pitchFamily="49" charset="-122"/>
              </a:rPr>
              <a:t>R</a:t>
            </a:r>
            <a:r>
              <a:rPr lang="zh-CN" altLang="en-US" sz="2400" b="1" dirty="0">
                <a:solidFill>
                  <a:srgbClr val="FFFF00"/>
                </a:solidFill>
                <a:latin typeface="Arial" panose="020B0604020202020204" pitchFamily="34" charset="0"/>
                <a:ea typeface="楷体_GB2312" pitchFamily="49" charset="-122"/>
              </a:rPr>
              <a:t>（</a:t>
            </a:r>
            <a:r>
              <a:rPr lang="en-US" altLang="zh-CN" sz="2400" b="1" dirty="0">
                <a:solidFill>
                  <a:srgbClr val="FFFF00"/>
                </a:solidFill>
                <a:latin typeface="Arial" panose="020B0604020202020204" pitchFamily="34" charset="0"/>
                <a:ea typeface="楷体_GB2312" pitchFamily="49" charset="-122"/>
              </a:rPr>
              <a:t>R&gt;1</a:t>
            </a:r>
            <a:r>
              <a:rPr lang="zh-CN" altLang="en-US" sz="2400" b="1" dirty="0">
                <a:solidFill>
                  <a:srgbClr val="FFFF00"/>
                </a:solidFill>
                <a:latin typeface="Arial" panose="020B0604020202020204" pitchFamily="34" charset="0"/>
                <a:ea typeface="楷体_GB2312" pitchFamily="49" charset="-122"/>
              </a:rPr>
              <a:t>）进制</a:t>
            </a:r>
            <a:endParaRPr lang="zh-CN" altLang="en-US" sz="2400" b="1" dirty="0">
              <a:solidFill>
                <a:srgbClr val="FFFF00"/>
              </a:solidFill>
              <a:latin typeface="Arial" panose="020B0604020202020204" pitchFamily="34" charset="0"/>
              <a:ea typeface="华文新魏" panose="02010800040101010101" pitchFamily="2" charset="-122"/>
            </a:endParaRPr>
          </a:p>
        </p:txBody>
      </p:sp>
      <p:sp>
        <p:nvSpPr>
          <p:cNvPr id="14" name="Text Box 6"/>
          <p:cNvSpPr txBox="1">
            <a:spLocks noChangeArrowheads="1"/>
          </p:cNvSpPr>
          <p:nvPr/>
        </p:nvSpPr>
        <p:spPr bwMode="auto">
          <a:xfrm>
            <a:off x="955674" y="1869132"/>
            <a:ext cx="111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66FF33"/>
                </a:solidFill>
                <a:latin typeface="Arial" panose="020B0604020202020204" pitchFamily="34" charset="0"/>
                <a:ea typeface="楷体_GB2312" pitchFamily="49" charset="-122"/>
              </a:rPr>
              <a:t>123.45</a:t>
            </a:r>
            <a:endParaRPr lang="en-US" altLang="zh-CN" sz="2400">
              <a:solidFill>
                <a:srgbClr val="66FF33"/>
              </a:solidFill>
              <a:latin typeface="Arial" panose="020B0604020202020204" pitchFamily="34" charset="0"/>
              <a:ea typeface="楷体_GB2312" pitchFamily="49" charset="-122"/>
            </a:endParaRPr>
          </a:p>
        </p:txBody>
      </p:sp>
      <p:sp>
        <p:nvSpPr>
          <p:cNvPr id="15" name="Line 7"/>
          <p:cNvSpPr>
            <a:spLocks noChangeShapeType="1"/>
          </p:cNvSpPr>
          <p:nvPr/>
        </p:nvSpPr>
        <p:spPr bwMode="auto">
          <a:xfrm>
            <a:off x="2098674" y="2097732"/>
            <a:ext cx="838200" cy="0"/>
          </a:xfrm>
          <a:prstGeom prst="line">
            <a:avLst/>
          </a:prstGeom>
          <a:noFill/>
          <a:ln w="38100">
            <a:solidFill>
              <a:srgbClr val="FFFFCC"/>
            </a:solidFill>
            <a:miter lim="800000"/>
            <a:tailEnd type="stealth" w="lg" len="lg"/>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kumimoji="1" lang="zh-CN" altLang="en-US" sz="2400" b="1">
              <a:solidFill>
                <a:srgbClr val="FFFFCC"/>
              </a:solidFill>
              <a:latin typeface="Arial" panose="020B0604020202020204" pitchFamily="34" charset="0"/>
              <a:ea typeface="楷体_GB2312" pitchFamily="49" charset="-122"/>
            </a:endParaRPr>
          </a:p>
        </p:txBody>
      </p:sp>
      <p:sp>
        <p:nvSpPr>
          <p:cNvPr id="16" name="Text Box 8"/>
          <p:cNvSpPr txBox="1">
            <a:spLocks noChangeArrowheads="1"/>
          </p:cNvSpPr>
          <p:nvPr/>
        </p:nvSpPr>
        <p:spPr bwMode="auto">
          <a:xfrm>
            <a:off x="2911474" y="1869132"/>
            <a:ext cx="551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66FF33"/>
                </a:solidFill>
                <a:latin typeface="Arial" panose="020B0604020202020204" pitchFamily="34" charset="0"/>
                <a:ea typeface="楷体_GB2312" pitchFamily="49" charset="-122"/>
              </a:rPr>
              <a:t>1</a:t>
            </a:r>
            <a:r>
              <a:rPr lang="en-US" altLang="zh-CN" sz="2400" b="1">
                <a:solidFill>
                  <a:srgbClr val="FFFF00"/>
                </a:solidFill>
                <a:latin typeface="Arial" panose="020B0604020202020204" pitchFamily="34" charset="0"/>
                <a:ea typeface="楷体_GB2312" pitchFamily="49" charset="-122"/>
                <a:sym typeface="Symbol" panose="05050102010706020507" pitchFamily="18" charset="2"/>
              </a:rPr>
              <a:t></a:t>
            </a:r>
            <a:r>
              <a:rPr lang="en-US" altLang="zh-CN" sz="2400" b="1">
                <a:solidFill>
                  <a:srgbClr val="FFFF00"/>
                </a:solidFill>
                <a:latin typeface="Arial" panose="020B0604020202020204" pitchFamily="34" charset="0"/>
                <a:ea typeface="楷体_GB2312" pitchFamily="49" charset="-122"/>
              </a:rPr>
              <a:t>10</a:t>
            </a:r>
            <a:r>
              <a:rPr lang="en-US" altLang="zh-CN" sz="2400" b="1" baseline="30000">
                <a:solidFill>
                  <a:srgbClr val="FFFF00"/>
                </a:solidFill>
                <a:latin typeface="Arial" panose="020B0604020202020204" pitchFamily="34" charset="0"/>
                <a:ea typeface="楷体_GB2312" pitchFamily="49" charset="-122"/>
              </a:rPr>
              <a:t>2 </a:t>
            </a:r>
            <a:r>
              <a:rPr lang="en-US" altLang="zh-CN" sz="2400" b="1">
                <a:solidFill>
                  <a:srgbClr val="FFFFFF"/>
                </a:solidFill>
                <a:latin typeface="Arial" panose="020B0604020202020204" pitchFamily="34" charset="0"/>
                <a:ea typeface="楷体_GB2312" pitchFamily="49" charset="-122"/>
              </a:rPr>
              <a:t>+ </a:t>
            </a:r>
            <a:r>
              <a:rPr lang="en-US" altLang="zh-CN" sz="2400" b="1">
                <a:solidFill>
                  <a:srgbClr val="66FF33"/>
                </a:solidFill>
                <a:latin typeface="Arial" panose="020B0604020202020204" pitchFamily="34" charset="0"/>
                <a:ea typeface="楷体_GB2312" pitchFamily="49" charset="-122"/>
              </a:rPr>
              <a:t>2</a:t>
            </a:r>
            <a:r>
              <a:rPr lang="en-US" altLang="zh-CN" sz="2400" b="1">
                <a:solidFill>
                  <a:srgbClr val="FFFF00"/>
                </a:solidFill>
                <a:latin typeface="Arial" panose="020B0604020202020204" pitchFamily="34" charset="0"/>
                <a:ea typeface="楷体_GB2312" pitchFamily="49" charset="-122"/>
                <a:sym typeface="Symbol" panose="05050102010706020507" pitchFamily="18" charset="2"/>
              </a:rPr>
              <a:t></a:t>
            </a:r>
            <a:r>
              <a:rPr lang="en-US" altLang="zh-CN" sz="2400" b="1">
                <a:solidFill>
                  <a:srgbClr val="FFFF00"/>
                </a:solidFill>
                <a:latin typeface="Arial" panose="020B0604020202020204" pitchFamily="34" charset="0"/>
                <a:ea typeface="楷体_GB2312" pitchFamily="49" charset="-122"/>
              </a:rPr>
              <a:t>10</a:t>
            </a:r>
            <a:r>
              <a:rPr lang="en-US" altLang="zh-CN" sz="2400" b="1" baseline="30000">
                <a:solidFill>
                  <a:srgbClr val="FFFF00"/>
                </a:solidFill>
                <a:latin typeface="Arial" panose="020B0604020202020204" pitchFamily="34" charset="0"/>
                <a:ea typeface="楷体_GB2312" pitchFamily="49" charset="-122"/>
              </a:rPr>
              <a:t>1 </a:t>
            </a:r>
            <a:r>
              <a:rPr lang="en-US" altLang="zh-CN" sz="2400" b="1">
                <a:solidFill>
                  <a:srgbClr val="FFFFFF"/>
                </a:solidFill>
                <a:latin typeface="Arial" panose="020B0604020202020204" pitchFamily="34" charset="0"/>
                <a:ea typeface="楷体_GB2312" pitchFamily="49" charset="-122"/>
              </a:rPr>
              <a:t>+ </a:t>
            </a:r>
            <a:r>
              <a:rPr lang="en-US" altLang="zh-CN" sz="2400" b="1">
                <a:solidFill>
                  <a:srgbClr val="66FF33"/>
                </a:solidFill>
                <a:latin typeface="Arial" panose="020B0604020202020204" pitchFamily="34" charset="0"/>
                <a:ea typeface="楷体_GB2312" pitchFamily="49" charset="-122"/>
              </a:rPr>
              <a:t>3</a:t>
            </a:r>
            <a:r>
              <a:rPr lang="en-US" altLang="zh-CN" sz="2400" b="1">
                <a:solidFill>
                  <a:srgbClr val="FFFF00"/>
                </a:solidFill>
                <a:latin typeface="Arial" panose="020B0604020202020204" pitchFamily="34" charset="0"/>
                <a:ea typeface="楷体_GB2312" pitchFamily="49" charset="-122"/>
                <a:sym typeface="Symbol" panose="05050102010706020507" pitchFamily="18" charset="2"/>
              </a:rPr>
              <a:t></a:t>
            </a:r>
            <a:r>
              <a:rPr lang="en-US" altLang="zh-CN" sz="2400" b="1">
                <a:solidFill>
                  <a:srgbClr val="FFFF00"/>
                </a:solidFill>
                <a:latin typeface="Arial" panose="020B0604020202020204" pitchFamily="34" charset="0"/>
                <a:ea typeface="楷体_GB2312" pitchFamily="49" charset="-122"/>
              </a:rPr>
              <a:t>10</a:t>
            </a:r>
            <a:r>
              <a:rPr lang="en-US" altLang="zh-CN" sz="2400" b="1" baseline="30000">
                <a:solidFill>
                  <a:srgbClr val="FFFF00"/>
                </a:solidFill>
                <a:latin typeface="Arial" panose="020B0604020202020204" pitchFamily="34" charset="0"/>
                <a:ea typeface="楷体_GB2312" pitchFamily="49" charset="-122"/>
              </a:rPr>
              <a:t>0</a:t>
            </a:r>
            <a:r>
              <a:rPr lang="en-US" altLang="zh-CN" sz="2400" b="1">
                <a:solidFill>
                  <a:srgbClr val="FFFF00"/>
                </a:solidFill>
                <a:latin typeface="Arial" panose="020B0604020202020204" pitchFamily="34" charset="0"/>
                <a:ea typeface="楷体_GB2312" pitchFamily="49" charset="-122"/>
              </a:rPr>
              <a:t> </a:t>
            </a:r>
            <a:r>
              <a:rPr lang="en-US" altLang="zh-CN" sz="2400" b="1">
                <a:solidFill>
                  <a:srgbClr val="FFFFFF"/>
                </a:solidFill>
                <a:latin typeface="Arial" panose="020B0604020202020204" pitchFamily="34" charset="0"/>
                <a:ea typeface="楷体_GB2312" pitchFamily="49" charset="-122"/>
              </a:rPr>
              <a:t>+ </a:t>
            </a:r>
            <a:r>
              <a:rPr lang="en-US" altLang="zh-CN" sz="2400" b="1">
                <a:solidFill>
                  <a:srgbClr val="66FF33"/>
                </a:solidFill>
                <a:latin typeface="Arial" panose="020B0604020202020204" pitchFamily="34" charset="0"/>
                <a:ea typeface="楷体_GB2312" pitchFamily="49" charset="-122"/>
              </a:rPr>
              <a:t>4</a:t>
            </a:r>
            <a:r>
              <a:rPr lang="en-US" altLang="zh-CN" sz="2400" b="1">
                <a:solidFill>
                  <a:srgbClr val="FFFF00"/>
                </a:solidFill>
                <a:latin typeface="Arial" panose="020B0604020202020204" pitchFamily="34" charset="0"/>
                <a:ea typeface="楷体_GB2312" pitchFamily="49" charset="-122"/>
                <a:sym typeface="Symbol" panose="05050102010706020507" pitchFamily="18" charset="2"/>
              </a:rPr>
              <a:t></a:t>
            </a:r>
            <a:r>
              <a:rPr lang="en-US" altLang="zh-CN" sz="2400" b="1">
                <a:solidFill>
                  <a:srgbClr val="FFFF00"/>
                </a:solidFill>
                <a:latin typeface="Arial" panose="020B0604020202020204" pitchFamily="34" charset="0"/>
                <a:ea typeface="楷体_GB2312" pitchFamily="49" charset="-122"/>
              </a:rPr>
              <a:t>10</a:t>
            </a:r>
            <a:r>
              <a:rPr lang="en-US" altLang="zh-CN" sz="2400" b="1" baseline="30000">
                <a:solidFill>
                  <a:srgbClr val="FFFF00"/>
                </a:solidFill>
                <a:latin typeface="Arial" panose="020B0604020202020204" pitchFamily="34" charset="0"/>
                <a:ea typeface="楷体_GB2312" pitchFamily="49" charset="-122"/>
              </a:rPr>
              <a:t>-1</a:t>
            </a:r>
            <a:r>
              <a:rPr lang="en-US" altLang="zh-CN" sz="2400" b="1">
                <a:solidFill>
                  <a:srgbClr val="FFFF00"/>
                </a:solidFill>
                <a:latin typeface="Arial" panose="020B0604020202020204" pitchFamily="34" charset="0"/>
                <a:ea typeface="楷体_GB2312" pitchFamily="49" charset="-122"/>
              </a:rPr>
              <a:t> </a:t>
            </a:r>
            <a:r>
              <a:rPr lang="en-US" altLang="zh-CN" sz="2400" b="1">
                <a:solidFill>
                  <a:srgbClr val="FFFFFF"/>
                </a:solidFill>
                <a:latin typeface="Arial" panose="020B0604020202020204" pitchFamily="34" charset="0"/>
                <a:ea typeface="楷体_GB2312" pitchFamily="49" charset="-122"/>
              </a:rPr>
              <a:t>+</a:t>
            </a:r>
            <a:r>
              <a:rPr lang="en-US" altLang="zh-CN" sz="2400" b="1">
                <a:solidFill>
                  <a:srgbClr val="66FF33"/>
                </a:solidFill>
                <a:latin typeface="Arial" panose="020B0604020202020204" pitchFamily="34" charset="0"/>
                <a:ea typeface="楷体_GB2312" pitchFamily="49" charset="-122"/>
              </a:rPr>
              <a:t>5</a:t>
            </a:r>
            <a:r>
              <a:rPr lang="en-US" altLang="zh-CN" sz="2400" b="1">
                <a:solidFill>
                  <a:srgbClr val="FFFF00"/>
                </a:solidFill>
                <a:latin typeface="Arial" panose="020B0604020202020204" pitchFamily="34" charset="0"/>
                <a:ea typeface="楷体_GB2312" pitchFamily="49" charset="-122"/>
                <a:sym typeface="Symbol" panose="05050102010706020507" pitchFamily="18" charset="2"/>
              </a:rPr>
              <a:t></a:t>
            </a:r>
            <a:r>
              <a:rPr lang="en-US" altLang="zh-CN" sz="2400" b="1">
                <a:solidFill>
                  <a:srgbClr val="FFFF00"/>
                </a:solidFill>
                <a:latin typeface="Arial" panose="020B0604020202020204" pitchFamily="34" charset="0"/>
                <a:ea typeface="楷体_GB2312" pitchFamily="49" charset="-122"/>
              </a:rPr>
              <a:t>10</a:t>
            </a:r>
            <a:r>
              <a:rPr lang="en-US" altLang="zh-CN" sz="2400" b="1" baseline="30000">
                <a:solidFill>
                  <a:srgbClr val="FFFF00"/>
                </a:solidFill>
                <a:latin typeface="Arial" panose="020B0604020202020204" pitchFamily="34" charset="0"/>
                <a:ea typeface="楷体_GB2312" pitchFamily="49" charset="-122"/>
              </a:rPr>
              <a:t>-2</a:t>
            </a:r>
            <a:endParaRPr lang="en-US" altLang="zh-CN" sz="2400">
              <a:solidFill>
                <a:srgbClr val="FFFF00"/>
              </a:solidFill>
              <a:latin typeface="Arial" panose="020B0604020202020204" pitchFamily="34" charset="0"/>
              <a:ea typeface="楷体_GB2312" pitchFamily="49" charset="-122"/>
            </a:endParaRPr>
          </a:p>
        </p:txBody>
      </p:sp>
      <p:sp>
        <p:nvSpPr>
          <p:cNvPr id="17" name="Text Box 9"/>
          <p:cNvSpPr txBox="1">
            <a:spLocks noChangeArrowheads="1"/>
          </p:cNvSpPr>
          <p:nvPr/>
        </p:nvSpPr>
        <p:spPr bwMode="auto">
          <a:xfrm>
            <a:off x="955674" y="2462509"/>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b="1">
                <a:solidFill>
                  <a:srgbClr val="FFFF00"/>
                </a:solidFill>
                <a:latin typeface="Arial" panose="020B0604020202020204" pitchFamily="34" charset="0"/>
                <a:ea typeface="楷体_GB2312" pitchFamily="49" charset="-122"/>
              </a:rPr>
              <a:t>总结出以下规则：</a:t>
            </a:r>
            <a:endParaRPr lang="zh-CN" altLang="en-US" sz="2400" b="1">
              <a:solidFill>
                <a:srgbClr val="FFFF00"/>
              </a:solidFill>
              <a:latin typeface="Arial" panose="020B0604020202020204" pitchFamily="34" charset="0"/>
              <a:ea typeface="楷体_GB2312" pitchFamily="49" charset="-122"/>
            </a:endParaRPr>
          </a:p>
        </p:txBody>
      </p:sp>
      <p:sp>
        <p:nvSpPr>
          <p:cNvPr id="18" name="Text Box 10"/>
          <p:cNvSpPr txBox="1">
            <a:spLocks noChangeArrowheads="1"/>
          </p:cNvSpPr>
          <p:nvPr/>
        </p:nvSpPr>
        <p:spPr bwMode="auto">
          <a:xfrm>
            <a:off x="955674" y="2955576"/>
            <a:ext cx="1143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Clr>
                <a:srgbClr val="FF9933"/>
              </a:buClr>
              <a:buFont typeface="Wingdings 2" panose="05020102010507070707" pitchFamily="18" charset="2"/>
              <a:buChar char="ã"/>
            </a:pPr>
            <a:r>
              <a:rPr lang="zh-CN" altLang="en-US" sz="2400" b="1" dirty="0">
                <a:solidFill>
                  <a:srgbClr val="66FFFF"/>
                </a:solidFill>
                <a:latin typeface="Arial" panose="020B0604020202020204" pitchFamily="34" charset="0"/>
                <a:ea typeface="楷体_GB2312" pitchFamily="49" charset="-122"/>
              </a:rPr>
              <a:t>十进制有</a:t>
            </a:r>
            <a:r>
              <a:rPr lang="en-US" altLang="zh-CN" sz="2400" b="1" dirty="0">
                <a:solidFill>
                  <a:srgbClr val="66FFFF"/>
                </a:solidFill>
                <a:latin typeface="Arial" panose="020B0604020202020204" pitchFamily="34" charset="0"/>
                <a:ea typeface="楷体_GB2312" pitchFamily="49" charset="-122"/>
              </a:rPr>
              <a:t>0</a:t>
            </a:r>
            <a:r>
              <a:rPr lang="zh-CN" altLang="en-US" sz="2400" b="1" dirty="0">
                <a:solidFill>
                  <a:srgbClr val="66FFFF"/>
                </a:solidFill>
                <a:latin typeface="Arial" panose="020B0604020202020204" pitchFamily="34" charset="0"/>
                <a:ea typeface="楷体_GB2312" pitchFamily="49" charset="-122"/>
              </a:rPr>
              <a:t>、</a:t>
            </a:r>
            <a:r>
              <a:rPr lang="en-US" altLang="zh-CN" sz="2400" b="1" dirty="0">
                <a:solidFill>
                  <a:srgbClr val="66FFFF"/>
                </a:solidFill>
                <a:latin typeface="Arial" panose="020B0604020202020204" pitchFamily="34" charset="0"/>
                <a:ea typeface="楷体_GB2312" pitchFamily="49" charset="-122"/>
              </a:rPr>
              <a:t>1</a:t>
            </a:r>
            <a:r>
              <a:rPr lang="zh-CN" altLang="en-US" sz="2400" b="1" dirty="0">
                <a:solidFill>
                  <a:srgbClr val="66FFFF"/>
                </a:solidFill>
                <a:latin typeface="Arial" panose="020B0604020202020204" pitchFamily="34" charset="0"/>
                <a:ea typeface="楷体_GB2312" pitchFamily="49" charset="-122"/>
              </a:rPr>
              <a:t>、</a:t>
            </a:r>
            <a:r>
              <a:rPr lang="en-US" altLang="zh-CN" sz="2400" b="1" dirty="0">
                <a:solidFill>
                  <a:srgbClr val="66FFFF"/>
                </a:solidFill>
                <a:latin typeface="Arial" panose="020B0604020202020204" pitchFamily="34" charset="0"/>
                <a:ea typeface="楷体_GB2312" pitchFamily="49" charset="-122"/>
              </a:rPr>
              <a:t>2…9  </a:t>
            </a:r>
            <a:r>
              <a:rPr lang="zh-CN" altLang="en-US" sz="2400" b="1" dirty="0">
                <a:solidFill>
                  <a:srgbClr val="66FFFF"/>
                </a:solidFill>
                <a:latin typeface="Arial" panose="020B0604020202020204" pitchFamily="34" charset="0"/>
                <a:ea typeface="楷体_GB2312" pitchFamily="49" charset="-122"/>
              </a:rPr>
              <a:t>共</a:t>
            </a:r>
            <a:r>
              <a:rPr lang="en-US" altLang="zh-CN" sz="2400" b="1" dirty="0">
                <a:solidFill>
                  <a:srgbClr val="66FFFF"/>
                </a:solidFill>
                <a:latin typeface="Arial" panose="020B0604020202020204" pitchFamily="34" charset="0"/>
                <a:ea typeface="楷体_GB2312" pitchFamily="49" charset="-122"/>
              </a:rPr>
              <a:t>10</a:t>
            </a:r>
            <a:r>
              <a:rPr lang="zh-CN" altLang="en-US" sz="2400" b="1" dirty="0">
                <a:solidFill>
                  <a:srgbClr val="66FFFF"/>
                </a:solidFill>
                <a:latin typeface="Arial" panose="020B0604020202020204" pitchFamily="34" charset="0"/>
                <a:ea typeface="楷体_GB2312" pitchFamily="49" charset="-122"/>
              </a:rPr>
              <a:t>个数字符号，每个数字符号各代表一个固定的值；</a:t>
            </a:r>
            <a:endParaRPr lang="zh-CN" altLang="en-US" sz="2400" b="1" dirty="0">
              <a:solidFill>
                <a:srgbClr val="66FFFF"/>
              </a:solidFill>
              <a:latin typeface="Arial" panose="020B0604020202020204" pitchFamily="34" charset="0"/>
              <a:ea typeface="楷体_GB2312" pitchFamily="49" charset="-122"/>
            </a:endParaRPr>
          </a:p>
        </p:txBody>
      </p:sp>
      <p:sp>
        <p:nvSpPr>
          <p:cNvPr id="19" name="Text Box 11"/>
          <p:cNvSpPr txBox="1">
            <a:spLocks noChangeArrowheads="1"/>
          </p:cNvSpPr>
          <p:nvPr/>
        </p:nvSpPr>
        <p:spPr bwMode="auto">
          <a:xfrm>
            <a:off x="955674" y="3548953"/>
            <a:ext cx="11022061"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Clr>
                <a:srgbClr val="FF9933"/>
              </a:buClr>
              <a:buFont typeface="Wingdings 2" panose="05020102010507070707" pitchFamily="18" charset="2"/>
              <a:buChar char="ã"/>
            </a:pPr>
            <a:r>
              <a:rPr lang="zh-CN" altLang="en-US" sz="2400" b="1" dirty="0">
                <a:solidFill>
                  <a:srgbClr val="66FFFF"/>
                </a:solidFill>
                <a:latin typeface="Arial" panose="020B0604020202020204" pitchFamily="34" charset="0"/>
                <a:ea typeface="楷体_GB2312" pitchFamily="49" charset="-122"/>
              </a:rPr>
              <a:t>由十个符号形成的序列来表示数值，写成如下形式</a:t>
            </a:r>
            <a:r>
              <a:rPr lang="en-US" altLang="zh-CN" sz="2400" b="1" dirty="0">
                <a:solidFill>
                  <a:srgbClr val="66FFFF"/>
                </a:solidFill>
                <a:latin typeface="Arial" panose="020B0604020202020204" pitchFamily="34" charset="0"/>
                <a:ea typeface="楷体_GB2312" pitchFamily="49" charset="-122"/>
              </a:rPr>
              <a:t>:</a:t>
            </a:r>
            <a:endParaRPr lang="en-US" altLang="zh-CN" sz="2400" b="1" dirty="0">
              <a:solidFill>
                <a:srgbClr val="66FFFF"/>
              </a:solidFill>
              <a:latin typeface="Arial" panose="020B0604020202020204" pitchFamily="34" charset="0"/>
              <a:ea typeface="楷体_GB2312" pitchFamily="49" charset="-122"/>
            </a:endParaRPr>
          </a:p>
          <a:p>
            <a:pPr fontAlgn="base">
              <a:spcBef>
                <a:spcPct val="0"/>
              </a:spcBef>
              <a:spcAft>
                <a:spcPct val="0"/>
              </a:spcAft>
              <a:buClr>
                <a:srgbClr val="FF9933"/>
              </a:buClr>
              <a:buFont typeface="Wingdings 2" panose="05020102010507070707" pitchFamily="18" charset="2"/>
              <a:buNone/>
            </a:pPr>
            <a:r>
              <a:rPr lang="en-US" altLang="zh-CN" sz="2400" b="1" dirty="0">
                <a:solidFill>
                  <a:srgbClr val="66FFFF"/>
                </a:solidFill>
                <a:latin typeface="Arial" panose="020B0604020202020204" pitchFamily="34" charset="0"/>
                <a:ea typeface="楷体_GB2312" pitchFamily="49" charset="-122"/>
              </a:rPr>
              <a:t>           (X)</a:t>
            </a:r>
            <a:r>
              <a:rPr lang="en-US" altLang="zh-CN" sz="2400" b="1" baseline="-30000" dirty="0">
                <a:solidFill>
                  <a:srgbClr val="66FFFF"/>
                </a:solidFill>
                <a:latin typeface="Arial" panose="020B0604020202020204" pitchFamily="34" charset="0"/>
                <a:ea typeface="楷体_GB2312" pitchFamily="49" charset="-122"/>
              </a:rPr>
              <a:t>10</a:t>
            </a:r>
            <a:r>
              <a:rPr lang="en-US" altLang="zh-CN" sz="2400" b="1" dirty="0">
                <a:solidFill>
                  <a:srgbClr val="66FFFF"/>
                </a:solidFill>
                <a:latin typeface="Arial" panose="020B0604020202020204" pitchFamily="34" charset="0"/>
                <a:ea typeface="楷体_GB2312" pitchFamily="49" charset="-122"/>
              </a:rPr>
              <a:t>=K</a:t>
            </a:r>
            <a:r>
              <a:rPr lang="en-US" altLang="zh-CN" sz="2400" b="1" baseline="-30000" dirty="0">
                <a:solidFill>
                  <a:srgbClr val="66FFFF"/>
                </a:solidFill>
                <a:latin typeface="Arial" panose="020B0604020202020204" pitchFamily="34" charset="0"/>
                <a:ea typeface="楷体_GB2312" pitchFamily="49" charset="-122"/>
              </a:rPr>
              <a:t>n</a:t>
            </a:r>
            <a:r>
              <a:rPr lang="en-US" altLang="zh-CN" sz="2400" b="1" dirty="0">
                <a:solidFill>
                  <a:srgbClr val="66FFFF"/>
                </a:solidFill>
                <a:latin typeface="Arial" panose="020B0604020202020204" pitchFamily="34" charset="0"/>
                <a:ea typeface="楷体_GB2312" pitchFamily="49" charset="-122"/>
              </a:rPr>
              <a:t>K</a:t>
            </a:r>
            <a:r>
              <a:rPr lang="en-US" altLang="zh-CN" sz="2400" b="1" baseline="-30000" dirty="0">
                <a:solidFill>
                  <a:srgbClr val="66FFFF"/>
                </a:solidFill>
                <a:latin typeface="Arial" panose="020B0604020202020204" pitchFamily="34" charset="0"/>
                <a:ea typeface="楷体_GB2312" pitchFamily="49" charset="-122"/>
              </a:rPr>
              <a:t>n-1</a:t>
            </a:r>
            <a:r>
              <a:rPr lang="en-US" altLang="zh-CN" sz="2400" b="1" dirty="0">
                <a:solidFill>
                  <a:srgbClr val="66FFFF"/>
                </a:solidFill>
                <a:latin typeface="Arial" panose="020B0604020202020204" pitchFamily="34" charset="0"/>
                <a:ea typeface="楷体_GB2312" pitchFamily="49" charset="-122"/>
              </a:rPr>
              <a:t>…K</a:t>
            </a:r>
            <a:r>
              <a:rPr lang="en-US" altLang="zh-CN" sz="2400" b="1" baseline="-30000" dirty="0">
                <a:solidFill>
                  <a:srgbClr val="66FFFF"/>
                </a:solidFill>
                <a:latin typeface="Arial" panose="020B0604020202020204" pitchFamily="34" charset="0"/>
                <a:ea typeface="楷体_GB2312" pitchFamily="49" charset="-122"/>
              </a:rPr>
              <a:t>1</a:t>
            </a:r>
            <a:r>
              <a:rPr lang="en-US" altLang="zh-CN" sz="2400" b="1" dirty="0">
                <a:solidFill>
                  <a:srgbClr val="66FFFF"/>
                </a:solidFill>
                <a:latin typeface="Arial" panose="020B0604020202020204" pitchFamily="34" charset="0"/>
                <a:ea typeface="楷体_GB2312" pitchFamily="49" charset="-122"/>
              </a:rPr>
              <a:t>K</a:t>
            </a:r>
            <a:r>
              <a:rPr lang="en-US" altLang="zh-CN" sz="2400" b="1" baseline="-30000" dirty="0">
                <a:solidFill>
                  <a:srgbClr val="66FFFF"/>
                </a:solidFill>
                <a:latin typeface="Arial" panose="020B0604020202020204" pitchFamily="34" charset="0"/>
                <a:ea typeface="楷体_GB2312" pitchFamily="49" charset="-122"/>
              </a:rPr>
              <a:t>0</a:t>
            </a:r>
            <a:r>
              <a:rPr lang="en-US" altLang="zh-CN" sz="2400" b="1" dirty="0">
                <a:solidFill>
                  <a:srgbClr val="66FFFF"/>
                </a:solidFill>
                <a:latin typeface="Arial" panose="020B0604020202020204" pitchFamily="34" charset="0"/>
                <a:ea typeface="楷体_GB2312" pitchFamily="49" charset="-122"/>
              </a:rPr>
              <a:t>.K</a:t>
            </a:r>
            <a:r>
              <a:rPr lang="en-US" altLang="zh-CN" sz="2400" b="1" baseline="-30000" dirty="0">
                <a:solidFill>
                  <a:srgbClr val="66FFFF"/>
                </a:solidFill>
                <a:latin typeface="Arial" panose="020B0604020202020204" pitchFamily="34" charset="0"/>
                <a:ea typeface="楷体_GB2312" pitchFamily="49" charset="-122"/>
              </a:rPr>
              <a:t>-1</a:t>
            </a:r>
            <a:r>
              <a:rPr lang="en-US" altLang="zh-CN" sz="2400" b="1" dirty="0">
                <a:solidFill>
                  <a:srgbClr val="66FFFF"/>
                </a:solidFill>
                <a:latin typeface="Arial" panose="020B0604020202020204" pitchFamily="34" charset="0"/>
                <a:ea typeface="楷体_GB2312" pitchFamily="49" charset="-122"/>
              </a:rPr>
              <a:t>K</a:t>
            </a:r>
            <a:r>
              <a:rPr lang="en-US" altLang="zh-CN" sz="2400" b="1" baseline="-30000" dirty="0">
                <a:solidFill>
                  <a:srgbClr val="66FFFF"/>
                </a:solidFill>
                <a:latin typeface="Arial" panose="020B0604020202020204" pitchFamily="34" charset="0"/>
                <a:ea typeface="楷体_GB2312" pitchFamily="49" charset="-122"/>
              </a:rPr>
              <a:t>-2</a:t>
            </a:r>
            <a:r>
              <a:rPr lang="en-US" altLang="zh-CN" sz="2400" b="1" dirty="0">
                <a:solidFill>
                  <a:srgbClr val="66FFFF"/>
                </a:solidFill>
                <a:latin typeface="Arial" panose="020B0604020202020204" pitchFamily="34" charset="0"/>
                <a:ea typeface="楷体_GB2312" pitchFamily="49" charset="-122"/>
              </a:rPr>
              <a:t>…K</a:t>
            </a:r>
            <a:r>
              <a:rPr lang="en-US" altLang="zh-CN" sz="2400" b="1" baseline="-30000" dirty="0">
                <a:solidFill>
                  <a:srgbClr val="66FFFF"/>
                </a:solidFill>
                <a:latin typeface="Arial" panose="020B0604020202020204" pitchFamily="34" charset="0"/>
                <a:ea typeface="楷体_GB2312" pitchFamily="49" charset="-122"/>
              </a:rPr>
              <a:t>-m</a:t>
            </a:r>
            <a:r>
              <a:rPr lang="en-US" altLang="zh-CN" sz="2400" b="1" dirty="0">
                <a:solidFill>
                  <a:srgbClr val="66FFFF"/>
                </a:solidFill>
                <a:latin typeface="Arial" panose="020B0604020202020204" pitchFamily="34" charset="0"/>
                <a:ea typeface="楷体_GB2312" pitchFamily="49" charset="-122"/>
              </a:rPr>
              <a:t>   K</a:t>
            </a:r>
            <a:r>
              <a:rPr lang="en-US" altLang="zh-CN" sz="2400" b="1" baseline="-30000" dirty="0">
                <a:solidFill>
                  <a:srgbClr val="66FFFF"/>
                </a:solidFill>
                <a:latin typeface="Arial" panose="020B0604020202020204" pitchFamily="34" charset="0"/>
                <a:ea typeface="楷体_GB2312" pitchFamily="49" charset="-122"/>
              </a:rPr>
              <a:t>i</a:t>
            </a:r>
            <a:r>
              <a:rPr lang="en-US" altLang="zh-CN" sz="2400" b="1" dirty="0">
                <a:solidFill>
                  <a:srgbClr val="66FFFF"/>
                </a:solidFill>
                <a:latin typeface="Arial" panose="020B0604020202020204" pitchFamily="34" charset="0"/>
                <a:ea typeface="楷体_GB2312" pitchFamily="49" charset="-122"/>
                <a:sym typeface="Symbol" panose="05050102010706020507" pitchFamily="18" charset="2"/>
              </a:rPr>
              <a:t></a:t>
            </a:r>
            <a:r>
              <a:rPr lang="en-US" altLang="zh-CN" sz="2400" b="1" dirty="0">
                <a:solidFill>
                  <a:srgbClr val="66FFFF"/>
                </a:solidFill>
                <a:latin typeface="Arial" panose="020B0604020202020204" pitchFamily="34" charset="0"/>
                <a:ea typeface="楷体_GB2312" pitchFamily="49" charset="-122"/>
              </a:rPr>
              <a:t>{ 0,1,2…9}</a:t>
            </a:r>
            <a:endParaRPr lang="en-US" altLang="zh-CN" sz="2400" b="1" dirty="0">
              <a:solidFill>
                <a:srgbClr val="66FFFF"/>
              </a:solidFill>
              <a:latin typeface="Arial" panose="020B0604020202020204" pitchFamily="34" charset="0"/>
              <a:ea typeface="楷体_GB2312" pitchFamily="49" charset="-122"/>
            </a:endParaRPr>
          </a:p>
          <a:p>
            <a:pPr fontAlgn="base">
              <a:spcBef>
                <a:spcPct val="0"/>
              </a:spcBef>
              <a:spcAft>
                <a:spcPct val="0"/>
              </a:spcAft>
              <a:buClr>
                <a:srgbClr val="FF9933"/>
              </a:buClr>
              <a:buFont typeface="Wingdings 2" panose="05020102010507070707" pitchFamily="18" charset="2"/>
              <a:buNone/>
            </a:pPr>
            <a:r>
              <a:rPr lang="en-US" altLang="zh-CN" sz="2400" b="1" dirty="0">
                <a:solidFill>
                  <a:srgbClr val="66FFFF"/>
                </a:solidFill>
                <a:latin typeface="Arial" panose="020B0604020202020204" pitchFamily="34" charset="0"/>
                <a:ea typeface="楷体_GB2312" pitchFamily="49" charset="-122"/>
              </a:rPr>
              <a:t>             </a:t>
            </a:r>
            <a:r>
              <a:rPr lang="en-US" altLang="zh-CN" sz="2400" b="1" baseline="-30000" dirty="0">
                <a:solidFill>
                  <a:srgbClr val="66FFFF"/>
                </a:solidFill>
                <a:latin typeface="Arial" panose="020B0604020202020204" pitchFamily="34" charset="0"/>
                <a:ea typeface="楷体_GB2312" pitchFamily="49" charset="-122"/>
              </a:rPr>
              <a:t>              -m</a:t>
            </a:r>
            <a:endParaRPr lang="en-US" altLang="zh-CN" sz="2400" b="1" dirty="0">
              <a:solidFill>
                <a:srgbClr val="66FFFF"/>
              </a:solidFill>
              <a:latin typeface="Arial" panose="020B0604020202020204" pitchFamily="34" charset="0"/>
              <a:ea typeface="楷体_GB2312" pitchFamily="49" charset="-122"/>
            </a:endParaRPr>
          </a:p>
          <a:p>
            <a:pPr fontAlgn="base">
              <a:spcBef>
                <a:spcPct val="0"/>
              </a:spcBef>
              <a:spcAft>
                <a:spcPct val="0"/>
              </a:spcAft>
              <a:buClr>
                <a:srgbClr val="FF9933"/>
              </a:buClr>
              <a:buFont typeface="Wingdings 2" panose="05020102010507070707" pitchFamily="18" charset="2"/>
              <a:buNone/>
            </a:pPr>
            <a:r>
              <a:rPr lang="en-US" altLang="zh-CN" sz="2400" b="1" dirty="0">
                <a:solidFill>
                  <a:srgbClr val="66FFFF"/>
                </a:solidFill>
                <a:latin typeface="Arial" panose="020B0604020202020204" pitchFamily="34" charset="0"/>
                <a:ea typeface="楷体_GB2312" pitchFamily="49" charset="-122"/>
              </a:rPr>
              <a:t>            (X)</a:t>
            </a:r>
            <a:r>
              <a:rPr lang="en-US" altLang="zh-CN" sz="2400" b="1" baseline="-30000" dirty="0">
                <a:solidFill>
                  <a:srgbClr val="66FFFF"/>
                </a:solidFill>
                <a:latin typeface="Arial" panose="020B0604020202020204" pitchFamily="34" charset="0"/>
                <a:ea typeface="楷体_GB2312" pitchFamily="49" charset="-122"/>
              </a:rPr>
              <a:t>10 </a:t>
            </a:r>
            <a:r>
              <a:rPr lang="en-US" altLang="zh-CN" sz="2400" b="1" dirty="0">
                <a:solidFill>
                  <a:srgbClr val="66FFFF"/>
                </a:solidFill>
                <a:latin typeface="Arial" panose="020B0604020202020204" pitchFamily="34" charset="0"/>
                <a:ea typeface="楷体_GB2312" pitchFamily="49" charset="-122"/>
              </a:rPr>
              <a:t>=</a:t>
            </a:r>
            <a:r>
              <a:rPr lang="en-US" altLang="zh-CN" sz="2400" b="1" dirty="0">
                <a:solidFill>
                  <a:srgbClr val="66FFFF"/>
                </a:solidFill>
                <a:latin typeface="Arial" panose="020B0604020202020204" pitchFamily="34" charset="0"/>
                <a:ea typeface="楷体_GB2312" pitchFamily="49" charset="-122"/>
                <a:sym typeface="Symbol" panose="05050102010706020507" pitchFamily="18" charset="2"/>
              </a:rPr>
              <a:t></a:t>
            </a:r>
            <a:r>
              <a:rPr lang="en-US" altLang="zh-CN" sz="2400" b="1" dirty="0">
                <a:solidFill>
                  <a:srgbClr val="66FFFF"/>
                </a:solidFill>
                <a:latin typeface="Arial" panose="020B0604020202020204" pitchFamily="34" charset="0"/>
                <a:ea typeface="楷体_GB2312" pitchFamily="49" charset="-122"/>
              </a:rPr>
              <a:t>K</a:t>
            </a:r>
            <a:r>
              <a:rPr lang="en-US" altLang="zh-CN" sz="2400" b="1" baseline="-30000" dirty="0">
                <a:solidFill>
                  <a:srgbClr val="66FFFF"/>
                </a:solidFill>
                <a:latin typeface="Arial" panose="020B0604020202020204" pitchFamily="34" charset="0"/>
                <a:ea typeface="楷体_GB2312" pitchFamily="49" charset="-122"/>
              </a:rPr>
              <a:t>i</a:t>
            </a:r>
            <a:r>
              <a:rPr lang="en-US" altLang="zh-CN" sz="2400" b="1" dirty="0">
                <a:solidFill>
                  <a:srgbClr val="66FFFF"/>
                </a:solidFill>
                <a:latin typeface="Arial" panose="020B0604020202020204" pitchFamily="34" charset="0"/>
                <a:ea typeface="楷体_GB2312" pitchFamily="49" charset="-122"/>
                <a:sym typeface="Symbol" panose="05050102010706020507" pitchFamily="18" charset="2"/>
              </a:rPr>
              <a:t>10</a:t>
            </a:r>
            <a:r>
              <a:rPr lang="en-US" altLang="zh-CN" sz="2400" b="1" baseline="30000" dirty="0">
                <a:solidFill>
                  <a:srgbClr val="66FFFF"/>
                </a:solidFill>
                <a:latin typeface="Arial" panose="020B0604020202020204" pitchFamily="34" charset="0"/>
                <a:ea typeface="楷体_GB2312" pitchFamily="49" charset="-122"/>
              </a:rPr>
              <a:t>i</a:t>
            </a:r>
            <a:r>
              <a:rPr lang="en-US" altLang="zh-CN" sz="2400" b="1" dirty="0">
                <a:solidFill>
                  <a:srgbClr val="66FFFF"/>
                </a:solidFill>
                <a:latin typeface="Arial" panose="020B0604020202020204" pitchFamily="34" charset="0"/>
                <a:ea typeface="楷体_GB2312" pitchFamily="49" charset="-122"/>
              </a:rPr>
              <a:t> Ki</a:t>
            </a:r>
            <a:r>
              <a:rPr lang="en-US" altLang="zh-CN" sz="2400" b="1" dirty="0">
                <a:solidFill>
                  <a:srgbClr val="66FFFF"/>
                </a:solidFill>
                <a:latin typeface="Arial" panose="020B0604020202020204" pitchFamily="34" charset="0"/>
                <a:ea typeface="楷体_GB2312" pitchFamily="49" charset="-122"/>
                <a:sym typeface="Symbol" panose="05050102010706020507" pitchFamily="18" charset="2"/>
              </a:rPr>
              <a:t></a:t>
            </a:r>
            <a:r>
              <a:rPr lang="en-US" altLang="zh-CN" sz="2400" b="1" dirty="0">
                <a:solidFill>
                  <a:srgbClr val="66FFFF"/>
                </a:solidFill>
                <a:latin typeface="Arial" panose="020B0604020202020204" pitchFamily="34" charset="0"/>
                <a:ea typeface="楷体_GB2312" pitchFamily="49" charset="-122"/>
              </a:rPr>
              <a:t>{0,1,….9}, 10</a:t>
            </a:r>
            <a:r>
              <a:rPr lang="en-US" altLang="zh-CN" sz="2400" b="1" baseline="30000" dirty="0">
                <a:solidFill>
                  <a:srgbClr val="66FFFF"/>
                </a:solidFill>
                <a:latin typeface="Arial" panose="020B0604020202020204" pitchFamily="34" charset="0"/>
                <a:ea typeface="楷体_GB2312" pitchFamily="49" charset="-122"/>
              </a:rPr>
              <a:t>i</a:t>
            </a:r>
            <a:r>
              <a:rPr lang="zh-CN" altLang="en-US" sz="2400" b="1" dirty="0">
                <a:solidFill>
                  <a:srgbClr val="66FFFF"/>
                </a:solidFill>
                <a:latin typeface="Arial" panose="020B0604020202020204" pitchFamily="34" charset="0"/>
                <a:ea typeface="楷体_GB2312" pitchFamily="49" charset="-122"/>
              </a:rPr>
              <a:t>称为位权，</a:t>
            </a:r>
            <a:r>
              <a:rPr lang="en-US" altLang="zh-CN" sz="2400" b="1" dirty="0">
                <a:solidFill>
                  <a:srgbClr val="66FFFF"/>
                </a:solidFill>
                <a:latin typeface="Arial" panose="020B0604020202020204" pitchFamily="34" charset="0"/>
                <a:ea typeface="楷体_GB2312" pitchFamily="49" charset="-122"/>
              </a:rPr>
              <a:t>10</a:t>
            </a:r>
            <a:r>
              <a:rPr lang="zh-CN" altLang="en-US" sz="2400" b="1" dirty="0">
                <a:solidFill>
                  <a:srgbClr val="66FFFF"/>
                </a:solidFill>
                <a:latin typeface="Arial" panose="020B0604020202020204" pitchFamily="34" charset="0"/>
                <a:ea typeface="楷体_GB2312" pitchFamily="49" charset="-122"/>
              </a:rPr>
              <a:t>为基。</a:t>
            </a:r>
            <a:r>
              <a:rPr lang="zh-CN" altLang="en-US" sz="2400" b="1" baseline="30000" dirty="0">
                <a:solidFill>
                  <a:srgbClr val="66FFFF"/>
                </a:solidFill>
                <a:latin typeface="Arial" panose="020B0604020202020204" pitchFamily="34" charset="0"/>
                <a:ea typeface="楷体_GB2312" pitchFamily="49" charset="-122"/>
              </a:rPr>
              <a:t> </a:t>
            </a:r>
            <a:endParaRPr lang="zh-CN" altLang="en-US" sz="2400" b="1" dirty="0">
              <a:solidFill>
                <a:srgbClr val="66FFFF"/>
              </a:solidFill>
              <a:latin typeface="Arial" panose="020B0604020202020204" pitchFamily="34" charset="0"/>
              <a:ea typeface="楷体_GB2312" pitchFamily="49" charset="-122"/>
            </a:endParaRPr>
          </a:p>
          <a:p>
            <a:pPr fontAlgn="base">
              <a:spcBef>
                <a:spcPct val="0"/>
              </a:spcBef>
              <a:spcAft>
                <a:spcPct val="0"/>
              </a:spcAft>
              <a:buClr>
                <a:srgbClr val="FF9933"/>
              </a:buClr>
              <a:buFont typeface="Wingdings 2" panose="05020102010507070707" pitchFamily="18" charset="2"/>
              <a:buNone/>
            </a:pPr>
            <a:r>
              <a:rPr lang="zh-CN" altLang="en-US" sz="2400" b="1" dirty="0">
                <a:solidFill>
                  <a:srgbClr val="66FFFF"/>
                </a:solidFill>
                <a:latin typeface="Arial" panose="020B0604020202020204" pitchFamily="34" charset="0"/>
                <a:ea typeface="楷体_GB2312" pitchFamily="49" charset="-122"/>
              </a:rPr>
              <a:t>                       </a:t>
            </a:r>
            <a:r>
              <a:rPr lang="en-US" altLang="zh-CN" sz="2400" b="1" baseline="30000" dirty="0" err="1">
                <a:solidFill>
                  <a:srgbClr val="66FFFF"/>
                </a:solidFill>
                <a:latin typeface="Arial" panose="020B0604020202020204" pitchFamily="34" charset="0"/>
                <a:ea typeface="楷体_GB2312" pitchFamily="49" charset="-122"/>
              </a:rPr>
              <a:t>i</a:t>
            </a:r>
            <a:r>
              <a:rPr lang="en-US" altLang="zh-CN" sz="2400" b="1" baseline="30000" dirty="0">
                <a:solidFill>
                  <a:srgbClr val="66FFFF"/>
                </a:solidFill>
                <a:latin typeface="Arial" panose="020B0604020202020204" pitchFamily="34" charset="0"/>
                <a:ea typeface="楷体_GB2312" pitchFamily="49" charset="-122"/>
              </a:rPr>
              <a:t>=n</a:t>
            </a:r>
            <a:endParaRPr lang="en-US" altLang="zh-CN" sz="2400" b="1" dirty="0">
              <a:solidFill>
                <a:srgbClr val="66FFFF"/>
              </a:solidFill>
              <a:latin typeface="Arial" panose="020B0604020202020204" pitchFamily="34" charset="0"/>
              <a:ea typeface="楷体_GB2312" pitchFamily="49" charset="-122"/>
            </a:endParaRPr>
          </a:p>
        </p:txBody>
      </p:sp>
      <p:sp>
        <p:nvSpPr>
          <p:cNvPr id="20" name="Text Box 12"/>
          <p:cNvSpPr txBox="1">
            <a:spLocks noChangeArrowheads="1"/>
          </p:cNvSpPr>
          <p:nvPr/>
        </p:nvSpPr>
        <p:spPr bwMode="auto">
          <a:xfrm>
            <a:off x="955674" y="5481935"/>
            <a:ext cx="612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Clr>
                <a:srgbClr val="FF9933"/>
              </a:buClr>
              <a:buFont typeface="Wingdings 2" panose="05020102010507070707" pitchFamily="18" charset="2"/>
              <a:buChar char="ã"/>
            </a:pPr>
            <a:r>
              <a:rPr kumimoji="0" lang="zh-CN" altLang="en-US" sz="2400" b="1" dirty="0">
                <a:solidFill>
                  <a:srgbClr val="66FFFF"/>
                </a:solidFill>
                <a:latin typeface="楷体_GB2312" pitchFamily="49" charset="-122"/>
                <a:ea typeface="楷体_GB2312" pitchFamily="49" charset="-122"/>
              </a:rPr>
              <a:t>加法运算逢</a:t>
            </a:r>
            <a:r>
              <a:rPr lang="zh-CN" altLang="en-US" sz="2400" b="1" dirty="0">
                <a:solidFill>
                  <a:srgbClr val="66FFFF"/>
                </a:solidFill>
                <a:latin typeface="楷体_GB2312" pitchFamily="49" charset="-122"/>
                <a:ea typeface="楷体_GB2312" pitchFamily="49" charset="-122"/>
              </a:rPr>
              <a:t>十进一 ，减法运算借一当十。</a:t>
            </a:r>
            <a:endParaRPr lang="zh-CN" altLang="en-US" sz="2400" b="1" dirty="0">
              <a:solidFill>
                <a:srgbClr val="66FFFF"/>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checkerboard(across)">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0-#ppt_w/2"/>
                                          </p:val>
                                        </p:tav>
                                        <p:tav tm="100000">
                                          <p:val>
                                            <p:strVal val="#ppt_x"/>
                                          </p:val>
                                        </p:tav>
                                      </p:tavLst>
                                    </p:anim>
                                    <p:anim calcmode="lin" valueType="num">
                                      <p:cBhvr additive="base">
                                        <p:cTn id="17"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3" presetClass="entr" presetSubtype="288"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500" fill="hold"/>
                                        <p:tgtEl>
                                          <p:spTgt spid="17"/>
                                        </p:tgtEl>
                                        <p:attrNameLst>
                                          <p:attrName>ppt_w</p:attrName>
                                        </p:attrNameLst>
                                      </p:cBhvr>
                                      <p:tavLst>
                                        <p:tav tm="0">
                                          <p:val>
                                            <p:strVal val="4/3*#ppt_w"/>
                                          </p:val>
                                        </p:tav>
                                        <p:tav tm="100000">
                                          <p:val>
                                            <p:strVal val="#ppt_w"/>
                                          </p:val>
                                        </p:tav>
                                      </p:tavLst>
                                    </p:anim>
                                    <p:anim calcmode="lin" valueType="num">
                                      <p:cBhvr>
                                        <p:cTn id="34" dur="500" fill="hold"/>
                                        <p:tgtEl>
                                          <p:spTgt spid="17"/>
                                        </p:tgtEl>
                                        <p:attrNameLst>
                                          <p:attrName>ppt_h</p:attrName>
                                        </p:attrNameLst>
                                      </p:cBhvr>
                                      <p:tavLst>
                                        <p:tav tm="0">
                                          <p:val>
                                            <p:strVal val="4/3*#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blinds(horizontal)">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box(in)">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3" grpId="0" autoUpdateAnimBg="0"/>
      <p:bldP spid="14" grpId="0" autoUpdateAnimBg="0"/>
      <p:bldP spid="16" grpId="0" autoUpdateAnimBg="0"/>
      <p:bldP spid="17" grpId="0" autoUpdateAnimBg="0"/>
      <p:bldP spid="18" grpId="0" autoUpdateAnimBg="0"/>
      <p:bldP spid="19" grpId="0" autoUpdateAnimBg="0"/>
      <p:bldP spid="2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6333" y="320488"/>
            <a:ext cx="11599334" cy="583142"/>
          </a:xfrm>
        </p:spPr>
        <p:txBody>
          <a:bodyPr/>
          <a:lstStyle/>
          <a:p>
            <a:r>
              <a:rPr lang="zh-CN" altLang="en-US" sz="2400" b="1" dirty="0">
                <a:solidFill>
                  <a:srgbClr val="FFFF00"/>
                </a:solidFill>
                <a:latin typeface="Arial" panose="020B0604020202020204" pitchFamily="34" charset="0"/>
                <a:ea typeface="楷体_GB2312" pitchFamily="49" charset="-122"/>
              </a:rPr>
              <a:t>       由此推广到</a:t>
            </a:r>
            <a:r>
              <a:rPr lang="en-US" altLang="zh-CN" sz="2400" b="1" dirty="0">
                <a:solidFill>
                  <a:srgbClr val="FFFF00"/>
                </a:solidFill>
                <a:latin typeface="Arial" panose="020B0604020202020204" pitchFamily="34" charset="0"/>
                <a:ea typeface="楷体_GB2312" pitchFamily="49" charset="-122"/>
              </a:rPr>
              <a:t>R</a:t>
            </a:r>
            <a:r>
              <a:rPr lang="zh-CN" altLang="en-US" sz="2400" b="1" dirty="0">
                <a:solidFill>
                  <a:srgbClr val="FFFF00"/>
                </a:solidFill>
                <a:latin typeface="Arial" panose="020B0604020202020204" pitchFamily="34" charset="0"/>
                <a:ea typeface="楷体_GB2312" pitchFamily="49" charset="-122"/>
              </a:rPr>
              <a:t>进值计数方法：</a:t>
            </a:r>
            <a:endParaRPr lang="zh-CN" altLang="en-US" sz="2400" dirty="0"/>
          </a:p>
        </p:txBody>
      </p:sp>
      <p:sp>
        <p:nvSpPr>
          <p:cNvPr id="3" name="Text Box 3"/>
          <p:cNvSpPr txBox="1">
            <a:spLocks noChangeArrowheads="1"/>
          </p:cNvSpPr>
          <p:nvPr/>
        </p:nvSpPr>
        <p:spPr bwMode="auto">
          <a:xfrm>
            <a:off x="293488" y="923453"/>
            <a:ext cx="118985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2400" b="0" dirty="0">
                <a:solidFill>
                  <a:srgbClr val="FFFFCC"/>
                </a:solidFill>
                <a:latin typeface="Arial" panose="020B0604020202020204" pitchFamily="34" charset="0"/>
                <a:ea typeface="华文新魏" panose="02010800040101010101" pitchFamily="2" charset="-122"/>
              </a:rPr>
              <a:t>       </a:t>
            </a:r>
            <a:r>
              <a:rPr lang="en-US" altLang="zh-CN" sz="2400" dirty="0">
                <a:solidFill>
                  <a:srgbClr val="FFFFCC"/>
                </a:solidFill>
                <a:latin typeface="Arial" panose="020B0604020202020204" pitchFamily="34" charset="0"/>
                <a:ea typeface="华文新魏" panose="02010800040101010101" pitchFamily="2" charset="-122"/>
              </a:rPr>
              <a:t>①</a:t>
            </a:r>
            <a:r>
              <a:rPr lang="en-US" altLang="zh-CN" sz="2400" b="0" dirty="0">
                <a:solidFill>
                  <a:srgbClr val="FFFFCC"/>
                </a:solidFill>
                <a:latin typeface="Arial" panose="020B0604020202020204" pitchFamily="34" charset="0"/>
                <a:ea typeface="楷体_GB2312" pitchFamily="49" charset="-122"/>
              </a:rPr>
              <a:t>R</a:t>
            </a:r>
            <a:r>
              <a:rPr lang="zh-CN" altLang="en-US" sz="2400" b="0" dirty="0">
                <a:solidFill>
                  <a:srgbClr val="FFFFCC"/>
                </a:solidFill>
                <a:latin typeface="Arial" panose="020B0604020202020204" pitchFamily="34" charset="0"/>
                <a:ea typeface="楷体_GB2312" pitchFamily="49" charset="-122"/>
              </a:rPr>
              <a:t>进制有</a:t>
            </a:r>
            <a:r>
              <a:rPr lang="en-US" altLang="zh-CN" sz="2400" b="0" dirty="0">
                <a:solidFill>
                  <a:srgbClr val="FFFFCC"/>
                </a:solidFill>
                <a:latin typeface="Arial" panose="020B0604020202020204" pitchFamily="34" charset="0"/>
                <a:ea typeface="楷体_GB2312" pitchFamily="49" charset="-122"/>
              </a:rPr>
              <a:t>0</a:t>
            </a:r>
            <a:r>
              <a:rPr lang="zh-CN" altLang="en-US" sz="2400" b="0" dirty="0">
                <a:solidFill>
                  <a:srgbClr val="FFFFCC"/>
                </a:solidFill>
                <a:latin typeface="Arial" panose="020B0604020202020204" pitchFamily="34" charset="0"/>
                <a:ea typeface="楷体_GB2312" pitchFamily="49" charset="-122"/>
              </a:rPr>
              <a:t>、</a:t>
            </a:r>
            <a:r>
              <a:rPr lang="en-US" altLang="zh-CN" sz="2400" b="0" dirty="0">
                <a:solidFill>
                  <a:srgbClr val="FFFFCC"/>
                </a:solidFill>
                <a:latin typeface="Arial" panose="020B0604020202020204" pitchFamily="34" charset="0"/>
                <a:ea typeface="楷体_GB2312" pitchFamily="49" charset="-122"/>
              </a:rPr>
              <a:t>1</a:t>
            </a:r>
            <a:r>
              <a:rPr lang="zh-CN" altLang="en-US" sz="2400" b="0" dirty="0">
                <a:solidFill>
                  <a:srgbClr val="FFFFCC"/>
                </a:solidFill>
                <a:latin typeface="Arial" panose="020B0604020202020204" pitchFamily="34" charset="0"/>
                <a:ea typeface="楷体_GB2312" pitchFamily="49" charset="-122"/>
              </a:rPr>
              <a:t>、</a:t>
            </a:r>
            <a:r>
              <a:rPr lang="en-US" altLang="zh-CN" sz="2400" b="0" dirty="0">
                <a:solidFill>
                  <a:srgbClr val="FFFFCC"/>
                </a:solidFill>
                <a:latin typeface="Arial" panose="020B0604020202020204" pitchFamily="34" charset="0"/>
                <a:ea typeface="楷体_GB2312" pitchFamily="49" charset="-122"/>
              </a:rPr>
              <a:t>2…R-1</a:t>
            </a:r>
            <a:r>
              <a:rPr lang="zh-CN" altLang="en-US" sz="2400" b="0" dirty="0">
                <a:solidFill>
                  <a:srgbClr val="FFFFCC"/>
                </a:solidFill>
                <a:latin typeface="Arial" panose="020B0604020202020204" pitchFamily="34" charset="0"/>
                <a:ea typeface="楷体_GB2312" pitchFamily="49" charset="-122"/>
              </a:rPr>
              <a:t>共</a:t>
            </a:r>
            <a:r>
              <a:rPr lang="en-US" altLang="zh-CN" sz="2400" b="0" dirty="0">
                <a:solidFill>
                  <a:srgbClr val="FFFFCC"/>
                </a:solidFill>
                <a:latin typeface="Arial" panose="020B0604020202020204" pitchFamily="34" charset="0"/>
                <a:ea typeface="楷体_GB2312" pitchFamily="49" charset="-122"/>
              </a:rPr>
              <a:t>R</a:t>
            </a:r>
            <a:r>
              <a:rPr lang="zh-CN" altLang="en-US" sz="2400" b="0" dirty="0">
                <a:solidFill>
                  <a:srgbClr val="FFFFCC"/>
                </a:solidFill>
                <a:latin typeface="Arial" panose="020B0604020202020204" pitchFamily="34" charset="0"/>
                <a:ea typeface="楷体_GB2312" pitchFamily="49" charset="-122"/>
              </a:rPr>
              <a:t>个数字符号，每个数字符号各代表一个</a:t>
            </a:r>
            <a:r>
              <a:rPr lang="en-US" altLang="zh-CN" sz="2400" b="0" dirty="0">
                <a:solidFill>
                  <a:srgbClr val="FFFFCC"/>
                </a:solidFill>
                <a:latin typeface="Arial" panose="020B0604020202020204" pitchFamily="34" charset="0"/>
                <a:ea typeface="楷体_GB2312" pitchFamily="49" charset="-122"/>
              </a:rPr>
              <a:t>0</a:t>
            </a:r>
            <a:r>
              <a:rPr lang="zh-CN" altLang="en-US" sz="2400" b="0" dirty="0">
                <a:solidFill>
                  <a:srgbClr val="FFFFCC"/>
                </a:solidFill>
                <a:latin typeface="Arial" panose="020B0604020202020204" pitchFamily="34" charset="0"/>
                <a:ea typeface="楷体_GB2312" pitchFamily="49" charset="-122"/>
              </a:rPr>
              <a:t>到</a:t>
            </a:r>
            <a:r>
              <a:rPr lang="en-US" altLang="zh-CN" sz="2400" b="0" dirty="0">
                <a:solidFill>
                  <a:srgbClr val="FFFFCC"/>
                </a:solidFill>
                <a:latin typeface="Arial" panose="020B0604020202020204" pitchFamily="34" charset="0"/>
                <a:ea typeface="楷体_GB2312" pitchFamily="49" charset="-122"/>
              </a:rPr>
              <a:t>R-1</a:t>
            </a:r>
            <a:r>
              <a:rPr lang="zh-CN" altLang="en-US" sz="2400" b="0" dirty="0">
                <a:solidFill>
                  <a:srgbClr val="FFFFCC"/>
                </a:solidFill>
                <a:latin typeface="Arial" panose="020B0604020202020204" pitchFamily="34" charset="0"/>
                <a:ea typeface="楷体_GB2312" pitchFamily="49" charset="-122"/>
              </a:rPr>
              <a:t>范围内固定的值；</a:t>
            </a:r>
            <a:endParaRPr lang="zh-CN" altLang="en-US" sz="2400" b="0" dirty="0">
              <a:solidFill>
                <a:srgbClr val="FFFFCC"/>
              </a:solidFill>
              <a:latin typeface="Arial" panose="020B0604020202020204" pitchFamily="34" charset="0"/>
              <a:ea typeface="楷体_GB2312" pitchFamily="49" charset="-122"/>
            </a:endParaRPr>
          </a:p>
        </p:txBody>
      </p:sp>
      <p:sp>
        <p:nvSpPr>
          <p:cNvPr id="4" name="Text Box 4"/>
          <p:cNvSpPr txBox="1">
            <a:spLocks noChangeArrowheads="1"/>
          </p:cNvSpPr>
          <p:nvPr/>
        </p:nvSpPr>
        <p:spPr bwMode="auto">
          <a:xfrm>
            <a:off x="293488" y="1753716"/>
            <a:ext cx="1171140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2400" b="0" dirty="0">
                <a:solidFill>
                  <a:srgbClr val="FFFFCC"/>
                </a:solidFill>
                <a:latin typeface="Arial" panose="020B0604020202020204" pitchFamily="34" charset="0"/>
                <a:ea typeface="华文新魏" panose="02010800040101010101" pitchFamily="2" charset="-122"/>
              </a:rPr>
              <a:t>       </a:t>
            </a:r>
            <a:r>
              <a:rPr lang="en-US" altLang="zh-CN" sz="2400" dirty="0">
                <a:solidFill>
                  <a:srgbClr val="FFFFCC"/>
                </a:solidFill>
                <a:latin typeface="Arial" panose="020B0604020202020204" pitchFamily="34" charset="0"/>
                <a:ea typeface="华文新魏" panose="02010800040101010101" pitchFamily="2" charset="-122"/>
              </a:rPr>
              <a:t>②</a:t>
            </a:r>
            <a:r>
              <a:rPr lang="zh-CN" altLang="en-US" sz="2400" b="0" dirty="0">
                <a:solidFill>
                  <a:srgbClr val="FFFFCC"/>
                </a:solidFill>
                <a:latin typeface="Arial" panose="020B0604020202020204" pitchFamily="34" charset="0"/>
                <a:ea typeface="楷体_GB2312" pitchFamily="49" charset="-122"/>
              </a:rPr>
              <a:t>由</a:t>
            </a:r>
            <a:r>
              <a:rPr lang="en-US" altLang="zh-CN" sz="2400" b="0" dirty="0">
                <a:solidFill>
                  <a:srgbClr val="FFFFCC"/>
                </a:solidFill>
                <a:latin typeface="Arial" panose="020B0604020202020204" pitchFamily="34" charset="0"/>
                <a:ea typeface="楷体_GB2312" pitchFamily="49" charset="-122"/>
              </a:rPr>
              <a:t>R</a:t>
            </a:r>
            <a:r>
              <a:rPr lang="zh-CN" altLang="en-US" sz="2400" b="0" dirty="0">
                <a:solidFill>
                  <a:srgbClr val="FFFFCC"/>
                </a:solidFill>
                <a:latin typeface="Arial" panose="020B0604020202020204" pitchFamily="34" charset="0"/>
                <a:ea typeface="楷体_GB2312" pitchFamily="49" charset="-122"/>
              </a:rPr>
              <a:t>个符号形成的序列来表示数值，写成如下形式</a:t>
            </a:r>
            <a:r>
              <a:rPr lang="en-US" altLang="zh-CN" sz="2400" b="0" dirty="0">
                <a:solidFill>
                  <a:srgbClr val="FFFFCC"/>
                </a:solidFill>
                <a:latin typeface="Arial" panose="020B0604020202020204" pitchFamily="34" charset="0"/>
                <a:ea typeface="楷体_GB2312" pitchFamily="49" charset="-122"/>
              </a:rPr>
              <a:t>:</a:t>
            </a:r>
            <a:endParaRPr lang="en-US" altLang="zh-CN" sz="2400" b="0" dirty="0">
              <a:solidFill>
                <a:srgbClr val="FFFFCC"/>
              </a:solidFill>
              <a:latin typeface="Arial" panose="020B0604020202020204" pitchFamily="34" charset="0"/>
              <a:ea typeface="楷体_GB2312" pitchFamily="49" charset="-122"/>
            </a:endParaRPr>
          </a:p>
          <a:p>
            <a:pPr>
              <a:spcBef>
                <a:spcPct val="0"/>
              </a:spcBef>
              <a:buNone/>
            </a:pPr>
            <a:endParaRPr lang="en-US" altLang="zh-CN" sz="2400" b="0" dirty="0">
              <a:solidFill>
                <a:srgbClr val="FFFFCC"/>
              </a:solidFill>
              <a:latin typeface="Arial" panose="020B0604020202020204" pitchFamily="34" charset="0"/>
              <a:cs typeface="Times New Roman" panose="02020603050405020304" pitchFamily="18" charset="0"/>
            </a:endParaRPr>
          </a:p>
          <a:p>
            <a:pPr eaLnBrk="1" hangingPunct="1">
              <a:spcBef>
                <a:spcPct val="0"/>
              </a:spcBef>
              <a:buFont typeface="Wingdings" panose="05000000000000000000" pitchFamily="2" charset="2"/>
              <a:buNone/>
            </a:pPr>
            <a:r>
              <a:rPr lang="en-US" altLang="zh-CN" sz="2400" b="0" dirty="0">
                <a:solidFill>
                  <a:srgbClr val="FFFFCC"/>
                </a:solidFill>
                <a:latin typeface="Arial" panose="020B0604020202020204" pitchFamily="34" charset="0"/>
                <a:ea typeface="楷体_GB2312" pitchFamily="49" charset="-122"/>
              </a:rPr>
              <a:t>        (X)</a:t>
            </a:r>
            <a:r>
              <a:rPr lang="en-US" altLang="zh-CN" sz="2400" b="0" baseline="-30000" dirty="0">
                <a:solidFill>
                  <a:srgbClr val="FFFFCC"/>
                </a:solidFill>
                <a:latin typeface="Arial" panose="020B0604020202020204" pitchFamily="34" charset="0"/>
                <a:ea typeface="楷体_GB2312" pitchFamily="49" charset="-122"/>
              </a:rPr>
              <a:t>R</a:t>
            </a:r>
            <a:r>
              <a:rPr lang="en-US" altLang="zh-CN" sz="2400" b="0" dirty="0">
                <a:solidFill>
                  <a:srgbClr val="FFFFCC"/>
                </a:solidFill>
                <a:latin typeface="Arial" panose="020B0604020202020204" pitchFamily="34" charset="0"/>
                <a:ea typeface="楷体_GB2312" pitchFamily="49" charset="-122"/>
              </a:rPr>
              <a:t>=K</a:t>
            </a:r>
            <a:r>
              <a:rPr lang="en-US" altLang="zh-CN" sz="2400" b="0" baseline="-30000" dirty="0">
                <a:solidFill>
                  <a:srgbClr val="FFFFCC"/>
                </a:solidFill>
                <a:latin typeface="Arial" panose="020B0604020202020204" pitchFamily="34" charset="0"/>
                <a:ea typeface="楷体_GB2312" pitchFamily="49" charset="-122"/>
              </a:rPr>
              <a:t>n</a:t>
            </a:r>
            <a:r>
              <a:rPr lang="en-US" altLang="zh-CN" sz="2400" b="0" dirty="0">
                <a:solidFill>
                  <a:srgbClr val="FFFFCC"/>
                </a:solidFill>
                <a:latin typeface="Arial" panose="020B0604020202020204" pitchFamily="34" charset="0"/>
                <a:ea typeface="楷体_GB2312" pitchFamily="49" charset="-122"/>
              </a:rPr>
              <a:t>K</a:t>
            </a:r>
            <a:r>
              <a:rPr lang="en-US" altLang="zh-CN" sz="2400" b="0" baseline="-30000" dirty="0">
                <a:solidFill>
                  <a:srgbClr val="FFFFCC"/>
                </a:solidFill>
                <a:latin typeface="Arial" panose="020B0604020202020204" pitchFamily="34" charset="0"/>
                <a:ea typeface="楷体_GB2312" pitchFamily="49" charset="-122"/>
              </a:rPr>
              <a:t>n-1</a:t>
            </a:r>
            <a:r>
              <a:rPr lang="en-US" altLang="zh-CN" sz="2400" b="0" dirty="0">
                <a:solidFill>
                  <a:srgbClr val="FFFFCC"/>
                </a:solidFill>
                <a:latin typeface="Arial" panose="020B0604020202020204" pitchFamily="34" charset="0"/>
                <a:ea typeface="楷体_GB2312" pitchFamily="49" charset="-122"/>
              </a:rPr>
              <a:t>…K</a:t>
            </a:r>
            <a:r>
              <a:rPr lang="en-US" altLang="zh-CN" sz="2400" b="0" baseline="-30000" dirty="0">
                <a:solidFill>
                  <a:srgbClr val="FFFFCC"/>
                </a:solidFill>
                <a:latin typeface="Arial" panose="020B0604020202020204" pitchFamily="34" charset="0"/>
                <a:ea typeface="楷体_GB2312" pitchFamily="49" charset="-122"/>
              </a:rPr>
              <a:t>1</a:t>
            </a:r>
            <a:r>
              <a:rPr lang="en-US" altLang="zh-CN" sz="2400" b="0" dirty="0">
                <a:solidFill>
                  <a:srgbClr val="FFFFCC"/>
                </a:solidFill>
                <a:latin typeface="Arial" panose="020B0604020202020204" pitchFamily="34" charset="0"/>
                <a:ea typeface="楷体_GB2312" pitchFamily="49" charset="-122"/>
              </a:rPr>
              <a:t>K</a:t>
            </a:r>
            <a:r>
              <a:rPr lang="en-US" altLang="zh-CN" sz="2400" b="0" baseline="-30000" dirty="0">
                <a:solidFill>
                  <a:srgbClr val="FFFFCC"/>
                </a:solidFill>
                <a:latin typeface="Arial" panose="020B0604020202020204" pitchFamily="34" charset="0"/>
                <a:ea typeface="楷体_GB2312" pitchFamily="49" charset="-122"/>
              </a:rPr>
              <a:t>0</a:t>
            </a:r>
            <a:r>
              <a:rPr lang="en-US" altLang="zh-CN" sz="2400" b="0" dirty="0">
                <a:solidFill>
                  <a:srgbClr val="FFFFCC"/>
                </a:solidFill>
                <a:latin typeface="Arial" panose="020B0604020202020204" pitchFamily="34" charset="0"/>
                <a:ea typeface="楷体_GB2312" pitchFamily="49" charset="-122"/>
              </a:rPr>
              <a:t>.K</a:t>
            </a:r>
            <a:r>
              <a:rPr lang="en-US" altLang="zh-CN" sz="2400" b="0" baseline="-30000" dirty="0">
                <a:solidFill>
                  <a:srgbClr val="FFFFCC"/>
                </a:solidFill>
                <a:latin typeface="Arial" panose="020B0604020202020204" pitchFamily="34" charset="0"/>
                <a:ea typeface="楷体_GB2312" pitchFamily="49" charset="-122"/>
              </a:rPr>
              <a:t>-1</a:t>
            </a:r>
            <a:r>
              <a:rPr lang="en-US" altLang="zh-CN" sz="2400" b="0" dirty="0">
                <a:solidFill>
                  <a:srgbClr val="FFFFCC"/>
                </a:solidFill>
                <a:latin typeface="Arial" panose="020B0604020202020204" pitchFamily="34" charset="0"/>
                <a:ea typeface="楷体_GB2312" pitchFamily="49" charset="-122"/>
              </a:rPr>
              <a:t>K</a:t>
            </a:r>
            <a:r>
              <a:rPr lang="en-US" altLang="zh-CN" sz="2400" b="0" baseline="-30000" dirty="0">
                <a:solidFill>
                  <a:srgbClr val="FFFFCC"/>
                </a:solidFill>
                <a:latin typeface="Arial" panose="020B0604020202020204" pitchFamily="34" charset="0"/>
                <a:ea typeface="楷体_GB2312" pitchFamily="49" charset="-122"/>
              </a:rPr>
              <a:t>-2</a:t>
            </a:r>
            <a:r>
              <a:rPr lang="en-US" altLang="zh-CN" sz="2400" b="0" dirty="0">
                <a:solidFill>
                  <a:srgbClr val="FFFFCC"/>
                </a:solidFill>
                <a:latin typeface="Arial" panose="020B0604020202020204" pitchFamily="34" charset="0"/>
                <a:ea typeface="楷体_GB2312" pitchFamily="49" charset="-122"/>
              </a:rPr>
              <a:t>…K</a:t>
            </a:r>
            <a:r>
              <a:rPr lang="en-US" altLang="zh-CN" sz="2400" b="0" baseline="-30000" dirty="0">
                <a:solidFill>
                  <a:srgbClr val="FFFFCC"/>
                </a:solidFill>
                <a:latin typeface="Arial" panose="020B0604020202020204" pitchFamily="34" charset="0"/>
                <a:ea typeface="楷体_GB2312" pitchFamily="49" charset="-122"/>
              </a:rPr>
              <a:t>-m</a:t>
            </a:r>
            <a:r>
              <a:rPr lang="en-US" altLang="zh-CN" sz="2400" b="0" dirty="0">
                <a:solidFill>
                  <a:srgbClr val="FFFFCC"/>
                </a:solidFill>
                <a:latin typeface="Arial" panose="020B0604020202020204" pitchFamily="34" charset="0"/>
                <a:ea typeface="楷体_GB2312" pitchFamily="49" charset="-122"/>
              </a:rPr>
              <a:t>   K</a:t>
            </a:r>
            <a:r>
              <a:rPr lang="en-US" altLang="zh-CN" sz="2400" b="0" baseline="-30000" dirty="0">
                <a:solidFill>
                  <a:srgbClr val="FFFFCC"/>
                </a:solidFill>
                <a:latin typeface="Arial" panose="020B0604020202020204" pitchFamily="34" charset="0"/>
                <a:ea typeface="楷体_GB2312" pitchFamily="49" charset="-122"/>
              </a:rPr>
              <a:t>i</a:t>
            </a:r>
            <a:r>
              <a:rPr lang="en-US" altLang="zh-CN" sz="2400" b="0" dirty="0">
                <a:solidFill>
                  <a:srgbClr val="FFFFCC"/>
                </a:solidFill>
                <a:latin typeface="Arial" panose="020B0604020202020204" pitchFamily="34" charset="0"/>
                <a:ea typeface="楷体_GB2312" pitchFamily="49" charset="-122"/>
              </a:rPr>
              <a:t> </a:t>
            </a:r>
            <a:r>
              <a:rPr lang="en-US" altLang="zh-CN" sz="2400" b="0" dirty="0">
                <a:solidFill>
                  <a:srgbClr val="FFFFCC"/>
                </a:solidFill>
                <a:latin typeface="Arial" panose="020B0604020202020204" pitchFamily="34" charset="0"/>
                <a:ea typeface="楷体_GB2312" pitchFamily="49" charset="-122"/>
                <a:sym typeface="Symbol" panose="05050102010706020507" pitchFamily="18" charset="2"/>
              </a:rPr>
              <a:t></a:t>
            </a:r>
            <a:r>
              <a:rPr lang="en-US" altLang="zh-CN" sz="2400" b="0" dirty="0">
                <a:solidFill>
                  <a:srgbClr val="FFFFCC"/>
                </a:solidFill>
                <a:latin typeface="Arial" panose="020B0604020202020204" pitchFamily="34" charset="0"/>
                <a:ea typeface="楷体_GB2312" pitchFamily="49" charset="-122"/>
              </a:rPr>
              <a:t>{ 0,1,2…R-1}</a:t>
            </a:r>
            <a:endParaRPr lang="en-US" altLang="zh-CN" sz="2400" b="0" dirty="0">
              <a:solidFill>
                <a:srgbClr val="FFFFCC"/>
              </a:solidFill>
              <a:latin typeface="Arial" panose="020B0604020202020204" pitchFamily="34" charset="0"/>
            </a:endParaRPr>
          </a:p>
          <a:p>
            <a:pPr eaLnBrk="1" hangingPunct="1">
              <a:spcBef>
                <a:spcPct val="0"/>
              </a:spcBef>
              <a:buFont typeface="Wingdings" panose="05000000000000000000" pitchFamily="2" charset="2"/>
              <a:buNone/>
            </a:pPr>
            <a:r>
              <a:rPr lang="en-US" altLang="zh-CN" sz="2400" b="0" dirty="0">
                <a:solidFill>
                  <a:srgbClr val="FFFFCC"/>
                </a:solidFill>
                <a:latin typeface="Arial" panose="020B0604020202020204" pitchFamily="34" charset="0"/>
                <a:ea typeface="楷体_GB2312" pitchFamily="49" charset="-122"/>
              </a:rPr>
              <a:t>        </a:t>
            </a:r>
            <a:endParaRPr lang="en-US" altLang="zh-CN" sz="2400" b="0" dirty="0">
              <a:solidFill>
                <a:srgbClr val="FFFFCC"/>
              </a:solidFill>
              <a:latin typeface="Arial" panose="020B0604020202020204" pitchFamily="34" charset="0"/>
              <a:ea typeface="楷体_GB2312" pitchFamily="49" charset="-122"/>
            </a:endParaRPr>
          </a:p>
          <a:p>
            <a:pPr eaLnBrk="1" hangingPunct="1">
              <a:spcBef>
                <a:spcPct val="0"/>
              </a:spcBef>
              <a:buFont typeface="Wingdings" panose="05000000000000000000" pitchFamily="2" charset="2"/>
              <a:buNone/>
            </a:pPr>
            <a:r>
              <a:rPr lang="en-US" altLang="zh-CN" sz="2400" b="0" dirty="0">
                <a:solidFill>
                  <a:srgbClr val="FFFFCC"/>
                </a:solidFill>
                <a:latin typeface="Arial" panose="020B0604020202020204" pitchFamily="34" charset="0"/>
                <a:ea typeface="楷体_GB2312" pitchFamily="49" charset="-122"/>
              </a:rPr>
              <a:t>       </a:t>
            </a:r>
            <a:r>
              <a:rPr lang="zh-CN" altLang="en-US" sz="2400" b="0" dirty="0">
                <a:solidFill>
                  <a:srgbClr val="FFFFCC"/>
                </a:solidFill>
                <a:latin typeface="Arial" panose="020B0604020202020204" pitchFamily="34" charset="0"/>
                <a:ea typeface="楷体_GB2312" pitchFamily="49" charset="-122"/>
              </a:rPr>
              <a:t>每一位代表的值要由该符号所代表的值乘一个与位置相关的常数来确定；</a:t>
            </a:r>
            <a:endParaRPr lang="zh-CN" altLang="en-US" sz="2400" b="0" dirty="0">
              <a:solidFill>
                <a:srgbClr val="FFFFCC"/>
              </a:solidFill>
              <a:latin typeface="Arial" panose="020B0604020202020204" pitchFamily="34" charset="0"/>
              <a:ea typeface="楷体_GB2312" pitchFamily="49" charset="-122"/>
            </a:endParaRPr>
          </a:p>
        </p:txBody>
      </p:sp>
      <p:sp>
        <p:nvSpPr>
          <p:cNvPr id="5" name="Text Box 5"/>
          <p:cNvSpPr txBox="1">
            <a:spLocks noChangeArrowheads="1"/>
          </p:cNvSpPr>
          <p:nvPr/>
        </p:nvSpPr>
        <p:spPr bwMode="auto">
          <a:xfrm>
            <a:off x="1005050" y="5246132"/>
            <a:ext cx="5891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2400" dirty="0">
                <a:solidFill>
                  <a:srgbClr val="FFFFCC"/>
                </a:solidFill>
                <a:latin typeface="Arial" panose="020B0604020202020204" pitchFamily="34" charset="0"/>
                <a:ea typeface="华文新魏" panose="02010800040101010101" pitchFamily="2" charset="-122"/>
              </a:rPr>
              <a:t>③</a:t>
            </a:r>
            <a:r>
              <a:rPr lang="zh-CN" altLang="en-US" sz="2400" b="0" dirty="0">
                <a:solidFill>
                  <a:srgbClr val="FFFFCC"/>
                </a:solidFill>
                <a:latin typeface="Arial" panose="020B0604020202020204" pitchFamily="34" charset="0"/>
                <a:ea typeface="楷体_GB2312" pitchFamily="49" charset="-122"/>
              </a:rPr>
              <a:t>加法运算逢</a:t>
            </a:r>
            <a:r>
              <a:rPr lang="en-US" altLang="zh-CN" sz="2400" b="0" dirty="0">
                <a:solidFill>
                  <a:srgbClr val="FFFFCC"/>
                </a:solidFill>
                <a:latin typeface="Arial" panose="020B0604020202020204" pitchFamily="34" charset="0"/>
                <a:cs typeface="Times New Roman" panose="02020603050405020304" pitchFamily="18" charset="0"/>
              </a:rPr>
              <a:t>R</a:t>
            </a:r>
            <a:r>
              <a:rPr lang="zh-CN" altLang="en-US" sz="2400" b="0" dirty="0">
                <a:solidFill>
                  <a:srgbClr val="FFFFCC"/>
                </a:solidFill>
                <a:latin typeface="Arial" panose="020B0604020202020204" pitchFamily="34" charset="0"/>
                <a:ea typeface="楷体_GB2312" pitchFamily="49" charset="-122"/>
              </a:rPr>
              <a:t>进一，减法运算借一当</a:t>
            </a:r>
            <a:r>
              <a:rPr lang="en-US" altLang="zh-CN" sz="2400" b="0" dirty="0">
                <a:solidFill>
                  <a:srgbClr val="FFFFCC"/>
                </a:solidFill>
                <a:latin typeface="Arial" panose="020B0604020202020204" pitchFamily="34" charset="0"/>
                <a:ea typeface="楷体_GB2312" pitchFamily="49" charset="-122"/>
              </a:rPr>
              <a:t>R</a:t>
            </a:r>
            <a:r>
              <a:rPr lang="zh-CN" altLang="en-US" sz="2400" b="0" dirty="0">
                <a:solidFill>
                  <a:srgbClr val="FFFFCC"/>
                </a:solidFill>
                <a:latin typeface="Arial" panose="020B0604020202020204" pitchFamily="34" charset="0"/>
                <a:ea typeface="楷体_GB2312" pitchFamily="49" charset="-122"/>
              </a:rPr>
              <a:t>。 </a:t>
            </a:r>
            <a:endParaRPr lang="zh-CN" altLang="en-US" sz="2400" b="0" dirty="0">
              <a:solidFill>
                <a:srgbClr val="FFFFCC"/>
              </a:solidFill>
              <a:latin typeface="Arial" panose="020B0604020202020204" pitchFamily="34" charset="0"/>
              <a:ea typeface="楷体_GB2312" pitchFamily="49" charset="-122"/>
            </a:endParaRPr>
          </a:p>
        </p:txBody>
      </p:sp>
      <p:sp>
        <p:nvSpPr>
          <p:cNvPr id="6" name="Text Box 6"/>
          <p:cNvSpPr txBox="1">
            <a:spLocks noChangeArrowheads="1"/>
          </p:cNvSpPr>
          <p:nvPr/>
        </p:nvSpPr>
        <p:spPr bwMode="auto">
          <a:xfrm>
            <a:off x="1547257" y="3510339"/>
            <a:ext cx="541366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aseline="-30000" dirty="0">
                <a:solidFill>
                  <a:srgbClr val="FFFF00"/>
                </a:solidFill>
                <a:latin typeface="Arial" panose="020B0604020202020204" pitchFamily="34" charset="0"/>
                <a:ea typeface="楷体_GB2312" pitchFamily="49" charset="-122"/>
              </a:rPr>
              <a:t>              -m</a:t>
            </a:r>
            <a:endParaRPr lang="en-US" altLang="zh-CN" sz="2400" b="0" dirty="0">
              <a:solidFill>
                <a:srgbClr val="FFFF00"/>
              </a:solidFill>
              <a:latin typeface="Arial" panose="020B0604020202020204" pitchFamily="34" charset="0"/>
              <a:cs typeface="Times New Roman" panose="02020603050405020304" pitchFamily="18" charset="0"/>
            </a:endParaRPr>
          </a:p>
          <a:p>
            <a:pPr eaLnBrk="1" hangingPunct="1">
              <a:spcBef>
                <a:spcPct val="0"/>
              </a:spcBef>
              <a:buFontTx/>
              <a:buNone/>
            </a:pPr>
            <a:r>
              <a:rPr lang="en-US" altLang="zh-CN" sz="2400" dirty="0">
                <a:solidFill>
                  <a:srgbClr val="FFFF00"/>
                </a:solidFill>
                <a:latin typeface="Arial" panose="020B0604020202020204" pitchFamily="34" charset="0"/>
                <a:ea typeface="楷体_GB2312" pitchFamily="49" charset="-122"/>
              </a:rPr>
              <a:t>(X)</a:t>
            </a:r>
            <a:r>
              <a:rPr lang="en-US" altLang="zh-CN" sz="2400" baseline="-30000" dirty="0">
                <a:solidFill>
                  <a:srgbClr val="FFFF00"/>
                </a:solidFill>
                <a:latin typeface="Arial" panose="020B0604020202020204" pitchFamily="34" charset="0"/>
                <a:ea typeface="楷体_GB2312" pitchFamily="49" charset="-122"/>
              </a:rPr>
              <a:t>R </a:t>
            </a:r>
            <a:r>
              <a:rPr lang="en-US" altLang="zh-CN" sz="2400" dirty="0">
                <a:solidFill>
                  <a:srgbClr val="FFFF00"/>
                </a:solidFill>
                <a:latin typeface="Arial" panose="020B0604020202020204" pitchFamily="34" charset="0"/>
                <a:ea typeface="楷体_GB2312" pitchFamily="49" charset="-122"/>
              </a:rPr>
              <a:t>=</a:t>
            </a:r>
            <a:r>
              <a:rPr lang="en-US" altLang="zh-CN" sz="2400" dirty="0">
                <a:solidFill>
                  <a:srgbClr val="FFFF00"/>
                </a:solidFill>
                <a:latin typeface="Arial" panose="020B0604020202020204" pitchFamily="34" charset="0"/>
                <a:ea typeface="楷体_GB2312" pitchFamily="49" charset="-122"/>
                <a:sym typeface="Symbol" panose="05050102010706020507" pitchFamily="18" charset="2"/>
              </a:rPr>
              <a:t></a:t>
            </a:r>
            <a:r>
              <a:rPr lang="en-US" altLang="zh-CN" sz="2400" dirty="0" err="1">
                <a:solidFill>
                  <a:srgbClr val="FFFF00"/>
                </a:solidFill>
                <a:latin typeface="Arial" panose="020B0604020202020204" pitchFamily="34" charset="0"/>
                <a:ea typeface="楷体_GB2312" pitchFamily="49" charset="-122"/>
              </a:rPr>
              <a:t>K</a:t>
            </a:r>
            <a:r>
              <a:rPr lang="en-US" altLang="zh-CN" sz="2400" baseline="-30000" dirty="0" err="1">
                <a:solidFill>
                  <a:srgbClr val="FFFF00"/>
                </a:solidFill>
                <a:latin typeface="Arial" panose="020B0604020202020204" pitchFamily="34" charset="0"/>
                <a:ea typeface="楷体_GB2312" pitchFamily="49" charset="-122"/>
              </a:rPr>
              <a:t>i</a:t>
            </a:r>
            <a:r>
              <a:rPr lang="en-US" altLang="zh-CN" sz="2400" dirty="0" err="1">
                <a:solidFill>
                  <a:srgbClr val="FFFF00"/>
                </a:solidFill>
                <a:latin typeface="Arial" panose="020B0604020202020204" pitchFamily="34" charset="0"/>
                <a:ea typeface="楷体_GB2312" pitchFamily="49" charset="-122"/>
                <a:sym typeface="Symbol" panose="05050102010706020507" pitchFamily="18" charset="2"/>
              </a:rPr>
              <a:t></a:t>
            </a:r>
            <a:r>
              <a:rPr lang="en-US" altLang="zh-CN" sz="2400" dirty="0" err="1">
                <a:solidFill>
                  <a:srgbClr val="FFFF00"/>
                </a:solidFill>
                <a:latin typeface="Arial" panose="020B0604020202020204" pitchFamily="34" charset="0"/>
                <a:ea typeface="楷体_GB2312" pitchFamily="49" charset="-122"/>
              </a:rPr>
              <a:t>R</a:t>
            </a:r>
            <a:r>
              <a:rPr lang="en-US" altLang="zh-CN" sz="2400" baseline="30000" dirty="0" err="1">
                <a:solidFill>
                  <a:srgbClr val="FFFF00"/>
                </a:solidFill>
                <a:latin typeface="Arial" panose="020B0604020202020204" pitchFamily="34" charset="0"/>
                <a:ea typeface="楷体_GB2312" pitchFamily="49" charset="-122"/>
              </a:rPr>
              <a:t>i</a:t>
            </a:r>
            <a:r>
              <a:rPr lang="en-US" altLang="zh-CN" sz="2400" dirty="0">
                <a:solidFill>
                  <a:srgbClr val="FFFF00"/>
                </a:solidFill>
                <a:latin typeface="Arial" panose="020B0604020202020204" pitchFamily="34" charset="0"/>
                <a:ea typeface="楷体_GB2312" pitchFamily="49" charset="-122"/>
              </a:rPr>
              <a:t> </a:t>
            </a:r>
            <a:endParaRPr lang="en-US" altLang="zh-CN" sz="2400" dirty="0">
              <a:solidFill>
                <a:srgbClr val="FFFF00"/>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00"/>
                </a:solidFill>
                <a:latin typeface="Arial" panose="020B0604020202020204" pitchFamily="34" charset="0"/>
                <a:ea typeface="楷体_GB2312" pitchFamily="49" charset="-122"/>
              </a:rPr>
              <a:t>         </a:t>
            </a:r>
            <a:r>
              <a:rPr lang="en-US" altLang="zh-CN" sz="2400" baseline="30000" dirty="0" err="1">
                <a:solidFill>
                  <a:srgbClr val="FFFF00"/>
                </a:solidFill>
                <a:latin typeface="Arial" panose="020B0604020202020204" pitchFamily="34" charset="0"/>
                <a:ea typeface="楷体_GB2312" pitchFamily="49" charset="-122"/>
              </a:rPr>
              <a:t>i</a:t>
            </a:r>
            <a:r>
              <a:rPr lang="en-US" altLang="zh-CN" sz="2400" baseline="30000" dirty="0">
                <a:solidFill>
                  <a:srgbClr val="FFFF00"/>
                </a:solidFill>
                <a:latin typeface="Arial" panose="020B0604020202020204" pitchFamily="34" charset="0"/>
                <a:ea typeface="楷体_GB2312" pitchFamily="49" charset="-122"/>
              </a:rPr>
              <a:t>=n</a:t>
            </a:r>
            <a:endParaRPr lang="en-US" altLang="zh-CN" sz="2400" b="0" dirty="0">
              <a:solidFill>
                <a:srgbClr val="FFFF00"/>
              </a:solidFill>
              <a:latin typeface="Arial" panose="020B0604020202020204" pitchFamily="34" charset="0"/>
            </a:endParaRPr>
          </a:p>
          <a:p>
            <a:pPr eaLnBrk="1" hangingPunct="1">
              <a:spcBef>
                <a:spcPct val="0"/>
              </a:spcBef>
              <a:buFontTx/>
              <a:buNone/>
            </a:pPr>
            <a:r>
              <a:rPr lang="en-US" altLang="zh-CN" sz="2400" dirty="0">
                <a:solidFill>
                  <a:srgbClr val="FFFF00"/>
                </a:solidFill>
                <a:latin typeface="Arial" panose="020B0604020202020204" pitchFamily="34" charset="0"/>
                <a:ea typeface="楷体_GB2312" pitchFamily="49" charset="-122"/>
              </a:rPr>
              <a:t> Ki</a:t>
            </a:r>
            <a:r>
              <a:rPr lang="en-US" altLang="zh-CN" sz="2400" dirty="0">
                <a:solidFill>
                  <a:srgbClr val="FFFF00"/>
                </a:solidFill>
                <a:latin typeface="Arial" panose="020B0604020202020204" pitchFamily="34" charset="0"/>
                <a:ea typeface="楷体_GB2312" pitchFamily="49" charset="-122"/>
                <a:sym typeface="Symbol" panose="05050102010706020507" pitchFamily="18" charset="2"/>
              </a:rPr>
              <a:t></a:t>
            </a:r>
            <a:r>
              <a:rPr lang="en-US" altLang="zh-CN" sz="2400" dirty="0">
                <a:solidFill>
                  <a:srgbClr val="FFFF00"/>
                </a:solidFill>
                <a:latin typeface="Arial" panose="020B0604020202020204" pitchFamily="34" charset="0"/>
                <a:ea typeface="楷体_GB2312" pitchFamily="49" charset="-122"/>
              </a:rPr>
              <a:t>{0,1,….R-1},  R</a:t>
            </a:r>
            <a:r>
              <a:rPr lang="en-US" altLang="zh-CN" sz="2400" baseline="30000" dirty="0">
                <a:solidFill>
                  <a:srgbClr val="FFFF00"/>
                </a:solidFill>
                <a:latin typeface="Arial" panose="020B0604020202020204" pitchFamily="34" charset="0"/>
                <a:ea typeface="楷体_GB2312" pitchFamily="49" charset="-122"/>
              </a:rPr>
              <a:t>i</a:t>
            </a:r>
            <a:r>
              <a:rPr lang="zh-CN" altLang="en-US" sz="2400" dirty="0">
                <a:solidFill>
                  <a:srgbClr val="FFFF00"/>
                </a:solidFill>
                <a:latin typeface="Arial" panose="020B0604020202020204" pitchFamily="34" charset="0"/>
                <a:ea typeface="楷体_GB2312" pitchFamily="49" charset="-122"/>
              </a:rPr>
              <a:t>称为位权</a:t>
            </a:r>
            <a:r>
              <a:rPr lang="en-US" altLang="zh-CN" sz="2400" dirty="0">
                <a:solidFill>
                  <a:srgbClr val="FFFF00"/>
                </a:solidFill>
                <a:latin typeface="Arial" panose="020B0604020202020204" pitchFamily="34" charset="0"/>
                <a:ea typeface="楷体_GB2312" pitchFamily="49" charset="-122"/>
              </a:rPr>
              <a:t>,R</a:t>
            </a:r>
            <a:r>
              <a:rPr lang="zh-CN" altLang="en-US" sz="2400" dirty="0">
                <a:solidFill>
                  <a:srgbClr val="FFFF00"/>
                </a:solidFill>
                <a:latin typeface="Arial" panose="020B0604020202020204" pitchFamily="34" charset="0"/>
                <a:ea typeface="楷体_GB2312" pitchFamily="49" charset="-122"/>
              </a:rPr>
              <a:t>为基。</a:t>
            </a:r>
            <a:r>
              <a:rPr lang="zh-CN" altLang="en-US" sz="2400" baseline="30000" dirty="0">
                <a:solidFill>
                  <a:srgbClr val="FFFF00"/>
                </a:solidFill>
                <a:latin typeface="Arial" panose="020B0604020202020204" pitchFamily="34" charset="0"/>
                <a:ea typeface="楷体_GB2312" pitchFamily="49" charset="-122"/>
              </a:rPr>
              <a:t> </a:t>
            </a:r>
            <a:endParaRPr lang="zh-CN" altLang="en-US" sz="2400" b="0" dirty="0">
              <a:solidFill>
                <a:srgbClr val="FFFF00"/>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blinds(horizontal)">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blinds(horizontal)">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blinds(horizontal)">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blinds(horizontal)">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type="lt">
                                    <p:tmAbs val="75"/>
                                  </p:iterate>
                                  <p:childTnLst>
                                    <p:set>
                                      <p:cBhvr>
                                        <p:cTn id="34" dur="1" fill="hold">
                                          <p:stCondLst>
                                            <p:cond delay="74"/>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build="p"/>
      <p:bldP spid="5" grpId="0" autoUpdateAnimBg="0"/>
      <p:bldP spid="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b="1" dirty="0">
                <a:solidFill>
                  <a:srgbClr val="FFFF00"/>
                </a:solidFill>
                <a:ea typeface="华文新魏" panose="02010800040101010101" pitchFamily="2" charset="-122"/>
              </a:rPr>
              <a:t>       ⑵</a:t>
            </a:r>
            <a:r>
              <a:rPr lang="zh-CN" altLang="en-US" sz="2400" b="1" dirty="0">
                <a:solidFill>
                  <a:srgbClr val="FFFF00"/>
                </a:solidFill>
                <a:ea typeface="楷体_GB2312" pitchFamily="49" charset="-122"/>
              </a:rPr>
              <a:t>二进制</a:t>
            </a:r>
            <a:r>
              <a:rPr lang="en-US" altLang="zh-CN" sz="2400" b="1" dirty="0">
                <a:solidFill>
                  <a:srgbClr val="FFFF00"/>
                </a:solidFill>
                <a:ea typeface="楷体_GB2312" pitchFamily="49" charset="-122"/>
              </a:rPr>
              <a:t>/</a:t>
            </a:r>
            <a:r>
              <a:rPr lang="zh-CN" altLang="en-US" sz="2400" b="1" dirty="0">
                <a:solidFill>
                  <a:srgbClr val="FFFF00"/>
                </a:solidFill>
                <a:ea typeface="楷体_GB2312" pitchFamily="49" charset="-122"/>
              </a:rPr>
              <a:t>八进制</a:t>
            </a:r>
            <a:r>
              <a:rPr lang="en-US" altLang="zh-CN" sz="2400" b="1" dirty="0">
                <a:solidFill>
                  <a:srgbClr val="FFFF00"/>
                </a:solidFill>
                <a:ea typeface="楷体_GB2312" pitchFamily="49" charset="-122"/>
              </a:rPr>
              <a:t>/</a:t>
            </a:r>
            <a:r>
              <a:rPr lang="zh-CN" altLang="en-US" sz="2400" b="1" dirty="0">
                <a:solidFill>
                  <a:srgbClr val="FFFF00"/>
                </a:solidFill>
                <a:ea typeface="楷体_GB2312" pitchFamily="49" charset="-122"/>
              </a:rPr>
              <a:t>十六进制</a:t>
            </a:r>
            <a:endParaRPr lang="zh-CN" altLang="en-US" sz="2400" dirty="0"/>
          </a:p>
        </p:txBody>
      </p:sp>
      <p:sp>
        <p:nvSpPr>
          <p:cNvPr id="3" name="Text Box 3"/>
          <p:cNvSpPr txBox="1">
            <a:spLocks noChangeArrowheads="1"/>
          </p:cNvSpPr>
          <p:nvPr/>
        </p:nvSpPr>
        <p:spPr bwMode="auto">
          <a:xfrm>
            <a:off x="248954" y="791105"/>
            <a:ext cx="7573963"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CC"/>
                </a:solidFill>
                <a:latin typeface="Arial" panose="020B0604020202020204" pitchFamily="34" charset="0"/>
                <a:ea typeface="楷体_GB2312" pitchFamily="49" charset="-122"/>
              </a:rPr>
              <a:t>        根据</a:t>
            </a:r>
            <a:r>
              <a:rPr lang="en-US" altLang="zh-CN" sz="2400" dirty="0">
                <a:solidFill>
                  <a:srgbClr val="FFFFCC"/>
                </a:solidFill>
                <a:latin typeface="Arial" panose="020B0604020202020204" pitchFamily="34" charset="0"/>
                <a:ea typeface="楷体_GB2312" pitchFamily="49" charset="-122"/>
              </a:rPr>
              <a:t>R</a:t>
            </a:r>
            <a:r>
              <a:rPr lang="zh-CN" altLang="en-US" sz="2400" dirty="0">
                <a:solidFill>
                  <a:srgbClr val="FFFFCC"/>
                </a:solidFill>
                <a:latin typeface="Arial" panose="020B0604020202020204" pitchFamily="34" charset="0"/>
                <a:ea typeface="楷体_GB2312" pitchFamily="49" charset="-122"/>
              </a:rPr>
              <a:t>进制的原则，一个数用二进制表示可以写为</a:t>
            </a:r>
            <a:r>
              <a:rPr lang="en-US" altLang="zh-CN" sz="2400" dirty="0">
                <a:solidFill>
                  <a:srgbClr val="FFFFCC"/>
                </a:solidFill>
                <a:latin typeface="Arial" panose="020B0604020202020204" pitchFamily="34" charset="0"/>
                <a:ea typeface="楷体_GB2312" pitchFamily="49" charset="-122"/>
              </a:rPr>
              <a:t>:</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(X)</a:t>
            </a:r>
            <a:r>
              <a:rPr lang="en-US" altLang="zh-CN" sz="2400" baseline="-30000" dirty="0">
                <a:solidFill>
                  <a:srgbClr val="FFFFCC"/>
                </a:solidFill>
                <a:latin typeface="Arial" panose="020B0604020202020204" pitchFamily="34" charset="0"/>
                <a:ea typeface="楷体_GB2312" pitchFamily="49" charset="-122"/>
              </a:rPr>
              <a:t>2</a:t>
            </a:r>
            <a:r>
              <a:rPr lang="en-US" altLang="zh-CN" sz="2400" dirty="0">
                <a:solidFill>
                  <a:srgbClr val="FFFFCC"/>
                </a:solidFill>
                <a:latin typeface="Arial" panose="020B0604020202020204" pitchFamily="34" charset="0"/>
                <a:ea typeface="楷体_GB2312" pitchFamily="49" charset="-122"/>
              </a:rPr>
              <a:t>=K</a:t>
            </a:r>
            <a:r>
              <a:rPr lang="en-US" altLang="zh-CN" sz="2400" baseline="-30000" dirty="0">
                <a:solidFill>
                  <a:srgbClr val="FFFFCC"/>
                </a:solidFill>
                <a:latin typeface="Arial" panose="020B0604020202020204" pitchFamily="34" charset="0"/>
                <a:ea typeface="楷体_GB2312" pitchFamily="49" charset="-122"/>
              </a:rPr>
              <a:t>n</a:t>
            </a:r>
            <a:r>
              <a:rPr lang="en-US" altLang="zh-CN" sz="2400" dirty="0">
                <a:solidFill>
                  <a:srgbClr val="FFFFCC"/>
                </a:solidFill>
                <a:latin typeface="Arial" panose="020B0604020202020204" pitchFamily="34" charset="0"/>
                <a:ea typeface="楷体_GB2312" pitchFamily="49" charset="-122"/>
              </a:rPr>
              <a:t>K</a:t>
            </a:r>
            <a:r>
              <a:rPr lang="en-US" altLang="zh-CN" sz="2400" baseline="-30000" dirty="0">
                <a:solidFill>
                  <a:srgbClr val="FFFFCC"/>
                </a:solidFill>
                <a:latin typeface="Arial" panose="020B0604020202020204" pitchFamily="34" charset="0"/>
                <a:ea typeface="楷体_GB2312" pitchFamily="49" charset="-122"/>
              </a:rPr>
              <a:t>n-1</a:t>
            </a:r>
            <a:r>
              <a:rPr lang="en-US" altLang="zh-CN" sz="2400" dirty="0">
                <a:solidFill>
                  <a:srgbClr val="FFFFCC"/>
                </a:solidFill>
                <a:latin typeface="Arial" panose="020B0604020202020204" pitchFamily="34" charset="0"/>
                <a:ea typeface="楷体_GB2312" pitchFamily="49" charset="-122"/>
              </a:rPr>
              <a:t>…K</a:t>
            </a:r>
            <a:r>
              <a:rPr lang="en-US" altLang="zh-CN" sz="2400" baseline="-30000" dirty="0">
                <a:solidFill>
                  <a:srgbClr val="FFFFCC"/>
                </a:solidFill>
                <a:latin typeface="Arial" panose="020B0604020202020204" pitchFamily="34" charset="0"/>
                <a:ea typeface="楷体_GB2312" pitchFamily="49" charset="-122"/>
              </a:rPr>
              <a:t>1</a:t>
            </a:r>
            <a:r>
              <a:rPr lang="en-US" altLang="zh-CN" sz="2400" dirty="0">
                <a:solidFill>
                  <a:srgbClr val="FFFFCC"/>
                </a:solidFill>
                <a:latin typeface="Arial" panose="020B0604020202020204" pitchFamily="34" charset="0"/>
                <a:ea typeface="楷体_GB2312" pitchFamily="49" charset="-122"/>
              </a:rPr>
              <a:t>K</a:t>
            </a:r>
            <a:r>
              <a:rPr lang="en-US" altLang="zh-CN" sz="2400" baseline="-30000" dirty="0">
                <a:solidFill>
                  <a:srgbClr val="FFFFCC"/>
                </a:solidFill>
                <a:latin typeface="Arial" panose="020B0604020202020204" pitchFamily="34" charset="0"/>
                <a:ea typeface="楷体_GB2312" pitchFamily="49" charset="-122"/>
              </a:rPr>
              <a:t>0</a:t>
            </a:r>
            <a:r>
              <a:rPr lang="en-US" altLang="zh-CN" sz="2400" dirty="0">
                <a:solidFill>
                  <a:srgbClr val="FFFFCC"/>
                </a:solidFill>
                <a:latin typeface="Arial" panose="020B0604020202020204" pitchFamily="34" charset="0"/>
                <a:ea typeface="楷体_GB2312" pitchFamily="49" charset="-122"/>
              </a:rPr>
              <a:t>.K</a:t>
            </a:r>
            <a:r>
              <a:rPr lang="en-US" altLang="zh-CN" sz="2400" baseline="-30000" dirty="0">
                <a:solidFill>
                  <a:srgbClr val="FFFFCC"/>
                </a:solidFill>
                <a:latin typeface="Arial" panose="020B0604020202020204" pitchFamily="34" charset="0"/>
                <a:ea typeface="楷体_GB2312" pitchFamily="49" charset="-122"/>
              </a:rPr>
              <a:t>-1</a:t>
            </a:r>
            <a:r>
              <a:rPr lang="en-US" altLang="zh-CN" sz="2400" dirty="0">
                <a:solidFill>
                  <a:srgbClr val="FFFFCC"/>
                </a:solidFill>
                <a:latin typeface="Arial" panose="020B0604020202020204" pitchFamily="34" charset="0"/>
                <a:ea typeface="楷体_GB2312" pitchFamily="49" charset="-122"/>
              </a:rPr>
              <a:t>K</a:t>
            </a:r>
            <a:r>
              <a:rPr lang="en-US" altLang="zh-CN" sz="2400" baseline="-30000" dirty="0">
                <a:solidFill>
                  <a:srgbClr val="FFFFCC"/>
                </a:solidFill>
                <a:latin typeface="Arial" panose="020B0604020202020204" pitchFamily="34" charset="0"/>
                <a:ea typeface="楷体_GB2312" pitchFamily="49" charset="-122"/>
              </a:rPr>
              <a:t>-2</a:t>
            </a:r>
            <a:r>
              <a:rPr lang="en-US" altLang="zh-CN" sz="2400" dirty="0">
                <a:solidFill>
                  <a:srgbClr val="FFFFCC"/>
                </a:solidFill>
                <a:latin typeface="Arial" panose="020B0604020202020204" pitchFamily="34" charset="0"/>
                <a:ea typeface="楷体_GB2312" pitchFamily="49" charset="-122"/>
              </a:rPr>
              <a:t>…K</a:t>
            </a:r>
            <a:r>
              <a:rPr lang="en-US" altLang="zh-CN" sz="2400" baseline="-30000" dirty="0">
                <a:solidFill>
                  <a:srgbClr val="FFFFCC"/>
                </a:solidFill>
                <a:latin typeface="Arial" panose="020B0604020202020204" pitchFamily="34" charset="0"/>
                <a:ea typeface="楷体_GB2312" pitchFamily="49" charset="-122"/>
              </a:rPr>
              <a:t>-m</a:t>
            </a:r>
            <a:r>
              <a:rPr lang="en-US" altLang="zh-CN" sz="2400" dirty="0">
                <a:solidFill>
                  <a:srgbClr val="FFFFCC"/>
                </a:solidFill>
                <a:latin typeface="Arial" panose="020B0604020202020204" pitchFamily="34" charset="0"/>
                <a:ea typeface="楷体_GB2312" pitchFamily="49" charset="-122"/>
              </a:rPr>
              <a:t>  </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a:t>
            </a:r>
            <a:r>
              <a:rPr lang="en-US" altLang="zh-CN" sz="2400" baseline="-30000" dirty="0">
                <a:solidFill>
                  <a:srgbClr val="FFFFCC"/>
                </a:solidFill>
                <a:latin typeface="Arial" panose="020B0604020202020204" pitchFamily="34" charset="0"/>
                <a:ea typeface="楷体_GB2312" pitchFamily="49" charset="-122"/>
              </a:rPr>
              <a:t>                   -m</a:t>
            </a:r>
            <a:endParaRPr lang="en-US" altLang="zh-CN"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        (X)</a:t>
            </a:r>
            <a:r>
              <a:rPr lang="en-US" altLang="zh-CN" sz="2400" baseline="-30000" dirty="0">
                <a:solidFill>
                  <a:srgbClr val="FFFFCC"/>
                </a:solidFill>
                <a:latin typeface="Arial" panose="020B0604020202020204" pitchFamily="34" charset="0"/>
                <a:ea typeface="楷体_GB2312" pitchFamily="49" charset="-122"/>
              </a:rPr>
              <a:t>2 </a:t>
            </a:r>
            <a:r>
              <a:rPr lang="en-US" altLang="zh-CN" sz="2400" dirty="0">
                <a:solidFill>
                  <a:srgbClr val="FFFFCC"/>
                </a:solidFill>
                <a:latin typeface="Arial" panose="020B0604020202020204" pitchFamily="34" charset="0"/>
                <a:ea typeface="楷体_GB2312" pitchFamily="49" charset="-122"/>
              </a:rPr>
              <a:t>=</a:t>
            </a: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a:t>
            </a:r>
            <a:r>
              <a:rPr lang="en-US" altLang="zh-CN" sz="2400" dirty="0">
                <a:solidFill>
                  <a:srgbClr val="FFFFCC"/>
                </a:solidFill>
                <a:latin typeface="Arial" panose="020B0604020202020204" pitchFamily="34" charset="0"/>
                <a:ea typeface="楷体_GB2312" pitchFamily="49" charset="-122"/>
              </a:rPr>
              <a:t>K</a:t>
            </a:r>
            <a:r>
              <a:rPr lang="en-US" altLang="zh-CN" sz="2400" baseline="-30000" dirty="0">
                <a:solidFill>
                  <a:srgbClr val="FFFFCC"/>
                </a:solidFill>
                <a:latin typeface="Arial" panose="020B0604020202020204" pitchFamily="34" charset="0"/>
                <a:ea typeface="楷体_GB2312" pitchFamily="49" charset="-122"/>
              </a:rPr>
              <a:t>i</a:t>
            </a: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a:t>
            </a:r>
            <a:r>
              <a:rPr lang="en-US" altLang="zh-CN" sz="2400" dirty="0">
                <a:solidFill>
                  <a:srgbClr val="FFFFCC"/>
                </a:solidFill>
                <a:latin typeface="Arial" panose="020B0604020202020204" pitchFamily="34" charset="0"/>
                <a:ea typeface="楷体_GB2312" pitchFamily="49" charset="-122"/>
              </a:rPr>
              <a:t>2</a:t>
            </a:r>
            <a:r>
              <a:rPr lang="en-US" altLang="zh-CN" sz="2400" baseline="30000" dirty="0">
                <a:solidFill>
                  <a:srgbClr val="FFFFCC"/>
                </a:solidFill>
                <a:latin typeface="Arial" panose="020B0604020202020204" pitchFamily="34" charset="0"/>
                <a:ea typeface="楷体_GB2312" pitchFamily="49" charset="-122"/>
              </a:rPr>
              <a:t>i</a:t>
            </a:r>
            <a:r>
              <a:rPr lang="en-US" altLang="zh-CN" sz="2400" dirty="0">
                <a:solidFill>
                  <a:srgbClr val="FFFFCC"/>
                </a:solidFill>
                <a:latin typeface="Arial" panose="020B0604020202020204" pitchFamily="34" charset="0"/>
                <a:ea typeface="楷体_GB2312" pitchFamily="49" charset="-122"/>
              </a:rPr>
              <a:t>     Ki</a:t>
            </a: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a:t>
            </a:r>
            <a:r>
              <a:rPr lang="en-US" altLang="zh-CN" sz="2400" dirty="0">
                <a:solidFill>
                  <a:srgbClr val="FFFFCC"/>
                </a:solidFill>
                <a:latin typeface="Arial" panose="020B0604020202020204" pitchFamily="34" charset="0"/>
                <a:ea typeface="楷体_GB2312" pitchFamily="49" charset="-122"/>
              </a:rPr>
              <a:t>{0,1},     2</a:t>
            </a:r>
            <a:r>
              <a:rPr lang="en-US" altLang="zh-CN" sz="2400" baseline="30000" dirty="0">
                <a:solidFill>
                  <a:srgbClr val="FFFFCC"/>
                </a:solidFill>
                <a:latin typeface="Arial" panose="020B0604020202020204" pitchFamily="34" charset="0"/>
                <a:ea typeface="楷体_GB2312" pitchFamily="49" charset="-122"/>
              </a:rPr>
              <a:t>i</a:t>
            </a:r>
            <a:r>
              <a:rPr lang="zh-CN" altLang="en-US" sz="2400" dirty="0">
                <a:solidFill>
                  <a:srgbClr val="FFFFCC"/>
                </a:solidFill>
                <a:latin typeface="Arial" panose="020B0604020202020204" pitchFamily="34" charset="0"/>
                <a:ea typeface="楷体_GB2312" pitchFamily="49" charset="-122"/>
              </a:rPr>
              <a:t>称为位权</a:t>
            </a:r>
            <a:r>
              <a:rPr lang="en-US" altLang="zh-CN" sz="2400" dirty="0">
                <a:solidFill>
                  <a:srgbClr val="FFFFCC"/>
                </a:solidFill>
                <a:latin typeface="Arial" panose="020B0604020202020204" pitchFamily="34" charset="0"/>
                <a:ea typeface="楷体_GB2312" pitchFamily="49" charset="-122"/>
              </a:rPr>
              <a:t>,2</a:t>
            </a:r>
            <a:r>
              <a:rPr lang="zh-CN" altLang="en-US" sz="2400" dirty="0">
                <a:solidFill>
                  <a:srgbClr val="FFFFCC"/>
                </a:solidFill>
                <a:latin typeface="Arial" panose="020B0604020202020204" pitchFamily="34" charset="0"/>
                <a:ea typeface="楷体_GB2312" pitchFamily="49" charset="-122"/>
              </a:rPr>
              <a:t>称为基。</a:t>
            </a:r>
            <a:r>
              <a:rPr lang="zh-CN" altLang="en-US" sz="2400" baseline="30000" dirty="0">
                <a:solidFill>
                  <a:srgbClr val="FFFFCC"/>
                </a:solidFill>
                <a:latin typeface="Arial" panose="020B0604020202020204" pitchFamily="34" charset="0"/>
                <a:ea typeface="楷体_GB2312" pitchFamily="49" charset="-122"/>
              </a:rPr>
              <a:t> </a:t>
            </a:r>
            <a:endParaRPr lang="zh-CN" altLang="en-US"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zh-CN" altLang="en-US" sz="2400" dirty="0">
                <a:solidFill>
                  <a:srgbClr val="FFFFCC"/>
                </a:solidFill>
                <a:latin typeface="Arial" panose="020B0604020202020204" pitchFamily="34" charset="0"/>
                <a:ea typeface="楷体_GB2312" pitchFamily="49" charset="-122"/>
              </a:rPr>
              <a:t>                 </a:t>
            </a:r>
            <a:r>
              <a:rPr lang="en-US" altLang="zh-CN" sz="2400" baseline="30000" dirty="0" err="1">
                <a:solidFill>
                  <a:srgbClr val="FFFFCC"/>
                </a:solidFill>
                <a:latin typeface="Arial" panose="020B0604020202020204" pitchFamily="34" charset="0"/>
                <a:ea typeface="楷体_GB2312" pitchFamily="49" charset="-122"/>
              </a:rPr>
              <a:t>i</a:t>
            </a:r>
            <a:r>
              <a:rPr lang="en-US" altLang="zh-CN" sz="2400" baseline="30000" dirty="0">
                <a:solidFill>
                  <a:srgbClr val="FFFFCC"/>
                </a:solidFill>
                <a:latin typeface="Arial" panose="020B0604020202020204" pitchFamily="34" charset="0"/>
                <a:ea typeface="楷体_GB2312" pitchFamily="49" charset="-122"/>
              </a:rPr>
              <a:t>=n</a:t>
            </a:r>
            <a:endParaRPr lang="en-US" altLang="zh-CN" sz="2400" dirty="0">
              <a:solidFill>
                <a:srgbClr val="FFFFCC"/>
              </a:solidFill>
              <a:latin typeface="Arial" panose="020B0604020202020204" pitchFamily="34" charset="0"/>
              <a:ea typeface="楷体_GB2312" pitchFamily="49" charset="-122"/>
            </a:endParaRPr>
          </a:p>
        </p:txBody>
      </p:sp>
      <p:sp>
        <p:nvSpPr>
          <p:cNvPr id="4" name="Text Box 4"/>
          <p:cNvSpPr txBox="1">
            <a:spLocks noChangeArrowheads="1"/>
          </p:cNvSpPr>
          <p:nvPr/>
        </p:nvSpPr>
        <p:spPr bwMode="auto">
          <a:xfrm>
            <a:off x="296334" y="2696006"/>
            <a:ext cx="11895666"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400" b="0" dirty="0">
                <a:solidFill>
                  <a:srgbClr val="FFFFCC"/>
                </a:solidFill>
                <a:latin typeface="Arial" panose="020B0604020202020204" pitchFamily="34" charset="0"/>
                <a:ea typeface="楷体_GB2312" pitchFamily="49" charset="-122"/>
              </a:rPr>
              <a:t>       </a:t>
            </a:r>
            <a:r>
              <a:rPr kumimoji="0" lang="zh-CN" altLang="en-US" sz="2400" b="0" dirty="0">
                <a:solidFill>
                  <a:srgbClr val="FFFFCC"/>
                </a:solidFill>
                <a:latin typeface="Arial" panose="020B0604020202020204" pitchFamily="34" charset="0"/>
                <a:ea typeface="楷体_GB2312" pitchFamily="49" charset="-122"/>
              </a:rPr>
              <a:t>由于二进制的位权最小，因此</a:t>
            </a:r>
            <a:r>
              <a:rPr kumimoji="0" lang="zh-CN" altLang="en-US" sz="2400" dirty="0">
                <a:solidFill>
                  <a:srgbClr val="FFFFCC"/>
                </a:solidFill>
                <a:latin typeface="Arial" panose="020B0604020202020204" pitchFamily="34" charset="0"/>
                <a:ea typeface="楷体_GB2312" pitchFamily="49" charset="-122"/>
              </a:rPr>
              <a:t>表示同样一个值</a:t>
            </a:r>
            <a:r>
              <a:rPr kumimoji="0" lang="zh-CN" altLang="en-US" sz="2400" b="0" dirty="0">
                <a:solidFill>
                  <a:srgbClr val="FFFFCC"/>
                </a:solidFill>
                <a:latin typeface="Arial" panose="020B0604020202020204" pitchFamily="34" charset="0"/>
                <a:ea typeface="楷体_GB2312" pitchFamily="49" charset="-122"/>
              </a:rPr>
              <a:t>二进制表示的符号序列较长，比如：</a:t>
            </a:r>
            <a:r>
              <a:rPr kumimoji="0" lang="en-US" altLang="zh-CN" sz="2400" b="0" dirty="0">
                <a:solidFill>
                  <a:srgbClr val="FFFFCC"/>
                </a:solidFill>
                <a:latin typeface="Arial" panose="020B0604020202020204" pitchFamily="34" charset="0"/>
                <a:ea typeface="楷体_GB2312" pitchFamily="49" charset="-122"/>
              </a:rPr>
              <a:t>(255)</a:t>
            </a:r>
            <a:r>
              <a:rPr kumimoji="0" lang="en-US" altLang="zh-CN" sz="2400" b="0" baseline="-25000" dirty="0">
                <a:solidFill>
                  <a:srgbClr val="FFFFCC"/>
                </a:solidFill>
                <a:latin typeface="Arial" panose="020B0604020202020204" pitchFamily="34" charset="0"/>
                <a:ea typeface="楷体_GB2312" pitchFamily="49" charset="-122"/>
              </a:rPr>
              <a:t>10</a:t>
            </a:r>
            <a:r>
              <a:rPr kumimoji="0" lang="en-US" altLang="zh-CN" sz="2400" b="0" dirty="0">
                <a:solidFill>
                  <a:srgbClr val="FFFFCC"/>
                </a:solidFill>
                <a:latin typeface="Arial" panose="020B0604020202020204" pitchFamily="34" charset="0"/>
                <a:ea typeface="楷体_GB2312" pitchFamily="49" charset="-122"/>
              </a:rPr>
              <a:t>=(11111111)</a:t>
            </a:r>
            <a:r>
              <a:rPr kumimoji="0" lang="en-US" altLang="zh-CN" sz="2400" b="0" baseline="-25000" dirty="0">
                <a:solidFill>
                  <a:srgbClr val="FFFFCC"/>
                </a:solidFill>
                <a:latin typeface="Arial" panose="020B0604020202020204" pitchFamily="34" charset="0"/>
                <a:ea typeface="楷体_GB2312" pitchFamily="49" charset="-122"/>
              </a:rPr>
              <a:t>2</a:t>
            </a:r>
            <a:r>
              <a:rPr kumimoji="0" lang="en-US" altLang="zh-CN" sz="2400" b="0" dirty="0">
                <a:solidFill>
                  <a:srgbClr val="FFFFCC"/>
                </a:solidFill>
                <a:latin typeface="Arial" panose="020B0604020202020204" pitchFamily="34" charset="0"/>
                <a:ea typeface="楷体_GB2312" pitchFamily="49" charset="-122"/>
              </a:rPr>
              <a:t> </a:t>
            </a:r>
            <a:r>
              <a:rPr kumimoji="0" lang="zh-CN" altLang="en-US" sz="2400" b="0" dirty="0">
                <a:solidFill>
                  <a:srgbClr val="FFFFCC"/>
                </a:solidFill>
                <a:latin typeface="Arial" panose="020B0604020202020204" pitchFamily="34" charset="0"/>
                <a:ea typeface="楷体_GB2312" pitchFamily="49" charset="-122"/>
              </a:rPr>
              <a:t>。为了表示的方便简化书写，计算机常采用八进制和十六进制表示数据。</a:t>
            </a:r>
            <a:endParaRPr kumimoji="0" lang="zh-CN" altLang="en-US" sz="2400" b="0" dirty="0">
              <a:solidFill>
                <a:srgbClr val="FFFFCC"/>
              </a:solidFill>
              <a:latin typeface="Arial" panose="020B0604020202020204" pitchFamily="34" charset="0"/>
              <a:ea typeface="楷体_GB2312" pitchFamily="49" charset="-122"/>
            </a:endParaRPr>
          </a:p>
        </p:txBody>
      </p:sp>
      <p:sp>
        <p:nvSpPr>
          <p:cNvPr id="5" name="Text Box 5"/>
          <p:cNvSpPr txBox="1">
            <a:spLocks noChangeArrowheads="1"/>
          </p:cNvSpPr>
          <p:nvPr/>
        </p:nvSpPr>
        <p:spPr bwMode="auto">
          <a:xfrm>
            <a:off x="296333" y="4128557"/>
            <a:ext cx="836117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zh-CN" altLang="en-US" sz="2400" dirty="0">
                <a:solidFill>
                  <a:srgbClr val="FFC000"/>
                </a:solidFill>
                <a:latin typeface="Arial" panose="020B0604020202020204" pitchFamily="34" charset="0"/>
                <a:ea typeface="楷体_GB2312" pitchFamily="49" charset="-122"/>
              </a:rPr>
              <a:t>       八进制数可以表示如下：</a:t>
            </a:r>
            <a:endParaRPr kumimoji="0" lang="zh-CN" altLang="en-US" sz="2400" dirty="0">
              <a:solidFill>
                <a:srgbClr val="FFC000"/>
              </a:solidFill>
              <a:latin typeface="Arial" panose="020B0604020202020204" pitchFamily="34" charset="0"/>
              <a:ea typeface="楷体_GB2312" pitchFamily="49" charset="-122"/>
            </a:endParaRPr>
          </a:p>
          <a:p>
            <a:pPr>
              <a:spcBef>
                <a:spcPct val="0"/>
              </a:spcBef>
              <a:buFontTx/>
              <a:buNone/>
            </a:pPr>
            <a:r>
              <a:rPr kumimoji="0" lang="zh-CN" altLang="en-US" sz="2400" dirty="0">
                <a:solidFill>
                  <a:srgbClr val="FFC000"/>
                </a:solidFill>
                <a:latin typeface="Arial" panose="020B0604020202020204" pitchFamily="34" charset="0"/>
                <a:ea typeface="楷体_GB2312" pitchFamily="49" charset="-122"/>
              </a:rPr>
              <a:t>              </a:t>
            </a:r>
            <a:r>
              <a:rPr kumimoji="0" lang="en-US" altLang="zh-CN" sz="2400" dirty="0">
                <a:solidFill>
                  <a:srgbClr val="FFC000"/>
                </a:solidFill>
                <a:latin typeface="Arial" panose="020B0604020202020204" pitchFamily="34" charset="0"/>
                <a:ea typeface="楷体_GB2312" pitchFamily="49" charset="-122"/>
              </a:rPr>
              <a:t>(X)</a:t>
            </a:r>
            <a:r>
              <a:rPr kumimoji="0" lang="en-US" altLang="zh-CN" sz="2400" baseline="-25000" dirty="0">
                <a:solidFill>
                  <a:srgbClr val="FFC000"/>
                </a:solidFill>
                <a:latin typeface="Arial" panose="020B0604020202020204" pitchFamily="34" charset="0"/>
                <a:ea typeface="楷体_GB2312" pitchFamily="49" charset="-122"/>
              </a:rPr>
              <a:t>8</a:t>
            </a:r>
            <a:r>
              <a:rPr kumimoji="0" lang="en-US" altLang="zh-CN" sz="2400" dirty="0">
                <a:solidFill>
                  <a:srgbClr val="FFC000"/>
                </a:solidFill>
                <a:latin typeface="Arial" panose="020B0604020202020204" pitchFamily="34" charset="0"/>
                <a:ea typeface="楷体_GB2312" pitchFamily="49" charset="-122"/>
              </a:rPr>
              <a:t>=K</a:t>
            </a:r>
            <a:r>
              <a:rPr kumimoji="0" lang="en-US" altLang="zh-CN" sz="2400" baseline="-25000" dirty="0">
                <a:solidFill>
                  <a:srgbClr val="FFC000"/>
                </a:solidFill>
                <a:latin typeface="Arial" panose="020B0604020202020204" pitchFamily="34" charset="0"/>
                <a:ea typeface="楷体_GB2312" pitchFamily="49" charset="-122"/>
              </a:rPr>
              <a:t>n</a:t>
            </a:r>
            <a:r>
              <a:rPr kumimoji="0" lang="en-US" altLang="zh-CN" sz="2400" dirty="0">
                <a:solidFill>
                  <a:srgbClr val="FFC000"/>
                </a:solidFill>
                <a:latin typeface="Arial" panose="020B0604020202020204" pitchFamily="34" charset="0"/>
                <a:ea typeface="楷体_GB2312" pitchFamily="49" charset="-122"/>
              </a:rPr>
              <a:t>K</a:t>
            </a:r>
            <a:r>
              <a:rPr kumimoji="0" lang="en-US" altLang="zh-CN" sz="2400" baseline="-25000" dirty="0">
                <a:solidFill>
                  <a:srgbClr val="FFC000"/>
                </a:solidFill>
                <a:latin typeface="Arial" panose="020B0604020202020204" pitchFamily="34" charset="0"/>
                <a:ea typeface="楷体_GB2312" pitchFamily="49" charset="-122"/>
              </a:rPr>
              <a:t>n-1</a:t>
            </a:r>
            <a:r>
              <a:rPr kumimoji="0" lang="en-US" altLang="zh-CN" sz="2400" dirty="0">
                <a:solidFill>
                  <a:srgbClr val="FFC000"/>
                </a:solidFill>
                <a:latin typeface="Arial" panose="020B0604020202020204" pitchFamily="34" charset="0"/>
                <a:ea typeface="楷体_GB2312" pitchFamily="49" charset="-122"/>
              </a:rPr>
              <a:t>…K</a:t>
            </a:r>
            <a:r>
              <a:rPr kumimoji="0" lang="en-US" altLang="zh-CN" sz="2400" baseline="-25000" dirty="0">
                <a:solidFill>
                  <a:srgbClr val="FFC000"/>
                </a:solidFill>
                <a:latin typeface="Arial" panose="020B0604020202020204" pitchFamily="34" charset="0"/>
                <a:ea typeface="楷体_GB2312" pitchFamily="49" charset="-122"/>
              </a:rPr>
              <a:t>1</a:t>
            </a:r>
            <a:r>
              <a:rPr kumimoji="0" lang="en-US" altLang="zh-CN" sz="2400" dirty="0">
                <a:solidFill>
                  <a:srgbClr val="FFC000"/>
                </a:solidFill>
                <a:latin typeface="Arial" panose="020B0604020202020204" pitchFamily="34" charset="0"/>
                <a:ea typeface="楷体_GB2312" pitchFamily="49" charset="-122"/>
              </a:rPr>
              <a:t>K</a:t>
            </a:r>
            <a:r>
              <a:rPr kumimoji="0" lang="en-US" altLang="zh-CN" sz="2400" baseline="-25000" dirty="0">
                <a:solidFill>
                  <a:srgbClr val="FFC000"/>
                </a:solidFill>
                <a:latin typeface="Arial" panose="020B0604020202020204" pitchFamily="34" charset="0"/>
                <a:ea typeface="楷体_GB2312" pitchFamily="49" charset="-122"/>
              </a:rPr>
              <a:t>0</a:t>
            </a:r>
            <a:r>
              <a:rPr kumimoji="0" lang="en-US" altLang="zh-CN" sz="2400" dirty="0">
                <a:solidFill>
                  <a:srgbClr val="FFC000"/>
                </a:solidFill>
                <a:latin typeface="Arial" panose="020B0604020202020204" pitchFamily="34" charset="0"/>
                <a:ea typeface="楷体_GB2312" pitchFamily="49" charset="-122"/>
              </a:rPr>
              <a:t>.K</a:t>
            </a:r>
            <a:r>
              <a:rPr kumimoji="0" lang="en-US" altLang="zh-CN" sz="2400" baseline="-25000" dirty="0">
                <a:solidFill>
                  <a:srgbClr val="FFC000"/>
                </a:solidFill>
                <a:latin typeface="Arial" panose="020B0604020202020204" pitchFamily="34" charset="0"/>
                <a:ea typeface="楷体_GB2312" pitchFamily="49" charset="-122"/>
              </a:rPr>
              <a:t>-1</a:t>
            </a:r>
            <a:r>
              <a:rPr kumimoji="0" lang="en-US" altLang="zh-CN" sz="2400" dirty="0">
                <a:solidFill>
                  <a:srgbClr val="FFC000"/>
                </a:solidFill>
                <a:latin typeface="Arial" panose="020B0604020202020204" pitchFamily="34" charset="0"/>
                <a:ea typeface="楷体_GB2312" pitchFamily="49" charset="-122"/>
              </a:rPr>
              <a:t>K</a:t>
            </a:r>
            <a:r>
              <a:rPr kumimoji="0" lang="en-US" altLang="zh-CN" sz="2400" baseline="-25000" dirty="0">
                <a:solidFill>
                  <a:srgbClr val="FFC000"/>
                </a:solidFill>
                <a:latin typeface="Arial" panose="020B0604020202020204" pitchFamily="34" charset="0"/>
                <a:ea typeface="楷体_GB2312" pitchFamily="49" charset="-122"/>
              </a:rPr>
              <a:t>-2</a:t>
            </a:r>
            <a:r>
              <a:rPr kumimoji="0" lang="en-US" altLang="zh-CN" sz="2400" dirty="0">
                <a:solidFill>
                  <a:srgbClr val="FFC000"/>
                </a:solidFill>
                <a:latin typeface="Arial" panose="020B0604020202020204" pitchFamily="34" charset="0"/>
                <a:ea typeface="楷体_GB2312" pitchFamily="49" charset="-122"/>
              </a:rPr>
              <a:t>…K</a:t>
            </a:r>
            <a:r>
              <a:rPr kumimoji="0" lang="en-US" altLang="zh-CN" sz="2400" baseline="-25000" dirty="0">
                <a:solidFill>
                  <a:srgbClr val="FFC000"/>
                </a:solidFill>
                <a:latin typeface="Arial" panose="020B0604020202020204" pitchFamily="34" charset="0"/>
                <a:ea typeface="楷体_GB2312" pitchFamily="49" charset="-122"/>
              </a:rPr>
              <a:t>-m</a:t>
            </a:r>
            <a:endParaRPr kumimoji="0" lang="en-US" altLang="zh-CN" sz="2400" dirty="0">
              <a:solidFill>
                <a:srgbClr val="FFC000"/>
              </a:solidFill>
              <a:latin typeface="Arial" panose="020B0604020202020204" pitchFamily="34" charset="0"/>
              <a:ea typeface="楷体_GB2312" pitchFamily="49" charset="-122"/>
            </a:endParaRPr>
          </a:p>
          <a:p>
            <a:pPr>
              <a:spcBef>
                <a:spcPct val="0"/>
              </a:spcBef>
              <a:buFontTx/>
              <a:buNone/>
            </a:pPr>
            <a:r>
              <a:rPr kumimoji="0" lang="en-US" altLang="zh-CN" sz="2400" dirty="0">
                <a:solidFill>
                  <a:srgbClr val="FFC000"/>
                </a:solidFill>
                <a:latin typeface="Arial" panose="020B0604020202020204" pitchFamily="34" charset="0"/>
                <a:ea typeface="楷体_GB2312" pitchFamily="49" charset="-122"/>
              </a:rPr>
              <a:t>            </a:t>
            </a:r>
            <a:r>
              <a:rPr kumimoji="0" lang="en-US" altLang="zh-CN" sz="2400" baseline="-25000" dirty="0">
                <a:solidFill>
                  <a:srgbClr val="FFC000"/>
                </a:solidFill>
                <a:latin typeface="Arial" panose="020B0604020202020204" pitchFamily="34" charset="0"/>
                <a:ea typeface="楷体_GB2312" pitchFamily="49" charset="-122"/>
              </a:rPr>
              <a:t>                 -m</a:t>
            </a:r>
            <a:endParaRPr kumimoji="0" lang="en-US" altLang="zh-CN" sz="2400" dirty="0">
              <a:solidFill>
                <a:srgbClr val="FFC000"/>
              </a:solidFill>
              <a:latin typeface="Arial" panose="020B0604020202020204" pitchFamily="34" charset="0"/>
              <a:ea typeface="楷体_GB2312" pitchFamily="49" charset="-122"/>
            </a:endParaRPr>
          </a:p>
          <a:p>
            <a:pPr>
              <a:spcBef>
                <a:spcPct val="0"/>
              </a:spcBef>
              <a:buFontTx/>
              <a:buNone/>
            </a:pPr>
            <a:r>
              <a:rPr kumimoji="0" lang="en-US" altLang="zh-CN" sz="2400" dirty="0">
                <a:solidFill>
                  <a:srgbClr val="FFC000"/>
                </a:solidFill>
                <a:latin typeface="Arial" panose="020B0604020202020204" pitchFamily="34" charset="0"/>
                <a:ea typeface="楷体_GB2312" pitchFamily="49" charset="-122"/>
              </a:rPr>
              <a:t>              (X)</a:t>
            </a:r>
            <a:r>
              <a:rPr kumimoji="0" lang="en-US" altLang="zh-CN" sz="2400" baseline="-25000" dirty="0">
                <a:solidFill>
                  <a:srgbClr val="FFC000"/>
                </a:solidFill>
                <a:latin typeface="Arial" panose="020B0604020202020204" pitchFamily="34" charset="0"/>
                <a:ea typeface="楷体_GB2312" pitchFamily="49" charset="-122"/>
              </a:rPr>
              <a:t>8 </a:t>
            </a:r>
            <a:r>
              <a:rPr kumimoji="0" lang="en-US" altLang="zh-CN" sz="2400" dirty="0">
                <a:solidFill>
                  <a:srgbClr val="FFC000"/>
                </a:solidFill>
                <a:latin typeface="Arial" panose="020B0604020202020204" pitchFamily="34" charset="0"/>
                <a:ea typeface="楷体_GB2312" pitchFamily="49" charset="-122"/>
              </a:rPr>
              <a:t>= </a:t>
            </a:r>
            <a:r>
              <a:rPr kumimoji="0" lang="en-US" altLang="zh-CN" sz="2400" dirty="0">
                <a:solidFill>
                  <a:srgbClr val="FFC000"/>
                </a:solidFill>
                <a:latin typeface="Arial" panose="020B0604020202020204" pitchFamily="34" charset="0"/>
                <a:ea typeface="楷体_GB2312" pitchFamily="49" charset="-122"/>
                <a:sym typeface="Symbol" panose="05050102010706020507" pitchFamily="18" charset="2"/>
              </a:rPr>
              <a:t> </a:t>
            </a:r>
            <a:r>
              <a:rPr kumimoji="0" lang="en-US" altLang="zh-CN" sz="2400" dirty="0">
                <a:solidFill>
                  <a:srgbClr val="FFC000"/>
                </a:solidFill>
                <a:latin typeface="Arial" panose="020B0604020202020204" pitchFamily="34" charset="0"/>
                <a:ea typeface="楷体_GB2312" pitchFamily="49" charset="-122"/>
              </a:rPr>
              <a:t>K</a:t>
            </a:r>
            <a:r>
              <a:rPr kumimoji="0" lang="en-US" altLang="zh-CN" sz="2400" baseline="-25000" dirty="0">
                <a:solidFill>
                  <a:srgbClr val="FFC000"/>
                </a:solidFill>
                <a:latin typeface="Arial" panose="020B0604020202020204" pitchFamily="34" charset="0"/>
                <a:ea typeface="楷体_GB2312" pitchFamily="49" charset="-122"/>
              </a:rPr>
              <a:t>i</a:t>
            </a:r>
            <a:r>
              <a:rPr kumimoji="0" lang="en-US" altLang="zh-CN" sz="2400" dirty="0">
                <a:solidFill>
                  <a:srgbClr val="FFC000"/>
                </a:solidFill>
                <a:latin typeface="Arial" panose="020B0604020202020204" pitchFamily="34" charset="0"/>
                <a:ea typeface="楷体_GB2312" pitchFamily="49" charset="-122"/>
                <a:sym typeface="Symbol" panose="05050102010706020507" pitchFamily="18" charset="2"/>
              </a:rPr>
              <a:t></a:t>
            </a:r>
            <a:r>
              <a:rPr kumimoji="0" lang="en-US" altLang="zh-CN" sz="2400" dirty="0">
                <a:solidFill>
                  <a:srgbClr val="FFC000"/>
                </a:solidFill>
                <a:latin typeface="Arial" panose="020B0604020202020204" pitchFamily="34" charset="0"/>
                <a:ea typeface="楷体_GB2312" pitchFamily="49" charset="-122"/>
              </a:rPr>
              <a:t>8</a:t>
            </a:r>
            <a:r>
              <a:rPr kumimoji="0" lang="en-US" altLang="zh-CN" sz="2400" baseline="30000" dirty="0">
                <a:solidFill>
                  <a:srgbClr val="FFC000"/>
                </a:solidFill>
                <a:latin typeface="Arial" panose="020B0604020202020204" pitchFamily="34" charset="0"/>
                <a:ea typeface="楷体_GB2312" pitchFamily="49" charset="-122"/>
              </a:rPr>
              <a:t>i</a:t>
            </a:r>
            <a:r>
              <a:rPr kumimoji="0" lang="en-US" altLang="zh-CN" sz="2400" dirty="0">
                <a:solidFill>
                  <a:srgbClr val="FFC000"/>
                </a:solidFill>
                <a:latin typeface="Arial" panose="020B0604020202020204" pitchFamily="34" charset="0"/>
                <a:ea typeface="楷体_GB2312" pitchFamily="49" charset="-122"/>
              </a:rPr>
              <a:t>  Ki</a:t>
            </a:r>
            <a:r>
              <a:rPr kumimoji="0" lang="en-US" altLang="zh-CN" sz="2400" dirty="0">
                <a:solidFill>
                  <a:srgbClr val="FFC000"/>
                </a:solidFill>
                <a:latin typeface="Arial" panose="020B0604020202020204" pitchFamily="34" charset="0"/>
                <a:ea typeface="楷体_GB2312" pitchFamily="49" charset="-122"/>
                <a:sym typeface="Symbol" panose="05050102010706020507" pitchFamily="18" charset="2"/>
              </a:rPr>
              <a:t></a:t>
            </a:r>
            <a:r>
              <a:rPr kumimoji="0" lang="en-US" altLang="zh-CN" sz="2400" dirty="0">
                <a:solidFill>
                  <a:srgbClr val="FFC000"/>
                </a:solidFill>
                <a:latin typeface="Arial" panose="020B0604020202020204" pitchFamily="34" charset="0"/>
                <a:ea typeface="楷体_GB2312" pitchFamily="49" charset="-122"/>
              </a:rPr>
              <a:t>{0,1,2,3…7},  8</a:t>
            </a:r>
            <a:r>
              <a:rPr kumimoji="0" lang="en-US" altLang="zh-CN" sz="2400" baseline="30000" dirty="0">
                <a:solidFill>
                  <a:srgbClr val="FFC000"/>
                </a:solidFill>
                <a:latin typeface="Arial" panose="020B0604020202020204" pitchFamily="34" charset="0"/>
                <a:ea typeface="楷体_GB2312" pitchFamily="49" charset="-122"/>
              </a:rPr>
              <a:t>i</a:t>
            </a:r>
            <a:r>
              <a:rPr kumimoji="0" lang="zh-CN" altLang="en-US" sz="2400" dirty="0">
                <a:solidFill>
                  <a:srgbClr val="FFC000"/>
                </a:solidFill>
                <a:latin typeface="Arial" panose="020B0604020202020204" pitchFamily="34" charset="0"/>
                <a:ea typeface="楷体_GB2312" pitchFamily="49" charset="-122"/>
              </a:rPr>
              <a:t>称为位权</a:t>
            </a:r>
            <a:r>
              <a:rPr kumimoji="0" lang="en-US" altLang="zh-CN" sz="2400" dirty="0">
                <a:solidFill>
                  <a:srgbClr val="FFC000"/>
                </a:solidFill>
                <a:latin typeface="Arial" panose="020B0604020202020204" pitchFamily="34" charset="0"/>
                <a:ea typeface="楷体_GB2312" pitchFamily="49" charset="-122"/>
              </a:rPr>
              <a:t>,8</a:t>
            </a:r>
            <a:r>
              <a:rPr kumimoji="0" lang="zh-CN" altLang="en-US" sz="2400" dirty="0">
                <a:solidFill>
                  <a:srgbClr val="FFC000"/>
                </a:solidFill>
                <a:latin typeface="Arial" panose="020B0604020202020204" pitchFamily="34" charset="0"/>
                <a:ea typeface="楷体_GB2312" pitchFamily="49" charset="-122"/>
              </a:rPr>
              <a:t>为基。</a:t>
            </a:r>
            <a:r>
              <a:rPr kumimoji="0" lang="zh-CN" altLang="en-US" sz="2400" baseline="30000" dirty="0">
                <a:solidFill>
                  <a:srgbClr val="FFC000"/>
                </a:solidFill>
                <a:latin typeface="Arial" panose="020B0604020202020204" pitchFamily="34" charset="0"/>
                <a:ea typeface="楷体_GB2312" pitchFamily="49" charset="-122"/>
              </a:rPr>
              <a:t> </a:t>
            </a:r>
            <a:endParaRPr kumimoji="0" lang="zh-CN" altLang="en-US" sz="2400" dirty="0">
              <a:solidFill>
                <a:srgbClr val="FFC000"/>
              </a:solidFill>
              <a:latin typeface="Arial" panose="020B0604020202020204" pitchFamily="34" charset="0"/>
              <a:ea typeface="楷体_GB2312" pitchFamily="49" charset="-122"/>
            </a:endParaRPr>
          </a:p>
          <a:p>
            <a:pPr>
              <a:spcBef>
                <a:spcPct val="0"/>
              </a:spcBef>
              <a:buFontTx/>
              <a:buNone/>
            </a:pPr>
            <a:r>
              <a:rPr kumimoji="0" lang="zh-CN" altLang="en-US" sz="2400" dirty="0">
                <a:solidFill>
                  <a:srgbClr val="FFC000"/>
                </a:solidFill>
                <a:latin typeface="Arial" panose="020B0604020202020204" pitchFamily="34" charset="0"/>
                <a:ea typeface="楷体_GB2312" pitchFamily="49" charset="-122"/>
              </a:rPr>
              <a:t>                        </a:t>
            </a:r>
            <a:r>
              <a:rPr kumimoji="0" lang="en-US" altLang="zh-CN" sz="2400" baseline="30000" dirty="0" err="1">
                <a:solidFill>
                  <a:srgbClr val="FFC000"/>
                </a:solidFill>
                <a:latin typeface="Arial" panose="020B0604020202020204" pitchFamily="34" charset="0"/>
                <a:ea typeface="楷体_GB2312" pitchFamily="49" charset="-122"/>
              </a:rPr>
              <a:t>i</a:t>
            </a:r>
            <a:r>
              <a:rPr kumimoji="0" lang="en-US" altLang="zh-CN" sz="2400" baseline="30000" dirty="0">
                <a:solidFill>
                  <a:srgbClr val="FFC000"/>
                </a:solidFill>
                <a:latin typeface="Arial" panose="020B0604020202020204" pitchFamily="34" charset="0"/>
                <a:ea typeface="楷体_GB2312" pitchFamily="49" charset="-122"/>
              </a:rPr>
              <a:t>=n</a:t>
            </a:r>
            <a:endParaRPr kumimoji="0" lang="en-US" altLang="zh-CN" sz="2400" dirty="0">
              <a:solidFill>
                <a:srgbClr val="FFC000"/>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lide(fromBottom)">
                                      <p:cBhvr>
                                        <p:cTn id="17" dur="500"/>
                                        <p:tgtEl>
                                          <p:spTgt spid="3">
                                            <p:txEl>
                                              <p:pRg st="2" end="2"/>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slide(fromBottom)">
                                      <p:cBhvr>
                                        <p:cTn id="20" dur="500"/>
                                        <p:tgtEl>
                                          <p:spTgt spid="3">
                                            <p:txEl>
                                              <p:pRg st="3" end="3"/>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slide(fromBottom)">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ox(in)">
                                      <p:cBhvr>
                                        <p:cTn id="28"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Effect transition="in" filter="randombar(horizontal)">
                                      <p:cBhvr>
                                        <p:cTn id="33" dur="500"/>
                                        <p:tgtEl>
                                          <p:spTgt spid="5">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5">
                                            <p:txEl>
                                              <p:pRg st="1" end="1"/>
                                            </p:txEl>
                                          </p:spTgt>
                                        </p:tgtEl>
                                        <p:attrNameLst>
                                          <p:attrName>style.visibility</p:attrName>
                                        </p:attrNameLst>
                                      </p:cBhvr>
                                      <p:to>
                                        <p:strVal val="visible"/>
                                      </p:to>
                                    </p:set>
                                    <p:animEffect transition="in" filter="randombar(horizontal)">
                                      <p:cBhvr>
                                        <p:cTn id="38" dur="500"/>
                                        <p:tgtEl>
                                          <p:spTgt spid="5">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Effect transition="in" filter="randombar(horizontal)">
                                      <p:cBhvr>
                                        <p:cTn id="43" dur="500"/>
                                        <p:tgtEl>
                                          <p:spTgt spid="5">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5">
                                            <p:txEl>
                                              <p:pRg st="3" end="3"/>
                                            </p:txEl>
                                          </p:spTgt>
                                        </p:tgtEl>
                                        <p:attrNameLst>
                                          <p:attrName>style.visibility</p:attrName>
                                        </p:attrNameLst>
                                      </p:cBhvr>
                                      <p:to>
                                        <p:strVal val="visible"/>
                                      </p:to>
                                    </p:set>
                                    <p:animEffect transition="in" filter="randombar(horizontal)">
                                      <p:cBhvr>
                                        <p:cTn id="48" dur="500"/>
                                        <p:tgtEl>
                                          <p:spTgt spid="5">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5">
                                            <p:txEl>
                                              <p:pRg st="4" end="4"/>
                                            </p:txEl>
                                          </p:spTgt>
                                        </p:tgtEl>
                                        <p:attrNameLst>
                                          <p:attrName>style.visibility</p:attrName>
                                        </p:attrNameLst>
                                      </p:cBhvr>
                                      <p:to>
                                        <p:strVal val="visible"/>
                                      </p:to>
                                    </p:set>
                                    <p:animEffect transition="in" filter="randombar(horizontal)">
                                      <p:cBhvr>
                                        <p:cTn id="5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build="p"/>
      <p:bldP spid="4" grpId="0" autoUpdateAnimBg="0"/>
      <p:bldP spid="5" grpId="0" autoUpdateAnimBg="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z="2400" dirty="0">
                <a:solidFill>
                  <a:srgbClr val="FFFF00"/>
                </a:solidFill>
                <a:latin typeface="Arial" panose="020B0604020202020204" pitchFamily="34" charset="0"/>
                <a:ea typeface="楷体_GB2312" pitchFamily="49" charset="-122"/>
              </a:rPr>
              <a:t>       十六进制数可以表示如下</a:t>
            </a:r>
            <a:r>
              <a:rPr kumimoji="0" lang="en-US" altLang="zh-CN" sz="2400" dirty="0">
                <a:solidFill>
                  <a:srgbClr val="FFFF00"/>
                </a:solidFill>
                <a:latin typeface="Arial" panose="020B0604020202020204" pitchFamily="34" charset="0"/>
                <a:ea typeface="楷体_GB2312" pitchFamily="49" charset="-122"/>
              </a:rPr>
              <a:t>:</a:t>
            </a:r>
            <a:endParaRPr lang="zh-CN" altLang="en-US" sz="2400" dirty="0"/>
          </a:p>
        </p:txBody>
      </p:sp>
      <p:sp>
        <p:nvSpPr>
          <p:cNvPr id="3" name="Text Box 8"/>
          <p:cNvSpPr txBox="1">
            <a:spLocks noChangeArrowheads="1"/>
          </p:cNvSpPr>
          <p:nvPr/>
        </p:nvSpPr>
        <p:spPr bwMode="auto">
          <a:xfrm>
            <a:off x="296333" y="849312"/>
            <a:ext cx="731963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400" dirty="0">
                <a:solidFill>
                  <a:srgbClr val="FFFF00"/>
                </a:solidFill>
                <a:latin typeface="Arial" panose="020B0604020202020204" pitchFamily="34" charset="0"/>
                <a:ea typeface="楷体_GB2312" pitchFamily="49" charset="-122"/>
              </a:rPr>
              <a:t>              (X)</a:t>
            </a:r>
            <a:r>
              <a:rPr kumimoji="0" lang="en-US" altLang="zh-CN" sz="2400" baseline="-25000" dirty="0">
                <a:solidFill>
                  <a:srgbClr val="FFFF00"/>
                </a:solidFill>
                <a:latin typeface="Arial" panose="020B0604020202020204" pitchFamily="34" charset="0"/>
                <a:ea typeface="楷体_GB2312" pitchFamily="49" charset="-122"/>
              </a:rPr>
              <a:t>16</a:t>
            </a:r>
            <a:r>
              <a:rPr kumimoji="0" lang="en-US" altLang="zh-CN" sz="2400" dirty="0">
                <a:solidFill>
                  <a:srgbClr val="FFFF00"/>
                </a:solidFill>
                <a:latin typeface="Arial" panose="020B0604020202020204" pitchFamily="34" charset="0"/>
                <a:ea typeface="楷体_GB2312" pitchFamily="49" charset="-122"/>
              </a:rPr>
              <a:t>=K</a:t>
            </a:r>
            <a:r>
              <a:rPr kumimoji="0" lang="en-US" altLang="zh-CN" sz="2400" baseline="-25000" dirty="0">
                <a:solidFill>
                  <a:srgbClr val="FFFF00"/>
                </a:solidFill>
                <a:latin typeface="Arial" panose="020B0604020202020204" pitchFamily="34" charset="0"/>
                <a:ea typeface="楷体_GB2312" pitchFamily="49" charset="-122"/>
              </a:rPr>
              <a:t>n</a:t>
            </a:r>
            <a:r>
              <a:rPr kumimoji="0" lang="en-US" altLang="zh-CN" sz="2400" dirty="0">
                <a:solidFill>
                  <a:srgbClr val="FFFF00"/>
                </a:solidFill>
                <a:latin typeface="Arial" panose="020B0604020202020204" pitchFamily="34" charset="0"/>
                <a:ea typeface="楷体_GB2312" pitchFamily="49" charset="-122"/>
              </a:rPr>
              <a:t>K</a:t>
            </a:r>
            <a:r>
              <a:rPr kumimoji="0" lang="en-US" altLang="zh-CN" sz="2400" baseline="-25000" dirty="0">
                <a:solidFill>
                  <a:srgbClr val="FFFF00"/>
                </a:solidFill>
                <a:latin typeface="Arial" panose="020B0604020202020204" pitchFamily="34" charset="0"/>
                <a:ea typeface="楷体_GB2312" pitchFamily="49" charset="-122"/>
              </a:rPr>
              <a:t>n-1</a:t>
            </a:r>
            <a:r>
              <a:rPr kumimoji="0" lang="en-US" altLang="zh-CN" sz="2400" dirty="0">
                <a:solidFill>
                  <a:srgbClr val="FFFF00"/>
                </a:solidFill>
                <a:latin typeface="Arial" panose="020B0604020202020204" pitchFamily="34" charset="0"/>
                <a:ea typeface="楷体_GB2312" pitchFamily="49" charset="-122"/>
              </a:rPr>
              <a:t>…K</a:t>
            </a:r>
            <a:r>
              <a:rPr kumimoji="0" lang="en-US" altLang="zh-CN" sz="2400" baseline="-25000" dirty="0">
                <a:solidFill>
                  <a:srgbClr val="FFFF00"/>
                </a:solidFill>
                <a:latin typeface="Arial" panose="020B0604020202020204" pitchFamily="34" charset="0"/>
                <a:ea typeface="楷体_GB2312" pitchFamily="49" charset="-122"/>
              </a:rPr>
              <a:t>1</a:t>
            </a:r>
            <a:r>
              <a:rPr kumimoji="0" lang="en-US" altLang="zh-CN" sz="2400" dirty="0">
                <a:solidFill>
                  <a:srgbClr val="FFFF00"/>
                </a:solidFill>
                <a:latin typeface="Arial" panose="020B0604020202020204" pitchFamily="34" charset="0"/>
                <a:ea typeface="楷体_GB2312" pitchFamily="49" charset="-122"/>
              </a:rPr>
              <a:t>K</a:t>
            </a:r>
            <a:r>
              <a:rPr kumimoji="0" lang="en-US" altLang="zh-CN" sz="2400" baseline="-25000" dirty="0">
                <a:solidFill>
                  <a:srgbClr val="FFFF00"/>
                </a:solidFill>
                <a:latin typeface="Arial" panose="020B0604020202020204" pitchFamily="34" charset="0"/>
                <a:ea typeface="楷体_GB2312" pitchFamily="49" charset="-122"/>
              </a:rPr>
              <a:t>0</a:t>
            </a:r>
            <a:r>
              <a:rPr kumimoji="0" lang="en-US" altLang="zh-CN" sz="2400" dirty="0">
                <a:solidFill>
                  <a:srgbClr val="FFFF00"/>
                </a:solidFill>
                <a:latin typeface="Arial" panose="020B0604020202020204" pitchFamily="34" charset="0"/>
                <a:ea typeface="楷体_GB2312" pitchFamily="49" charset="-122"/>
              </a:rPr>
              <a:t>.K</a:t>
            </a:r>
            <a:r>
              <a:rPr kumimoji="0" lang="en-US" altLang="zh-CN" sz="2400" baseline="-25000" dirty="0">
                <a:solidFill>
                  <a:srgbClr val="FFFF00"/>
                </a:solidFill>
                <a:latin typeface="Arial" panose="020B0604020202020204" pitchFamily="34" charset="0"/>
                <a:ea typeface="楷体_GB2312" pitchFamily="49" charset="-122"/>
              </a:rPr>
              <a:t>-1</a:t>
            </a:r>
            <a:r>
              <a:rPr kumimoji="0" lang="en-US" altLang="zh-CN" sz="2400" dirty="0">
                <a:solidFill>
                  <a:srgbClr val="FFFF00"/>
                </a:solidFill>
                <a:latin typeface="Arial" panose="020B0604020202020204" pitchFamily="34" charset="0"/>
                <a:ea typeface="楷体_GB2312" pitchFamily="49" charset="-122"/>
              </a:rPr>
              <a:t>K</a:t>
            </a:r>
            <a:r>
              <a:rPr kumimoji="0" lang="en-US" altLang="zh-CN" sz="2400" baseline="-25000" dirty="0">
                <a:solidFill>
                  <a:srgbClr val="FFFF00"/>
                </a:solidFill>
                <a:latin typeface="Arial" panose="020B0604020202020204" pitchFamily="34" charset="0"/>
                <a:ea typeface="楷体_GB2312" pitchFamily="49" charset="-122"/>
              </a:rPr>
              <a:t>-2</a:t>
            </a:r>
            <a:r>
              <a:rPr kumimoji="0" lang="en-US" altLang="zh-CN" sz="2400" dirty="0">
                <a:solidFill>
                  <a:srgbClr val="FFFF00"/>
                </a:solidFill>
                <a:latin typeface="Arial" panose="020B0604020202020204" pitchFamily="34" charset="0"/>
                <a:ea typeface="楷体_GB2312" pitchFamily="49" charset="-122"/>
              </a:rPr>
              <a:t>…K</a:t>
            </a:r>
            <a:r>
              <a:rPr kumimoji="0" lang="en-US" altLang="zh-CN" sz="2400" baseline="-25000" dirty="0">
                <a:solidFill>
                  <a:srgbClr val="FFFF00"/>
                </a:solidFill>
                <a:latin typeface="Arial" panose="020B0604020202020204" pitchFamily="34" charset="0"/>
                <a:ea typeface="楷体_GB2312" pitchFamily="49" charset="-122"/>
              </a:rPr>
              <a:t>-m</a:t>
            </a:r>
            <a:r>
              <a:rPr kumimoji="0" lang="en-US" altLang="zh-CN" sz="2400" dirty="0">
                <a:solidFill>
                  <a:srgbClr val="FFFF00"/>
                </a:solidFill>
                <a:latin typeface="Arial" panose="020B0604020202020204" pitchFamily="34" charset="0"/>
                <a:ea typeface="楷体_GB2312" pitchFamily="49" charset="-122"/>
              </a:rPr>
              <a:t>  </a:t>
            </a:r>
            <a:endParaRPr kumimoji="0" lang="en-US" altLang="zh-CN" sz="2400" dirty="0">
              <a:solidFill>
                <a:srgbClr val="FFFF00"/>
              </a:solidFill>
              <a:latin typeface="Arial" panose="020B0604020202020204" pitchFamily="34" charset="0"/>
              <a:ea typeface="楷体_GB2312" pitchFamily="49" charset="-122"/>
            </a:endParaRPr>
          </a:p>
          <a:p>
            <a:pPr>
              <a:spcBef>
                <a:spcPct val="0"/>
              </a:spcBef>
              <a:buFontTx/>
              <a:buNone/>
            </a:pPr>
            <a:r>
              <a:rPr kumimoji="0" lang="en-US" altLang="zh-CN" sz="2400" dirty="0">
                <a:solidFill>
                  <a:srgbClr val="FFFF00"/>
                </a:solidFill>
                <a:latin typeface="Arial" panose="020B0604020202020204" pitchFamily="34" charset="0"/>
                <a:ea typeface="楷体_GB2312" pitchFamily="49" charset="-122"/>
              </a:rPr>
              <a:t>    </a:t>
            </a:r>
            <a:r>
              <a:rPr kumimoji="0" lang="en-US" altLang="zh-CN" sz="2400" baseline="-25000" dirty="0">
                <a:solidFill>
                  <a:srgbClr val="FFFF00"/>
                </a:solidFill>
                <a:latin typeface="Arial" panose="020B0604020202020204" pitchFamily="34" charset="0"/>
                <a:ea typeface="楷体_GB2312" pitchFamily="49" charset="-122"/>
              </a:rPr>
              <a:t>                               -m</a:t>
            </a:r>
            <a:endParaRPr kumimoji="0" lang="en-US" altLang="zh-CN" sz="2400" dirty="0">
              <a:solidFill>
                <a:srgbClr val="FFFF00"/>
              </a:solidFill>
              <a:latin typeface="Arial" panose="020B0604020202020204" pitchFamily="34" charset="0"/>
              <a:ea typeface="楷体_GB2312" pitchFamily="49" charset="-122"/>
            </a:endParaRPr>
          </a:p>
          <a:p>
            <a:pPr>
              <a:spcBef>
                <a:spcPct val="0"/>
              </a:spcBef>
              <a:buFontTx/>
              <a:buNone/>
            </a:pPr>
            <a:r>
              <a:rPr kumimoji="0" lang="en-US" altLang="zh-CN" sz="2400" dirty="0">
                <a:solidFill>
                  <a:srgbClr val="FFFF00"/>
                </a:solidFill>
                <a:latin typeface="Arial" panose="020B0604020202020204" pitchFamily="34" charset="0"/>
                <a:ea typeface="楷体_GB2312" pitchFamily="49" charset="-122"/>
              </a:rPr>
              <a:t>              (X)</a:t>
            </a:r>
            <a:r>
              <a:rPr kumimoji="0" lang="en-US" altLang="zh-CN" sz="2400" baseline="-25000" dirty="0">
                <a:solidFill>
                  <a:srgbClr val="FFFF00"/>
                </a:solidFill>
                <a:latin typeface="Arial" panose="020B0604020202020204" pitchFamily="34" charset="0"/>
                <a:ea typeface="楷体_GB2312" pitchFamily="49" charset="-122"/>
              </a:rPr>
              <a:t>16 </a:t>
            </a:r>
            <a:r>
              <a:rPr kumimoji="0" lang="en-US" altLang="zh-CN" sz="2400" dirty="0">
                <a:solidFill>
                  <a:srgbClr val="FFFF00"/>
                </a:solidFill>
                <a:latin typeface="Arial" panose="020B0604020202020204" pitchFamily="34" charset="0"/>
                <a:ea typeface="楷体_GB2312" pitchFamily="49" charset="-122"/>
              </a:rPr>
              <a:t>= </a:t>
            </a:r>
            <a:r>
              <a:rPr kumimoji="0" lang="en-US" altLang="zh-CN" sz="2400" dirty="0">
                <a:solidFill>
                  <a:srgbClr val="FFFF00"/>
                </a:solidFill>
                <a:latin typeface="Arial" panose="020B0604020202020204" pitchFamily="34" charset="0"/>
                <a:ea typeface="楷体_GB2312" pitchFamily="49" charset="-122"/>
                <a:sym typeface="Symbol" panose="05050102010706020507" pitchFamily="18" charset="2"/>
              </a:rPr>
              <a:t> </a:t>
            </a:r>
            <a:r>
              <a:rPr kumimoji="0" lang="en-US" altLang="zh-CN" sz="2400" dirty="0">
                <a:solidFill>
                  <a:srgbClr val="FFFF00"/>
                </a:solidFill>
                <a:latin typeface="Arial" panose="020B0604020202020204" pitchFamily="34" charset="0"/>
                <a:ea typeface="楷体_GB2312" pitchFamily="49" charset="-122"/>
              </a:rPr>
              <a:t>K</a:t>
            </a:r>
            <a:r>
              <a:rPr kumimoji="0" lang="en-US" altLang="zh-CN" sz="2400" baseline="-25000" dirty="0">
                <a:solidFill>
                  <a:srgbClr val="FFFF00"/>
                </a:solidFill>
                <a:latin typeface="Arial" panose="020B0604020202020204" pitchFamily="34" charset="0"/>
                <a:ea typeface="楷体_GB2312" pitchFamily="49" charset="-122"/>
              </a:rPr>
              <a:t>i</a:t>
            </a:r>
            <a:r>
              <a:rPr kumimoji="0" lang="en-US" altLang="zh-CN" sz="2400" dirty="0">
                <a:solidFill>
                  <a:srgbClr val="FFFF00"/>
                </a:solidFill>
                <a:latin typeface="Arial" panose="020B0604020202020204" pitchFamily="34" charset="0"/>
                <a:ea typeface="楷体_GB2312" pitchFamily="49" charset="-122"/>
                <a:sym typeface="Symbol" panose="05050102010706020507" pitchFamily="18" charset="2"/>
              </a:rPr>
              <a:t></a:t>
            </a:r>
            <a:r>
              <a:rPr kumimoji="0" lang="en-US" altLang="zh-CN" sz="2400" dirty="0">
                <a:solidFill>
                  <a:srgbClr val="FFFF00"/>
                </a:solidFill>
                <a:latin typeface="Arial" panose="020B0604020202020204" pitchFamily="34" charset="0"/>
                <a:ea typeface="楷体_GB2312" pitchFamily="49" charset="-122"/>
              </a:rPr>
              <a:t>16</a:t>
            </a:r>
            <a:r>
              <a:rPr kumimoji="0" lang="en-US" altLang="zh-CN" sz="2400" baseline="30000" dirty="0">
                <a:solidFill>
                  <a:srgbClr val="FFFF00"/>
                </a:solidFill>
                <a:latin typeface="Arial" panose="020B0604020202020204" pitchFamily="34" charset="0"/>
                <a:ea typeface="楷体_GB2312" pitchFamily="49" charset="-122"/>
              </a:rPr>
              <a:t>i</a:t>
            </a:r>
            <a:r>
              <a:rPr kumimoji="0" lang="en-US" altLang="zh-CN" sz="2400" dirty="0">
                <a:solidFill>
                  <a:srgbClr val="FFFF00"/>
                </a:solidFill>
                <a:latin typeface="Arial" panose="020B0604020202020204" pitchFamily="34" charset="0"/>
                <a:ea typeface="楷体_GB2312" pitchFamily="49" charset="-122"/>
              </a:rPr>
              <a:t>  Ki</a:t>
            </a:r>
            <a:r>
              <a:rPr kumimoji="0" lang="en-US" altLang="zh-CN" sz="2400" dirty="0">
                <a:solidFill>
                  <a:srgbClr val="FFFF00"/>
                </a:solidFill>
                <a:latin typeface="Arial" panose="020B0604020202020204" pitchFamily="34" charset="0"/>
                <a:ea typeface="楷体_GB2312" pitchFamily="49" charset="-122"/>
                <a:sym typeface="Symbol" panose="05050102010706020507" pitchFamily="18" charset="2"/>
              </a:rPr>
              <a:t></a:t>
            </a:r>
            <a:r>
              <a:rPr kumimoji="0" lang="en-US" altLang="zh-CN" sz="2400" dirty="0">
                <a:solidFill>
                  <a:srgbClr val="FFFF00"/>
                </a:solidFill>
                <a:latin typeface="Arial" panose="020B0604020202020204" pitchFamily="34" charset="0"/>
                <a:ea typeface="楷体_GB2312" pitchFamily="49" charset="-122"/>
              </a:rPr>
              <a:t>{0,1,…9,A,B,C,D,E,F},  </a:t>
            </a:r>
            <a:endParaRPr kumimoji="0" lang="en-US" altLang="zh-CN" sz="2400" dirty="0">
              <a:solidFill>
                <a:srgbClr val="FFFF00"/>
              </a:solidFill>
              <a:latin typeface="Arial" panose="020B0604020202020204" pitchFamily="34" charset="0"/>
              <a:ea typeface="楷体_GB2312" pitchFamily="49" charset="-122"/>
            </a:endParaRPr>
          </a:p>
          <a:p>
            <a:pPr>
              <a:spcBef>
                <a:spcPct val="0"/>
              </a:spcBef>
              <a:buFontTx/>
              <a:buNone/>
            </a:pPr>
            <a:r>
              <a:rPr kumimoji="0" lang="en-US" altLang="zh-CN" sz="2400" dirty="0">
                <a:solidFill>
                  <a:srgbClr val="FFFF00"/>
                </a:solidFill>
                <a:latin typeface="Arial" panose="020B0604020202020204" pitchFamily="34" charset="0"/>
                <a:ea typeface="楷体_GB2312" pitchFamily="49" charset="-122"/>
              </a:rPr>
              <a:t>                         </a:t>
            </a:r>
            <a:r>
              <a:rPr kumimoji="0" lang="en-US" altLang="zh-CN" sz="2400" baseline="30000" dirty="0" err="1">
                <a:solidFill>
                  <a:srgbClr val="FFFF00"/>
                </a:solidFill>
                <a:latin typeface="Arial" panose="020B0604020202020204" pitchFamily="34" charset="0"/>
                <a:ea typeface="楷体_GB2312" pitchFamily="49" charset="-122"/>
              </a:rPr>
              <a:t>i</a:t>
            </a:r>
            <a:r>
              <a:rPr kumimoji="0" lang="en-US" altLang="zh-CN" sz="2400" baseline="30000" dirty="0">
                <a:solidFill>
                  <a:srgbClr val="FFFF00"/>
                </a:solidFill>
                <a:latin typeface="Arial" panose="020B0604020202020204" pitchFamily="34" charset="0"/>
                <a:ea typeface="楷体_GB2312" pitchFamily="49" charset="-122"/>
              </a:rPr>
              <a:t>=n</a:t>
            </a:r>
            <a:endParaRPr kumimoji="0" lang="en-US" altLang="zh-CN" sz="2400" dirty="0">
              <a:solidFill>
                <a:srgbClr val="FFFF00"/>
              </a:solidFill>
              <a:latin typeface="Arial" panose="020B0604020202020204" pitchFamily="34" charset="0"/>
              <a:ea typeface="楷体_GB2312" pitchFamily="49" charset="-122"/>
            </a:endParaRPr>
          </a:p>
          <a:p>
            <a:pPr>
              <a:spcBef>
                <a:spcPct val="0"/>
              </a:spcBef>
              <a:buFontTx/>
              <a:buNone/>
            </a:pPr>
            <a:r>
              <a:rPr kumimoji="0" lang="en-US" altLang="zh-CN" sz="2400" dirty="0">
                <a:solidFill>
                  <a:srgbClr val="FFFF00"/>
                </a:solidFill>
                <a:latin typeface="Arial" panose="020B0604020202020204" pitchFamily="34" charset="0"/>
                <a:ea typeface="楷体_GB2312" pitchFamily="49" charset="-122"/>
              </a:rPr>
              <a:t>              16</a:t>
            </a:r>
            <a:r>
              <a:rPr kumimoji="0" lang="en-US" altLang="zh-CN" sz="2400" baseline="30000" dirty="0">
                <a:solidFill>
                  <a:srgbClr val="FFFF00"/>
                </a:solidFill>
                <a:latin typeface="Arial" panose="020B0604020202020204" pitchFamily="34" charset="0"/>
                <a:ea typeface="楷体_GB2312" pitchFamily="49" charset="-122"/>
              </a:rPr>
              <a:t>i</a:t>
            </a:r>
            <a:r>
              <a:rPr kumimoji="0" lang="zh-CN" altLang="en-US" sz="2400" dirty="0">
                <a:solidFill>
                  <a:srgbClr val="FFFF00"/>
                </a:solidFill>
                <a:latin typeface="Arial" panose="020B0604020202020204" pitchFamily="34" charset="0"/>
                <a:ea typeface="楷体_GB2312" pitchFamily="49" charset="-122"/>
              </a:rPr>
              <a:t>称为位权</a:t>
            </a:r>
            <a:r>
              <a:rPr kumimoji="0" lang="en-US" altLang="zh-CN" sz="2400" dirty="0">
                <a:solidFill>
                  <a:srgbClr val="FFFF00"/>
                </a:solidFill>
                <a:latin typeface="Arial" panose="020B0604020202020204" pitchFamily="34" charset="0"/>
                <a:ea typeface="楷体_GB2312" pitchFamily="49" charset="-122"/>
              </a:rPr>
              <a:t>,16</a:t>
            </a:r>
            <a:r>
              <a:rPr kumimoji="0" lang="zh-CN" altLang="en-US" sz="2400" dirty="0">
                <a:solidFill>
                  <a:srgbClr val="FFFF00"/>
                </a:solidFill>
                <a:latin typeface="Arial" panose="020B0604020202020204" pitchFamily="34" charset="0"/>
                <a:ea typeface="楷体_GB2312" pitchFamily="49" charset="-122"/>
              </a:rPr>
              <a:t>为基。 </a:t>
            </a:r>
            <a:endParaRPr kumimoji="0" lang="zh-CN" altLang="en-US" sz="2400" dirty="0">
              <a:solidFill>
                <a:srgbClr val="FFFF00"/>
              </a:solidFill>
              <a:latin typeface="Arial" panose="020B0604020202020204" pitchFamily="34" charset="0"/>
              <a:ea typeface="楷体_GB2312" pitchFamily="49" charset="-122"/>
            </a:endParaRPr>
          </a:p>
        </p:txBody>
      </p:sp>
      <p:sp>
        <p:nvSpPr>
          <p:cNvPr id="4" name="Text Box 6"/>
          <p:cNvSpPr txBox="1">
            <a:spLocks noChangeArrowheads="1"/>
          </p:cNvSpPr>
          <p:nvPr/>
        </p:nvSpPr>
        <p:spPr bwMode="auto">
          <a:xfrm>
            <a:off x="867593" y="5500283"/>
            <a:ext cx="21616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400" b="0" dirty="0">
                <a:solidFill>
                  <a:srgbClr val="FFFFCC"/>
                </a:solidFill>
                <a:latin typeface="Arial" panose="020B0604020202020204" pitchFamily="34" charset="0"/>
                <a:ea typeface="楷体_GB2312" pitchFamily="49" charset="-122"/>
              </a:rPr>
              <a:t>(15)</a:t>
            </a:r>
            <a:r>
              <a:rPr kumimoji="0" lang="en-US" altLang="zh-CN" sz="2400" b="0" baseline="-25000" dirty="0">
                <a:solidFill>
                  <a:srgbClr val="00FFCC"/>
                </a:solidFill>
                <a:latin typeface="Arial" panose="020B0604020202020204" pitchFamily="34" charset="0"/>
                <a:ea typeface="楷体_GB2312" pitchFamily="49" charset="-122"/>
              </a:rPr>
              <a:t>10</a:t>
            </a:r>
            <a:r>
              <a:rPr kumimoji="0" lang="en-US" altLang="zh-CN" sz="2400" b="0" dirty="0">
                <a:solidFill>
                  <a:srgbClr val="FFFFCC"/>
                </a:solidFill>
                <a:latin typeface="Arial" panose="020B0604020202020204" pitchFamily="34" charset="0"/>
                <a:ea typeface="楷体_GB2312" pitchFamily="49" charset="-122"/>
              </a:rPr>
              <a:t>= (1111)</a:t>
            </a:r>
            <a:r>
              <a:rPr kumimoji="0" lang="en-US" altLang="zh-CN" sz="2400" b="0" baseline="-25000" dirty="0">
                <a:solidFill>
                  <a:srgbClr val="FFFF00"/>
                </a:solidFill>
                <a:latin typeface="Arial" panose="020B0604020202020204" pitchFamily="34" charset="0"/>
                <a:ea typeface="楷体_GB2312" pitchFamily="49" charset="-122"/>
              </a:rPr>
              <a:t>2</a:t>
            </a:r>
            <a:endParaRPr kumimoji="0" lang="en-US" altLang="zh-CN" sz="2400" b="0" dirty="0">
              <a:solidFill>
                <a:srgbClr val="FFFF00"/>
              </a:solidFill>
              <a:latin typeface="Arial" panose="020B0604020202020204" pitchFamily="34" charset="0"/>
              <a:ea typeface="楷体_GB2312" pitchFamily="49" charset="-122"/>
            </a:endParaRPr>
          </a:p>
        </p:txBody>
      </p:sp>
      <p:sp>
        <p:nvSpPr>
          <p:cNvPr id="5" name="Text Box 7"/>
          <p:cNvSpPr txBox="1">
            <a:spLocks noChangeArrowheads="1"/>
          </p:cNvSpPr>
          <p:nvPr/>
        </p:nvSpPr>
        <p:spPr bwMode="auto">
          <a:xfrm>
            <a:off x="2821806" y="5500283"/>
            <a:ext cx="11961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400" b="0" dirty="0">
                <a:solidFill>
                  <a:schemeClr val="hlink"/>
                </a:solidFill>
                <a:latin typeface="Arial" panose="020B0604020202020204" pitchFamily="34" charset="0"/>
                <a:ea typeface="楷体_GB2312" pitchFamily="49" charset="-122"/>
              </a:rPr>
              <a:t> = </a:t>
            </a:r>
            <a:r>
              <a:rPr kumimoji="0" lang="en-US" altLang="zh-CN" sz="2400" b="0" dirty="0">
                <a:solidFill>
                  <a:srgbClr val="66FF33"/>
                </a:solidFill>
                <a:latin typeface="Arial" panose="020B0604020202020204" pitchFamily="34" charset="0"/>
                <a:ea typeface="楷体_GB2312" pitchFamily="49" charset="-122"/>
              </a:rPr>
              <a:t>(17)</a:t>
            </a:r>
            <a:r>
              <a:rPr kumimoji="0" lang="en-US" altLang="zh-CN" sz="2400" b="0" baseline="-25000" dirty="0">
                <a:solidFill>
                  <a:srgbClr val="66FF33"/>
                </a:solidFill>
                <a:latin typeface="Arial" panose="020B0604020202020204" pitchFamily="34" charset="0"/>
                <a:ea typeface="楷体_GB2312" pitchFamily="49" charset="-122"/>
              </a:rPr>
              <a:t>8</a:t>
            </a:r>
            <a:endParaRPr kumimoji="0" lang="en-US" altLang="zh-CN" sz="2400" b="0" baseline="-25000" dirty="0">
              <a:solidFill>
                <a:srgbClr val="66FF33"/>
              </a:solidFill>
              <a:latin typeface="Arial" panose="020B0604020202020204" pitchFamily="34" charset="0"/>
              <a:ea typeface="楷体_GB2312" pitchFamily="49" charset="-122"/>
            </a:endParaRPr>
          </a:p>
        </p:txBody>
      </p:sp>
      <p:sp>
        <p:nvSpPr>
          <p:cNvPr id="6" name="Text Box 9"/>
          <p:cNvSpPr txBox="1">
            <a:spLocks noChangeArrowheads="1"/>
          </p:cNvSpPr>
          <p:nvPr/>
        </p:nvSpPr>
        <p:spPr bwMode="auto">
          <a:xfrm>
            <a:off x="3686993" y="5500283"/>
            <a:ext cx="12394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400" b="0" dirty="0">
                <a:solidFill>
                  <a:srgbClr val="FFFF00"/>
                </a:solidFill>
                <a:latin typeface="Arial" panose="020B0604020202020204" pitchFamily="34" charset="0"/>
                <a:ea typeface="楷体_GB2312" pitchFamily="49" charset="-122"/>
              </a:rPr>
              <a:t>  = (F)</a:t>
            </a:r>
            <a:r>
              <a:rPr kumimoji="0" lang="en-US" altLang="zh-CN" sz="2400" b="0" baseline="-25000" dirty="0">
                <a:solidFill>
                  <a:srgbClr val="FFFF00"/>
                </a:solidFill>
                <a:latin typeface="Arial" panose="020B0604020202020204" pitchFamily="34" charset="0"/>
                <a:ea typeface="楷体_GB2312" pitchFamily="49" charset="-122"/>
              </a:rPr>
              <a:t>16</a:t>
            </a:r>
            <a:endParaRPr kumimoji="0" lang="en-US" altLang="zh-CN" sz="2400" b="0" baseline="-25000" dirty="0">
              <a:solidFill>
                <a:srgbClr val="FFFF00"/>
              </a:solidFill>
              <a:latin typeface="Arial" panose="020B0604020202020204" pitchFamily="34" charset="0"/>
              <a:ea typeface="楷体_GB2312" pitchFamily="49" charset="-122"/>
            </a:endParaRPr>
          </a:p>
        </p:txBody>
      </p:sp>
      <p:sp>
        <p:nvSpPr>
          <p:cNvPr id="7" name="Text Box 10"/>
          <p:cNvSpPr txBox="1">
            <a:spLocks noChangeArrowheads="1"/>
          </p:cNvSpPr>
          <p:nvPr/>
        </p:nvSpPr>
        <p:spPr bwMode="auto">
          <a:xfrm>
            <a:off x="943793" y="5119283"/>
            <a:ext cx="36139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en-US" altLang="zh-CN" sz="2400" b="0" dirty="0">
                <a:solidFill>
                  <a:srgbClr val="FFFFCC"/>
                </a:solidFill>
                <a:latin typeface="Arial" panose="020B0604020202020204" pitchFamily="34" charset="0"/>
                <a:ea typeface="楷体_GB2312" pitchFamily="49" charset="-122"/>
              </a:rPr>
              <a:t>15</a:t>
            </a:r>
            <a:r>
              <a:rPr kumimoji="0" lang="en-US" altLang="zh-CN" sz="2400" b="0" dirty="0">
                <a:solidFill>
                  <a:srgbClr val="00FFCC"/>
                </a:solidFill>
                <a:latin typeface="Arial" panose="020B0604020202020204" pitchFamily="34" charset="0"/>
                <a:ea typeface="楷体_GB2312" pitchFamily="49" charset="-122"/>
              </a:rPr>
              <a:t>D </a:t>
            </a:r>
            <a:r>
              <a:rPr kumimoji="0" lang="en-US" altLang="zh-CN" sz="2400" b="0" dirty="0">
                <a:solidFill>
                  <a:srgbClr val="FFFFCC"/>
                </a:solidFill>
                <a:latin typeface="Arial" panose="020B0604020202020204" pitchFamily="34" charset="0"/>
                <a:ea typeface="楷体_GB2312" pitchFamily="49" charset="-122"/>
              </a:rPr>
              <a:t>= 1111</a:t>
            </a:r>
            <a:r>
              <a:rPr kumimoji="0" lang="en-US" altLang="zh-CN" sz="2400" b="0" dirty="0">
                <a:solidFill>
                  <a:srgbClr val="FFFF00"/>
                </a:solidFill>
                <a:latin typeface="Arial" panose="020B0604020202020204" pitchFamily="34" charset="0"/>
                <a:ea typeface="楷体_GB2312" pitchFamily="49" charset="-122"/>
              </a:rPr>
              <a:t>B </a:t>
            </a:r>
            <a:r>
              <a:rPr kumimoji="0" lang="en-US" altLang="zh-CN" sz="2400" b="0" dirty="0">
                <a:solidFill>
                  <a:srgbClr val="FFFFCC"/>
                </a:solidFill>
                <a:latin typeface="Arial" panose="020B0604020202020204" pitchFamily="34" charset="0"/>
                <a:ea typeface="楷体_GB2312" pitchFamily="49" charset="-122"/>
              </a:rPr>
              <a:t>= 17</a:t>
            </a:r>
            <a:r>
              <a:rPr kumimoji="0" lang="en-US" altLang="zh-CN" sz="2400" b="0" dirty="0">
                <a:solidFill>
                  <a:srgbClr val="66FF33"/>
                </a:solidFill>
                <a:latin typeface="Arial" panose="020B0604020202020204" pitchFamily="34" charset="0"/>
                <a:ea typeface="楷体_GB2312" pitchFamily="49" charset="-122"/>
              </a:rPr>
              <a:t>Q </a:t>
            </a:r>
            <a:r>
              <a:rPr kumimoji="0" lang="en-US" altLang="zh-CN" sz="2400" b="0" dirty="0">
                <a:solidFill>
                  <a:srgbClr val="FFFFCC"/>
                </a:solidFill>
                <a:latin typeface="Arial" panose="020B0604020202020204" pitchFamily="34" charset="0"/>
                <a:ea typeface="楷体_GB2312" pitchFamily="49" charset="-122"/>
              </a:rPr>
              <a:t>= F</a:t>
            </a:r>
            <a:r>
              <a:rPr kumimoji="0" lang="en-US" altLang="zh-CN" sz="2400" b="0" dirty="0">
                <a:solidFill>
                  <a:srgbClr val="FFCC99"/>
                </a:solidFill>
                <a:latin typeface="Arial" panose="020B0604020202020204" pitchFamily="34" charset="0"/>
                <a:ea typeface="楷体_GB2312" pitchFamily="49" charset="-122"/>
              </a:rPr>
              <a:t>H</a:t>
            </a:r>
            <a:endParaRPr kumimoji="0" lang="en-US" altLang="zh-CN" sz="2400" b="0" dirty="0">
              <a:solidFill>
                <a:srgbClr val="FFCC99"/>
              </a:solidFill>
              <a:latin typeface="Arial" panose="020B0604020202020204" pitchFamily="34" charset="0"/>
              <a:ea typeface="楷体_GB2312" pitchFamily="49" charset="-122"/>
            </a:endParaRPr>
          </a:p>
        </p:txBody>
      </p:sp>
      <p:sp>
        <p:nvSpPr>
          <p:cNvPr id="8" name="AutoShape 11"/>
          <p:cNvSpPr/>
          <p:nvPr/>
        </p:nvSpPr>
        <p:spPr bwMode="auto">
          <a:xfrm>
            <a:off x="2907044" y="3226734"/>
            <a:ext cx="1343025" cy="452437"/>
          </a:xfrm>
          <a:prstGeom prst="borderCallout2">
            <a:avLst>
              <a:gd name="adj1" fmla="val 25264"/>
              <a:gd name="adj2" fmla="val 105676"/>
              <a:gd name="adj3" fmla="val 25264"/>
              <a:gd name="adj4" fmla="val 143616"/>
              <a:gd name="adj5" fmla="val 530176"/>
              <a:gd name="adj6" fmla="val 143972"/>
            </a:avLst>
          </a:prstGeom>
          <a:noFill/>
          <a:ln w="9525">
            <a:solidFill>
              <a:srgbClr val="FFFF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400">
                <a:solidFill>
                  <a:srgbClr val="FFFF00"/>
                </a:solidFill>
                <a:latin typeface="Arial" panose="020B0604020202020204" pitchFamily="34" charset="0"/>
                <a:ea typeface="楷体_GB2312" pitchFamily="49" charset="-122"/>
              </a:rPr>
              <a:t>下标法</a:t>
            </a:r>
            <a:endParaRPr kumimoji="0" lang="zh-CN" altLang="en-US" sz="2400">
              <a:solidFill>
                <a:srgbClr val="FFFF00"/>
              </a:solidFill>
              <a:latin typeface="Arial" panose="020B0604020202020204" pitchFamily="34" charset="0"/>
              <a:ea typeface="楷体_GB2312" pitchFamily="49" charset="-122"/>
            </a:endParaRPr>
          </a:p>
        </p:txBody>
      </p:sp>
      <p:sp>
        <p:nvSpPr>
          <p:cNvPr id="9" name="AutoShape 12"/>
          <p:cNvSpPr/>
          <p:nvPr/>
        </p:nvSpPr>
        <p:spPr bwMode="auto">
          <a:xfrm>
            <a:off x="2940381" y="3756929"/>
            <a:ext cx="1309688" cy="471487"/>
          </a:xfrm>
          <a:prstGeom prst="borderCallout2">
            <a:avLst>
              <a:gd name="adj1" fmla="val 24241"/>
              <a:gd name="adj2" fmla="val 105819"/>
              <a:gd name="adj3" fmla="val 24241"/>
              <a:gd name="adj4" fmla="val 106181"/>
              <a:gd name="adj5" fmla="val 302356"/>
              <a:gd name="adj6" fmla="val 106546"/>
            </a:avLst>
          </a:prstGeom>
          <a:noFill/>
          <a:ln w="9525">
            <a:solidFill>
              <a:srgbClr val="FFFF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400">
                <a:solidFill>
                  <a:srgbClr val="FFFF00"/>
                </a:solidFill>
                <a:latin typeface="Arial" panose="020B0604020202020204" pitchFamily="34" charset="0"/>
                <a:ea typeface="楷体_GB2312" pitchFamily="49" charset="-122"/>
              </a:rPr>
              <a:t>后缀法</a:t>
            </a:r>
            <a:endParaRPr kumimoji="0" lang="zh-CN" altLang="en-US" sz="2400" dirty="0">
              <a:solidFill>
                <a:srgbClr val="FFFF00"/>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5"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1000" fill="hold"/>
                                        <p:tgtEl>
                                          <p:spTgt spid="5"/>
                                        </p:tgtEl>
                                        <p:attrNameLst>
                                          <p:attrName>ppt_w</p:attrName>
                                        </p:attrNameLst>
                                      </p:cBhvr>
                                      <p:tavLst>
                                        <p:tav tm="0">
                                          <p:val>
                                            <p:fltVal val="0"/>
                                          </p:val>
                                        </p:tav>
                                        <p:tav tm="100000">
                                          <p:val>
                                            <p:strVal val="#ppt_w"/>
                                          </p:val>
                                        </p:tav>
                                      </p:tavLst>
                                    </p:anim>
                                    <p:anim calcmode="lin" valueType="num">
                                      <p:cBhvr>
                                        <p:cTn id="19" dur="1000" fill="hold"/>
                                        <p:tgtEl>
                                          <p:spTgt spid="5"/>
                                        </p:tgtEl>
                                        <p:attrNameLst>
                                          <p:attrName>ppt_h</p:attrName>
                                        </p:attrNameLst>
                                      </p:cBhvr>
                                      <p:tavLst>
                                        <p:tav tm="0">
                                          <p:val>
                                            <p:fltVal val="0"/>
                                          </p:val>
                                        </p:tav>
                                        <p:tav tm="100000">
                                          <p:val>
                                            <p:strVal val="#ppt_h"/>
                                          </p:val>
                                        </p:tav>
                                      </p:tavLst>
                                    </p:anim>
                                    <p:anim calcmode="lin" valueType="num">
                                      <p:cBhvr>
                                        <p:cTn id="20"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2" fill="hold">
                      <p:stCondLst>
                        <p:cond delay="indefinite"/>
                      </p:stCondLst>
                      <p:childTnLst>
                        <p:par>
                          <p:cTn id="23" fill="hold">
                            <p:stCondLst>
                              <p:cond delay="0"/>
                            </p:stCondLst>
                            <p:childTnLst>
                              <p:par>
                                <p:cTn id="24" presetID="15"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1000" fill="hold"/>
                                        <p:tgtEl>
                                          <p:spTgt spid="6"/>
                                        </p:tgtEl>
                                        <p:attrNameLst>
                                          <p:attrName>ppt_w</p:attrName>
                                        </p:attrNameLst>
                                      </p:cBhvr>
                                      <p:tavLst>
                                        <p:tav tm="0">
                                          <p:val>
                                            <p:fltVal val="0"/>
                                          </p:val>
                                        </p:tav>
                                        <p:tav tm="100000">
                                          <p:val>
                                            <p:strVal val="#ppt_w"/>
                                          </p:val>
                                        </p:tav>
                                      </p:tavLst>
                                    </p:anim>
                                    <p:anim calcmode="lin" valueType="num">
                                      <p:cBhvr>
                                        <p:cTn id="27" dur="1000" fill="hold"/>
                                        <p:tgtEl>
                                          <p:spTgt spid="6"/>
                                        </p:tgtEl>
                                        <p:attrNameLst>
                                          <p:attrName>ppt_h</p:attrName>
                                        </p:attrNameLst>
                                      </p:cBhvr>
                                      <p:tavLst>
                                        <p:tav tm="0">
                                          <p:val>
                                            <p:fltVal val="0"/>
                                          </p:val>
                                        </p:tav>
                                        <p:tav tm="100000">
                                          <p:val>
                                            <p:strVal val="#ppt_h"/>
                                          </p:val>
                                        </p:tav>
                                      </p:tavLst>
                                    </p:anim>
                                    <p:anim calcmode="lin" valueType="num">
                                      <p:cBhvr>
                                        <p:cTn id="28"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0" fill="hold">
                      <p:stCondLst>
                        <p:cond delay="indefinite"/>
                      </p:stCondLst>
                      <p:childTnLst>
                        <p:par>
                          <p:cTn id="31" fill="hold">
                            <p:stCondLst>
                              <p:cond delay="0"/>
                            </p:stCondLst>
                            <p:childTnLst>
                              <p:par>
                                <p:cTn id="32" presetID="18" presetClass="entr" presetSubtype="9"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strips(upLeft)">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1+#ppt_w/2"/>
                                          </p:val>
                                        </p:tav>
                                        <p:tav tm="100000">
                                          <p:val>
                                            <p:strVal val="#ppt_x"/>
                                          </p:val>
                                        </p:tav>
                                      </p:tavLst>
                                    </p:anim>
                                    <p:anim calcmode="lin" valueType="num">
                                      <p:cBhvr additive="base">
                                        <p:cTn id="4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8" presetClass="entr" presetSubtype="9"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strips(upLeft)">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P spid="7" grpId="0" autoUpdateAnimBg="0"/>
      <p:bldP spid="8" grpId="0" animBg="1" autoUpdateAnimBg="0"/>
      <p:bldP spid="9"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b="1" dirty="0">
                <a:solidFill>
                  <a:srgbClr val="FFFF00"/>
                </a:solidFill>
                <a:ea typeface="华文新魏" panose="02010800040101010101" pitchFamily="2" charset="-122"/>
              </a:rPr>
              <a:t>       ⑶</a:t>
            </a:r>
            <a:r>
              <a:rPr lang="zh-CN" altLang="en-US" sz="2400" b="1" dirty="0">
                <a:solidFill>
                  <a:srgbClr val="FFFF00"/>
                </a:solidFill>
                <a:ea typeface="楷体_GB2312" pitchFamily="49" charset="-122"/>
              </a:rPr>
              <a:t>各种进制之间的转换</a:t>
            </a:r>
            <a:endParaRPr lang="zh-CN" altLang="en-US" sz="2400" dirty="0"/>
          </a:p>
        </p:txBody>
      </p:sp>
      <p:sp>
        <p:nvSpPr>
          <p:cNvPr id="3" name="Text Box 3"/>
          <p:cNvSpPr txBox="1">
            <a:spLocks noChangeArrowheads="1"/>
          </p:cNvSpPr>
          <p:nvPr/>
        </p:nvSpPr>
        <p:spPr bwMode="auto">
          <a:xfrm>
            <a:off x="939122" y="849312"/>
            <a:ext cx="3787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66FFFF"/>
                </a:solidFill>
                <a:latin typeface="Arial" panose="020B0604020202020204" pitchFamily="34" charset="0"/>
                <a:ea typeface="华文新魏" panose="02010800040101010101" pitchFamily="2" charset="-122"/>
              </a:rPr>
              <a:t>①</a:t>
            </a:r>
            <a:r>
              <a:rPr lang="en-US" altLang="zh-CN" sz="2400">
                <a:solidFill>
                  <a:srgbClr val="66FFFF"/>
                </a:solidFill>
                <a:latin typeface="Arial" panose="020B0604020202020204" pitchFamily="34" charset="0"/>
                <a:ea typeface="楷体_GB2312" pitchFamily="49" charset="-122"/>
              </a:rPr>
              <a:t>2/8/16</a:t>
            </a:r>
            <a:r>
              <a:rPr lang="zh-CN" altLang="en-US" sz="2400">
                <a:solidFill>
                  <a:srgbClr val="66FFFF"/>
                </a:solidFill>
                <a:latin typeface="Arial" panose="020B0604020202020204" pitchFamily="34" charset="0"/>
                <a:ea typeface="楷体_GB2312" pitchFamily="49" charset="-122"/>
              </a:rPr>
              <a:t>进制转换为十进制</a:t>
            </a:r>
            <a:endParaRPr lang="zh-CN" altLang="en-US" sz="2400">
              <a:solidFill>
                <a:srgbClr val="66FFFF"/>
              </a:solidFill>
              <a:latin typeface="Arial" panose="020B0604020202020204" pitchFamily="34" charset="0"/>
              <a:ea typeface="楷体_GB2312" pitchFamily="49" charset="-122"/>
            </a:endParaRPr>
          </a:p>
        </p:txBody>
      </p:sp>
      <p:sp>
        <p:nvSpPr>
          <p:cNvPr id="4" name="Text Box 4"/>
          <p:cNvSpPr txBox="1">
            <a:spLocks noChangeArrowheads="1"/>
          </p:cNvSpPr>
          <p:nvPr/>
        </p:nvSpPr>
        <p:spPr bwMode="auto">
          <a:xfrm>
            <a:off x="964522" y="1306512"/>
            <a:ext cx="353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0">
                <a:solidFill>
                  <a:srgbClr val="FFFF00"/>
                </a:solidFill>
                <a:latin typeface="Arial" panose="020B0604020202020204" pitchFamily="34" charset="0"/>
                <a:ea typeface="楷体_GB2312" pitchFamily="49" charset="-122"/>
              </a:rPr>
              <a:t>原则：</a:t>
            </a:r>
            <a:r>
              <a:rPr lang="zh-CN" altLang="en-US" sz="2400" b="0">
                <a:solidFill>
                  <a:srgbClr val="66FFFF"/>
                </a:solidFill>
                <a:latin typeface="Arial" panose="020B0604020202020204" pitchFamily="34" charset="0"/>
                <a:ea typeface="楷体_GB2312" pitchFamily="49" charset="-122"/>
              </a:rPr>
              <a:t>按位权展开求和。</a:t>
            </a:r>
            <a:endParaRPr lang="zh-CN" altLang="en-US" sz="2400" b="0">
              <a:solidFill>
                <a:srgbClr val="66FFFF"/>
              </a:solidFill>
              <a:latin typeface="Arial" panose="020B0604020202020204" pitchFamily="34" charset="0"/>
              <a:ea typeface="楷体_GB2312" pitchFamily="49" charset="-122"/>
            </a:endParaRPr>
          </a:p>
        </p:txBody>
      </p:sp>
      <p:sp>
        <p:nvSpPr>
          <p:cNvPr id="5" name="Text Box 5"/>
          <p:cNvSpPr txBox="1">
            <a:spLocks noChangeArrowheads="1"/>
          </p:cNvSpPr>
          <p:nvPr/>
        </p:nvSpPr>
        <p:spPr bwMode="auto">
          <a:xfrm>
            <a:off x="964522" y="1950059"/>
            <a:ext cx="6945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zh-CN" sz="2400" b="0">
                <a:solidFill>
                  <a:srgbClr val="FFFF00"/>
                </a:solidFill>
                <a:latin typeface="Arial" panose="020B0604020202020204" pitchFamily="34" charset="0"/>
              </a:rPr>
              <a:t>1010</a:t>
            </a:r>
            <a:r>
              <a:rPr lang="en-US" altLang="zh-CN" sz="2400" b="0">
                <a:solidFill>
                  <a:srgbClr val="FFFF00"/>
                </a:solidFill>
                <a:latin typeface="Arial" panose="020B0604020202020204" pitchFamily="34" charset="0"/>
              </a:rPr>
              <a:t>1B = 1</a:t>
            </a:r>
            <a:r>
              <a:rPr lang="en-US" altLang="zh-CN" sz="2400" b="0">
                <a:solidFill>
                  <a:srgbClr val="FFFF00"/>
                </a:solidFill>
                <a:latin typeface="Arial" panose="020B0604020202020204" pitchFamily="34" charset="0"/>
                <a:sym typeface="Symbol" panose="05050102010706020507" pitchFamily="18" charset="2"/>
              </a:rPr>
              <a:t></a:t>
            </a:r>
            <a:r>
              <a:rPr lang="en-US" altLang="zh-CN" sz="2400" b="0">
                <a:solidFill>
                  <a:srgbClr val="FFFF00"/>
                </a:solidFill>
                <a:latin typeface="Arial" panose="020B0604020202020204" pitchFamily="34" charset="0"/>
              </a:rPr>
              <a:t>2</a:t>
            </a:r>
            <a:r>
              <a:rPr lang="en-US" altLang="zh-CN" sz="2400" b="0" baseline="30000">
                <a:solidFill>
                  <a:srgbClr val="FFFF00"/>
                </a:solidFill>
                <a:latin typeface="Arial" panose="020B0604020202020204" pitchFamily="34" charset="0"/>
              </a:rPr>
              <a:t>4 </a:t>
            </a:r>
            <a:r>
              <a:rPr lang="en-US" altLang="zh-CN" sz="2400" b="0">
                <a:solidFill>
                  <a:srgbClr val="FFFF00"/>
                </a:solidFill>
                <a:latin typeface="Arial" panose="020B0604020202020204" pitchFamily="34" charset="0"/>
              </a:rPr>
              <a:t>+ 0</a:t>
            </a:r>
            <a:r>
              <a:rPr lang="en-US" altLang="zh-CN" sz="2400" b="0">
                <a:solidFill>
                  <a:srgbClr val="FFFF00"/>
                </a:solidFill>
                <a:latin typeface="Arial" panose="020B0604020202020204" pitchFamily="34" charset="0"/>
                <a:sym typeface="Symbol" panose="05050102010706020507" pitchFamily="18" charset="2"/>
              </a:rPr>
              <a:t>2</a:t>
            </a:r>
            <a:r>
              <a:rPr lang="en-US" altLang="zh-CN" sz="2400" b="0" baseline="30000">
                <a:solidFill>
                  <a:srgbClr val="FFFF00"/>
                </a:solidFill>
                <a:latin typeface="Arial" panose="020B0604020202020204" pitchFamily="34" charset="0"/>
                <a:sym typeface="Symbol" panose="05050102010706020507" pitchFamily="18" charset="2"/>
              </a:rPr>
              <a:t>3</a:t>
            </a:r>
            <a:r>
              <a:rPr lang="en-US" altLang="zh-CN" sz="2400" b="0">
                <a:solidFill>
                  <a:srgbClr val="FFFF00"/>
                </a:solidFill>
                <a:latin typeface="Arial" panose="020B0604020202020204" pitchFamily="34" charset="0"/>
              </a:rPr>
              <a:t> + 1</a:t>
            </a:r>
            <a:r>
              <a:rPr lang="en-US" altLang="zh-CN" sz="2400" b="0">
                <a:solidFill>
                  <a:srgbClr val="FFFF00"/>
                </a:solidFill>
                <a:latin typeface="Arial" panose="020B0604020202020204" pitchFamily="34" charset="0"/>
                <a:sym typeface="Symbol" panose="05050102010706020507" pitchFamily="18" charset="2"/>
              </a:rPr>
              <a:t></a:t>
            </a:r>
            <a:r>
              <a:rPr lang="en-US" altLang="zh-CN" sz="2400" b="0">
                <a:solidFill>
                  <a:srgbClr val="FFFF00"/>
                </a:solidFill>
                <a:latin typeface="Arial" panose="020B0604020202020204" pitchFamily="34" charset="0"/>
              </a:rPr>
              <a:t>2</a:t>
            </a:r>
            <a:r>
              <a:rPr lang="en-US" altLang="zh-CN" sz="2400" b="0" baseline="30000">
                <a:solidFill>
                  <a:srgbClr val="FFFF00"/>
                </a:solidFill>
                <a:latin typeface="Arial" panose="020B0604020202020204" pitchFamily="34" charset="0"/>
              </a:rPr>
              <a:t>2  </a:t>
            </a:r>
            <a:r>
              <a:rPr lang="en-US" altLang="zh-CN" sz="2400" b="0">
                <a:solidFill>
                  <a:srgbClr val="FFFF00"/>
                </a:solidFill>
                <a:latin typeface="Arial" panose="020B0604020202020204" pitchFamily="34" charset="0"/>
              </a:rPr>
              <a:t>+ 0</a:t>
            </a:r>
            <a:r>
              <a:rPr lang="en-US" altLang="zh-CN" sz="2400" b="0">
                <a:solidFill>
                  <a:srgbClr val="FFFF00"/>
                </a:solidFill>
                <a:latin typeface="Arial" panose="020B0604020202020204" pitchFamily="34" charset="0"/>
                <a:sym typeface="Symbol" panose="05050102010706020507" pitchFamily="18" charset="2"/>
              </a:rPr>
              <a:t>2</a:t>
            </a:r>
            <a:r>
              <a:rPr lang="en-US" altLang="zh-CN" sz="2400" b="0" baseline="30000">
                <a:solidFill>
                  <a:srgbClr val="FFFF00"/>
                </a:solidFill>
                <a:latin typeface="Arial" panose="020B0604020202020204" pitchFamily="34" charset="0"/>
                <a:sym typeface="Symbol" panose="05050102010706020507" pitchFamily="18" charset="2"/>
              </a:rPr>
              <a:t>1 </a:t>
            </a:r>
            <a:r>
              <a:rPr lang="en-US" altLang="zh-CN" sz="2400" b="0">
                <a:solidFill>
                  <a:srgbClr val="FFFF00"/>
                </a:solidFill>
                <a:latin typeface="Arial" panose="020B0604020202020204" pitchFamily="34" charset="0"/>
                <a:sym typeface="Symbol" panose="05050102010706020507" pitchFamily="18" charset="2"/>
              </a:rPr>
              <a:t>+ </a:t>
            </a:r>
            <a:r>
              <a:rPr lang="en-US" altLang="zh-CN" sz="2400" b="0">
                <a:solidFill>
                  <a:srgbClr val="FFFF00"/>
                </a:solidFill>
                <a:latin typeface="Arial" panose="020B0604020202020204" pitchFamily="34" charset="0"/>
              </a:rPr>
              <a:t>1</a:t>
            </a:r>
            <a:r>
              <a:rPr lang="en-US" altLang="zh-CN" sz="2400" b="0">
                <a:solidFill>
                  <a:srgbClr val="FFFF00"/>
                </a:solidFill>
                <a:latin typeface="Arial" panose="020B0604020202020204" pitchFamily="34" charset="0"/>
                <a:sym typeface="Symbol" panose="05050102010706020507" pitchFamily="18" charset="2"/>
              </a:rPr>
              <a:t>2</a:t>
            </a:r>
            <a:r>
              <a:rPr lang="en-US" altLang="zh-CN" sz="2400" b="0" baseline="30000">
                <a:solidFill>
                  <a:srgbClr val="FFFF00"/>
                </a:solidFill>
                <a:latin typeface="Arial" panose="020B0604020202020204" pitchFamily="34" charset="0"/>
                <a:sym typeface="Symbol" panose="05050102010706020507" pitchFamily="18" charset="2"/>
              </a:rPr>
              <a:t>0</a:t>
            </a:r>
            <a:r>
              <a:rPr lang="en-US" altLang="zh-CN" sz="2400" b="0">
                <a:solidFill>
                  <a:srgbClr val="FFFF00"/>
                </a:solidFill>
                <a:latin typeface="Arial" panose="020B0604020202020204" pitchFamily="34" charset="0"/>
              </a:rPr>
              <a:t> = 21D</a:t>
            </a:r>
            <a:endParaRPr lang="en-US" altLang="zh-CN" sz="2400" b="0">
              <a:solidFill>
                <a:srgbClr val="FFFF00"/>
              </a:solidFill>
              <a:latin typeface="Arial" panose="020B0604020202020204" pitchFamily="34" charset="0"/>
              <a:ea typeface="楷体_GB2312" pitchFamily="49" charset="-122"/>
            </a:endParaRPr>
          </a:p>
        </p:txBody>
      </p:sp>
      <p:sp>
        <p:nvSpPr>
          <p:cNvPr id="6" name="Text Box 6"/>
          <p:cNvSpPr txBox="1">
            <a:spLocks noChangeArrowheads="1"/>
          </p:cNvSpPr>
          <p:nvPr/>
        </p:nvSpPr>
        <p:spPr bwMode="auto">
          <a:xfrm>
            <a:off x="967697" y="2740634"/>
            <a:ext cx="7477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zh-CN" sz="2400" b="0">
                <a:solidFill>
                  <a:srgbClr val="FFFF00"/>
                </a:solidFill>
                <a:latin typeface="Arial" panose="020B0604020202020204" pitchFamily="34" charset="0"/>
              </a:rPr>
              <a:t>101.11</a:t>
            </a:r>
            <a:r>
              <a:rPr lang="en-US" altLang="zh-CN" sz="2400" b="0">
                <a:solidFill>
                  <a:srgbClr val="FFFF00"/>
                </a:solidFill>
                <a:latin typeface="Arial" panose="020B0604020202020204" pitchFamily="34" charset="0"/>
              </a:rPr>
              <a:t>B = 1</a:t>
            </a:r>
            <a:r>
              <a:rPr lang="en-US" altLang="zh-CN" sz="2400" b="0">
                <a:solidFill>
                  <a:srgbClr val="FFFF00"/>
                </a:solidFill>
                <a:latin typeface="Arial" panose="020B0604020202020204" pitchFamily="34" charset="0"/>
                <a:sym typeface="Symbol" panose="05050102010706020507" pitchFamily="18" charset="2"/>
              </a:rPr>
              <a:t></a:t>
            </a:r>
            <a:r>
              <a:rPr lang="en-US" altLang="zh-CN" sz="2400" b="0">
                <a:solidFill>
                  <a:srgbClr val="FFFF00"/>
                </a:solidFill>
                <a:latin typeface="Arial" panose="020B0604020202020204" pitchFamily="34" charset="0"/>
              </a:rPr>
              <a:t>2</a:t>
            </a:r>
            <a:r>
              <a:rPr lang="en-US" altLang="zh-CN" sz="2400" b="0" baseline="30000">
                <a:solidFill>
                  <a:srgbClr val="FFFF00"/>
                </a:solidFill>
                <a:latin typeface="Arial" panose="020B0604020202020204" pitchFamily="34" charset="0"/>
              </a:rPr>
              <a:t>2 </a:t>
            </a:r>
            <a:r>
              <a:rPr lang="en-US" altLang="zh-CN" sz="2400" b="0">
                <a:solidFill>
                  <a:srgbClr val="FFFF00"/>
                </a:solidFill>
                <a:latin typeface="Arial" panose="020B0604020202020204" pitchFamily="34" charset="0"/>
              </a:rPr>
              <a:t>+ 0</a:t>
            </a:r>
            <a:r>
              <a:rPr lang="en-US" altLang="zh-CN" sz="2400" b="0">
                <a:solidFill>
                  <a:srgbClr val="FFFF00"/>
                </a:solidFill>
                <a:latin typeface="Arial" panose="020B0604020202020204" pitchFamily="34" charset="0"/>
                <a:sym typeface="Symbol" panose="05050102010706020507" pitchFamily="18" charset="2"/>
              </a:rPr>
              <a:t>2</a:t>
            </a:r>
            <a:r>
              <a:rPr lang="en-US" altLang="zh-CN" sz="2400" b="0" baseline="30000">
                <a:solidFill>
                  <a:srgbClr val="FFFF00"/>
                </a:solidFill>
                <a:latin typeface="Arial" panose="020B0604020202020204" pitchFamily="34" charset="0"/>
                <a:sym typeface="Symbol" panose="05050102010706020507" pitchFamily="18" charset="2"/>
              </a:rPr>
              <a:t>1 </a:t>
            </a:r>
            <a:r>
              <a:rPr lang="en-US" altLang="zh-CN" sz="2400" b="0">
                <a:solidFill>
                  <a:srgbClr val="FFFF00"/>
                </a:solidFill>
                <a:latin typeface="Arial" panose="020B0604020202020204" pitchFamily="34" charset="0"/>
              </a:rPr>
              <a:t>+ 1</a:t>
            </a:r>
            <a:r>
              <a:rPr lang="en-US" altLang="zh-CN" sz="2400" b="0">
                <a:solidFill>
                  <a:srgbClr val="FFFF00"/>
                </a:solidFill>
                <a:latin typeface="Arial" panose="020B0604020202020204" pitchFamily="34" charset="0"/>
                <a:sym typeface="Symbol" panose="05050102010706020507" pitchFamily="18" charset="2"/>
              </a:rPr>
              <a:t>2</a:t>
            </a:r>
            <a:r>
              <a:rPr lang="en-US" altLang="zh-CN" sz="2400" b="0" baseline="30000">
                <a:solidFill>
                  <a:srgbClr val="FFFF00"/>
                </a:solidFill>
                <a:latin typeface="Arial" panose="020B0604020202020204" pitchFamily="34" charset="0"/>
                <a:sym typeface="Symbol" panose="05050102010706020507" pitchFamily="18" charset="2"/>
              </a:rPr>
              <a:t>0</a:t>
            </a:r>
            <a:r>
              <a:rPr lang="en-US" altLang="zh-CN" sz="2400" b="0">
                <a:solidFill>
                  <a:srgbClr val="FFFF00"/>
                </a:solidFill>
                <a:latin typeface="Arial" panose="020B0604020202020204" pitchFamily="34" charset="0"/>
              </a:rPr>
              <a:t>  + 1</a:t>
            </a:r>
            <a:r>
              <a:rPr lang="en-US" altLang="zh-CN" sz="2400" b="0">
                <a:solidFill>
                  <a:srgbClr val="FFFF00"/>
                </a:solidFill>
                <a:latin typeface="Arial" panose="020B0604020202020204" pitchFamily="34" charset="0"/>
                <a:sym typeface="Symbol" panose="05050102010706020507" pitchFamily="18" charset="2"/>
              </a:rPr>
              <a:t></a:t>
            </a:r>
            <a:r>
              <a:rPr lang="en-US" altLang="zh-CN" sz="2400" b="0">
                <a:solidFill>
                  <a:srgbClr val="FFFF00"/>
                </a:solidFill>
                <a:latin typeface="Arial" panose="020B0604020202020204" pitchFamily="34" charset="0"/>
              </a:rPr>
              <a:t>2</a:t>
            </a:r>
            <a:r>
              <a:rPr lang="en-US" altLang="zh-CN" sz="2400" b="0" baseline="30000">
                <a:solidFill>
                  <a:srgbClr val="FFFF00"/>
                </a:solidFill>
                <a:latin typeface="Arial" panose="020B0604020202020204" pitchFamily="34" charset="0"/>
              </a:rPr>
              <a:t>-1  </a:t>
            </a:r>
            <a:r>
              <a:rPr lang="en-US" altLang="zh-CN" sz="2400" b="0">
                <a:solidFill>
                  <a:srgbClr val="FFFF00"/>
                </a:solidFill>
                <a:latin typeface="Arial" panose="020B0604020202020204" pitchFamily="34" charset="0"/>
              </a:rPr>
              <a:t>+ 1</a:t>
            </a:r>
            <a:r>
              <a:rPr lang="en-US" altLang="zh-CN" sz="2400" b="0">
                <a:solidFill>
                  <a:srgbClr val="FFFF00"/>
                </a:solidFill>
                <a:latin typeface="Arial" panose="020B0604020202020204" pitchFamily="34" charset="0"/>
                <a:sym typeface="Symbol" panose="05050102010706020507" pitchFamily="18" charset="2"/>
              </a:rPr>
              <a:t></a:t>
            </a:r>
            <a:r>
              <a:rPr lang="en-US" altLang="zh-CN" sz="2400" b="0">
                <a:solidFill>
                  <a:srgbClr val="FFFF00"/>
                </a:solidFill>
                <a:latin typeface="Arial" panose="020B0604020202020204" pitchFamily="34" charset="0"/>
              </a:rPr>
              <a:t>2</a:t>
            </a:r>
            <a:r>
              <a:rPr lang="en-US" altLang="zh-CN" sz="2400" b="0" baseline="30000">
                <a:solidFill>
                  <a:srgbClr val="FFFF00"/>
                </a:solidFill>
                <a:latin typeface="Arial" panose="020B0604020202020204" pitchFamily="34" charset="0"/>
              </a:rPr>
              <a:t>-2 </a:t>
            </a:r>
            <a:r>
              <a:rPr lang="en-US" altLang="zh-CN" sz="2400" b="0">
                <a:solidFill>
                  <a:srgbClr val="FFFF00"/>
                </a:solidFill>
                <a:latin typeface="Arial" panose="020B0604020202020204" pitchFamily="34" charset="0"/>
              </a:rPr>
              <a:t>= 5.75D</a:t>
            </a:r>
            <a:endParaRPr lang="en-US" altLang="zh-CN" sz="2400" b="0">
              <a:solidFill>
                <a:srgbClr val="FFFF00"/>
              </a:solidFill>
              <a:latin typeface="Arial" panose="020B0604020202020204" pitchFamily="34" charset="0"/>
              <a:ea typeface="楷体_GB2312" pitchFamily="49" charset="-122"/>
            </a:endParaRPr>
          </a:p>
        </p:txBody>
      </p:sp>
      <p:sp>
        <p:nvSpPr>
          <p:cNvPr id="7" name="Text Box 7"/>
          <p:cNvSpPr txBox="1">
            <a:spLocks noChangeArrowheads="1"/>
          </p:cNvSpPr>
          <p:nvPr/>
        </p:nvSpPr>
        <p:spPr bwMode="auto">
          <a:xfrm>
            <a:off x="954997" y="3532797"/>
            <a:ext cx="4792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zh-CN" sz="2400" b="0">
                <a:solidFill>
                  <a:srgbClr val="FFFF00"/>
                </a:solidFill>
                <a:latin typeface="Arial" panose="020B0604020202020204" pitchFamily="34" charset="0"/>
              </a:rPr>
              <a:t>136</a:t>
            </a:r>
            <a:r>
              <a:rPr lang="en-US" altLang="zh-CN" sz="2400" b="0">
                <a:solidFill>
                  <a:srgbClr val="FFFF00"/>
                </a:solidFill>
                <a:latin typeface="Arial" panose="020B0604020202020204" pitchFamily="34" charset="0"/>
              </a:rPr>
              <a:t>Q = 1</a:t>
            </a:r>
            <a:r>
              <a:rPr lang="en-US" altLang="zh-CN" sz="2400" b="0">
                <a:solidFill>
                  <a:srgbClr val="FFFF00"/>
                </a:solidFill>
                <a:latin typeface="Arial" panose="020B0604020202020204" pitchFamily="34" charset="0"/>
                <a:sym typeface="Symbol" panose="05050102010706020507" pitchFamily="18" charset="2"/>
              </a:rPr>
              <a:t></a:t>
            </a:r>
            <a:r>
              <a:rPr lang="en-US" altLang="zh-CN" sz="2400" b="0">
                <a:solidFill>
                  <a:srgbClr val="FFFF00"/>
                </a:solidFill>
                <a:latin typeface="Arial" panose="020B0604020202020204" pitchFamily="34" charset="0"/>
              </a:rPr>
              <a:t>8</a:t>
            </a:r>
            <a:r>
              <a:rPr lang="en-US" altLang="zh-CN" sz="2400" b="0" baseline="30000">
                <a:solidFill>
                  <a:srgbClr val="FFFF00"/>
                </a:solidFill>
                <a:latin typeface="Arial" panose="020B0604020202020204" pitchFamily="34" charset="0"/>
              </a:rPr>
              <a:t>2  </a:t>
            </a:r>
            <a:r>
              <a:rPr lang="en-US" altLang="zh-CN" sz="2400" b="0">
                <a:solidFill>
                  <a:srgbClr val="FFFF00"/>
                </a:solidFill>
                <a:latin typeface="Arial" panose="020B0604020202020204" pitchFamily="34" charset="0"/>
              </a:rPr>
              <a:t>+  3</a:t>
            </a:r>
            <a:r>
              <a:rPr lang="en-US" altLang="zh-CN" sz="2400" b="0">
                <a:solidFill>
                  <a:srgbClr val="FFFF00"/>
                </a:solidFill>
                <a:latin typeface="Arial" panose="020B0604020202020204" pitchFamily="34" charset="0"/>
                <a:sym typeface="Symbol" panose="05050102010706020507" pitchFamily="18" charset="2"/>
              </a:rPr>
              <a:t></a:t>
            </a:r>
            <a:r>
              <a:rPr lang="en-US" altLang="zh-CN" sz="2400" b="0">
                <a:solidFill>
                  <a:srgbClr val="FFFF00"/>
                </a:solidFill>
                <a:latin typeface="Arial" panose="020B0604020202020204" pitchFamily="34" charset="0"/>
              </a:rPr>
              <a:t>8</a:t>
            </a:r>
            <a:r>
              <a:rPr lang="en-US" altLang="zh-CN" sz="2400" b="0" baseline="30000">
                <a:solidFill>
                  <a:srgbClr val="FFFF00"/>
                </a:solidFill>
                <a:latin typeface="Arial" panose="020B0604020202020204" pitchFamily="34" charset="0"/>
              </a:rPr>
              <a:t>1 </a:t>
            </a:r>
            <a:r>
              <a:rPr lang="en-US" altLang="zh-CN" sz="2400" b="0">
                <a:solidFill>
                  <a:srgbClr val="FFFF00"/>
                </a:solidFill>
                <a:latin typeface="Arial" panose="020B0604020202020204" pitchFamily="34" charset="0"/>
              </a:rPr>
              <a:t>+ 6</a:t>
            </a:r>
            <a:r>
              <a:rPr lang="en-US" altLang="zh-CN" sz="2400" b="0">
                <a:solidFill>
                  <a:srgbClr val="FFFF00"/>
                </a:solidFill>
                <a:latin typeface="Arial" panose="020B0604020202020204" pitchFamily="34" charset="0"/>
                <a:sym typeface="Symbol" panose="05050102010706020507" pitchFamily="18" charset="2"/>
              </a:rPr>
              <a:t></a:t>
            </a:r>
            <a:r>
              <a:rPr lang="en-US" altLang="zh-CN" sz="2400" b="0">
                <a:solidFill>
                  <a:srgbClr val="FFFF00"/>
                </a:solidFill>
                <a:latin typeface="Arial" panose="020B0604020202020204" pitchFamily="34" charset="0"/>
              </a:rPr>
              <a:t>8</a:t>
            </a:r>
            <a:r>
              <a:rPr lang="en-US" altLang="zh-CN" sz="2400" b="0" baseline="30000">
                <a:solidFill>
                  <a:srgbClr val="FFFF00"/>
                </a:solidFill>
                <a:latin typeface="Arial" panose="020B0604020202020204" pitchFamily="34" charset="0"/>
              </a:rPr>
              <a:t>0 </a:t>
            </a:r>
            <a:r>
              <a:rPr lang="en-US" altLang="zh-CN" sz="2400" b="0">
                <a:solidFill>
                  <a:srgbClr val="FFFF00"/>
                </a:solidFill>
                <a:latin typeface="Arial" panose="020B0604020202020204" pitchFamily="34" charset="0"/>
              </a:rPr>
              <a:t>= 94D</a:t>
            </a:r>
            <a:endParaRPr lang="en-US" altLang="zh-CN" sz="2400" b="0">
              <a:solidFill>
                <a:srgbClr val="FFFF00"/>
              </a:solidFill>
              <a:latin typeface="Arial" panose="020B0604020202020204" pitchFamily="34" charset="0"/>
              <a:ea typeface="楷体_GB2312" pitchFamily="49" charset="-122"/>
            </a:endParaRPr>
          </a:p>
        </p:txBody>
      </p:sp>
      <p:sp>
        <p:nvSpPr>
          <p:cNvPr id="8" name="Text Box 8"/>
          <p:cNvSpPr txBox="1">
            <a:spLocks noChangeArrowheads="1"/>
          </p:cNvSpPr>
          <p:nvPr/>
        </p:nvSpPr>
        <p:spPr bwMode="auto">
          <a:xfrm>
            <a:off x="939122" y="4324959"/>
            <a:ext cx="7681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zh-CN" sz="2400" b="0">
                <a:solidFill>
                  <a:srgbClr val="FFFF00"/>
                </a:solidFill>
                <a:latin typeface="Arial" panose="020B0604020202020204" pitchFamily="34" charset="0"/>
              </a:rPr>
              <a:t>101</a:t>
            </a:r>
            <a:r>
              <a:rPr lang="en-US" altLang="zh-CN" sz="2400" b="0">
                <a:solidFill>
                  <a:srgbClr val="FFFF00"/>
                </a:solidFill>
                <a:latin typeface="Arial" panose="020B0604020202020204" pitchFamily="34" charset="0"/>
              </a:rPr>
              <a:t>AH = 1</a:t>
            </a:r>
            <a:r>
              <a:rPr lang="en-US" altLang="zh-CN" sz="2400" b="0">
                <a:solidFill>
                  <a:srgbClr val="FFFF00"/>
                </a:solidFill>
                <a:latin typeface="Arial" panose="020B0604020202020204" pitchFamily="34" charset="0"/>
                <a:sym typeface="Symbol" panose="05050102010706020507" pitchFamily="18" charset="2"/>
              </a:rPr>
              <a:t></a:t>
            </a:r>
            <a:r>
              <a:rPr lang="en-US" altLang="zh-CN" sz="2400" b="0">
                <a:solidFill>
                  <a:srgbClr val="FFFF00"/>
                </a:solidFill>
                <a:latin typeface="Arial" panose="020B0604020202020204" pitchFamily="34" charset="0"/>
              </a:rPr>
              <a:t>16 </a:t>
            </a:r>
            <a:r>
              <a:rPr lang="en-US" altLang="zh-CN" sz="2400" b="0" baseline="30000">
                <a:solidFill>
                  <a:srgbClr val="FFFF00"/>
                </a:solidFill>
                <a:latin typeface="Arial" panose="020B0604020202020204" pitchFamily="34" charset="0"/>
              </a:rPr>
              <a:t>3  </a:t>
            </a:r>
            <a:r>
              <a:rPr lang="en-US" altLang="zh-CN" sz="2400" b="0">
                <a:solidFill>
                  <a:srgbClr val="FFFF00"/>
                </a:solidFill>
                <a:latin typeface="Arial" panose="020B0604020202020204" pitchFamily="34" charset="0"/>
              </a:rPr>
              <a:t>+ 0</a:t>
            </a:r>
            <a:r>
              <a:rPr lang="en-US" altLang="zh-CN" sz="2400" b="0">
                <a:solidFill>
                  <a:srgbClr val="FFFF00"/>
                </a:solidFill>
                <a:latin typeface="Arial" panose="020B0604020202020204" pitchFamily="34" charset="0"/>
                <a:sym typeface="Symbol" panose="05050102010706020507" pitchFamily="18" charset="2"/>
              </a:rPr>
              <a:t>16 </a:t>
            </a:r>
            <a:r>
              <a:rPr lang="en-US" altLang="zh-CN" sz="2400" b="0" baseline="30000">
                <a:solidFill>
                  <a:srgbClr val="FFFF00"/>
                </a:solidFill>
                <a:latin typeface="Arial" panose="020B0604020202020204" pitchFamily="34" charset="0"/>
                <a:sym typeface="Symbol" panose="05050102010706020507" pitchFamily="18" charset="2"/>
              </a:rPr>
              <a:t>2</a:t>
            </a:r>
            <a:r>
              <a:rPr lang="en-US" altLang="zh-CN" sz="2400" b="0" baseline="30000">
                <a:solidFill>
                  <a:srgbClr val="FFFF00"/>
                </a:solidFill>
                <a:latin typeface="Arial" panose="020B0604020202020204" pitchFamily="34" charset="0"/>
              </a:rPr>
              <a:t>  </a:t>
            </a:r>
            <a:r>
              <a:rPr lang="en-US" altLang="zh-CN" sz="2400" b="0">
                <a:solidFill>
                  <a:srgbClr val="FFFF00"/>
                </a:solidFill>
                <a:latin typeface="Arial" panose="020B0604020202020204" pitchFamily="34" charset="0"/>
              </a:rPr>
              <a:t>+ 1</a:t>
            </a:r>
            <a:r>
              <a:rPr lang="en-US" altLang="zh-CN" sz="2400" b="0">
                <a:solidFill>
                  <a:srgbClr val="FFFF00"/>
                </a:solidFill>
                <a:latin typeface="Arial" panose="020B0604020202020204" pitchFamily="34" charset="0"/>
                <a:sym typeface="Symbol" panose="05050102010706020507" pitchFamily="18" charset="2"/>
              </a:rPr>
              <a:t></a:t>
            </a:r>
            <a:r>
              <a:rPr lang="en-US" altLang="zh-CN" sz="2400" b="0">
                <a:solidFill>
                  <a:srgbClr val="FFFF00"/>
                </a:solidFill>
                <a:latin typeface="Arial" panose="020B0604020202020204" pitchFamily="34" charset="0"/>
              </a:rPr>
              <a:t>16 </a:t>
            </a:r>
            <a:r>
              <a:rPr lang="en-US" altLang="zh-CN" sz="2400" b="0" baseline="30000">
                <a:solidFill>
                  <a:srgbClr val="FFFF00"/>
                </a:solidFill>
                <a:latin typeface="Arial" panose="020B0604020202020204" pitchFamily="34" charset="0"/>
              </a:rPr>
              <a:t>1</a:t>
            </a:r>
            <a:r>
              <a:rPr lang="en-US" altLang="zh-CN" sz="2400" b="0">
                <a:solidFill>
                  <a:srgbClr val="FFFF00"/>
                </a:solidFill>
                <a:latin typeface="Arial" panose="020B0604020202020204" pitchFamily="34" charset="0"/>
              </a:rPr>
              <a:t> + 10 </a:t>
            </a:r>
            <a:r>
              <a:rPr lang="en-US" altLang="zh-CN" sz="2400" b="0">
                <a:solidFill>
                  <a:srgbClr val="FFFF00"/>
                </a:solidFill>
                <a:latin typeface="Arial" panose="020B0604020202020204" pitchFamily="34" charset="0"/>
                <a:sym typeface="Symbol" panose="05050102010706020507" pitchFamily="18" charset="2"/>
              </a:rPr>
              <a:t></a:t>
            </a:r>
            <a:r>
              <a:rPr lang="en-US" altLang="zh-CN" sz="2400" b="0">
                <a:solidFill>
                  <a:srgbClr val="FFFF00"/>
                </a:solidFill>
                <a:latin typeface="Arial" panose="020B0604020202020204" pitchFamily="34" charset="0"/>
              </a:rPr>
              <a:t>16 </a:t>
            </a:r>
            <a:r>
              <a:rPr lang="en-US" altLang="zh-CN" sz="2400" b="0" baseline="30000">
                <a:solidFill>
                  <a:srgbClr val="FFFF00"/>
                </a:solidFill>
                <a:latin typeface="Arial" panose="020B0604020202020204" pitchFamily="34" charset="0"/>
              </a:rPr>
              <a:t>0</a:t>
            </a:r>
            <a:r>
              <a:rPr lang="en-US" altLang="zh-CN" sz="2400" b="0">
                <a:solidFill>
                  <a:srgbClr val="FFFF00"/>
                </a:solidFill>
                <a:latin typeface="Arial" panose="020B0604020202020204" pitchFamily="34" charset="0"/>
              </a:rPr>
              <a:t> </a:t>
            </a:r>
            <a:r>
              <a:rPr lang="zh-CN" altLang="en-US" sz="2400" b="0">
                <a:solidFill>
                  <a:srgbClr val="FFFF00"/>
                </a:solidFill>
                <a:latin typeface="Arial" panose="020B0604020202020204" pitchFamily="34" charset="0"/>
              </a:rPr>
              <a:t>＝ </a:t>
            </a:r>
            <a:r>
              <a:rPr lang="en-US" altLang="zh-CN" sz="2400" b="0">
                <a:solidFill>
                  <a:srgbClr val="FFFF00"/>
                </a:solidFill>
                <a:latin typeface="Arial" panose="020B0604020202020204" pitchFamily="34" charset="0"/>
              </a:rPr>
              <a:t>4122D</a:t>
            </a:r>
            <a:endParaRPr lang="en-US" altLang="zh-CN" sz="2400" b="0">
              <a:solidFill>
                <a:srgbClr val="FFFF00"/>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P spid="7" grpId="0" autoUpdateAnimBg="0"/>
      <p:bldP spid="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528493"/>
          </a:xfrm>
        </p:spPr>
        <p:txBody>
          <a:bodyPr>
            <a:normAutofit/>
          </a:bodyPr>
          <a:lstStyle/>
          <a:p>
            <a:pPr algn="ctr"/>
            <a:r>
              <a:rPr lang="zh-CN" altLang="en-US" sz="2400" dirty="0">
                <a:solidFill>
                  <a:srgbClr val="FFFF00"/>
                </a:solidFill>
                <a:latin typeface="微软雅黑" panose="020B0503020204020204" pitchFamily="34" charset="-122"/>
                <a:ea typeface="微软雅黑" panose="020B0503020204020204" pitchFamily="34" charset="-122"/>
              </a:rPr>
              <a:t>算力是核心竞争力</a:t>
            </a:r>
            <a:endParaRPr lang="zh-CN" altLang="en-US" sz="24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58618" y="2774065"/>
            <a:ext cx="10595235" cy="830997"/>
          </a:xfrm>
          <a:prstGeom prst="rect">
            <a:avLst/>
          </a:prstGeom>
          <a:noFill/>
        </p:spPr>
        <p:txBody>
          <a:bodyPr wrap="square" rtlCol="0">
            <a:spAutoFit/>
          </a:bodyPr>
          <a:lstStyle/>
          <a:p>
            <a:pPr algn="l"/>
            <a:r>
              <a:rPr lang="en-US" altLang="zh-CN" sz="2400" dirty="0">
                <a:solidFill>
                  <a:srgbClr val="FFFF00"/>
                </a:solidFill>
                <a:latin typeface="微软雅黑 Light" panose="020B0502040204020203" pitchFamily="34" charset="-122"/>
                <a:ea typeface="微软雅黑 Light" panose="020B0502040204020203" pitchFamily="34" charset="-122"/>
                <a:sym typeface="+mn-ea"/>
              </a:rPr>
              <a:t>       2016~2025</a:t>
            </a:r>
            <a:r>
              <a:rPr lang="zh-CN" altLang="en-US" sz="2400" dirty="0">
                <a:solidFill>
                  <a:srgbClr val="FFFF00"/>
                </a:solidFill>
                <a:latin typeface="微软雅黑 Light" panose="020B0502040204020203" pitchFamily="34" charset="-122"/>
                <a:ea typeface="微软雅黑 Light" panose="020B0502040204020203" pitchFamily="34" charset="-122"/>
                <a:sym typeface="+mn-ea"/>
              </a:rPr>
              <a:t>数据增长量为</a:t>
            </a:r>
            <a:r>
              <a:rPr lang="en-US" altLang="zh-CN" sz="2400" dirty="0">
                <a:solidFill>
                  <a:srgbClr val="FFFF00"/>
                </a:solidFill>
                <a:latin typeface="微软雅黑 Light" panose="020B0502040204020203" pitchFamily="34" charset="-122"/>
                <a:ea typeface="微软雅黑 Light" panose="020B0502040204020203" pitchFamily="34" charset="-122"/>
                <a:sym typeface="+mn-ea"/>
              </a:rPr>
              <a:t>10</a:t>
            </a:r>
            <a:r>
              <a:rPr lang="zh-CN" altLang="en-US" sz="2400" dirty="0">
                <a:solidFill>
                  <a:srgbClr val="FFFF00"/>
                </a:solidFill>
                <a:latin typeface="微软雅黑 Light" panose="020B0502040204020203" pitchFamily="34" charset="-122"/>
                <a:ea typeface="微软雅黑 Light" panose="020B0502040204020203" pitchFamily="34" charset="-122"/>
                <a:sym typeface="+mn-ea"/>
              </a:rPr>
              <a:t>倍增长， 复合年增长率为</a:t>
            </a:r>
            <a:r>
              <a:rPr lang="en-US" altLang="zh-CN" sz="2400" dirty="0">
                <a:solidFill>
                  <a:srgbClr val="FFFF00"/>
                </a:solidFill>
                <a:latin typeface="微软雅黑 Light" panose="020B0502040204020203" pitchFamily="34" charset="-122"/>
                <a:ea typeface="微软雅黑 Light" panose="020B0502040204020203" pitchFamily="34" charset="-122"/>
                <a:sym typeface="+mn-ea"/>
              </a:rPr>
              <a:t>26%</a:t>
            </a:r>
            <a:r>
              <a:rPr lang="zh-CN" altLang="en-US" sz="2400" dirty="0">
                <a:solidFill>
                  <a:srgbClr val="FFFF00"/>
                </a:solidFill>
                <a:latin typeface="微软雅黑 Light" panose="020B0502040204020203" pitchFamily="34" charset="-122"/>
                <a:ea typeface="微软雅黑 Light" panose="020B0502040204020203" pitchFamily="34" charset="-122"/>
                <a:sym typeface="+mn-ea"/>
              </a:rPr>
              <a:t>。</a:t>
            </a:r>
            <a:endParaRPr lang="en-US" altLang="zh-CN" sz="2400" dirty="0">
              <a:solidFill>
                <a:srgbClr val="FFFF00"/>
              </a:solidFill>
              <a:latin typeface="微软雅黑 Light" panose="020B0502040204020203" pitchFamily="34" charset="-122"/>
              <a:ea typeface="微软雅黑 Light" panose="020B0502040204020203" pitchFamily="34" charset="-122"/>
              <a:sym typeface="+mn-ea"/>
            </a:endParaRPr>
          </a:p>
          <a:p>
            <a:pPr algn="l"/>
            <a:r>
              <a:rPr lang="en-US" altLang="zh-CN" sz="2400" dirty="0">
                <a:solidFill>
                  <a:srgbClr val="FFFF00"/>
                </a:solidFill>
                <a:latin typeface="微软雅黑 Light" panose="020B0502040204020203" pitchFamily="34" charset="-122"/>
                <a:ea typeface="微软雅黑 Light" panose="020B0502040204020203" pitchFamily="34" charset="-122"/>
                <a:sym typeface="+mn-ea"/>
              </a:rPr>
              <a:t>       2016~2020</a:t>
            </a:r>
            <a:r>
              <a:rPr lang="zh-CN" altLang="en-US" sz="2400" dirty="0">
                <a:solidFill>
                  <a:srgbClr val="FFFF00"/>
                </a:solidFill>
                <a:latin typeface="微软雅黑 Light" panose="020B0502040204020203" pitchFamily="34" charset="-122"/>
                <a:ea typeface="微软雅黑 Light" panose="020B0502040204020203" pitchFamily="34" charset="-122"/>
                <a:sym typeface="+mn-ea"/>
              </a:rPr>
              <a:t>算力复合年增长率</a:t>
            </a:r>
            <a:r>
              <a:rPr lang="en-US" altLang="zh-CN" sz="2400" dirty="0">
                <a:solidFill>
                  <a:srgbClr val="FFFF00"/>
                </a:solidFill>
                <a:latin typeface="微软雅黑 Light" panose="020B0502040204020203" pitchFamily="34" charset="-122"/>
                <a:ea typeface="微软雅黑 Light" panose="020B0502040204020203" pitchFamily="34" charset="-122"/>
                <a:sym typeface="+mn-ea"/>
              </a:rPr>
              <a:t>30%</a:t>
            </a:r>
            <a:r>
              <a:rPr lang="zh-CN" altLang="en-US" sz="2400" dirty="0">
                <a:solidFill>
                  <a:srgbClr val="FFFF00"/>
                </a:solidFill>
                <a:latin typeface="微软雅黑 Light" panose="020B0502040204020203" pitchFamily="34" charset="-122"/>
                <a:ea typeface="微软雅黑 Light" panose="020B0502040204020203" pitchFamily="34" charset="-122"/>
                <a:sym typeface="+mn-ea"/>
              </a:rPr>
              <a:t>，</a:t>
            </a:r>
            <a:r>
              <a:rPr lang="en-US" altLang="zh-CN" sz="2400" dirty="0">
                <a:solidFill>
                  <a:srgbClr val="FFFF00"/>
                </a:solidFill>
                <a:latin typeface="微软雅黑 Light" panose="020B0502040204020203" pitchFamily="34" charset="-122"/>
                <a:ea typeface="微软雅黑 Light" panose="020B0502040204020203" pitchFamily="34" charset="-122"/>
                <a:sym typeface="+mn-ea"/>
              </a:rPr>
              <a:t>2020~2025</a:t>
            </a:r>
            <a:r>
              <a:rPr lang="zh-CN" altLang="en-US" sz="2400" dirty="0">
                <a:solidFill>
                  <a:srgbClr val="FFFF00"/>
                </a:solidFill>
                <a:latin typeface="微软雅黑 Light" panose="020B0502040204020203" pitchFamily="34" charset="-122"/>
                <a:ea typeface="微软雅黑 Light" panose="020B0502040204020203" pitchFamily="34" charset="-122"/>
                <a:sym typeface="+mn-ea"/>
              </a:rPr>
              <a:t>预计增长</a:t>
            </a:r>
            <a:r>
              <a:rPr lang="en-US" altLang="zh-CN" sz="2400" dirty="0">
                <a:solidFill>
                  <a:srgbClr val="FFFF00"/>
                </a:solidFill>
                <a:latin typeface="微软雅黑 Light" panose="020B0502040204020203" pitchFamily="34" charset="-122"/>
                <a:ea typeface="微软雅黑 Light" panose="020B0502040204020203" pitchFamily="34" charset="-122"/>
                <a:sym typeface="+mn-ea"/>
              </a:rPr>
              <a:t>50%</a:t>
            </a:r>
            <a:r>
              <a:rPr lang="zh-CN" altLang="en-US" sz="2400" dirty="0">
                <a:solidFill>
                  <a:srgbClr val="FFFF00"/>
                </a:solidFill>
                <a:latin typeface="微软雅黑 Light" panose="020B0502040204020203" pitchFamily="34" charset="-122"/>
                <a:ea typeface="微软雅黑 Light" panose="020B0502040204020203" pitchFamily="34" charset="-122"/>
                <a:sym typeface="+mn-ea"/>
              </a:rPr>
              <a:t>。</a:t>
            </a:r>
            <a:endParaRPr lang="zh-CN" altLang="en-US" sz="2400" dirty="0">
              <a:solidFill>
                <a:srgbClr val="FFFF00"/>
              </a:solidFill>
              <a:latin typeface="微软雅黑 Light" panose="020B0502040204020203" pitchFamily="34" charset="-122"/>
              <a:ea typeface="微软雅黑 Light" panose="020B0502040204020203" pitchFamily="34" charset="-122"/>
              <a:sym typeface="+mn-ea"/>
            </a:endParaRPr>
          </a:p>
        </p:txBody>
      </p:sp>
      <p:graphicFrame>
        <p:nvGraphicFramePr>
          <p:cNvPr id="4" name="表格 5"/>
          <p:cNvGraphicFramePr>
            <a:graphicFrameLocks noGrp="1"/>
          </p:cNvGraphicFramePr>
          <p:nvPr/>
        </p:nvGraphicFramePr>
        <p:xfrm>
          <a:off x="1157977" y="1627184"/>
          <a:ext cx="10387479" cy="868680"/>
        </p:xfrm>
        <a:graphic>
          <a:graphicData uri="http://schemas.openxmlformats.org/drawingml/2006/table">
            <a:tbl>
              <a:tblPr firstRow="1" bandRow="1">
                <a:tableStyleId>{5C22544A-7EE6-4342-B048-85BDC9FD1C3A}</a:tableStyleId>
              </a:tblPr>
              <a:tblGrid>
                <a:gridCol w="3462493"/>
                <a:gridCol w="3462493"/>
                <a:gridCol w="3462493"/>
              </a:tblGrid>
              <a:tr h="342900">
                <a:tc>
                  <a:txBody>
                    <a:bodyPr/>
                    <a:lstStyle/>
                    <a:p>
                      <a:pPr algn="ctr"/>
                      <a:r>
                        <a:rPr lang="zh-CN" altLang="en-US" sz="2400" dirty="0"/>
                        <a:t>数据</a:t>
                      </a:r>
                      <a:r>
                        <a:rPr lang="en-US" altLang="zh-CN" sz="2400" dirty="0">
                          <a:latin typeface="Arial Narrow" panose="020B0606020202030204" pitchFamily="34" charset="0"/>
                        </a:rPr>
                        <a:t>Data</a:t>
                      </a:r>
                      <a:endParaRPr lang="zh-CN" altLang="en-US" sz="2400" dirty="0">
                        <a:latin typeface="Arial Narrow" panose="020B0606020202030204" pitchFamily="34" charset="0"/>
                      </a:endParaRPr>
                    </a:p>
                  </a:txBody>
                  <a:tcPr marL="68580" marR="68580" marT="34290" marB="34290"/>
                </a:tc>
                <a:tc>
                  <a:txBody>
                    <a:bodyPr/>
                    <a:lstStyle/>
                    <a:p>
                      <a:pPr algn="ctr"/>
                      <a:r>
                        <a:rPr lang="zh-CN" altLang="en-US" sz="2400" dirty="0"/>
                        <a:t>算力</a:t>
                      </a:r>
                      <a:r>
                        <a:rPr lang="en-US" altLang="zh-CN" sz="2400" dirty="0" err="1">
                          <a:latin typeface="Arial Narrow" panose="020B0606020202030204" pitchFamily="34" charset="0"/>
                        </a:rPr>
                        <a:t>Hashrate</a:t>
                      </a:r>
                      <a:endParaRPr lang="zh-CN" altLang="en-US" sz="2400" dirty="0">
                        <a:latin typeface="Arial Narrow" panose="020B0606020202030204" pitchFamily="34" charset="0"/>
                      </a:endParaRPr>
                    </a:p>
                  </a:txBody>
                  <a:tcPr marL="68580" marR="68580" marT="34290" marB="34290"/>
                </a:tc>
                <a:tc>
                  <a:txBody>
                    <a:bodyPr/>
                    <a:lstStyle/>
                    <a:p>
                      <a:pPr algn="ctr"/>
                      <a:r>
                        <a:rPr lang="zh-CN" altLang="en-US" sz="2400" dirty="0"/>
                        <a:t>算法</a:t>
                      </a:r>
                      <a:r>
                        <a:rPr lang="en-US" altLang="zh-CN" sz="2400" dirty="0">
                          <a:latin typeface="Arial Narrow" panose="020B0606020202030204" pitchFamily="34" charset="0"/>
                        </a:rPr>
                        <a:t>Algorithm</a:t>
                      </a:r>
                      <a:endParaRPr lang="zh-CN" altLang="en-US" sz="2400" dirty="0">
                        <a:latin typeface="Arial Narrow" panose="020B0606020202030204" pitchFamily="34" charset="0"/>
                      </a:endParaRPr>
                    </a:p>
                  </a:txBody>
                  <a:tcPr marL="68580" marR="68580" marT="34290" marB="34290"/>
                </a:tc>
              </a:tr>
              <a:tr h="342900">
                <a:tc>
                  <a:txBody>
                    <a:bodyPr/>
                    <a:lstStyle/>
                    <a:p>
                      <a:pPr algn="ctr"/>
                      <a:r>
                        <a:rPr lang="zh-CN" altLang="en-US" sz="2400" dirty="0"/>
                        <a:t>生产资料</a:t>
                      </a:r>
                      <a:endParaRPr lang="zh-CN" altLang="en-US" sz="2400" dirty="0"/>
                    </a:p>
                  </a:txBody>
                  <a:tcPr marL="68580" marR="68580" marT="34290" marB="34290"/>
                </a:tc>
                <a:tc>
                  <a:txBody>
                    <a:bodyPr/>
                    <a:lstStyle/>
                    <a:p>
                      <a:pPr algn="ctr"/>
                      <a:r>
                        <a:rPr lang="zh-CN" altLang="en-US" sz="2400" dirty="0"/>
                        <a:t>生产力</a:t>
                      </a:r>
                      <a:endParaRPr lang="zh-CN" altLang="en-US" sz="2400" dirty="0"/>
                    </a:p>
                  </a:txBody>
                  <a:tcPr marL="68580" marR="68580" marT="34290" marB="34290"/>
                </a:tc>
                <a:tc>
                  <a:txBody>
                    <a:bodyPr/>
                    <a:lstStyle/>
                    <a:p>
                      <a:pPr algn="ctr"/>
                      <a:r>
                        <a:rPr lang="zh-CN" altLang="en-US" sz="2400" dirty="0"/>
                        <a:t>生产关系</a:t>
                      </a:r>
                      <a:endParaRPr lang="zh-CN" altLang="en-US" sz="2400" dirty="0"/>
                    </a:p>
                  </a:txBody>
                  <a:tcPr marL="68580" marR="68580" marT="34290" marB="34290"/>
                </a:tc>
              </a:tr>
            </a:tbl>
          </a:graphicData>
        </a:graphic>
      </p:graphicFrame>
      <p:sp>
        <p:nvSpPr>
          <p:cNvPr id="5" name="文本框 4"/>
          <p:cNvSpPr txBox="1"/>
          <p:nvPr/>
        </p:nvSpPr>
        <p:spPr>
          <a:xfrm>
            <a:off x="938662" y="3605062"/>
            <a:ext cx="5254965" cy="1200329"/>
          </a:xfrm>
          <a:prstGeom prst="rect">
            <a:avLst/>
          </a:prstGeom>
          <a:noFill/>
        </p:spPr>
        <p:txBody>
          <a:bodyPr wrap="none" rtlCol="0">
            <a:spAutoFit/>
          </a:bodyPr>
          <a:lstStyle/>
          <a:p>
            <a:pPr algn="l"/>
            <a:r>
              <a:rPr lang="zh-CN" altLang="en-US" sz="2400" dirty="0">
                <a:solidFill>
                  <a:srgbClr val="FFFF00"/>
                </a:solidFill>
                <a:latin typeface="微软雅黑 Light" panose="020B0502040204020203" pitchFamily="34" charset="-122"/>
                <a:ea typeface="微软雅黑 Light" panose="020B0502040204020203" pitchFamily="34" charset="-122"/>
                <a:sym typeface="+mn-ea"/>
              </a:rPr>
              <a:t>算力经济模型：</a:t>
            </a:r>
            <a:endParaRPr lang="en-US" altLang="zh-CN" sz="2400" dirty="0">
              <a:solidFill>
                <a:srgbClr val="FFFF00"/>
              </a:solidFill>
              <a:latin typeface="微软雅黑 Light" panose="020B0502040204020203" pitchFamily="34" charset="-122"/>
              <a:ea typeface="微软雅黑 Light" panose="020B0502040204020203" pitchFamily="34" charset="-122"/>
              <a:sym typeface="+mn-ea"/>
            </a:endParaRPr>
          </a:p>
          <a:p>
            <a:pPr algn="l"/>
            <a:r>
              <a:rPr lang="zh-CN" altLang="en-US" sz="2400" dirty="0">
                <a:solidFill>
                  <a:srgbClr val="FFFF00"/>
                </a:solidFill>
                <a:latin typeface="微软雅黑 Light" panose="020B0502040204020203" pitchFamily="34" charset="-122"/>
                <a:ea typeface="微软雅黑 Light" panose="020B0502040204020203" pitchFamily="34" charset="-122"/>
                <a:sym typeface="+mn-ea"/>
              </a:rPr>
              <a:t>投入</a:t>
            </a:r>
            <a:r>
              <a:rPr lang="en-US" altLang="zh-CN" sz="2400" dirty="0">
                <a:solidFill>
                  <a:srgbClr val="FFFF00"/>
                </a:solidFill>
                <a:latin typeface="微软雅黑 Light" panose="020B0502040204020203" pitchFamily="34" charset="-122"/>
                <a:ea typeface="微软雅黑 Light" panose="020B0502040204020203" pitchFamily="34" charset="-122"/>
                <a:sym typeface="+mn-ea"/>
              </a:rPr>
              <a:t>1</a:t>
            </a:r>
            <a:r>
              <a:rPr lang="zh-CN" altLang="en-US" sz="2400" dirty="0">
                <a:solidFill>
                  <a:srgbClr val="FFFF00"/>
                </a:solidFill>
                <a:latin typeface="微软雅黑 Light" panose="020B0502040204020203" pitchFamily="34" charset="-122"/>
                <a:ea typeface="微软雅黑 Light" panose="020B0502040204020203" pitchFamily="34" charset="-122"/>
                <a:sym typeface="+mn-ea"/>
              </a:rPr>
              <a:t>，带动</a:t>
            </a:r>
            <a:r>
              <a:rPr lang="en-US" altLang="zh-CN" sz="2400" dirty="0">
                <a:solidFill>
                  <a:srgbClr val="FFFF00"/>
                </a:solidFill>
                <a:latin typeface="微软雅黑 Light" panose="020B0502040204020203" pitchFamily="34" charset="-122"/>
                <a:ea typeface="微软雅黑 Light" panose="020B0502040204020203" pitchFamily="34" charset="-122"/>
                <a:sym typeface="+mn-ea"/>
              </a:rPr>
              <a:t>3~4</a:t>
            </a:r>
            <a:r>
              <a:rPr lang="zh-CN" altLang="en-US" sz="2400" dirty="0">
                <a:solidFill>
                  <a:srgbClr val="FFFF00"/>
                </a:solidFill>
                <a:latin typeface="微软雅黑 Light" panose="020B0502040204020203" pitchFamily="34" charset="-122"/>
                <a:ea typeface="微软雅黑 Light" panose="020B0502040204020203" pitchFamily="34" charset="-122"/>
                <a:sym typeface="+mn-ea"/>
              </a:rPr>
              <a:t>。</a:t>
            </a:r>
            <a:endParaRPr lang="en-US" altLang="zh-CN" sz="2400" dirty="0">
              <a:solidFill>
                <a:srgbClr val="FFFF00"/>
              </a:solidFill>
              <a:latin typeface="微软雅黑 Light" panose="020B0502040204020203" pitchFamily="34" charset="-122"/>
              <a:ea typeface="微软雅黑 Light" panose="020B0502040204020203" pitchFamily="34" charset="-122"/>
              <a:sym typeface="+mn-ea"/>
            </a:endParaRPr>
          </a:p>
          <a:p>
            <a:pPr algn="l"/>
            <a:r>
              <a:rPr lang="zh-CN" altLang="en-US" sz="2400" dirty="0">
                <a:solidFill>
                  <a:srgbClr val="FFFF00"/>
                </a:solidFill>
                <a:latin typeface="微软雅黑 Light" panose="020B0502040204020203" pitchFamily="34" charset="-122"/>
                <a:ea typeface="微软雅黑 Light" panose="020B0502040204020203" pitchFamily="34" charset="-122"/>
                <a:sym typeface="+mn-ea"/>
              </a:rPr>
              <a:t>算力每增长</a:t>
            </a:r>
            <a:r>
              <a:rPr lang="en-US" altLang="zh-CN" sz="2400" dirty="0">
                <a:solidFill>
                  <a:srgbClr val="FFFF00"/>
                </a:solidFill>
                <a:latin typeface="微软雅黑 Light" panose="020B0502040204020203" pitchFamily="34" charset="-122"/>
                <a:ea typeface="微软雅黑 Light" panose="020B0502040204020203" pitchFamily="34" charset="-122"/>
                <a:sym typeface="+mn-ea"/>
              </a:rPr>
              <a:t>1%</a:t>
            </a:r>
            <a:r>
              <a:rPr lang="zh-CN" altLang="en-US" sz="2400" dirty="0">
                <a:solidFill>
                  <a:srgbClr val="FFFF00"/>
                </a:solidFill>
                <a:latin typeface="微软雅黑 Light" panose="020B0502040204020203" pitchFamily="34" charset="-122"/>
                <a:ea typeface="微软雅黑 Light" panose="020B0502040204020203" pitchFamily="34" charset="-122"/>
                <a:sym typeface="+mn-ea"/>
              </a:rPr>
              <a:t>，撬动</a:t>
            </a:r>
            <a:r>
              <a:rPr lang="en-US" altLang="zh-CN" sz="2400" dirty="0">
                <a:solidFill>
                  <a:srgbClr val="FFFF00"/>
                </a:solidFill>
                <a:latin typeface="微软雅黑 Light" panose="020B0502040204020203" pitchFamily="34" charset="-122"/>
                <a:ea typeface="微软雅黑 Light" panose="020B0502040204020203" pitchFamily="34" charset="-122"/>
                <a:sym typeface="+mn-ea"/>
              </a:rPr>
              <a:t>GDP</a:t>
            </a:r>
            <a:r>
              <a:rPr lang="zh-CN" altLang="en-US" sz="2400" dirty="0">
                <a:solidFill>
                  <a:srgbClr val="FFFF00"/>
                </a:solidFill>
                <a:latin typeface="微软雅黑 Light" panose="020B0502040204020203" pitchFamily="34" charset="-122"/>
                <a:ea typeface="微软雅黑 Light" panose="020B0502040204020203" pitchFamily="34" charset="-122"/>
                <a:sym typeface="+mn-ea"/>
              </a:rPr>
              <a:t>增长</a:t>
            </a:r>
            <a:r>
              <a:rPr lang="en-US" altLang="zh-CN" sz="2400" dirty="0">
                <a:solidFill>
                  <a:srgbClr val="FFFF00"/>
                </a:solidFill>
                <a:latin typeface="微软雅黑 Light" panose="020B0502040204020203" pitchFamily="34" charset="-122"/>
                <a:ea typeface="微软雅黑 Light" panose="020B0502040204020203" pitchFamily="34" charset="-122"/>
                <a:sym typeface="+mn-ea"/>
              </a:rPr>
              <a:t>0.2%</a:t>
            </a:r>
            <a:r>
              <a:rPr lang="zh-CN" altLang="en-US" sz="2400" dirty="0">
                <a:solidFill>
                  <a:srgbClr val="FFFF00"/>
                </a:solidFill>
                <a:latin typeface="微软雅黑 Light" panose="020B0502040204020203" pitchFamily="34" charset="-122"/>
                <a:ea typeface="微软雅黑 Light" panose="020B0502040204020203" pitchFamily="34" charset="-122"/>
                <a:sym typeface="+mn-ea"/>
              </a:rPr>
              <a:t>。</a:t>
            </a:r>
            <a:endParaRPr lang="zh-CN" altLang="en-US" sz="2400" dirty="0">
              <a:solidFill>
                <a:srgbClr val="FFFF00"/>
              </a:solidFill>
              <a:latin typeface="微软雅黑 Light" panose="020B0502040204020203" pitchFamily="34" charset="-122"/>
              <a:ea typeface="微软雅黑 Light" panose="020B0502040204020203"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b="1" dirty="0">
                <a:solidFill>
                  <a:srgbClr val="66FFFF"/>
                </a:solidFill>
                <a:latin typeface="Arial" panose="020B0604020202020204" pitchFamily="34" charset="0"/>
                <a:ea typeface="华文新魏" panose="02010800040101010101" pitchFamily="2" charset="-122"/>
              </a:rPr>
              <a:t>       ②</a:t>
            </a:r>
            <a:r>
              <a:rPr lang="en-US" altLang="zh-CN" sz="2400" b="1" dirty="0">
                <a:solidFill>
                  <a:srgbClr val="66FFFF"/>
                </a:solidFill>
                <a:latin typeface="Arial" panose="020B0604020202020204" pitchFamily="34" charset="0"/>
                <a:ea typeface="楷体_GB2312" pitchFamily="49" charset="-122"/>
              </a:rPr>
              <a:t> </a:t>
            </a:r>
            <a:r>
              <a:rPr lang="zh-CN" altLang="en-US" sz="2400" b="1" dirty="0">
                <a:solidFill>
                  <a:srgbClr val="66FFFF"/>
                </a:solidFill>
                <a:latin typeface="Arial" panose="020B0604020202020204" pitchFamily="34" charset="0"/>
                <a:ea typeface="楷体_GB2312" pitchFamily="49" charset="-122"/>
              </a:rPr>
              <a:t>十进制转换为</a:t>
            </a:r>
            <a:r>
              <a:rPr lang="en-US" altLang="zh-CN" sz="2400" b="1" dirty="0">
                <a:solidFill>
                  <a:srgbClr val="66FFFF"/>
                </a:solidFill>
                <a:latin typeface="Arial" panose="020B0604020202020204" pitchFamily="34" charset="0"/>
                <a:ea typeface="楷体_GB2312" pitchFamily="49" charset="-122"/>
              </a:rPr>
              <a:t>2/8/16</a:t>
            </a:r>
            <a:r>
              <a:rPr lang="zh-CN" altLang="en-US" sz="2400" b="1" dirty="0">
                <a:solidFill>
                  <a:srgbClr val="66FFFF"/>
                </a:solidFill>
                <a:latin typeface="Arial" panose="020B0604020202020204" pitchFamily="34" charset="0"/>
                <a:ea typeface="楷体_GB2312" pitchFamily="49" charset="-122"/>
              </a:rPr>
              <a:t>进制</a:t>
            </a:r>
            <a:endParaRPr lang="zh-CN" altLang="en-US" sz="2400" dirty="0"/>
          </a:p>
        </p:txBody>
      </p:sp>
      <p:sp>
        <p:nvSpPr>
          <p:cNvPr id="58" name="Text Box 3"/>
          <p:cNvSpPr txBox="1">
            <a:spLocks noChangeArrowheads="1"/>
          </p:cNvSpPr>
          <p:nvPr/>
        </p:nvSpPr>
        <p:spPr bwMode="auto">
          <a:xfrm>
            <a:off x="903080" y="723900"/>
            <a:ext cx="6203942"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0" fontAlgn="base" hangingPunct="0">
              <a:spcAft>
                <a:spcPct val="0"/>
              </a:spcAft>
              <a:buFontTx/>
              <a:buNone/>
            </a:pPr>
            <a:r>
              <a:rPr lang="zh-CN" altLang="en-US" sz="2400" b="1">
                <a:solidFill>
                  <a:srgbClr val="FFFF00"/>
                </a:solidFill>
                <a:latin typeface="楷体_GB2312" pitchFamily="49" charset="-122"/>
                <a:ea typeface="楷体_GB2312" pitchFamily="49" charset="-122"/>
              </a:rPr>
              <a:t>方法：</a:t>
            </a:r>
            <a:endParaRPr lang="zh-CN" altLang="en-US" sz="2400" b="1">
              <a:solidFill>
                <a:srgbClr val="FFFF00"/>
              </a:solidFill>
              <a:latin typeface="楷体_GB2312" pitchFamily="49" charset="-122"/>
              <a:ea typeface="楷体_GB2312" pitchFamily="49" charset="-122"/>
            </a:endParaRPr>
          </a:p>
          <a:p>
            <a:pPr eaLnBrk="0" fontAlgn="base" hangingPunct="0">
              <a:spcAft>
                <a:spcPct val="0"/>
              </a:spcAft>
              <a:buFontTx/>
              <a:buNone/>
            </a:pPr>
            <a:r>
              <a:rPr lang="zh-CN" altLang="en-US" sz="2400" b="1">
                <a:solidFill>
                  <a:srgbClr val="66FFFF"/>
                </a:solidFill>
                <a:latin typeface="楷体_GB2312" pitchFamily="49" charset="-122"/>
                <a:ea typeface="楷体_GB2312" pitchFamily="49" charset="-122"/>
              </a:rPr>
              <a:t>整数部分：</a:t>
            </a:r>
            <a:r>
              <a:rPr lang="zh-CN" altLang="en-US" sz="2400" b="1">
                <a:solidFill>
                  <a:srgbClr val="FFFF00"/>
                </a:solidFill>
                <a:latin typeface="Arial" panose="020B0604020202020204" pitchFamily="34" charset="0"/>
                <a:ea typeface="楷体_GB2312" pitchFamily="49" charset="-122"/>
              </a:rPr>
              <a:t>除基直到商为</a:t>
            </a:r>
            <a:r>
              <a:rPr lang="en-US" altLang="zh-CN" sz="2400" b="1">
                <a:solidFill>
                  <a:srgbClr val="FFFF00"/>
                </a:solidFill>
                <a:latin typeface="Arial" panose="020B0604020202020204" pitchFamily="34" charset="0"/>
                <a:ea typeface="楷体_GB2312" pitchFamily="49" charset="-122"/>
              </a:rPr>
              <a:t>0</a:t>
            </a:r>
            <a:r>
              <a:rPr lang="zh-CN" altLang="en-US" sz="2400" b="1">
                <a:solidFill>
                  <a:srgbClr val="FFFF00"/>
                </a:solidFill>
                <a:latin typeface="Arial" panose="020B0604020202020204" pitchFamily="34" charset="0"/>
                <a:ea typeface="楷体_GB2312" pitchFamily="49" charset="-122"/>
              </a:rPr>
              <a:t>。然后倒取余数，</a:t>
            </a:r>
            <a:endParaRPr lang="zh-CN" altLang="en-US" sz="2400" b="1">
              <a:solidFill>
                <a:srgbClr val="FFFF00"/>
              </a:solidFill>
              <a:latin typeface="Arial" panose="020B0604020202020204" pitchFamily="34" charset="0"/>
              <a:ea typeface="楷体_GB2312" pitchFamily="49" charset="-122"/>
            </a:endParaRPr>
          </a:p>
          <a:p>
            <a:pPr eaLnBrk="0" fontAlgn="base" hangingPunct="0">
              <a:spcAft>
                <a:spcPct val="0"/>
              </a:spcAft>
              <a:buFontTx/>
              <a:buNone/>
            </a:pPr>
            <a:r>
              <a:rPr lang="zh-CN" altLang="en-US" sz="2400" b="1">
                <a:solidFill>
                  <a:srgbClr val="FFFF00"/>
                </a:solidFill>
                <a:latin typeface="楷体_GB2312" pitchFamily="49" charset="-122"/>
                <a:ea typeface="楷体_GB2312" pitchFamily="49" charset="-122"/>
              </a:rPr>
              <a:t>小数部分：乘基取整。</a:t>
            </a:r>
            <a:endParaRPr lang="zh-CN" altLang="en-US" sz="2400" b="1">
              <a:solidFill>
                <a:srgbClr val="FFFF00"/>
              </a:solidFill>
              <a:latin typeface="楷体_GB2312" pitchFamily="49" charset="-122"/>
              <a:ea typeface="楷体_GB2312" pitchFamily="49" charset="-122"/>
            </a:endParaRPr>
          </a:p>
        </p:txBody>
      </p:sp>
      <p:sp>
        <p:nvSpPr>
          <p:cNvPr id="59" name="Text Box 4"/>
          <p:cNvSpPr txBox="1">
            <a:spLocks noChangeArrowheads="1"/>
          </p:cNvSpPr>
          <p:nvPr/>
        </p:nvSpPr>
        <p:spPr bwMode="auto">
          <a:xfrm>
            <a:off x="918955" y="1981200"/>
            <a:ext cx="1508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50000"/>
              </a:spcBef>
              <a:spcAft>
                <a:spcPct val="0"/>
              </a:spcAft>
              <a:buFontTx/>
              <a:buNone/>
            </a:pPr>
            <a:r>
              <a:rPr lang="en-US" altLang="zh-CN" sz="2400" b="1" dirty="0">
                <a:solidFill>
                  <a:srgbClr val="FFFFFF"/>
                </a:solidFill>
                <a:latin typeface="Arial" panose="020B0604020202020204" pitchFamily="34" charset="0"/>
              </a:rPr>
              <a:t>100.345D</a:t>
            </a:r>
            <a:endParaRPr lang="en-US" altLang="zh-CN" sz="2400" b="1" dirty="0">
              <a:solidFill>
                <a:srgbClr val="FFFFFF"/>
              </a:solidFill>
              <a:latin typeface="Arial" panose="020B0604020202020204" pitchFamily="34" charset="0"/>
            </a:endParaRPr>
          </a:p>
        </p:txBody>
      </p:sp>
      <p:sp>
        <p:nvSpPr>
          <p:cNvPr id="60" name="Text Box 5"/>
          <p:cNvSpPr txBox="1">
            <a:spLocks noChangeArrowheads="1"/>
          </p:cNvSpPr>
          <p:nvPr/>
        </p:nvSpPr>
        <p:spPr bwMode="auto">
          <a:xfrm>
            <a:off x="2260601" y="2630488"/>
            <a:ext cx="69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FFFFCC"/>
                </a:solidFill>
                <a:latin typeface="Arial" panose="020B0604020202020204" pitchFamily="34" charset="0"/>
              </a:rPr>
              <a:t>100</a:t>
            </a:r>
            <a:endParaRPr lang="en-US" altLang="zh-CN" sz="2400">
              <a:solidFill>
                <a:srgbClr val="FFFFCC"/>
              </a:solidFill>
              <a:latin typeface="Arial" panose="020B0604020202020204" pitchFamily="34" charset="0"/>
            </a:endParaRPr>
          </a:p>
        </p:txBody>
      </p:sp>
      <p:sp>
        <p:nvSpPr>
          <p:cNvPr id="61" name="Line 6"/>
          <p:cNvSpPr>
            <a:spLocks noChangeShapeType="1"/>
          </p:cNvSpPr>
          <p:nvPr/>
        </p:nvSpPr>
        <p:spPr bwMode="auto">
          <a:xfrm>
            <a:off x="2192338" y="2590800"/>
            <a:ext cx="0" cy="45720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lIns="90000" tIns="46800" rIns="90000" bIns="46800"/>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1" i="0" u="none" strike="noStrike" kern="0" cap="none" spc="0" normalizeH="0" baseline="0" noProof="0">
              <a:ln>
                <a:noFill/>
              </a:ln>
              <a:solidFill>
                <a:srgbClr val="FFFFCC"/>
              </a:solidFill>
              <a:effectLst/>
              <a:uLnTx/>
              <a:uFillTx/>
              <a:latin typeface="Arial" panose="020B0604020202020204" pitchFamily="34" charset="0"/>
              <a:ea typeface="楷体_GB2312" pitchFamily="49" charset="-122"/>
            </a:endParaRPr>
          </a:p>
        </p:txBody>
      </p:sp>
      <p:sp>
        <p:nvSpPr>
          <p:cNvPr id="62" name="Line 7"/>
          <p:cNvSpPr>
            <a:spLocks noChangeShapeType="1"/>
          </p:cNvSpPr>
          <p:nvPr/>
        </p:nvSpPr>
        <p:spPr bwMode="auto">
          <a:xfrm>
            <a:off x="2192338" y="3048000"/>
            <a:ext cx="83820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lIns="90000" tIns="46800" rIns="90000" bIns="46800"/>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1" i="0" u="none" strike="noStrike" kern="0" cap="none" spc="0" normalizeH="0" baseline="0" noProof="0">
              <a:ln>
                <a:noFill/>
              </a:ln>
              <a:solidFill>
                <a:srgbClr val="FFFFCC"/>
              </a:solidFill>
              <a:effectLst/>
              <a:uLnTx/>
              <a:uFillTx/>
              <a:latin typeface="Arial" panose="020B0604020202020204" pitchFamily="34" charset="0"/>
              <a:ea typeface="楷体_GB2312" pitchFamily="49" charset="-122"/>
            </a:endParaRPr>
          </a:p>
        </p:txBody>
      </p:sp>
      <p:sp>
        <p:nvSpPr>
          <p:cNvPr id="63" name="Text Box 8"/>
          <p:cNvSpPr txBox="1">
            <a:spLocks noChangeArrowheads="1"/>
          </p:cNvSpPr>
          <p:nvPr/>
        </p:nvSpPr>
        <p:spPr bwMode="auto">
          <a:xfrm>
            <a:off x="1765301" y="2667000"/>
            <a:ext cx="3540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00FFCC"/>
                </a:solidFill>
                <a:latin typeface="Arial" panose="020B0604020202020204" pitchFamily="34" charset="0"/>
              </a:rPr>
              <a:t>2</a:t>
            </a:r>
            <a:endParaRPr lang="en-US" altLang="zh-CN" sz="2400">
              <a:solidFill>
                <a:srgbClr val="00FFCC"/>
              </a:solidFill>
              <a:latin typeface="Arial" panose="020B0604020202020204" pitchFamily="34" charset="0"/>
            </a:endParaRPr>
          </a:p>
        </p:txBody>
      </p:sp>
      <p:sp>
        <p:nvSpPr>
          <p:cNvPr id="64" name="Text Box 9"/>
          <p:cNvSpPr txBox="1">
            <a:spLocks noChangeArrowheads="1"/>
          </p:cNvSpPr>
          <p:nvPr/>
        </p:nvSpPr>
        <p:spPr bwMode="auto">
          <a:xfrm>
            <a:off x="2433638" y="3048000"/>
            <a:ext cx="5254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FFFFCC"/>
                </a:solidFill>
                <a:latin typeface="Arial" panose="020B0604020202020204" pitchFamily="34" charset="0"/>
                <a:ea typeface="楷体_GB2312" pitchFamily="49" charset="-122"/>
              </a:rPr>
              <a:t>50</a:t>
            </a:r>
            <a:endParaRPr lang="en-US" altLang="zh-CN" sz="2400">
              <a:solidFill>
                <a:srgbClr val="FFFFCC"/>
              </a:solidFill>
              <a:latin typeface="Arial" panose="020B0604020202020204" pitchFamily="34" charset="0"/>
              <a:ea typeface="楷体_GB2312" pitchFamily="49" charset="-122"/>
            </a:endParaRPr>
          </a:p>
        </p:txBody>
      </p:sp>
      <p:sp>
        <p:nvSpPr>
          <p:cNvPr id="65" name="Text Box 10"/>
          <p:cNvSpPr txBox="1">
            <a:spLocks noChangeArrowheads="1"/>
          </p:cNvSpPr>
          <p:nvPr/>
        </p:nvSpPr>
        <p:spPr bwMode="auto">
          <a:xfrm>
            <a:off x="3182938" y="3048000"/>
            <a:ext cx="3540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FFFFFF"/>
                </a:solidFill>
                <a:latin typeface="Arial" panose="020B0604020202020204" pitchFamily="34" charset="0"/>
              </a:rPr>
              <a:t>0</a:t>
            </a:r>
            <a:endParaRPr lang="en-US" altLang="zh-CN" sz="2400">
              <a:solidFill>
                <a:srgbClr val="FFFFFF"/>
              </a:solidFill>
              <a:latin typeface="Arial" panose="020B0604020202020204" pitchFamily="34" charset="0"/>
            </a:endParaRPr>
          </a:p>
        </p:txBody>
      </p:sp>
      <p:sp>
        <p:nvSpPr>
          <p:cNvPr id="66" name="Line 11"/>
          <p:cNvSpPr>
            <a:spLocks noChangeShapeType="1"/>
          </p:cNvSpPr>
          <p:nvPr/>
        </p:nvSpPr>
        <p:spPr bwMode="auto">
          <a:xfrm>
            <a:off x="2192338" y="3048000"/>
            <a:ext cx="0" cy="45720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lIns="90000" tIns="46800" rIns="90000" bIns="46800"/>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1" i="0" u="none" strike="noStrike" kern="0" cap="none" spc="0" normalizeH="0" baseline="0" noProof="0">
              <a:ln>
                <a:noFill/>
              </a:ln>
              <a:solidFill>
                <a:srgbClr val="FFFFCC"/>
              </a:solidFill>
              <a:effectLst/>
              <a:uLnTx/>
              <a:uFillTx/>
              <a:latin typeface="Arial" panose="020B0604020202020204" pitchFamily="34" charset="0"/>
              <a:ea typeface="楷体_GB2312" pitchFamily="49" charset="-122"/>
            </a:endParaRPr>
          </a:p>
        </p:txBody>
      </p:sp>
      <p:sp>
        <p:nvSpPr>
          <p:cNvPr id="67" name="Line 12"/>
          <p:cNvSpPr>
            <a:spLocks noChangeShapeType="1"/>
          </p:cNvSpPr>
          <p:nvPr/>
        </p:nvSpPr>
        <p:spPr bwMode="auto">
          <a:xfrm>
            <a:off x="2192338" y="3505200"/>
            <a:ext cx="83820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lIns="90000" tIns="46800" rIns="90000" bIns="46800"/>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1" i="0" u="none" strike="noStrike" kern="0" cap="none" spc="0" normalizeH="0" baseline="0" noProof="0">
              <a:ln>
                <a:noFill/>
              </a:ln>
              <a:solidFill>
                <a:srgbClr val="FFFFCC"/>
              </a:solidFill>
              <a:effectLst/>
              <a:uLnTx/>
              <a:uFillTx/>
              <a:latin typeface="Arial" panose="020B0604020202020204" pitchFamily="34" charset="0"/>
              <a:ea typeface="楷体_GB2312" pitchFamily="49" charset="-122"/>
            </a:endParaRPr>
          </a:p>
        </p:txBody>
      </p:sp>
      <p:sp>
        <p:nvSpPr>
          <p:cNvPr id="68" name="Text Box 13"/>
          <p:cNvSpPr txBox="1">
            <a:spLocks noChangeArrowheads="1"/>
          </p:cNvSpPr>
          <p:nvPr/>
        </p:nvSpPr>
        <p:spPr bwMode="auto">
          <a:xfrm>
            <a:off x="1765301" y="3048000"/>
            <a:ext cx="3540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00FFCC"/>
                </a:solidFill>
                <a:latin typeface="Arial" panose="020B0604020202020204" pitchFamily="34" charset="0"/>
              </a:rPr>
              <a:t>2</a:t>
            </a:r>
            <a:endParaRPr lang="en-US" altLang="zh-CN" sz="2400">
              <a:solidFill>
                <a:srgbClr val="00FFCC"/>
              </a:solidFill>
              <a:latin typeface="Arial" panose="020B0604020202020204" pitchFamily="34" charset="0"/>
            </a:endParaRPr>
          </a:p>
        </p:txBody>
      </p:sp>
      <p:sp>
        <p:nvSpPr>
          <p:cNvPr id="69" name="Text Box 14"/>
          <p:cNvSpPr txBox="1">
            <a:spLocks noChangeArrowheads="1"/>
          </p:cNvSpPr>
          <p:nvPr/>
        </p:nvSpPr>
        <p:spPr bwMode="auto">
          <a:xfrm>
            <a:off x="2433638" y="3505200"/>
            <a:ext cx="5254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FFFFCC"/>
                </a:solidFill>
                <a:latin typeface="Arial" panose="020B0604020202020204" pitchFamily="34" charset="0"/>
                <a:ea typeface="楷体_GB2312" pitchFamily="49" charset="-122"/>
              </a:rPr>
              <a:t>25</a:t>
            </a:r>
            <a:endParaRPr lang="en-US" altLang="zh-CN" sz="2400">
              <a:solidFill>
                <a:srgbClr val="FFFFCC"/>
              </a:solidFill>
              <a:latin typeface="Arial" panose="020B0604020202020204" pitchFamily="34" charset="0"/>
              <a:ea typeface="楷体_GB2312" pitchFamily="49" charset="-122"/>
            </a:endParaRPr>
          </a:p>
        </p:txBody>
      </p:sp>
      <p:sp>
        <p:nvSpPr>
          <p:cNvPr id="70" name="Text Box 15"/>
          <p:cNvSpPr txBox="1">
            <a:spLocks noChangeArrowheads="1"/>
          </p:cNvSpPr>
          <p:nvPr/>
        </p:nvSpPr>
        <p:spPr bwMode="auto">
          <a:xfrm>
            <a:off x="3197226" y="3505200"/>
            <a:ext cx="3540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FFFFFF"/>
                </a:solidFill>
                <a:latin typeface="Arial" panose="020B0604020202020204" pitchFamily="34" charset="0"/>
              </a:rPr>
              <a:t>0</a:t>
            </a:r>
            <a:endParaRPr lang="en-US" altLang="zh-CN" sz="2400">
              <a:solidFill>
                <a:srgbClr val="FFFFFF"/>
              </a:solidFill>
              <a:latin typeface="Arial" panose="020B0604020202020204" pitchFamily="34" charset="0"/>
            </a:endParaRPr>
          </a:p>
        </p:txBody>
      </p:sp>
      <p:sp>
        <p:nvSpPr>
          <p:cNvPr id="71" name="Line 16"/>
          <p:cNvSpPr>
            <a:spLocks noChangeShapeType="1"/>
          </p:cNvSpPr>
          <p:nvPr/>
        </p:nvSpPr>
        <p:spPr bwMode="auto">
          <a:xfrm>
            <a:off x="2192338" y="3505200"/>
            <a:ext cx="0" cy="45720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lIns="90000" tIns="46800" rIns="90000" bIns="46800"/>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1" i="0" u="none" strike="noStrike" kern="0" cap="none" spc="0" normalizeH="0" baseline="0" noProof="0">
              <a:ln>
                <a:noFill/>
              </a:ln>
              <a:solidFill>
                <a:srgbClr val="FFFFCC"/>
              </a:solidFill>
              <a:effectLst/>
              <a:uLnTx/>
              <a:uFillTx/>
              <a:latin typeface="Arial" panose="020B0604020202020204" pitchFamily="34" charset="0"/>
              <a:ea typeface="楷体_GB2312" pitchFamily="49" charset="-122"/>
            </a:endParaRPr>
          </a:p>
        </p:txBody>
      </p:sp>
      <p:sp>
        <p:nvSpPr>
          <p:cNvPr id="72" name="Line 17"/>
          <p:cNvSpPr>
            <a:spLocks noChangeShapeType="1"/>
          </p:cNvSpPr>
          <p:nvPr/>
        </p:nvSpPr>
        <p:spPr bwMode="auto">
          <a:xfrm>
            <a:off x="2192338" y="3962400"/>
            <a:ext cx="83820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lIns="90000" tIns="46800" rIns="90000" bIns="46800"/>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1" i="0" u="none" strike="noStrike" kern="0" cap="none" spc="0" normalizeH="0" baseline="0" noProof="0">
              <a:ln>
                <a:noFill/>
              </a:ln>
              <a:solidFill>
                <a:srgbClr val="FFFFCC"/>
              </a:solidFill>
              <a:effectLst/>
              <a:uLnTx/>
              <a:uFillTx/>
              <a:latin typeface="Arial" panose="020B0604020202020204" pitchFamily="34" charset="0"/>
              <a:ea typeface="楷体_GB2312" pitchFamily="49" charset="-122"/>
            </a:endParaRPr>
          </a:p>
        </p:txBody>
      </p:sp>
      <p:sp>
        <p:nvSpPr>
          <p:cNvPr id="73" name="Text Box 18"/>
          <p:cNvSpPr txBox="1">
            <a:spLocks noChangeArrowheads="1"/>
          </p:cNvSpPr>
          <p:nvPr/>
        </p:nvSpPr>
        <p:spPr bwMode="auto">
          <a:xfrm>
            <a:off x="1765301" y="3505200"/>
            <a:ext cx="3540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buFontTx/>
              <a:buNone/>
            </a:pPr>
            <a:r>
              <a:rPr kumimoji="0" lang="en-US" altLang="zh-CN" sz="2400">
                <a:solidFill>
                  <a:srgbClr val="00FFCC"/>
                </a:solidFill>
                <a:latin typeface="Arial" panose="020B0604020202020204" pitchFamily="34" charset="0"/>
              </a:rPr>
              <a:t>2</a:t>
            </a:r>
            <a:endParaRPr kumimoji="0" lang="en-US" altLang="zh-CN" sz="2400">
              <a:solidFill>
                <a:srgbClr val="00FFCC"/>
              </a:solidFill>
              <a:latin typeface="Arial" panose="020B0604020202020204" pitchFamily="34" charset="0"/>
            </a:endParaRPr>
          </a:p>
        </p:txBody>
      </p:sp>
      <p:sp>
        <p:nvSpPr>
          <p:cNvPr id="74" name="Text Box 19"/>
          <p:cNvSpPr txBox="1">
            <a:spLocks noChangeArrowheads="1"/>
          </p:cNvSpPr>
          <p:nvPr/>
        </p:nvSpPr>
        <p:spPr bwMode="auto">
          <a:xfrm>
            <a:off x="2420938" y="3962400"/>
            <a:ext cx="5254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buFontTx/>
              <a:buNone/>
            </a:pPr>
            <a:r>
              <a:rPr kumimoji="0" lang="en-US" altLang="zh-CN" sz="2400">
                <a:solidFill>
                  <a:srgbClr val="FFFFCC"/>
                </a:solidFill>
                <a:latin typeface="Arial" panose="020B0604020202020204" pitchFamily="34" charset="0"/>
                <a:ea typeface="楷体_GB2312" pitchFamily="49" charset="-122"/>
              </a:rPr>
              <a:t>12</a:t>
            </a:r>
            <a:endParaRPr kumimoji="0" lang="en-US" altLang="zh-CN" sz="2400">
              <a:solidFill>
                <a:srgbClr val="FFFFCC"/>
              </a:solidFill>
              <a:latin typeface="Arial" panose="020B0604020202020204" pitchFamily="34" charset="0"/>
              <a:ea typeface="楷体_GB2312" pitchFamily="49" charset="-122"/>
            </a:endParaRPr>
          </a:p>
        </p:txBody>
      </p:sp>
      <p:sp>
        <p:nvSpPr>
          <p:cNvPr id="75" name="Text Box 20"/>
          <p:cNvSpPr txBox="1">
            <a:spLocks noChangeArrowheads="1"/>
          </p:cNvSpPr>
          <p:nvPr/>
        </p:nvSpPr>
        <p:spPr bwMode="auto">
          <a:xfrm>
            <a:off x="3197226" y="3962400"/>
            <a:ext cx="3540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buFontTx/>
              <a:buNone/>
            </a:pPr>
            <a:r>
              <a:rPr kumimoji="0" lang="en-US" altLang="zh-CN" sz="2400">
                <a:solidFill>
                  <a:srgbClr val="FFFFFF"/>
                </a:solidFill>
                <a:latin typeface="Arial" panose="020B0604020202020204" pitchFamily="34" charset="0"/>
              </a:rPr>
              <a:t>1</a:t>
            </a:r>
            <a:endParaRPr kumimoji="0" lang="en-US" altLang="zh-CN" sz="2400">
              <a:solidFill>
                <a:srgbClr val="FFFFFF"/>
              </a:solidFill>
              <a:latin typeface="Arial" panose="020B0604020202020204" pitchFamily="34" charset="0"/>
            </a:endParaRPr>
          </a:p>
        </p:txBody>
      </p:sp>
      <p:sp>
        <p:nvSpPr>
          <p:cNvPr id="76" name="Line 21"/>
          <p:cNvSpPr>
            <a:spLocks noChangeShapeType="1"/>
          </p:cNvSpPr>
          <p:nvPr/>
        </p:nvSpPr>
        <p:spPr bwMode="auto">
          <a:xfrm>
            <a:off x="2192338" y="3962400"/>
            <a:ext cx="0" cy="45720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lIns="90000" tIns="46800" rIns="90000" bIns="46800"/>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1" i="0" u="none" strike="noStrike" kern="0" cap="none" spc="0" normalizeH="0" baseline="0" noProof="0">
              <a:ln>
                <a:noFill/>
              </a:ln>
              <a:solidFill>
                <a:srgbClr val="FFFFCC"/>
              </a:solidFill>
              <a:effectLst/>
              <a:uLnTx/>
              <a:uFillTx/>
              <a:latin typeface="Arial" panose="020B0604020202020204" pitchFamily="34" charset="0"/>
              <a:ea typeface="楷体_GB2312" pitchFamily="49" charset="-122"/>
            </a:endParaRPr>
          </a:p>
        </p:txBody>
      </p:sp>
      <p:sp>
        <p:nvSpPr>
          <p:cNvPr id="77" name="Line 22"/>
          <p:cNvSpPr>
            <a:spLocks noChangeShapeType="1"/>
          </p:cNvSpPr>
          <p:nvPr/>
        </p:nvSpPr>
        <p:spPr bwMode="auto">
          <a:xfrm>
            <a:off x="2192338" y="4419600"/>
            <a:ext cx="83820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lIns="90000" tIns="46800" rIns="90000" bIns="46800"/>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1" i="0" u="none" strike="noStrike" kern="0" cap="none" spc="0" normalizeH="0" baseline="0" noProof="0">
              <a:ln>
                <a:noFill/>
              </a:ln>
              <a:solidFill>
                <a:srgbClr val="FFFFCC"/>
              </a:solidFill>
              <a:effectLst/>
              <a:uLnTx/>
              <a:uFillTx/>
              <a:latin typeface="Arial" panose="020B0604020202020204" pitchFamily="34" charset="0"/>
              <a:ea typeface="楷体_GB2312" pitchFamily="49" charset="-122"/>
            </a:endParaRPr>
          </a:p>
        </p:txBody>
      </p:sp>
      <p:sp>
        <p:nvSpPr>
          <p:cNvPr id="78" name="Text Box 23"/>
          <p:cNvSpPr txBox="1">
            <a:spLocks noChangeArrowheads="1"/>
          </p:cNvSpPr>
          <p:nvPr/>
        </p:nvSpPr>
        <p:spPr bwMode="auto">
          <a:xfrm>
            <a:off x="1765301" y="3962400"/>
            <a:ext cx="3540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buFontTx/>
              <a:buNone/>
            </a:pPr>
            <a:r>
              <a:rPr kumimoji="0" lang="en-US" altLang="zh-CN" sz="2400">
                <a:solidFill>
                  <a:srgbClr val="00FFCC"/>
                </a:solidFill>
                <a:latin typeface="Arial" panose="020B0604020202020204" pitchFamily="34" charset="0"/>
              </a:rPr>
              <a:t>2</a:t>
            </a:r>
            <a:endParaRPr kumimoji="0" lang="en-US" altLang="zh-CN" sz="2400">
              <a:solidFill>
                <a:srgbClr val="00FFCC"/>
              </a:solidFill>
              <a:latin typeface="Arial" panose="020B0604020202020204" pitchFamily="34" charset="0"/>
            </a:endParaRPr>
          </a:p>
        </p:txBody>
      </p:sp>
      <p:sp>
        <p:nvSpPr>
          <p:cNvPr id="79" name="Text Box 24"/>
          <p:cNvSpPr txBox="1">
            <a:spLocks noChangeArrowheads="1"/>
          </p:cNvSpPr>
          <p:nvPr/>
        </p:nvSpPr>
        <p:spPr bwMode="auto">
          <a:xfrm>
            <a:off x="2603501" y="4419600"/>
            <a:ext cx="3540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buFontTx/>
              <a:buNone/>
            </a:pPr>
            <a:r>
              <a:rPr kumimoji="0" lang="en-US" altLang="zh-CN" sz="2400">
                <a:solidFill>
                  <a:srgbClr val="FFFFCC"/>
                </a:solidFill>
                <a:latin typeface="Arial" panose="020B0604020202020204" pitchFamily="34" charset="0"/>
                <a:ea typeface="楷体_GB2312" pitchFamily="49" charset="-122"/>
              </a:rPr>
              <a:t>6</a:t>
            </a:r>
            <a:endParaRPr kumimoji="0" lang="en-US" altLang="zh-CN" sz="2400">
              <a:solidFill>
                <a:srgbClr val="FFFFCC"/>
              </a:solidFill>
              <a:latin typeface="Arial" panose="020B0604020202020204" pitchFamily="34" charset="0"/>
              <a:ea typeface="楷体_GB2312" pitchFamily="49" charset="-122"/>
            </a:endParaRPr>
          </a:p>
        </p:txBody>
      </p:sp>
      <p:sp>
        <p:nvSpPr>
          <p:cNvPr id="80" name="Text Box 25"/>
          <p:cNvSpPr txBox="1">
            <a:spLocks noChangeArrowheads="1"/>
          </p:cNvSpPr>
          <p:nvPr/>
        </p:nvSpPr>
        <p:spPr bwMode="auto">
          <a:xfrm>
            <a:off x="3213101" y="4419600"/>
            <a:ext cx="3540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buFontTx/>
              <a:buNone/>
            </a:pPr>
            <a:r>
              <a:rPr kumimoji="0" lang="en-US" altLang="zh-CN" sz="2400">
                <a:solidFill>
                  <a:srgbClr val="FFFFFF"/>
                </a:solidFill>
                <a:latin typeface="Arial" panose="020B0604020202020204" pitchFamily="34" charset="0"/>
              </a:rPr>
              <a:t>0</a:t>
            </a:r>
            <a:endParaRPr kumimoji="0" lang="en-US" altLang="zh-CN" sz="2400">
              <a:solidFill>
                <a:srgbClr val="FFFFFF"/>
              </a:solidFill>
              <a:latin typeface="Arial" panose="020B0604020202020204" pitchFamily="34" charset="0"/>
            </a:endParaRPr>
          </a:p>
        </p:txBody>
      </p:sp>
      <p:sp>
        <p:nvSpPr>
          <p:cNvPr id="81" name="Line 26"/>
          <p:cNvSpPr>
            <a:spLocks noChangeShapeType="1"/>
          </p:cNvSpPr>
          <p:nvPr/>
        </p:nvSpPr>
        <p:spPr bwMode="auto">
          <a:xfrm>
            <a:off x="2192338" y="4419600"/>
            <a:ext cx="0" cy="45720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lIns="90000" tIns="46800" rIns="90000" bIns="46800"/>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1" i="0" u="none" strike="noStrike" kern="0" cap="none" spc="0" normalizeH="0" baseline="0" noProof="0">
              <a:ln>
                <a:noFill/>
              </a:ln>
              <a:solidFill>
                <a:srgbClr val="FFFFCC"/>
              </a:solidFill>
              <a:effectLst/>
              <a:uLnTx/>
              <a:uFillTx/>
              <a:latin typeface="Arial" panose="020B0604020202020204" pitchFamily="34" charset="0"/>
              <a:ea typeface="楷体_GB2312" pitchFamily="49" charset="-122"/>
            </a:endParaRPr>
          </a:p>
        </p:txBody>
      </p:sp>
      <p:sp>
        <p:nvSpPr>
          <p:cNvPr id="82" name="Line 27"/>
          <p:cNvSpPr>
            <a:spLocks noChangeShapeType="1"/>
          </p:cNvSpPr>
          <p:nvPr/>
        </p:nvSpPr>
        <p:spPr bwMode="auto">
          <a:xfrm>
            <a:off x="2192338" y="4876800"/>
            <a:ext cx="83820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lIns="90000" tIns="46800" rIns="90000" bIns="46800"/>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1" i="0" u="none" strike="noStrike" kern="0" cap="none" spc="0" normalizeH="0" baseline="0" noProof="0">
              <a:ln>
                <a:noFill/>
              </a:ln>
              <a:solidFill>
                <a:srgbClr val="FFFFCC"/>
              </a:solidFill>
              <a:effectLst/>
              <a:uLnTx/>
              <a:uFillTx/>
              <a:latin typeface="Arial" panose="020B0604020202020204" pitchFamily="34" charset="0"/>
              <a:ea typeface="楷体_GB2312" pitchFamily="49" charset="-122"/>
            </a:endParaRPr>
          </a:p>
        </p:txBody>
      </p:sp>
      <p:sp>
        <p:nvSpPr>
          <p:cNvPr id="83" name="Text Box 28"/>
          <p:cNvSpPr txBox="1">
            <a:spLocks noChangeArrowheads="1"/>
          </p:cNvSpPr>
          <p:nvPr/>
        </p:nvSpPr>
        <p:spPr bwMode="auto">
          <a:xfrm>
            <a:off x="1765301" y="4419600"/>
            <a:ext cx="3540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buFontTx/>
              <a:buNone/>
            </a:pPr>
            <a:r>
              <a:rPr kumimoji="0" lang="en-US" altLang="zh-CN" sz="2400">
                <a:solidFill>
                  <a:srgbClr val="00FFCC"/>
                </a:solidFill>
                <a:latin typeface="Arial" panose="020B0604020202020204" pitchFamily="34" charset="0"/>
              </a:rPr>
              <a:t>2</a:t>
            </a:r>
            <a:endParaRPr kumimoji="0" lang="en-US" altLang="zh-CN" sz="2400">
              <a:solidFill>
                <a:srgbClr val="00FFCC"/>
              </a:solidFill>
              <a:latin typeface="Arial" panose="020B0604020202020204" pitchFamily="34" charset="0"/>
            </a:endParaRPr>
          </a:p>
        </p:txBody>
      </p:sp>
      <p:sp>
        <p:nvSpPr>
          <p:cNvPr id="84" name="Text Box 29"/>
          <p:cNvSpPr txBox="1">
            <a:spLocks noChangeArrowheads="1"/>
          </p:cNvSpPr>
          <p:nvPr/>
        </p:nvSpPr>
        <p:spPr bwMode="auto">
          <a:xfrm>
            <a:off x="2603501" y="4876800"/>
            <a:ext cx="3540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buFontTx/>
              <a:buNone/>
            </a:pPr>
            <a:r>
              <a:rPr kumimoji="0" lang="en-US" altLang="zh-CN" sz="2400">
                <a:solidFill>
                  <a:srgbClr val="FFFFCC"/>
                </a:solidFill>
                <a:latin typeface="Arial" panose="020B0604020202020204" pitchFamily="34" charset="0"/>
                <a:ea typeface="楷体_GB2312" pitchFamily="49" charset="-122"/>
              </a:rPr>
              <a:t>3</a:t>
            </a:r>
            <a:endParaRPr kumimoji="0" lang="en-US" altLang="zh-CN" sz="2400">
              <a:solidFill>
                <a:srgbClr val="FFFFCC"/>
              </a:solidFill>
              <a:latin typeface="Arial" panose="020B0604020202020204" pitchFamily="34" charset="0"/>
              <a:ea typeface="楷体_GB2312" pitchFamily="49" charset="-122"/>
            </a:endParaRPr>
          </a:p>
        </p:txBody>
      </p:sp>
      <p:sp>
        <p:nvSpPr>
          <p:cNvPr id="85" name="Text Box 30"/>
          <p:cNvSpPr txBox="1">
            <a:spLocks noChangeArrowheads="1"/>
          </p:cNvSpPr>
          <p:nvPr/>
        </p:nvSpPr>
        <p:spPr bwMode="auto">
          <a:xfrm>
            <a:off x="3213101" y="4876800"/>
            <a:ext cx="3540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buFontTx/>
              <a:buNone/>
            </a:pPr>
            <a:r>
              <a:rPr kumimoji="0" lang="en-US" altLang="zh-CN" sz="2400">
                <a:solidFill>
                  <a:srgbClr val="FFFFFF"/>
                </a:solidFill>
                <a:latin typeface="Arial" panose="020B0604020202020204" pitchFamily="34" charset="0"/>
              </a:rPr>
              <a:t>0</a:t>
            </a:r>
            <a:endParaRPr kumimoji="0" lang="en-US" altLang="zh-CN" sz="2400">
              <a:solidFill>
                <a:srgbClr val="FFFFFF"/>
              </a:solidFill>
              <a:latin typeface="Arial" panose="020B0604020202020204" pitchFamily="34" charset="0"/>
            </a:endParaRPr>
          </a:p>
        </p:txBody>
      </p:sp>
      <p:sp>
        <p:nvSpPr>
          <p:cNvPr id="86" name="Line 31"/>
          <p:cNvSpPr>
            <a:spLocks noChangeShapeType="1"/>
          </p:cNvSpPr>
          <p:nvPr/>
        </p:nvSpPr>
        <p:spPr bwMode="auto">
          <a:xfrm>
            <a:off x="2192338" y="4876800"/>
            <a:ext cx="0" cy="45720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lIns="90000" tIns="46800" rIns="90000" bIns="46800"/>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1" i="0" u="none" strike="noStrike" kern="0" cap="none" spc="0" normalizeH="0" baseline="0" noProof="0">
              <a:ln>
                <a:noFill/>
              </a:ln>
              <a:solidFill>
                <a:srgbClr val="FFFFCC"/>
              </a:solidFill>
              <a:effectLst/>
              <a:uLnTx/>
              <a:uFillTx/>
              <a:latin typeface="Arial" panose="020B0604020202020204" pitchFamily="34" charset="0"/>
              <a:ea typeface="楷体_GB2312" pitchFamily="49" charset="-122"/>
            </a:endParaRPr>
          </a:p>
        </p:txBody>
      </p:sp>
      <p:sp>
        <p:nvSpPr>
          <p:cNvPr id="87" name="Line 32"/>
          <p:cNvSpPr>
            <a:spLocks noChangeShapeType="1"/>
          </p:cNvSpPr>
          <p:nvPr/>
        </p:nvSpPr>
        <p:spPr bwMode="auto">
          <a:xfrm>
            <a:off x="2192338" y="5334000"/>
            <a:ext cx="83820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lIns="90000" tIns="46800" rIns="90000" bIns="46800"/>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1" i="0" u="none" strike="noStrike" kern="0" cap="none" spc="0" normalizeH="0" baseline="0" noProof="0">
              <a:ln>
                <a:noFill/>
              </a:ln>
              <a:solidFill>
                <a:srgbClr val="FFFFCC"/>
              </a:solidFill>
              <a:effectLst/>
              <a:uLnTx/>
              <a:uFillTx/>
              <a:latin typeface="Arial" panose="020B0604020202020204" pitchFamily="34" charset="0"/>
              <a:ea typeface="楷体_GB2312" pitchFamily="49" charset="-122"/>
            </a:endParaRPr>
          </a:p>
        </p:txBody>
      </p:sp>
      <p:sp>
        <p:nvSpPr>
          <p:cNvPr id="88" name="Text Box 33"/>
          <p:cNvSpPr txBox="1">
            <a:spLocks noChangeArrowheads="1"/>
          </p:cNvSpPr>
          <p:nvPr/>
        </p:nvSpPr>
        <p:spPr bwMode="auto">
          <a:xfrm>
            <a:off x="1765301" y="4876800"/>
            <a:ext cx="3540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buFontTx/>
              <a:buNone/>
            </a:pPr>
            <a:r>
              <a:rPr kumimoji="0" lang="en-US" altLang="zh-CN" sz="2400">
                <a:solidFill>
                  <a:srgbClr val="00FFCC"/>
                </a:solidFill>
                <a:latin typeface="Arial" panose="020B0604020202020204" pitchFamily="34" charset="0"/>
              </a:rPr>
              <a:t>2</a:t>
            </a:r>
            <a:endParaRPr kumimoji="0" lang="en-US" altLang="zh-CN" sz="2400">
              <a:solidFill>
                <a:srgbClr val="00FFCC"/>
              </a:solidFill>
              <a:latin typeface="Arial" panose="020B0604020202020204" pitchFamily="34" charset="0"/>
            </a:endParaRPr>
          </a:p>
        </p:txBody>
      </p:sp>
      <p:sp>
        <p:nvSpPr>
          <p:cNvPr id="89" name="Text Box 34"/>
          <p:cNvSpPr txBox="1">
            <a:spLocks noChangeArrowheads="1"/>
          </p:cNvSpPr>
          <p:nvPr/>
        </p:nvSpPr>
        <p:spPr bwMode="auto">
          <a:xfrm>
            <a:off x="2603501" y="5334000"/>
            <a:ext cx="3540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buFontTx/>
              <a:buNone/>
            </a:pPr>
            <a:r>
              <a:rPr kumimoji="0" lang="en-US" altLang="zh-CN" sz="2400">
                <a:solidFill>
                  <a:srgbClr val="FFFFCC"/>
                </a:solidFill>
                <a:latin typeface="Arial" panose="020B0604020202020204" pitchFamily="34" charset="0"/>
                <a:ea typeface="楷体_GB2312" pitchFamily="49" charset="-122"/>
              </a:rPr>
              <a:t>1</a:t>
            </a:r>
            <a:endParaRPr kumimoji="0" lang="en-US" altLang="zh-CN" sz="2400">
              <a:solidFill>
                <a:srgbClr val="FFFFCC"/>
              </a:solidFill>
              <a:latin typeface="Arial" panose="020B0604020202020204" pitchFamily="34" charset="0"/>
              <a:ea typeface="楷体_GB2312" pitchFamily="49" charset="-122"/>
            </a:endParaRPr>
          </a:p>
        </p:txBody>
      </p:sp>
      <p:sp>
        <p:nvSpPr>
          <p:cNvPr id="90" name="Text Box 35"/>
          <p:cNvSpPr txBox="1">
            <a:spLocks noChangeArrowheads="1"/>
          </p:cNvSpPr>
          <p:nvPr/>
        </p:nvSpPr>
        <p:spPr bwMode="auto">
          <a:xfrm>
            <a:off x="3213101" y="5334000"/>
            <a:ext cx="3540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buFontTx/>
              <a:buNone/>
            </a:pPr>
            <a:r>
              <a:rPr kumimoji="0" lang="en-US" altLang="zh-CN" sz="2400">
                <a:solidFill>
                  <a:srgbClr val="FFFFFF"/>
                </a:solidFill>
                <a:latin typeface="Arial" panose="020B0604020202020204" pitchFamily="34" charset="0"/>
              </a:rPr>
              <a:t>1</a:t>
            </a:r>
            <a:endParaRPr kumimoji="0" lang="en-US" altLang="zh-CN" sz="2400">
              <a:solidFill>
                <a:srgbClr val="FFFFFF"/>
              </a:solidFill>
              <a:latin typeface="Arial" panose="020B0604020202020204" pitchFamily="34" charset="0"/>
            </a:endParaRPr>
          </a:p>
        </p:txBody>
      </p:sp>
      <p:sp>
        <p:nvSpPr>
          <p:cNvPr id="91" name="Line 36"/>
          <p:cNvSpPr>
            <a:spLocks noChangeShapeType="1"/>
          </p:cNvSpPr>
          <p:nvPr/>
        </p:nvSpPr>
        <p:spPr bwMode="auto">
          <a:xfrm>
            <a:off x="2192338" y="5334000"/>
            <a:ext cx="0" cy="45720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lIns="90000" tIns="46800" rIns="90000" bIns="46800"/>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1" i="0" u="none" strike="noStrike" kern="0" cap="none" spc="0" normalizeH="0" baseline="0" noProof="0">
              <a:ln>
                <a:noFill/>
              </a:ln>
              <a:solidFill>
                <a:srgbClr val="FFFFCC"/>
              </a:solidFill>
              <a:effectLst/>
              <a:uLnTx/>
              <a:uFillTx/>
              <a:latin typeface="Arial" panose="020B0604020202020204" pitchFamily="34" charset="0"/>
              <a:ea typeface="楷体_GB2312" pitchFamily="49" charset="-122"/>
            </a:endParaRPr>
          </a:p>
        </p:txBody>
      </p:sp>
      <p:sp>
        <p:nvSpPr>
          <p:cNvPr id="92" name="Line 37"/>
          <p:cNvSpPr>
            <a:spLocks noChangeShapeType="1"/>
          </p:cNvSpPr>
          <p:nvPr/>
        </p:nvSpPr>
        <p:spPr bwMode="auto">
          <a:xfrm>
            <a:off x="2192338" y="5791200"/>
            <a:ext cx="83820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lIns="90000" tIns="46800" rIns="90000" bIns="46800"/>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1" i="0" u="none" strike="noStrike" kern="0" cap="none" spc="0" normalizeH="0" baseline="0" noProof="0">
              <a:ln>
                <a:noFill/>
              </a:ln>
              <a:solidFill>
                <a:srgbClr val="FFFFCC"/>
              </a:solidFill>
              <a:effectLst/>
              <a:uLnTx/>
              <a:uFillTx/>
              <a:latin typeface="Arial" panose="020B0604020202020204" pitchFamily="34" charset="0"/>
              <a:ea typeface="楷体_GB2312" pitchFamily="49" charset="-122"/>
            </a:endParaRPr>
          </a:p>
        </p:txBody>
      </p:sp>
      <p:sp>
        <p:nvSpPr>
          <p:cNvPr id="93" name="Text Box 38"/>
          <p:cNvSpPr txBox="1">
            <a:spLocks noChangeArrowheads="1"/>
          </p:cNvSpPr>
          <p:nvPr/>
        </p:nvSpPr>
        <p:spPr bwMode="auto">
          <a:xfrm>
            <a:off x="1765301" y="5334000"/>
            <a:ext cx="3540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buFontTx/>
              <a:buNone/>
            </a:pPr>
            <a:r>
              <a:rPr kumimoji="0" lang="en-US" altLang="zh-CN" sz="2400">
                <a:solidFill>
                  <a:srgbClr val="00FFCC"/>
                </a:solidFill>
                <a:latin typeface="Arial" panose="020B0604020202020204" pitchFamily="34" charset="0"/>
              </a:rPr>
              <a:t>2</a:t>
            </a:r>
            <a:endParaRPr kumimoji="0" lang="en-US" altLang="zh-CN" sz="2400">
              <a:solidFill>
                <a:srgbClr val="00FFCC"/>
              </a:solidFill>
              <a:latin typeface="Arial" panose="020B0604020202020204" pitchFamily="34" charset="0"/>
            </a:endParaRPr>
          </a:p>
        </p:txBody>
      </p:sp>
      <p:sp>
        <p:nvSpPr>
          <p:cNvPr id="94" name="Text Box 39"/>
          <p:cNvSpPr txBox="1">
            <a:spLocks noChangeArrowheads="1"/>
          </p:cNvSpPr>
          <p:nvPr/>
        </p:nvSpPr>
        <p:spPr bwMode="auto">
          <a:xfrm>
            <a:off x="2603501" y="5791200"/>
            <a:ext cx="3540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buFontTx/>
              <a:buNone/>
            </a:pPr>
            <a:r>
              <a:rPr kumimoji="0" lang="en-US" altLang="zh-CN" sz="2400">
                <a:solidFill>
                  <a:srgbClr val="66FF33"/>
                </a:solidFill>
                <a:latin typeface="Arial" panose="020B0604020202020204" pitchFamily="34" charset="0"/>
                <a:ea typeface="楷体_GB2312" pitchFamily="49" charset="-122"/>
              </a:rPr>
              <a:t>0</a:t>
            </a:r>
            <a:endParaRPr kumimoji="0" lang="en-US" altLang="zh-CN" sz="2400">
              <a:solidFill>
                <a:srgbClr val="66FF33"/>
              </a:solidFill>
              <a:latin typeface="Arial" panose="020B0604020202020204" pitchFamily="34" charset="0"/>
              <a:ea typeface="楷体_GB2312" pitchFamily="49" charset="-122"/>
            </a:endParaRPr>
          </a:p>
        </p:txBody>
      </p:sp>
      <p:sp>
        <p:nvSpPr>
          <p:cNvPr id="95" name="Text Box 40"/>
          <p:cNvSpPr txBox="1">
            <a:spLocks noChangeArrowheads="1"/>
          </p:cNvSpPr>
          <p:nvPr/>
        </p:nvSpPr>
        <p:spPr bwMode="auto">
          <a:xfrm>
            <a:off x="3213101" y="5791200"/>
            <a:ext cx="3540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buFontTx/>
              <a:buNone/>
            </a:pPr>
            <a:r>
              <a:rPr kumimoji="0" lang="en-US" altLang="zh-CN" sz="2400">
                <a:solidFill>
                  <a:srgbClr val="FFFFFF"/>
                </a:solidFill>
                <a:latin typeface="Arial" panose="020B0604020202020204" pitchFamily="34" charset="0"/>
              </a:rPr>
              <a:t>1</a:t>
            </a:r>
            <a:endParaRPr kumimoji="0" lang="en-US" altLang="zh-CN" sz="2400">
              <a:solidFill>
                <a:srgbClr val="FFFFFF"/>
              </a:solidFill>
              <a:latin typeface="Arial" panose="020B0604020202020204" pitchFamily="34" charset="0"/>
            </a:endParaRPr>
          </a:p>
        </p:txBody>
      </p:sp>
      <p:sp>
        <p:nvSpPr>
          <p:cNvPr id="96" name="Line 41"/>
          <p:cNvSpPr>
            <a:spLocks noChangeShapeType="1"/>
          </p:cNvSpPr>
          <p:nvPr/>
        </p:nvSpPr>
        <p:spPr bwMode="auto">
          <a:xfrm flipV="1">
            <a:off x="3640138" y="3200400"/>
            <a:ext cx="0" cy="2895600"/>
          </a:xfrm>
          <a:prstGeom prst="line">
            <a:avLst/>
          </a:prstGeom>
          <a:noFill/>
          <a:ln w="57150">
            <a:solidFill>
              <a:srgbClr val="FFFF00"/>
            </a:solidFill>
            <a:round/>
            <a:tailEnd type="triangle" w="lg" len="lg"/>
          </a:ln>
          <a:extLst>
            <a:ext uri="{909E8E84-426E-40DD-AFC4-6F175D3DCCD1}">
              <a14:hiddenFill xmlns:a14="http://schemas.microsoft.com/office/drawing/2010/main">
                <a:noFill/>
              </a14:hiddenFill>
            </a:ext>
          </a:extLst>
        </p:spPr>
        <p:txBody>
          <a:bodyPr lIns="90000" tIns="46800" rIns="90000" bIns="46800"/>
          <a:lstStyle/>
          <a:p>
            <a:pPr eaLnBrk="0" fontAlgn="base" hangingPunct="0">
              <a:spcBef>
                <a:spcPct val="0"/>
              </a:spcBef>
              <a:spcAft>
                <a:spcPct val="0"/>
              </a:spcAft>
            </a:pPr>
            <a:endParaRPr kumimoji="1" lang="zh-CN" altLang="en-US" sz="2400" b="1">
              <a:solidFill>
                <a:srgbClr val="FFFFCC"/>
              </a:solidFill>
              <a:latin typeface="Arial" panose="020B0604020202020204" pitchFamily="34" charset="0"/>
              <a:ea typeface="楷体_GB2312" pitchFamily="49" charset="-122"/>
            </a:endParaRPr>
          </a:p>
        </p:txBody>
      </p:sp>
      <p:sp>
        <p:nvSpPr>
          <p:cNvPr id="97" name="Text Box 42"/>
          <p:cNvSpPr txBox="1">
            <a:spLocks noChangeArrowheads="1"/>
          </p:cNvSpPr>
          <p:nvPr/>
        </p:nvSpPr>
        <p:spPr bwMode="auto">
          <a:xfrm>
            <a:off x="2565193" y="1981200"/>
            <a:ext cx="13589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FFFFFF"/>
                </a:solidFill>
                <a:latin typeface="Arial" panose="020B0604020202020204" pitchFamily="34" charset="0"/>
              </a:rPr>
              <a:t>1100100</a:t>
            </a:r>
            <a:endParaRPr lang="en-US" altLang="zh-CN" sz="2400">
              <a:solidFill>
                <a:srgbClr val="FFFFFF"/>
              </a:solidFill>
              <a:latin typeface="Arial" panose="020B0604020202020204" pitchFamily="34" charset="0"/>
            </a:endParaRPr>
          </a:p>
        </p:txBody>
      </p:sp>
      <p:sp>
        <p:nvSpPr>
          <p:cNvPr id="98" name="Text Box 43"/>
          <p:cNvSpPr txBox="1">
            <a:spLocks noChangeArrowheads="1"/>
          </p:cNvSpPr>
          <p:nvPr/>
        </p:nvSpPr>
        <p:spPr bwMode="auto">
          <a:xfrm>
            <a:off x="6200917" y="2587625"/>
            <a:ext cx="9525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00FFCC"/>
                </a:solidFill>
                <a:latin typeface="Arial" panose="020B0604020202020204" pitchFamily="34" charset="0"/>
              </a:rPr>
              <a:t>0.345</a:t>
            </a:r>
            <a:endParaRPr lang="en-US" altLang="zh-CN" sz="2400">
              <a:solidFill>
                <a:srgbClr val="00FFCC"/>
              </a:solidFill>
              <a:latin typeface="Arial" panose="020B0604020202020204" pitchFamily="34" charset="0"/>
            </a:endParaRPr>
          </a:p>
        </p:txBody>
      </p:sp>
      <p:sp>
        <p:nvSpPr>
          <p:cNvPr id="99" name="Text Box 44"/>
          <p:cNvSpPr txBox="1">
            <a:spLocks noChangeArrowheads="1"/>
          </p:cNvSpPr>
          <p:nvPr/>
        </p:nvSpPr>
        <p:spPr bwMode="auto">
          <a:xfrm>
            <a:off x="6023117" y="3003550"/>
            <a:ext cx="11160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FFFF00"/>
                </a:solidFill>
                <a:latin typeface="Arial" panose="020B0604020202020204" pitchFamily="34" charset="0"/>
                <a:sym typeface="Symbol" panose="05050102010706020507" pitchFamily="18" charset="2"/>
              </a:rPr>
              <a:t>       2</a:t>
            </a:r>
            <a:endParaRPr lang="en-US" altLang="zh-CN" sz="2400">
              <a:solidFill>
                <a:srgbClr val="FFFF00"/>
              </a:solidFill>
              <a:latin typeface="Arial" panose="020B0604020202020204" pitchFamily="34" charset="0"/>
            </a:endParaRPr>
          </a:p>
        </p:txBody>
      </p:sp>
      <p:sp>
        <p:nvSpPr>
          <p:cNvPr id="100" name="Line 45"/>
          <p:cNvSpPr>
            <a:spLocks noChangeShapeType="1"/>
          </p:cNvSpPr>
          <p:nvPr/>
        </p:nvSpPr>
        <p:spPr bwMode="auto">
          <a:xfrm>
            <a:off x="5758004" y="3349625"/>
            <a:ext cx="160020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lIns="90000" tIns="46800" rIns="90000" bIns="46800"/>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1" i="0" u="none" strike="noStrike" kern="0" cap="none" spc="0" normalizeH="0" baseline="0" noProof="0">
              <a:ln>
                <a:noFill/>
              </a:ln>
              <a:solidFill>
                <a:srgbClr val="FFFFCC"/>
              </a:solidFill>
              <a:effectLst/>
              <a:uLnTx/>
              <a:uFillTx/>
              <a:latin typeface="Arial" panose="020B0604020202020204" pitchFamily="34" charset="0"/>
              <a:ea typeface="楷体_GB2312" pitchFamily="49" charset="-122"/>
            </a:endParaRPr>
          </a:p>
        </p:txBody>
      </p:sp>
      <p:sp>
        <p:nvSpPr>
          <p:cNvPr id="101" name="Text Box 46"/>
          <p:cNvSpPr txBox="1">
            <a:spLocks noChangeArrowheads="1"/>
          </p:cNvSpPr>
          <p:nvPr/>
        </p:nvSpPr>
        <p:spPr bwMode="auto">
          <a:xfrm>
            <a:off x="6185042" y="3425825"/>
            <a:ext cx="9525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FFFF00"/>
                </a:solidFill>
                <a:latin typeface="Arial" panose="020B0604020202020204" pitchFamily="34" charset="0"/>
              </a:rPr>
              <a:t>0</a:t>
            </a:r>
            <a:r>
              <a:rPr lang="en-US" altLang="zh-CN" sz="2400">
                <a:solidFill>
                  <a:srgbClr val="00FFCC"/>
                </a:solidFill>
                <a:latin typeface="Arial" panose="020B0604020202020204" pitchFamily="34" charset="0"/>
              </a:rPr>
              <a:t>.690</a:t>
            </a:r>
            <a:endParaRPr lang="en-US" altLang="zh-CN" sz="2400">
              <a:solidFill>
                <a:srgbClr val="00FFCC"/>
              </a:solidFill>
              <a:latin typeface="Arial" panose="020B0604020202020204" pitchFamily="34" charset="0"/>
            </a:endParaRPr>
          </a:p>
        </p:txBody>
      </p:sp>
      <p:sp>
        <p:nvSpPr>
          <p:cNvPr id="102" name="Text Box 47"/>
          <p:cNvSpPr txBox="1">
            <a:spLocks noChangeArrowheads="1"/>
          </p:cNvSpPr>
          <p:nvPr/>
        </p:nvSpPr>
        <p:spPr bwMode="auto">
          <a:xfrm>
            <a:off x="6023117" y="3730625"/>
            <a:ext cx="11160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FFFF00"/>
                </a:solidFill>
                <a:latin typeface="Arial" panose="020B0604020202020204" pitchFamily="34" charset="0"/>
                <a:sym typeface="Symbol" panose="05050102010706020507" pitchFamily="18" charset="2"/>
              </a:rPr>
              <a:t>       2</a:t>
            </a:r>
            <a:endParaRPr lang="en-US" altLang="zh-CN" sz="2400">
              <a:solidFill>
                <a:srgbClr val="FFFF00"/>
              </a:solidFill>
              <a:latin typeface="Arial" panose="020B0604020202020204" pitchFamily="34" charset="0"/>
            </a:endParaRPr>
          </a:p>
        </p:txBody>
      </p:sp>
      <p:sp>
        <p:nvSpPr>
          <p:cNvPr id="103" name="Line 48"/>
          <p:cNvSpPr>
            <a:spLocks noChangeShapeType="1"/>
          </p:cNvSpPr>
          <p:nvPr/>
        </p:nvSpPr>
        <p:spPr bwMode="auto">
          <a:xfrm>
            <a:off x="5758004" y="4111625"/>
            <a:ext cx="160020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lIns="90000" tIns="46800" rIns="90000" bIns="46800"/>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1" i="0" u="none" strike="noStrike" kern="0" cap="none" spc="0" normalizeH="0" baseline="0" noProof="0">
              <a:ln>
                <a:noFill/>
              </a:ln>
              <a:solidFill>
                <a:srgbClr val="FFFFCC"/>
              </a:solidFill>
              <a:effectLst/>
              <a:uLnTx/>
              <a:uFillTx/>
              <a:latin typeface="Arial" panose="020B0604020202020204" pitchFamily="34" charset="0"/>
              <a:ea typeface="楷体_GB2312" pitchFamily="49" charset="-122"/>
            </a:endParaRPr>
          </a:p>
        </p:txBody>
      </p:sp>
      <p:sp>
        <p:nvSpPr>
          <p:cNvPr id="104" name="Text Box 49"/>
          <p:cNvSpPr txBox="1">
            <a:spLocks noChangeArrowheads="1"/>
          </p:cNvSpPr>
          <p:nvPr/>
        </p:nvSpPr>
        <p:spPr bwMode="auto">
          <a:xfrm>
            <a:off x="6185042" y="4187825"/>
            <a:ext cx="9525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FFFF00"/>
                </a:solidFill>
                <a:latin typeface="Arial" panose="020B0604020202020204" pitchFamily="34" charset="0"/>
              </a:rPr>
              <a:t>1</a:t>
            </a:r>
            <a:r>
              <a:rPr lang="en-US" altLang="zh-CN" sz="2400">
                <a:solidFill>
                  <a:srgbClr val="00FFCC"/>
                </a:solidFill>
                <a:latin typeface="Arial" panose="020B0604020202020204" pitchFamily="34" charset="0"/>
              </a:rPr>
              <a:t>.380</a:t>
            </a:r>
            <a:endParaRPr lang="en-US" altLang="zh-CN" sz="2400">
              <a:solidFill>
                <a:srgbClr val="00FFCC"/>
              </a:solidFill>
              <a:latin typeface="Arial" panose="020B0604020202020204" pitchFamily="34" charset="0"/>
            </a:endParaRPr>
          </a:p>
        </p:txBody>
      </p:sp>
      <p:sp>
        <p:nvSpPr>
          <p:cNvPr id="105" name="Text Box 50"/>
          <p:cNvSpPr txBox="1">
            <a:spLocks noChangeArrowheads="1"/>
          </p:cNvSpPr>
          <p:nvPr/>
        </p:nvSpPr>
        <p:spPr bwMode="auto">
          <a:xfrm>
            <a:off x="6023117" y="4492625"/>
            <a:ext cx="11160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FFFF00"/>
                </a:solidFill>
                <a:latin typeface="Arial" panose="020B0604020202020204" pitchFamily="34" charset="0"/>
                <a:sym typeface="Symbol" panose="05050102010706020507" pitchFamily="18" charset="2"/>
              </a:rPr>
              <a:t>       2</a:t>
            </a:r>
            <a:endParaRPr lang="en-US" altLang="zh-CN" sz="2400">
              <a:solidFill>
                <a:srgbClr val="FFFF00"/>
              </a:solidFill>
              <a:latin typeface="Arial" panose="020B0604020202020204" pitchFamily="34" charset="0"/>
            </a:endParaRPr>
          </a:p>
        </p:txBody>
      </p:sp>
      <p:sp>
        <p:nvSpPr>
          <p:cNvPr id="106" name="Line 51"/>
          <p:cNvSpPr>
            <a:spLocks noChangeShapeType="1"/>
          </p:cNvSpPr>
          <p:nvPr/>
        </p:nvSpPr>
        <p:spPr bwMode="auto">
          <a:xfrm>
            <a:off x="5758004" y="4873625"/>
            <a:ext cx="160020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lIns="90000" tIns="46800" rIns="90000" bIns="46800"/>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1" i="0" u="none" strike="noStrike" kern="0" cap="none" spc="0" normalizeH="0" baseline="0" noProof="0">
              <a:ln>
                <a:noFill/>
              </a:ln>
              <a:solidFill>
                <a:srgbClr val="FFFFCC"/>
              </a:solidFill>
              <a:effectLst/>
              <a:uLnTx/>
              <a:uFillTx/>
              <a:latin typeface="Arial" panose="020B0604020202020204" pitchFamily="34" charset="0"/>
              <a:ea typeface="楷体_GB2312" pitchFamily="49" charset="-122"/>
            </a:endParaRPr>
          </a:p>
        </p:txBody>
      </p:sp>
      <p:sp>
        <p:nvSpPr>
          <p:cNvPr id="107" name="Text Box 52"/>
          <p:cNvSpPr txBox="1">
            <a:spLocks noChangeArrowheads="1"/>
          </p:cNvSpPr>
          <p:nvPr/>
        </p:nvSpPr>
        <p:spPr bwMode="auto">
          <a:xfrm>
            <a:off x="6185042" y="4873625"/>
            <a:ext cx="9525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buFontTx/>
              <a:buNone/>
            </a:pPr>
            <a:r>
              <a:rPr kumimoji="0" lang="en-US" altLang="zh-CN" sz="2400">
                <a:solidFill>
                  <a:srgbClr val="FFFF00"/>
                </a:solidFill>
                <a:latin typeface="Arial" panose="020B0604020202020204" pitchFamily="34" charset="0"/>
              </a:rPr>
              <a:t>0</a:t>
            </a:r>
            <a:r>
              <a:rPr kumimoji="0" lang="en-US" altLang="zh-CN" sz="2400">
                <a:solidFill>
                  <a:srgbClr val="00FFCC"/>
                </a:solidFill>
                <a:latin typeface="Arial" panose="020B0604020202020204" pitchFamily="34" charset="0"/>
              </a:rPr>
              <a:t>.760</a:t>
            </a:r>
            <a:endParaRPr kumimoji="0" lang="en-US" altLang="zh-CN" sz="2400">
              <a:solidFill>
                <a:srgbClr val="00FFCC"/>
              </a:solidFill>
              <a:latin typeface="Arial" panose="020B0604020202020204" pitchFamily="34" charset="0"/>
            </a:endParaRPr>
          </a:p>
        </p:txBody>
      </p:sp>
      <p:sp>
        <p:nvSpPr>
          <p:cNvPr id="108" name="Text Box 53"/>
          <p:cNvSpPr txBox="1">
            <a:spLocks noChangeArrowheads="1"/>
          </p:cNvSpPr>
          <p:nvPr/>
        </p:nvSpPr>
        <p:spPr bwMode="auto">
          <a:xfrm>
            <a:off x="6023117" y="5178425"/>
            <a:ext cx="11160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buFontTx/>
              <a:buNone/>
            </a:pPr>
            <a:r>
              <a:rPr kumimoji="0" lang="en-US" altLang="zh-CN" sz="2400">
                <a:solidFill>
                  <a:srgbClr val="FFFF00"/>
                </a:solidFill>
                <a:latin typeface="Arial" panose="020B0604020202020204" pitchFamily="34" charset="0"/>
                <a:sym typeface="Symbol" panose="05050102010706020507" pitchFamily="18" charset="2"/>
              </a:rPr>
              <a:t></a:t>
            </a:r>
            <a:r>
              <a:rPr kumimoji="0" lang="en-US" altLang="zh-CN" sz="2400">
                <a:solidFill>
                  <a:srgbClr val="FFFF00"/>
                </a:solidFill>
                <a:latin typeface="Arial" panose="020B0604020202020204" pitchFamily="34" charset="0"/>
              </a:rPr>
              <a:t>       2</a:t>
            </a:r>
            <a:endParaRPr kumimoji="0" lang="en-US" altLang="zh-CN" sz="2400">
              <a:solidFill>
                <a:srgbClr val="FFFF00"/>
              </a:solidFill>
              <a:latin typeface="Arial" panose="020B0604020202020204" pitchFamily="34" charset="0"/>
            </a:endParaRPr>
          </a:p>
        </p:txBody>
      </p:sp>
      <p:sp>
        <p:nvSpPr>
          <p:cNvPr id="109" name="Line 54"/>
          <p:cNvSpPr>
            <a:spLocks noChangeShapeType="1"/>
          </p:cNvSpPr>
          <p:nvPr/>
        </p:nvSpPr>
        <p:spPr bwMode="auto">
          <a:xfrm>
            <a:off x="5758004" y="5559425"/>
            <a:ext cx="160020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lIns="90000" tIns="46800" rIns="90000" bIns="46800"/>
          <a:lstStyle/>
          <a:p>
            <a:pPr marL="0" marR="0" lvl="0" indent="0" defTabSz="914400" eaLnBrk="0" fontAlgn="base" latinLnBrk="0" hangingPunct="0">
              <a:lnSpc>
                <a:spcPct val="100000"/>
              </a:lnSpc>
              <a:spcBef>
                <a:spcPct val="0"/>
              </a:spcBef>
              <a:spcAft>
                <a:spcPct val="0"/>
              </a:spcAft>
              <a:buClrTx/>
              <a:buSzTx/>
              <a:buFontTx/>
              <a:buNone/>
              <a:defRPr/>
            </a:pPr>
            <a:endParaRPr kumimoji="1" lang="zh-CN" altLang="en-US" sz="2400" b="1" i="0" u="none" strike="noStrike" kern="0" cap="none" spc="0" normalizeH="0" baseline="0" noProof="0">
              <a:ln>
                <a:noFill/>
              </a:ln>
              <a:solidFill>
                <a:srgbClr val="FFFFCC"/>
              </a:solidFill>
              <a:effectLst/>
              <a:uLnTx/>
              <a:uFillTx/>
              <a:latin typeface="Arial" panose="020B0604020202020204" pitchFamily="34" charset="0"/>
              <a:ea typeface="楷体_GB2312" pitchFamily="49" charset="-122"/>
            </a:endParaRPr>
          </a:p>
        </p:txBody>
      </p:sp>
      <p:sp>
        <p:nvSpPr>
          <p:cNvPr id="110" name="Text Box 55"/>
          <p:cNvSpPr txBox="1">
            <a:spLocks noChangeArrowheads="1"/>
          </p:cNvSpPr>
          <p:nvPr/>
        </p:nvSpPr>
        <p:spPr bwMode="auto">
          <a:xfrm>
            <a:off x="6185042" y="5559425"/>
            <a:ext cx="9525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buFontTx/>
              <a:buNone/>
            </a:pPr>
            <a:r>
              <a:rPr kumimoji="0" lang="en-US" altLang="zh-CN" sz="2400">
                <a:solidFill>
                  <a:srgbClr val="FFFF00"/>
                </a:solidFill>
                <a:latin typeface="Arial" panose="020B0604020202020204" pitchFamily="34" charset="0"/>
              </a:rPr>
              <a:t>1</a:t>
            </a:r>
            <a:r>
              <a:rPr kumimoji="0" lang="en-US" altLang="zh-CN" sz="2400">
                <a:solidFill>
                  <a:srgbClr val="00FFCC"/>
                </a:solidFill>
                <a:latin typeface="Arial" panose="020B0604020202020204" pitchFamily="34" charset="0"/>
              </a:rPr>
              <a:t>.520</a:t>
            </a:r>
            <a:endParaRPr kumimoji="0" lang="en-US" altLang="zh-CN" sz="2400">
              <a:solidFill>
                <a:srgbClr val="00FFCC"/>
              </a:solidFill>
              <a:latin typeface="Arial" panose="020B0604020202020204" pitchFamily="34" charset="0"/>
            </a:endParaRPr>
          </a:p>
        </p:txBody>
      </p:sp>
      <p:sp>
        <p:nvSpPr>
          <p:cNvPr id="111" name="Line 56"/>
          <p:cNvSpPr>
            <a:spLocks noChangeShapeType="1"/>
          </p:cNvSpPr>
          <p:nvPr/>
        </p:nvSpPr>
        <p:spPr bwMode="auto">
          <a:xfrm flipV="1">
            <a:off x="6021311" y="3654425"/>
            <a:ext cx="0" cy="2286000"/>
          </a:xfrm>
          <a:prstGeom prst="line">
            <a:avLst/>
          </a:prstGeom>
          <a:noFill/>
          <a:ln w="53975">
            <a:solidFill>
              <a:srgbClr val="00FFFF"/>
            </a:solidFill>
            <a:round/>
            <a:headEnd type="triangle" w="med" len="med"/>
          </a:ln>
          <a:extLst>
            <a:ext uri="{909E8E84-426E-40DD-AFC4-6F175D3DCCD1}">
              <a14:hiddenFill xmlns:a14="http://schemas.microsoft.com/office/drawing/2010/main">
                <a:noFill/>
              </a14:hiddenFill>
            </a:ext>
          </a:extLst>
        </p:spPr>
        <p:txBody>
          <a:bodyPr lIns="90000" tIns="46800" rIns="90000" bIns="46800"/>
          <a:lstStyle/>
          <a:p>
            <a:pPr eaLnBrk="0" fontAlgn="base" hangingPunct="0">
              <a:spcBef>
                <a:spcPct val="0"/>
              </a:spcBef>
              <a:spcAft>
                <a:spcPct val="0"/>
              </a:spcAft>
            </a:pPr>
            <a:endParaRPr kumimoji="1" lang="zh-CN" altLang="en-US" sz="2400" b="1">
              <a:solidFill>
                <a:srgbClr val="FFFFCC"/>
              </a:solidFill>
              <a:latin typeface="Arial" panose="020B0604020202020204" pitchFamily="34" charset="0"/>
              <a:ea typeface="楷体_GB2312" pitchFamily="49" charset="-122"/>
            </a:endParaRPr>
          </a:p>
        </p:txBody>
      </p:sp>
      <p:sp>
        <p:nvSpPr>
          <p:cNvPr id="112" name="Text Box 57"/>
          <p:cNvSpPr txBox="1">
            <a:spLocks noChangeArrowheads="1"/>
          </p:cNvSpPr>
          <p:nvPr/>
        </p:nvSpPr>
        <p:spPr bwMode="auto">
          <a:xfrm>
            <a:off x="3784393" y="1981200"/>
            <a:ext cx="9525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FFFFFF"/>
                </a:solidFill>
                <a:latin typeface="Arial" panose="020B0604020202020204" pitchFamily="34" charset="0"/>
              </a:rPr>
              <a:t>.0101</a:t>
            </a:r>
            <a:endParaRPr lang="en-US" altLang="zh-CN" sz="240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dissolve">
                                      <p:cBhvr>
                                        <p:cTn id="19" dur="500"/>
                                        <p:tgtEl>
                                          <p:spTgt spid="5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60"/>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499"/>
                                          </p:stCondLst>
                                        </p:cTn>
                                        <p:tgtEl>
                                          <p:spTgt spid="61"/>
                                        </p:tgtEl>
                                        <p:attrNameLst>
                                          <p:attrName>style.visibility</p:attrName>
                                        </p:attrNameLst>
                                      </p:cBhvr>
                                      <p:to>
                                        <p:strVal val="visible"/>
                                      </p:to>
                                    </p:set>
                                  </p:childTnLst>
                                </p:cTn>
                              </p:par>
                            </p:childTnLst>
                          </p:cTn>
                        </p:par>
                        <p:par>
                          <p:cTn id="27" fill="hold">
                            <p:stCondLst>
                              <p:cond delay="1000"/>
                            </p:stCondLst>
                            <p:childTnLst>
                              <p:par>
                                <p:cTn id="28" presetID="1" presetClass="entr" presetSubtype="0" fill="hold" nodeType="afterEffect">
                                  <p:stCondLst>
                                    <p:cond delay="0"/>
                                  </p:stCondLst>
                                  <p:childTnLst>
                                    <p:set>
                                      <p:cBhvr>
                                        <p:cTn id="29" dur="1" fill="hold">
                                          <p:stCondLst>
                                            <p:cond delay="499"/>
                                          </p:stCondLst>
                                        </p:cTn>
                                        <p:tgtEl>
                                          <p:spTgt spid="6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6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64"/>
                                        </p:tgtEl>
                                        <p:attrNameLst>
                                          <p:attrName>style.visibility</p:attrName>
                                        </p:attrNameLst>
                                      </p:cBhvr>
                                      <p:to>
                                        <p:strVal val="visible"/>
                                      </p:to>
                                    </p:set>
                                    <p:animEffect transition="in" filter="dissolve">
                                      <p:cBhvr>
                                        <p:cTn id="38" dur="500"/>
                                        <p:tgtEl>
                                          <p:spTgt spid="64"/>
                                        </p:tgtEl>
                                      </p:cBhvr>
                                    </p:animEffect>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65"/>
                                        </p:tgtEl>
                                        <p:attrNameLst>
                                          <p:attrName>style.visibility</p:attrName>
                                        </p:attrNameLst>
                                      </p:cBhvr>
                                      <p:to>
                                        <p:strVal val="visible"/>
                                      </p:to>
                                    </p:set>
                                    <p:anim calcmode="lin" valueType="num">
                                      <p:cBhvr>
                                        <p:cTn id="43" dur="500" fill="hold"/>
                                        <p:tgtEl>
                                          <p:spTgt spid="65"/>
                                        </p:tgtEl>
                                        <p:attrNameLst>
                                          <p:attrName>ppt_w</p:attrName>
                                        </p:attrNameLst>
                                      </p:cBhvr>
                                      <p:tavLst>
                                        <p:tav tm="0">
                                          <p:val>
                                            <p:fltVal val="0"/>
                                          </p:val>
                                        </p:tav>
                                        <p:tav tm="100000">
                                          <p:val>
                                            <p:strVal val="#ppt_w"/>
                                          </p:val>
                                        </p:tav>
                                      </p:tavLst>
                                    </p:anim>
                                    <p:anim calcmode="lin" valueType="num">
                                      <p:cBhvr>
                                        <p:cTn id="44" dur="500" fill="hold"/>
                                        <p:tgtEl>
                                          <p:spTgt spid="65"/>
                                        </p:tgtEl>
                                        <p:attrNameLst>
                                          <p:attrName>ppt_h</p:attrName>
                                        </p:attrNameLst>
                                      </p:cBhvr>
                                      <p:tavLst>
                                        <p:tav tm="0">
                                          <p:val>
                                            <p:strVal val="#ppt_h"/>
                                          </p:val>
                                        </p:tav>
                                        <p:tav tm="100000">
                                          <p:val>
                                            <p:strVal val="#ppt_h"/>
                                          </p:val>
                                        </p:tav>
                                      </p:tavLst>
                                    </p:anim>
                                  </p:childTnLst>
                                </p:cTn>
                              </p:par>
                            </p:childTnLst>
                          </p:cTn>
                        </p:par>
                        <p:par>
                          <p:cTn id="45" fill="hold">
                            <p:stCondLst>
                              <p:cond delay="500"/>
                            </p:stCondLst>
                            <p:childTnLst>
                              <p:par>
                                <p:cTn id="46" presetID="1" presetClass="entr" presetSubtype="0" fill="hold" nodeType="afterEffect">
                                  <p:stCondLst>
                                    <p:cond delay="0"/>
                                  </p:stCondLst>
                                  <p:childTnLst>
                                    <p:set>
                                      <p:cBhvr>
                                        <p:cTn id="47" dur="1" fill="hold">
                                          <p:stCondLst>
                                            <p:cond delay="499"/>
                                          </p:stCondLst>
                                        </p:cTn>
                                        <p:tgtEl>
                                          <p:spTgt spid="66"/>
                                        </p:tgtEl>
                                        <p:attrNameLst>
                                          <p:attrName>style.visibility</p:attrName>
                                        </p:attrNameLst>
                                      </p:cBhvr>
                                      <p:to>
                                        <p:strVal val="visible"/>
                                      </p:to>
                                    </p:set>
                                  </p:childTnLst>
                                </p:cTn>
                              </p:par>
                            </p:childTnLst>
                          </p:cTn>
                        </p:par>
                        <p:par>
                          <p:cTn id="48" fill="hold">
                            <p:stCondLst>
                              <p:cond delay="1000"/>
                            </p:stCondLst>
                            <p:childTnLst>
                              <p:par>
                                <p:cTn id="49" presetID="1" presetClass="entr" presetSubtype="0" fill="hold" nodeType="afterEffect">
                                  <p:stCondLst>
                                    <p:cond delay="0"/>
                                  </p:stCondLst>
                                  <p:childTnLst>
                                    <p:set>
                                      <p:cBhvr>
                                        <p:cTn id="50" dur="1" fill="hold">
                                          <p:stCondLst>
                                            <p:cond delay="499"/>
                                          </p:stCondLst>
                                        </p:cTn>
                                        <p:tgtEl>
                                          <p:spTgt spid="6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69"/>
                                        </p:tgtEl>
                                        <p:attrNameLst>
                                          <p:attrName>style.visibility</p:attrName>
                                        </p:attrNameLst>
                                      </p:cBhvr>
                                      <p:to>
                                        <p:strVal val="visible"/>
                                      </p:to>
                                    </p:set>
                                    <p:animEffect transition="in" filter="dissolve">
                                      <p:cBhvr>
                                        <p:cTn id="59" dur="500"/>
                                        <p:tgtEl>
                                          <p:spTgt spid="69"/>
                                        </p:tgtEl>
                                      </p:cBhvr>
                                    </p:animEffect>
                                  </p:childTnLst>
                                </p:cTn>
                              </p:par>
                            </p:childTnLst>
                          </p:cTn>
                        </p:par>
                      </p:childTnLst>
                    </p:cTn>
                  </p:par>
                  <p:par>
                    <p:cTn id="60" fill="hold">
                      <p:stCondLst>
                        <p:cond delay="indefinite"/>
                      </p:stCondLst>
                      <p:childTnLst>
                        <p:par>
                          <p:cTn id="61" fill="hold">
                            <p:stCondLst>
                              <p:cond delay="0"/>
                            </p:stCondLst>
                            <p:childTnLst>
                              <p:par>
                                <p:cTn id="62" presetID="17" presetClass="entr" presetSubtype="10" fill="hold" grpId="0" nodeType="clickEffect">
                                  <p:stCondLst>
                                    <p:cond delay="0"/>
                                  </p:stCondLst>
                                  <p:childTnLst>
                                    <p:set>
                                      <p:cBhvr>
                                        <p:cTn id="63" dur="1" fill="hold">
                                          <p:stCondLst>
                                            <p:cond delay="0"/>
                                          </p:stCondLst>
                                        </p:cTn>
                                        <p:tgtEl>
                                          <p:spTgt spid="70"/>
                                        </p:tgtEl>
                                        <p:attrNameLst>
                                          <p:attrName>style.visibility</p:attrName>
                                        </p:attrNameLst>
                                      </p:cBhvr>
                                      <p:to>
                                        <p:strVal val="visible"/>
                                      </p:to>
                                    </p:set>
                                    <p:anim calcmode="lin" valueType="num">
                                      <p:cBhvr>
                                        <p:cTn id="64" dur="500" fill="hold"/>
                                        <p:tgtEl>
                                          <p:spTgt spid="70"/>
                                        </p:tgtEl>
                                        <p:attrNameLst>
                                          <p:attrName>ppt_w</p:attrName>
                                        </p:attrNameLst>
                                      </p:cBhvr>
                                      <p:tavLst>
                                        <p:tav tm="0">
                                          <p:val>
                                            <p:fltVal val="0"/>
                                          </p:val>
                                        </p:tav>
                                        <p:tav tm="100000">
                                          <p:val>
                                            <p:strVal val="#ppt_w"/>
                                          </p:val>
                                        </p:tav>
                                      </p:tavLst>
                                    </p:anim>
                                    <p:anim calcmode="lin" valueType="num">
                                      <p:cBhvr>
                                        <p:cTn id="65" dur="500" fill="hold"/>
                                        <p:tgtEl>
                                          <p:spTgt spid="70"/>
                                        </p:tgtEl>
                                        <p:attrNameLst>
                                          <p:attrName>ppt_h</p:attrName>
                                        </p:attrNameLst>
                                      </p:cBhvr>
                                      <p:tavLst>
                                        <p:tav tm="0">
                                          <p:val>
                                            <p:strVal val="#ppt_h"/>
                                          </p:val>
                                        </p:tav>
                                        <p:tav tm="100000">
                                          <p:val>
                                            <p:strVal val="#ppt_h"/>
                                          </p:val>
                                        </p:tav>
                                      </p:tavLst>
                                    </p:anim>
                                  </p:childTnLst>
                                </p:cTn>
                              </p:par>
                            </p:childTnLst>
                          </p:cTn>
                        </p:par>
                        <p:par>
                          <p:cTn id="66" fill="hold">
                            <p:stCondLst>
                              <p:cond delay="500"/>
                            </p:stCondLst>
                            <p:childTnLst>
                              <p:par>
                                <p:cTn id="67" presetID="1" presetClass="entr" presetSubtype="0" fill="hold" nodeType="afterEffect">
                                  <p:stCondLst>
                                    <p:cond delay="0"/>
                                  </p:stCondLst>
                                  <p:childTnLst>
                                    <p:set>
                                      <p:cBhvr>
                                        <p:cTn id="68" dur="1" fill="hold">
                                          <p:stCondLst>
                                            <p:cond delay="499"/>
                                          </p:stCondLst>
                                        </p:cTn>
                                        <p:tgtEl>
                                          <p:spTgt spid="71"/>
                                        </p:tgtEl>
                                        <p:attrNameLst>
                                          <p:attrName>style.visibility</p:attrName>
                                        </p:attrNameLst>
                                      </p:cBhvr>
                                      <p:to>
                                        <p:strVal val="visible"/>
                                      </p:to>
                                    </p:set>
                                  </p:childTnLst>
                                </p:cTn>
                              </p:par>
                            </p:childTnLst>
                          </p:cTn>
                        </p:par>
                        <p:par>
                          <p:cTn id="69" fill="hold">
                            <p:stCondLst>
                              <p:cond delay="1000"/>
                            </p:stCondLst>
                            <p:childTnLst>
                              <p:par>
                                <p:cTn id="70" presetID="1" presetClass="entr" presetSubtype="0" fill="hold" nodeType="afterEffect">
                                  <p:stCondLst>
                                    <p:cond delay="0"/>
                                  </p:stCondLst>
                                  <p:childTnLst>
                                    <p:set>
                                      <p:cBhvr>
                                        <p:cTn id="71" dur="1" fill="hold">
                                          <p:stCondLst>
                                            <p:cond delay="499"/>
                                          </p:stCondLst>
                                        </p:cTn>
                                        <p:tgtEl>
                                          <p:spTgt spid="7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499"/>
                                          </p:stCondLst>
                                        </p:cTn>
                                        <p:tgtEl>
                                          <p:spTgt spid="73"/>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74"/>
                                        </p:tgtEl>
                                        <p:attrNameLst>
                                          <p:attrName>style.visibility</p:attrName>
                                        </p:attrNameLst>
                                      </p:cBhvr>
                                      <p:to>
                                        <p:strVal val="visible"/>
                                      </p:to>
                                    </p:set>
                                    <p:animEffect transition="in" filter="dissolve">
                                      <p:cBhvr>
                                        <p:cTn id="80" dur="500"/>
                                        <p:tgtEl>
                                          <p:spTgt spid="74"/>
                                        </p:tgtEl>
                                      </p:cBhvr>
                                    </p:animEffect>
                                  </p:childTnLst>
                                </p:cTn>
                              </p:par>
                            </p:childTnLst>
                          </p:cTn>
                        </p:par>
                      </p:childTnLst>
                    </p:cTn>
                  </p:par>
                  <p:par>
                    <p:cTn id="81" fill="hold">
                      <p:stCondLst>
                        <p:cond delay="indefinite"/>
                      </p:stCondLst>
                      <p:childTnLst>
                        <p:par>
                          <p:cTn id="82" fill="hold">
                            <p:stCondLst>
                              <p:cond delay="0"/>
                            </p:stCondLst>
                            <p:childTnLst>
                              <p:par>
                                <p:cTn id="83" presetID="17" presetClass="entr" presetSubtype="10" fill="hold" grpId="0" nodeType="clickEffect">
                                  <p:stCondLst>
                                    <p:cond delay="0"/>
                                  </p:stCondLst>
                                  <p:childTnLst>
                                    <p:set>
                                      <p:cBhvr>
                                        <p:cTn id="84" dur="1" fill="hold">
                                          <p:stCondLst>
                                            <p:cond delay="0"/>
                                          </p:stCondLst>
                                        </p:cTn>
                                        <p:tgtEl>
                                          <p:spTgt spid="75"/>
                                        </p:tgtEl>
                                        <p:attrNameLst>
                                          <p:attrName>style.visibility</p:attrName>
                                        </p:attrNameLst>
                                      </p:cBhvr>
                                      <p:to>
                                        <p:strVal val="visible"/>
                                      </p:to>
                                    </p:set>
                                    <p:anim calcmode="lin" valueType="num">
                                      <p:cBhvr>
                                        <p:cTn id="85" dur="500" fill="hold"/>
                                        <p:tgtEl>
                                          <p:spTgt spid="75"/>
                                        </p:tgtEl>
                                        <p:attrNameLst>
                                          <p:attrName>ppt_w</p:attrName>
                                        </p:attrNameLst>
                                      </p:cBhvr>
                                      <p:tavLst>
                                        <p:tav tm="0">
                                          <p:val>
                                            <p:fltVal val="0"/>
                                          </p:val>
                                        </p:tav>
                                        <p:tav tm="100000">
                                          <p:val>
                                            <p:strVal val="#ppt_w"/>
                                          </p:val>
                                        </p:tav>
                                      </p:tavLst>
                                    </p:anim>
                                    <p:anim calcmode="lin" valueType="num">
                                      <p:cBhvr>
                                        <p:cTn id="86" dur="500" fill="hold"/>
                                        <p:tgtEl>
                                          <p:spTgt spid="75"/>
                                        </p:tgtEl>
                                        <p:attrNameLst>
                                          <p:attrName>ppt_h</p:attrName>
                                        </p:attrNameLst>
                                      </p:cBhvr>
                                      <p:tavLst>
                                        <p:tav tm="0">
                                          <p:val>
                                            <p:strVal val="#ppt_h"/>
                                          </p:val>
                                        </p:tav>
                                        <p:tav tm="100000">
                                          <p:val>
                                            <p:strVal val="#ppt_h"/>
                                          </p:val>
                                        </p:tav>
                                      </p:tavLst>
                                    </p:anim>
                                  </p:childTnLst>
                                </p:cTn>
                              </p:par>
                            </p:childTnLst>
                          </p:cTn>
                        </p:par>
                        <p:par>
                          <p:cTn id="87" fill="hold">
                            <p:stCondLst>
                              <p:cond delay="500"/>
                            </p:stCondLst>
                            <p:childTnLst>
                              <p:par>
                                <p:cTn id="88" presetID="1" presetClass="entr" presetSubtype="0" fill="hold" nodeType="afterEffect">
                                  <p:stCondLst>
                                    <p:cond delay="0"/>
                                  </p:stCondLst>
                                  <p:childTnLst>
                                    <p:set>
                                      <p:cBhvr>
                                        <p:cTn id="89" dur="1" fill="hold">
                                          <p:stCondLst>
                                            <p:cond delay="499"/>
                                          </p:stCondLst>
                                        </p:cTn>
                                        <p:tgtEl>
                                          <p:spTgt spid="76"/>
                                        </p:tgtEl>
                                        <p:attrNameLst>
                                          <p:attrName>style.visibility</p:attrName>
                                        </p:attrNameLst>
                                      </p:cBhvr>
                                      <p:to>
                                        <p:strVal val="visible"/>
                                      </p:to>
                                    </p:set>
                                  </p:childTnLst>
                                </p:cTn>
                              </p:par>
                            </p:childTnLst>
                          </p:cTn>
                        </p:par>
                        <p:par>
                          <p:cTn id="90" fill="hold">
                            <p:stCondLst>
                              <p:cond delay="1000"/>
                            </p:stCondLst>
                            <p:childTnLst>
                              <p:par>
                                <p:cTn id="91" presetID="1" presetClass="entr" presetSubtype="0" fill="hold" nodeType="afterEffect">
                                  <p:stCondLst>
                                    <p:cond delay="0"/>
                                  </p:stCondLst>
                                  <p:childTnLst>
                                    <p:set>
                                      <p:cBhvr>
                                        <p:cTn id="92" dur="1" fill="hold">
                                          <p:stCondLst>
                                            <p:cond delay="499"/>
                                          </p:stCondLst>
                                        </p:cTn>
                                        <p:tgtEl>
                                          <p:spTgt spid="7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7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79"/>
                                        </p:tgtEl>
                                        <p:attrNameLst>
                                          <p:attrName>style.visibility</p:attrName>
                                        </p:attrNameLst>
                                      </p:cBhvr>
                                      <p:to>
                                        <p:strVal val="visible"/>
                                      </p:to>
                                    </p:set>
                                    <p:animEffect transition="in" filter="dissolve">
                                      <p:cBhvr>
                                        <p:cTn id="101" dur="500"/>
                                        <p:tgtEl>
                                          <p:spTgt spid="79"/>
                                        </p:tgtEl>
                                      </p:cBhvr>
                                    </p:animEffect>
                                  </p:childTnLst>
                                </p:cTn>
                              </p:par>
                            </p:childTnLst>
                          </p:cTn>
                        </p:par>
                      </p:childTnLst>
                    </p:cTn>
                  </p:par>
                  <p:par>
                    <p:cTn id="102" fill="hold">
                      <p:stCondLst>
                        <p:cond delay="indefinite"/>
                      </p:stCondLst>
                      <p:childTnLst>
                        <p:par>
                          <p:cTn id="103" fill="hold">
                            <p:stCondLst>
                              <p:cond delay="0"/>
                            </p:stCondLst>
                            <p:childTnLst>
                              <p:par>
                                <p:cTn id="104" presetID="17" presetClass="entr" presetSubtype="10" fill="hold" grpId="0" nodeType="clickEffect">
                                  <p:stCondLst>
                                    <p:cond delay="0"/>
                                  </p:stCondLst>
                                  <p:childTnLst>
                                    <p:set>
                                      <p:cBhvr>
                                        <p:cTn id="105" dur="1" fill="hold">
                                          <p:stCondLst>
                                            <p:cond delay="0"/>
                                          </p:stCondLst>
                                        </p:cTn>
                                        <p:tgtEl>
                                          <p:spTgt spid="80"/>
                                        </p:tgtEl>
                                        <p:attrNameLst>
                                          <p:attrName>style.visibility</p:attrName>
                                        </p:attrNameLst>
                                      </p:cBhvr>
                                      <p:to>
                                        <p:strVal val="visible"/>
                                      </p:to>
                                    </p:set>
                                    <p:anim calcmode="lin" valueType="num">
                                      <p:cBhvr>
                                        <p:cTn id="106" dur="500" fill="hold"/>
                                        <p:tgtEl>
                                          <p:spTgt spid="80"/>
                                        </p:tgtEl>
                                        <p:attrNameLst>
                                          <p:attrName>ppt_w</p:attrName>
                                        </p:attrNameLst>
                                      </p:cBhvr>
                                      <p:tavLst>
                                        <p:tav tm="0">
                                          <p:val>
                                            <p:fltVal val="0"/>
                                          </p:val>
                                        </p:tav>
                                        <p:tav tm="100000">
                                          <p:val>
                                            <p:strVal val="#ppt_w"/>
                                          </p:val>
                                        </p:tav>
                                      </p:tavLst>
                                    </p:anim>
                                    <p:anim calcmode="lin" valueType="num">
                                      <p:cBhvr>
                                        <p:cTn id="107" dur="500" fill="hold"/>
                                        <p:tgtEl>
                                          <p:spTgt spid="80"/>
                                        </p:tgtEl>
                                        <p:attrNameLst>
                                          <p:attrName>ppt_h</p:attrName>
                                        </p:attrNameLst>
                                      </p:cBhvr>
                                      <p:tavLst>
                                        <p:tav tm="0">
                                          <p:val>
                                            <p:strVal val="#ppt_h"/>
                                          </p:val>
                                        </p:tav>
                                        <p:tav tm="100000">
                                          <p:val>
                                            <p:strVal val="#ppt_h"/>
                                          </p:val>
                                        </p:tav>
                                      </p:tavLst>
                                    </p:anim>
                                  </p:childTnLst>
                                </p:cTn>
                              </p:par>
                            </p:childTnLst>
                          </p:cTn>
                        </p:par>
                        <p:par>
                          <p:cTn id="108" fill="hold">
                            <p:stCondLst>
                              <p:cond delay="500"/>
                            </p:stCondLst>
                            <p:childTnLst>
                              <p:par>
                                <p:cTn id="109" presetID="1" presetClass="entr" presetSubtype="0" fill="hold" nodeType="afterEffect">
                                  <p:stCondLst>
                                    <p:cond delay="0"/>
                                  </p:stCondLst>
                                  <p:childTnLst>
                                    <p:set>
                                      <p:cBhvr>
                                        <p:cTn id="110" dur="1" fill="hold">
                                          <p:stCondLst>
                                            <p:cond delay="499"/>
                                          </p:stCondLst>
                                        </p:cTn>
                                        <p:tgtEl>
                                          <p:spTgt spid="81"/>
                                        </p:tgtEl>
                                        <p:attrNameLst>
                                          <p:attrName>style.visibility</p:attrName>
                                        </p:attrNameLst>
                                      </p:cBhvr>
                                      <p:to>
                                        <p:strVal val="visible"/>
                                      </p:to>
                                    </p:set>
                                  </p:childTnLst>
                                </p:cTn>
                              </p:par>
                            </p:childTnLst>
                          </p:cTn>
                        </p:par>
                        <p:par>
                          <p:cTn id="111" fill="hold">
                            <p:stCondLst>
                              <p:cond delay="1000"/>
                            </p:stCondLst>
                            <p:childTnLst>
                              <p:par>
                                <p:cTn id="112" presetID="1" presetClass="entr" presetSubtype="0" fill="hold" nodeType="afterEffect">
                                  <p:stCondLst>
                                    <p:cond delay="0"/>
                                  </p:stCondLst>
                                  <p:childTnLst>
                                    <p:set>
                                      <p:cBhvr>
                                        <p:cTn id="113" dur="1" fill="hold">
                                          <p:stCondLst>
                                            <p:cond delay="499"/>
                                          </p:stCondLst>
                                        </p:cTn>
                                        <p:tgtEl>
                                          <p:spTgt spid="82"/>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499"/>
                                          </p:stCondLst>
                                        </p:cTn>
                                        <p:tgtEl>
                                          <p:spTgt spid="83"/>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84"/>
                                        </p:tgtEl>
                                        <p:attrNameLst>
                                          <p:attrName>style.visibility</p:attrName>
                                        </p:attrNameLst>
                                      </p:cBhvr>
                                      <p:to>
                                        <p:strVal val="visible"/>
                                      </p:to>
                                    </p:set>
                                    <p:animEffect transition="in" filter="dissolve">
                                      <p:cBhvr>
                                        <p:cTn id="122" dur="500"/>
                                        <p:tgtEl>
                                          <p:spTgt spid="84"/>
                                        </p:tgtEl>
                                      </p:cBhvr>
                                    </p:animEffect>
                                  </p:childTnLst>
                                </p:cTn>
                              </p:par>
                            </p:childTnLst>
                          </p:cTn>
                        </p:par>
                      </p:childTnLst>
                    </p:cTn>
                  </p:par>
                  <p:par>
                    <p:cTn id="123" fill="hold">
                      <p:stCondLst>
                        <p:cond delay="indefinite"/>
                      </p:stCondLst>
                      <p:childTnLst>
                        <p:par>
                          <p:cTn id="124" fill="hold">
                            <p:stCondLst>
                              <p:cond delay="0"/>
                            </p:stCondLst>
                            <p:childTnLst>
                              <p:par>
                                <p:cTn id="125" presetID="17" presetClass="entr" presetSubtype="10" fill="hold" grpId="0" nodeType="clickEffect">
                                  <p:stCondLst>
                                    <p:cond delay="0"/>
                                  </p:stCondLst>
                                  <p:childTnLst>
                                    <p:set>
                                      <p:cBhvr>
                                        <p:cTn id="126" dur="1" fill="hold">
                                          <p:stCondLst>
                                            <p:cond delay="0"/>
                                          </p:stCondLst>
                                        </p:cTn>
                                        <p:tgtEl>
                                          <p:spTgt spid="85"/>
                                        </p:tgtEl>
                                        <p:attrNameLst>
                                          <p:attrName>style.visibility</p:attrName>
                                        </p:attrNameLst>
                                      </p:cBhvr>
                                      <p:to>
                                        <p:strVal val="visible"/>
                                      </p:to>
                                    </p:set>
                                    <p:anim calcmode="lin" valueType="num">
                                      <p:cBhvr>
                                        <p:cTn id="127" dur="500" fill="hold"/>
                                        <p:tgtEl>
                                          <p:spTgt spid="85"/>
                                        </p:tgtEl>
                                        <p:attrNameLst>
                                          <p:attrName>ppt_w</p:attrName>
                                        </p:attrNameLst>
                                      </p:cBhvr>
                                      <p:tavLst>
                                        <p:tav tm="0">
                                          <p:val>
                                            <p:fltVal val="0"/>
                                          </p:val>
                                        </p:tav>
                                        <p:tav tm="100000">
                                          <p:val>
                                            <p:strVal val="#ppt_w"/>
                                          </p:val>
                                        </p:tav>
                                      </p:tavLst>
                                    </p:anim>
                                    <p:anim calcmode="lin" valueType="num">
                                      <p:cBhvr>
                                        <p:cTn id="128" dur="500" fill="hold"/>
                                        <p:tgtEl>
                                          <p:spTgt spid="85"/>
                                        </p:tgtEl>
                                        <p:attrNameLst>
                                          <p:attrName>ppt_h</p:attrName>
                                        </p:attrNameLst>
                                      </p:cBhvr>
                                      <p:tavLst>
                                        <p:tav tm="0">
                                          <p:val>
                                            <p:strVal val="#ppt_h"/>
                                          </p:val>
                                        </p:tav>
                                        <p:tav tm="100000">
                                          <p:val>
                                            <p:strVal val="#ppt_h"/>
                                          </p:val>
                                        </p:tav>
                                      </p:tavLst>
                                    </p:anim>
                                  </p:childTnLst>
                                </p:cTn>
                              </p:par>
                            </p:childTnLst>
                          </p:cTn>
                        </p:par>
                        <p:par>
                          <p:cTn id="129" fill="hold">
                            <p:stCondLst>
                              <p:cond delay="500"/>
                            </p:stCondLst>
                            <p:childTnLst>
                              <p:par>
                                <p:cTn id="130" presetID="1" presetClass="entr" presetSubtype="0" fill="hold" nodeType="afterEffect">
                                  <p:stCondLst>
                                    <p:cond delay="0"/>
                                  </p:stCondLst>
                                  <p:childTnLst>
                                    <p:set>
                                      <p:cBhvr>
                                        <p:cTn id="131" dur="1" fill="hold">
                                          <p:stCondLst>
                                            <p:cond delay="499"/>
                                          </p:stCondLst>
                                        </p:cTn>
                                        <p:tgtEl>
                                          <p:spTgt spid="86"/>
                                        </p:tgtEl>
                                        <p:attrNameLst>
                                          <p:attrName>style.visibility</p:attrName>
                                        </p:attrNameLst>
                                      </p:cBhvr>
                                      <p:to>
                                        <p:strVal val="visible"/>
                                      </p:to>
                                    </p:set>
                                  </p:childTnLst>
                                </p:cTn>
                              </p:par>
                            </p:childTnLst>
                          </p:cTn>
                        </p:par>
                        <p:par>
                          <p:cTn id="132" fill="hold">
                            <p:stCondLst>
                              <p:cond delay="1000"/>
                            </p:stCondLst>
                            <p:childTnLst>
                              <p:par>
                                <p:cTn id="133" presetID="1" presetClass="entr" presetSubtype="0" fill="hold" nodeType="afterEffect">
                                  <p:stCondLst>
                                    <p:cond delay="0"/>
                                  </p:stCondLst>
                                  <p:childTnLst>
                                    <p:set>
                                      <p:cBhvr>
                                        <p:cTn id="134" dur="1" fill="hold">
                                          <p:stCondLst>
                                            <p:cond delay="499"/>
                                          </p:stCondLst>
                                        </p:cTn>
                                        <p:tgtEl>
                                          <p:spTgt spid="87"/>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8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grpId="0" nodeType="clickEffect">
                                  <p:stCondLst>
                                    <p:cond delay="0"/>
                                  </p:stCondLst>
                                  <p:childTnLst>
                                    <p:set>
                                      <p:cBhvr>
                                        <p:cTn id="142" dur="1" fill="hold">
                                          <p:stCondLst>
                                            <p:cond delay="0"/>
                                          </p:stCondLst>
                                        </p:cTn>
                                        <p:tgtEl>
                                          <p:spTgt spid="89"/>
                                        </p:tgtEl>
                                        <p:attrNameLst>
                                          <p:attrName>style.visibility</p:attrName>
                                        </p:attrNameLst>
                                      </p:cBhvr>
                                      <p:to>
                                        <p:strVal val="visible"/>
                                      </p:to>
                                    </p:set>
                                    <p:animEffect transition="in" filter="dissolve">
                                      <p:cBhvr>
                                        <p:cTn id="143" dur="500"/>
                                        <p:tgtEl>
                                          <p:spTgt spid="89"/>
                                        </p:tgtEl>
                                      </p:cBhvr>
                                    </p:animEffect>
                                  </p:childTnLst>
                                </p:cTn>
                              </p:par>
                            </p:childTnLst>
                          </p:cTn>
                        </p:par>
                      </p:childTnLst>
                    </p:cTn>
                  </p:par>
                  <p:par>
                    <p:cTn id="144" fill="hold">
                      <p:stCondLst>
                        <p:cond delay="indefinite"/>
                      </p:stCondLst>
                      <p:childTnLst>
                        <p:par>
                          <p:cTn id="145" fill="hold">
                            <p:stCondLst>
                              <p:cond delay="0"/>
                            </p:stCondLst>
                            <p:childTnLst>
                              <p:par>
                                <p:cTn id="146" presetID="17" presetClass="entr" presetSubtype="10" fill="hold" grpId="0" nodeType="clickEffect">
                                  <p:stCondLst>
                                    <p:cond delay="0"/>
                                  </p:stCondLst>
                                  <p:childTnLst>
                                    <p:set>
                                      <p:cBhvr>
                                        <p:cTn id="147" dur="1" fill="hold">
                                          <p:stCondLst>
                                            <p:cond delay="0"/>
                                          </p:stCondLst>
                                        </p:cTn>
                                        <p:tgtEl>
                                          <p:spTgt spid="90"/>
                                        </p:tgtEl>
                                        <p:attrNameLst>
                                          <p:attrName>style.visibility</p:attrName>
                                        </p:attrNameLst>
                                      </p:cBhvr>
                                      <p:to>
                                        <p:strVal val="visible"/>
                                      </p:to>
                                    </p:set>
                                    <p:anim calcmode="lin" valueType="num">
                                      <p:cBhvr>
                                        <p:cTn id="148" dur="500" fill="hold"/>
                                        <p:tgtEl>
                                          <p:spTgt spid="90"/>
                                        </p:tgtEl>
                                        <p:attrNameLst>
                                          <p:attrName>ppt_w</p:attrName>
                                        </p:attrNameLst>
                                      </p:cBhvr>
                                      <p:tavLst>
                                        <p:tav tm="0">
                                          <p:val>
                                            <p:fltVal val="0"/>
                                          </p:val>
                                        </p:tav>
                                        <p:tav tm="100000">
                                          <p:val>
                                            <p:strVal val="#ppt_w"/>
                                          </p:val>
                                        </p:tav>
                                      </p:tavLst>
                                    </p:anim>
                                    <p:anim calcmode="lin" valueType="num">
                                      <p:cBhvr>
                                        <p:cTn id="149" dur="500" fill="hold"/>
                                        <p:tgtEl>
                                          <p:spTgt spid="90"/>
                                        </p:tgtEl>
                                        <p:attrNameLst>
                                          <p:attrName>ppt_h</p:attrName>
                                        </p:attrNameLst>
                                      </p:cBhvr>
                                      <p:tavLst>
                                        <p:tav tm="0">
                                          <p:val>
                                            <p:strVal val="#ppt_h"/>
                                          </p:val>
                                        </p:tav>
                                        <p:tav tm="100000">
                                          <p:val>
                                            <p:strVal val="#ppt_h"/>
                                          </p:val>
                                        </p:tav>
                                      </p:tavLst>
                                    </p:anim>
                                  </p:childTnLst>
                                </p:cTn>
                              </p:par>
                            </p:childTnLst>
                          </p:cTn>
                        </p:par>
                        <p:par>
                          <p:cTn id="150" fill="hold">
                            <p:stCondLst>
                              <p:cond delay="500"/>
                            </p:stCondLst>
                            <p:childTnLst>
                              <p:par>
                                <p:cTn id="151" presetID="1" presetClass="entr" presetSubtype="0" fill="hold" nodeType="afterEffect">
                                  <p:stCondLst>
                                    <p:cond delay="0"/>
                                  </p:stCondLst>
                                  <p:childTnLst>
                                    <p:set>
                                      <p:cBhvr>
                                        <p:cTn id="152" dur="1" fill="hold">
                                          <p:stCondLst>
                                            <p:cond delay="499"/>
                                          </p:stCondLst>
                                        </p:cTn>
                                        <p:tgtEl>
                                          <p:spTgt spid="91"/>
                                        </p:tgtEl>
                                        <p:attrNameLst>
                                          <p:attrName>style.visibility</p:attrName>
                                        </p:attrNameLst>
                                      </p:cBhvr>
                                      <p:to>
                                        <p:strVal val="visible"/>
                                      </p:to>
                                    </p:set>
                                  </p:childTnLst>
                                </p:cTn>
                              </p:par>
                            </p:childTnLst>
                          </p:cTn>
                        </p:par>
                        <p:par>
                          <p:cTn id="153" fill="hold">
                            <p:stCondLst>
                              <p:cond delay="1000"/>
                            </p:stCondLst>
                            <p:childTnLst>
                              <p:par>
                                <p:cTn id="154" presetID="1" presetClass="entr" presetSubtype="0" fill="hold" nodeType="afterEffect">
                                  <p:stCondLst>
                                    <p:cond delay="0"/>
                                  </p:stCondLst>
                                  <p:childTnLst>
                                    <p:set>
                                      <p:cBhvr>
                                        <p:cTn id="155" dur="1" fill="hold">
                                          <p:stCondLst>
                                            <p:cond delay="499"/>
                                          </p:stCondLst>
                                        </p:cTn>
                                        <p:tgtEl>
                                          <p:spTgt spid="92"/>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499"/>
                                          </p:stCondLst>
                                        </p:cTn>
                                        <p:tgtEl>
                                          <p:spTgt spid="93"/>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94"/>
                                        </p:tgtEl>
                                        <p:attrNameLst>
                                          <p:attrName>style.visibility</p:attrName>
                                        </p:attrNameLst>
                                      </p:cBhvr>
                                      <p:to>
                                        <p:strVal val="visible"/>
                                      </p:to>
                                    </p:set>
                                    <p:animEffect transition="in" filter="dissolve">
                                      <p:cBhvr>
                                        <p:cTn id="164" dur="500"/>
                                        <p:tgtEl>
                                          <p:spTgt spid="94"/>
                                        </p:tgtEl>
                                      </p:cBhvr>
                                    </p:animEffect>
                                  </p:childTnLst>
                                </p:cTn>
                              </p:par>
                            </p:childTnLst>
                          </p:cTn>
                        </p:par>
                      </p:childTnLst>
                    </p:cTn>
                  </p:par>
                  <p:par>
                    <p:cTn id="165" fill="hold">
                      <p:stCondLst>
                        <p:cond delay="indefinite"/>
                      </p:stCondLst>
                      <p:childTnLst>
                        <p:par>
                          <p:cTn id="166" fill="hold">
                            <p:stCondLst>
                              <p:cond delay="0"/>
                            </p:stCondLst>
                            <p:childTnLst>
                              <p:par>
                                <p:cTn id="167" presetID="17" presetClass="entr" presetSubtype="10" fill="hold" grpId="0" nodeType="clickEffect">
                                  <p:stCondLst>
                                    <p:cond delay="0"/>
                                  </p:stCondLst>
                                  <p:childTnLst>
                                    <p:set>
                                      <p:cBhvr>
                                        <p:cTn id="168" dur="1" fill="hold">
                                          <p:stCondLst>
                                            <p:cond delay="0"/>
                                          </p:stCondLst>
                                        </p:cTn>
                                        <p:tgtEl>
                                          <p:spTgt spid="95"/>
                                        </p:tgtEl>
                                        <p:attrNameLst>
                                          <p:attrName>style.visibility</p:attrName>
                                        </p:attrNameLst>
                                      </p:cBhvr>
                                      <p:to>
                                        <p:strVal val="visible"/>
                                      </p:to>
                                    </p:set>
                                    <p:anim calcmode="lin" valueType="num">
                                      <p:cBhvr>
                                        <p:cTn id="169" dur="500" fill="hold"/>
                                        <p:tgtEl>
                                          <p:spTgt spid="95"/>
                                        </p:tgtEl>
                                        <p:attrNameLst>
                                          <p:attrName>ppt_w</p:attrName>
                                        </p:attrNameLst>
                                      </p:cBhvr>
                                      <p:tavLst>
                                        <p:tav tm="0">
                                          <p:val>
                                            <p:fltVal val="0"/>
                                          </p:val>
                                        </p:tav>
                                        <p:tav tm="100000">
                                          <p:val>
                                            <p:strVal val="#ppt_w"/>
                                          </p:val>
                                        </p:tav>
                                      </p:tavLst>
                                    </p:anim>
                                    <p:anim calcmode="lin" valueType="num">
                                      <p:cBhvr>
                                        <p:cTn id="170" dur="500" fill="hold"/>
                                        <p:tgtEl>
                                          <p:spTgt spid="95"/>
                                        </p:tgtEl>
                                        <p:attrNameLst>
                                          <p:attrName>ppt_h</p:attrName>
                                        </p:attrNameLst>
                                      </p:cBhvr>
                                      <p:tavLst>
                                        <p:tav tm="0">
                                          <p:val>
                                            <p:strVal val="#ppt_h"/>
                                          </p:val>
                                        </p:tav>
                                        <p:tav tm="100000">
                                          <p:val>
                                            <p:strVal val="#ppt_h"/>
                                          </p:val>
                                        </p:tav>
                                      </p:tavLst>
                                    </p:anim>
                                  </p:childTnLst>
                                </p:cTn>
                              </p:par>
                            </p:childTnLst>
                          </p:cTn>
                        </p:par>
                      </p:childTnLst>
                    </p:cTn>
                  </p:par>
                  <p:par>
                    <p:cTn id="171" fill="hold">
                      <p:stCondLst>
                        <p:cond delay="indefinite"/>
                      </p:stCondLst>
                      <p:childTnLst>
                        <p:par>
                          <p:cTn id="172" fill="hold">
                            <p:stCondLst>
                              <p:cond delay="0"/>
                            </p:stCondLst>
                            <p:childTnLst>
                              <p:par>
                                <p:cTn id="173" presetID="22" presetClass="entr" presetSubtype="4" fill="hold" nodeType="clickEffect">
                                  <p:stCondLst>
                                    <p:cond delay="0"/>
                                  </p:stCondLst>
                                  <p:childTnLst>
                                    <p:set>
                                      <p:cBhvr>
                                        <p:cTn id="174" dur="1" fill="hold">
                                          <p:stCondLst>
                                            <p:cond delay="0"/>
                                          </p:stCondLst>
                                        </p:cTn>
                                        <p:tgtEl>
                                          <p:spTgt spid="96"/>
                                        </p:tgtEl>
                                        <p:attrNameLst>
                                          <p:attrName>style.visibility</p:attrName>
                                        </p:attrNameLst>
                                      </p:cBhvr>
                                      <p:to>
                                        <p:strVal val="visible"/>
                                      </p:to>
                                    </p:set>
                                    <p:animEffect transition="in" filter="wipe(down)">
                                      <p:cBhvr>
                                        <p:cTn id="175" dur="500"/>
                                        <p:tgtEl>
                                          <p:spTgt spid="96"/>
                                        </p:tgtEl>
                                      </p:cBhvr>
                                    </p:animEffec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iterate type="lt">
                                    <p:tmAbs val="75"/>
                                  </p:iterate>
                                  <p:childTnLst>
                                    <p:set>
                                      <p:cBhvr>
                                        <p:cTn id="179" dur="1" fill="hold">
                                          <p:stCondLst>
                                            <p:cond delay="74"/>
                                          </p:stCondLst>
                                        </p:cTn>
                                        <p:tgtEl>
                                          <p:spTgt spid="97"/>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grpId="0" nodeType="clickEffect">
                                  <p:stCondLst>
                                    <p:cond delay="0"/>
                                  </p:stCondLst>
                                  <p:childTnLst>
                                    <p:set>
                                      <p:cBhvr>
                                        <p:cTn id="183" dur="1" fill="hold">
                                          <p:stCondLst>
                                            <p:cond delay="499"/>
                                          </p:stCondLst>
                                        </p:cTn>
                                        <p:tgtEl>
                                          <p:spTgt spid="98"/>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499"/>
                                          </p:stCondLst>
                                        </p:cTn>
                                        <p:tgtEl>
                                          <p:spTgt spid="99"/>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7" presetClass="entr" presetSubtype="10" fill="hold" nodeType="clickEffect">
                                  <p:stCondLst>
                                    <p:cond delay="0"/>
                                  </p:stCondLst>
                                  <p:childTnLst>
                                    <p:set>
                                      <p:cBhvr>
                                        <p:cTn id="191" dur="1" fill="hold">
                                          <p:stCondLst>
                                            <p:cond delay="0"/>
                                          </p:stCondLst>
                                        </p:cTn>
                                        <p:tgtEl>
                                          <p:spTgt spid="100"/>
                                        </p:tgtEl>
                                        <p:attrNameLst>
                                          <p:attrName>style.visibility</p:attrName>
                                        </p:attrNameLst>
                                      </p:cBhvr>
                                      <p:to>
                                        <p:strVal val="visible"/>
                                      </p:to>
                                    </p:set>
                                    <p:anim calcmode="lin" valueType="num">
                                      <p:cBhvr>
                                        <p:cTn id="192" dur="500" fill="hold"/>
                                        <p:tgtEl>
                                          <p:spTgt spid="100"/>
                                        </p:tgtEl>
                                        <p:attrNameLst>
                                          <p:attrName>ppt_w</p:attrName>
                                        </p:attrNameLst>
                                      </p:cBhvr>
                                      <p:tavLst>
                                        <p:tav tm="0">
                                          <p:val>
                                            <p:fltVal val="0"/>
                                          </p:val>
                                        </p:tav>
                                        <p:tav tm="100000">
                                          <p:val>
                                            <p:strVal val="#ppt_w"/>
                                          </p:val>
                                        </p:tav>
                                      </p:tavLst>
                                    </p:anim>
                                    <p:anim calcmode="lin" valueType="num">
                                      <p:cBhvr>
                                        <p:cTn id="193" dur="500" fill="hold"/>
                                        <p:tgtEl>
                                          <p:spTgt spid="100"/>
                                        </p:tgtEl>
                                        <p:attrNameLst>
                                          <p:attrName>ppt_h</p:attrName>
                                        </p:attrNameLst>
                                      </p:cBhvr>
                                      <p:tavLst>
                                        <p:tav tm="0">
                                          <p:val>
                                            <p:strVal val="#ppt_h"/>
                                          </p:val>
                                        </p:tav>
                                        <p:tav tm="100000">
                                          <p:val>
                                            <p:strVal val="#ppt_h"/>
                                          </p:val>
                                        </p:tav>
                                      </p:tavLst>
                                    </p:anim>
                                  </p:childTnLst>
                                </p:cTn>
                              </p:par>
                            </p:childTnLst>
                          </p:cTn>
                        </p:par>
                      </p:childTnLst>
                    </p:cTn>
                  </p:par>
                  <p:par>
                    <p:cTn id="194" fill="hold">
                      <p:stCondLst>
                        <p:cond delay="indefinite"/>
                      </p:stCondLst>
                      <p:childTnLst>
                        <p:par>
                          <p:cTn id="195" fill="hold">
                            <p:stCondLst>
                              <p:cond delay="0"/>
                            </p:stCondLst>
                            <p:childTnLst>
                              <p:par>
                                <p:cTn id="196" presetID="1" presetClass="entr" presetSubtype="0" fill="hold" grpId="0" nodeType="clickEffect">
                                  <p:stCondLst>
                                    <p:cond delay="0"/>
                                  </p:stCondLst>
                                  <p:iterate type="lt">
                                    <p:tmAbs val="75"/>
                                  </p:iterate>
                                  <p:childTnLst>
                                    <p:set>
                                      <p:cBhvr>
                                        <p:cTn id="197" dur="1" fill="hold">
                                          <p:stCondLst>
                                            <p:cond delay="74"/>
                                          </p:stCondLst>
                                        </p:cTn>
                                        <p:tgtEl>
                                          <p:spTgt spid="101"/>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grpId="0" nodeType="clickEffect">
                                  <p:stCondLst>
                                    <p:cond delay="0"/>
                                  </p:stCondLst>
                                  <p:childTnLst>
                                    <p:set>
                                      <p:cBhvr>
                                        <p:cTn id="201" dur="1" fill="hold">
                                          <p:stCondLst>
                                            <p:cond delay="499"/>
                                          </p:stCondLst>
                                        </p:cTn>
                                        <p:tgtEl>
                                          <p:spTgt spid="102"/>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17" presetClass="entr" presetSubtype="10" fill="hold" nodeType="clickEffect">
                                  <p:stCondLst>
                                    <p:cond delay="0"/>
                                  </p:stCondLst>
                                  <p:childTnLst>
                                    <p:set>
                                      <p:cBhvr>
                                        <p:cTn id="205" dur="1" fill="hold">
                                          <p:stCondLst>
                                            <p:cond delay="0"/>
                                          </p:stCondLst>
                                        </p:cTn>
                                        <p:tgtEl>
                                          <p:spTgt spid="103"/>
                                        </p:tgtEl>
                                        <p:attrNameLst>
                                          <p:attrName>style.visibility</p:attrName>
                                        </p:attrNameLst>
                                      </p:cBhvr>
                                      <p:to>
                                        <p:strVal val="visible"/>
                                      </p:to>
                                    </p:set>
                                    <p:anim calcmode="lin" valueType="num">
                                      <p:cBhvr>
                                        <p:cTn id="206" dur="500" fill="hold"/>
                                        <p:tgtEl>
                                          <p:spTgt spid="103"/>
                                        </p:tgtEl>
                                        <p:attrNameLst>
                                          <p:attrName>ppt_w</p:attrName>
                                        </p:attrNameLst>
                                      </p:cBhvr>
                                      <p:tavLst>
                                        <p:tav tm="0">
                                          <p:val>
                                            <p:fltVal val="0"/>
                                          </p:val>
                                        </p:tav>
                                        <p:tav tm="100000">
                                          <p:val>
                                            <p:strVal val="#ppt_w"/>
                                          </p:val>
                                        </p:tav>
                                      </p:tavLst>
                                    </p:anim>
                                    <p:anim calcmode="lin" valueType="num">
                                      <p:cBhvr>
                                        <p:cTn id="207" dur="500" fill="hold"/>
                                        <p:tgtEl>
                                          <p:spTgt spid="103"/>
                                        </p:tgtEl>
                                        <p:attrNameLst>
                                          <p:attrName>ppt_h</p:attrName>
                                        </p:attrNameLst>
                                      </p:cBhvr>
                                      <p:tavLst>
                                        <p:tav tm="0">
                                          <p:val>
                                            <p:strVal val="#ppt_h"/>
                                          </p:val>
                                        </p:tav>
                                        <p:tav tm="100000">
                                          <p:val>
                                            <p:strVal val="#ppt_h"/>
                                          </p:val>
                                        </p:tav>
                                      </p:tavLst>
                                    </p:anim>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0" nodeType="clickEffect">
                                  <p:stCondLst>
                                    <p:cond delay="0"/>
                                  </p:stCondLst>
                                  <p:iterate type="lt">
                                    <p:tmAbs val="75"/>
                                  </p:iterate>
                                  <p:childTnLst>
                                    <p:set>
                                      <p:cBhvr>
                                        <p:cTn id="211" dur="1" fill="hold">
                                          <p:stCondLst>
                                            <p:cond delay="74"/>
                                          </p:stCondLst>
                                        </p:cTn>
                                        <p:tgtEl>
                                          <p:spTgt spid="104"/>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grpId="0" nodeType="clickEffect">
                                  <p:stCondLst>
                                    <p:cond delay="0"/>
                                  </p:stCondLst>
                                  <p:childTnLst>
                                    <p:set>
                                      <p:cBhvr>
                                        <p:cTn id="215" dur="1" fill="hold">
                                          <p:stCondLst>
                                            <p:cond delay="499"/>
                                          </p:stCondLst>
                                        </p:cTn>
                                        <p:tgtEl>
                                          <p:spTgt spid="105"/>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17" presetClass="entr" presetSubtype="10" fill="hold" nodeType="clickEffect">
                                  <p:stCondLst>
                                    <p:cond delay="0"/>
                                  </p:stCondLst>
                                  <p:childTnLst>
                                    <p:set>
                                      <p:cBhvr>
                                        <p:cTn id="219" dur="1" fill="hold">
                                          <p:stCondLst>
                                            <p:cond delay="0"/>
                                          </p:stCondLst>
                                        </p:cTn>
                                        <p:tgtEl>
                                          <p:spTgt spid="106"/>
                                        </p:tgtEl>
                                        <p:attrNameLst>
                                          <p:attrName>style.visibility</p:attrName>
                                        </p:attrNameLst>
                                      </p:cBhvr>
                                      <p:to>
                                        <p:strVal val="visible"/>
                                      </p:to>
                                    </p:set>
                                    <p:anim calcmode="lin" valueType="num">
                                      <p:cBhvr>
                                        <p:cTn id="220" dur="500" fill="hold"/>
                                        <p:tgtEl>
                                          <p:spTgt spid="106"/>
                                        </p:tgtEl>
                                        <p:attrNameLst>
                                          <p:attrName>ppt_w</p:attrName>
                                        </p:attrNameLst>
                                      </p:cBhvr>
                                      <p:tavLst>
                                        <p:tav tm="0">
                                          <p:val>
                                            <p:fltVal val="0"/>
                                          </p:val>
                                        </p:tav>
                                        <p:tav tm="100000">
                                          <p:val>
                                            <p:strVal val="#ppt_w"/>
                                          </p:val>
                                        </p:tav>
                                      </p:tavLst>
                                    </p:anim>
                                    <p:anim calcmode="lin" valueType="num">
                                      <p:cBhvr>
                                        <p:cTn id="221" dur="500" fill="hold"/>
                                        <p:tgtEl>
                                          <p:spTgt spid="106"/>
                                        </p:tgtEl>
                                        <p:attrNameLst>
                                          <p:attrName>ppt_h</p:attrName>
                                        </p:attrNameLst>
                                      </p:cBhvr>
                                      <p:tavLst>
                                        <p:tav tm="0">
                                          <p:val>
                                            <p:strVal val="#ppt_h"/>
                                          </p:val>
                                        </p:tav>
                                        <p:tav tm="100000">
                                          <p:val>
                                            <p:strVal val="#ppt_h"/>
                                          </p:val>
                                        </p:tav>
                                      </p:tavLst>
                                    </p:anim>
                                  </p:childTnLst>
                                </p:cTn>
                              </p:par>
                            </p:childTnLst>
                          </p:cTn>
                        </p:par>
                      </p:childTnLst>
                    </p:cTn>
                  </p:par>
                  <p:par>
                    <p:cTn id="222" fill="hold">
                      <p:stCondLst>
                        <p:cond delay="indefinite"/>
                      </p:stCondLst>
                      <p:childTnLst>
                        <p:par>
                          <p:cTn id="223" fill="hold">
                            <p:stCondLst>
                              <p:cond delay="0"/>
                            </p:stCondLst>
                            <p:childTnLst>
                              <p:par>
                                <p:cTn id="224" presetID="1" presetClass="entr" presetSubtype="0" fill="hold" grpId="0" nodeType="clickEffect">
                                  <p:stCondLst>
                                    <p:cond delay="0"/>
                                  </p:stCondLst>
                                  <p:iterate type="lt">
                                    <p:tmAbs val="75"/>
                                  </p:iterate>
                                  <p:childTnLst>
                                    <p:set>
                                      <p:cBhvr>
                                        <p:cTn id="225" dur="1" fill="hold">
                                          <p:stCondLst>
                                            <p:cond delay="74"/>
                                          </p:stCondLst>
                                        </p:cTn>
                                        <p:tgtEl>
                                          <p:spTgt spid="107"/>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ntr" presetSubtype="0" fill="hold" grpId="0" nodeType="clickEffect">
                                  <p:stCondLst>
                                    <p:cond delay="0"/>
                                  </p:stCondLst>
                                  <p:childTnLst>
                                    <p:set>
                                      <p:cBhvr>
                                        <p:cTn id="229" dur="1" fill="hold">
                                          <p:stCondLst>
                                            <p:cond delay="499"/>
                                          </p:stCondLst>
                                        </p:cTn>
                                        <p:tgtEl>
                                          <p:spTgt spid="108"/>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17" presetClass="entr" presetSubtype="10" fill="hold" nodeType="clickEffect">
                                  <p:stCondLst>
                                    <p:cond delay="0"/>
                                  </p:stCondLst>
                                  <p:childTnLst>
                                    <p:set>
                                      <p:cBhvr>
                                        <p:cTn id="233" dur="1" fill="hold">
                                          <p:stCondLst>
                                            <p:cond delay="0"/>
                                          </p:stCondLst>
                                        </p:cTn>
                                        <p:tgtEl>
                                          <p:spTgt spid="109"/>
                                        </p:tgtEl>
                                        <p:attrNameLst>
                                          <p:attrName>style.visibility</p:attrName>
                                        </p:attrNameLst>
                                      </p:cBhvr>
                                      <p:to>
                                        <p:strVal val="visible"/>
                                      </p:to>
                                    </p:set>
                                    <p:anim calcmode="lin" valueType="num">
                                      <p:cBhvr>
                                        <p:cTn id="234" dur="500" fill="hold"/>
                                        <p:tgtEl>
                                          <p:spTgt spid="109"/>
                                        </p:tgtEl>
                                        <p:attrNameLst>
                                          <p:attrName>ppt_w</p:attrName>
                                        </p:attrNameLst>
                                      </p:cBhvr>
                                      <p:tavLst>
                                        <p:tav tm="0">
                                          <p:val>
                                            <p:fltVal val="0"/>
                                          </p:val>
                                        </p:tav>
                                        <p:tav tm="100000">
                                          <p:val>
                                            <p:strVal val="#ppt_w"/>
                                          </p:val>
                                        </p:tav>
                                      </p:tavLst>
                                    </p:anim>
                                    <p:anim calcmode="lin" valueType="num">
                                      <p:cBhvr>
                                        <p:cTn id="235" dur="500" fill="hold"/>
                                        <p:tgtEl>
                                          <p:spTgt spid="109"/>
                                        </p:tgtEl>
                                        <p:attrNameLst>
                                          <p:attrName>ppt_h</p:attrName>
                                        </p:attrNameLst>
                                      </p:cBhvr>
                                      <p:tavLst>
                                        <p:tav tm="0">
                                          <p:val>
                                            <p:strVal val="#ppt_h"/>
                                          </p:val>
                                        </p:tav>
                                        <p:tav tm="100000">
                                          <p:val>
                                            <p:strVal val="#ppt_h"/>
                                          </p:val>
                                        </p:tav>
                                      </p:tavLst>
                                    </p:anim>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grpId="0" nodeType="clickEffect">
                                  <p:stCondLst>
                                    <p:cond delay="0"/>
                                  </p:stCondLst>
                                  <p:iterate type="lt">
                                    <p:tmAbs val="75"/>
                                  </p:iterate>
                                  <p:childTnLst>
                                    <p:set>
                                      <p:cBhvr>
                                        <p:cTn id="239" dur="1" fill="hold">
                                          <p:stCondLst>
                                            <p:cond delay="74"/>
                                          </p:stCondLst>
                                        </p:cTn>
                                        <p:tgtEl>
                                          <p:spTgt spid="110"/>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22" presetClass="entr" presetSubtype="1" fill="hold" nodeType="clickEffect">
                                  <p:stCondLst>
                                    <p:cond delay="0"/>
                                  </p:stCondLst>
                                  <p:childTnLst>
                                    <p:set>
                                      <p:cBhvr>
                                        <p:cTn id="243" dur="1" fill="hold">
                                          <p:stCondLst>
                                            <p:cond delay="0"/>
                                          </p:stCondLst>
                                        </p:cTn>
                                        <p:tgtEl>
                                          <p:spTgt spid="111"/>
                                        </p:tgtEl>
                                        <p:attrNameLst>
                                          <p:attrName>style.visibility</p:attrName>
                                        </p:attrNameLst>
                                      </p:cBhvr>
                                      <p:to>
                                        <p:strVal val="visible"/>
                                      </p:to>
                                    </p:set>
                                    <p:animEffect transition="in" filter="wipe(up)">
                                      <p:cBhvr>
                                        <p:cTn id="244" dur="500"/>
                                        <p:tgtEl>
                                          <p:spTgt spid="111"/>
                                        </p:tgtEl>
                                      </p:cBhvr>
                                    </p:animEffec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iterate type="lt">
                                    <p:tmAbs val="75"/>
                                  </p:iterate>
                                  <p:childTnLst>
                                    <p:set>
                                      <p:cBhvr>
                                        <p:cTn id="248" dur="1" fill="hold">
                                          <p:stCondLst>
                                            <p:cond delay="74"/>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utoUpdateAnimBg="0" build="p"/>
      <p:bldP spid="59" grpId="0" autoUpdateAnimBg="0"/>
      <p:bldP spid="60" grpId="0" autoUpdateAnimBg="0"/>
      <p:bldP spid="63" grpId="0" autoUpdateAnimBg="0"/>
      <p:bldP spid="64" grpId="0" autoUpdateAnimBg="0"/>
      <p:bldP spid="65" grpId="0" autoUpdateAnimBg="0"/>
      <p:bldP spid="68" grpId="0" autoUpdateAnimBg="0"/>
      <p:bldP spid="69" grpId="0" autoUpdateAnimBg="0"/>
      <p:bldP spid="70" grpId="0" autoUpdateAnimBg="0"/>
      <p:bldP spid="73" grpId="0" autoUpdateAnimBg="0"/>
      <p:bldP spid="74" grpId="0" autoUpdateAnimBg="0"/>
      <p:bldP spid="75" grpId="0" autoUpdateAnimBg="0"/>
      <p:bldP spid="78" grpId="0" autoUpdateAnimBg="0"/>
      <p:bldP spid="79" grpId="0" autoUpdateAnimBg="0"/>
      <p:bldP spid="80" grpId="0" autoUpdateAnimBg="0"/>
      <p:bldP spid="83" grpId="0" autoUpdateAnimBg="0"/>
      <p:bldP spid="84" grpId="0" autoUpdateAnimBg="0"/>
      <p:bldP spid="85" grpId="0" autoUpdateAnimBg="0"/>
      <p:bldP spid="88" grpId="0" autoUpdateAnimBg="0"/>
      <p:bldP spid="89" grpId="0" autoUpdateAnimBg="0"/>
      <p:bldP spid="90" grpId="0" autoUpdateAnimBg="0"/>
      <p:bldP spid="93" grpId="0" autoUpdateAnimBg="0"/>
      <p:bldP spid="94" grpId="0" autoUpdateAnimBg="0"/>
      <p:bldP spid="95" grpId="0" autoUpdateAnimBg="0"/>
      <p:bldP spid="97" grpId="0" autoUpdateAnimBg="0"/>
      <p:bldP spid="98" grpId="0" autoUpdateAnimBg="0"/>
      <p:bldP spid="99" grpId="0" autoUpdateAnimBg="0"/>
      <p:bldP spid="101" grpId="0" autoUpdateAnimBg="0"/>
      <p:bldP spid="102" grpId="0" autoUpdateAnimBg="0"/>
      <p:bldP spid="104" grpId="0" autoUpdateAnimBg="0"/>
      <p:bldP spid="105" grpId="0" autoUpdateAnimBg="0"/>
      <p:bldP spid="107" grpId="0" autoUpdateAnimBg="0"/>
      <p:bldP spid="108" grpId="0" autoUpdateAnimBg="0"/>
      <p:bldP spid="110" grpId="0" autoUpdateAnimBg="0"/>
      <p:bldP spid="11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2759" y="282157"/>
            <a:ext cx="11599334" cy="583142"/>
          </a:xfrm>
        </p:spPr>
        <p:txBody>
          <a:bodyPr/>
          <a:lstStyle/>
          <a:p>
            <a:r>
              <a:rPr lang="en-US" altLang="zh-CN" sz="2400" b="1" dirty="0">
                <a:solidFill>
                  <a:srgbClr val="00FFCC"/>
                </a:solidFill>
                <a:ea typeface="华文新魏" panose="02010800040101010101" pitchFamily="2" charset="-122"/>
              </a:rPr>
              <a:t>       ③</a:t>
            </a:r>
            <a:r>
              <a:rPr lang="zh-CN" altLang="en-US" sz="2400" b="1" dirty="0">
                <a:solidFill>
                  <a:srgbClr val="00FFCC"/>
                </a:solidFill>
                <a:ea typeface="楷体_GB2312" pitchFamily="49" charset="-122"/>
              </a:rPr>
              <a:t>二进制与十六进制的相互转换</a:t>
            </a:r>
            <a:endParaRPr lang="zh-CN" altLang="en-US" sz="2400" dirty="0"/>
          </a:p>
        </p:txBody>
      </p:sp>
      <p:sp>
        <p:nvSpPr>
          <p:cNvPr id="3" name="Text Box 3"/>
          <p:cNvSpPr txBox="1">
            <a:spLocks noChangeArrowheads="1"/>
          </p:cNvSpPr>
          <p:nvPr/>
        </p:nvSpPr>
        <p:spPr bwMode="auto">
          <a:xfrm>
            <a:off x="292759" y="809288"/>
            <a:ext cx="12086375"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ea typeface="楷体_GB2312" pitchFamily="49" charset="-122"/>
              </a:rPr>
              <a:t>        </a:t>
            </a:r>
            <a:r>
              <a:rPr lang="zh-CN" altLang="en-US" sz="2400" dirty="0">
                <a:solidFill>
                  <a:srgbClr val="FFFFCC"/>
                </a:solidFill>
                <a:ea typeface="楷体_GB2312" pitchFamily="49" charset="-122"/>
              </a:rPr>
              <a:t>一位十六进制数恰好对应四位二进制，两者之间可按如下方法完成转换：</a:t>
            </a:r>
            <a:endParaRPr lang="zh-CN" altLang="en-US" sz="2400" b="0" dirty="0">
              <a:solidFill>
                <a:srgbClr val="FFFFCC"/>
              </a:solidFill>
            </a:endParaRPr>
          </a:p>
        </p:txBody>
      </p:sp>
      <p:sp>
        <p:nvSpPr>
          <p:cNvPr id="4" name="Text Box 4"/>
          <p:cNvSpPr txBox="1">
            <a:spLocks noChangeArrowheads="1"/>
          </p:cNvSpPr>
          <p:nvPr/>
        </p:nvSpPr>
        <p:spPr bwMode="auto">
          <a:xfrm>
            <a:off x="292759" y="1308473"/>
            <a:ext cx="11899241"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ea typeface="楷体_GB2312" pitchFamily="49" charset="-122"/>
              </a:rPr>
              <a:t>        </a:t>
            </a:r>
            <a:r>
              <a:rPr lang="zh-CN" altLang="en-US" sz="2400" dirty="0">
                <a:solidFill>
                  <a:srgbClr val="FFFFCC"/>
                </a:solidFill>
                <a:ea typeface="楷体_GB2312" pitchFamily="49" charset="-122"/>
              </a:rPr>
              <a:t>二进制到十六进制：以小数点为界，整数部分从右向左四位一组，不足高位补零，小数部分从左向右，四位一组，不足低位补零，写出四位二进制对应的十六进制符号。</a:t>
            </a:r>
            <a:endParaRPr lang="zh-CN" altLang="en-US" sz="2400" dirty="0">
              <a:solidFill>
                <a:srgbClr val="FFFFCC"/>
              </a:solidFill>
              <a:ea typeface="楷体_GB2312" pitchFamily="49" charset="-122"/>
            </a:endParaRPr>
          </a:p>
        </p:txBody>
      </p:sp>
      <p:sp>
        <p:nvSpPr>
          <p:cNvPr id="5" name="Text Box 5"/>
          <p:cNvSpPr txBox="1">
            <a:spLocks noChangeArrowheads="1"/>
          </p:cNvSpPr>
          <p:nvPr/>
        </p:nvSpPr>
        <p:spPr bwMode="auto">
          <a:xfrm>
            <a:off x="3412125" y="2721080"/>
            <a:ext cx="38481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rgbClr val="66FF33"/>
                </a:solidFill>
                <a:latin typeface="Arial" panose="020B0604020202020204" pitchFamily="34" charset="0"/>
              </a:rPr>
              <a:t>10011011100.011011B</a:t>
            </a:r>
            <a:endParaRPr lang="en-US" altLang="zh-CN" sz="2800">
              <a:solidFill>
                <a:srgbClr val="66FF33"/>
              </a:solidFill>
              <a:latin typeface="Arial" panose="020B0604020202020204" pitchFamily="34" charset="0"/>
            </a:endParaRPr>
          </a:p>
        </p:txBody>
      </p:sp>
      <p:sp>
        <p:nvSpPr>
          <p:cNvPr id="6" name="AutoShape 6"/>
          <p:cNvSpPr>
            <a:spLocks noChangeArrowheads="1"/>
          </p:cNvSpPr>
          <p:nvPr/>
        </p:nvSpPr>
        <p:spPr bwMode="auto">
          <a:xfrm>
            <a:off x="5067887" y="3168755"/>
            <a:ext cx="381000" cy="358775"/>
          </a:xfrm>
          <a:prstGeom prst="downArrow">
            <a:avLst>
              <a:gd name="adj1" fmla="val 50000"/>
              <a:gd name="adj2" fmla="val 51769"/>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solidFill>
              <a:schemeClr val="bg1"/>
            </a:solidFill>
            <a:miter lim="800000"/>
          </a:ln>
          <a:effectLst/>
        </p:spPr>
        <p:txBody>
          <a:bodyPr wrap="none" lIns="90000" tIns="46800" rIns="90000" bIns="46800" anchor="ctr"/>
          <a:lstStyle/>
          <a:p>
            <a:pPr eaLnBrk="1" hangingPunct="1">
              <a:defRPr/>
            </a:pPr>
            <a:endParaRPr lang="zh-CN" altLang="en-US"/>
          </a:p>
        </p:txBody>
      </p:sp>
      <p:sp>
        <p:nvSpPr>
          <p:cNvPr id="7" name="Text Box 7"/>
          <p:cNvSpPr txBox="1">
            <a:spLocks noChangeArrowheads="1"/>
          </p:cNvSpPr>
          <p:nvPr/>
        </p:nvSpPr>
        <p:spPr bwMode="auto">
          <a:xfrm>
            <a:off x="3194637" y="3513242"/>
            <a:ext cx="4449763"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dirty="0">
                <a:solidFill>
                  <a:srgbClr val="FFFF00"/>
                </a:solidFill>
                <a:latin typeface="Arial" panose="020B0604020202020204" pitchFamily="34" charset="0"/>
              </a:rPr>
              <a:t>0</a:t>
            </a:r>
            <a:r>
              <a:rPr lang="en-US" altLang="zh-CN" sz="2800" dirty="0">
                <a:solidFill>
                  <a:schemeClr val="accent6">
                    <a:lumMod val="40000"/>
                    <a:lumOff val="60000"/>
                  </a:schemeClr>
                </a:solidFill>
                <a:latin typeface="Arial" panose="020B0604020202020204" pitchFamily="34" charset="0"/>
              </a:rPr>
              <a:t>100</a:t>
            </a:r>
            <a:r>
              <a:rPr lang="en-US" altLang="zh-CN" sz="2800" dirty="0">
                <a:solidFill>
                  <a:srgbClr val="FFFF00"/>
                </a:solidFill>
                <a:latin typeface="Arial" panose="020B0604020202020204" pitchFamily="34" charset="0"/>
              </a:rPr>
              <a:t>1101</a:t>
            </a:r>
            <a:r>
              <a:rPr lang="en-US" altLang="zh-CN" sz="2800" dirty="0">
                <a:solidFill>
                  <a:schemeClr val="accent6">
                    <a:lumMod val="40000"/>
                    <a:lumOff val="60000"/>
                  </a:schemeClr>
                </a:solidFill>
                <a:latin typeface="Arial" panose="020B0604020202020204" pitchFamily="34" charset="0"/>
              </a:rPr>
              <a:t>1100</a:t>
            </a:r>
            <a:r>
              <a:rPr lang="en-US" altLang="zh-CN" sz="2800" dirty="0">
                <a:solidFill>
                  <a:srgbClr val="66FF33"/>
                </a:solidFill>
                <a:latin typeface="Arial" panose="020B0604020202020204" pitchFamily="34" charset="0"/>
              </a:rPr>
              <a:t>.</a:t>
            </a:r>
            <a:r>
              <a:rPr lang="en-US" altLang="zh-CN" sz="2800" dirty="0">
                <a:solidFill>
                  <a:srgbClr val="FFFF00"/>
                </a:solidFill>
                <a:latin typeface="Arial" panose="020B0604020202020204" pitchFamily="34" charset="0"/>
              </a:rPr>
              <a:t>0110</a:t>
            </a:r>
            <a:r>
              <a:rPr lang="en-US" altLang="zh-CN" sz="2800" dirty="0">
                <a:solidFill>
                  <a:srgbClr val="FFCC99"/>
                </a:solidFill>
                <a:latin typeface="Arial" panose="020B0604020202020204" pitchFamily="34" charset="0"/>
              </a:rPr>
              <a:t>11</a:t>
            </a:r>
            <a:r>
              <a:rPr lang="en-US" altLang="zh-CN" sz="2800" dirty="0">
                <a:solidFill>
                  <a:schemeClr val="accent6">
                    <a:lumMod val="40000"/>
                    <a:lumOff val="60000"/>
                  </a:schemeClr>
                </a:solidFill>
                <a:latin typeface="Arial" panose="020B0604020202020204" pitchFamily="34" charset="0"/>
              </a:rPr>
              <a:t>00B</a:t>
            </a:r>
            <a:endParaRPr lang="en-US" altLang="zh-CN" sz="2800" b="0" dirty="0">
              <a:solidFill>
                <a:schemeClr val="accent6">
                  <a:lumMod val="40000"/>
                  <a:lumOff val="60000"/>
                </a:schemeClr>
              </a:solidFill>
            </a:endParaRPr>
          </a:p>
        </p:txBody>
      </p:sp>
      <p:sp>
        <p:nvSpPr>
          <p:cNvPr id="8" name="Line 8"/>
          <p:cNvSpPr>
            <a:spLocks noChangeShapeType="1"/>
          </p:cNvSpPr>
          <p:nvPr/>
        </p:nvSpPr>
        <p:spPr bwMode="auto">
          <a:xfrm flipV="1">
            <a:off x="3325091" y="3956415"/>
            <a:ext cx="727463" cy="4501"/>
          </a:xfrm>
          <a:prstGeom prst="line">
            <a:avLst/>
          </a:prstGeom>
          <a:noFill/>
          <a:ln w="9525">
            <a:solidFill>
              <a:srgbClr val="FF9933"/>
            </a:solidFill>
            <a:rou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 name="Line 9"/>
          <p:cNvSpPr>
            <a:spLocks noChangeShapeType="1"/>
          </p:cNvSpPr>
          <p:nvPr/>
        </p:nvSpPr>
        <p:spPr bwMode="auto">
          <a:xfrm>
            <a:off x="4185195" y="3960917"/>
            <a:ext cx="609600" cy="0"/>
          </a:xfrm>
          <a:prstGeom prst="line">
            <a:avLst/>
          </a:prstGeom>
          <a:noFill/>
          <a:ln w="9525">
            <a:solidFill>
              <a:srgbClr val="FFFF00"/>
            </a:solidFill>
            <a:round/>
          </a:ln>
          <a:extLst>
            <a:ext uri="{909E8E84-426E-40DD-AFC4-6F175D3DCCD1}">
              <a14:hiddenFill xmlns:a14="http://schemas.microsoft.com/office/drawing/2010/main">
                <a:noFill/>
              </a14:hiddenFill>
            </a:ext>
          </a:extLst>
        </p:spPr>
        <p:txBody>
          <a:bodyPr lIns="90000" tIns="46800" rIns="90000" bIns="46800"/>
          <a:lstStyle/>
          <a:p>
            <a:endParaRPr lang="zh-CN" altLang="en-US" dirty="0">
              <a:highlight>
                <a:srgbClr val="FFFF00"/>
              </a:highlight>
            </a:endParaRPr>
          </a:p>
        </p:txBody>
      </p:sp>
      <p:sp>
        <p:nvSpPr>
          <p:cNvPr id="10" name="Line 10"/>
          <p:cNvSpPr>
            <a:spLocks noChangeShapeType="1"/>
          </p:cNvSpPr>
          <p:nvPr/>
        </p:nvSpPr>
        <p:spPr bwMode="auto">
          <a:xfrm>
            <a:off x="4922438" y="3960917"/>
            <a:ext cx="609600" cy="0"/>
          </a:xfrm>
          <a:prstGeom prst="line">
            <a:avLst/>
          </a:prstGeom>
          <a:noFill/>
          <a:ln w="9525">
            <a:solidFill>
              <a:srgbClr val="FFFF00"/>
            </a:solidFill>
            <a:rou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1" name="Line 11"/>
          <p:cNvSpPr>
            <a:spLocks noChangeShapeType="1"/>
          </p:cNvSpPr>
          <p:nvPr/>
        </p:nvSpPr>
        <p:spPr bwMode="auto">
          <a:xfrm>
            <a:off x="5787626" y="3960917"/>
            <a:ext cx="609600" cy="0"/>
          </a:xfrm>
          <a:prstGeom prst="line">
            <a:avLst/>
          </a:prstGeom>
          <a:noFill/>
          <a:ln w="9525">
            <a:solidFill>
              <a:srgbClr val="FFFF00"/>
            </a:solidFill>
            <a:rou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2" name="Line 12"/>
          <p:cNvSpPr>
            <a:spLocks noChangeShapeType="1"/>
          </p:cNvSpPr>
          <p:nvPr/>
        </p:nvSpPr>
        <p:spPr bwMode="auto">
          <a:xfrm>
            <a:off x="6597894" y="3960917"/>
            <a:ext cx="609600" cy="0"/>
          </a:xfrm>
          <a:prstGeom prst="line">
            <a:avLst/>
          </a:prstGeom>
          <a:noFill/>
          <a:ln w="9525">
            <a:solidFill>
              <a:srgbClr val="FFFF00"/>
            </a:solidFill>
            <a:rou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 name="Text Box 13"/>
          <p:cNvSpPr txBox="1">
            <a:spLocks noChangeArrowheads="1"/>
          </p:cNvSpPr>
          <p:nvPr/>
        </p:nvSpPr>
        <p:spPr bwMode="auto">
          <a:xfrm>
            <a:off x="3770900" y="4176817"/>
            <a:ext cx="36242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a:solidFill>
                  <a:srgbClr val="FFCC99"/>
                </a:solidFill>
                <a:latin typeface="Arial" panose="020B0604020202020204" pitchFamily="34" charset="0"/>
                <a:ea typeface="楷体_GB2312" pitchFamily="49" charset="-122"/>
              </a:rPr>
              <a:t>4      D     C  .    6     C  </a:t>
            </a:r>
            <a:r>
              <a:rPr lang="en-US" altLang="zh-CN" sz="2400" b="0">
                <a:solidFill>
                  <a:srgbClr val="FFFFCC"/>
                </a:solidFill>
                <a:latin typeface="Arial" panose="020B0604020202020204" pitchFamily="34" charset="0"/>
                <a:ea typeface="楷体_GB2312" pitchFamily="49" charset="-122"/>
              </a:rPr>
              <a:t> H</a:t>
            </a:r>
            <a:endParaRPr lang="en-US" altLang="zh-CN" sz="2400" b="0">
              <a:solidFill>
                <a:srgbClr val="FFFFCC"/>
              </a:solidFill>
              <a:latin typeface="Arial" panose="020B0604020202020204" pitchFamily="34" charset="0"/>
              <a:ea typeface="楷体_GB2312" pitchFamily="49" charset="-122"/>
            </a:endParaRPr>
          </a:p>
        </p:txBody>
      </p:sp>
      <p:sp>
        <p:nvSpPr>
          <p:cNvPr id="14" name="Text Box 14"/>
          <p:cNvSpPr txBox="1">
            <a:spLocks noChangeArrowheads="1"/>
          </p:cNvSpPr>
          <p:nvPr/>
        </p:nvSpPr>
        <p:spPr bwMode="auto">
          <a:xfrm>
            <a:off x="297921" y="4640581"/>
            <a:ext cx="11786865"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ea typeface="楷体_GB2312" pitchFamily="49" charset="-122"/>
              </a:rPr>
              <a:t>        </a:t>
            </a:r>
            <a:r>
              <a:rPr lang="zh-CN" altLang="en-US" sz="2400" dirty="0">
                <a:solidFill>
                  <a:srgbClr val="FFFFCC"/>
                </a:solidFill>
                <a:ea typeface="楷体_GB2312" pitchFamily="49" charset="-122"/>
              </a:rPr>
              <a:t>十六进制到二进制：按顺序写出一位十六进制对应的四位二进制序列。</a:t>
            </a:r>
            <a:endParaRPr lang="zh-CN" altLang="en-US" sz="2400" dirty="0">
              <a:solidFill>
                <a:srgbClr val="FFFFCC"/>
              </a:solidFill>
              <a:ea typeface="楷体_GB2312" pitchFamily="49" charset="-122"/>
            </a:endParaRPr>
          </a:p>
        </p:txBody>
      </p:sp>
      <p:sp>
        <p:nvSpPr>
          <p:cNvPr id="15" name="Text Box 15"/>
          <p:cNvSpPr txBox="1">
            <a:spLocks noChangeArrowheads="1"/>
          </p:cNvSpPr>
          <p:nvPr/>
        </p:nvSpPr>
        <p:spPr bwMode="auto">
          <a:xfrm>
            <a:off x="4608584" y="5268286"/>
            <a:ext cx="12080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a:solidFill>
                  <a:srgbClr val="66FF33"/>
                </a:solidFill>
                <a:latin typeface="Arial" panose="020B0604020202020204" pitchFamily="34" charset="0"/>
              </a:rPr>
              <a:t>4F.3DH</a:t>
            </a:r>
            <a:endParaRPr lang="en-US" altLang="zh-CN" sz="2400" b="0">
              <a:solidFill>
                <a:srgbClr val="66FF33"/>
              </a:solidFill>
              <a:latin typeface="Arial" panose="020B0604020202020204" pitchFamily="34" charset="0"/>
            </a:endParaRPr>
          </a:p>
        </p:txBody>
      </p:sp>
      <p:sp>
        <p:nvSpPr>
          <p:cNvPr id="16" name="AutoShape 16"/>
          <p:cNvSpPr>
            <a:spLocks noChangeArrowheads="1"/>
          </p:cNvSpPr>
          <p:nvPr/>
        </p:nvSpPr>
        <p:spPr bwMode="auto">
          <a:xfrm>
            <a:off x="5065784" y="5725486"/>
            <a:ext cx="304800" cy="457200"/>
          </a:xfrm>
          <a:prstGeom prst="downArrow">
            <a:avLst>
              <a:gd name="adj1" fmla="val 50000"/>
              <a:gd name="adj2" fmla="val 37500"/>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solidFill>
              <a:schemeClr val="hlink"/>
            </a:solidFill>
            <a:miter lim="800000"/>
          </a:ln>
          <a:effectLst/>
        </p:spPr>
        <p:txBody>
          <a:bodyPr wrap="none" lIns="90000" tIns="46800" rIns="90000" bIns="46800" anchor="ctr"/>
          <a:lstStyle/>
          <a:p>
            <a:pPr eaLnBrk="1" hangingPunct="1">
              <a:defRPr/>
            </a:pPr>
            <a:endParaRPr lang="zh-CN" altLang="en-US"/>
          </a:p>
        </p:txBody>
      </p:sp>
      <p:sp>
        <p:nvSpPr>
          <p:cNvPr id="17" name="Text Box 17"/>
          <p:cNvSpPr txBox="1">
            <a:spLocks noChangeArrowheads="1"/>
          </p:cNvSpPr>
          <p:nvPr/>
        </p:nvSpPr>
        <p:spPr bwMode="auto">
          <a:xfrm>
            <a:off x="3694184" y="6146174"/>
            <a:ext cx="30797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a:solidFill>
                  <a:srgbClr val="FFCC99"/>
                </a:solidFill>
                <a:latin typeface="Arial" panose="020B0604020202020204" pitchFamily="34" charset="0"/>
              </a:rPr>
              <a:t>01001111.00111101B</a:t>
            </a:r>
            <a:endParaRPr lang="en-US" altLang="zh-CN" sz="2400" b="0">
              <a:solidFill>
                <a:srgbClr val="FFCC99"/>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7" presetClass="entr" presetSubtype="1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7" presetClass="entr" presetSubtype="1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17" presetClass="entr" presetSubtype="1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p:cTn id="40" dur="500" fill="hold"/>
                                        <p:tgtEl>
                                          <p:spTgt spid="10"/>
                                        </p:tgtEl>
                                        <p:attrNameLst>
                                          <p:attrName>ppt_w</p:attrName>
                                        </p:attrNameLst>
                                      </p:cBhvr>
                                      <p:tavLst>
                                        <p:tav tm="0">
                                          <p:val>
                                            <p:fltVal val="0"/>
                                          </p:val>
                                        </p:tav>
                                        <p:tav tm="100000">
                                          <p:val>
                                            <p:strVal val="#ppt_w"/>
                                          </p:val>
                                        </p:tav>
                                      </p:tavLst>
                                    </p:anim>
                                    <p:anim calcmode="lin" valueType="num">
                                      <p:cBhvr>
                                        <p:cTn id="41"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p:cTn id="46" dur="500" fill="hold"/>
                                        <p:tgtEl>
                                          <p:spTgt spid="11"/>
                                        </p:tgtEl>
                                        <p:attrNameLst>
                                          <p:attrName>ppt_w</p:attrName>
                                        </p:attrNameLst>
                                      </p:cBhvr>
                                      <p:tavLst>
                                        <p:tav tm="0">
                                          <p:val>
                                            <p:fltVal val="0"/>
                                          </p:val>
                                        </p:tav>
                                        <p:tav tm="100000">
                                          <p:val>
                                            <p:strVal val="#ppt_w"/>
                                          </p:val>
                                        </p:tav>
                                      </p:tavLst>
                                    </p:anim>
                                    <p:anim calcmode="lin" valueType="num">
                                      <p:cBhvr>
                                        <p:cTn id="47"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10"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ppt_w</p:attrName>
                                        </p:attrNameLst>
                                      </p:cBhvr>
                                      <p:tavLst>
                                        <p:tav tm="0">
                                          <p:val>
                                            <p:fltVal val="0"/>
                                          </p:val>
                                        </p:tav>
                                        <p:tav tm="100000">
                                          <p:val>
                                            <p:strVal val="#ppt_w"/>
                                          </p:val>
                                        </p:tav>
                                      </p:tavLst>
                                    </p:anim>
                                    <p:anim calcmode="lin" valueType="num">
                                      <p:cBhvr>
                                        <p:cTn id="53"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iterate type="lt">
                                    <p:tmAbs val="75"/>
                                  </p:iterate>
                                  <p:childTnLst>
                                    <p:set>
                                      <p:cBhvr>
                                        <p:cTn id="57" dur="1" fill="hold">
                                          <p:stCondLst>
                                            <p:cond delay="74"/>
                                          </p:stCondLst>
                                        </p:cTn>
                                        <p:tgtEl>
                                          <p:spTgt spid="1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iterate type="lt">
                                    <p:tmAbs val="75"/>
                                  </p:iterate>
                                  <p:childTnLst>
                                    <p:set>
                                      <p:cBhvr>
                                        <p:cTn id="61" dur="1" fill="hold">
                                          <p:stCondLst>
                                            <p:cond delay="74"/>
                                          </p:stCondLst>
                                        </p:cTn>
                                        <p:tgtEl>
                                          <p:spTgt spid="1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1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up)">
                                      <p:cBhvr>
                                        <p:cTn id="70" dur="500"/>
                                        <p:tgtEl>
                                          <p:spTgt spid="16"/>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iterate type="lt">
                                    <p:tmAbs val="75"/>
                                  </p:iterate>
                                  <p:childTnLst>
                                    <p:set>
                                      <p:cBhvr>
                                        <p:cTn id="74" dur="1" fill="hold">
                                          <p:stCondLst>
                                            <p:cond delay="74"/>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nimBg="1"/>
      <p:bldP spid="7" grpId="0" autoUpdateAnimBg="0"/>
      <p:bldP spid="13" grpId="0" autoUpdateAnimBg="0"/>
      <p:bldP spid="14" grpId="0" autoUpdateAnimBg="0"/>
      <p:bldP spid="15" grpId="0" autoUpdateAnimBg="0"/>
      <p:bldP spid="16" grpId="0" animBg="1"/>
      <p:bldP spid="1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b="1" dirty="0">
                <a:solidFill>
                  <a:srgbClr val="00FFCC"/>
                </a:solidFill>
                <a:ea typeface="华文新魏" panose="02010800040101010101" pitchFamily="2" charset="-122"/>
              </a:rPr>
              <a:t>    ④</a:t>
            </a:r>
            <a:r>
              <a:rPr lang="zh-CN" altLang="en-US" sz="2400" b="1" dirty="0">
                <a:solidFill>
                  <a:srgbClr val="00FFCC"/>
                </a:solidFill>
                <a:ea typeface="楷体_GB2312" pitchFamily="49" charset="-122"/>
              </a:rPr>
              <a:t>二进制与八进制的相互转换</a:t>
            </a:r>
            <a:endParaRPr lang="zh-CN" altLang="en-US" sz="2400" dirty="0"/>
          </a:p>
        </p:txBody>
      </p:sp>
      <p:sp>
        <p:nvSpPr>
          <p:cNvPr id="13" name="Text Box 3"/>
          <p:cNvSpPr txBox="1">
            <a:spLocks noChangeArrowheads="1"/>
          </p:cNvSpPr>
          <p:nvPr/>
        </p:nvSpPr>
        <p:spPr bwMode="auto">
          <a:xfrm>
            <a:off x="1" y="777875"/>
            <a:ext cx="11986788"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FFFFCC"/>
                </a:solidFill>
                <a:effectLst/>
                <a:uLnTx/>
                <a:uFillTx/>
                <a:latin typeface="Times New Roman" panose="02020603050405020304" pitchFamily="18" charset="0"/>
                <a:ea typeface="楷体_GB2312" pitchFamily="49" charset="-122"/>
              </a:rPr>
              <a:t>        </a:t>
            </a:r>
            <a:r>
              <a:rPr kumimoji="1" lang="zh-CN" altLang="en-US" sz="2400" b="1" i="0" u="none" strike="noStrike" kern="0" cap="none" spc="0" normalizeH="0" baseline="0" noProof="0" dirty="0">
                <a:ln>
                  <a:noFill/>
                </a:ln>
                <a:solidFill>
                  <a:srgbClr val="FFFFCC"/>
                </a:solidFill>
                <a:effectLst/>
                <a:uLnTx/>
                <a:uFillTx/>
                <a:latin typeface="Times New Roman" panose="02020603050405020304" pitchFamily="18" charset="0"/>
                <a:ea typeface="楷体_GB2312" pitchFamily="49" charset="-122"/>
              </a:rPr>
              <a:t>一位八进制数恰好对应三位二进制，两者之间可按如下方法完成转换：</a:t>
            </a:r>
            <a:endParaRPr kumimoji="1" lang="zh-CN" altLang="en-US" sz="2400" b="0" i="0" u="none" strike="noStrike" kern="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4" name="Text Box 4"/>
          <p:cNvSpPr txBox="1">
            <a:spLocks noChangeArrowheads="1"/>
          </p:cNvSpPr>
          <p:nvPr/>
        </p:nvSpPr>
        <p:spPr bwMode="auto">
          <a:xfrm>
            <a:off x="1" y="1342935"/>
            <a:ext cx="12086376"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FFFFCC"/>
                </a:solidFill>
                <a:effectLst/>
                <a:uLnTx/>
                <a:uFillTx/>
                <a:latin typeface="Times New Roman" panose="02020603050405020304" pitchFamily="18" charset="0"/>
                <a:ea typeface="楷体_GB2312" pitchFamily="49" charset="-122"/>
              </a:rPr>
              <a:t>        </a:t>
            </a:r>
            <a:r>
              <a:rPr kumimoji="1" lang="zh-CN" altLang="en-US" sz="2400" b="1" i="0" u="none" strike="noStrike" kern="0" cap="none" spc="0" normalizeH="0" baseline="0" noProof="0" dirty="0">
                <a:ln>
                  <a:noFill/>
                </a:ln>
                <a:solidFill>
                  <a:srgbClr val="FFFFCC"/>
                </a:solidFill>
                <a:effectLst/>
                <a:uLnTx/>
                <a:uFillTx/>
                <a:latin typeface="Times New Roman" panose="02020603050405020304" pitchFamily="18" charset="0"/>
                <a:ea typeface="楷体_GB2312" pitchFamily="49" charset="-122"/>
              </a:rPr>
              <a:t>二进制到八进制：以小数点为界，整数部分从右向左三位一组，不足高位补零，小数部分从左向右，三位一组，不足低位补零，写出三位二进制对应的八进制序列。</a:t>
            </a:r>
            <a:endParaRPr kumimoji="1" lang="zh-CN" altLang="en-US" sz="2400" b="0" i="0" u="none" strike="noStrike" kern="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5" name="Text Box 5"/>
          <p:cNvSpPr txBox="1">
            <a:spLocks noChangeArrowheads="1"/>
          </p:cNvSpPr>
          <p:nvPr/>
        </p:nvSpPr>
        <p:spPr bwMode="auto">
          <a:xfrm>
            <a:off x="4198730" y="2456481"/>
            <a:ext cx="27813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FFFF00"/>
                </a:solidFill>
                <a:latin typeface="Arial" panose="020B0604020202020204" pitchFamily="34" charset="0"/>
              </a:rPr>
              <a:t>1010011.0110111B</a:t>
            </a:r>
            <a:endParaRPr lang="en-US" altLang="zh-CN" sz="2400">
              <a:solidFill>
                <a:srgbClr val="FFFF00"/>
              </a:solidFill>
              <a:latin typeface="Arial" panose="020B0604020202020204" pitchFamily="34" charset="0"/>
            </a:endParaRPr>
          </a:p>
        </p:txBody>
      </p:sp>
      <p:sp>
        <p:nvSpPr>
          <p:cNvPr id="16" name="AutoShape 6"/>
          <p:cNvSpPr>
            <a:spLocks noChangeArrowheads="1"/>
          </p:cNvSpPr>
          <p:nvPr/>
        </p:nvSpPr>
        <p:spPr bwMode="auto">
          <a:xfrm>
            <a:off x="5317917" y="2909905"/>
            <a:ext cx="304800" cy="685800"/>
          </a:xfrm>
          <a:prstGeom prst="downArrow">
            <a:avLst>
              <a:gd name="adj1" fmla="val 50000"/>
              <a:gd name="adj2" fmla="val 56250"/>
            </a:avLst>
          </a:prstGeom>
          <a:gradFill rotWithShape="0">
            <a:gsLst>
              <a:gs pos="0">
                <a:srgbClr val="FF0000">
                  <a:gamma/>
                  <a:shade val="46275"/>
                  <a:invGamma/>
                </a:srgbClr>
              </a:gs>
              <a:gs pos="50000">
                <a:srgbClr val="FF0000"/>
              </a:gs>
              <a:gs pos="100000">
                <a:srgbClr val="FF0000">
                  <a:gamma/>
                  <a:shade val="46275"/>
                  <a:invGamma/>
                </a:srgbClr>
              </a:gs>
            </a:gsLst>
            <a:lin ang="0" scaled="1"/>
          </a:gradFill>
          <a:ln w="9525">
            <a:noFill/>
            <a:miter lim="800000"/>
          </a:ln>
          <a:effectLst/>
        </p:spPr>
        <p:txBody>
          <a:bodyPr wrap="none" lIns="90000" tIns="46800" rIns="90000" bIns="4680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7" name="Text Box 7"/>
          <p:cNvSpPr txBox="1">
            <a:spLocks noChangeArrowheads="1"/>
          </p:cNvSpPr>
          <p:nvPr/>
        </p:nvSpPr>
        <p:spPr bwMode="auto">
          <a:xfrm>
            <a:off x="3870117" y="3523281"/>
            <a:ext cx="34686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FFFF00"/>
                </a:solidFill>
                <a:latin typeface="Arial" panose="020B0604020202020204" pitchFamily="34" charset="0"/>
              </a:rPr>
              <a:t>00</a:t>
            </a:r>
            <a:r>
              <a:rPr lang="en-US" altLang="zh-CN" sz="2400">
                <a:solidFill>
                  <a:srgbClr val="FFFFCC"/>
                </a:solidFill>
                <a:latin typeface="Arial" panose="020B0604020202020204" pitchFamily="34" charset="0"/>
              </a:rPr>
              <a:t>1</a:t>
            </a:r>
            <a:r>
              <a:rPr lang="en-US" altLang="zh-CN" sz="2400">
                <a:solidFill>
                  <a:srgbClr val="FFFF00"/>
                </a:solidFill>
                <a:latin typeface="Arial" panose="020B0604020202020204" pitchFamily="34" charset="0"/>
              </a:rPr>
              <a:t>010</a:t>
            </a:r>
            <a:r>
              <a:rPr lang="en-US" altLang="zh-CN" sz="2400">
                <a:solidFill>
                  <a:srgbClr val="FFFFCC"/>
                </a:solidFill>
                <a:latin typeface="Arial" panose="020B0604020202020204" pitchFamily="34" charset="0"/>
              </a:rPr>
              <a:t>011</a:t>
            </a:r>
            <a:r>
              <a:rPr lang="en-US" altLang="zh-CN" sz="2400">
                <a:solidFill>
                  <a:srgbClr val="66FF33"/>
                </a:solidFill>
                <a:latin typeface="Arial" panose="020B0604020202020204" pitchFamily="34" charset="0"/>
              </a:rPr>
              <a:t>.</a:t>
            </a:r>
            <a:r>
              <a:rPr lang="en-US" altLang="zh-CN" sz="2400">
                <a:solidFill>
                  <a:srgbClr val="FFFF00"/>
                </a:solidFill>
                <a:latin typeface="Arial" panose="020B0604020202020204" pitchFamily="34" charset="0"/>
              </a:rPr>
              <a:t>011</a:t>
            </a:r>
            <a:r>
              <a:rPr lang="en-US" altLang="zh-CN" sz="2400">
                <a:solidFill>
                  <a:srgbClr val="FFFFCC"/>
                </a:solidFill>
                <a:latin typeface="Arial" panose="020B0604020202020204" pitchFamily="34" charset="0"/>
              </a:rPr>
              <a:t>011</a:t>
            </a:r>
            <a:r>
              <a:rPr lang="en-US" altLang="zh-CN" sz="2400">
                <a:solidFill>
                  <a:srgbClr val="FFFF00"/>
                </a:solidFill>
                <a:latin typeface="Arial" panose="020B0604020202020204" pitchFamily="34" charset="0"/>
              </a:rPr>
              <a:t>100</a:t>
            </a:r>
            <a:r>
              <a:rPr lang="en-US" altLang="zh-CN" sz="2400">
                <a:solidFill>
                  <a:srgbClr val="FFFFFF"/>
                </a:solidFill>
                <a:latin typeface="Arial" panose="020B0604020202020204" pitchFamily="34" charset="0"/>
              </a:rPr>
              <a:t>B</a:t>
            </a:r>
            <a:endParaRPr lang="en-US" altLang="zh-CN" sz="2400">
              <a:solidFill>
                <a:srgbClr val="FFFFFF"/>
              </a:solidFill>
              <a:latin typeface="Arial" panose="020B0604020202020204" pitchFamily="34" charset="0"/>
            </a:endParaRPr>
          </a:p>
        </p:txBody>
      </p:sp>
      <p:sp>
        <p:nvSpPr>
          <p:cNvPr id="18" name="Text Box 8"/>
          <p:cNvSpPr txBox="1">
            <a:spLocks noChangeArrowheads="1"/>
          </p:cNvSpPr>
          <p:nvPr/>
        </p:nvSpPr>
        <p:spPr bwMode="auto">
          <a:xfrm>
            <a:off x="4070142" y="3904281"/>
            <a:ext cx="32337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FFFFFF"/>
                </a:solidFill>
                <a:latin typeface="Arial" panose="020B0604020202020204" pitchFamily="34" charset="0"/>
              </a:rPr>
              <a:t>1    2    3 .   3    3   4Q </a:t>
            </a:r>
            <a:endParaRPr lang="en-US" altLang="zh-CN" sz="2400">
              <a:solidFill>
                <a:srgbClr val="FFFFFF"/>
              </a:solidFill>
              <a:latin typeface="Arial" panose="020B0604020202020204" pitchFamily="34" charset="0"/>
            </a:endParaRPr>
          </a:p>
        </p:txBody>
      </p:sp>
      <p:sp>
        <p:nvSpPr>
          <p:cNvPr id="19" name="Text Box 9"/>
          <p:cNvSpPr txBox="1">
            <a:spLocks noChangeArrowheads="1"/>
          </p:cNvSpPr>
          <p:nvPr/>
        </p:nvSpPr>
        <p:spPr bwMode="auto">
          <a:xfrm>
            <a:off x="293479" y="4648200"/>
            <a:ext cx="1179130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FFFFCC"/>
                </a:solidFill>
                <a:effectLst/>
                <a:uLnTx/>
                <a:uFillTx/>
                <a:latin typeface="Times New Roman" panose="02020603050405020304" pitchFamily="18" charset="0"/>
                <a:ea typeface="楷体_GB2312" pitchFamily="49" charset="-122"/>
              </a:rPr>
              <a:t>        </a:t>
            </a:r>
            <a:r>
              <a:rPr kumimoji="1" lang="zh-CN" altLang="en-US" sz="2400" b="1" i="0" u="none" strike="noStrike" kern="0" cap="none" spc="0" normalizeH="0" baseline="0" noProof="0" dirty="0">
                <a:ln>
                  <a:noFill/>
                </a:ln>
                <a:solidFill>
                  <a:srgbClr val="FFFFCC"/>
                </a:solidFill>
                <a:effectLst/>
                <a:uLnTx/>
                <a:uFillTx/>
                <a:latin typeface="Times New Roman" panose="02020603050405020304" pitchFamily="18" charset="0"/>
                <a:ea typeface="楷体_GB2312" pitchFamily="49" charset="-122"/>
              </a:rPr>
              <a:t>八进制到二进制：按顺序写出一位八进制对应的三位二进制序列。</a:t>
            </a:r>
            <a:endParaRPr kumimoji="1" lang="zh-CN" altLang="en-US" sz="2400" b="0" i="0" u="none" strike="noStrike" kern="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20" name="Text Box 10"/>
          <p:cNvSpPr txBox="1">
            <a:spLocks noChangeArrowheads="1"/>
          </p:cNvSpPr>
          <p:nvPr/>
        </p:nvSpPr>
        <p:spPr bwMode="auto">
          <a:xfrm>
            <a:off x="5026610" y="5160343"/>
            <a:ext cx="11922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dirty="0">
                <a:solidFill>
                  <a:srgbClr val="FFFF00"/>
                </a:solidFill>
                <a:latin typeface="Arial" panose="020B0604020202020204" pitchFamily="34" charset="0"/>
              </a:rPr>
              <a:t>74.66Q</a:t>
            </a:r>
            <a:endParaRPr lang="en-US" altLang="zh-CN" sz="2400" dirty="0">
              <a:solidFill>
                <a:srgbClr val="FFFF00"/>
              </a:solidFill>
              <a:latin typeface="Arial" panose="020B0604020202020204" pitchFamily="34" charset="0"/>
            </a:endParaRPr>
          </a:p>
        </p:txBody>
      </p:sp>
      <p:sp>
        <p:nvSpPr>
          <p:cNvPr id="21" name="AutoShape 11"/>
          <p:cNvSpPr>
            <a:spLocks noChangeArrowheads="1"/>
          </p:cNvSpPr>
          <p:nvPr/>
        </p:nvSpPr>
        <p:spPr bwMode="auto">
          <a:xfrm>
            <a:off x="5388560" y="5613767"/>
            <a:ext cx="304800" cy="685800"/>
          </a:xfrm>
          <a:prstGeom prst="downArrow">
            <a:avLst>
              <a:gd name="adj1" fmla="val 50000"/>
              <a:gd name="adj2" fmla="val 56250"/>
            </a:avLst>
          </a:prstGeom>
          <a:gradFill rotWithShape="0">
            <a:gsLst>
              <a:gs pos="0">
                <a:srgbClr val="FF0000">
                  <a:gamma/>
                  <a:shade val="46275"/>
                  <a:invGamma/>
                </a:srgbClr>
              </a:gs>
              <a:gs pos="50000">
                <a:srgbClr val="FF0000"/>
              </a:gs>
              <a:gs pos="100000">
                <a:srgbClr val="FF0000">
                  <a:gamma/>
                  <a:shade val="46275"/>
                  <a:invGamma/>
                </a:srgbClr>
              </a:gs>
            </a:gsLst>
            <a:lin ang="0" scaled="1"/>
          </a:gradFill>
          <a:ln w="9525">
            <a:noFill/>
            <a:miter lim="800000"/>
          </a:ln>
          <a:effectLst/>
        </p:spPr>
        <p:txBody>
          <a:bodyPr wrap="none" lIns="90000" tIns="46800" rIns="90000" bIns="4680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22" name="Text Box 12"/>
          <p:cNvSpPr txBox="1">
            <a:spLocks noChangeArrowheads="1"/>
          </p:cNvSpPr>
          <p:nvPr/>
        </p:nvSpPr>
        <p:spPr bwMode="auto">
          <a:xfrm>
            <a:off x="4397960" y="6266831"/>
            <a:ext cx="24161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a:solidFill>
                  <a:srgbClr val="FFFFFF"/>
                </a:solidFill>
                <a:latin typeface="Arial" panose="020B0604020202020204" pitchFamily="34" charset="0"/>
              </a:rPr>
              <a:t>111100.110110B</a:t>
            </a:r>
            <a:endParaRPr lang="en-US" altLang="zh-CN" sz="240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type="lt">
                                    <p:tmAbs val="75"/>
                                  </p:iterate>
                                  <p:childTnLst>
                                    <p:set>
                                      <p:cBhvr>
                                        <p:cTn id="27" dur="1" fill="hold">
                                          <p:stCondLst>
                                            <p:cond delay="74"/>
                                          </p:stCondLst>
                                        </p:cTn>
                                        <p:tgtEl>
                                          <p:spTgt spid="1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iterate type="lt">
                                    <p:tmAbs val="75"/>
                                  </p:iterate>
                                  <p:childTnLst>
                                    <p:set>
                                      <p:cBhvr>
                                        <p:cTn id="31" dur="1" fill="hold">
                                          <p:stCondLst>
                                            <p:cond delay="74"/>
                                          </p:stCondLst>
                                        </p:cTn>
                                        <p:tgtEl>
                                          <p:spTgt spid="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2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up)">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iterate type="lt">
                                    <p:tmAbs val="75"/>
                                  </p:iterate>
                                  <p:childTnLst>
                                    <p:set>
                                      <p:cBhvr>
                                        <p:cTn id="44" dur="1" fill="hold">
                                          <p:stCondLst>
                                            <p:cond delay="74"/>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utoUpdateAnimBg="0"/>
      <p:bldP spid="15" grpId="0" autoUpdateAnimBg="0"/>
      <p:bldP spid="16" grpId="0" animBg="1" autoUpdateAnimBg="0"/>
      <p:bldP spid="17" grpId="0" autoUpdateAnimBg="0"/>
      <p:bldP spid="18" grpId="0" autoUpdateAnimBg="0"/>
      <p:bldP spid="19" grpId="0" autoUpdateAnimBg="0"/>
      <p:bldP spid="20" grpId="0" autoUpdateAnimBg="0"/>
      <p:bldP spid="21" grpId="0" animBg="1" autoUpdateAnimBg="0"/>
      <p:bldP spid="2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kumimoji="0" lang="zh-CN" altLang="en-US" sz="2800" b="1" dirty="0">
                <a:solidFill>
                  <a:srgbClr val="FFFF00"/>
                </a:solidFill>
                <a:ea typeface="楷体_GB2312" pitchFamily="49" charset="-122"/>
              </a:rPr>
              <a:t>二</a:t>
            </a:r>
            <a:r>
              <a:rPr lang="zh-CN" altLang="en-US" sz="2800" b="1" dirty="0">
                <a:solidFill>
                  <a:srgbClr val="FFFF00"/>
                </a:solidFill>
                <a:ea typeface="楷体_GB2312" pitchFamily="49" charset="-122"/>
              </a:rPr>
              <a:t>进制的相关概念</a:t>
            </a:r>
            <a:endParaRPr lang="zh-CN" altLang="en-US" sz="2800" dirty="0"/>
          </a:p>
        </p:txBody>
      </p:sp>
      <p:sp>
        <p:nvSpPr>
          <p:cNvPr id="12" name="Text Box 3"/>
          <p:cNvSpPr txBox="1">
            <a:spLocks noChangeArrowheads="1"/>
          </p:cNvSpPr>
          <p:nvPr/>
        </p:nvSpPr>
        <p:spPr bwMode="auto">
          <a:xfrm>
            <a:off x="267852" y="894267"/>
            <a:ext cx="32385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dirty="0">
                <a:solidFill>
                  <a:srgbClr val="66FFFF"/>
                </a:solidFill>
                <a:latin typeface="Arial" panose="020B0604020202020204" pitchFamily="34" charset="0"/>
                <a:ea typeface="楷体_GB2312" pitchFamily="49" charset="-122"/>
              </a:rPr>
              <a:t>       </a:t>
            </a:r>
            <a:r>
              <a:rPr lang="zh-CN" altLang="en-US" sz="2400" b="1" dirty="0">
                <a:solidFill>
                  <a:srgbClr val="66FFFF"/>
                </a:solidFill>
                <a:latin typeface="Arial" panose="020B0604020202020204" pitchFamily="34" charset="0"/>
                <a:ea typeface="楷体_GB2312" pitchFamily="49" charset="-122"/>
              </a:rPr>
              <a:t>数据相关的概念：</a:t>
            </a:r>
            <a:endParaRPr lang="zh-CN" altLang="en-US" sz="2400" b="1" dirty="0">
              <a:solidFill>
                <a:srgbClr val="66FFFF"/>
              </a:solidFill>
              <a:latin typeface="Arial" panose="020B0604020202020204" pitchFamily="34" charset="0"/>
              <a:ea typeface="楷体_GB2312" pitchFamily="49" charset="-122"/>
            </a:endParaRPr>
          </a:p>
        </p:txBody>
      </p:sp>
      <p:sp>
        <p:nvSpPr>
          <p:cNvPr id="13" name="Text Box 4"/>
          <p:cNvSpPr txBox="1">
            <a:spLocks noChangeArrowheads="1"/>
          </p:cNvSpPr>
          <p:nvPr/>
        </p:nvSpPr>
        <p:spPr bwMode="auto">
          <a:xfrm>
            <a:off x="836437" y="1314610"/>
            <a:ext cx="5159375"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400" b="1" i="0" u="none" strike="noStrike" kern="0" cap="none" spc="0" normalizeH="0" baseline="0" noProof="0" dirty="0">
                <a:ln>
                  <a:noFill/>
                </a:ln>
                <a:solidFill>
                  <a:srgbClr val="FFFFCC"/>
                </a:solidFill>
                <a:effectLst/>
                <a:uLnTx/>
                <a:uFillTx/>
                <a:latin typeface="Arial" panose="020B0604020202020204" pitchFamily="34" charset="0"/>
                <a:ea typeface="楷体_GB2312" pitchFamily="49" charset="-122"/>
              </a:rPr>
              <a:t>一位二进制称为一个比特（</a:t>
            </a:r>
            <a:r>
              <a:rPr kumimoji="1" lang="en-US" altLang="zh-CN" sz="2400" b="1" i="0" u="none" strike="noStrike" kern="0" cap="none" spc="0" normalizeH="0" baseline="0" noProof="0" dirty="0">
                <a:ln>
                  <a:noFill/>
                </a:ln>
                <a:solidFill>
                  <a:srgbClr val="FFFFCC"/>
                </a:solidFill>
                <a:effectLst/>
                <a:uLnTx/>
                <a:uFillTx/>
                <a:latin typeface="Arial" panose="020B0604020202020204" pitchFamily="34" charset="0"/>
                <a:ea typeface="楷体_GB2312" pitchFamily="49" charset="-122"/>
              </a:rPr>
              <a:t>bit</a:t>
            </a:r>
            <a:r>
              <a:rPr kumimoji="1" lang="zh-CN" altLang="en-US" sz="2400" b="1" i="0" u="none" strike="noStrike" kern="0" cap="none" spc="0" normalizeH="0" baseline="0" noProof="0" dirty="0">
                <a:ln>
                  <a:noFill/>
                </a:ln>
                <a:solidFill>
                  <a:srgbClr val="FFFFCC"/>
                </a:solidFill>
                <a:effectLst/>
                <a:uLnTx/>
                <a:uFillTx/>
                <a:latin typeface="Arial" panose="020B0604020202020204" pitchFamily="34" charset="0"/>
                <a:ea typeface="楷体_GB2312" pitchFamily="49" charset="-122"/>
              </a:rPr>
              <a:t>）；</a:t>
            </a:r>
            <a:endParaRPr kumimoji="1" lang="zh-CN" altLang="en-US" sz="2400" b="1" i="0" u="none" strike="noStrike" kern="0" cap="none" spc="0" normalizeH="0" baseline="0" noProof="0" dirty="0">
              <a:ln>
                <a:noFill/>
              </a:ln>
              <a:solidFill>
                <a:srgbClr val="FFFFCC"/>
              </a:solidFill>
              <a:effectLst/>
              <a:uLnTx/>
              <a:uFillTx/>
              <a:latin typeface="Arial" panose="020B0604020202020204" pitchFamily="34"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defRPr/>
            </a:pPr>
            <a:r>
              <a:rPr kumimoji="1" lang="zh-CN" altLang="en-US" sz="2400" b="1" i="0" u="none" strike="noStrike" kern="0" cap="none" spc="0" normalizeH="0" baseline="0" noProof="0" dirty="0">
                <a:ln>
                  <a:noFill/>
                </a:ln>
                <a:solidFill>
                  <a:srgbClr val="FFFFCC"/>
                </a:solidFill>
                <a:effectLst/>
                <a:uLnTx/>
                <a:uFillTx/>
                <a:latin typeface="Arial" panose="020B0604020202020204" pitchFamily="34" charset="0"/>
                <a:ea typeface="楷体_GB2312" pitchFamily="49" charset="-122"/>
              </a:rPr>
              <a:t>八位二进制构成一个字节（</a:t>
            </a:r>
            <a:r>
              <a:rPr kumimoji="1" lang="en-US" altLang="zh-CN" sz="2400" b="1" i="0" u="none" strike="noStrike" kern="0" cap="none" spc="0" normalizeH="0" baseline="0" noProof="0" dirty="0">
                <a:ln>
                  <a:noFill/>
                </a:ln>
                <a:solidFill>
                  <a:srgbClr val="FFFFCC"/>
                </a:solidFill>
                <a:effectLst/>
                <a:uLnTx/>
                <a:uFillTx/>
                <a:latin typeface="Arial" panose="020B0604020202020204" pitchFamily="34" charset="0"/>
                <a:ea typeface="楷体_GB2312" pitchFamily="49" charset="-122"/>
              </a:rPr>
              <a:t>Byte</a:t>
            </a:r>
            <a:r>
              <a:rPr kumimoji="1" lang="zh-CN" altLang="en-US" sz="2400" b="1" i="0" u="none" strike="noStrike" kern="0" cap="none" spc="0" normalizeH="0" baseline="0" noProof="0" dirty="0">
                <a:ln>
                  <a:noFill/>
                </a:ln>
                <a:solidFill>
                  <a:srgbClr val="FFFFCC"/>
                </a:solidFill>
                <a:effectLst/>
                <a:uLnTx/>
                <a:uFillTx/>
                <a:latin typeface="Arial" panose="020B0604020202020204" pitchFamily="34" charset="0"/>
                <a:ea typeface="楷体_GB2312" pitchFamily="49" charset="-122"/>
              </a:rPr>
              <a:t>）。</a:t>
            </a:r>
            <a:endParaRPr kumimoji="1" lang="zh-CN" altLang="en-US" sz="2400" b="1" i="0" u="none" strike="noStrike" kern="0" cap="none" spc="0" normalizeH="0" baseline="0" noProof="0" dirty="0">
              <a:ln>
                <a:noFill/>
              </a:ln>
              <a:solidFill>
                <a:srgbClr val="FFFFCC"/>
              </a:solidFill>
              <a:effectLst/>
              <a:uLnTx/>
              <a:uFillTx/>
              <a:latin typeface="Times New Roman" panose="02020603050405020304" pitchFamily="18" charset="0"/>
              <a:ea typeface="宋体" panose="02010600030101010101" pitchFamily="2" charset="-122"/>
            </a:endParaRPr>
          </a:p>
        </p:txBody>
      </p:sp>
      <p:sp>
        <p:nvSpPr>
          <p:cNvPr id="14" name="Text Box 5"/>
          <p:cNvSpPr txBox="1">
            <a:spLocks noChangeArrowheads="1"/>
          </p:cNvSpPr>
          <p:nvPr/>
        </p:nvSpPr>
        <p:spPr bwMode="auto">
          <a:xfrm>
            <a:off x="808730" y="2140191"/>
            <a:ext cx="81835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400" b="1" i="0" u="none" strike="noStrike" kern="0" cap="none" spc="0" normalizeH="0" baseline="0" noProof="0" dirty="0">
                <a:ln>
                  <a:noFill/>
                </a:ln>
                <a:solidFill>
                  <a:srgbClr val="FFFF00"/>
                </a:solidFill>
                <a:effectLst/>
                <a:uLnTx/>
                <a:uFillTx/>
                <a:latin typeface="Arial" panose="020B0604020202020204" pitchFamily="34" charset="0"/>
                <a:ea typeface="楷体_GB2312" pitchFamily="49" charset="-122"/>
              </a:rPr>
              <a:t>字节是存储的基本单元，是计算机对数据操作的最小单位。</a:t>
            </a:r>
            <a:endParaRPr kumimoji="1" lang="zh-CN" altLang="en-US" sz="2400" b="1" i="0" u="none" strike="noStrike" kern="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endParaRPr>
          </a:p>
        </p:txBody>
      </p:sp>
      <p:sp>
        <p:nvSpPr>
          <p:cNvPr id="15" name="Text Box 6"/>
          <p:cNvSpPr txBox="1">
            <a:spLocks noChangeArrowheads="1"/>
          </p:cNvSpPr>
          <p:nvPr/>
        </p:nvSpPr>
        <p:spPr bwMode="auto">
          <a:xfrm>
            <a:off x="808730" y="2612801"/>
            <a:ext cx="26431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b="1" dirty="0">
                <a:solidFill>
                  <a:srgbClr val="66FFFF"/>
                </a:solidFill>
                <a:latin typeface="Arial" panose="020B0604020202020204" pitchFamily="34" charset="0"/>
                <a:ea typeface="楷体_GB2312" pitchFamily="49" charset="-122"/>
              </a:rPr>
              <a:t>地址相关的概念：</a:t>
            </a:r>
            <a:endParaRPr lang="zh-CN" altLang="en-US" sz="2400" b="1" dirty="0">
              <a:solidFill>
                <a:srgbClr val="FFFFFF"/>
              </a:solidFill>
              <a:ea typeface="楷体_GB2312" pitchFamily="49" charset="-122"/>
            </a:endParaRPr>
          </a:p>
        </p:txBody>
      </p:sp>
      <p:sp>
        <p:nvSpPr>
          <p:cNvPr id="16" name="Text Box 7"/>
          <p:cNvSpPr txBox="1">
            <a:spLocks noChangeArrowheads="1"/>
          </p:cNvSpPr>
          <p:nvPr/>
        </p:nvSpPr>
        <p:spPr bwMode="auto">
          <a:xfrm>
            <a:off x="240693" y="3037547"/>
            <a:ext cx="11924148" cy="120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FFFFCC"/>
                </a:solidFill>
                <a:effectLst/>
                <a:uLnTx/>
                <a:uFillTx/>
                <a:latin typeface="Arial" panose="020B0604020202020204" pitchFamily="34" charset="0"/>
                <a:ea typeface="楷体_GB2312" pitchFamily="49" charset="-122"/>
              </a:rPr>
              <a:t>       </a:t>
            </a:r>
            <a:r>
              <a:rPr kumimoji="1" lang="zh-CN" altLang="en-US" sz="2400" b="1" i="0" u="none" strike="noStrike" kern="0" cap="none" spc="0" normalizeH="0" baseline="0" noProof="0" dirty="0">
                <a:ln>
                  <a:noFill/>
                </a:ln>
                <a:solidFill>
                  <a:srgbClr val="FFFFCC"/>
                </a:solidFill>
                <a:effectLst/>
                <a:uLnTx/>
                <a:uFillTx/>
                <a:latin typeface="Arial" panose="020B0604020202020204" pitchFamily="34" charset="0"/>
                <a:ea typeface="楷体_GB2312" pitchFamily="49" charset="-122"/>
              </a:rPr>
              <a:t>地址用于区分部件的单元个数，地址总线由一组能够传输二进制的线构成，总线的宽度决定了可以访问单元的个数。每一根地址线对应一位二进制。一位二进制可以区分两个状态。因此，地址总线的宽度，决定了可以访问部件的单元个数。  </a:t>
            </a:r>
            <a:endParaRPr kumimoji="1" lang="zh-CN" altLang="en-US" sz="2400" b="1" i="0" u="none" strike="noStrike" kern="0" cap="none" spc="0" normalizeH="0" baseline="0" noProof="0" dirty="0">
              <a:ln>
                <a:noFill/>
              </a:ln>
              <a:solidFill>
                <a:srgbClr val="FFFFCC"/>
              </a:solidFill>
              <a:effectLst/>
              <a:uLnTx/>
              <a:uFillTx/>
              <a:latin typeface="Times New Roman" panose="02020603050405020304" pitchFamily="18" charset="0"/>
              <a:ea typeface="宋体" panose="02010600030101010101" pitchFamily="2" charset="-122"/>
            </a:endParaRPr>
          </a:p>
        </p:txBody>
      </p:sp>
      <p:sp>
        <p:nvSpPr>
          <p:cNvPr id="17" name="Text Box 8"/>
          <p:cNvSpPr txBox="1">
            <a:spLocks noChangeArrowheads="1"/>
          </p:cNvSpPr>
          <p:nvPr/>
        </p:nvSpPr>
        <p:spPr bwMode="auto">
          <a:xfrm>
            <a:off x="857810" y="4365583"/>
            <a:ext cx="4833938"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dirty="0">
                <a:solidFill>
                  <a:srgbClr val="FFFF00"/>
                </a:solidFill>
                <a:latin typeface="Arial" panose="020B0604020202020204" pitchFamily="34" charset="0"/>
                <a:ea typeface="楷体_GB2312" pitchFamily="49" charset="-122"/>
              </a:rPr>
              <a:t>10</a:t>
            </a:r>
            <a:r>
              <a:rPr lang="zh-CN" altLang="en-US" sz="2400" b="1" dirty="0">
                <a:solidFill>
                  <a:srgbClr val="FFFF00"/>
                </a:solidFill>
                <a:latin typeface="Arial" panose="020B0604020202020204" pitchFamily="34" charset="0"/>
                <a:ea typeface="楷体_GB2312" pitchFamily="49" charset="-122"/>
              </a:rPr>
              <a:t>根地址线，可访问的单元数是：</a:t>
            </a:r>
            <a:endParaRPr lang="zh-CN" altLang="en-US" sz="2400" b="1" dirty="0">
              <a:solidFill>
                <a:srgbClr val="FFFF00"/>
              </a:solidFill>
              <a:latin typeface="Arial" panose="020B0604020202020204" pitchFamily="34" charset="0"/>
              <a:ea typeface="楷体_GB2312" pitchFamily="49" charset="-122"/>
            </a:endParaRPr>
          </a:p>
          <a:p>
            <a:pPr fontAlgn="base">
              <a:spcBef>
                <a:spcPct val="0"/>
              </a:spcBef>
              <a:spcAft>
                <a:spcPct val="0"/>
              </a:spcAft>
              <a:buFontTx/>
              <a:buNone/>
            </a:pPr>
            <a:r>
              <a:rPr lang="zh-CN" altLang="en-US" sz="2400" b="1" dirty="0">
                <a:solidFill>
                  <a:srgbClr val="FFFF00"/>
                </a:solidFill>
                <a:latin typeface="Arial" panose="020B0604020202020204" pitchFamily="34" charset="0"/>
                <a:ea typeface="楷体_GB2312" pitchFamily="49" charset="-122"/>
              </a:rPr>
              <a:t>            </a:t>
            </a:r>
            <a:r>
              <a:rPr lang="en-US" altLang="zh-CN" sz="2400" b="1" dirty="0">
                <a:solidFill>
                  <a:srgbClr val="FFFF00"/>
                </a:solidFill>
                <a:latin typeface="Arial" panose="020B0604020202020204" pitchFamily="34" charset="0"/>
                <a:ea typeface="楷体_GB2312" pitchFamily="49" charset="-122"/>
              </a:rPr>
              <a:t>2</a:t>
            </a:r>
            <a:r>
              <a:rPr lang="en-US" altLang="zh-CN" sz="2400" b="1" baseline="30000" dirty="0">
                <a:solidFill>
                  <a:srgbClr val="FFFF00"/>
                </a:solidFill>
                <a:latin typeface="Arial" panose="020B0604020202020204" pitchFamily="34" charset="0"/>
                <a:ea typeface="楷体_GB2312" pitchFamily="49" charset="-122"/>
              </a:rPr>
              <a:t>10</a:t>
            </a:r>
            <a:r>
              <a:rPr lang="en-US" altLang="zh-CN" sz="2400" b="1" dirty="0">
                <a:solidFill>
                  <a:srgbClr val="FFFF00"/>
                </a:solidFill>
                <a:latin typeface="Arial" panose="020B0604020202020204" pitchFamily="34" charset="0"/>
                <a:ea typeface="楷体_GB2312" pitchFamily="49" charset="-122"/>
              </a:rPr>
              <a:t>=1024</a:t>
            </a:r>
            <a:r>
              <a:rPr lang="en-US" altLang="zh-CN" sz="2400" b="1" dirty="0">
                <a:solidFill>
                  <a:srgbClr val="FFFF00"/>
                </a:solidFill>
                <a:latin typeface="Arial" panose="020B0604020202020204" pitchFamily="34" charset="0"/>
                <a:ea typeface="楷体_GB2312" pitchFamily="49" charset="-122"/>
                <a:sym typeface="Symbol" panose="05050102010706020507" pitchFamily="18" charset="2"/>
              </a:rPr>
              <a:t></a:t>
            </a:r>
            <a:r>
              <a:rPr lang="en-US" altLang="zh-CN" sz="2400" b="1" dirty="0">
                <a:solidFill>
                  <a:srgbClr val="FFFF00"/>
                </a:solidFill>
                <a:latin typeface="Arial" panose="020B0604020202020204" pitchFamily="34" charset="0"/>
                <a:ea typeface="楷体_GB2312" pitchFamily="49" charset="-122"/>
              </a:rPr>
              <a:t>10</a:t>
            </a:r>
            <a:r>
              <a:rPr lang="en-US" altLang="zh-CN" sz="2400" b="1" baseline="30000" dirty="0">
                <a:solidFill>
                  <a:srgbClr val="FFFF00"/>
                </a:solidFill>
                <a:latin typeface="Arial" panose="020B0604020202020204" pitchFamily="34" charset="0"/>
                <a:ea typeface="楷体_GB2312" pitchFamily="49" charset="-122"/>
              </a:rPr>
              <a:t>3</a:t>
            </a:r>
            <a:r>
              <a:rPr lang="en-US" altLang="zh-CN" sz="2400" b="1" dirty="0">
                <a:solidFill>
                  <a:srgbClr val="FFFF00"/>
                </a:solidFill>
                <a:latin typeface="Arial" panose="020B0604020202020204" pitchFamily="34" charset="0"/>
                <a:ea typeface="楷体_GB2312" pitchFamily="49" charset="-122"/>
              </a:rPr>
              <a:t>=1K</a:t>
            </a:r>
            <a:endParaRPr lang="en-US" altLang="zh-CN" sz="2400" b="1" dirty="0">
              <a:solidFill>
                <a:srgbClr val="FFFF00"/>
              </a:solidFill>
              <a:latin typeface="Arial" panose="020B0604020202020204" pitchFamily="34" charset="0"/>
              <a:ea typeface="楷体_GB2312" pitchFamily="49" charset="-122"/>
            </a:endParaRPr>
          </a:p>
        </p:txBody>
      </p:sp>
      <p:sp>
        <p:nvSpPr>
          <p:cNvPr id="18" name="Text Box 9"/>
          <p:cNvSpPr txBox="1">
            <a:spLocks noChangeArrowheads="1"/>
          </p:cNvSpPr>
          <p:nvPr/>
        </p:nvSpPr>
        <p:spPr bwMode="auto">
          <a:xfrm>
            <a:off x="857810" y="5067258"/>
            <a:ext cx="4833938"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dirty="0">
                <a:solidFill>
                  <a:srgbClr val="FFFF00"/>
                </a:solidFill>
                <a:latin typeface="Arial" panose="020B0604020202020204" pitchFamily="34" charset="0"/>
                <a:ea typeface="楷体_GB2312" pitchFamily="49" charset="-122"/>
              </a:rPr>
              <a:t>20</a:t>
            </a:r>
            <a:r>
              <a:rPr lang="zh-CN" altLang="en-US" sz="2400" b="1" dirty="0">
                <a:solidFill>
                  <a:srgbClr val="FFFF00"/>
                </a:solidFill>
                <a:latin typeface="Arial" panose="020B0604020202020204" pitchFamily="34" charset="0"/>
                <a:ea typeface="楷体_GB2312" pitchFamily="49" charset="-122"/>
              </a:rPr>
              <a:t>根地址线，可访问的单元数是：</a:t>
            </a:r>
            <a:endParaRPr lang="zh-CN" altLang="en-US" sz="2400" b="1" dirty="0">
              <a:solidFill>
                <a:srgbClr val="FFFF00"/>
              </a:solidFill>
              <a:latin typeface="Arial" panose="020B0604020202020204" pitchFamily="34" charset="0"/>
              <a:ea typeface="楷体_GB2312" pitchFamily="49" charset="-122"/>
            </a:endParaRPr>
          </a:p>
          <a:p>
            <a:pPr fontAlgn="base">
              <a:spcBef>
                <a:spcPct val="0"/>
              </a:spcBef>
              <a:spcAft>
                <a:spcPct val="0"/>
              </a:spcAft>
              <a:buFontTx/>
              <a:buNone/>
            </a:pPr>
            <a:r>
              <a:rPr lang="zh-CN" altLang="en-US" sz="2400" b="1" dirty="0">
                <a:solidFill>
                  <a:srgbClr val="FFFF00"/>
                </a:solidFill>
                <a:latin typeface="Arial" panose="020B0604020202020204" pitchFamily="34" charset="0"/>
                <a:ea typeface="楷体_GB2312" pitchFamily="49" charset="-122"/>
              </a:rPr>
              <a:t>            </a:t>
            </a:r>
            <a:r>
              <a:rPr lang="en-US" altLang="zh-CN" sz="2400" b="1" dirty="0">
                <a:solidFill>
                  <a:srgbClr val="FFFF00"/>
                </a:solidFill>
                <a:latin typeface="Arial" panose="020B0604020202020204" pitchFamily="34" charset="0"/>
                <a:ea typeface="楷体_GB2312" pitchFamily="49" charset="-122"/>
              </a:rPr>
              <a:t>2</a:t>
            </a:r>
            <a:r>
              <a:rPr lang="en-US" altLang="zh-CN" sz="2400" b="1" baseline="30000" dirty="0">
                <a:solidFill>
                  <a:srgbClr val="FFFF00"/>
                </a:solidFill>
                <a:latin typeface="Arial" panose="020B0604020202020204" pitchFamily="34" charset="0"/>
                <a:ea typeface="楷体_GB2312" pitchFamily="49" charset="-122"/>
              </a:rPr>
              <a:t>20</a:t>
            </a:r>
            <a:r>
              <a:rPr lang="en-US" altLang="zh-CN" sz="2400" b="1" dirty="0">
                <a:solidFill>
                  <a:srgbClr val="FFFF00"/>
                </a:solidFill>
                <a:latin typeface="Arial" panose="020B0604020202020204" pitchFamily="34" charset="0"/>
                <a:ea typeface="楷体_GB2312" pitchFamily="49" charset="-122"/>
              </a:rPr>
              <a:t>=1024K</a:t>
            </a:r>
            <a:r>
              <a:rPr lang="en-US" altLang="zh-CN" sz="2400" b="1" dirty="0">
                <a:solidFill>
                  <a:srgbClr val="FFFF00"/>
                </a:solidFill>
                <a:latin typeface="Arial" panose="020B0604020202020204" pitchFamily="34" charset="0"/>
                <a:ea typeface="楷体_GB2312" pitchFamily="49" charset="-122"/>
                <a:sym typeface="Symbol" panose="05050102010706020507" pitchFamily="18" charset="2"/>
              </a:rPr>
              <a:t></a:t>
            </a:r>
            <a:r>
              <a:rPr lang="en-US" altLang="zh-CN" sz="2400" b="1" dirty="0">
                <a:solidFill>
                  <a:srgbClr val="FFFF00"/>
                </a:solidFill>
                <a:latin typeface="Arial" panose="020B0604020202020204" pitchFamily="34" charset="0"/>
                <a:ea typeface="楷体_GB2312" pitchFamily="49" charset="-122"/>
              </a:rPr>
              <a:t>10</a:t>
            </a:r>
            <a:r>
              <a:rPr lang="en-US" altLang="zh-CN" sz="2400" b="1" baseline="30000" dirty="0">
                <a:solidFill>
                  <a:srgbClr val="FFFF00"/>
                </a:solidFill>
                <a:latin typeface="Arial" panose="020B0604020202020204" pitchFamily="34" charset="0"/>
                <a:ea typeface="楷体_GB2312" pitchFamily="49" charset="-122"/>
              </a:rPr>
              <a:t>6</a:t>
            </a:r>
            <a:r>
              <a:rPr lang="en-US" altLang="zh-CN" sz="2400" b="1" dirty="0">
                <a:solidFill>
                  <a:srgbClr val="FFFF00"/>
                </a:solidFill>
                <a:latin typeface="Arial" panose="020B0604020202020204" pitchFamily="34" charset="0"/>
                <a:ea typeface="楷体_GB2312" pitchFamily="49" charset="-122"/>
              </a:rPr>
              <a:t>=1M</a:t>
            </a:r>
            <a:endParaRPr lang="en-US" altLang="zh-CN" sz="2400" b="1" dirty="0">
              <a:solidFill>
                <a:srgbClr val="FFFF00"/>
              </a:solidFill>
              <a:latin typeface="Arial" panose="020B0604020202020204" pitchFamily="34" charset="0"/>
              <a:ea typeface="楷体_GB2312" pitchFamily="49" charset="-122"/>
            </a:endParaRPr>
          </a:p>
        </p:txBody>
      </p:sp>
      <p:sp>
        <p:nvSpPr>
          <p:cNvPr id="19" name="Text Box 10"/>
          <p:cNvSpPr txBox="1">
            <a:spLocks noChangeArrowheads="1"/>
          </p:cNvSpPr>
          <p:nvPr/>
        </p:nvSpPr>
        <p:spPr bwMode="auto">
          <a:xfrm>
            <a:off x="857810" y="5829258"/>
            <a:ext cx="4833938"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a:solidFill>
                  <a:srgbClr val="FFFF00"/>
                </a:solidFill>
                <a:latin typeface="Arial" panose="020B0604020202020204" pitchFamily="34" charset="0"/>
                <a:ea typeface="楷体_GB2312" pitchFamily="49" charset="-122"/>
              </a:rPr>
              <a:t>30</a:t>
            </a:r>
            <a:r>
              <a:rPr lang="zh-CN" altLang="en-US" sz="2400" b="1">
                <a:solidFill>
                  <a:srgbClr val="FFFF00"/>
                </a:solidFill>
                <a:latin typeface="Arial" panose="020B0604020202020204" pitchFamily="34" charset="0"/>
                <a:ea typeface="楷体_GB2312" pitchFamily="49" charset="-122"/>
              </a:rPr>
              <a:t>根地址线，可访问的单元数是：</a:t>
            </a:r>
            <a:endParaRPr lang="zh-CN" altLang="en-US" sz="2400" b="1">
              <a:solidFill>
                <a:srgbClr val="FFFF00"/>
              </a:solidFill>
              <a:latin typeface="Arial" panose="020B0604020202020204" pitchFamily="34" charset="0"/>
              <a:ea typeface="楷体_GB2312" pitchFamily="49" charset="-122"/>
            </a:endParaRPr>
          </a:p>
          <a:p>
            <a:pPr fontAlgn="base">
              <a:spcBef>
                <a:spcPct val="0"/>
              </a:spcBef>
              <a:spcAft>
                <a:spcPct val="0"/>
              </a:spcAft>
              <a:buFontTx/>
              <a:buNone/>
            </a:pPr>
            <a:r>
              <a:rPr lang="zh-CN" altLang="en-US" sz="2400" b="1">
                <a:solidFill>
                  <a:srgbClr val="FFFF00"/>
                </a:solidFill>
                <a:latin typeface="Arial" panose="020B0604020202020204" pitchFamily="34" charset="0"/>
                <a:ea typeface="楷体_GB2312" pitchFamily="49" charset="-122"/>
              </a:rPr>
              <a:t>            </a:t>
            </a:r>
            <a:r>
              <a:rPr lang="en-US" altLang="zh-CN" sz="2400" b="1">
                <a:solidFill>
                  <a:srgbClr val="FFFF00"/>
                </a:solidFill>
                <a:latin typeface="Arial" panose="020B0604020202020204" pitchFamily="34" charset="0"/>
                <a:ea typeface="楷体_GB2312" pitchFamily="49" charset="-122"/>
              </a:rPr>
              <a:t>2</a:t>
            </a:r>
            <a:r>
              <a:rPr lang="en-US" altLang="zh-CN" sz="2400" b="1" baseline="30000">
                <a:solidFill>
                  <a:srgbClr val="FFFF00"/>
                </a:solidFill>
                <a:latin typeface="Arial" panose="020B0604020202020204" pitchFamily="34" charset="0"/>
                <a:ea typeface="楷体_GB2312" pitchFamily="49" charset="-122"/>
              </a:rPr>
              <a:t>30</a:t>
            </a:r>
            <a:r>
              <a:rPr lang="en-US" altLang="zh-CN" sz="2400" b="1">
                <a:solidFill>
                  <a:srgbClr val="FFFF00"/>
                </a:solidFill>
                <a:latin typeface="Arial" panose="020B0604020202020204" pitchFamily="34" charset="0"/>
                <a:ea typeface="楷体_GB2312" pitchFamily="49" charset="-122"/>
              </a:rPr>
              <a:t>=1024M</a:t>
            </a:r>
            <a:r>
              <a:rPr lang="en-US" altLang="zh-CN" sz="2400" b="1">
                <a:solidFill>
                  <a:srgbClr val="FFFF00"/>
                </a:solidFill>
                <a:latin typeface="Arial" panose="020B0604020202020204" pitchFamily="34" charset="0"/>
                <a:ea typeface="楷体_GB2312" pitchFamily="49" charset="-122"/>
                <a:sym typeface="Symbol" panose="05050102010706020507" pitchFamily="18" charset="2"/>
              </a:rPr>
              <a:t></a:t>
            </a:r>
            <a:r>
              <a:rPr lang="en-US" altLang="zh-CN" sz="2400" b="1">
                <a:solidFill>
                  <a:srgbClr val="FFFF00"/>
                </a:solidFill>
                <a:latin typeface="Arial" panose="020B0604020202020204" pitchFamily="34" charset="0"/>
                <a:ea typeface="楷体_GB2312" pitchFamily="49" charset="-122"/>
              </a:rPr>
              <a:t>10</a:t>
            </a:r>
            <a:r>
              <a:rPr lang="en-US" altLang="zh-CN" sz="2400" b="1" baseline="30000">
                <a:solidFill>
                  <a:srgbClr val="FFFF00"/>
                </a:solidFill>
                <a:latin typeface="Arial" panose="020B0604020202020204" pitchFamily="34" charset="0"/>
                <a:ea typeface="楷体_GB2312" pitchFamily="49" charset="-122"/>
              </a:rPr>
              <a:t>9</a:t>
            </a:r>
            <a:r>
              <a:rPr lang="en-US" altLang="zh-CN" sz="2400" b="1">
                <a:solidFill>
                  <a:srgbClr val="FFFF00"/>
                </a:solidFill>
                <a:latin typeface="Arial" panose="020B0604020202020204" pitchFamily="34" charset="0"/>
                <a:ea typeface="楷体_GB2312" pitchFamily="49" charset="-122"/>
              </a:rPr>
              <a:t>=1G</a:t>
            </a:r>
            <a:endParaRPr lang="en-US" altLang="zh-CN" sz="2400" b="1">
              <a:solidFill>
                <a:srgbClr val="FFFF00"/>
              </a:solidFill>
              <a:latin typeface="Arial" panose="020B0604020202020204" pitchFamily="34" charset="0"/>
              <a:ea typeface="楷体_GB2312" pitchFamily="49" charset="-122"/>
            </a:endParaRPr>
          </a:p>
        </p:txBody>
      </p:sp>
      <p:graphicFrame>
        <p:nvGraphicFramePr>
          <p:cNvPr id="20" name="Group 11"/>
          <p:cNvGraphicFramePr>
            <a:graphicFrameLocks noGrp="1"/>
          </p:cNvGraphicFramePr>
          <p:nvPr/>
        </p:nvGraphicFramePr>
        <p:xfrm>
          <a:off x="7412116" y="977608"/>
          <a:ext cx="4321175" cy="431800"/>
        </p:xfrm>
        <a:graphic>
          <a:graphicData uri="http://schemas.openxmlformats.org/drawingml/2006/table">
            <a:tbl>
              <a:tblPr/>
              <a:tblGrid>
                <a:gridCol w="539750"/>
                <a:gridCol w="541338"/>
                <a:gridCol w="539750"/>
                <a:gridCol w="539750"/>
                <a:gridCol w="539750"/>
                <a:gridCol w="541337"/>
                <a:gridCol w="539750"/>
                <a:gridCol w="539750"/>
              </a:tblGrid>
              <a:tr h="431800">
                <a:tc>
                  <a:txBody>
                    <a:bodyPr/>
                    <a:lstStyle>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rPr>
                        <a:t>b</a:t>
                      </a:r>
                      <a:r>
                        <a:rPr kumimoji="1" lang="en-US" altLang="zh-CN" sz="2000" b="0" i="0" u="none" strike="noStrike" cap="none" normalizeH="0" baseline="-25000">
                          <a:ln>
                            <a:noFill/>
                          </a:ln>
                          <a:solidFill>
                            <a:srgbClr val="FFFF00"/>
                          </a:solidFill>
                          <a:effectLst/>
                          <a:latin typeface="Times New Roman" panose="02020603050405020304" pitchFamily="18" charset="0"/>
                          <a:ea typeface="宋体" panose="02010600030101010101" pitchFamily="2" charset="-122"/>
                        </a:rPr>
                        <a:t>7</a:t>
                      </a:r>
                      <a:endParaRPr kumimoji="1" lang="en-US" altLang="zh-CN" sz="2000" b="0" i="0" u="none" strike="noStrike" cap="none" normalizeH="0" baseline="-25000">
                        <a:ln>
                          <a:noFill/>
                        </a:ln>
                        <a:solidFill>
                          <a:srgbClr val="FFFF00"/>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rPr>
                        <a:t>b</a:t>
                      </a:r>
                      <a:r>
                        <a:rPr kumimoji="1" lang="en-US" altLang="zh-CN" sz="2000" b="0" i="0" u="none" strike="noStrike" cap="none" normalizeH="0" baseline="-25000">
                          <a:ln>
                            <a:noFill/>
                          </a:ln>
                          <a:solidFill>
                            <a:srgbClr val="FFFF00"/>
                          </a:solidFill>
                          <a:effectLst/>
                          <a:latin typeface="Times New Roman" panose="02020603050405020304" pitchFamily="18" charset="0"/>
                          <a:ea typeface="宋体" panose="02010600030101010101" pitchFamily="2" charset="-122"/>
                        </a:rPr>
                        <a:t>6</a:t>
                      </a:r>
                      <a:endParaRPr kumimoji="1" lang="en-US" altLang="zh-CN" sz="2000" b="0" i="0" u="none" strike="noStrike" cap="none" normalizeH="0" baseline="-25000">
                        <a:ln>
                          <a:noFill/>
                        </a:ln>
                        <a:solidFill>
                          <a:srgbClr val="FFFF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rPr>
                        <a:t>b</a:t>
                      </a:r>
                      <a:r>
                        <a:rPr kumimoji="1" lang="en-US" altLang="zh-CN" sz="2000" b="0" i="0" u="none" strike="noStrike" cap="none" normalizeH="0" baseline="-25000">
                          <a:ln>
                            <a:noFill/>
                          </a:ln>
                          <a:solidFill>
                            <a:srgbClr val="FFFF00"/>
                          </a:solidFill>
                          <a:effectLst/>
                          <a:latin typeface="Times New Roman" panose="02020603050405020304" pitchFamily="18" charset="0"/>
                          <a:ea typeface="宋体" panose="02010600030101010101" pitchFamily="2" charset="-122"/>
                        </a:rPr>
                        <a:t>5</a:t>
                      </a:r>
                      <a:endParaRPr kumimoji="1" lang="en-US" altLang="zh-CN" sz="2000" b="0" i="0" u="none" strike="noStrike" cap="none" normalizeH="0" baseline="-25000">
                        <a:ln>
                          <a:noFill/>
                        </a:ln>
                        <a:solidFill>
                          <a:srgbClr val="FFFF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rPr>
                        <a:t>b</a:t>
                      </a:r>
                      <a:r>
                        <a:rPr kumimoji="1" lang="en-US" altLang="zh-CN" sz="2000" b="0" i="0" u="none" strike="noStrike" cap="none" normalizeH="0" baseline="-25000">
                          <a:ln>
                            <a:noFill/>
                          </a:ln>
                          <a:solidFill>
                            <a:srgbClr val="FFFF00"/>
                          </a:solidFill>
                          <a:effectLst/>
                          <a:latin typeface="Times New Roman" panose="02020603050405020304" pitchFamily="18" charset="0"/>
                          <a:ea typeface="宋体" panose="02010600030101010101" pitchFamily="2" charset="-122"/>
                        </a:rPr>
                        <a:t>4</a:t>
                      </a:r>
                      <a:endParaRPr kumimoji="1" lang="en-US" altLang="zh-CN" sz="2000" b="0" i="0" u="none" strike="noStrike" cap="none" normalizeH="0" baseline="-25000">
                        <a:ln>
                          <a:noFill/>
                        </a:ln>
                        <a:solidFill>
                          <a:srgbClr val="FFFF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rPr>
                        <a:t>b</a:t>
                      </a:r>
                      <a:r>
                        <a:rPr kumimoji="1" lang="en-US" altLang="zh-CN" sz="2000" b="0" i="0" u="none" strike="noStrike" cap="none" normalizeH="0" baseline="-25000">
                          <a:ln>
                            <a:noFill/>
                          </a:ln>
                          <a:solidFill>
                            <a:srgbClr val="FFFF00"/>
                          </a:solidFill>
                          <a:effectLst/>
                          <a:latin typeface="Times New Roman" panose="02020603050405020304" pitchFamily="18" charset="0"/>
                          <a:ea typeface="宋体" panose="02010600030101010101" pitchFamily="2" charset="-122"/>
                        </a:rPr>
                        <a:t>3</a:t>
                      </a:r>
                      <a:endParaRPr kumimoji="1" lang="en-US" altLang="zh-CN" sz="2000" b="0" i="0" u="none" strike="noStrike" cap="none" normalizeH="0" baseline="-25000">
                        <a:ln>
                          <a:noFill/>
                        </a:ln>
                        <a:solidFill>
                          <a:srgbClr val="FFFF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rPr>
                        <a:t>b</a:t>
                      </a:r>
                      <a:r>
                        <a:rPr kumimoji="1" lang="en-US" altLang="zh-CN" sz="2000" b="0" i="0" u="none" strike="noStrike" cap="none" normalizeH="0" baseline="-25000">
                          <a:ln>
                            <a:noFill/>
                          </a:ln>
                          <a:solidFill>
                            <a:srgbClr val="FFFF00"/>
                          </a:solidFill>
                          <a:effectLst/>
                          <a:latin typeface="Times New Roman" panose="02020603050405020304" pitchFamily="18" charset="0"/>
                          <a:ea typeface="宋体" panose="02010600030101010101" pitchFamily="2" charset="-122"/>
                        </a:rPr>
                        <a:t>2</a:t>
                      </a:r>
                      <a:endParaRPr kumimoji="1" lang="en-US" altLang="zh-CN" sz="2000" b="0" i="0" u="none" strike="noStrike" cap="none" normalizeH="0" baseline="-25000">
                        <a:ln>
                          <a:noFill/>
                        </a:ln>
                        <a:solidFill>
                          <a:srgbClr val="FFFF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a:ln>
                            <a:noFill/>
                          </a:ln>
                          <a:solidFill>
                            <a:srgbClr val="FFFF00"/>
                          </a:solidFill>
                          <a:effectLst/>
                          <a:latin typeface="Times New Roman" panose="02020603050405020304" pitchFamily="18" charset="0"/>
                          <a:ea typeface="宋体" panose="02010600030101010101" pitchFamily="2" charset="-122"/>
                        </a:rPr>
                        <a:t>b</a:t>
                      </a:r>
                      <a:r>
                        <a:rPr kumimoji="1" lang="en-US" altLang="zh-CN" sz="2000" b="0" i="0" u="none" strike="noStrike" cap="none" normalizeH="0" baseline="-25000">
                          <a:ln>
                            <a:noFill/>
                          </a:ln>
                          <a:solidFill>
                            <a:srgbClr val="FFFF00"/>
                          </a:solidFill>
                          <a:effectLst/>
                          <a:latin typeface="Times New Roman" panose="02020603050405020304" pitchFamily="18" charset="0"/>
                          <a:ea typeface="宋体" panose="02010600030101010101" pitchFamily="2" charset="-122"/>
                        </a:rPr>
                        <a:t>1</a:t>
                      </a:r>
                      <a:endParaRPr kumimoji="1" lang="en-US" altLang="zh-CN" sz="2000" b="0" i="0" u="none" strike="noStrike" cap="none" normalizeH="0" baseline="-25000">
                        <a:ln>
                          <a:noFill/>
                        </a:ln>
                        <a:solidFill>
                          <a:srgbClr val="FFFF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panose="02020603050405020304"/>
                          <a:ea typeface="宋体" panose="02010600030101010101" pitchFamily="2" charset="-122"/>
                        </a:defRPr>
                      </a:lvl1pPr>
                      <a:lvl2pPr marL="457200" algn="l" defTabSz="914400" rtl="0" eaLnBrk="1" latinLnBrk="0" hangingPunct="1">
                        <a:defRPr sz="1800" kern="1200">
                          <a:solidFill>
                            <a:schemeClr val="tx1"/>
                          </a:solidFill>
                          <a:latin typeface="Times New Roman" panose="02020603050405020304"/>
                          <a:ea typeface="宋体" panose="02010600030101010101" pitchFamily="2" charset="-122"/>
                        </a:defRPr>
                      </a:lvl2pPr>
                      <a:lvl3pPr marL="914400" algn="l" defTabSz="914400" rtl="0" eaLnBrk="1" latinLnBrk="0" hangingPunct="1">
                        <a:defRPr sz="1800" kern="1200">
                          <a:solidFill>
                            <a:schemeClr val="tx1"/>
                          </a:solidFill>
                          <a:latin typeface="Times New Roman" panose="02020603050405020304"/>
                          <a:ea typeface="宋体" panose="02010600030101010101" pitchFamily="2" charset="-122"/>
                        </a:defRPr>
                      </a:lvl3pPr>
                      <a:lvl4pPr marL="1371600" algn="l" defTabSz="914400" rtl="0" eaLnBrk="1" latinLnBrk="0" hangingPunct="1">
                        <a:defRPr sz="1800" kern="1200">
                          <a:solidFill>
                            <a:schemeClr val="tx1"/>
                          </a:solidFill>
                          <a:latin typeface="Times New Roman" panose="02020603050405020304"/>
                          <a:ea typeface="宋体" panose="02010600030101010101" pitchFamily="2" charset="-122"/>
                        </a:defRPr>
                      </a:lvl4pPr>
                      <a:lvl5pPr marL="1828800" algn="l" defTabSz="914400" rtl="0" eaLnBrk="1" latinLnBrk="0" hangingPunct="1">
                        <a:defRPr sz="1800" kern="1200">
                          <a:solidFill>
                            <a:schemeClr val="tx1"/>
                          </a:solidFill>
                          <a:latin typeface="Times New Roman" panose="02020603050405020304"/>
                          <a:ea typeface="宋体" panose="02010600030101010101" pitchFamily="2" charset="-122"/>
                        </a:defRPr>
                      </a:lvl5pPr>
                      <a:lvl6pPr marL="2286000" algn="l" defTabSz="914400" rtl="0" eaLnBrk="1" latinLnBrk="0" hangingPunct="1">
                        <a:defRPr sz="1800" kern="1200">
                          <a:solidFill>
                            <a:schemeClr val="tx1"/>
                          </a:solidFill>
                          <a:latin typeface="Times New Roman" panose="02020603050405020304"/>
                          <a:ea typeface="宋体" panose="02010600030101010101" pitchFamily="2" charset="-122"/>
                        </a:defRPr>
                      </a:lvl6pPr>
                      <a:lvl7pPr marL="2743200" algn="l" defTabSz="914400" rtl="0" eaLnBrk="1" latinLnBrk="0" hangingPunct="1">
                        <a:defRPr sz="1800" kern="1200">
                          <a:solidFill>
                            <a:schemeClr val="tx1"/>
                          </a:solidFill>
                          <a:latin typeface="Times New Roman" panose="02020603050405020304"/>
                          <a:ea typeface="宋体" panose="02010600030101010101" pitchFamily="2" charset="-122"/>
                        </a:defRPr>
                      </a:lvl7pPr>
                      <a:lvl8pPr marL="3200400" algn="l" defTabSz="914400" rtl="0" eaLnBrk="1" latinLnBrk="0" hangingPunct="1">
                        <a:defRPr sz="1800" kern="1200">
                          <a:solidFill>
                            <a:schemeClr val="tx1"/>
                          </a:solidFill>
                          <a:latin typeface="Times New Roman" panose="02020603050405020304"/>
                          <a:ea typeface="宋体" panose="02010600030101010101" pitchFamily="2" charset="-122"/>
                        </a:defRPr>
                      </a:lvl8pPr>
                      <a:lvl9pPr marL="3657600" algn="l" defTabSz="914400" rtl="0" eaLnBrk="1" latinLnBrk="0" hangingPunct="1">
                        <a:defRPr sz="1800" kern="1200">
                          <a:solidFill>
                            <a:schemeClr val="tx1"/>
                          </a:solidFill>
                          <a:latin typeface="Times New Roman" panose="02020603050405020304"/>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0" i="0" u="none" strike="noStrike" cap="none" normalizeH="0" baseline="0" dirty="0">
                          <a:ln>
                            <a:noFill/>
                          </a:ln>
                          <a:solidFill>
                            <a:srgbClr val="FFFF00"/>
                          </a:solidFill>
                          <a:effectLst/>
                          <a:latin typeface="Times New Roman" panose="02020603050405020304" pitchFamily="18" charset="0"/>
                          <a:ea typeface="宋体" panose="02010600030101010101" pitchFamily="2" charset="-122"/>
                        </a:rPr>
                        <a:t>b</a:t>
                      </a:r>
                      <a:r>
                        <a:rPr kumimoji="1" lang="en-US" altLang="zh-CN" sz="2000" b="0" i="0" u="none" strike="noStrike" cap="none" normalizeH="0" baseline="-25000" dirty="0">
                          <a:ln>
                            <a:noFill/>
                          </a:ln>
                          <a:solidFill>
                            <a:srgbClr val="FFFF00"/>
                          </a:solidFill>
                          <a:effectLst/>
                          <a:latin typeface="Times New Roman" panose="02020603050405020304" pitchFamily="18" charset="0"/>
                          <a:ea typeface="宋体" panose="02010600030101010101" pitchFamily="2" charset="-122"/>
                        </a:rPr>
                        <a:t>0</a:t>
                      </a:r>
                      <a:endParaRPr kumimoji="1" lang="en-US" altLang="zh-CN" sz="2000" b="0" i="0" u="none" strike="noStrike" cap="none" normalizeH="0" baseline="-25000" dirty="0">
                        <a:ln>
                          <a:noFill/>
                        </a:ln>
                        <a:solidFill>
                          <a:srgbClr val="FFFF00"/>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iterate type="lt">
                                    <p:tmAbs val="75"/>
                                  </p:iterate>
                                  <p:childTnLst>
                                    <p:set>
                                      <p:cBhvr>
                                        <p:cTn id="19" dur="1" fill="hold">
                                          <p:stCondLst>
                                            <p:cond delay="74"/>
                                          </p:stCondLst>
                                        </p:cTn>
                                        <p:tgtEl>
                                          <p:spTgt spid="1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iterate type="lt">
                                    <p:tmAbs val="75"/>
                                  </p:iterate>
                                  <p:childTnLst>
                                    <p:set>
                                      <p:cBhvr>
                                        <p:cTn id="32" dur="1" fill="hold">
                                          <p:stCondLst>
                                            <p:cond delay="74"/>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7">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7">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8">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8">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9">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3" grpId="0" autoUpdateAnimBg="0" build="p"/>
      <p:bldP spid="14" grpId="0" autoUpdateAnimBg="0"/>
      <p:bldP spid="15" grpId="0" autoUpdateAnimBg="0"/>
      <p:bldP spid="16" grpId="0" autoUpdateAnimBg="0"/>
      <p:bldP spid="17" grpId="0" autoUpdateAnimBg="0" build="p"/>
      <p:bldP spid="18" grpId="0" autoUpdateAnimBg="0" build="p"/>
      <p:bldP spid="19" grpId="0" autoUpdateAnimBg="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b="1" dirty="0">
                <a:solidFill>
                  <a:srgbClr val="FFFF00"/>
                </a:solidFill>
                <a:latin typeface="+mn-ea"/>
                <a:ea typeface="+mn-ea"/>
              </a:rPr>
              <a:t>      </a:t>
            </a:r>
            <a:r>
              <a:rPr lang="en-US" altLang="zh-CN" sz="2400" b="1" dirty="0">
                <a:solidFill>
                  <a:srgbClr val="FFFF00"/>
                </a:solidFill>
                <a:latin typeface="微软雅黑" panose="020B0503020204020204" pitchFamily="34" charset="-122"/>
                <a:ea typeface="微软雅黑" panose="020B0503020204020204" pitchFamily="34" charset="-122"/>
              </a:rPr>
              <a:t>1.7 </a:t>
            </a:r>
            <a:r>
              <a:rPr lang="zh-CN" altLang="en-US" sz="2400" b="1" dirty="0">
                <a:solidFill>
                  <a:srgbClr val="FFFF00"/>
                </a:solidFill>
                <a:latin typeface="微软雅黑" panose="020B0503020204020204" pitchFamily="34" charset="-122"/>
                <a:ea typeface="微软雅黑" panose="020B0503020204020204" pitchFamily="34" charset="-122"/>
              </a:rPr>
              <a:t>数值数据的表示方法</a:t>
            </a:r>
            <a:endParaRPr lang="zh-CN" altLang="en-US" sz="2400" b="1" dirty="0">
              <a:latin typeface="微软雅黑" panose="020B0503020204020204" pitchFamily="34" charset="-122"/>
              <a:ea typeface="微软雅黑" panose="020B0503020204020204" pitchFamily="34" charset="-122"/>
            </a:endParaRPr>
          </a:p>
        </p:txBody>
      </p:sp>
      <p:sp>
        <p:nvSpPr>
          <p:cNvPr id="35" name="Text Box 3"/>
          <p:cNvSpPr txBox="1">
            <a:spLocks noChangeArrowheads="1"/>
          </p:cNvSpPr>
          <p:nvPr/>
        </p:nvSpPr>
        <p:spPr bwMode="auto">
          <a:xfrm>
            <a:off x="296333" y="784225"/>
            <a:ext cx="373467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FFFF00"/>
                </a:solidFill>
                <a:effectLst/>
                <a:uLnTx/>
                <a:uFillTx/>
                <a:latin typeface="Times New Roman" panose="02020603050405020304" pitchFamily="18" charset="0"/>
                <a:ea typeface="华文新魏" panose="02010800040101010101" pitchFamily="2" charset="-122"/>
              </a:rPr>
              <a:t>       ⒈</a:t>
            </a:r>
            <a:r>
              <a:rPr kumimoji="1" lang="zh-CN" altLang="en-US" sz="2400" b="1" i="0" u="none" strike="noStrike" kern="0" cap="none" spc="0" normalizeH="0" baseline="0" noProof="0" dirty="0">
                <a:ln>
                  <a:noFill/>
                </a:ln>
                <a:solidFill>
                  <a:srgbClr val="FFFF00"/>
                </a:solidFill>
                <a:effectLst/>
                <a:uLnTx/>
                <a:uFillTx/>
                <a:latin typeface="Times New Roman" panose="02020603050405020304" pitchFamily="18" charset="0"/>
                <a:ea typeface="楷体_GB2312" pitchFamily="49" charset="-122"/>
              </a:rPr>
              <a:t>数值的精度和范围</a:t>
            </a:r>
            <a:endParaRPr kumimoji="1" lang="zh-CN" altLang="en-US" sz="2400" b="0" i="0" u="none" strike="noStrike" kern="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endParaRPr>
          </a:p>
        </p:txBody>
      </p:sp>
      <p:sp>
        <p:nvSpPr>
          <p:cNvPr id="36" name="Text Box 4"/>
          <p:cNvSpPr txBox="1">
            <a:spLocks noChangeArrowheads="1"/>
          </p:cNvSpPr>
          <p:nvPr/>
        </p:nvSpPr>
        <p:spPr bwMode="auto">
          <a:xfrm>
            <a:off x="296333" y="1219515"/>
            <a:ext cx="1189566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dirty="0">
                <a:solidFill>
                  <a:srgbClr val="FFFFCC"/>
                </a:solidFill>
                <a:latin typeface="Arial" panose="020B0604020202020204" pitchFamily="34" charset="0"/>
                <a:ea typeface="楷体_GB2312" pitchFamily="49" charset="-122"/>
              </a:rPr>
              <a:t>       </a:t>
            </a:r>
            <a:r>
              <a:rPr lang="zh-CN" altLang="en-US" sz="2400" b="1" dirty="0">
                <a:solidFill>
                  <a:srgbClr val="FFFFCC"/>
                </a:solidFill>
                <a:latin typeface="Arial" panose="020B0604020202020204" pitchFamily="34" charset="0"/>
                <a:ea typeface="楷体_GB2312" pitchFamily="49" charset="-122"/>
              </a:rPr>
              <a:t>计算机是有模运算，即用有限的二进制位来表示数值。如</a:t>
            </a:r>
            <a:r>
              <a:rPr lang="en-US" altLang="zh-CN" sz="2400" b="1" dirty="0">
                <a:solidFill>
                  <a:srgbClr val="FFFFCC"/>
                </a:solidFill>
                <a:latin typeface="Arial" panose="020B0604020202020204" pitchFamily="34" charset="0"/>
                <a:ea typeface="楷体_GB2312" pitchFamily="49" charset="-122"/>
              </a:rPr>
              <a:t>8bit</a:t>
            </a:r>
            <a:r>
              <a:rPr lang="zh-CN" altLang="en-US" sz="2400" b="1" dirty="0">
                <a:solidFill>
                  <a:srgbClr val="FFFFCC"/>
                </a:solidFill>
                <a:latin typeface="Arial" panose="020B0604020202020204" pitchFamily="34" charset="0"/>
                <a:ea typeface="楷体_GB2312" pitchFamily="49" charset="-122"/>
              </a:rPr>
              <a:t>表示一个无符号数，</a:t>
            </a:r>
            <a:endParaRPr lang="en-US" altLang="zh-CN" sz="2400" b="1" dirty="0">
              <a:solidFill>
                <a:srgbClr val="FFFFCC"/>
              </a:solidFill>
              <a:latin typeface="Arial" panose="020B0604020202020204" pitchFamily="34" charset="0"/>
              <a:ea typeface="楷体_GB2312" pitchFamily="49" charset="-122"/>
            </a:endParaRPr>
          </a:p>
          <a:p>
            <a:pPr fontAlgn="base">
              <a:spcBef>
                <a:spcPct val="0"/>
              </a:spcBef>
              <a:spcAft>
                <a:spcPct val="0"/>
              </a:spcAft>
              <a:buFontTx/>
              <a:buNone/>
            </a:pPr>
            <a:r>
              <a:rPr lang="zh-CN" altLang="en-US" sz="2400" b="1" dirty="0">
                <a:solidFill>
                  <a:srgbClr val="FFFFCC"/>
                </a:solidFill>
                <a:latin typeface="Arial" panose="020B0604020202020204" pitchFamily="34" charset="0"/>
                <a:ea typeface="楷体_GB2312" pitchFamily="49" charset="-122"/>
              </a:rPr>
              <a:t>所能表示的范围从</a:t>
            </a:r>
            <a:r>
              <a:rPr lang="en-US" altLang="zh-CN" sz="2400" b="1" dirty="0">
                <a:solidFill>
                  <a:srgbClr val="FFFFCC"/>
                </a:solidFill>
                <a:latin typeface="Arial" panose="020B0604020202020204" pitchFamily="34" charset="0"/>
                <a:ea typeface="楷体_GB2312" pitchFamily="49" charset="-122"/>
              </a:rPr>
              <a:t>0 ~ 255</a:t>
            </a:r>
            <a:r>
              <a:rPr lang="zh-CN" altLang="en-US" sz="2400" b="1" dirty="0">
                <a:solidFill>
                  <a:srgbClr val="FFFFCC"/>
                </a:solidFill>
                <a:latin typeface="Arial" panose="020B0604020202020204" pitchFamily="34" charset="0"/>
                <a:ea typeface="楷体_GB2312" pitchFamily="49" charset="-122"/>
              </a:rPr>
              <a:t>。</a:t>
            </a:r>
            <a:endParaRPr lang="zh-CN" altLang="en-US" sz="2400" dirty="0">
              <a:solidFill>
                <a:srgbClr val="FFFFCC"/>
              </a:solidFill>
              <a:latin typeface="Arial" panose="020B0604020202020204" pitchFamily="34" charset="0"/>
            </a:endParaRPr>
          </a:p>
        </p:txBody>
      </p:sp>
      <p:sp>
        <p:nvSpPr>
          <p:cNvPr id="37" name="Text Box 5"/>
          <p:cNvSpPr txBox="1">
            <a:spLocks noChangeArrowheads="1"/>
          </p:cNvSpPr>
          <p:nvPr/>
        </p:nvSpPr>
        <p:spPr bwMode="auto">
          <a:xfrm>
            <a:off x="874788" y="2259398"/>
            <a:ext cx="3933825" cy="511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400" b="1" i="0" u="none" strike="noStrike" kern="0" cap="none" spc="0" normalizeH="0" baseline="0" noProof="0" dirty="0">
                <a:ln>
                  <a:noFill/>
                </a:ln>
                <a:solidFill>
                  <a:srgbClr val="FFFFCC"/>
                </a:solidFill>
                <a:effectLst/>
                <a:uLnTx/>
                <a:uFillTx/>
                <a:latin typeface="Times New Roman" panose="02020603050405020304" pitchFamily="18" charset="0"/>
                <a:ea typeface="楷体_GB2312" pitchFamily="49" charset="-122"/>
              </a:rPr>
              <a:t>计算机表示数值的三要素：</a:t>
            </a:r>
            <a:r>
              <a:rPr kumimoji="1" lang="zh-CN" altLang="en-US" sz="2400" b="0" i="0" u="none" strike="noStrike" kern="0" cap="none" spc="0" normalizeH="0" baseline="0" noProof="0" dirty="0">
                <a:ln>
                  <a:noFill/>
                </a:ln>
                <a:solidFill>
                  <a:srgbClr val="FFFFCC"/>
                </a:solidFill>
                <a:effectLst/>
                <a:uLnTx/>
                <a:uFillTx/>
                <a:latin typeface="Times New Roman" panose="02020603050405020304" pitchFamily="18" charset="0"/>
                <a:ea typeface="宋体" panose="02010600030101010101" pitchFamily="2" charset="-122"/>
              </a:rPr>
              <a:t> </a:t>
            </a:r>
            <a:endParaRPr kumimoji="1" lang="zh-CN" altLang="en-US" sz="2400" b="0" i="0" u="none" strike="noStrike" kern="0" cap="none" spc="0" normalizeH="0" baseline="0" noProof="0" dirty="0">
              <a:ln>
                <a:noFill/>
              </a:ln>
              <a:solidFill>
                <a:srgbClr val="FFFFCC"/>
              </a:solidFill>
              <a:effectLst/>
              <a:uLnTx/>
              <a:uFillTx/>
              <a:latin typeface="Times New Roman" panose="02020603050405020304" pitchFamily="18" charset="0"/>
              <a:ea typeface="宋体" panose="02010600030101010101" pitchFamily="2" charset="-122"/>
            </a:endParaRPr>
          </a:p>
        </p:txBody>
      </p:sp>
      <p:sp>
        <p:nvSpPr>
          <p:cNvPr id="38" name="Text Box 6"/>
          <p:cNvSpPr txBox="1">
            <a:spLocks noChangeArrowheads="1"/>
          </p:cNvSpPr>
          <p:nvPr/>
        </p:nvSpPr>
        <p:spPr bwMode="auto">
          <a:xfrm>
            <a:off x="4906983" y="1905000"/>
            <a:ext cx="10287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400" b="1" i="0" u="none" strike="noStrike" kern="0" cap="none" spc="0" normalizeH="0" baseline="0" noProof="0">
                <a:ln>
                  <a:noFill/>
                </a:ln>
                <a:solidFill>
                  <a:srgbClr val="66FF33"/>
                </a:solidFill>
                <a:effectLst/>
                <a:uLnTx/>
                <a:uFillTx/>
                <a:latin typeface="Times New Roman" panose="02020603050405020304" pitchFamily="18" charset="0"/>
                <a:ea typeface="楷体_GB2312" pitchFamily="49" charset="-122"/>
              </a:rPr>
              <a:t>数   值</a:t>
            </a:r>
            <a:endParaRPr kumimoji="1" lang="zh-CN" altLang="en-US" sz="2400" b="0" i="0" u="none" strike="noStrike" kern="0" cap="none" spc="0" normalizeH="0" baseline="0" noProof="0">
              <a:ln>
                <a:noFill/>
              </a:ln>
              <a:solidFill>
                <a:srgbClr val="66FF33"/>
              </a:solidFill>
              <a:effectLst/>
              <a:uLnTx/>
              <a:uFillTx/>
              <a:latin typeface="Times New Roman" panose="02020603050405020304" pitchFamily="18" charset="0"/>
              <a:ea typeface="宋体" panose="02010600030101010101" pitchFamily="2" charset="-122"/>
            </a:endParaRPr>
          </a:p>
        </p:txBody>
      </p:sp>
      <p:sp>
        <p:nvSpPr>
          <p:cNvPr id="39" name="Text Box 7"/>
          <p:cNvSpPr txBox="1">
            <a:spLocks noChangeArrowheads="1"/>
          </p:cNvSpPr>
          <p:nvPr/>
        </p:nvSpPr>
        <p:spPr bwMode="auto">
          <a:xfrm>
            <a:off x="4832350" y="2277221"/>
            <a:ext cx="11049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400" b="1" i="0" u="none" strike="noStrike" kern="0" cap="none" spc="0" normalizeH="0" baseline="0" noProof="0">
                <a:ln>
                  <a:noFill/>
                </a:ln>
                <a:solidFill>
                  <a:srgbClr val="FFFF00"/>
                </a:solidFill>
                <a:effectLst/>
                <a:uLnTx/>
                <a:uFillTx/>
                <a:latin typeface="Times New Roman" panose="02020603050405020304" pitchFamily="18" charset="0"/>
                <a:ea typeface="楷体_GB2312" pitchFamily="49" charset="-122"/>
              </a:rPr>
              <a:t>小数点</a:t>
            </a:r>
            <a:endParaRPr kumimoji="1" lang="zh-CN" altLang="en-US" sz="2400" b="0" i="0" u="none" strike="noStrike" kern="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endParaRPr>
          </a:p>
        </p:txBody>
      </p:sp>
      <p:sp>
        <p:nvSpPr>
          <p:cNvPr id="40" name="Text Box 8"/>
          <p:cNvSpPr txBox="1">
            <a:spLocks noChangeArrowheads="1"/>
          </p:cNvSpPr>
          <p:nvPr/>
        </p:nvSpPr>
        <p:spPr bwMode="auto">
          <a:xfrm>
            <a:off x="4951433" y="2743200"/>
            <a:ext cx="10287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defRPr/>
            </a:pPr>
            <a:r>
              <a:rPr kumimoji="1" lang="zh-CN" altLang="en-US" sz="2400" b="1" i="0" u="none" strike="noStrike" kern="0" cap="none" spc="0" normalizeH="0" baseline="0" noProof="0" dirty="0">
                <a:ln>
                  <a:noFill/>
                </a:ln>
                <a:solidFill>
                  <a:srgbClr val="66FFFF"/>
                </a:solidFill>
                <a:effectLst/>
                <a:uLnTx/>
                <a:uFillTx/>
                <a:latin typeface="Times New Roman" panose="02020603050405020304" pitchFamily="18" charset="0"/>
                <a:ea typeface="楷体_GB2312" pitchFamily="49" charset="-122"/>
              </a:rPr>
              <a:t>符   号</a:t>
            </a:r>
            <a:endParaRPr kumimoji="1" lang="zh-CN" altLang="en-US" sz="2400" b="0" i="0" u="none" strike="noStrike" kern="0" cap="none" spc="0" normalizeH="0" baseline="0" noProof="0" dirty="0">
              <a:ln>
                <a:noFill/>
              </a:ln>
              <a:solidFill>
                <a:srgbClr val="66FFFF"/>
              </a:solidFill>
              <a:effectLst/>
              <a:uLnTx/>
              <a:uFillTx/>
              <a:latin typeface="Times New Roman" panose="02020603050405020304" pitchFamily="18" charset="0"/>
              <a:ea typeface="宋体" panose="02010600030101010101" pitchFamily="2" charset="-122"/>
            </a:endParaRPr>
          </a:p>
        </p:txBody>
      </p:sp>
      <p:sp>
        <p:nvSpPr>
          <p:cNvPr id="41" name="AutoShape 9"/>
          <p:cNvSpPr/>
          <p:nvPr/>
        </p:nvSpPr>
        <p:spPr bwMode="auto">
          <a:xfrm>
            <a:off x="4554709" y="2124821"/>
            <a:ext cx="304800" cy="838200"/>
          </a:xfrm>
          <a:prstGeom prst="leftBrace">
            <a:avLst>
              <a:gd name="adj1" fmla="val 0"/>
              <a:gd name="adj2" fmla="val 50000"/>
            </a:avLst>
          </a:prstGeom>
          <a:noFill/>
          <a:ln w="9525">
            <a:solidFill>
              <a:srgbClr val="CCFFCC"/>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endParaRPr lang="zh-CN" altLang="en-US" sz="2400" b="1">
              <a:solidFill>
                <a:srgbClr val="FFFFFF"/>
              </a:solidFill>
              <a:latin typeface="楷体_GB2312" pitchFamily="49" charset="-122"/>
              <a:ea typeface="楷体_GB2312" pitchFamily="49" charset="-122"/>
            </a:endParaRPr>
          </a:p>
        </p:txBody>
      </p:sp>
      <p:sp>
        <p:nvSpPr>
          <p:cNvPr id="42" name="Text Box 10"/>
          <p:cNvSpPr txBox="1">
            <a:spLocks noChangeArrowheads="1"/>
          </p:cNvSpPr>
          <p:nvPr/>
        </p:nvSpPr>
        <p:spPr bwMode="auto">
          <a:xfrm>
            <a:off x="296333" y="3039912"/>
            <a:ext cx="3294784"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en-US" altLang="zh-CN" sz="2400" b="1" dirty="0">
                <a:solidFill>
                  <a:srgbClr val="FFFF00"/>
                </a:solidFill>
                <a:ea typeface="华文新魏" panose="02010800040101010101" pitchFamily="2" charset="-122"/>
              </a:rPr>
              <a:t>       ⒉</a:t>
            </a:r>
            <a:r>
              <a:rPr lang="zh-CN" altLang="en-US" sz="2400" b="1" dirty="0">
                <a:solidFill>
                  <a:srgbClr val="FFFF00"/>
                </a:solidFill>
                <a:ea typeface="楷体_GB2312" pitchFamily="49" charset="-122"/>
              </a:rPr>
              <a:t>符号的表示与编码 </a:t>
            </a:r>
            <a:endParaRPr lang="zh-CN" altLang="en-US" sz="2400" b="1" dirty="0">
              <a:solidFill>
                <a:srgbClr val="FFFF00"/>
              </a:solidFill>
              <a:ea typeface="楷体_GB2312" pitchFamily="49" charset="-122"/>
            </a:endParaRPr>
          </a:p>
        </p:txBody>
      </p:sp>
      <p:sp>
        <p:nvSpPr>
          <p:cNvPr id="43" name="Text Box 11"/>
          <p:cNvSpPr txBox="1">
            <a:spLocks noChangeArrowheads="1"/>
          </p:cNvSpPr>
          <p:nvPr/>
        </p:nvSpPr>
        <p:spPr bwMode="auto">
          <a:xfrm>
            <a:off x="296333" y="3457691"/>
            <a:ext cx="8430326"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b="1" dirty="0">
                <a:solidFill>
                  <a:srgbClr val="FFFFCC"/>
                </a:solidFill>
                <a:latin typeface="Arial" panose="020B0604020202020204" pitchFamily="34" charset="0"/>
                <a:ea typeface="楷体_GB2312" pitchFamily="49" charset="-122"/>
                <a:sym typeface="Symbol" panose="05050102010706020507" pitchFamily="18" charset="2"/>
              </a:rPr>
              <a:t>       计算机中用二进制的最高位表示符号：</a:t>
            </a:r>
            <a:r>
              <a:rPr lang="en-US" altLang="zh-CN" sz="2400" b="1" dirty="0">
                <a:solidFill>
                  <a:srgbClr val="FFFF00"/>
                </a:solidFill>
                <a:latin typeface="Arial" panose="020B0604020202020204" pitchFamily="34" charset="0"/>
                <a:ea typeface="楷体_GB2312" pitchFamily="49" charset="-122"/>
                <a:sym typeface="Symbol" panose="05050102010706020507" pitchFamily="18" charset="2"/>
              </a:rPr>
              <a:t>0</a:t>
            </a:r>
            <a:r>
              <a:rPr lang="zh-CN" altLang="en-US" sz="2400" b="1" dirty="0">
                <a:solidFill>
                  <a:srgbClr val="FFFF00"/>
                </a:solidFill>
                <a:latin typeface="Arial" panose="020B0604020202020204" pitchFamily="34" charset="0"/>
                <a:ea typeface="楷体_GB2312" pitchFamily="49" charset="-122"/>
                <a:sym typeface="Symbol" panose="05050102010706020507" pitchFamily="18" charset="2"/>
              </a:rPr>
              <a:t>表示</a:t>
            </a:r>
            <a:r>
              <a:rPr lang="en-US" altLang="zh-CN" sz="2400" b="1" dirty="0">
                <a:solidFill>
                  <a:srgbClr val="FFFF00"/>
                </a:solidFill>
                <a:latin typeface="Arial" panose="020B0604020202020204" pitchFamily="34" charset="0"/>
                <a:ea typeface="楷体_GB2312" pitchFamily="49" charset="-122"/>
                <a:sym typeface="Symbol" panose="05050102010706020507" pitchFamily="18" charset="2"/>
              </a:rPr>
              <a:t>+</a:t>
            </a:r>
            <a:r>
              <a:rPr lang="en-US" altLang="zh-CN" sz="2400" b="1" dirty="0">
                <a:solidFill>
                  <a:srgbClr val="FFFFCC"/>
                </a:solidFill>
                <a:latin typeface="Arial" panose="020B0604020202020204" pitchFamily="34" charset="0"/>
                <a:ea typeface="楷体_GB2312" pitchFamily="49" charset="-122"/>
                <a:sym typeface="Symbol" panose="05050102010706020507" pitchFamily="18" charset="2"/>
              </a:rPr>
              <a:t> </a:t>
            </a:r>
            <a:r>
              <a:rPr lang="zh-CN" altLang="en-US" sz="2400" b="1" dirty="0">
                <a:solidFill>
                  <a:srgbClr val="FFFFCC"/>
                </a:solidFill>
                <a:latin typeface="Arial" panose="020B0604020202020204" pitchFamily="34" charset="0"/>
                <a:ea typeface="楷体_GB2312" pitchFamily="49" charset="-122"/>
                <a:sym typeface="Symbol" panose="05050102010706020507" pitchFamily="18" charset="2"/>
              </a:rPr>
              <a:t>，</a:t>
            </a:r>
            <a:r>
              <a:rPr lang="en-US" altLang="zh-CN" sz="2400" b="1" dirty="0">
                <a:solidFill>
                  <a:srgbClr val="66FF33"/>
                </a:solidFill>
                <a:latin typeface="Arial" panose="020B0604020202020204" pitchFamily="34" charset="0"/>
                <a:ea typeface="楷体_GB2312" pitchFamily="49" charset="-122"/>
                <a:sym typeface="Symbol" panose="05050102010706020507" pitchFamily="18" charset="2"/>
              </a:rPr>
              <a:t>1</a:t>
            </a:r>
            <a:r>
              <a:rPr lang="zh-CN" altLang="en-US" sz="2400" b="1" dirty="0">
                <a:solidFill>
                  <a:srgbClr val="66FF33"/>
                </a:solidFill>
                <a:latin typeface="Arial" panose="020B0604020202020204" pitchFamily="34" charset="0"/>
                <a:ea typeface="楷体_GB2312" pitchFamily="49" charset="-122"/>
                <a:sym typeface="Symbol" panose="05050102010706020507" pitchFamily="18" charset="2"/>
              </a:rPr>
              <a:t>表示</a:t>
            </a:r>
            <a:r>
              <a:rPr lang="en-US" altLang="zh-CN" sz="2400" b="1" dirty="0">
                <a:solidFill>
                  <a:srgbClr val="66FF33"/>
                </a:solidFill>
                <a:latin typeface="Arial" panose="020B0604020202020204" pitchFamily="34" charset="0"/>
                <a:ea typeface="楷体_GB2312" pitchFamily="49" charset="-122"/>
                <a:sym typeface="Symbol" panose="05050102010706020507" pitchFamily="18" charset="2"/>
              </a:rPr>
              <a:t>–</a:t>
            </a:r>
            <a:r>
              <a:rPr lang="zh-CN" altLang="en-US" sz="2400" b="1" dirty="0">
                <a:solidFill>
                  <a:srgbClr val="FFFFCC"/>
                </a:solidFill>
                <a:latin typeface="Arial" panose="020B0604020202020204" pitchFamily="34" charset="0"/>
                <a:ea typeface="楷体_GB2312" pitchFamily="49" charset="-122"/>
                <a:sym typeface="Symbol" panose="05050102010706020507" pitchFamily="18" charset="2"/>
              </a:rPr>
              <a:t>。</a:t>
            </a:r>
            <a:endParaRPr lang="zh-CN" altLang="en-US" sz="2400" b="1" dirty="0">
              <a:solidFill>
                <a:srgbClr val="FFFFCC"/>
              </a:solidFill>
              <a:latin typeface="Arial" panose="020B0604020202020204" pitchFamily="34" charset="0"/>
              <a:ea typeface="楷体_GB2312" pitchFamily="49" charset="-122"/>
              <a:sym typeface="Symbol" panose="05050102010706020507" pitchFamily="18" charset="2"/>
            </a:endParaRPr>
          </a:p>
        </p:txBody>
      </p:sp>
      <p:sp>
        <p:nvSpPr>
          <p:cNvPr id="44" name="Text Box 12"/>
          <p:cNvSpPr txBox="1">
            <a:spLocks noChangeArrowheads="1"/>
          </p:cNvSpPr>
          <p:nvPr/>
        </p:nvSpPr>
        <p:spPr bwMode="auto">
          <a:xfrm>
            <a:off x="905689" y="3904601"/>
            <a:ext cx="327660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b="1" dirty="0">
                <a:solidFill>
                  <a:srgbClr val="FFFF00"/>
                </a:solidFill>
                <a:latin typeface="Arial" panose="020B0604020202020204" pitchFamily="34" charset="0"/>
                <a:ea typeface="楷体_GB2312" pitchFamily="49" charset="-122"/>
                <a:sym typeface="Symbol" panose="05050102010706020507" pitchFamily="18" charset="2"/>
              </a:rPr>
              <a:t>如：</a:t>
            </a:r>
            <a:r>
              <a:rPr lang="en-US" altLang="zh-CN" sz="2400" b="1" dirty="0">
                <a:solidFill>
                  <a:srgbClr val="FFFF00"/>
                </a:solidFill>
                <a:latin typeface="Arial" panose="020B0604020202020204" pitchFamily="34" charset="0"/>
                <a:ea typeface="楷体_GB2312" pitchFamily="49" charset="-122"/>
                <a:sym typeface="Symbol" panose="05050102010706020507" pitchFamily="18" charset="2"/>
              </a:rPr>
              <a:t>+116 </a:t>
            </a:r>
            <a:r>
              <a:rPr lang="en-US" altLang="zh-CN" sz="2400" b="1" dirty="0">
                <a:solidFill>
                  <a:srgbClr val="0000FF"/>
                </a:solidFill>
                <a:latin typeface="Arial" panose="020B0604020202020204" pitchFamily="34" charset="0"/>
                <a:ea typeface="楷体_GB2312" pitchFamily="49" charset="-122"/>
                <a:sym typeface="Symbol" panose="05050102010706020507" pitchFamily="18" charset="2"/>
              </a:rPr>
              <a:t>   </a:t>
            </a:r>
            <a:r>
              <a:rPr lang="en-US" altLang="zh-CN" sz="2400" b="1" dirty="0">
                <a:solidFill>
                  <a:srgbClr val="FF3300"/>
                </a:solidFill>
                <a:latin typeface="Arial" panose="020B0604020202020204" pitchFamily="34" charset="0"/>
                <a:ea typeface="楷体_GB2312" pitchFamily="49" charset="-122"/>
                <a:sym typeface="Symbol" panose="05050102010706020507" pitchFamily="18" charset="2"/>
              </a:rPr>
              <a:t> </a:t>
            </a:r>
            <a:r>
              <a:rPr lang="en-US" altLang="zh-CN" sz="2400" b="1" dirty="0">
                <a:solidFill>
                  <a:srgbClr val="FFFF00"/>
                </a:solidFill>
                <a:latin typeface="Arial" panose="020B0604020202020204" pitchFamily="34" charset="0"/>
                <a:ea typeface="楷体_GB2312" pitchFamily="49" charset="-122"/>
                <a:sym typeface="Symbol" panose="05050102010706020507" pitchFamily="18" charset="2"/>
              </a:rPr>
              <a:t>0</a:t>
            </a:r>
            <a:r>
              <a:rPr lang="en-US" altLang="zh-CN" sz="2400" b="1" dirty="0">
                <a:solidFill>
                  <a:srgbClr val="FFFFFF"/>
                </a:solidFill>
                <a:latin typeface="Arial" panose="020B0604020202020204" pitchFamily="34" charset="0"/>
                <a:ea typeface="楷体_GB2312" pitchFamily="49" charset="-122"/>
                <a:sym typeface="Symbol" panose="05050102010706020507" pitchFamily="18" charset="2"/>
              </a:rPr>
              <a:t>1110100</a:t>
            </a:r>
            <a:endParaRPr lang="en-US" altLang="zh-CN" sz="2400" b="1" dirty="0">
              <a:solidFill>
                <a:srgbClr val="FFFFFF"/>
              </a:solidFill>
              <a:latin typeface="Arial" panose="020B0604020202020204" pitchFamily="34" charset="0"/>
              <a:ea typeface="楷体_GB2312" pitchFamily="49" charset="-122"/>
              <a:sym typeface="Symbol" panose="05050102010706020507" pitchFamily="18" charset="2"/>
            </a:endParaRPr>
          </a:p>
          <a:p>
            <a:pPr fontAlgn="base">
              <a:spcBef>
                <a:spcPct val="0"/>
              </a:spcBef>
              <a:spcAft>
                <a:spcPct val="0"/>
              </a:spcAft>
              <a:buFontTx/>
              <a:buNone/>
            </a:pPr>
            <a:r>
              <a:rPr lang="en-US" altLang="zh-CN" sz="2400" b="1" dirty="0">
                <a:solidFill>
                  <a:srgbClr val="0000FF"/>
                </a:solidFill>
                <a:latin typeface="Arial" panose="020B0604020202020204" pitchFamily="34" charset="0"/>
                <a:ea typeface="楷体_GB2312" pitchFamily="49" charset="-122"/>
                <a:sym typeface="Symbol" panose="05050102010706020507" pitchFamily="18" charset="2"/>
              </a:rPr>
              <a:t>       </a:t>
            </a:r>
            <a:r>
              <a:rPr lang="en-US" altLang="zh-CN" sz="2400" b="1" dirty="0">
                <a:solidFill>
                  <a:srgbClr val="66FF33"/>
                </a:solidFill>
                <a:latin typeface="Arial" panose="020B0604020202020204" pitchFamily="34" charset="0"/>
                <a:ea typeface="楷体_GB2312" pitchFamily="49" charset="-122"/>
                <a:sym typeface="Symbol" panose="05050102010706020507" pitchFamily="18" charset="2"/>
              </a:rPr>
              <a:t>–</a:t>
            </a:r>
            <a:r>
              <a:rPr lang="en-US" altLang="zh-CN" sz="2400" b="1" dirty="0">
                <a:solidFill>
                  <a:srgbClr val="FFFF00"/>
                </a:solidFill>
                <a:latin typeface="Arial" panose="020B0604020202020204" pitchFamily="34" charset="0"/>
                <a:ea typeface="楷体_GB2312" pitchFamily="49" charset="-122"/>
                <a:sym typeface="Symbol" panose="05050102010706020507" pitchFamily="18" charset="2"/>
              </a:rPr>
              <a:t>116 </a:t>
            </a:r>
            <a:r>
              <a:rPr lang="en-US" altLang="zh-CN" sz="2400" b="1" dirty="0">
                <a:solidFill>
                  <a:srgbClr val="0000FF"/>
                </a:solidFill>
                <a:latin typeface="Arial" panose="020B0604020202020204" pitchFamily="34" charset="0"/>
                <a:ea typeface="楷体_GB2312" pitchFamily="49" charset="-122"/>
                <a:sym typeface="Symbol" panose="05050102010706020507" pitchFamily="18" charset="2"/>
              </a:rPr>
              <a:t>    </a:t>
            </a:r>
            <a:r>
              <a:rPr lang="en-US" altLang="zh-CN" sz="2400" b="1" dirty="0">
                <a:solidFill>
                  <a:srgbClr val="66FF33"/>
                </a:solidFill>
                <a:latin typeface="Arial" panose="020B0604020202020204" pitchFamily="34" charset="0"/>
                <a:ea typeface="楷体_GB2312" pitchFamily="49" charset="-122"/>
                <a:sym typeface="Symbol" panose="05050102010706020507" pitchFamily="18" charset="2"/>
              </a:rPr>
              <a:t>1</a:t>
            </a:r>
            <a:r>
              <a:rPr lang="en-US" altLang="zh-CN" sz="2400" b="1" dirty="0">
                <a:solidFill>
                  <a:srgbClr val="FFFFFF"/>
                </a:solidFill>
                <a:latin typeface="Arial" panose="020B0604020202020204" pitchFamily="34" charset="0"/>
                <a:ea typeface="楷体_GB2312" pitchFamily="49" charset="-122"/>
                <a:sym typeface="Symbol" panose="05050102010706020507" pitchFamily="18" charset="2"/>
              </a:rPr>
              <a:t>1110100</a:t>
            </a:r>
            <a:r>
              <a:rPr lang="en-US" altLang="zh-CN" sz="2400" b="1" dirty="0">
                <a:solidFill>
                  <a:srgbClr val="0000FF"/>
                </a:solidFill>
                <a:latin typeface="Arial" panose="020B0604020202020204" pitchFamily="34" charset="0"/>
                <a:ea typeface="楷体_GB2312" pitchFamily="49" charset="-122"/>
                <a:sym typeface="Symbol" panose="05050102010706020507" pitchFamily="18" charset="2"/>
              </a:rPr>
              <a:t> </a:t>
            </a:r>
            <a:endParaRPr lang="en-US" altLang="zh-CN" sz="2400" b="1" dirty="0">
              <a:solidFill>
                <a:srgbClr val="0000FF"/>
              </a:solidFill>
              <a:latin typeface="Arial" panose="020B0604020202020204" pitchFamily="34" charset="0"/>
              <a:ea typeface="楷体_GB2312" pitchFamily="49" charset="-122"/>
              <a:sym typeface="Symbol" panose="05050102010706020507" pitchFamily="18" charset="2"/>
            </a:endParaRPr>
          </a:p>
        </p:txBody>
      </p:sp>
      <p:sp>
        <p:nvSpPr>
          <p:cNvPr id="45" name="Text Box 13"/>
          <p:cNvSpPr txBox="1">
            <a:spLocks noChangeArrowheads="1"/>
          </p:cNvSpPr>
          <p:nvPr/>
        </p:nvSpPr>
        <p:spPr bwMode="auto">
          <a:xfrm>
            <a:off x="296334" y="4757204"/>
            <a:ext cx="890086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b="1" dirty="0">
                <a:solidFill>
                  <a:srgbClr val="FFFFCC"/>
                </a:solidFill>
                <a:latin typeface="Arial" panose="020B0604020202020204" pitchFamily="34" charset="0"/>
                <a:ea typeface="楷体_GB2312" pitchFamily="49" charset="-122"/>
                <a:sym typeface="Symbol" panose="05050102010706020507" pitchFamily="18" charset="2"/>
              </a:rPr>
              <a:t>      在计算机中为了简化运算，采用符号和数值统一编码的方式。</a:t>
            </a:r>
            <a:endParaRPr lang="zh-CN" altLang="en-US" sz="2400" b="1" dirty="0">
              <a:solidFill>
                <a:srgbClr val="FFFFCC"/>
              </a:solidFill>
              <a:latin typeface="Arial" panose="020B0604020202020204" pitchFamily="34" charset="0"/>
              <a:ea typeface="楷体_GB2312" pitchFamily="49" charset="-122"/>
              <a:sym typeface="Symbol" panose="05050102010706020507" pitchFamily="18" charset="2"/>
            </a:endParaRPr>
          </a:p>
        </p:txBody>
      </p:sp>
      <p:sp>
        <p:nvSpPr>
          <p:cNvPr id="46" name="Text Box 14"/>
          <p:cNvSpPr txBox="1">
            <a:spLocks noChangeArrowheads="1"/>
          </p:cNvSpPr>
          <p:nvPr/>
        </p:nvSpPr>
        <p:spPr bwMode="auto">
          <a:xfrm>
            <a:off x="3634207" y="5518509"/>
            <a:ext cx="900113"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800" b="1">
                <a:solidFill>
                  <a:srgbClr val="00FFCC"/>
                </a:solidFill>
                <a:latin typeface="Arial" panose="020B0604020202020204" pitchFamily="34" charset="0"/>
                <a:ea typeface="楷体_GB2312" pitchFamily="49" charset="-122"/>
                <a:sym typeface="Symbol" panose="05050102010706020507" pitchFamily="18" charset="2"/>
              </a:rPr>
              <a:t>真值</a:t>
            </a:r>
            <a:endParaRPr lang="zh-CN" altLang="en-US" sz="2800" b="1">
              <a:solidFill>
                <a:srgbClr val="00FFCC"/>
              </a:solidFill>
              <a:latin typeface="Arial" panose="020B0604020202020204" pitchFamily="34" charset="0"/>
              <a:ea typeface="楷体_GB2312" pitchFamily="49" charset="-122"/>
              <a:sym typeface="Symbol" panose="05050102010706020507" pitchFamily="18" charset="2"/>
            </a:endParaRPr>
          </a:p>
        </p:txBody>
      </p:sp>
      <p:sp>
        <p:nvSpPr>
          <p:cNvPr id="47" name="AutoShape 15"/>
          <p:cNvSpPr>
            <a:spLocks noChangeArrowheads="1"/>
          </p:cNvSpPr>
          <p:nvPr/>
        </p:nvSpPr>
        <p:spPr bwMode="auto">
          <a:xfrm>
            <a:off x="4791495" y="5702659"/>
            <a:ext cx="1219200" cy="228600"/>
          </a:xfrm>
          <a:prstGeom prst="rightArrow">
            <a:avLst>
              <a:gd name="adj1" fmla="val 50000"/>
              <a:gd name="adj2" fmla="val 133333"/>
            </a:avLst>
          </a:prstGeom>
          <a:gradFill rotWithShape="0">
            <a:gsLst>
              <a:gs pos="0">
                <a:srgbClr val="2F7676"/>
              </a:gs>
              <a:gs pos="50000">
                <a:srgbClr val="66FFFF"/>
              </a:gs>
              <a:gs pos="100000">
                <a:srgbClr val="2F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endParaRPr lang="zh-CN" altLang="en-US" sz="2400" b="1">
              <a:solidFill>
                <a:srgbClr val="FFFFFF"/>
              </a:solidFill>
              <a:latin typeface="楷体_GB2312" pitchFamily="49" charset="-122"/>
              <a:ea typeface="楷体_GB2312" pitchFamily="49" charset="-122"/>
            </a:endParaRPr>
          </a:p>
        </p:txBody>
      </p:sp>
      <p:sp>
        <p:nvSpPr>
          <p:cNvPr id="48" name="Text Box 16"/>
          <p:cNvSpPr txBox="1">
            <a:spLocks noChangeArrowheads="1"/>
          </p:cNvSpPr>
          <p:nvPr/>
        </p:nvSpPr>
        <p:spPr bwMode="auto">
          <a:xfrm>
            <a:off x="6129757" y="5570896"/>
            <a:ext cx="11049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b="1">
                <a:solidFill>
                  <a:srgbClr val="FFFF00"/>
                </a:solidFill>
                <a:latin typeface="Arial" panose="020B0604020202020204" pitchFamily="34" charset="0"/>
                <a:ea typeface="楷体_GB2312" pitchFamily="49" charset="-122"/>
                <a:sym typeface="Symbol" panose="05050102010706020507" pitchFamily="18" charset="2"/>
              </a:rPr>
              <a:t>机器数</a:t>
            </a:r>
            <a:endParaRPr lang="zh-CN" altLang="en-US" sz="2400" b="1">
              <a:solidFill>
                <a:srgbClr val="FFFF00"/>
              </a:solidFill>
              <a:latin typeface="Arial" panose="020B0604020202020204" pitchFamily="34" charset="0"/>
              <a:ea typeface="楷体_GB2312" pitchFamily="49" charset="-122"/>
              <a:sym typeface="Symbol" panose="05050102010706020507" pitchFamily="18" charset="2"/>
            </a:endParaRPr>
          </a:p>
        </p:txBody>
      </p:sp>
      <p:sp>
        <p:nvSpPr>
          <p:cNvPr id="49" name="Text Box 17"/>
          <p:cNvSpPr txBox="1">
            <a:spLocks noChangeArrowheads="1"/>
          </p:cNvSpPr>
          <p:nvPr/>
        </p:nvSpPr>
        <p:spPr bwMode="auto">
          <a:xfrm>
            <a:off x="4890775" y="5260966"/>
            <a:ext cx="7969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b="1" dirty="0">
                <a:solidFill>
                  <a:srgbClr val="66FFFF"/>
                </a:solidFill>
                <a:latin typeface="Arial" panose="020B0604020202020204" pitchFamily="34" charset="0"/>
                <a:ea typeface="楷体_GB2312" pitchFamily="49" charset="-122"/>
                <a:sym typeface="Symbol" panose="05050102010706020507" pitchFamily="18" charset="2"/>
              </a:rPr>
              <a:t>编码</a:t>
            </a:r>
            <a:endParaRPr lang="zh-CN" altLang="en-US" sz="2400" b="1" dirty="0">
              <a:solidFill>
                <a:srgbClr val="66FFFF"/>
              </a:solidFill>
              <a:latin typeface="Arial" panose="020B0604020202020204" pitchFamily="34" charset="0"/>
              <a:ea typeface="楷体_GB2312" pitchFamily="49" charset="-122"/>
              <a:sym typeface="Symbol" panose="05050102010706020507" pitchFamily="18" charset="2"/>
            </a:endParaRPr>
          </a:p>
        </p:txBody>
      </p:sp>
      <p:sp>
        <p:nvSpPr>
          <p:cNvPr id="50" name="Text Box 18"/>
          <p:cNvSpPr txBox="1">
            <a:spLocks noChangeArrowheads="1"/>
          </p:cNvSpPr>
          <p:nvPr/>
        </p:nvSpPr>
        <p:spPr bwMode="auto">
          <a:xfrm>
            <a:off x="296333" y="6029180"/>
            <a:ext cx="7362581"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Tx/>
              <a:buNone/>
            </a:pPr>
            <a:r>
              <a:rPr lang="zh-CN" altLang="en-US" sz="2400" b="1" dirty="0">
                <a:solidFill>
                  <a:srgbClr val="FFFFCC"/>
                </a:solidFill>
                <a:latin typeface="Arial" panose="020B0604020202020204" pitchFamily="34" charset="0"/>
                <a:ea typeface="楷体_GB2312" pitchFamily="49" charset="-122"/>
                <a:sym typeface="Symbol" panose="05050102010706020507" pitchFamily="18" charset="2"/>
              </a:rPr>
              <a:t>       常用编码的编码规则有三种：原码、补码、反码。</a:t>
            </a:r>
            <a:endParaRPr lang="zh-CN" altLang="en-US" sz="2400" b="1" dirty="0">
              <a:solidFill>
                <a:srgbClr val="FFFFCC"/>
              </a:solidFill>
              <a:latin typeface="Arial" panose="020B0604020202020204" pitchFamily="34" charset="0"/>
              <a:ea typeface="楷体_GB2312"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ox(in)">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3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42" fill="hold" grpId="0"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barn(outHorizontal)">
                                      <p:cBhvr>
                                        <p:cTn id="20" dur="500"/>
                                        <p:tgtEl>
                                          <p:spTgt spid="41"/>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1+#ppt_w/2"/>
                                          </p:val>
                                        </p:tav>
                                        <p:tav tm="100000">
                                          <p:val>
                                            <p:strVal val="#ppt_x"/>
                                          </p:val>
                                        </p:tav>
                                      </p:tavLst>
                                    </p:anim>
                                    <p:anim calcmode="lin" valueType="num">
                                      <p:cBhvr additive="base">
                                        <p:cTn id="26"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 calcmode="lin" valueType="num">
                                      <p:cBhvr additive="base">
                                        <p:cTn id="31" dur="500" fill="hold"/>
                                        <p:tgtEl>
                                          <p:spTgt spid="39"/>
                                        </p:tgtEl>
                                        <p:attrNameLst>
                                          <p:attrName>ppt_x</p:attrName>
                                        </p:attrNameLst>
                                      </p:cBhvr>
                                      <p:tavLst>
                                        <p:tav tm="0">
                                          <p:val>
                                            <p:strVal val="1+#ppt_w/2"/>
                                          </p:val>
                                        </p:tav>
                                        <p:tav tm="100000">
                                          <p:val>
                                            <p:strVal val="#ppt_x"/>
                                          </p:val>
                                        </p:tav>
                                      </p:tavLst>
                                    </p:anim>
                                    <p:anim calcmode="lin" valueType="num">
                                      <p:cBhvr additive="base">
                                        <p:cTn id="32" dur="500" fill="hold"/>
                                        <p:tgtEl>
                                          <p:spTgt spid="3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 calcmode="lin" valueType="num">
                                      <p:cBhvr additive="base">
                                        <p:cTn id="37" dur="500" fill="hold"/>
                                        <p:tgtEl>
                                          <p:spTgt spid="40"/>
                                        </p:tgtEl>
                                        <p:attrNameLst>
                                          <p:attrName>ppt_x</p:attrName>
                                        </p:attrNameLst>
                                      </p:cBhvr>
                                      <p:tavLst>
                                        <p:tav tm="0">
                                          <p:val>
                                            <p:strVal val="1+#ppt_w/2"/>
                                          </p:val>
                                        </p:tav>
                                        <p:tav tm="100000">
                                          <p:val>
                                            <p:strVal val="#ppt_x"/>
                                          </p:val>
                                        </p:tav>
                                      </p:tavLst>
                                    </p:anim>
                                    <p:anim calcmode="lin" valueType="num">
                                      <p:cBhvr additive="base">
                                        <p:cTn id="3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ox(in)">
                                      <p:cBhvr>
                                        <p:cTn id="43" dur="500"/>
                                        <p:tgtEl>
                                          <p:spTgt spid="4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iterate type="lt">
                                    <p:tmAbs val="75"/>
                                  </p:iterate>
                                  <p:childTnLst>
                                    <p:set>
                                      <p:cBhvr>
                                        <p:cTn id="47" dur="1" fill="hold">
                                          <p:stCondLst>
                                            <p:cond delay="74"/>
                                          </p:stCondLst>
                                        </p:cTn>
                                        <p:tgtEl>
                                          <p:spTgt spid="4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grpId="0" nodeType="clickEffect">
                                  <p:stCondLst>
                                    <p:cond delay="0"/>
                                  </p:stCondLst>
                                  <p:childTnLst>
                                    <p:set>
                                      <p:cBhvr>
                                        <p:cTn id="51" dur="1" fill="hold">
                                          <p:stCondLst>
                                            <p:cond delay="0"/>
                                          </p:stCondLst>
                                        </p:cTn>
                                        <p:tgtEl>
                                          <p:spTgt spid="44">
                                            <p:txEl>
                                              <p:pRg st="0" end="0"/>
                                            </p:txEl>
                                          </p:spTgt>
                                        </p:tgtEl>
                                        <p:attrNameLst>
                                          <p:attrName>style.visibility</p:attrName>
                                        </p:attrNameLst>
                                      </p:cBhvr>
                                      <p:to>
                                        <p:strVal val="visible"/>
                                      </p:to>
                                    </p:set>
                                    <p:anim calcmode="lin" valueType="num">
                                      <p:cBhvr additive="base">
                                        <p:cTn id="52" dur="500" fill="hold"/>
                                        <p:tgtEl>
                                          <p:spTgt spid="44">
                                            <p:txEl>
                                              <p:pRg st="0" end="0"/>
                                            </p:txEl>
                                          </p:spTgt>
                                        </p:tgtEl>
                                        <p:attrNameLst>
                                          <p:attrName>ppt_x</p:attrName>
                                        </p:attrNameLst>
                                      </p:cBhvr>
                                      <p:tavLst>
                                        <p:tav tm="0">
                                          <p:val>
                                            <p:strVal val="1+#ppt_w/2"/>
                                          </p:val>
                                        </p:tav>
                                        <p:tav tm="100000">
                                          <p:val>
                                            <p:strVal val="#ppt_x"/>
                                          </p:val>
                                        </p:tav>
                                      </p:tavLst>
                                    </p:anim>
                                    <p:anim calcmode="lin" valueType="num">
                                      <p:cBhvr additive="base">
                                        <p:cTn id="53" dur="500" fill="hold"/>
                                        <p:tgtEl>
                                          <p:spTgt spid="4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2" fill="hold" grpId="0" nodeType="clickEffect">
                                  <p:stCondLst>
                                    <p:cond delay="0"/>
                                  </p:stCondLst>
                                  <p:childTnLst>
                                    <p:set>
                                      <p:cBhvr>
                                        <p:cTn id="57" dur="1" fill="hold">
                                          <p:stCondLst>
                                            <p:cond delay="0"/>
                                          </p:stCondLst>
                                        </p:cTn>
                                        <p:tgtEl>
                                          <p:spTgt spid="44">
                                            <p:txEl>
                                              <p:pRg st="1" end="1"/>
                                            </p:txEl>
                                          </p:spTgt>
                                        </p:tgtEl>
                                        <p:attrNameLst>
                                          <p:attrName>style.visibility</p:attrName>
                                        </p:attrNameLst>
                                      </p:cBhvr>
                                      <p:to>
                                        <p:strVal val="visible"/>
                                      </p:to>
                                    </p:set>
                                    <p:anim calcmode="lin" valueType="num">
                                      <p:cBhvr additive="base">
                                        <p:cTn id="58" dur="500" fill="hold"/>
                                        <p:tgtEl>
                                          <p:spTgt spid="44">
                                            <p:txEl>
                                              <p:pRg st="1" end="1"/>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4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45"/>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4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left)">
                                      <p:cBhvr>
                                        <p:cTn id="72" dur="500"/>
                                        <p:tgtEl>
                                          <p:spTgt spid="47"/>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3" presetClass="entr" presetSubtype="16" fill="hold" grpId="0" nodeType="clickEffect">
                                  <p:stCondLst>
                                    <p:cond delay="0"/>
                                  </p:stCondLst>
                                  <p:childTnLst>
                                    <p:set>
                                      <p:cBhvr>
                                        <p:cTn id="80" dur="1" fill="hold">
                                          <p:stCondLst>
                                            <p:cond delay="0"/>
                                          </p:stCondLst>
                                        </p:cTn>
                                        <p:tgtEl>
                                          <p:spTgt spid="49"/>
                                        </p:tgtEl>
                                        <p:attrNameLst>
                                          <p:attrName>style.visibility</p:attrName>
                                        </p:attrNameLst>
                                      </p:cBhvr>
                                      <p:to>
                                        <p:strVal val="visible"/>
                                      </p:to>
                                    </p:set>
                                    <p:anim calcmode="lin" valueType="num">
                                      <p:cBhvr>
                                        <p:cTn id="81" dur="500" fill="hold"/>
                                        <p:tgtEl>
                                          <p:spTgt spid="49"/>
                                        </p:tgtEl>
                                        <p:attrNameLst>
                                          <p:attrName>ppt_w</p:attrName>
                                        </p:attrNameLst>
                                      </p:cBhvr>
                                      <p:tavLst>
                                        <p:tav tm="0">
                                          <p:val>
                                            <p:fltVal val="0"/>
                                          </p:val>
                                        </p:tav>
                                        <p:tav tm="100000">
                                          <p:val>
                                            <p:strVal val="#ppt_w"/>
                                          </p:val>
                                        </p:tav>
                                      </p:tavLst>
                                    </p:anim>
                                    <p:anim calcmode="lin" valueType="num">
                                      <p:cBhvr>
                                        <p:cTn id="82" dur="500" fill="hold"/>
                                        <p:tgtEl>
                                          <p:spTgt spid="49"/>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iterate type="lt">
                                    <p:tmAbs val="75"/>
                                  </p:iterate>
                                  <p:childTnLst>
                                    <p:set>
                                      <p:cBhvr>
                                        <p:cTn id="86" dur="1" fill="hold">
                                          <p:stCondLst>
                                            <p:cond delay="74"/>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utoUpdateAnimBg="0"/>
      <p:bldP spid="36" grpId="0" autoUpdateAnimBg="0"/>
      <p:bldP spid="37" grpId="0" autoUpdateAnimBg="0"/>
      <p:bldP spid="38" grpId="0" autoUpdateAnimBg="0"/>
      <p:bldP spid="39" grpId="0" autoUpdateAnimBg="0"/>
      <p:bldP spid="40" grpId="0" autoUpdateAnimBg="0"/>
      <p:bldP spid="41" grpId="0" animBg="1"/>
      <p:bldP spid="42" grpId="0" autoUpdateAnimBg="0"/>
      <p:bldP spid="43" grpId="0" autoUpdateAnimBg="0"/>
      <p:bldP spid="44" grpId="0" autoUpdateAnimBg="0" build="p"/>
      <p:bldP spid="45" grpId="0" autoUpdateAnimBg="0"/>
      <p:bldP spid="46" grpId="0" autoUpdateAnimBg="0"/>
      <p:bldP spid="47" grpId="0" animBg="1"/>
      <p:bldP spid="48" grpId="0" autoUpdateAnimBg="0"/>
      <p:bldP spid="49" grpId="0" autoUpdateAnimBg="0"/>
      <p:bldP spid="5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317626" y="353218"/>
            <a:ext cx="7772400" cy="457200"/>
          </a:xfrm>
        </p:spPr>
        <p:txBody>
          <a:bodyPr/>
          <a:lstStyle/>
          <a:p>
            <a:pPr algn="l" eaLnBrk="1" hangingPunct="1"/>
            <a:r>
              <a:rPr lang="en-US" altLang="zh-CN" sz="2400" b="1" dirty="0">
                <a:solidFill>
                  <a:srgbClr val="00FFCC"/>
                </a:solidFill>
                <a:latin typeface="Arial" panose="020B0604020202020204" pitchFamily="34" charset="0"/>
                <a:ea typeface="华文新魏" panose="02010800040101010101" pitchFamily="2" charset="-122"/>
              </a:rPr>
              <a:t>       ⑴</a:t>
            </a:r>
            <a:r>
              <a:rPr lang="zh-CN" altLang="en-US" sz="2400" b="1" dirty="0">
                <a:solidFill>
                  <a:srgbClr val="00FFCC"/>
                </a:solidFill>
                <a:latin typeface="Arial" panose="020B0604020202020204" pitchFamily="34" charset="0"/>
                <a:ea typeface="楷体_GB2312" pitchFamily="49" charset="-122"/>
              </a:rPr>
              <a:t>原码（</a:t>
            </a:r>
            <a:r>
              <a:rPr lang="en-US" altLang="zh-CN" sz="2400" b="1" dirty="0">
                <a:solidFill>
                  <a:srgbClr val="00FFCC"/>
                </a:solidFill>
                <a:latin typeface="Arial" panose="020B0604020202020204" pitchFamily="34" charset="0"/>
                <a:ea typeface="楷体_GB2312" pitchFamily="49" charset="-122"/>
              </a:rPr>
              <a:t>n</a:t>
            </a:r>
            <a:r>
              <a:rPr lang="zh-CN" altLang="en-US" sz="2400" b="1" dirty="0">
                <a:solidFill>
                  <a:srgbClr val="00FFCC"/>
                </a:solidFill>
                <a:latin typeface="Arial" panose="020B0604020202020204" pitchFamily="34" charset="0"/>
                <a:ea typeface="楷体_GB2312" pitchFamily="49" charset="-122"/>
              </a:rPr>
              <a:t>位）</a:t>
            </a:r>
            <a:endParaRPr lang="zh-CN" altLang="en-US" sz="2400" b="1" dirty="0">
              <a:solidFill>
                <a:srgbClr val="00FFCC"/>
              </a:solidFill>
              <a:latin typeface="Arial" panose="020B0604020202020204" pitchFamily="34" charset="0"/>
              <a:ea typeface="楷体_GB2312" pitchFamily="49" charset="-122"/>
            </a:endParaRPr>
          </a:p>
        </p:txBody>
      </p:sp>
      <p:sp>
        <p:nvSpPr>
          <p:cNvPr id="163843" name="Text Box 3"/>
          <p:cNvSpPr txBox="1">
            <a:spLocks noChangeArrowheads="1"/>
          </p:cNvSpPr>
          <p:nvPr/>
        </p:nvSpPr>
        <p:spPr bwMode="auto">
          <a:xfrm>
            <a:off x="281414" y="887415"/>
            <a:ext cx="7940292"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00"/>
                </a:solidFill>
                <a:latin typeface="Arial" panose="020B0604020202020204" pitchFamily="34" charset="0"/>
                <a:ea typeface="楷体_GB2312" pitchFamily="49" charset="-122"/>
                <a:sym typeface="Symbol" panose="05050102010706020507" pitchFamily="18" charset="2"/>
              </a:rPr>
              <a:t>        整数编码规则：</a:t>
            </a:r>
            <a:r>
              <a:rPr lang="zh-CN" altLang="en-US" sz="2400" dirty="0">
                <a:solidFill>
                  <a:srgbClr val="FFFFCC"/>
                </a:solidFill>
                <a:latin typeface="Arial" panose="020B0604020202020204" pitchFamily="34" charset="0"/>
                <a:ea typeface="楷体_GB2312" pitchFamily="49" charset="-122"/>
                <a:sym typeface="Symbol" panose="05050102010706020507" pitchFamily="18" charset="2"/>
              </a:rPr>
              <a:t>最高位表示符号，绝对值表示数值。</a:t>
            </a:r>
            <a:endParaRPr lang="zh-CN" altLang="en-US" sz="2400" dirty="0">
              <a:solidFill>
                <a:srgbClr val="FFFFCC"/>
              </a:solidFill>
              <a:latin typeface="Arial" panose="020B0604020202020204" pitchFamily="34" charset="0"/>
              <a:ea typeface="楷体_GB2312" pitchFamily="49" charset="-122"/>
              <a:sym typeface="Symbol" panose="05050102010706020507" pitchFamily="18" charset="2"/>
            </a:endParaRPr>
          </a:p>
        </p:txBody>
      </p:sp>
      <p:sp>
        <p:nvSpPr>
          <p:cNvPr id="163847" name="Text Box 7"/>
          <p:cNvSpPr txBox="1">
            <a:spLocks noChangeArrowheads="1"/>
          </p:cNvSpPr>
          <p:nvPr/>
        </p:nvSpPr>
        <p:spPr bwMode="auto">
          <a:xfrm>
            <a:off x="878941" y="1428258"/>
            <a:ext cx="7912100"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 </a:t>
            </a:r>
            <a:r>
              <a:rPr lang="zh-CN" altLang="en-US" sz="2400" dirty="0">
                <a:solidFill>
                  <a:srgbClr val="FFFFCC"/>
                </a:solidFill>
                <a:latin typeface="Arial" panose="020B0604020202020204" pitchFamily="34" charset="0"/>
                <a:ea typeface="楷体_GB2312" pitchFamily="49" charset="-122"/>
                <a:sym typeface="Symbol" panose="05050102010706020507" pitchFamily="18" charset="2"/>
              </a:rPr>
              <a:t>真   值：     </a:t>
            </a: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X   =+1001011B   Y    =- 1001011B</a:t>
            </a:r>
            <a:r>
              <a:rPr lang="zh-CN" altLang="en-US" sz="2400" dirty="0">
                <a:solidFill>
                  <a:srgbClr val="FFFFCC"/>
                </a:solidFill>
                <a:latin typeface="Arial" panose="020B0604020202020204" pitchFamily="34" charset="0"/>
                <a:ea typeface="楷体_GB2312" pitchFamily="49" charset="-122"/>
                <a:sym typeface="Symbol" panose="05050102010706020507" pitchFamily="18" charset="2"/>
              </a:rPr>
              <a:t>（</a:t>
            </a: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8bit</a:t>
            </a:r>
            <a:r>
              <a:rPr lang="zh-CN" altLang="en-US" sz="2400" dirty="0">
                <a:solidFill>
                  <a:srgbClr val="FFFFCC"/>
                </a:solidFill>
                <a:latin typeface="Arial" panose="020B0604020202020204" pitchFamily="34" charset="0"/>
                <a:ea typeface="楷体_GB2312" pitchFamily="49" charset="-122"/>
                <a:sym typeface="Symbol" panose="05050102010706020507" pitchFamily="18" charset="2"/>
              </a:rPr>
              <a:t>）</a:t>
            </a:r>
            <a:endParaRPr lang="zh-CN" altLang="en-US" sz="2400" dirty="0">
              <a:solidFill>
                <a:srgbClr val="FFFFCC"/>
              </a:solidFill>
              <a:latin typeface="Arial" panose="020B0604020202020204" pitchFamily="34" charset="0"/>
              <a:ea typeface="楷体_GB2312" pitchFamily="49" charset="-122"/>
              <a:sym typeface="Symbol" panose="05050102010706020507" pitchFamily="18" charset="2"/>
            </a:endParaRPr>
          </a:p>
          <a:p>
            <a:pPr eaLnBrk="1" hangingPunct="1">
              <a:spcBef>
                <a:spcPct val="0"/>
              </a:spcBef>
              <a:buFontTx/>
              <a:buNone/>
            </a:pPr>
            <a:r>
              <a:rPr lang="zh-CN" altLang="en-US" sz="2400" dirty="0">
                <a:solidFill>
                  <a:srgbClr val="FFFFCC"/>
                </a:solidFill>
                <a:latin typeface="Arial" panose="020B0604020202020204" pitchFamily="34" charset="0"/>
                <a:ea typeface="楷体_GB2312" pitchFamily="49" charset="-122"/>
                <a:sym typeface="Symbol" panose="05050102010706020507" pitchFamily="18" charset="2"/>
              </a:rPr>
              <a:t> 机器数：   </a:t>
            </a: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[X]</a:t>
            </a:r>
            <a:r>
              <a:rPr lang="zh-CN" altLang="en-US" sz="2400" baseline="-25000" dirty="0">
                <a:solidFill>
                  <a:srgbClr val="FFFFCC"/>
                </a:solidFill>
                <a:latin typeface="Arial" panose="020B0604020202020204" pitchFamily="34" charset="0"/>
                <a:ea typeface="楷体_GB2312" pitchFamily="49" charset="-122"/>
                <a:sym typeface="Symbol" panose="05050102010706020507" pitchFamily="18" charset="2"/>
              </a:rPr>
              <a:t>原</a:t>
            </a: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 01001011    [Y]</a:t>
            </a:r>
            <a:r>
              <a:rPr lang="zh-CN" altLang="en-US" sz="2400" baseline="-25000" dirty="0">
                <a:solidFill>
                  <a:srgbClr val="FFFFCC"/>
                </a:solidFill>
                <a:latin typeface="Arial" panose="020B0604020202020204" pitchFamily="34" charset="0"/>
                <a:ea typeface="楷体_GB2312" pitchFamily="49" charset="-122"/>
                <a:sym typeface="Symbol" panose="05050102010706020507" pitchFamily="18" charset="2"/>
              </a:rPr>
              <a:t>原</a:t>
            </a: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 11001011</a:t>
            </a:r>
            <a:endParaRPr lang="en-US" altLang="zh-CN" sz="2400" dirty="0">
              <a:solidFill>
                <a:srgbClr val="FFFFCC"/>
              </a:solidFill>
              <a:latin typeface="Arial" panose="020B0604020202020204" pitchFamily="34" charset="0"/>
              <a:ea typeface="楷体_GB2312" pitchFamily="49" charset="-122"/>
              <a:sym typeface="Symbol" panose="05050102010706020507" pitchFamily="18" charset="2"/>
            </a:endParaRPr>
          </a:p>
        </p:txBody>
      </p:sp>
      <p:sp>
        <p:nvSpPr>
          <p:cNvPr id="163849" name="Text Box 9"/>
          <p:cNvSpPr txBox="1">
            <a:spLocks noChangeArrowheads="1"/>
          </p:cNvSpPr>
          <p:nvPr/>
        </p:nvSpPr>
        <p:spPr bwMode="auto">
          <a:xfrm>
            <a:off x="908176" y="2595562"/>
            <a:ext cx="7507481"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zh-CN" altLang="en-US" sz="2400" dirty="0">
                <a:solidFill>
                  <a:srgbClr val="FFFFCC"/>
                </a:solidFill>
                <a:latin typeface="Arial" panose="020B0604020202020204" pitchFamily="34" charset="0"/>
                <a:ea typeface="楷体_GB2312" pitchFamily="49" charset="-122"/>
                <a:sym typeface="Symbol" panose="05050102010706020507" pitchFamily="18" charset="2"/>
              </a:rPr>
              <a:t>原码的性质： ①存在两个</a:t>
            </a: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0 </a:t>
            </a:r>
            <a:r>
              <a:rPr lang="zh-CN" altLang="en-US" sz="2400" dirty="0">
                <a:solidFill>
                  <a:srgbClr val="FFFFCC"/>
                </a:solidFill>
                <a:latin typeface="Arial" panose="020B0604020202020204" pitchFamily="34" charset="0"/>
                <a:ea typeface="楷体_GB2312" pitchFamily="49" charset="-122"/>
                <a:sym typeface="Symbol" panose="05050102010706020507" pitchFamily="18" charset="2"/>
              </a:rPr>
              <a:t>，</a:t>
            </a: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00000000B</a:t>
            </a:r>
            <a:r>
              <a:rPr lang="zh-CN" altLang="en-US" sz="2400" dirty="0">
                <a:solidFill>
                  <a:srgbClr val="FFFFCC"/>
                </a:solidFill>
                <a:latin typeface="Arial" panose="020B0604020202020204" pitchFamily="34" charset="0"/>
                <a:ea typeface="楷体_GB2312" pitchFamily="49" charset="-122"/>
                <a:sym typeface="Symbol" panose="05050102010706020507" pitchFamily="18" charset="2"/>
              </a:rPr>
              <a:t>、</a:t>
            </a: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1000000B</a:t>
            </a:r>
            <a:endParaRPr lang="en-US" altLang="zh-CN" sz="2400" dirty="0">
              <a:solidFill>
                <a:srgbClr val="FFFFCC"/>
              </a:solidFill>
              <a:latin typeface="Arial" panose="020B0604020202020204" pitchFamily="34" charset="0"/>
              <a:ea typeface="楷体_GB2312" pitchFamily="49" charset="-122"/>
              <a:sym typeface="Symbol" panose="05050102010706020507" pitchFamily="18" charset="2"/>
            </a:endParaRPr>
          </a:p>
          <a:p>
            <a:pPr>
              <a:spcBef>
                <a:spcPct val="0"/>
              </a:spcBef>
              <a:buNone/>
            </a:pP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                       </a:t>
            </a:r>
            <a:r>
              <a:rPr lang="zh-CN" altLang="en-US" sz="2400" dirty="0">
                <a:solidFill>
                  <a:srgbClr val="FFFFCC"/>
                </a:solidFill>
                <a:latin typeface="Arial" panose="020B0604020202020204" pitchFamily="34" charset="0"/>
                <a:ea typeface="楷体_GB2312" pitchFamily="49" charset="-122"/>
                <a:sym typeface="Symbol" panose="05050102010706020507" pitchFamily="18" charset="2"/>
              </a:rPr>
              <a:t>②在运算时需要判断符号。</a:t>
            </a:r>
            <a:endParaRPr lang="zh-CN" altLang="en-US" sz="2400" dirty="0">
              <a:solidFill>
                <a:srgbClr val="FFFFCC"/>
              </a:solidFill>
              <a:latin typeface="Arial" panose="020B0604020202020204" pitchFamily="34" charset="0"/>
              <a:ea typeface="楷体_GB2312"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3842"/>
                                        </p:tgtEl>
                                        <p:attrNameLst>
                                          <p:attrName>style.visibility</p:attrName>
                                        </p:attrNameLst>
                                      </p:cBhvr>
                                      <p:to>
                                        <p:strVal val="visible"/>
                                      </p:to>
                                    </p:set>
                                    <p:animEffect transition="in" filter="box(in)">
                                      <p:cBhvr>
                                        <p:cTn id="7" dur="500"/>
                                        <p:tgtEl>
                                          <p:spTgt spid="16384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16384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63847">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63847">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63849">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6384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autoUpdateAnimBg="0"/>
      <p:bldP spid="163843" grpId="0" autoUpdateAnimBg="0"/>
      <p:bldP spid="163847" grpId="0" autoUpdateAnimBg="0" build="p"/>
      <p:bldP spid="163849" grpId="0" autoUpdateAnimBg="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290465" y="305405"/>
            <a:ext cx="7772400" cy="381000"/>
          </a:xfrm>
        </p:spPr>
        <p:txBody>
          <a:bodyPr>
            <a:normAutofit fontScale="90000"/>
          </a:bodyPr>
          <a:lstStyle/>
          <a:p>
            <a:pPr algn="l" eaLnBrk="1" hangingPunct="1"/>
            <a:r>
              <a:rPr lang="en-US" altLang="zh-CN" sz="2400" b="1" dirty="0">
                <a:solidFill>
                  <a:srgbClr val="00FFCC"/>
                </a:solidFill>
                <a:ea typeface="华文新魏" panose="02010800040101010101" pitchFamily="2" charset="-122"/>
              </a:rPr>
              <a:t>       ⑵</a:t>
            </a:r>
            <a:r>
              <a:rPr lang="zh-CN" altLang="en-US" sz="2400" b="1" dirty="0">
                <a:solidFill>
                  <a:srgbClr val="00FFCC"/>
                </a:solidFill>
                <a:ea typeface="楷体_GB2312" pitchFamily="49" charset="-122"/>
              </a:rPr>
              <a:t>补码</a:t>
            </a:r>
            <a:endParaRPr lang="zh-CN" altLang="en-US" sz="2400" b="1" dirty="0">
              <a:solidFill>
                <a:srgbClr val="00FFCC"/>
              </a:solidFill>
              <a:ea typeface="楷体_GB2312" pitchFamily="49" charset="-122"/>
            </a:endParaRPr>
          </a:p>
        </p:txBody>
      </p:sp>
      <p:sp>
        <p:nvSpPr>
          <p:cNvPr id="164867" name="Text Box 3"/>
          <p:cNvSpPr txBox="1">
            <a:spLocks noChangeArrowheads="1"/>
          </p:cNvSpPr>
          <p:nvPr/>
        </p:nvSpPr>
        <p:spPr bwMode="auto">
          <a:xfrm>
            <a:off x="290465" y="685800"/>
            <a:ext cx="11901535"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       </a:t>
            </a:r>
            <a:r>
              <a:rPr lang="zh-CN" altLang="en-US" sz="2400" dirty="0">
                <a:solidFill>
                  <a:srgbClr val="FFFFCC"/>
                </a:solidFill>
                <a:latin typeface="Arial" panose="020B0604020202020204" pitchFamily="34" charset="0"/>
                <a:ea typeface="楷体_GB2312" pitchFamily="49" charset="-122"/>
              </a:rPr>
              <a:t>计算机系统用有限的二进制位表示数据，是典型的有模计数系统。有模计数系统当计数值超过系统的“模”时系统重新开始计数。</a:t>
            </a:r>
            <a:endParaRPr lang="zh-CN" altLang="en-US" sz="2400" dirty="0">
              <a:solidFill>
                <a:srgbClr val="FFFFCC"/>
              </a:solidFill>
              <a:latin typeface="Arial" panose="020B0604020202020204" pitchFamily="34" charset="0"/>
              <a:ea typeface="楷体_GB2312" pitchFamily="49" charset="-122"/>
              <a:sym typeface="Symbol" panose="05050102010706020507" pitchFamily="18" charset="2"/>
            </a:endParaRPr>
          </a:p>
        </p:txBody>
      </p:sp>
      <p:sp>
        <p:nvSpPr>
          <p:cNvPr id="164868" name="Text Box 4"/>
          <p:cNvSpPr txBox="1">
            <a:spLocks noChangeArrowheads="1"/>
          </p:cNvSpPr>
          <p:nvPr/>
        </p:nvSpPr>
        <p:spPr bwMode="auto">
          <a:xfrm>
            <a:off x="918978" y="1538636"/>
            <a:ext cx="5449888"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CC"/>
                </a:solidFill>
                <a:latin typeface="Arial" panose="020B0604020202020204" pitchFamily="34" charset="0"/>
                <a:ea typeface="楷体_GB2312" pitchFamily="49" charset="-122"/>
              </a:rPr>
              <a:t>有模计数系统有如下性质：</a:t>
            </a:r>
            <a:endParaRPr lang="zh-CN" altLang="en-US"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zh-CN" altLang="en-US" sz="2400" dirty="0">
                <a:solidFill>
                  <a:srgbClr val="FFFFCC"/>
                </a:solidFill>
                <a:latin typeface="Arial" panose="020B0604020202020204" pitchFamily="34" charset="0"/>
                <a:ea typeface="楷体_GB2312" pitchFamily="49" charset="-122"/>
              </a:rPr>
              <a:t>如：时钟从</a:t>
            </a:r>
            <a:r>
              <a:rPr lang="en-US" altLang="zh-CN" sz="2400" dirty="0">
                <a:solidFill>
                  <a:srgbClr val="FFFFCC"/>
                </a:solidFill>
                <a:latin typeface="Arial" panose="020B0604020202020204" pitchFamily="34" charset="0"/>
                <a:ea typeface="楷体_GB2312" pitchFamily="49" charset="-122"/>
              </a:rPr>
              <a:t>9</a:t>
            </a:r>
            <a:r>
              <a:rPr lang="zh-CN" altLang="en-US" sz="2400" dirty="0">
                <a:solidFill>
                  <a:srgbClr val="FFFFCC"/>
                </a:solidFill>
                <a:latin typeface="Arial" panose="020B0604020202020204" pitchFamily="34" charset="0"/>
                <a:ea typeface="楷体_GB2312" pitchFamily="49" charset="-122"/>
              </a:rPr>
              <a:t>点调整到</a:t>
            </a:r>
            <a:r>
              <a:rPr lang="en-US" altLang="zh-CN" sz="2400" dirty="0">
                <a:solidFill>
                  <a:srgbClr val="FFFFCC"/>
                </a:solidFill>
                <a:latin typeface="Arial" panose="020B0604020202020204" pitchFamily="34" charset="0"/>
                <a:ea typeface="楷体_GB2312" pitchFamily="49" charset="-122"/>
              </a:rPr>
              <a:t>6</a:t>
            </a:r>
            <a:r>
              <a:rPr lang="zh-CN" altLang="en-US" sz="2400" dirty="0">
                <a:solidFill>
                  <a:srgbClr val="FFFFCC"/>
                </a:solidFill>
                <a:latin typeface="Arial" panose="020B0604020202020204" pitchFamily="34" charset="0"/>
                <a:ea typeface="楷体_GB2312" pitchFamily="49" charset="-122"/>
              </a:rPr>
              <a:t>点有两种方法：</a:t>
            </a:r>
            <a:endParaRPr lang="zh-CN" altLang="en-US" sz="2400" dirty="0">
              <a:solidFill>
                <a:srgbClr val="FFFFCC"/>
              </a:solidFill>
              <a:latin typeface="Arial" panose="020B0604020202020204" pitchFamily="34" charset="0"/>
              <a:ea typeface="楷体_GB2312" pitchFamily="49" charset="-122"/>
              <a:sym typeface="Symbol" panose="05050102010706020507" pitchFamily="18" charset="2"/>
            </a:endParaRPr>
          </a:p>
        </p:txBody>
      </p:sp>
      <p:sp>
        <p:nvSpPr>
          <p:cNvPr id="164869" name="Text Box 5"/>
          <p:cNvSpPr txBox="1">
            <a:spLocks noChangeArrowheads="1"/>
          </p:cNvSpPr>
          <p:nvPr/>
        </p:nvSpPr>
        <p:spPr bwMode="auto">
          <a:xfrm>
            <a:off x="1960078" y="2414255"/>
            <a:ext cx="699770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9</a:t>
            </a:r>
            <a:r>
              <a:rPr lang="en-US" altLang="zh-CN" sz="2400" dirty="0">
                <a:solidFill>
                  <a:srgbClr val="FFFFCC"/>
                </a:solidFill>
                <a:latin typeface="宋体" panose="02010600030101010101" pitchFamily="2" charset="-122"/>
              </a:rPr>
              <a:t>-</a:t>
            </a:r>
            <a:r>
              <a:rPr lang="en-US" altLang="zh-CN" sz="2400" dirty="0">
                <a:solidFill>
                  <a:srgbClr val="FFFF00"/>
                </a:solidFill>
                <a:latin typeface="Arial" panose="020B0604020202020204" pitchFamily="34" charset="0"/>
                <a:ea typeface="楷体_GB2312" pitchFamily="49" charset="-122"/>
              </a:rPr>
              <a:t>3</a:t>
            </a:r>
            <a:r>
              <a:rPr lang="en-US" altLang="zh-CN" sz="2400" dirty="0">
                <a:solidFill>
                  <a:srgbClr val="FFFFCC"/>
                </a:solidFill>
                <a:latin typeface="Arial" panose="020B0604020202020204" pitchFamily="34" charset="0"/>
                <a:ea typeface="楷体_GB2312" pitchFamily="49" charset="-122"/>
              </a:rPr>
              <a:t>=6</a:t>
            </a:r>
            <a:endParaRPr lang="en-US" altLang="zh-CN" sz="2400" dirty="0">
              <a:solidFill>
                <a:srgbClr val="FFFFCC"/>
              </a:solidFill>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9+</a:t>
            </a:r>
            <a:r>
              <a:rPr lang="en-US" altLang="zh-CN" sz="2400" dirty="0">
                <a:solidFill>
                  <a:srgbClr val="FFFF00"/>
                </a:solidFill>
                <a:latin typeface="Arial" panose="020B0604020202020204" pitchFamily="34" charset="0"/>
                <a:ea typeface="楷体_GB2312" pitchFamily="49" charset="-122"/>
              </a:rPr>
              <a:t>9</a:t>
            </a:r>
            <a:r>
              <a:rPr lang="en-US" altLang="zh-CN" sz="2400" dirty="0">
                <a:solidFill>
                  <a:srgbClr val="FFFFCC"/>
                </a:solidFill>
                <a:latin typeface="Arial" panose="020B0604020202020204" pitchFamily="34" charset="0"/>
                <a:ea typeface="楷体_GB2312" pitchFamily="49" charset="-122"/>
              </a:rPr>
              <a:t>=</a:t>
            </a:r>
            <a:r>
              <a:rPr lang="en-US" altLang="zh-CN" sz="2400" dirty="0">
                <a:solidFill>
                  <a:schemeClr val="accent1"/>
                </a:solidFill>
                <a:latin typeface="Arial" panose="020B0604020202020204" pitchFamily="34" charset="0"/>
                <a:ea typeface="楷体_GB2312" pitchFamily="49" charset="-122"/>
              </a:rPr>
              <a:t>12</a:t>
            </a:r>
            <a:r>
              <a:rPr lang="en-US" altLang="zh-CN" sz="2400" dirty="0">
                <a:solidFill>
                  <a:srgbClr val="FFFFCC"/>
                </a:solidFill>
                <a:latin typeface="Arial" panose="020B0604020202020204" pitchFamily="34" charset="0"/>
                <a:ea typeface="楷体_GB2312" pitchFamily="49" charset="-122"/>
              </a:rPr>
              <a:t>+6     12</a:t>
            </a:r>
            <a:r>
              <a:rPr lang="zh-CN" altLang="en-US" sz="2400" dirty="0">
                <a:solidFill>
                  <a:srgbClr val="FFFFCC"/>
                </a:solidFill>
                <a:latin typeface="Arial" panose="020B0604020202020204" pitchFamily="34" charset="0"/>
                <a:ea typeface="楷体_GB2312" pitchFamily="49" charset="-122"/>
              </a:rPr>
              <a:t>位计数系统的模，</a:t>
            </a:r>
            <a:r>
              <a:rPr lang="en-US" altLang="zh-CN" sz="2400" dirty="0">
                <a:solidFill>
                  <a:srgbClr val="FFFFCC"/>
                </a:solidFill>
                <a:latin typeface="Arial" panose="020B0604020202020204" pitchFamily="34" charset="0"/>
                <a:ea typeface="楷体_GB2312" pitchFamily="49" charset="-122"/>
              </a:rPr>
              <a:t>3</a:t>
            </a:r>
            <a:r>
              <a:rPr lang="zh-CN" altLang="en-US" sz="2400" dirty="0">
                <a:solidFill>
                  <a:srgbClr val="FFFFCC"/>
                </a:solidFill>
                <a:latin typeface="Arial" panose="020B0604020202020204" pitchFamily="34" charset="0"/>
                <a:ea typeface="楷体_GB2312" pitchFamily="49" charset="-122"/>
              </a:rPr>
              <a:t>，</a:t>
            </a:r>
            <a:r>
              <a:rPr lang="en-US" altLang="zh-CN" sz="2400" dirty="0">
                <a:solidFill>
                  <a:srgbClr val="FFFFCC"/>
                </a:solidFill>
                <a:latin typeface="Arial" panose="020B0604020202020204" pitchFamily="34" charset="0"/>
                <a:ea typeface="楷体_GB2312" pitchFamily="49" charset="-122"/>
              </a:rPr>
              <a:t>9</a:t>
            </a:r>
            <a:r>
              <a:rPr lang="zh-CN" altLang="en-US" sz="2400" dirty="0">
                <a:solidFill>
                  <a:srgbClr val="FFFFCC"/>
                </a:solidFill>
                <a:latin typeface="Arial" panose="020B0604020202020204" pitchFamily="34" charset="0"/>
                <a:ea typeface="楷体_GB2312" pitchFamily="49" charset="-122"/>
              </a:rPr>
              <a:t>互为补数。</a:t>
            </a:r>
            <a:endParaRPr lang="zh-CN" altLang="en-US" sz="2400" dirty="0">
              <a:solidFill>
                <a:srgbClr val="FFFFCC"/>
              </a:solidFill>
              <a:latin typeface="Arial" panose="020B0604020202020204" pitchFamily="34" charset="0"/>
              <a:ea typeface="楷体_GB2312" pitchFamily="49" charset="-122"/>
            </a:endParaRPr>
          </a:p>
        </p:txBody>
      </p:sp>
      <p:sp>
        <p:nvSpPr>
          <p:cNvPr id="164870" name="Text Box 6"/>
          <p:cNvSpPr txBox="1">
            <a:spLocks noChangeArrowheads="1"/>
          </p:cNvSpPr>
          <p:nvPr/>
        </p:nvSpPr>
        <p:spPr bwMode="auto">
          <a:xfrm>
            <a:off x="299518" y="3219117"/>
            <a:ext cx="11892482"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None/>
            </a:pP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       </a:t>
            </a:r>
            <a:r>
              <a:rPr lang="zh-CN" altLang="en-US" sz="2400" dirty="0">
                <a:solidFill>
                  <a:srgbClr val="FFFFCC"/>
                </a:solidFill>
                <a:latin typeface="Arial" panose="020B0604020202020204" pitchFamily="34" charset="0"/>
                <a:ea typeface="楷体_GB2312" pitchFamily="49" charset="-122"/>
                <a:sym typeface="Symbol" panose="05050102010706020507" pitchFamily="18" charset="2"/>
              </a:rPr>
              <a:t>有模计数系统可以将</a:t>
            </a:r>
            <a:r>
              <a:rPr lang="zh-CN" altLang="en-US" sz="2400" dirty="0">
                <a:solidFill>
                  <a:srgbClr val="FFFF00"/>
                </a:solidFill>
                <a:latin typeface="Arial" panose="020B0604020202020204" pitchFamily="34" charset="0"/>
                <a:ea typeface="楷体_GB2312" pitchFamily="49" charset="-122"/>
                <a:sym typeface="Symbol" panose="05050102010706020507" pitchFamily="18" charset="2"/>
              </a:rPr>
              <a:t>减</a:t>
            </a:r>
            <a:r>
              <a:rPr lang="zh-CN" altLang="en-US" sz="2400" dirty="0">
                <a:solidFill>
                  <a:srgbClr val="FFFFCC"/>
                </a:solidFill>
                <a:latin typeface="Arial" panose="020B0604020202020204" pitchFamily="34" charset="0"/>
                <a:ea typeface="楷体_GB2312" pitchFamily="49" charset="-122"/>
                <a:sym typeface="Symbol" panose="05050102010706020507" pitchFamily="18" charset="2"/>
              </a:rPr>
              <a:t>一个数转化成</a:t>
            </a:r>
            <a:r>
              <a:rPr lang="zh-CN" altLang="en-US" sz="2400" dirty="0">
                <a:solidFill>
                  <a:srgbClr val="66FF33"/>
                </a:solidFill>
                <a:latin typeface="Arial" panose="020B0604020202020204" pitchFamily="34" charset="0"/>
                <a:ea typeface="楷体_GB2312" pitchFamily="49" charset="-122"/>
                <a:sym typeface="Symbol" panose="05050102010706020507" pitchFamily="18" charset="2"/>
              </a:rPr>
              <a:t>加</a:t>
            </a:r>
            <a:r>
              <a:rPr lang="zh-CN" altLang="en-US" sz="2400" dirty="0">
                <a:solidFill>
                  <a:srgbClr val="FFFFCC"/>
                </a:solidFill>
                <a:latin typeface="Arial" panose="020B0604020202020204" pitchFamily="34" charset="0"/>
                <a:ea typeface="楷体_GB2312" pitchFamily="49" charset="-122"/>
                <a:sym typeface="Symbol" panose="05050102010706020507" pitchFamily="18" charset="2"/>
              </a:rPr>
              <a:t>该数的补数。也就是可以将减法运算转化成加法运算。利用这一性质，计算机中多采用补码编码，从而简化运算。</a:t>
            </a:r>
            <a:endParaRPr lang="zh-CN" altLang="en-US" sz="2400" dirty="0">
              <a:solidFill>
                <a:srgbClr val="FFFFCC"/>
              </a:solidFill>
              <a:latin typeface="Arial" panose="020B0604020202020204" pitchFamily="34" charset="0"/>
              <a:ea typeface="楷体_GB2312" pitchFamily="49" charset="-122"/>
              <a:sym typeface="Symbol" panose="05050102010706020507" pitchFamily="18" charset="2"/>
            </a:endParaRPr>
          </a:p>
        </p:txBody>
      </p:sp>
      <p:sp>
        <p:nvSpPr>
          <p:cNvPr id="164872" name="Text Box 8"/>
          <p:cNvSpPr txBox="1">
            <a:spLocks noChangeArrowheads="1"/>
          </p:cNvSpPr>
          <p:nvPr/>
        </p:nvSpPr>
        <p:spPr bwMode="auto">
          <a:xfrm>
            <a:off x="918978" y="4044896"/>
            <a:ext cx="2325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66FF33"/>
                </a:solidFill>
                <a:latin typeface="Arial" panose="020B0604020202020204" pitchFamily="34" charset="0"/>
                <a:ea typeface="楷体_GB2312" pitchFamily="49" charset="-122"/>
                <a:sym typeface="Symbol" panose="05050102010706020507" pitchFamily="18" charset="2"/>
              </a:rPr>
              <a:t>计数系统的模</a:t>
            </a:r>
            <a:endParaRPr lang="zh-CN" altLang="en-US" sz="2400">
              <a:solidFill>
                <a:srgbClr val="66FF33"/>
              </a:solidFill>
              <a:latin typeface="Arial" panose="020B0604020202020204" pitchFamily="34" charset="0"/>
              <a:ea typeface="楷体_GB2312" pitchFamily="49" charset="-122"/>
              <a:sym typeface="Symbol" panose="05050102010706020507" pitchFamily="18" charset="2"/>
            </a:endParaRPr>
          </a:p>
        </p:txBody>
      </p:sp>
      <p:sp>
        <p:nvSpPr>
          <p:cNvPr id="164873" name="Text Box 9"/>
          <p:cNvSpPr txBox="1">
            <a:spLocks noChangeArrowheads="1"/>
          </p:cNvSpPr>
          <p:nvPr/>
        </p:nvSpPr>
        <p:spPr bwMode="auto">
          <a:xfrm>
            <a:off x="918978" y="4505930"/>
            <a:ext cx="66230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CC"/>
                </a:solidFill>
                <a:latin typeface="Arial" panose="020B0604020202020204" pitchFamily="34" charset="0"/>
                <a:ea typeface="楷体_GB2312" pitchFamily="49" charset="-122"/>
                <a:sym typeface="Symbol" panose="05050102010706020507" pitchFamily="18" charset="2"/>
              </a:rPr>
              <a:t>如果用八位二进制表示一个数，系统的模是</a:t>
            </a: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2</a:t>
            </a:r>
            <a:r>
              <a:rPr lang="en-US" altLang="zh-CN" sz="2400" baseline="30000" dirty="0">
                <a:solidFill>
                  <a:srgbClr val="FFFFCC"/>
                </a:solidFill>
                <a:latin typeface="Arial" panose="020B0604020202020204" pitchFamily="34" charset="0"/>
                <a:ea typeface="楷体_GB2312" pitchFamily="49" charset="-122"/>
                <a:sym typeface="Symbol" panose="05050102010706020507" pitchFamily="18" charset="2"/>
              </a:rPr>
              <a:t>8</a:t>
            </a:r>
            <a:r>
              <a:rPr lang="zh-CN" altLang="en-US" sz="2400" dirty="0">
                <a:solidFill>
                  <a:srgbClr val="FFFFCC"/>
                </a:solidFill>
                <a:latin typeface="Arial" panose="020B0604020202020204" pitchFamily="34" charset="0"/>
                <a:ea typeface="楷体_GB2312" pitchFamily="49" charset="-122"/>
                <a:sym typeface="Symbol" panose="05050102010706020507" pitchFamily="18" charset="2"/>
              </a:rPr>
              <a:t>。</a:t>
            </a:r>
            <a:endParaRPr lang="zh-CN" altLang="en-US" sz="2400" baseline="30000" dirty="0">
              <a:solidFill>
                <a:srgbClr val="FFFFCC"/>
              </a:solidFill>
              <a:latin typeface="Arial" panose="020B0604020202020204" pitchFamily="34" charset="0"/>
              <a:ea typeface="楷体_GB2312" pitchFamily="49" charset="-122"/>
              <a:sym typeface="Symbol" panose="05050102010706020507" pitchFamily="18" charset="2"/>
            </a:endParaRPr>
          </a:p>
        </p:txBody>
      </p:sp>
      <p:sp>
        <p:nvSpPr>
          <p:cNvPr id="164874" name="Text Box 10"/>
          <p:cNvSpPr txBox="1">
            <a:spLocks noChangeArrowheads="1"/>
          </p:cNvSpPr>
          <p:nvPr/>
        </p:nvSpPr>
        <p:spPr bwMode="auto">
          <a:xfrm>
            <a:off x="7736189" y="4484022"/>
            <a:ext cx="32766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CC"/>
                </a:solidFill>
                <a:latin typeface="Arial" panose="020B0604020202020204" pitchFamily="34" charset="0"/>
                <a:ea typeface="楷体_GB2312" pitchFamily="49" charset="-122"/>
                <a:sym typeface="Symbol" panose="05050102010706020507" pitchFamily="18" charset="2"/>
              </a:rPr>
              <a:t>1</a:t>
            </a:r>
            <a:r>
              <a:rPr lang="en-US" altLang="zh-CN" sz="2400">
                <a:solidFill>
                  <a:srgbClr val="66FF33"/>
                </a:solidFill>
                <a:latin typeface="Arial" panose="020B0604020202020204" pitchFamily="34" charset="0"/>
                <a:ea typeface="楷体_GB2312" pitchFamily="49" charset="-122"/>
                <a:sym typeface="Symbol" panose="05050102010706020507" pitchFamily="18" charset="2"/>
              </a:rPr>
              <a:t>00000000=00000000</a:t>
            </a:r>
            <a:endParaRPr lang="en-US" altLang="zh-CN" sz="2400">
              <a:solidFill>
                <a:srgbClr val="66FF33"/>
              </a:solidFill>
              <a:latin typeface="Arial" panose="020B0604020202020204" pitchFamily="34" charset="0"/>
              <a:ea typeface="楷体_GB2312" pitchFamily="49" charset="-122"/>
              <a:sym typeface="Symbol" panose="05050102010706020507" pitchFamily="18" charset="2"/>
            </a:endParaRPr>
          </a:p>
        </p:txBody>
      </p:sp>
      <p:sp>
        <p:nvSpPr>
          <p:cNvPr id="164875" name="AutoShape 11"/>
          <p:cNvSpPr/>
          <p:nvPr/>
        </p:nvSpPr>
        <p:spPr bwMode="auto">
          <a:xfrm rot="16200000">
            <a:off x="8303225" y="4582447"/>
            <a:ext cx="688378" cy="1219200"/>
          </a:xfrm>
          <a:prstGeom prst="leftBracket">
            <a:avLst>
              <a:gd name="adj" fmla="val 0"/>
            </a:avLst>
          </a:prstGeom>
          <a:noFill/>
          <a:ln w="9525">
            <a:solidFill>
              <a:srgbClr val="CCFFCC"/>
            </a:solidFill>
            <a:round/>
          </a:ln>
          <a:extLst>
            <a:ext uri="{909E8E84-426E-40DD-AFC4-6F175D3DCCD1}">
              <a14:hiddenFill xmlns:a14="http://schemas.microsoft.com/office/drawing/2010/main">
                <a:solidFill>
                  <a:srgbClr val="FFFFFF"/>
                </a:solidFill>
              </a14:hiddenFill>
            </a:ext>
          </a:extLst>
        </p:spPr>
        <p:txBody>
          <a:bodyPr vert="eaVert"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a:solidFill>
                  <a:srgbClr val="FFFFCC"/>
                </a:solidFill>
                <a:latin typeface="Arial" panose="020B0604020202020204" pitchFamily="34" charset="0"/>
                <a:ea typeface="楷体_GB2312" pitchFamily="49" charset="-122"/>
                <a:sym typeface="Symbol" panose="05050102010706020507" pitchFamily="18" charset="2"/>
              </a:rPr>
              <a:t>计数范围</a:t>
            </a:r>
            <a:endParaRPr lang="zh-CN" altLang="en-US" sz="2000">
              <a:solidFill>
                <a:srgbClr val="FFFFCC"/>
              </a:solidFill>
              <a:latin typeface="Arial" panose="020B0604020202020204" pitchFamily="34" charset="0"/>
              <a:ea typeface="楷体_GB2312" pitchFamily="49" charset="-122"/>
              <a:sym typeface="Symbol" panose="05050102010706020507" pitchFamily="18" charset="2"/>
            </a:endParaRPr>
          </a:p>
        </p:txBody>
      </p:sp>
      <p:sp>
        <p:nvSpPr>
          <p:cNvPr id="164876" name="Text Box 12"/>
          <p:cNvSpPr txBox="1">
            <a:spLocks noChangeArrowheads="1"/>
          </p:cNvSpPr>
          <p:nvPr/>
        </p:nvSpPr>
        <p:spPr bwMode="auto">
          <a:xfrm>
            <a:off x="918978" y="5900073"/>
            <a:ext cx="86979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CC"/>
                </a:solidFill>
                <a:latin typeface="Arial" panose="020B0604020202020204" pitchFamily="34" charset="0"/>
                <a:ea typeface="楷体_GB2312" pitchFamily="49" charset="-122"/>
                <a:sym typeface="Symbol" panose="05050102010706020507" pitchFamily="18" charset="2"/>
              </a:rPr>
              <a:t>离开系统的模谈一个数是没有意义的，如</a:t>
            </a:r>
            <a:r>
              <a:rPr lang="en-US" altLang="zh-CN" sz="2400">
                <a:solidFill>
                  <a:srgbClr val="FFFFCC"/>
                </a:solidFill>
                <a:latin typeface="Arial" panose="020B0604020202020204" pitchFamily="34" charset="0"/>
                <a:ea typeface="楷体_GB2312" pitchFamily="49" charset="-122"/>
                <a:sym typeface="Symbol" panose="05050102010706020507" pitchFamily="18" charset="2"/>
              </a:rPr>
              <a:t>2</a:t>
            </a:r>
            <a:r>
              <a:rPr lang="zh-CN" altLang="en-US" sz="2400">
                <a:solidFill>
                  <a:srgbClr val="FFFFCC"/>
                </a:solidFill>
                <a:latin typeface="Arial" panose="020B0604020202020204" pitchFamily="34" charset="0"/>
                <a:ea typeface="楷体_GB2312" pitchFamily="49" charset="-122"/>
                <a:sym typeface="Symbol" panose="05050102010706020507" pitchFamily="18" charset="2"/>
              </a:rPr>
              <a:t>，应说明是</a:t>
            </a:r>
            <a:r>
              <a:rPr lang="en-US" altLang="zh-CN" sz="2400">
                <a:solidFill>
                  <a:srgbClr val="FFFFCC"/>
                </a:solidFill>
                <a:latin typeface="Arial" panose="020B0604020202020204" pitchFamily="34" charset="0"/>
                <a:ea typeface="楷体_GB2312" pitchFamily="49" charset="-122"/>
                <a:sym typeface="Symbol" panose="05050102010706020507" pitchFamily="18" charset="2"/>
              </a:rPr>
              <a:t>8</a:t>
            </a:r>
            <a:r>
              <a:rPr lang="zh-CN" altLang="en-US" sz="2400">
                <a:solidFill>
                  <a:srgbClr val="FFFFCC"/>
                </a:solidFill>
                <a:latin typeface="Arial" panose="020B0604020202020204" pitchFamily="34" charset="0"/>
                <a:ea typeface="楷体_GB2312" pitchFamily="49" charset="-122"/>
                <a:sym typeface="Symbol" panose="05050102010706020507" pitchFamily="18" charset="2"/>
              </a:rPr>
              <a:t>位的</a:t>
            </a:r>
            <a:r>
              <a:rPr lang="en-US" altLang="zh-CN" sz="2400">
                <a:solidFill>
                  <a:srgbClr val="FFFFCC"/>
                </a:solidFill>
                <a:latin typeface="Arial" panose="020B0604020202020204" pitchFamily="34" charset="0"/>
                <a:ea typeface="楷体_GB2312" pitchFamily="49" charset="-122"/>
                <a:sym typeface="Symbol" panose="05050102010706020507" pitchFamily="18" charset="2"/>
              </a:rPr>
              <a:t>2</a:t>
            </a:r>
            <a:r>
              <a:rPr lang="zh-CN" altLang="en-US" sz="2400">
                <a:solidFill>
                  <a:srgbClr val="FFFFCC"/>
                </a:solidFill>
                <a:latin typeface="Arial" panose="020B0604020202020204" pitchFamily="34" charset="0"/>
                <a:ea typeface="楷体_GB2312" pitchFamily="49" charset="-122"/>
                <a:sym typeface="Symbol" panose="05050102010706020507" pitchFamily="18" charset="2"/>
              </a:rPr>
              <a:t>。</a:t>
            </a:r>
            <a:endParaRPr lang="zh-CN" altLang="en-US" sz="2400">
              <a:solidFill>
                <a:srgbClr val="FFFFCC"/>
              </a:solidFill>
              <a:latin typeface="Arial" panose="020B0604020202020204" pitchFamily="34" charset="0"/>
              <a:ea typeface="楷体_GB2312"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4866"/>
                                        </p:tgtEl>
                                        <p:attrNameLst>
                                          <p:attrName>style.visibility</p:attrName>
                                        </p:attrNameLst>
                                      </p:cBhvr>
                                      <p:to>
                                        <p:strVal val="visible"/>
                                      </p:to>
                                    </p:set>
                                    <p:animEffect transition="in" filter="box(in)">
                                      <p:cBhvr>
                                        <p:cTn id="7" dur="500"/>
                                        <p:tgtEl>
                                          <p:spTgt spid="164866"/>
                                        </p:tgtEl>
                                      </p:cBhvr>
                                    </p:animEffect>
                                  </p:childTnLst>
                                  <p:subTnLst>
                                    <p:audio>
                                      <p:cMediaNode>
                                        <p:cTn display="0" masterRel="sameClick">
                                          <p:stCondLst>
                                            <p:cond evt="begin" delay="0">
                                              <p:tn val="5"/>
                                            </p:cond>
                                          </p:stCondLst>
                                          <p:endCondLst>
                                            <p:cond evt="onStopAudio" delay="0">
                                              <p:tgtEl>
                                                <p:sldTgt/>
                                              </p:tgtEl>
                                            </p:cond>
                                          </p:endCondLst>
                                        </p:cTn>
                                        <p:tgtEl>
                                          <p:sndTgt r:embed="rId1" name="chord.wav"/>
                                        </p:tgtEl>
                                      </p:cMediaNode>
                                    </p:audio>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16486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64868">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64868">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164869">
                                            <p:txEl>
                                              <p:pRg st="0" end="0"/>
                                            </p:txEl>
                                          </p:spTgt>
                                        </p:tgtEl>
                                        <p:attrNameLst>
                                          <p:attrName>style.visibility</p:attrName>
                                        </p:attrNameLst>
                                      </p:cBhvr>
                                      <p:to>
                                        <p:strVal val="visible"/>
                                      </p:to>
                                    </p:set>
                                    <p:anim calcmode="lin" valueType="num">
                                      <p:cBhvr additive="base">
                                        <p:cTn id="24" dur="500" fill="hold"/>
                                        <p:tgtEl>
                                          <p:spTgt spid="164869">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6486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64869">
                                            <p:txEl>
                                              <p:pRg st="1" end="1"/>
                                            </p:txEl>
                                          </p:spTgt>
                                        </p:tgtEl>
                                        <p:attrNameLst>
                                          <p:attrName>style.visibility</p:attrName>
                                        </p:attrNameLst>
                                      </p:cBhvr>
                                      <p:to>
                                        <p:strVal val="visible"/>
                                      </p:to>
                                    </p:set>
                                    <p:anim calcmode="lin" valueType="num">
                                      <p:cBhvr additive="base">
                                        <p:cTn id="30" dur="500" fill="hold"/>
                                        <p:tgtEl>
                                          <p:spTgt spid="164869">
                                            <p:txEl>
                                              <p:pRg st="1" end="1"/>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6486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iterate type="lt">
                                    <p:tmAbs val="75"/>
                                  </p:iterate>
                                  <p:childTnLst>
                                    <p:set>
                                      <p:cBhvr>
                                        <p:cTn id="35" dur="1" fill="hold">
                                          <p:stCondLst>
                                            <p:cond delay="74"/>
                                          </p:stCondLst>
                                        </p:cTn>
                                        <p:tgtEl>
                                          <p:spTgt spid="16487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164872"/>
                                        </p:tgtEl>
                                        <p:attrNameLst>
                                          <p:attrName>style.visibility</p:attrName>
                                        </p:attrNameLst>
                                      </p:cBhvr>
                                      <p:to>
                                        <p:strVal val="visible"/>
                                      </p:to>
                                    </p:set>
                                    <p:anim calcmode="lin" valueType="num">
                                      <p:cBhvr>
                                        <p:cTn id="40" dur="500" fill="hold"/>
                                        <p:tgtEl>
                                          <p:spTgt spid="164872"/>
                                        </p:tgtEl>
                                        <p:attrNameLst>
                                          <p:attrName>ppt_w</p:attrName>
                                        </p:attrNameLst>
                                      </p:cBhvr>
                                      <p:tavLst>
                                        <p:tav tm="0">
                                          <p:val>
                                            <p:fltVal val="0"/>
                                          </p:val>
                                        </p:tav>
                                        <p:tav tm="100000">
                                          <p:val>
                                            <p:strVal val="#ppt_w"/>
                                          </p:val>
                                        </p:tav>
                                      </p:tavLst>
                                    </p:anim>
                                    <p:anim calcmode="lin" valueType="num">
                                      <p:cBhvr>
                                        <p:cTn id="41" dur="500" fill="hold"/>
                                        <p:tgtEl>
                                          <p:spTgt spid="164872"/>
                                        </p:tgtEl>
                                        <p:attrNameLst>
                                          <p:attrName>ppt_h</p:attrName>
                                        </p:attrNameLst>
                                      </p:cBhvr>
                                      <p:tavLst>
                                        <p:tav tm="0">
                                          <p:val>
                                            <p:fltVal val="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64873"/>
                                        </p:tgtEl>
                                        <p:attrNameLst>
                                          <p:attrName>style.visibility</p:attrName>
                                        </p:attrNameLst>
                                      </p:cBhvr>
                                      <p:to>
                                        <p:strVal val="visible"/>
                                      </p:to>
                                    </p:set>
                                    <p:animEffect transition="in" filter="blinds(horizontal)">
                                      <p:cBhvr>
                                        <p:cTn id="46" dur="500"/>
                                        <p:tgtEl>
                                          <p:spTgt spid="164873"/>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64874"/>
                                        </p:tgtEl>
                                        <p:attrNameLst>
                                          <p:attrName>style.visibility</p:attrName>
                                        </p:attrNameLst>
                                      </p:cBhvr>
                                      <p:to>
                                        <p:strVal val="visible"/>
                                      </p:to>
                                    </p:set>
                                    <p:anim calcmode="lin" valueType="num">
                                      <p:cBhvr additive="base">
                                        <p:cTn id="51" dur="500" fill="hold"/>
                                        <p:tgtEl>
                                          <p:spTgt spid="164874"/>
                                        </p:tgtEl>
                                        <p:attrNameLst>
                                          <p:attrName>ppt_x</p:attrName>
                                        </p:attrNameLst>
                                      </p:cBhvr>
                                      <p:tavLst>
                                        <p:tav tm="0">
                                          <p:val>
                                            <p:strVal val="#ppt_x"/>
                                          </p:val>
                                        </p:tav>
                                        <p:tav tm="100000">
                                          <p:val>
                                            <p:strVal val="#ppt_x"/>
                                          </p:val>
                                        </p:tav>
                                      </p:tavLst>
                                    </p:anim>
                                    <p:anim calcmode="lin" valueType="num">
                                      <p:cBhvr additive="base">
                                        <p:cTn id="52" dur="500" fill="hold"/>
                                        <p:tgtEl>
                                          <p:spTgt spid="16487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6" presetClass="entr" presetSubtype="37" fill="hold" grpId="0" nodeType="clickEffect">
                                  <p:stCondLst>
                                    <p:cond delay="0"/>
                                  </p:stCondLst>
                                  <p:childTnLst>
                                    <p:set>
                                      <p:cBhvr>
                                        <p:cTn id="56" dur="1" fill="hold">
                                          <p:stCondLst>
                                            <p:cond delay="0"/>
                                          </p:stCondLst>
                                        </p:cTn>
                                        <p:tgtEl>
                                          <p:spTgt spid="164875"/>
                                        </p:tgtEl>
                                        <p:attrNameLst>
                                          <p:attrName>style.visibility</p:attrName>
                                        </p:attrNameLst>
                                      </p:cBhvr>
                                      <p:to>
                                        <p:strVal val="visible"/>
                                      </p:to>
                                    </p:set>
                                    <p:animEffect transition="in" filter="barn(outVertical)">
                                      <p:cBhvr>
                                        <p:cTn id="57" dur="500"/>
                                        <p:tgtEl>
                                          <p:spTgt spid="164875"/>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iterate type="lt">
                                    <p:tmAbs val="75"/>
                                  </p:iterate>
                                  <p:childTnLst>
                                    <p:set>
                                      <p:cBhvr>
                                        <p:cTn id="61" dur="1" fill="hold">
                                          <p:stCondLst>
                                            <p:cond delay="74"/>
                                          </p:stCondLst>
                                        </p:cTn>
                                        <p:tgtEl>
                                          <p:spTgt spid="164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autoUpdateAnimBg="0"/>
      <p:bldP spid="164867" grpId="0" autoUpdateAnimBg="0"/>
      <p:bldP spid="164868" grpId="0" autoUpdateAnimBg="0" build="p"/>
      <p:bldP spid="164869" grpId="0" autoUpdateAnimBg="0" build="p"/>
      <p:bldP spid="164870" grpId="0" autoUpdateAnimBg="0"/>
      <p:bldP spid="164872" grpId="0" autoUpdateAnimBg="0"/>
      <p:bldP spid="164873" grpId="0" autoUpdateAnimBg="0"/>
      <p:bldP spid="164874" grpId="0" autoUpdateAnimBg="0"/>
      <p:bldP spid="164875" grpId="0" animBg="1" autoUpdateAnimBg="0"/>
      <p:bldP spid="16487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287749" y="312107"/>
            <a:ext cx="7710486" cy="1143000"/>
          </a:xfrm>
        </p:spPr>
        <p:txBody>
          <a:bodyPr/>
          <a:lstStyle/>
          <a:p>
            <a:pPr algn="l" eaLnBrk="1" hangingPunct="1"/>
            <a:r>
              <a:rPr lang="zh-CN" altLang="en-US" sz="2400" b="1" dirty="0">
                <a:solidFill>
                  <a:srgbClr val="FFFF00"/>
                </a:solidFill>
                <a:latin typeface="Arial" panose="020B0604020202020204" pitchFamily="34" charset="0"/>
                <a:ea typeface="楷体_GB2312" pitchFamily="49" charset="-122"/>
                <a:sym typeface="Symbol" panose="05050102010706020507" pitchFamily="18" charset="2"/>
              </a:rPr>
              <a:t>       整数编码规则：</a:t>
            </a:r>
            <a:r>
              <a:rPr lang="en-US" altLang="zh-CN" sz="2400" b="1" dirty="0">
                <a:solidFill>
                  <a:srgbClr val="FFFFCC"/>
                </a:solidFill>
                <a:latin typeface="Arial" panose="020B0604020202020204" pitchFamily="34" charset="0"/>
                <a:ea typeface="楷体_GB2312" pitchFamily="49" charset="-122"/>
                <a:sym typeface="Symbol" panose="05050102010706020507" pitchFamily="18" charset="2"/>
              </a:rPr>
              <a:t>[X]</a:t>
            </a:r>
            <a:r>
              <a:rPr lang="zh-CN" altLang="en-US" sz="2400" b="1" baseline="-25000" dirty="0">
                <a:solidFill>
                  <a:srgbClr val="FFFFCC"/>
                </a:solidFill>
                <a:latin typeface="Arial" panose="020B0604020202020204" pitchFamily="34" charset="0"/>
                <a:ea typeface="楷体_GB2312" pitchFamily="49" charset="-122"/>
                <a:sym typeface="Symbol" panose="05050102010706020507" pitchFamily="18" charset="2"/>
              </a:rPr>
              <a:t>补</a:t>
            </a:r>
            <a:r>
              <a:rPr lang="en-US" altLang="zh-CN" sz="2400" b="1" dirty="0">
                <a:solidFill>
                  <a:srgbClr val="FFFFCC"/>
                </a:solidFill>
                <a:latin typeface="Arial" panose="020B0604020202020204" pitchFamily="34" charset="0"/>
                <a:ea typeface="楷体_GB2312" pitchFamily="49" charset="-122"/>
                <a:sym typeface="Symbol" panose="05050102010706020507" pitchFamily="18" charset="2"/>
              </a:rPr>
              <a:t>=</a:t>
            </a:r>
            <a:endParaRPr lang="en-US" altLang="zh-CN" sz="2400" b="1" dirty="0">
              <a:solidFill>
                <a:srgbClr val="FFFFCC"/>
              </a:solidFill>
              <a:latin typeface="Arial" panose="020B0604020202020204" pitchFamily="34" charset="0"/>
              <a:ea typeface="楷体_GB2312" pitchFamily="49" charset="-122"/>
              <a:sym typeface="Symbol" panose="05050102010706020507" pitchFamily="18" charset="2"/>
            </a:endParaRPr>
          </a:p>
        </p:txBody>
      </p:sp>
      <p:sp>
        <p:nvSpPr>
          <p:cNvPr id="165893" name="Text Box 5"/>
          <p:cNvSpPr txBox="1">
            <a:spLocks noChangeArrowheads="1"/>
          </p:cNvSpPr>
          <p:nvPr/>
        </p:nvSpPr>
        <p:spPr bwMode="auto">
          <a:xfrm>
            <a:off x="3985757" y="628650"/>
            <a:ext cx="10064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00FFCC"/>
                </a:solidFill>
                <a:latin typeface="Arial" panose="020B0604020202020204" pitchFamily="34" charset="0"/>
                <a:ea typeface="楷体_GB2312" pitchFamily="49" charset="-122"/>
                <a:sym typeface="Symbol" panose="05050102010706020507" pitchFamily="18" charset="2"/>
              </a:rPr>
              <a:t>2</a:t>
            </a:r>
            <a:r>
              <a:rPr lang="en-US" altLang="zh-CN" sz="2400" baseline="30000">
                <a:solidFill>
                  <a:srgbClr val="00FFCC"/>
                </a:solidFill>
                <a:latin typeface="Arial" panose="020B0604020202020204" pitchFamily="34" charset="0"/>
                <a:ea typeface="楷体_GB2312" pitchFamily="49" charset="-122"/>
                <a:sym typeface="Symbol" panose="05050102010706020507" pitchFamily="18" charset="2"/>
              </a:rPr>
              <a:t>n </a:t>
            </a:r>
            <a:r>
              <a:rPr lang="en-US" altLang="zh-CN" sz="2400">
                <a:solidFill>
                  <a:srgbClr val="00FFCC"/>
                </a:solidFill>
                <a:latin typeface="Arial" panose="020B0604020202020204" pitchFamily="34" charset="0"/>
                <a:ea typeface="楷体_GB2312" pitchFamily="49" charset="-122"/>
                <a:sym typeface="Symbol" panose="05050102010706020507" pitchFamily="18" charset="2"/>
              </a:rPr>
              <a:t>+ X</a:t>
            </a:r>
            <a:endParaRPr lang="en-US" altLang="zh-CN" sz="2400">
              <a:solidFill>
                <a:srgbClr val="FFFFCC"/>
              </a:solidFill>
              <a:latin typeface="Arial" panose="020B0604020202020204" pitchFamily="34" charset="0"/>
              <a:ea typeface="楷体_GB2312" pitchFamily="49" charset="-122"/>
              <a:sym typeface="Symbol" panose="05050102010706020507" pitchFamily="18" charset="2"/>
            </a:endParaRPr>
          </a:p>
        </p:txBody>
      </p:sp>
      <p:sp>
        <p:nvSpPr>
          <p:cNvPr id="165894" name="Text Box 6"/>
          <p:cNvSpPr txBox="1">
            <a:spLocks noChangeArrowheads="1"/>
          </p:cNvSpPr>
          <p:nvPr/>
        </p:nvSpPr>
        <p:spPr bwMode="auto">
          <a:xfrm>
            <a:off x="896939" y="1340013"/>
            <a:ext cx="751205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CC"/>
                </a:solidFill>
                <a:latin typeface="Arial" panose="020B0604020202020204" pitchFamily="34" charset="0"/>
                <a:ea typeface="楷体_GB2312" pitchFamily="49" charset="-122"/>
              </a:rPr>
              <a:t>真   值：     </a:t>
            </a:r>
            <a:r>
              <a:rPr lang="en-US" altLang="zh-CN" sz="2400" dirty="0">
                <a:solidFill>
                  <a:srgbClr val="FFFFCC"/>
                </a:solidFill>
                <a:latin typeface="Arial" panose="020B0604020202020204" pitchFamily="34" charset="0"/>
                <a:ea typeface="楷体_GB2312" pitchFamily="49" charset="-122"/>
              </a:rPr>
              <a:t>X   =+1001011     Y    =</a:t>
            </a:r>
            <a:r>
              <a:rPr lang="en-US" altLang="zh-CN" sz="2400" dirty="0">
                <a:solidFill>
                  <a:srgbClr val="FFFFCC"/>
                </a:solidFill>
                <a:latin typeface="宋体" panose="02010600030101010101" pitchFamily="2" charset="-122"/>
              </a:rPr>
              <a:t>-</a:t>
            </a:r>
            <a:r>
              <a:rPr lang="en-US" altLang="zh-CN" sz="2400" dirty="0">
                <a:solidFill>
                  <a:srgbClr val="FFFFCC"/>
                </a:solidFill>
                <a:latin typeface="Arial" panose="020B0604020202020204" pitchFamily="34" charset="0"/>
                <a:ea typeface="楷体_GB2312" pitchFamily="49" charset="-122"/>
              </a:rPr>
              <a:t> 1001011</a:t>
            </a:r>
            <a:r>
              <a:rPr lang="zh-CN" altLang="en-US" sz="2400" dirty="0">
                <a:solidFill>
                  <a:srgbClr val="FFFFCC"/>
                </a:solidFill>
                <a:latin typeface="Arial" panose="020B0604020202020204" pitchFamily="34" charset="0"/>
                <a:ea typeface="楷体_GB2312" pitchFamily="49" charset="-122"/>
              </a:rPr>
              <a:t>（</a:t>
            </a:r>
            <a:r>
              <a:rPr lang="en-US" altLang="zh-CN" sz="2400" dirty="0">
                <a:solidFill>
                  <a:srgbClr val="FFFFCC"/>
                </a:solidFill>
                <a:latin typeface="Arial" panose="020B0604020202020204" pitchFamily="34" charset="0"/>
                <a:ea typeface="楷体_GB2312" pitchFamily="49" charset="-122"/>
              </a:rPr>
              <a:t>8bit</a:t>
            </a:r>
            <a:r>
              <a:rPr lang="zh-CN" altLang="en-US" sz="2400" dirty="0">
                <a:solidFill>
                  <a:srgbClr val="FFFFCC"/>
                </a:solidFill>
                <a:latin typeface="Arial" panose="020B0604020202020204" pitchFamily="34" charset="0"/>
                <a:ea typeface="楷体_GB2312" pitchFamily="49" charset="-122"/>
              </a:rPr>
              <a:t>）</a:t>
            </a:r>
            <a:endParaRPr lang="zh-CN" altLang="en-US"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zh-CN" altLang="en-US" sz="2400" dirty="0">
                <a:solidFill>
                  <a:srgbClr val="FFFFCC"/>
                </a:solidFill>
                <a:latin typeface="Arial" panose="020B0604020202020204" pitchFamily="34" charset="0"/>
                <a:ea typeface="楷体_GB2312" pitchFamily="49" charset="-122"/>
              </a:rPr>
              <a:t>机器数：   </a:t>
            </a:r>
            <a:r>
              <a:rPr lang="en-US" altLang="zh-CN" sz="2400" dirty="0">
                <a:solidFill>
                  <a:srgbClr val="FFFFCC"/>
                </a:solidFill>
                <a:latin typeface="Arial" panose="020B0604020202020204" pitchFamily="34" charset="0"/>
                <a:ea typeface="楷体_GB2312" pitchFamily="49" charset="-122"/>
              </a:rPr>
              <a:t>[X]</a:t>
            </a:r>
            <a:r>
              <a:rPr lang="zh-CN" altLang="en-US" sz="2400" baseline="-25000" dirty="0">
                <a:solidFill>
                  <a:srgbClr val="FFFFCC"/>
                </a:solidFill>
                <a:latin typeface="Arial" panose="020B0604020202020204" pitchFamily="34" charset="0"/>
                <a:ea typeface="楷体_GB2312" pitchFamily="49" charset="-122"/>
              </a:rPr>
              <a:t>补</a:t>
            </a:r>
            <a:r>
              <a:rPr lang="en-US" altLang="zh-CN" sz="2400" dirty="0">
                <a:solidFill>
                  <a:srgbClr val="FFFFCC"/>
                </a:solidFill>
                <a:latin typeface="Arial" panose="020B0604020202020204" pitchFamily="34" charset="0"/>
                <a:ea typeface="楷体_GB2312" pitchFamily="49" charset="-122"/>
              </a:rPr>
              <a:t>=01001011    [Y]</a:t>
            </a:r>
            <a:r>
              <a:rPr lang="zh-CN" altLang="en-US" sz="2400" baseline="-25000" dirty="0">
                <a:solidFill>
                  <a:srgbClr val="FFFFCC"/>
                </a:solidFill>
                <a:latin typeface="Arial" panose="020B0604020202020204" pitchFamily="34" charset="0"/>
                <a:ea typeface="楷体_GB2312" pitchFamily="49" charset="-122"/>
              </a:rPr>
              <a:t>补 </a:t>
            </a:r>
            <a:r>
              <a:rPr lang="en-US" altLang="zh-CN" sz="2400" dirty="0">
                <a:solidFill>
                  <a:srgbClr val="FFFFCC"/>
                </a:solidFill>
                <a:latin typeface="Arial" panose="020B0604020202020204" pitchFamily="34" charset="0"/>
                <a:ea typeface="楷体_GB2312" pitchFamily="49" charset="-122"/>
              </a:rPr>
              <a:t>=  10110101</a:t>
            </a:r>
            <a:endParaRPr lang="en-US" altLang="zh-CN" sz="2400" dirty="0">
              <a:solidFill>
                <a:srgbClr val="FFFFCC"/>
              </a:solidFill>
              <a:latin typeface="Arial" panose="020B0604020202020204" pitchFamily="34" charset="0"/>
              <a:ea typeface="楷体_GB2312" pitchFamily="49" charset="-122"/>
              <a:sym typeface="Symbol" panose="05050102010706020507" pitchFamily="18" charset="2"/>
            </a:endParaRPr>
          </a:p>
        </p:txBody>
      </p:sp>
      <p:sp>
        <p:nvSpPr>
          <p:cNvPr id="165895" name="AutoShape 7"/>
          <p:cNvSpPr/>
          <p:nvPr/>
        </p:nvSpPr>
        <p:spPr bwMode="auto">
          <a:xfrm>
            <a:off x="7188451" y="2322299"/>
            <a:ext cx="2208756" cy="2078248"/>
          </a:xfrm>
          <a:prstGeom prst="accentCallout2">
            <a:avLst>
              <a:gd name="adj1" fmla="val 10111"/>
              <a:gd name="adj2" fmla="val 89886"/>
              <a:gd name="adj3" fmla="val 10111"/>
              <a:gd name="adj4" fmla="val -33259"/>
              <a:gd name="adj5" fmla="val -20227"/>
              <a:gd name="adj6" fmla="val -33259"/>
            </a:avLst>
          </a:prstGeom>
          <a:noFill/>
          <a:ln w="9525">
            <a:solidFill>
              <a:srgbClr val="CCFFCC"/>
            </a:solidFill>
            <a:miter lim="800000"/>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endParaRPr lang="en-US" altLang="zh-CN" sz="2400">
              <a:solidFill>
                <a:srgbClr val="FFCC99"/>
              </a:solidFill>
              <a:latin typeface="Arial" panose="020B0604020202020204" pitchFamily="34" charset="0"/>
              <a:ea typeface="楷体_GB2312" pitchFamily="49" charset="-122"/>
              <a:sym typeface="Symbol" panose="05050102010706020507" pitchFamily="18" charset="2"/>
            </a:endParaRPr>
          </a:p>
        </p:txBody>
      </p:sp>
      <p:sp>
        <p:nvSpPr>
          <p:cNvPr id="165896" name="Text Box 8"/>
          <p:cNvSpPr txBox="1">
            <a:spLocks noChangeArrowheads="1"/>
          </p:cNvSpPr>
          <p:nvPr/>
        </p:nvSpPr>
        <p:spPr bwMode="auto">
          <a:xfrm>
            <a:off x="293387" y="2730479"/>
            <a:ext cx="2658043"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00"/>
                </a:solidFill>
                <a:latin typeface="Arial" panose="020B0604020202020204" pitchFamily="34" charset="0"/>
                <a:ea typeface="楷体_GB2312" pitchFamily="49" charset="-122"/>
                <a:sym typeface="Symbol" panose="05050102010706020507" pitchFamily="18" charset="2"/>
              </a:rPr>
              <a:t>       补码的求法：</a:t>
            </a:r>
            <a:endParaRPr lang="zh-CN" altLang="en-US" sz="2400" dirty="0">
              <a:solidFill>
                <a:srgbClr val="FFFF00"/>
              </a:solidFill>
              <a:latin typeface="Arial" panose="020B0604020202020204" pitchFamily="34" charset="0"/>
              <a:ea typeface="楷体_GB2312" pitchFamily="49" charset="-122"/>
              <a:sym typeface="Symbol" panose="05050102010706020507" pitchFamily="18" charset="2"/>
            </a:endParaRPr>
          </a:p>
        </p:txBody>
      </p:sp>
      <p:sp>
        <p:nvSpPr>
          <p:cNvPr id="165897" name="Text Box 9"/>
          <p:cNvSpPr txBox="1">
            <a:spLocks noChangeArrowheads="1"/>
          </p:cNvSpPr>
          <p:nvPr/>
        </p:nvSpPr>
        <p:spPr bwMode="auto">
          <a:xfrm>
            <a:off x="896939" y="3250960"/>
            <a:ext cx="4533900"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00"/>
                </a:solidFill>
                <a:latin typeface="Arial" panose="020B0604020202020204" pitchFamily="34" charset="0"/>
                <a:ea typeface="楷体_GB2312" pitchFamily="49" charset="-122"/>
                <a:sym typeface="Symbol" panose="05050102010706020507" pitchFamily="18" charset="2"/>
              </a:rPr>
              <a:t>正数：</a:t>
            </a:r>
            <a:r>
              <a:rPr lang="zh-CN" altLang="en-US" sz="2400">
                <a:solidFill>
                  <a:srgbClr val="FFFFCC"/>
                </a:solidFill>
                <a:latin typeface="Arial" panose="020B0604020202020204" pitchFamily="34" charset="0"/>
                <a:ea typeface="楷体_GB2312" pitchFamily="49" charset="-122"/>
                <a:sym typeface="Symbol" panose="05050102010706020507" pitchFamily="18" charset="2"/>
              </a:rPr>
              <a:t>保持原值，前面补</a:t>
            </a:r>
            <a:r>
              <a:rPr lang="en-US" altLang="zh-CN" sz="2400">
                <a:solidFill>
                  <a:srgbClr val="FFFFCC"/>
                </a:solidFill>
                <a:latin typeface="Arial" panose="020B0604020202020204" pitchFamily="34" charset="0"/>
                <a:ea typeface="楷体_GB2312" pitchFamily="49" charset="-122"/>
                <a:sym typeface="Symbol" panose="05050102010706020507" pitchFamily="18" charset="2"/>
              </a:rPr>
              <a:t>0</a:t>
            </a:r>
            <a:r>
              <a:rPr lang="zh-CN" altLang="en-US" sz="2400">
                <a:solidFill>
                  <a:srgbClr val="FFFFCC"/>
                </a:solidFill>
                <a:latin typeface="Arial" panose="020B0604020202020204" pitchFamily="34" charset="0"/>
                <a:ea typeface="楷体_GB2312" pitchFamily="49" charset="-122"/>
                <a:sym typeface="Symbol" panose="05050102010706020507" pitchFamily="18" charset="2"/>
              </a:rPr>
              <a:t>；</a:t>
            </a:r>
            <a:endParaRPr lang="zh-CN" altLang="en-US" sz="2400">
              <a:solidFill>
                <a:srgbClr val="FFFFCC"/>
              </a:solidFill>
              <a:latin typeface="Arial" panose="020B0604020202020204" pitchFamily="34" charset="0"/>
              <a:ea typeface="楷体_GB2312" pitchFamily="49" charset="-122"/>
              <a:sym typeface="Symbol" panose="05050102010706020507" pitchFamily="18" charset="2"/>
            </a:endParaRPr>
          </a:p>
          <a:p>
            <a:pPr eaLnBrk="1" hangingPunct="1">
              <a:spcBef>
                <a:spcPct val="0"/>
              </a:spcBef>
              <a:buFontTx/>
              <a:buNone/>
            </a:pPr>
            <a:r>
              <a:rPr lang="zh-CN" altLang="en-US" sz="2400">
                <a:solidFill>
                  <a:srgbClr val="FFFF00"/>
                </a:solidFill>
                <a:latin typeface="Arial" panose="020B0604020202020204" pitchFamily="34" charset="0"/>
                <a:ea typeface="楷体_GB2312" pitchFamily="49" charset="-122"/>
                <a:sym typeface="Symbol" panose="05050102010706020507" pitchFamily="18" charset="2"/>
              </a:rPr>
              <a:t>负数：</a:t>
            </a:r>
            <a:r>
              <a:rPr lang="zh-CN" altLang="en-US" sz="2400">
                <a:solidFill>
                  <a:srgbClr val="FFFFCC"/>
                </a:solidFill>
                <a:latin typeface="Arial" panose="020B0604020202020204" pitchFamily="34" charset="0"/>
                <a:ea typeface="楷体_GB2312" pitchFamily="49" charset="-122"/>
                <a:sym typeface="Symbol" panose="05050102010706020507" pitchFamily="18" charset="2"/>
              </a:rPr>
              <a:t>各位取反，最后一位</a:t>
            </a:r>
            <a:r>
              <a:rPr lang="en-US" altLang="zh-CN" sz="2400">
                <a:solidFill>
                  <a:srgbClr val="FFFFCC"/>
                </a:solidFill>
                <a:latin typeface="Arial" panose="020B0604020202020204" pitchFamily="34" charset="0"/>
                <a:ea typeface="楷体_GB2312" pitchFamily="49" charset="-122"/>
                <a:sym typeface="Symbol" panose="05050102010706020507" pitchFamily="18" charset="2"/>
              </a:rPr>
              <a:t>+1</a:t>
            </a:r>
            <a:r>
              <a:rPr lang="zh-CN" altLang="en-US" sz="2400">
                <a:solidFill>
                  <a:srgbClr val="FFFFCC"/>
                </a:solidFill>
                <a:latin typeface="Arial" panose="020B0604020202020204" pitchFamily="34" charset="0"/>
                <a:ea typeface="楷体_GB2312" pitchFamily="49" charset="-122"/>
                <a:sym typeface="Symbol" panose="05050102010706020507" pitchFamily="18" charset="2"/>
              </a:rPr>
              <a:t>。</a:t>
            </a:r>
            <a:endParaRPr lang="zh-CN" altLang="en-US" sz="2400">
              <a:solidFill>
                <a:srgbClr val="FFFFCC"/>
              </a:solidFill>
              <a:latin typeface="Arial" panose="020B0604020202020204" pitchFamily="34" charset="0"/>
              <a:ea typeface="楷体_GB2312" pitchFamily="49" charset="-122"/>
              <a:sym typeface="Symbol" panose="05050102010706020507" pitchFamily="18" charset="2"/>
            </a:endParaRPr>
          </a:p>
        </p:txBody>
      </p:sp>
      <p:sp>
        <p:nvSpPr>
          <p:cNvPr id="165898" name="Text Box 10"/>
          <p:cNvSpPr txBox="1">
            <a:spLocks noChangeArrowheads="1"/>
          </p:cNvSpPr>
          <p:nvPr/>
        </p:nvSpPr>
        <p:spPr bwMode="auto">
          <a:xfrm>
            <a:off x="945698" y="4135438"/>
            <a:ext cx="315753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CC"/>
                </a:solidFill>
                <a:latin typeface="Arial" panose="020B0604020202020204" pitchFamily="34" charset="0"/>
                <a:ea typeface="楷体_GB2312" pitchFamily="49" charset="-122"/>
                <a:sym typeface="Symbol" panose="05050102010706020507" pitchFamily="18" charset="2"/>
              </a:rPr>
              <a:t>如：</a:t>
            </a:r>
            <a:r>
              <a:rPr lang="en-US" altLang="zh-CN" sz="2400">
                <a:solidFill>
                  <a:srgbClr val="FFFFCC"/>
                </a:solidFill>
                <a:latin typeface="Arial" panose="020B0604020202020204" pitchFamily="34" charset="0"/>
                <a:ea typeface="楷体_GB2312" pitchFamily="49" charset="-122"/>
                <a:sym typeface="Symbol" panose="05050102010706020507" pitchFamily="18" charset="2"/>
              </a:rPr>
              <a:t>-2</a:t>
            </a:r>
            <a:r>
              <a:rPr lang="zh-CN" altLang="en-US" sz="2400">
                <a:solidFill>
                  <a:srgbClr val="FFFFCC"/>
                </a:solidFill>
                <a:latin typeface="Arial" panose="020B0604020202020204" pitchFamily="34" charset="0"/>
                <a:ea typeface="楷体_GB2312" pitchFamily="49" charset="-122"/>
                <a:sym typeface="Symbol" panose="05050102010706020507" pitchFamily="18" charset="2"/>
              </a:rPr>
              <a:t>的补码（</a:t>
            </a:r>
            <a:r>
              <a:rPr lang="en-US" altLang="zh-CN" sz="2400">
                <a:solidFill>
                  <a:srgbClr val="FFFFCC"/>
                </a:solidFill>
                <a:latin typeface="Arial" panose="020B0604020202020204" pitchFamily="34" charset="0"/>
                <a:ea typeface="楷体_GB2312" pitchFamily="49" charset="-122"/>
                <a:sym typeface="Symbol" panose="05050102010706020507" pitchFamily="18" charset="2"/>
              </a:rPr>
              <a:t>8bit</a:t>
            </a:r>
            <a:r>
              <a:rPr lang="zh-CN" altLang="en-US" sz="2400">
                <a:solidFill>
                  <a:srgbClr val="FFFFCC"/>
                </a:solidFill>
                <a:latin typeface="Arial" panose="020B0604020202020204" pitchFamily="34" charset="0"/>
                <a:ea typeface="楷体_GB2312" pitchFamily="49" charset="-122"/>
                <a:sym typeface="Symbol" panose="05050102010706020507" pitchFamily="18" charset="2"/>
              </a:rPr>
              <a:t>）</a:t>
            </a:r>
            <a:endParaRPr lang="zh-CN" altLang="en-US" sz="2400">
              <a:solidFill>
                <a:srgbClr val="FFFFCC"/>
              </a:solidFill>
              <a:latin typeface="Arial" panose="020B0604020202020204" pitchFamily="34" charset="0"/>
              <a:ea typeface="楷体_GB2312" pitchFamily="49" charset="-122"/>
              <a:sym typeface="Symbol" panose="05050102010706020507" pitchFamily="18" charset="2"/>
            </a:endParaRPr>
          </a:p>
        </p:txBody>
      </p:sp>
      <p:sp>
        <p:nvSpPr>
          <p:cNvPr id="165899" name="Text Box 11"/>
          <p:cNvSpPr txBox="1">
            <a:spLocks noChangeArrowheads="1"/>
          </p:cNvSpPr>
          <p:nvPr/>
        </p:nvSpPr>
        <p:spPr bwMode="auto">
          <a:xfrm>
            <a:off x="1013498" y="4767528"/>
            <a:ext cx="16557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-00000010</a:t>
            </a:r>
            <a:endParaRPr lang="en-US" altLang="zh-CN" sz="2400" dirty="0">
              <a:solidFill>
                <a:srgbClr val="FFFFCC"/>
              </a:solidFill>
              <a:latin typeface="Arial" panose="020B0604020202020204" pitchFamily="34" charset="0"/>
              <a:ea typeface="楷体_GB2312" pitchFamily="49" charset="-122"/>
              <a:sym typeface="Symbol" panose="05050102010706020507" pitchFamily="18" charset="2"/>
            </a:endParaRPr>
          </a:p>
        </p:txBody>
      </p:sp>
      <p:sp>
        <p:nvSpPr>
          <p:cNvPr id="165901" name="Text Box 13"/>
          <p:cNvSpPr txBox="1">
            <a:spLocks noChangeArrowheads="1"/>
          </p:cNvSpPr>
          <p:nvPr/>
        </p:nvSpPr>
        <p:spPr bwMode="auto">
          <a:xfrm>
            <a:off x="4017350" y="4767528"/>
            <a:ext cx="1439795"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mj-ea"/>
                <a:ea typeface="+mj-ea"/>
                <a:sym typeface="Symbol" panose="05050102010706020507" pitchFamily="18" charset="2"/>
              </a:rPr>
              <a:t>11111101</a:t>
            </a:r>
            <a:endParaRPr lang="en-US" altLang="zh-CN" sz="2400" dirty="0">
              <a:solidFill>
                <a:srgbClr val="FFFFCC"/>
              </a:solidFill>
              <a:latin typeface="+mj-ea"/>
              <a:ea typeface="+mj-ea"/>
              <a:sym typeface="Symbol" panose="05050102010706020507" pitchFamily="18" charset="2"/>
            </a:endParaRPr>
          </a:p>
        </p:txBody>
      </p:sp>
      <p:sp>
        <p:nvSpPr>
          <p:cNvPr id="165902" name="Text Box 14"/>
          <p:cNvSpPr txBox="1">
            <a:spLocks noChangeArrowheads="1"/>
          </p:cNvSpPr>
          <p:nvPr/>
        </p:nvSpPr>
        <p:spPr bwMode="auto">
          <a:xfrm>
            <a:off x="3837961" y="5112015"/>
            <a:ext cx="165652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a:t>
            </a:r>
            <a:r>
              <a:rPr lang="en-US" altLang="zh-CN" sz="2400" dirty="0">
                <a:solidFill>
                  <a:srgbClr val="FFFFCC"/>
                </a:solidFill>
                <a:latin typeface="+mn-lt"/>
                <a:ea typeface="楷体_GB2312" pitchFamily="49" charset="-122"/>
                <a:sym typeface="Symbol" panose="05050102010706020507" pitchFamily="18" charset="2"/>
              </a:rPr>
              <a:t>00000001</a:t>
            </a:r>
            <a:endParaRPr lang="en-US" altLang="zh-CN" sz="2400" dirty="0">
              <a:solidFill>
                <a:srgbClr val="FFFFCC"/>
              </a:solidFill>
              <a:latin typeface="+mn-lt"/>
              <a:ea typeface="楷体_GB2312" pitchFamily="49" charset="-122"/>
              <a:sym typeface="Symbol" panose="05050102010706020507" pitchFamily="18" charset="2"/>
            </a:endParaRPr>
          </a:p>
        </p:txBody>
      </p:sp>
      <p:sp>
        <p:nvSpPr>
          <p:cNvPr id="165903" name="Line 15"/>
          <p:cNvSpPr>
            <a:spLocks noChangeShapeType="1"/>
          </p:cNvSpPr>
          <p:nvPr/>
        </p:nvSpPr>
        <p:spPr bwMode="auto">
          <a:xfrm>
            <a:off x="3574436" y="5529528"/>
            <a:ext cx="2133600" cy="0"/>
          </a:xfrm>
          <a:prstGeom prst="line">
            <a:avLst/>
          </a:prstGeom>
          <a:noFill/>
          <a:ln w="9525">
            <a:solidFill>
              <a:srgbClr val="CCFFCC"/>
            </a:solidFill>
            <a:rou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165904" name="Text Box 16"/>
          <p:cNvSpPr txBox="1">
            <a:spLocks noChangeArrowheads="1"/>
          </p:cNvSpPr>
          <p:nvPr/>
        </p:nvSpPr>
        <p:spPr bwMode="auto">
          <a:xfrm>
            <a:off x="4015762" y="5453328"/>
            <a:ext cx="147698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CC"/>
                </a:solidFill>
                <a:latin typeface="+mn-ea"/>
                <a:ea typeface="+mn-ea"/>
                <a:sym typeface="Symbol" panose="05050102010706020507" pitchFamily="18" charset="2"/>
              </a:rPr>
              <a:t>11111110</a:t>
            </a:r>
            <a:endParaRPr lang="en-US" altLang="zh-CN" sz="2400">
              <a:solidFill>
                <a:srgbClr val="FFFFCC"/>
              </a:solidFill>
              <a:latin typeface="+mn-ea"/>
              <a:ea typeface="+mn-ea"/>
              <a:sym typeface="Symbol" panose="05050102010706020507" pitchFamily="18" charset="2"/>
            </a:endParaRPr>
          </a:p>
        </p:txBody>
      </p:sp>
      <p:sp>
        <p:nvSpPr>
          <p:cNvPr id="165905" name="Text Box 17"/>
          <p:cNvSpPr txBox="1">
            <a:spLocks noChangeArrowheads="1"/>
          </p:cNvSpPr>
          <p:nvPr/>
        </p:nvSpPr>
        <p:spPr bwMode="auto">
          <a:xfrm>
            <a:off x="6440488" y="3522663"/>
            <a:ext cx="36877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CC"/>
                </a:solidFill>
                <a:latin typeface="+mj-ea"/>
                <a:ea typeface="+mj-ea"/>
                <a:sym typeface="Symbol" panose="05050102010706020507" pitchFamily="18" charset="2"/>
              </a:rPr>
              <a:t>   100000000</a:t>
            </a:r>
            <a:r>
              <a:rPr lang="en-US" altLang="zh-CN" sz="2400">
                <a:solidFill>
                  <a:srgbClr val="FFFF00"/>
                </a:solidFill>
                <a:latin typeface="+mj-ea"/>
                <a:ea typeface="+mj-ea"/>
                <a:sym typeface="Symbol" panose="05050102010706020507" pitchFamily="18" charset="2"/>
              </a:rPr>
              <a:t>-1</a:t>
            </a:r>
            <a:r>
              <a:rPr lang="en-US" altLang="zh-CN" sz="2400">
                <a:solidFill>
                  <a:srgbClr val="FFFFCC"/>
                </a:solidFill>
                <a:latin typeface="+mj-ea"/>
                <a:ea typeface="+mj-ea"/>
                <a:sym typeface="Symbol" panose="05050102010706020507" pitchFamily="18" charset="2"/>
              </a:rPr>
              <a:t>=11111111</a:t>
            </a:r>
            <a:endParaRPr lang="en-US" altLang="zh-CN" sz="2400">
              <a:solidFill>
                <a:srgbClr val="FFFFCC"/>
              </a:solidFill>
              <a:latin typeface="+mj-ea"/>
              <a:ea typeface="+mj-ea"/>
              <a:sym typeface="Symbol" panose="05050102010706020507" pitchFamily="18" charset="2"/>
            </a:endParaRPr>
          </a:p>
        </p:txBody>
      </p:sp>
      <p:sp>
        <p:nvSpPr>
          <p:cNvPr id="165906" name="Text Box 18"/>
          <p:cNvSpPr txBox="1">
            <a:spLocks noChangeArrowheads="1"/>
          </p:cNvSpPr>
          <p:nvPr/>
        </p:nvSpPr>
        <p:spPr bwMode="auto">
          <a:xfrm>
            <a:off x="8467726" y="3877470"/>
            <a:ext cx="16557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mj-ea"/>
                <a:ea typeface="+mj-ea"/>
                <a:sym typeface="Symbol" panose="05050102010706020507" pitchFamily="18" charset="2"/>
              </a:rPr>
              <a:t>-00000010</a:t>
            </a:r>
            <a:endParaRPr lang="en-US" altLang="zh-CN" sz="2400" dirty="0">
              <a:solidFill>
                <a:srgbClr val="FFFFCC"/>
              </a:solidFill>
              <a:latin typeface="+mj-ea"/>
              <a:ea typeface="+mj-ea"/>
              <a:sym typeface="Symbol" panose="05050102010706020507" pitchFamily="18" charset="2"/>
            </a:endParaRPr>
          </a:p>
        </p:txBody>
      </p:sp>
      <p:sp>
        <p:nvSpPr>
          <p:cNvPr id="165907" name="Line 19"/>
          <p:cNvSpPr>
            <a:spLocks noChangeShapeType="1"/>
          </p:cNvSpPr>
          <p:nvPr/>
        </p:nvSpPr>
        <p:spPr bwMode="auto">
          <a:xfrm>
            <a:off x="7086600" y="4360863"/>
            <a:ext cx="3581400" cy="0"/>
          </a:xfrm>
          <a:prstGeom prst="line">
            <a:avLst/>
          </a:prstGeom>
          <a:noFill/>
          <a:ln w="9525">
            <a:solidFill>
              <a:srgbClr val="CCFFCC"/>
            </a:solidFill>
            <a:rou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65908" name="Text Box 20"/>
          <p:cNvSpPr txBox="1">
            <a:spLocks noChangeArrowheads="1"/>
          </p:cNvSpPr>
          <p:nvPr/>
        </p:nvSpPr>
        <p:spPr bwMode="auto">
          <a:xfrm>
            <a:off x="8342936" y="4367213"/>
            <a:ext cx="1736671"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mj-ea"/>
                <a:ea typeface="+mj-ea"/>
                <a:sym typeface="Symbol" panose="05050102010706020507" pitchFamily="18" charset="2"/>
              </a:rPr>
              <a:t>   11111101</a:t>
            </a:r>
            <a:endParaRPr lang="en-US" altLang="zh-CN" sz="2400" dirty="0">
              <a:solidFill>
                <a:srgbClr val="FFFFCC"/>
              </a:solidFill>
              <a:latin typeface="+mj-ea"/>
              <a:ea typeface="+mj-ea"/>
              <a:sym typeface="Symbol" panose="05050102010706020507" pitchFamily="18" charset="2"/>
            </a:endParaRPr>
          </a:p>
          <a:p>
            <a:pPr eaLnBrk="1" hangingPunct="1">
              <a:spcBef>
                <a:spcPct val="0"/>
              </a:spcBef>
              <a:buFontTx/>
              <a:buNone/>
            </a:pPr>
            <a:r>
              <a:rPr lang="en-US" altLang="zh-CN" sz="2400" dirty="0">
                <a:solidFill>
                  <a:srgbClr val="FFFFCC"/>
                </a:solidFill>
                <a:latin typeface="+mj-ea"/>
                <a:ea typeface="+mj-ea"/>
                <a:sym typeface="Symbol" panose="05050102010706020507" pitchFamily="18" charset="2"/>
              </a:rPr>
              <a:t>+</a:t>
            </a:r>
            <a:r>
              <a:rPr lang="en-US" altLang="zh-CN" sz="2400" dirty="0">
                <a:solidFill>
                  <a:srgbClr val="FF3300"/>
                </a:solidFill>
                <a:latin typeface="+mj-ea"/>
                <a:ea typeface="+mj-ea"/>
                <a:sym typeface="Symbol" panose="05050102010706020507" pitchFamily="18" charset="2"/>
              </a:rPr>
              <a:t> </a:t>
            </a:r>
            <a:r>
              <a:rPr lang="en-US" altLang="zh-CN" sz="2400" dirty="0">
                <a:solidFill>
                  <a:srgbClr val="FFFF00"/>
                </a:solidFill>
                <a:latin typeface="+mj-ea"/>
                <a:ea typeface="+mj-ea"/>
                <a:sym typeface="Symbol" panose="05050102010706020507" pitchFamily="18" charset="2"/>
              </a:rPr>
              <a:t>00000001</a:t>
            </a:r>
            <a:endParaRPr lang="en-US" altLang="zh-CN" sz="2400" dirty="0">
              <a:solidFill>
                <a:srgbClr val="FFFF00"/>
              </a:solidFill>
              <a:latin typeface="+mj-ea"/>
              <a:ea typeface="+mj-ea"/>
              <a:sym typeface="Symbol" panose="05050102010706020507" pitchFamily="18" charset="2"/>
            </a:endParaRPr>
          </a:p>
        </p:txBody>
      </p:sp>
      <p:sp>
        <p:nvSpPr>
          <p:cNvPr id="165909" name="Line 21"/>
          <p:cNvSpPr>
            <a:spLocks noChangeShapeType="1"/>
          </p:cNvSpPr>
          <p:nvPr/>
        </p:nvSpPr>
        <p:spPr bwMode="auto">
          <a:xfrm>
            <a:off x="7086600" y="5122863"/>
            <a:ext cx="3581400" cy="0"/>
          </a:xfrm>
          <a:prstGeom prst="line">
            <a:avLst/>
          </a:prstGeom>
          <a:noFill/>
          <a:ln w="9525">
            <a:solidFill>
              <a:srgbClr val="CCFFCC"/>
            </a:solidFill>
            <a:rou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p>
        </p:txBody>
      </p:sp>
      <p:sp>
        <p:nvSpPr>
          <p:cNvPr id="165910" name="Text Box 22"/>
          <p:cNvSpPr txBox="1">
            <a:spLocks noChangeArrowheads="1"/>
          </p:cNvSpPr>
          <p:nvPr/>
        </p:nvSpPr>
        <p:spPr bwMode="auto">
          <a:xfrm>
            <a:off x="8615715" y="5137361"/>
            <a:ext cx="14525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mj-ea"/>
                <a:ea typeface="+mj-ea"/>
                <a:sym typeface="Symbol" panose="05050102010706020507" pitchFamily="18" charset="2"/>
              </a:rPr>
              <a:t>11111110</a:t>
            </a:r>
            <a:endParaRPr lang="en-US" altLang="zh-CN" sz="2400" dirty="0">
              <a:solidFill>
                <a:srgbClr val="FFFFCC"/>
              </a:solidFill>
              <a:latin typeface="+mj-ea"/>
              <a:ea typeface="+mj-ea"/>
              <a:sym typeface="Symbol" panose="05050102010706020507" pitchFamily="18" charset="2"/>
            </a:endParaRPr>
          </a:p>
        </p:txBody>
      </p:sp>
      <p:sp>
        <p:nvSpPr>
          <p:cNvPr id="22" name="AutoShape 12"/>
          <p:cNvSpPr>
            <a:spLocks noChangeArrowheads="1"/>
          </p:cNvSpPr>
          <p:nvPr/>
        </p:nvSpPr>
        <p:spPr bwMode="auto">
          <a:xfrm>
            <a:off x="2784656" y="4943475"/>
            <a:ext cx="1066800" cy="152400"/>
          </a:xfrm>
          <a:prstGeom prst="rightArrow">
            <a:avLst>
              <a:gd name="adj1" fmla="val 50000"/>
              <a:gd name="adj2" fmla="val 175000"/>
            </a:avLst>
          </a:prstGeom>
          <a:gradFill rotWithShape="0">
            <a:gsLst>
              <a:gs pos="0">
                <a:srgbClr val="2F7676"/>
              </a:gs>
              <a:gs pos="50000">
                <a:srgbClr val="66FFFF"/>
              </a:gs>
              <a:gs pos="100000">
                <a:srgbClr val="2F76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FF"/>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5890"/>
                                        </p:tgtEl>
                                        <p:attrNameLst>
                                          <p:attrName>style.visibility</p:attrName>
                                        </p:attrNameLst>
                                      </p:cBhvr>
                                      <p:to>
                                        <p:strVal val="visible"/>
                                      </p:to>
                                    </p:set>
                                    <p:animEffect transition="in" filter="box(in)">
                                      <p:cBhvr>
                                        <p:cTn id="7" dur="500"/>
                                        <p:tgtEl>
                                          <p:spTgt spid="16589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65893"/>
                                        </p:tgtEl>
                                        <p:attrNameLst>
                                          <p:attrName>style.visibility</p:attrName>
                                        </p:attrNameLst>
                                      </p:cBhvr>
                                      <p:to>
                                        <p:strVal val="visible"/>
                                      </p:to>
                                    </p:set>
                                    <p:anim calcmode="lin" valueType="num">
                                      <p:cBhvr additive="base">
                                        <p:cTn id="12" dur="500" fill="hold"/>
                                        <p:tgtEl>
                                          <p:spTgt spid="165893"/>
                                        </p:tgtEl>
                                        <p:attrNameLst>
                                          <p:attrName>ppt_x</p:attrName>
                                        </p:attrNameLst>
                                      </p:cBhvr>
                                      <p:tavLst>
                                        <p:tav tm="0">
                                          <p:val>
                                            <p:strVal val="1+#ppt_w/2"/>
                                          </p:val>
                                        </p:tav>
                                        <p:tav tm="100000">
                                          <p:val>
                                            <p:strVal val="#ppt_x"/>
                                          </p:val>
                                        </p:tav>
                                      </p:tavLst>
                                    </p:anim>
                                    <p:anim calcmode="lin" valueType="num">
                                      <p:cBhvr additive="base">
                                        <p:cTn id="13" dur="500" fill="hold"/>
                                        <p:tgtEl>
                                          <p:spTgt spid="16589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6589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65895"/>
                                        </p:tgtEl>
                                        <p:attrNameLst>
                                          <p:attrName>style.visibility</p:attrName>
                                        </p:attrNameLst>
                                      </p:cBhvr>
                                      <p:to>
                                        <p:strVal val="visible"/>
                                      </p:to>
                                    </p:set>
                                    <p:animEffect transition="in" filter="strips(downRight)">
                                      <p:cBhvr>
                                        <p:cTn id="22" dur="500"/>
                                        <p:tgtEl>
                                          <p:spTgt spid="165895"/>
                                        </p:tgtEl>
                                      </p:cBhvr>
                                    </p:animEffect>
                                  </p:childTnLst>
                                  <p:subTnLst>
                                    <p:set>
                                      <p:cBhvr override="childStyle">
                                        <p:cTn dur="1" fill="hold" display="0" masterRel="nextClick" afterEffect="1"/>
                                        <p:tgtEl>
                                          <p:spTgt spid="165895"/>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589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65897">
                                            <p:txEl>
                                              <p:pRg st="0" end="0"/>
                                            </p:txEl>
                                          </p:spTgt>
                                        </p:tgtEl>
                                        <p:attrNameLst>
                                          <p:attrName>style.visibility</p:attrName>
                                        </p:attrNameLst>
                                      </p:cBhvr>
                                      <p:to>
                                        <p:strVal val="visible"/>
                                      </p:to>
                                    </p:set>
                                    <p:anim calcmode="lin" valueType="num">
                                      <p:cBhvr additive="base">
                                        <p:cTn id="31" dur="500" fill="hold"/>
                                        <p:tgtEl>
                                          <p:spTgt spid="165897">
                                            <p:txEl>
                                              <p:pRg st="0" end="0"/>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6589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65897">
                                            <p:txEl>
                                              <p:pRg st="1" end="1"/>
                                            </p:txEl>
                                          </p:spTgt>
                                        </p:tgtEl>
                                        <p:attrNameLst>
                                          <p:attrName>style.visibility</p:attrName>
                                        </p:attrNameLst>
                                      </p:cBhvr>
                                      <p:to>
                                        <p:strVal val="visible"/>
                                      </p:to>
                                    </p:set>
                                    <p:anim calcmode="lin" valueType="num">
                                      <p:cBhvr additive="base">
                                        <p:cTn id="37" dur="500" fill="hold"/>
                                        <p:tgtEl>
                                          <p:spTgt spid="165897">
                                            <p:txEl>
                                              <p:pRg st="1" end="1"/>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6589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6589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iterate type="lt">
                                    <p:tmAbs val="75"/>
                                  </p:iterate>
                                  <p:childTnLst>
                                    <p:set>
                                      <p:cBhvr>
                                        <p:cTn id="46" dur="1" fill="hold">
                                          <p:stCondLst>
                                            <p:cond delay="74"/>
                                          </p:stCondLst>
                                        </p:cTn>
                                        <p:tgtEl>
                                          <p:spTgt spid="16589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6590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6590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6590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iterate type="lt">
                                    <p:tmAbs val="75"/>
                                  </p:iterate>
                                  <p:childTnLst>
                                    <p:set>
                                      <p:cBhvr>
                                        <p:cTn id="62" dur="1" fill="hold">
                                          <p:stCondLst>
                                            <p:cond delay="74"/>
                                          </p:stCondLst>
                                        </p:cTn>
                                        <p:tgtEl>
                                          <p:spTgt spid="16590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6590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6590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16590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6590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499"/>
                                          </p:stCondLst>
                                        </p:cTn>
                                        <p:tgtEl>
                                          <p:spTgt spid="16590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iterate type="lt">
                                    <p:tmAbs val="75"/>
                                  </p:iterate>
                                  <p:childTnLst>
                                    <p:set>
                                      <p:cBhvr>
                                        <p:cTn id="86" dur="1" fill="hold">
                                          <p:stCondLst>
                                            <p:cond delay="74"/>
                                          </p:stCondLst>
                                        </p:cTn>
                                        <p:tgtEl>
                                          <p:spTgt spid="1659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wipe(left)">
                                      <p:cBhvr>
                                        <p:cTn id="9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autoUpdateAnimBg="0"/>
      <p:bldP spid="165893" grpId="0" autoUpdateAnimBg="0"/>
      <p:bldP spid="165894" grpId="0" autoUpdateAnimBg="0"/>
      <p:bldP spid="165895" grpId="0" animBg="1" autoUpdateAnimBg="0"/>
      <p:bldP spid="165896" grpId="0" autoUpdateAnimBg="0"/>
      <p:bldP spid="165897" grpId="0" autoUpdateAnimBg="0" build="p"/>
      <p:bldP spid="165898" grpId="0" autoUpdateAnimBg="0"/>
      <p:bldP spid="165899" grpId="0" autoUpdateAnimBg="0"/>
      <p:bldP spid="165901" grpId="0" autoUpdateAnimBg="0"/>
      <p:bldP spid="165902" grpId="0" autoUpdateAnimBg="0"/>
      <p:bldP spid="165904" grpId="0" autoUpdateAnimBg="0"/>
      <p:bldP spid="165905" grpId="0" autoUpdateAnimBg="0"/>
      <p:bldP spid="165906" grpId="0" autoUpdateAnimBg="0"/>
      <p:bldP spid="165908" grpId="0" autoUpdateAnimBg="0"/>
      <p:bldP spid="165910" grpId="0" autoUpdateAnimBg="0"/>
      <p:bldP spid="22"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308573" y="322263"/>
            <a:ext cx="7772400" cy="533400"/>
          </a:xfrm>
        </p:spPr>
        <p:txBody>
          <a:bodyPr>
            <a:normAutofit/>
          </a:bodyPr>
          <a:lstStyle/>
          <a:p>
            <a:pPr eaLnBrk="1" hangingPunct="1"/>
            <a:r>
              <a:rPr lang="zh-CN" altLang="en-US" sz="2400" b="1" dirty="0">
                <a:solidFill>
                  <a:srgbClr val="FFFF00"/>
                </a:solidFill>
                <a:ea typeface="楷体_GB2312" pitchFamily="49" charset="-122"/>
              </a:rPr>
              <a:t>       补码的性质</a:t>
            </a:r>
            <a:endParaRPr lang="zh-CN" altLang="en-US" sz="2400" b="1" dirty="0">
              <a:solidFill>
                <a:srgbClr val="FFFF00"/>
              </a:solidFill>
              <a:ea typeface="楷体_GB2312" pitchFamily="49" charset="-122"/>
            </a:endParaRPr>
          </a:p>
        </p:txBody>
      </p:sp>
      <p:sp>
        <p:nvSpPr>
          <p:cNvPr id="166915" name="Text Box 3"/>
          <p:cNvSpPr txBox="1">
            <a:spLocks noChangeArrowheads="1"/>
          </p:cNvSpPr>
          <p:nvPr/>
        </p:nvSpPr>
        <p:spPr bwMode="auto">
          <a:xfrm>
            <a:off x="282752" y="866776"/>
            <a:ext cx="41100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华文新魏" panose="02010800040101010101" pitchFamily="2" charset="-122"/>
                <a:sym typeface="Symbol" panose="05050102010706020507" pitchFamily="18" charset="2"/>
              </a:rPr>
              <a:t>       ⑴ </a:t>
            </a: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0</a:t>
            </a:r>
            <a:r>
              <a:rPr lang="zh-CN" altLang="en-US" sz="2400" dirty="0">
                <a:solidFill>
                  <a:srgbClr val="FFFFCC"/>
                </a:solidFill>
                <a:latin typeface="Arial" panose="020B0604020202020204" pitchFamily="34" charset="0"/>
                <a:ea typeface="楷体_GB2312" pitchFamily="49" charset="-122"/>
                <a:sym typeface="Symbol" panose="05050102010706020507" pitchFamily="18" charset="2"/>
              </a:rPr>
              <a:t>在补码系统中唯一。</a:t>
            </a:r>
            <a:endParaRPr lang="zh-CN" altLang="en-US" sz="2400" dirty="0">
              <a:solidFill>
                <a:srgbClr val="FFFFCC"/>
              </a:solidFill>
              <a:latin typeface="Arial" panose="020B0604020202020204" pitchFamily="34" charset="0"/>
              <a:ea typeface="楷体_GB2312" pitchFamily="49" charset="-122"/>
              <a:sym typeface="Symbol" panose="05050102010706020507" pitchFamily="18" charset="2"/>
            </a:endParaRPr>
          </a:p>
        </p:txBody>
      </p:sp>
      <p:sp>
        <p:nvSpPr>
          <p:cNvPr id="166916" name="Text Box 4"/>
          <p:cNvSpPr txBox="1">
            <a:spLocks noChangeArrowheads="1"/>
          </p:cNvSpPr>
          <p:nvPr/>
        </p:nvSpPr>
        <p:spPr bwMode="auto">
          <a:xfrm>
            <a:off x="851778" y="1295400"/>
            <a:ext cx="4821238"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华文新魏" panose="02010800040101010101" pitchFamily="2" charset="-122"/>
                <a:sym typeface="Symbol" panose="05050102010706020507" pitchFamily="18" charset="2"/>
              </a:rPr>
              <a:t>⑵ </a:t>
            </a: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[X+Y]</a:t>
            </a:r>
            <a:r>
              <a:rPr lang="zh-CN" altLang="en-US" sz="2400" baseline="-25000" dirty="0">
                <a:solidFill>
                  <a:srgbClr val="FFFFCC"/>
                </a:solidFill>
                <a:latin typeface="Arial" panose="020B0604020202020204" pitchFamily="34" charset="0"/>
                <a:ea typeface="楷体_GB2312" pitchFamily="49" charset="-122"/>
                <a:sym typeface="Symbol" panose="05050102010706020507" pitchFamily="18" charset="2"/>
              </a:rPr>
              <a:t>补</a:t>
            </a: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=[X]</a:t>
            </a:r>
            <a:r>
              <a:rPr lang="zh-CN" altLang="en-US" sz="2400" baseline="-25000" dirty="0">
                <a:solidFill>
                  <a:srgbClr val="FFFFCC"/>
                </a:solidFill>
                <a:latin typeface="Arial" panose="020B0604020202020204" pitchFamily="34" charset="0"/>
                <a:ea typeface="楷体_GB2312" pitchFamily="49" charset="-122"/>
                <a:sym typeface="Symbol" panose="05050102010706020507" pitchFamily="18" charset="2"/>
              </a:rPr>
              <a:t>补</a:t>
            </a: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+[Y]</a:t>
            </a:r>
            <a:r>
              <a:rPr lang="zh-CN" altLang="en-US" sz="2400" baseline="-25000" dirty="0">
                <a:solidFill>
                  <a:srgbClr val="FFFFCC"/>
                </a:solidFill>
                <a:latin typeface="Arial" panose="020B0604020202020204" pitchFamily="34" charset="0"/>
                <a:ea typeface="楷体_GB2312" pitchFamily="49" charset="-122"/>
                <a:sym typeface="Symbol" panose="05050102010706020507" pitchFamily="18" charset="2"/>
              </a:rPr>
              <a:t>补</a:t>
            </a:r>
            <a:endParaRPr lang="zh-CN" altLang="en-US" sz="2400" baseline="-25000" dirty="0">
              <a:solidFill>
                <a:srgbClr val="FFFFCC"/>
              </a:solidFill>
              <a:latin typeface="Arial" panose="020B0604020202020204" pitchFamily="34" charset="0"/>
              <a:ea typeface="楷体_GB2312" pitchFamily="49" charset="-122"/>
              <a:sym typeface="Symbol" panose="05050102010706020507" pitchFamily="18" charset="2"/>
            </a:endParaRPr>
          </a:p>
          <a:p>
            <a:pPr eaLnBrk="1" hangingPunct="1">
              <a:spcBef>
                <a:spcPct val="0"/>
              </a:spcBef>
              <a:buFontTx/>
              <a:buNone/>
            </a:pPr>
            <a:r>
              <a:rPr lang="zh-CN" altLang="en-US" sz="2400" dirty="0">
                <a:solidFill>
                  <a:srgbClr val="FFFFCC"/>
                </a:solidFill>
                <a:latin typeface="Arial" panose="020B0604020202020204" pitchFamily="34" charset="0"/>
                <a:ea typeface="楷体_GB2312" pitchFamily="49" charset="-122"/>
                <a:sym typeface="Symbol" panose="05050102010706020507" pitchFamily="18" charset="2"/>
              </a:rPr>
              <a:t>     </a:t>
            </a: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[X-Y]</a:t>
            </a:r>
            <a:r>
              <a:rPr lang="zh-CN" altLang="en-US" sz="2400" baseline="-25000" dirty="0">
                <a:solidFill>
                  <a:srgbClr val="FFFFCC"/>
                </a:solidFill>
                <a:latin typeface="Arial" panose="020B0604020202020204" pitchFamily="34" charset="0"/>
                <a:ea typeface="楷体_GB2312" pitchFamily="49" charset="-122"/>
                <a:sym typeface="Symbol" panose="05050102010706020507" pitchFamily="18" charset="2"/>
              </a:rPr>
              <a:t>补</a:t>
            </a: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=[X]</a:t>
            </a:r>
            <a:r>
              <a:rPr lang="zh-CN" altLang="en-US" sz="2400" baseline="-25000" dirty="0">
                <a:solidFill>
                  <a:srgbClr val="FFFFCC"/>
                </a:solidFill>
                <a:latin typeface="Arial" panose="020B0604020202020204" pitchFamily="34" charset="0"/>
                <a:ea typeface="楷体_GB2312" pitchFamily="49" charset="-122"/>
                <a:sym typeface="Symbol" panose="05050102010706020507" pitchFamily="18" charset="2"/>
              </a:rPr>
              <a:t>补</a:t>
            </a: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 [Y]</a:t>
            </a:r>
            <a:r>
              <a:rPr lang="zh-CN" altLang="en-US" sz="2400" baseline="-25000" dirty="0">
                <a:solidFill>
                  <a:srgbClr val="FFFFCC"/>
                </a:solidFill>
                <a:latin typeface="Arial" panose="020B0604020202020204" pitchFamily="34" charset="0"/>
                <a:ea typeface="楷体_GB2312" pitchFamily="49" charset="-122"/>
                <a:sym typeface="Symbol" panose="05050102010706020507" pitchFamily="18" charset="2"/>
              </a:rPr>
              <a:t>补</a:t>
            </a: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=[X]</a:t>
            </a:r>
            <a:r>
              <a:rPr lang="zh-CN" altLang="en-US" sz="2400" baseline="-25000" dirty="0">
                <a:solidFill>
                  <a:srgbClr val="FFFFCC"/>
                </a:solidFill>
                <a:latin typeface="Arial" panose="020B0604020202020204" pitchFamily="34" charset="0"/>
                <a:ea typeface="楷体_GB2312" pitchFamily="49" charset="-122"/>
                <a:sym typeface="Symbol" panose="05050102010706020507" pitchFamily="18" charset="2"/>
              </a:rPr>
              <a:t>补</a:t>
            </a: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+[-Y]</a:t>
            </a:r>
            <a:r>
              <a:rPr lang="zh-CN" altLang="en-US" sz="2400" baseline="-25000" dirty="0">
                <a:solidFill>
                  <a:srgbClr val="FFFFCC"/>
                </a:solidFill>
                <a:latin typeface="Arial" panose="020B0604020202020204" pitchFamily="34" charset="0"/>
                <a:ea typeface="楷体_GB2312" pitchFamily="49" charset="-122"/>
                <a:sym typeface="Symbol" panose="05050102010706020507" pitchFamily="18" charset="2"/>
              </a:rPr>
              <a:t>补</a:t>
            </a:r>
            <a:endParaRPr lang="zh-CN" altLang="en-US" sz="2400" dirty="0">
              <a:solidFill>
                <a:srgbClr val="FFFFCC"/>
              </a:solidFill>
              <a:latin typeface="Arial" panose="020B0604020202020204" pitchFamily="34" charset="0"/>
              <a:ea typeface="楷体_GB2312" pitchFamily="49" charset="-122"/>
              <a:sym typeface="Symbol" panose="05050102010706020507" pitchFamily="18" charset="2"/>
            </a:endParaRPr>
          </a:p>
        </p:txBody>
      </p:sp>
      <p:sp>
        <p:nvSpPr>
          <p:cNvPr id="166917" name="Text Box 5"/>
          <p:cNvSpPr txBox="1">
            <a:spLocks noChangeArrowheads="1"/>
          </p:cNvSpPr>
          <p:nvPr/>
        </p:nvSpPr>
        <p:spPr bwMode="auto">
          <a:xfrm>
            <a:off x="282752" y="2164577"/>
            <a:ext cx="11909248"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Arial" panose="020B0604020202020204" pitchFamily="34" charset="0"/>
                <a:ea typeface="楷体_GB2312" pitchFamily="49" charset="-122"/>
                <a:sym typeface="Symbol" panose="05050102010706020507" pitchFamily="18" charset="2"/>
              </a:rPr>
              <a:t>       </a:t>
            </a:r>
            <a:r>
              <a:rPr lang="zh-CN" altLang="en-US" sz="2400" dirty="0">
                <a:solidFill>
                  <a:srgbClr val="FFFF00"/>
                </a:solidFill>
                <a:latin typeface="Arial" panose="020B0604020202020204" pitchFamily="34" charset="0"/>
                <a:ea typeface="楷体_GB2312" pitchFamily="49" charset="-122"/>
                <a:sym typeface="Symbol" panose="05050102010706020507" pitchFamily="18" charset="2"/>
              </a:rPr>
              <a:t>性质</a:t>
            </a:r>
            <a:r>
              <a:rPr lang="zh-CN" altLang="en-US" sz="2400" dirty="0">
                <a:solidFill>
                  <a:srgbClr val="FFFF00"/>
                </a:solidFill>
                <a:latin typeface="Arial" panose="020B0604020202020204" pitchFamily="34" charset="0"/>
                <a:ea typeface="华文新魏" panose="02010800040101010101" pitchFamily="2" charset="-122"/>
                <a:sym typeface="Symbol" panose="05050102010706020507" pitchFamily="18" charset="2"/>
              </a:rPr>
              <a:t>⑵</a:t>
            </a:r>
            <a:r>
              <a:rPr lang="zh-CN" altLang="en-US" sz="2400" dirty="0">
                <a:solidFill>
                  <a:srgbClr val="FFFF00"/>
                </a:solidFill>
                <a:latin typeface="Arial" panose="020B0604020202020204" pitchFamily="34" charset="0"/>
                <a:ea typeface="楷体_GB2312" pitchFamily="49" charset="-122"/>
                <a:sym typeface="Symbol" panose="05050102010706020507" pitchFamily="18" charset="2"/>
              </a:rPr>
              <a:t>说明补码系统有一个优点，在不超出数据表示范围的情况下，可以将减法运算转化成加法运算。</a:t>
            </a:r>
            <a:endParaRPr lang="zh-CN" altLang="en-US" sz="2400" dirty="0">
              <a:solidFill>
                <a:srgbClr val="FFFF00"/>
              </a:solidFill>
              <a:latin typeface="Arial" panose="020B0604020202020204" pitchFamily="34" charset="0"/>
              <a:ea typeface="楷体_GB2312" pitchFamily="49" charset="-122"/>
              <a:sym typeface="Symbol" panose="05050102010706020507" pitchFamily="18" charset="2"/>
            </a:endParaRPr>
          </a:p>
        </p:txBody>
      </p:sp>
      <p:sp>
        <p:nvSpPr>
          <p:cNvPr id="166918" name="Text Box 6"/>
          <p:cNvSpPr txBox="1">
            <a:spLocks noChangeArrowheads="1"/>
          </p:cNvSpPr>
          <p:nvPr/>
        </p:nvSpPr>
        <p:spPr bwMode="auto">
          <a:xfrm>
            <a:off x="912020" y="3078802"/>
            <a:ext cx="49006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CC"/>
                </a:solidFill>
                <a:latin typeface="Arial" panose="020B0604020202020204" pitchFamily="34" charset="0"/>
                <a:ea typeface="楷体_GB2312" pitchFamily="49" charset="-122"/>
                <a:sym typeface="Symbol" panose="05050102010706020507" pitchFamily="18" charset="2"/>
              </a:rPr>
              <a:t>如：</a:t>
            </a: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X=+0001010B</a:t>
            </a:r>
            <a:r>
              <a:rPr lang="zh-CN" altLang="en-US" sz="2400" dirty="0">
                <a:solidFill>
                  <a:srgbClr val="FFFFCC"/>
                </a:solidFill>
                <a:latin typeface="Arial" panose="020B0604020202020204" pitchFamily="34" charset="0"/>
                <a:ea typeface="楷体_GB2312" pitchFamily="49" charset="-122"/>
                <a:sym typeface="Symbol" panose="05050102010706020507" pitchFamily="18" charset="2"/>
              </a:rPr>
              <a:t>，</a:t>
            </a: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Y=0000101B</a:t>
            </a:r>
            <a:endParaRPr lang="en-US" altLang="zh-CN" sz="2400" dirty="0">
              <a:solidFill>
                <a:srgbClr val="FFFFCC"/>
              </a:solidFill>
              <a:latin typeface="Arial" panose="020B0604020202020204" pitchFamily="34" charset="0"/>
              <a:ea typeface="楷体_GB2312" pitchFamily="49" charset="-122"/>
              <a:sym typeface="Symbol" panose="05050102010706020507" pitchFamily="18" charset="2"/>
            </a:endParaRPr>
          </a:p>
        </p:txBody>
      </p:sp>
      <p:sp>
        <p:nvSpPr>
          <p:cNvPr id="166919" name="Text Box 7"/>
          <p:cNvSpPr txBox="1">
            <a:spLocks noChangeArrowheads="1"/>
          </p:cNvSpPr>
          <p:nvPr/>
        </p:nvSpPr>
        <p:spPr bwMode="auto">
          <a:xfrm>
            <a:off x="928468" y="3519530"/>
            <a:ext cx="2818606"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X-Y? </a:t>
            </a:r>
            <a:endParaRPr lang="en-US" altLang="zh-CN" sz="2400" dirty="0">
              <a:solidFill>
                <a:srgbClr val="FFFFCC"/>
              </a:solidFill>
              <a:latin typeface="Arial" panose="020B0604020202020204" pitchFamily="34" charset="0"/>
              <a:ea typeface="楷体_GB2312" pitchFamily="49" charset="-122"/>
              <a:sym typeface="Symbol" panose="05050102010706020507" pitchFamily="18" charset="2"/>
            </a:endParaRPr>
          </a:p>
          <a:p>
            <a:pPr eaLnBrk="1" hangingPunct="1">
              <a:spcBef>
                <a:spcPct val="0"/>
              </a:spcBef>
              <a:buFontTx/>
              <a:buNone/>
            </a:pPr>
            <a:r>
              <a:rPr lang="zh-CN" altLang="en-US" sz="2400" dirty="0">
                <a:solidFill>
                  <a:srgbClr val="FFFFCC"/>
                </a:solidFill>
                <a:latin typeface="Arial" panose="020B0604020202020204" pitchFamily="34" charset="0"/>
                <a:ea typeface="楷体_GB2312" pitchFamily="49" charset="-122"/>
                <a:sym typeface="Symbol" panose="05050102010706020507" pitchFamily="18" charset="2"/>
              </a:rPr>
              <a:t>根据补码的性质： </a:t>
            </a:r>
            <a:r>
              <a:rPr lang="en-US" altLang="zh-CN" sz="2400" dirty="0">
                <a:solidFill>
                  <a:srgbClr val="FFFF00"/>
                </a:solidFill>
                <a:latin typeface="Arial" panose="020B0604020202020204" pitchFamily="34" charset="0"/>
                <a:ea typeface="楷体_GB2312" pitchFamily="49" charset="-122"/>
                <a:sym typeface="Symbol" panose="05050102010706020507" pitchFamily="18" charset="2"/>
              </a:rPr>
              <a:t>[X-Y]</a:t>
            </a:r>
            <a:r>
              <a:rPr lang="zh-CN" altLang="en-US" sz="2400" baseline="-25000" dirty="0">
                <a:solidFill>
                  <a:srgbClr val="FFFF00"/>
                </a:solidFill>
                <a:latin typeface="Arial" panose="020B0604020202020204" pitchFamily="34" charset="0"/>
                <a:ea typeface="楷体_GB2312" pitchFamily="49" charset="-122"/>
                <a:sym typeface="Symbol" panose="05050102010706020507" pitchFamily="18" charset="2"/>
              </a:rPr>
              <a:t>补</a:t>
            </a:r>
            <a:r>
              <a:rPr lang="en-US" altLang="zh-CN" sz="2400" dirty="0">
                <a:solidFill>
                  <a:srgbClr val="FFFF00"/>
                </a:solidFill>
                <a:latin typeface="Arial" panose="020B0604020202020204" pitchFamily="34" charset="0"/>
                <a:ea typeface="楷体_GB2312" pitchFamily="49" charset="-122"/>
                <a:sym typeface="Symbol" panose="05050102010706020507" pitchFamily="18" charset="2"/>
              </a:rPr>
              <a:t>=[X]</a:t>
            </a:r>
            <a:r>
              <a:rPr lang="zh-CN" altLang="en-US" sz="2400" baseline="-25000" dirty="0">
                <a:solidFill>
                  <a:srgbClr val="FFFF00"/>
                </a:solidFill>
                <a:latin typeface="Arial" panose="020B0604020202020204" pitchFamily="34" charset="0"/>
                <a:ea typeface="楷体_GB2312" pitchFamily="49" charset="-122"/>
                <a:sym typeface="Symbol" panose="05050102010706020507" pitchFamily="18" charset="2"/>
              </a:rPr>
              <a:t>补</a:t>
            </a:r>
            <a:r>
              <a:rPr lang="en-US" altLang="zh-CN" sz="2400" dirty="0">
                <a:solidFill>
                  <a:srgbClr val="FFFF00"/>
                </a:solidFill>
                <a:latin typeface="Arial" panose="020B0604020202020204" pitchFamily="34" charset="0"/>
                <a:ea typeface="楷体_GB2312" pitchFamily="49" charset="-122"/>
                <a:sym typeface="Symbol" panose="05050102010706020507" pitchFamily="18" charset="2"/>
              </a:rPr>
              <a:t>- [Y]</a:t>
            </a:r>
            <a:r>
              <a:rPr lang="zh-CN" altLang="en-US" sz="2400" baseline="-25000" dirty="0">
                <a:solidFill>
                  <a:srgbClr val="FFFF00"/>
                </a:solidFill>
                <a:latin typeface="Arial" panose="020B0604020202020204" pitchFamily="34" charset="0"/>
                <a:ea typeface="楷体_GB2312" pitchFamily="49" charset="-122"/>
                <a:sym typeface="Symbol" panose="05050102010706020507" pitchFamily="18" charset="2"/>
              </a:rPr>
              <a:t>补</a:t>
            </a:r>
            <a:r>
              <a:rPr lang="en-US" altLang="zh-CN" sz="2400" dirty="0">
                <a:solidFill>
                  <a:srgbClr val="FFFF00"/>
                </a:solidFill>
                <a:latin typeface="Arial" panose="020B0604020202020204" pitchFamily="34" charset="0"/>
                <a:ea typeface="楷体_GB2312" pitchFamily="49" charset="-122"/>
                <a:sym typeface="Symbol" panose="05050102010706020507" pitchFamily="18" charset="2"/>
              </a:rPr>
              <a:t>=[X]</a:t>
            </a:r>
            <a:r>
              <a:rPr lang="zh-CN" altLang="en-US" sz="2400" baseline="-25000" dirty="0">
                <a:solidFill>
                  <a:srgbClr val="FFFF00"/>
                </a:solidFill>
                <a:latin typeface="Arial" panose="020B0604020202020204" pitchFamily="34" charset="0"/>
                <a:ea typeface="楷体_GB2312" pitchFamily="49" charset="-122"/>
                <a:sym typeface="Symbol" panose="05050102010706020507" pitchFamily="18" charset="2"/>
              </a:rPr>
              <a:t>补</a:t>
            </a:r>
            <a:r>
              <a:rPr lang="en-US" altLang="zh-CN" sz="2400" dirty="0">
                <a:solidFill>
                  <a:srgbClr val="FFFF00"/>
                </a:solidFill>
                <a:latin typeface="Arial" panose="020B0604020202020204" pitchFamily="34" charset="0"/>
                <a:ea typeface="楷体_GB2312" pitchFamily="49" charset="-122"/>
                <a:sym typeface="Symbol" panose="05050102010706020507" pitchFamily="18" charset="2"/>
              </a:rPr>
              <a:t>+[-Y]</a:t>
            </a:r>
            <a:r>
              <a:rPr lang="zh-CN" altLang="en-US" sz="2400" baseline="-25000" dirty="0">
                <a:solidFill>
                  <a:srgbClr val="FFFF00"/>
                </a:solidFill>
                <a:latin typeface="Arial" panose="020B0604020202020204" pitchFamily="34" charset="0"/>
                <a:ea typeface="楷体_GB2312" pitchFamily="49" charset="-122"/>
                <a:sym typeface="Symbol" panose="05050102010706020507" pitchFamily="18" charset="2"/>
              </a:rPr>
              <a:t>补</a:t>
            </a:r>
            <a:endParaRPr lang="zh-CN" altLang="en-US" sz="2400" baseline="-25000" dirty="0">
              <a:solidFill>
                <a:srgbClr val="FFFF00"/>
              </a:solidFill>
              <a:latin typeface="Arial" panose="020B0604020202020204" pitchFamily="34" charset="0"/>
              <a:ea typeface="楷体_GB2312" pitchFamily="49" charset="-122"/>
              <a:sym typeface="Symbol" panose="05050102010706020507" pitchFamily="18" charset="2"/>
            </a:endParaRPr>
          </a:p>
        </p:txBody>
      </p:sp>
      <p:sp>
        <p:nvSpPr>
          <p:cNvPr id="166920" name="Text Box 8"/>
          <p:cNvSpPr txBox="1">
            <a:spLocks noChangeArrowheads="1"/>
          </p:cNvSpPr>
          <p:nvPr/>
        </p:nvSpPr>
        <p:spPr bwMode="auto">
          <a:xfrm>
            <a:off x="4008392" y="3947524"/>
            <a:ext cx="5336695"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[X]</a:t>
            </a:r>
            <a:r>
              <a:rPr lang="zh-CN" altLang="en-US" sz="2400" baseline="-25000" dirty="0">
                <a:solidFill>
                  <a:srgbClr val="FFFFCC"/>
                </a:solidFill>
                <a:latin typeface="Arial" panose="020B0604020202020204" pitchFamily="34" charset="0"/>
                <a:ea typeface="楷体_GB2312" pitchFamily="49" charset="-122"/>
                <a:sym typeface="Symbol" panose="05050102010706020507" pitchFamily="18" charset="2"/>
              </a:rPr>
              <a:t>补</a:t>
            </a: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=00001010</a:t>
            </a:r>
            <a:r>
              <a:rPr lang="zh-CN" altLang="en-US" sz="2400" dirty="0">
                <a:solidFill>
                  <a:srgbClr val="FFFFCC"/>
                </a:solidFill>
                <a:latin typeface="Arial" panose="020B0604020202020204" pitchFamily="34" charset="0"/>
                <a:ea typeface="楷体_GB2312" pitchFamily="49" charset="-122"/>
                <a:sym typeface="Symbol" panose="05050102010706020507" pitchFamily="18" charset="2"/>
              </a:rPr>
              <a:t>，       </a:t>
            </a: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[-Y]</a:t>
            </a:r>
            <a:r>
              <a:rPr lang="zh-CN" altLang="en-US" sz="2400" baseline="-25000" dirty="0">
                <a:solidFill>
                  <a:srgbClr val="FFFFCC"/>
                </a:solidFill>
                <a:latin typeface="Arial" panose="020B0604020202020204" pitchFamily="34" charset="0"/>
                <a:ea typeface="楷体_GB2312" pitchFamily="49" charset="-122"/>
                <a:sym typeface="Symbol" panose="05050102010706020507" pitchFamily="18" charset="2"/>
              </a:rPr>
              <a:t>补</a:t>
            </a: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=11111011</a:t>
            </a:r>
            <a:endParaRPr lang="en-US" altLang="zh-CN" sz="2400" dirty="0">
              <a:solidFill>
                <a:srgbClr val="FFFFCC"/>
              </a:solidFill>
              <a:latin typeface="Arial" panose="020B0604020202020204" pitchFamily="34" charset="0"/>
              <a:ea typeface="楷体_GB2312" pitchFamily="49" charset="-122"/>
              <a:sym typeface="Symbol" panose="05050102010706020507" pitchFamily="18" charset="2"/>
            </a:endParaRPr>
          </a:p>
        </p:txBody>
      </p:sp>
      <p:sp>
        <p:nvSpPr>
          <p:cNvPr id="166921" name="Text Box 9"/>
          <p:cNvSpPr txBox="1">
            <a:spLocks noChangeArrowheads="1"/>
          </p:cNvSpPr>
          <p:nvPr/>
        </p:nvSpPr>
        <p:spPr bwMode="auto">
          <a:xfrm>
            <a:off x="6360021" y="4527441"/>
            <a:ext cx="1978025"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CC99"/>
                </a:solidFill>
                <a:latin typeface="+mj-ea"/>
                <a:ea typeface="+mj-ea"/>
                <a:sym typeface="Symbol" panose="05050102010706020507" pitchFamily="18" charset="2"/>
              </a:rPr>
              <a:t>     00001010</a:t>
            </a:r>
            <a:endParaRPr lang="en-US" altLang="zh-CN" sz="2400" dirty="0">
              <a:solidFill>
                <a:srgbClr val="FFCC99"/>
              </a:solidFill>
              <a:latin typeface="+mj-ea"/>
              <a:ea typeface="+mj-ea"/>
              <a:sym typeface="Symbol" panose="05050102010706020507" pitchFamily="18" charset="2"/>
            </a:endParaRPr>
          </a:p>
          <a:p>
            <a:pPr eaLnBrk="1" hangingPunct="1">
              <a:spcBef>
                <a:spcPct val="0"/>
              </a:spcBef>
              <a:buFontTx/>
              <a:buNone/>
            </a:pPr>
            <a:r>
              <a:rPr lang="en-US" altLang="zh-CN" sz="2400" dirty="0">
                <a:solidFill>
                  <a:srgbClr val="FFCC99"/>
                </a:solidFill>
                <a:latin typeface="+mj-ea"/>
                <a:ea typeface="+mj-ea"/>
                <a:sym typeface="Symbol" panose="05050102010706020507" pitchFamily="18" charset="2"/>
              </a:rPr>
              <a:t>+   11111011</a:t>
            </a:r>
            <a:endParaRPr lang="en-US" altLang="zh-CN" sz="2400" dirty="0">
              <a:solidFill>
                <a:srgbClr val="FFCC99"/>
              </a:solidFill>
              <a:latin typeface="+mj-ea"/>
              <a:ea typeface="+mj-ea"/>
              <a:sym typeface="Symbol" panose="05050102010706020507" pitchFamily="18" charset="2"/>
            </a:endParaRPr>
          </a:p>
        </p:txBody>
      </p:sp>
      <p:sp>
        <p:nvSpPr>
          <p:cNvPr id="166922" name="Line 10"/>
          <p:cNvSpPr>
            <a:spLocks noChangeShapeType="1"/>
          </p:cNvSpPr>
          <p:nvPr/>
        </p:nvSpPr>
        <p:spPr bwMode="auto">
          <a:xfrm>
            <a:off x="6120307" y="5289441"/>
            <a:ext cx="2743200" cy="0"/>
          </a:xfrm>
          <a:prstGeom prst="line">
            <a:avLst/>
          </a:prstGeom>
          <a:noFill/>
          <a:ln w="9525">
            <a:solidFill>
              <a:srgbClr val="FFCC99"/>
            </a:solidFill>
            <a:round/>
          </a:ln>
          <a:extLst>
            <a:ext uri="{909E8E84-426E-40DD-AFC4-6F175D3DCCD1}">
              <a14:hiddenFill xmlns:a14="http://schemas.microsoft.com/office/drawing/2010/main">
                <a:noFill/>
              </a14:hiddenFill>
            </a:ext>
          </a:extLst>
        </p:spPr>
        <p:txBody>
          <a:bodyPr wrap="none" lIns="90000" tIns="46800" rIns="90000" bIns="46800">
            <a:spAutoFit/>
          </a:bodyPr>
          <a:lstStyle/>
          <a:p>
            <a:endParaRPr lang="zh-CN" altLang="en-US">
              <a:latin typeface="+mj-ea"/>
              <a:ea typeface="+mj-ea"/>
            </a:endParaRPr>
          </a:p>
        </p:txBody>
      </p:sp>
      <p:sp>
        <p:nvSpPr>
          <p:cNvPr id="166923" name="Text Box 11"/>
          <p:cNvSpPr txBox="1">
            <a:spLocks noChangeArrowheads="1"/>
          </p:cNvSpPr>
          <p:nvPr/>
        </p:nvSpPr>
        <p:spPr bwMode="auto">
          <a:xfrm>
            <a:off x="6665755" y="5289441"/>
            <a:ext cx="161003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r>
              <a:rPr lang="en-US" altLang="zh-CN" sz="2400" dirty="0">
                <a:solidFill>
                  <a:srgbClr val="FF3300"/>
                </a:solidFill>
                <a:latin typeface="+mj-ea"/>
                <a:ea typeface="+mj-ea"/>
                <a:sym typeface="Symbol" panose="05050102010706020507" pitchFamily="18" charset="2"/>
              </a:rPr>
              <a:t>1</a:t>
            </a:r>
            <a:r>
              <a:rPr lang="en-US" altLang="zh-CN" sz="2400" dirty="0">
                <a:solidFill>
                  <a:srgbClr val="FFFF00"/>
                </a:solidFill>
                <a:latin typeface="+mj-ea"/>
                <a:ea typeface="+mj-ea"/>
                <a:sym typeface="Symbol" panose="05050102010706020507" pitchFamily="18" charset="2"/>
              </a:rPr>
              <a:t>00000101</a:t>
            </a:r>
            <a:endParaRPr lang="en-US" altLang="zh-CN" sz="2400" dirty="0">
              <a:solidFill>
                <a:srgbClr val="FFFF00"/>
              </a:solidFill>
              <a:latin typeface="+mj-ea"/>
              <a:ea typeface="+mj-ea"/>
              <a:sym typeface="Symbol" panose="05050102010706020507" pitchFamily="18" charset="2"/>
            </a:endParaRPr>
          </a:p>
        </p:txBody>
      </p:sp>
      <p:sp>
        <p:nvSpPr>
          <p:cNvPr id="166924" name="AutoShape 12"/>
          <p:cNvSpPr>
            <a:spLocks noChangeArrowheads="1"/>
          </p:cNvSpPr>
          <p:nvPr/>
        </p:nvSpPr>
        <p:spPr bwMode="auto">
          <a:xfrm>
            <a:off x="7415708" y="5743289"/>
            <a:ext cx="361183" cy="540107"/>
          </a:xfrm>
          <a:prstGeom prst="downArrow">
            <a:avLst>
              <a:gd name="adj1" fmla="val 50000"/>
              <a:gd name="adj2" fmla="val 43750"/>
            </a:avLst>
          </a:prstGeom>
          <a:gradFill rotWithShape="0">
            <a:gsLst>
              <a:gs pos="0">
                <a:srgbClr val="767600"/>
              </a:gs>
              <a:gs pos="50000">
                <a:srgbClr val="FFFF00"/>
              </a:gs>
              <a:gs pos="100000">
                <a:srgbClr val="7676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FF"/>
              </a:solidFill>
              <a:latin typeface="+mj-ea"/>
              <a:ea typeface="+mj-ea"/>
            </a:endParaRPr>
          </a:p>
        </p:txBody>
      </p:sp>
      <p:sp>
        <p:nvSpPr>
          <p:cNvPr id="166925" name="Text Box 13"/>
          <p:cNvSpPr txBox="1">
            <a:spLocks noChangeArrowheads="1"/>
          </p:cNvSpPr>
          <p:nvPr/>
        </p:nvSpPr>
        <p:spPr bwMode="auto">
          <a:xfrm>
            <a:off x="6783883" y="6283396"/>
            <a:ext cx="145133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00"/>
                </a:solidFill>
                <a:latin typeface="+mj-ea"/>
                <a:ea typeface="+mj-ea"/>
                <a:sym typeface="Symbol" panose="05050102010706020507" pitchFamily="18" charset="2"/>
              </a:rPr>
              <a:t>00000101</a:t>
            </a:r>
            <a:endParaRPr lang="en-US" altLang="zh-CN" sz="2400">
              <a:solidFill>
                <a:srgbClr val="FFFF00"/>
              </a:solidFill>
              <a:latin typeface="+mj-ea"/>
              <a:ea typeface="+mj-ea"/>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66914"/>
                                        </p:tgtEl>
                                        <p:attrNameLst>
                                          <p:attrName>style.visibility</p:attrName>
                                        </p:attrNameLst>
                                      </p:cBhvr>
                                      <p:to>
                                        <p:strVal val="visible"/>
                                      </p:to>
                                    </p:set>
                                    <p:anim calcmode="lin" valueType="num">
                                      <p:cBhvr>
                                        <p:cTn id="7" dur="500" fill="hold"/>
                                        <p:tgtEl>
                                          <p:spTgt spid="166914"/>
                                        </p:tgtEl>
                                        <p:attrNameLst>
                                          <p:attrName>ppt_w</p:attrName>
                                        </p:attrNameLst>
                                      </p:cBhvr>
                                      <p:tavLst>
                                        <p:tav tm="0">
                                          <p:val>
                                            <p:fltVal val="0"/>
                                          </p:val>
                                        </p:tav>
                                        <p:tav tm="100000">
                                          <p:val>
                                            <p:strVal val="#ppt_w"/>
                                          </p:val>
                                        </p:tav>
                                      </p:tavLst>
                                    </p:anim>
                                    <p:anim calcmode="lin" valueType="num">
                                      <p:cBhvr>
                                        <p:cTn id="8" dur="500" fill="hold"/>
                                        <p:tgtEl>
                                          <p:spTgt spid="16691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66915"/>
                                        </p:tgtEl>
                                        <p:attrNameLst>
                                          <p:attrName>style.visibility</p:attrName>
                                        </p:attrNameLst>
                                      </p:cBhvr>
                                      <p:to>
                                        <p:strVal val="visible"/>
                                      </p:to>
                                    </p:set>
                                    <p:animEffect transition="in" filter="blinds(horizontal)">
                                      <p:cBhvr>
                                        <p:cTn id="13" dur="500"/>
                                        <p:tgtEl>
                                          <p:spTgt spid="16691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66916">
                                            <p:txEl>
                                              <p:pRg st="0" end="0"/>
                                            </p:txEl>
                                          </p:spTgt>
                                        </p:tgtEl>
                                        <p:attrNameLst>
                                          <p:attrName>style.visibility</p:attrName>
                                        </p:attrNameLst>
                                      </p:cBhvr>
                                      <p:to>
                                        <p:strVal val="visible"/>
                                      </p:to>
                                    </p:set>
                                    <p:animEffect transition="in" filter="blinds(horizontal)">
                                      <p:cBhvr>
                                        <p:cTn id="18" dur="500"/>
                                        <p:tgtEl>
                                          <p:spTgt spid="16691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66916">
                                            <p:txEl>
                                              <p:pRg st="1" end="1"/>
                                            </p:txEl>
                                          </p:spTgt>
                                        </p:tgtEl>
                                        <p:attrNameLst>
                                          <p:attrName>style.visibility</p:attrName>
                                        </p:attrNameLst>
                                      </p:cBhvr>
                                      <p:to>
                                        <p:strVal val="visible"/>
                                      </p:to>
                                    </p:set>
                                    <p:animEffect transition="in" filter="blinds(horizontal)">
                                      <p:cBhvr>
                                        <p:cTn id="23" dur="500"/>
                                        <p:tgtEl>
                                          <p:spTgt spid="16691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type="lt">
                                    <p:tmAbs val="75"/>
                                  </p:iterate>
                                  <p:childTnLst>
                                    <p:set>
                                      <p:cBhvr>
                                        <p:cTn id="27" dur="1" fill="hold">
                                          <p:stCondLst>
                                            <p:cond delay="74"/>
                                          </p:stCondLst>
                                        </p:cTn>
                                        <p:tgtEl>
                                          <p:spTgt spid="1669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6691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66919">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66919">
                                            <p:txEl>
                                              <p:pRg st="1" end="1"/>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66920"/>
                                        </p:tgtEl>
                                        <p:attrNameLst>
                                          <p:attrName>style.visibility</p:attrName>
                                        </p:attrNameLst>
                                      </p:cBhvr>
                                      <p:to>
                                        <p:strVal val="visible"/>
                                      </p:to>
                                    </p:set>
                                    <p:animEffect transition="in" filter="dissolve">
                                      <p:cBhvr>
                                        <p:cTn id="44" dur="500"/>
                                        <p:tgtEl>
                                          <p:spTgt spid="166920"/>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66921">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66921">
                                            <p:txEl>
                                              <p:pRg st="1" end="1"/>
                                            </p:txEl>
                                          </p:spTgt>
                                        </p:tgtEl>
                                        <p:attrNameLst>
                                          <p:attrName>style.visibility</p:attrName>
                                        </p:attrNameLst>
                                      </p:cBhvr>
                                      <p:to>
                                        <p:strVal val="visible"/>
                                      </p:to>
                                    </p:set>
                                  </p:childTnLst>
                                </p:cTn>
                              </p:par>
                            </p:childTnLst>
                          </p:cTn>
                        </p:par>
                        <p:par>
                          <p:cTn id="53" fill="hold">
                            <p:stCondLst>
                              <p:cond delay="500"/>
                            </p:stCondLst>
                            <p:childTnLst>
                              <p:par>
                                <p:cTn id="54" presetID="1" presetClass="entr" presetSubtype="0" fill="hold" nodeType="afterEffect">
                                  <p:stCondLst>
                                    <p:cond delay="0"/>
                                  </p:stCondLst>
                                  <p:childTnLst>
                                    <p:set>
                                      <p:cBhvr>
                                        <p:cTn id="55" dur="1" fill="hold">
                                          <p:stCondLst>
                                            <p:cond delay="499"/>
                                          </p:stCondLst>
                                        </p:cTn>
                                        <p:tgtEl>
                                          <p:spTgt spid="16692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iterate type="lt">
                                    <p:tmPct val="100000"/>
                                  </p:iterate>
                                  <p:childTnLst>
                                    <p:set>
                                      <p:cBhvr>
                                        <p:cTn id="59" dur="1" fill="hold">
                                          <p:stCondLst>
                                            <p:cond delay="0"/>
                                          </p:stCondLst>
                                        </p:cTn>
                                        <p:tgtEl>
                                          <p:spTgt spid="166923"/>
                                        </p:tgtEl>
                                        <p:attrNameLst>
                                          <p:attrName>style.visibility</p:attrName>
                                        </p:attrNameLst>
                                      </p:cBhvr>
                                      <p:to>
                                        <p:strVal val="visible"/>
                                      </p:to>
                                    </p:set>
                                    <p:anim calcmode="lin" valueType="num">
                                      <p:cBhvr additive="base">
                                        <p:cTn id="60" dur="75" fill="hold"/>
                                        <p:tgtEl>
                                          <p:spTgt spid="166923"/>
                                        </p:tgtEl>
                                        <p:attrNameLst>
                                          <p:attrName>ppt_x</p:attrName>
                                        </p:attrNameLst>
                                      </p:cBhvr>
                                      <p:tavLst>
                                        <p:tav tm="0">
                                          <p:val>
                                            <p:strVal val="#ppt_x"/>
                                          </p:val>
                                        </p:tav>
                                        <p:tav tm="100000">
                                          <p:val>
                                            <p:strVal val="#ppt_x"/>
                                          </p:val>
                                        </p:tav>
                                      </p:tavLst>
                                    </p:anim>
                                    <p:anim calcmode="lin" valueType="num">
                                      <p:cBhvr additive="base">
                                        <p:cTn id="61" dur="75" fill="hold"/>
                                        <p:tgtEl>
                                          <p:spTgt spid="166923"/>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66924"/>
                                        </p:tgtEl>
                                        <p:attrNameLst>
                                          <p:attrName>style.visibility</p:attrName>
                                        </p:attrNameLst>
                                      </p:cBhvr>
                                      <p:to>
                                        <p:strVal val="visible"/>
                                      </p:to>
                                    </p:set>
                                    <p:animEffect transition="in" filter="wipe(up)">
                                      <p:cBhvr>
                                        <p:cTn id="66" dur="500"/>
                                        <p:tgtEl>
                                          <p:spTgt spid="166924"/>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iterate type="lt">
                                    <p:tmAbs val="75"/>
                                  </p:iterate>
                                  <p:childTnLst>
                                    <p:set>
                                      <p:cBhvr>
                                        <p:cTn id="70" dur="1" fill="hold">
                                          <p:stCondLst>
                                            <p:cond delay="74"/>
                                          </p:stCondLst>
                                        </p:cTn>
                                        <p:tgtEl>
                                          <p:spTgt spid="166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autoUpdateAnimBg="0"/>
      <p:bldP spid="166915" grpId="0" autoUpdateAnimBg="0"/>
      <p:bldP spid="166916" grpId="0" autoUpdateAnimBg="0" build="p"/>
      <p:bldP spid="166917" grpId="0" autoUpdateAnimBg="0"/>
      <p:bldP spid="166918" grpId="0" autoUpdateAnimBg="0"/>
      <p:bldP spid="166919" grpId="0" autoUpdateAnimBg="0" build="p"/>
      <p:bldP spid="166920" grpId="0" autoUpdateAnimBg="0"/>
      <p:bldP spid="166921" grpId="0" autoUpdateAnimBg="0" build="p"/>
      <p:bldP spid="166923" grpId="0" autoUpdateAnimBg="0"/>
      <p:bldP spid="166924" grpId="0" animBg="1"/>
      <p:bldP spid="16692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290465" y="574675"/>
            <a:ext cx="7772400" cy="381000"/>
          </a:xfrm>
        </p:spPr>
        <p:txBody>
          <a:bodyPr>
            <a:normAutofit fontScale="90000"/>
          </a:bodyPr>
          <a:lstStyle/>
          <a:p>
            <a:pPr algn="l" eaLnBrk="1" hangingPunct="1"/>
            <a:r>
              <a:rPr lang="en-US" altLang="zh-CN" sz="2400" b="1" dirty="0">
                <a:solidFill>
                  <a:srgbClr val="00FFCC"/>
                </a:solidFill>
                <a:ea typeface="华文新魏" panose="02010800040101010101" pitchFamily="2" charset="-122"/>
              </a:rPr>
              <a:t>       ⑶</a:t>
            </a:r>
            <a:r>
              <a:rPr lang="zh-CN" altLang="en-US" sz="2400" b="1" dirty="0">
                <a:solidFill>
                  <a:srgbClr val="00FFCC"/>
                </a:solidFill>
                <a:ea typeface="楷体_GB2312" pitchFamily="49" charset="-122"/>
              </a:rPr>
              <a:t>反码 </a:t>
            </a:r>
            <a:endParaRPr lang="zh-CN" altLang="en-US" sz="2400" b="1" dirty="0">
              <a:solidFill>
                <a:srgbClr val="00FFCC"/>
              </a:solidFill>
              <a:ea typeface="楷体_GB2312" pitchFamily="49" charset="-122"/>
            </a:endParaRPr>
          </a:p>
        </p:txBody>
      </p:sp>
      <p:sp>
        <p:nvSpPr>
          <p:cNvPr id="167939" name="Text Box 3"/>
          <p:cNvSpPr txBox="1">
            <a:spLocks noChangeArrowheads="1"/>
          </p:cNvSpPr>
          <p:nvPr/>
        </p:nvSpPr>
        <p:spPr bwMode="auto">
          <a:xfrm>
            <a:off x="842752" y="1618951"/>
            <a:ext cx="25161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CC"/>
                </a:solidFill>
                <a:latin typeface="Arial" panose="020B0604020202020204" pitchFamily="34" charset="0"/>
                <a:ea typeface="楷体_GB2312" pitchFamily="49" charset="-122"/>
                <a:sym typeface="Symbol" panose="05050102010706020507" pitchFamily="18" charset="2"/>
              </a:rPr>
              <a:t>编码规则：</a:t>
            </a: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[X]</a:t>
            </a:r>
            <a:r>
              <a:rPr lang="zh-CN" altLang="en-US" sz="2400" baseline="-25000" dirty="0">
                <a:solidFill>
                  <a:srgbClr val="FFFFCC"/>
                </a:solidFill>
                <a:latin typeface="Arial" panose="020B0604020202020204" pitchFamily="34" charset="0"/>
                <a:ea typeface="楷体_GB2312" pitchFamily="49" charset="-122"/>
                <a:sym typeface="Symbol" panose="05050102010706020507" pitchFamily="18" charset="2"/>
              </a:rPr>
              <a:t>反</a:t>
            </a: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a:t>
            </a:r>
            <a:endParaRPr lang="en-US" altLang="zh-CN" sz="2400" dirty="0">
              <a:solidFill>
                <a:srgbClr val="FFFFCC"/>
              </a:solidFill>
              <a:latin typeface="Arial" panose="020B0604020202020204" pitchFamily="34" charset="0"/>
              <a:ea typeface="楷体_GB2312" pitchFamily="49" charset="-122"/>
              <a:sym typeface="Symbol" panose="05050102010706020507" pitchFamily="18" charset="2"/>
            </a:endParaRPr>
          </a:p>
        </p:txBody>
      </p:sp>
      <p:sp>
        <p:nvSpPr>
          <p:cNvPr id="167940" name="AutoShape 4"/>
          <p:cNvSpPr/>
          <p:nvPr/>
        </p:nvSpPr>
        <p:spPr bwMode="auto">
          <a:xfrm>
            <a:off x="3358940" y="1447459"/>
            <a:ext cx="360362" cy="828000"/>
          </a:xfrm>
          <a:prstGeom prst="leftBrace">
            <a:avLst>
              <a:gd name="adj1" fmla="val 0"/>
              <a:gd name="adj2" fmla="val 50000"/>
            </a:avLst>
          </a:prstGeom>
          <a:noFill/>
          <a:ln w="19050">
            <a:solidFill>
              <a:srgbClr val="FFFF00"/>
            </a:solidFill>
            <a:rou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FF"/>
              </a:solidFill>
              <a:latin typeface="楷体_GB2312" pitchFamily="49" charset="-122"/>
              <a:ea typeface="楷体_GB2312" pitchFamily="49" charset="-122"/>
            </a:endParaRPr>
          </a:p>
        </p:txBody>
      </p:sp>
      <p:sp>
        <p:nvSpPr>
          <p:cNvPr id="167941" name="Text Box 5"/>
          <p:cNvSpPr txBox="1">
            <a:spLocks noChangeArrowheads="1"/>
          </p:cNvSpPr>
          <p:nvPr/>
        </p:nvSpPr>
        <p:spPr bwMode="auto">
          <a:xfrm>
            <a:off x="3895515" y="1222705"/>
            <a:ext cx="2339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00FFCC"/>
                </a:solidFill>
                <a:latin typeface="Arial" panose="020B0604020202020204" pitchFamily="34" charset="0"/>
                <a:ea typeface="楷体_GB2312" pitchFamily="49" charset="-122"/>
                <a:sym typeface="Symbol" panose="05050102010706020507" pitchFamily="18" charset="2"/>
              </a:rPr>
              <a:t>X                </a:t>
            </a:r>
            <a:r>
              <a:rPr lang="zh-CN" altLang="en-US" sz="2400" dirty="0">
                <a:solidFill>
                  <a:srgbClr val="00FFCC"/>
                </a:solidFill>
                <a:latin typeface="Arial" panose="020B0604020202020204" pitchFamily="34" charset="0"/>
                <a:ea typeface="楷体_GB2312" pitchFamily="49" charset="-122"/>
                <a:sym typeface="Symbol" panose="05050102010706020507" pitchFamily="18" charset="2"/>
              </a:rPr>
              <a:t>正数</a:t>
            </a:r>
            <a:endParaRPr lang="zh-CN" altLang="en-US" sz="2400" dirty="0">
              <a:solidFill>
                <a:srgbClr val="00FFCC"/>
              </a:solidFill>
              <a:latin typeface="Arial" panose="020B0604020202020204" pitchFamily="34" charset="0"/>
              <a:ea typeface="楷体_GB2312" pitchFamily="49" charset="-122"/>
              <a:sym typeface="Symbol" panose="05050102010706020507" pitchFamily="18" charset="2"/>
            </a:endParaRPr>
          </a:p>
        </p:txBody>
      </p:sp>
      <p:sp>
        <p:nvSpPr>
          <p:cNvPr id="167942" name="Text Box 6"/>
          <p:cNvSpPr txBox="1">
            <a:spLocks noChangeArrowheads="1"/>
          </p:cNvSpPr>
          <p:nvPr/>
        </p:nvSpPr>
        <p:spPr bwMode="auto">
          <a:xfrm>
            <a:off x="3892339" y="1946935"/>
            <a:ext cx="2346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00FFCC"/>
                </a:solidFill>
                <a:latin typeface="Arial" panose="020B0604020202020204" pitchFamily="34" charset="0"/>
                <a:ea typeface="楷体_GB2312" pitchFamily="49" charset="-122"/>
                <a:sym typeface="Symbol" panose="05050102010706020507" pitchFamily="18" charset="2"/>
              </a:rPr>
              <a:t>按位取反    负数</a:t>
            </a:r>
            <a:endParaRPr lang="zh-CN" altLang="en-US" sz="2400" dirty="0">
              <a:solidFill>
                <a:srgbClr val="00FFCC"/>
              </a:solidFill>
              <a:latin typeface="Arial" panose="020B0604020202020204" pitchFamily="34" charset="0"/>
              <a:ea typeface="楷体_GB2312" pitchFamily="49" charset="-122"/>
              <a:sym typeface="Symbol" panose="05050102010706020507" pitchFamily="18" charset="2"/>
            </a:endParaRPr>
          </a:p>
        </p:txBody>
      </p:sp>
      <p:sp>
        <p:nvSpPr>
          <p:cNvPr id="167943" name="Text Box 7"/>
          <p:cNvSpPr txBox="1">
            <a:spLocks noChangeArrowheads="1"/>
          </p:cNvSpPr>
          <p:nvPr/>
        </p:nvSpPr>
        <p:spPr bwMode="auto">
          <a:xfrm>
            <a:off x="850896" y="2513342"/>
            <a:ext cx="7734300"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kumimoji="0" lang="zh-CN" altLang="en-US" sz="2400" dirty="0">
                <a:solidFill>
                  <a:srgbClr val="FFFFCC"/>
                </a:solidFill>
                <a:latin typeface="Arial" panose="020B0604020202020204" pitchFamily="34" charset="0"/>
                <a:ea typeface="楷体_GB2312" pitchFamily="49" charset="-122"/>
              </a:rPr>
              <a:t>真    值：     </a:t>
            </a:r>
            <a:r>
              <a:rPr kumimoji="0" lang="en-US" altLang="zh-CN" sz="2400" dirty="0">
                <a:solidFill>
                  <a:srgbClr val="FFFFCC"/>
                </a:solidFill>
                <a:latin typeface="Arial" panose="020B0604020202020204" pitchFamily="34" charset="0"/>
                <a:ea typeface="楷体_GB2312" pitchFamily="49" charset="-122"/>
              </a:rPr>
              <a:t>X   =+1001011B   Y    =- 1001011B</a:t>
            </a:r>
            <a:r>
              <a:rPr kumimoji="0" lang="zh-CN" altLang="en-US" sz="2400" dirty="0">
                <a:solidFill>
                  <a:srgbClr val="FFFFCC"/>
                </a:solidFill>
                <a:latin typeface="Arial" panose="020B0604020202020204" pitchFamily="34" charset="0"/>
                <a:ea typeface="楷体_GB2312" pitchFamily="49" charset="-122"/>
              </a:rPr>
              <a:t>（</a:t>
            </a:r>
            <a:r>
              <a:rPr kumimoji="0" lang="en-US" altLang="zh-CN" sz="2400" dirty="0">
                <a:solidFill>
                  <a:srgbClr val="FFFFCC"/>
                </a:solidFill>
                <a:latin typeface="Arial" panose="020B0604020202020204" pitchFamily="34" charset="0"/>
                <a:ea typeface="楷体_GB2312" pitchFamily="49" charset="-122"/>
              </a:rPr>
              <a:t>8bit</a:t>
            </a:r>
            <a:r>
              <a:rPr kumimoji="0" lang="zh-CN" altLang="en-US" sz="2400" dirty="0">
                <a:solidFill>
                  <a:srgbClr val="FFFFCC"/>
                </a:solidFill>
                <a:latin typeface="Arial" panose="020B0604020202020204" pitchFamily="34" charset="0"/>
                <a:ea typeface="楷体_GB2312" pitchFamily="49" charset="-122"/>
              </a:rPr>
              <a:t>）</a:t>
            </a:r>
            <a:endParaRPr kumimoji="0" lang="zh-CN" altLang="en-US" sz="2400" dirty="0">
              <a:solidFill>
                <a:srgbClr val="FFFFCC"/>
              </a:solidFill>
              <a:latin typeface="Arial" panose="020B0604020202020204" pitchFamily="34" charset="0"/>
              <a:ea typeface="楷体_GB2312" pitchFamily="49" charset="-122"/>
            </a:endParaRPr>
          </a:p>
          <a:p>
            <a:pPr>
              <a:spcBef>
                <a:spcPct val="0"/>
              </a:spcBef>
              <a:buFontTx/>
              <a:buNone/>
            </a:pPr>
            <a:r>
              <a:rPr kumimoji="0" lang="zh-CN" altLang="en-US" sz="2400" dirty="0">
                <a:solidFill>
                  <a:srgbClr val="FFFFCC"/>
                </a:solidFill>
                <a:latin typeface="Arial" panose="020B0604020202020204" pitchFamily="34" charset="0"/>
                <a:ea typeface="楷体_GB2312" pitchFamily="49" charset="-122"/>
              </a:rPr>
              <a:t>机器数：   </a:t>
            </a:r>
            <a:r>
              <a:rPr kumimoji="0" lang="en-US" altLang="zh-CN" sz="2400" dirty="0">
                <a:solidFill>
                  <a:srgbClr val="FFFFCC"/>
                </a:solidFill>
                <a:latin typeface="Arial" panose="020B0604020202020204" pitchFamily="34" charset="0"/>
                <a:ea typeface="楷体_GB2312" pitchFamily="49" charset="-122"/>
              </a:rPr>
              <a:t>[X]</a:t>
            </a:r>
            <a:r>
              <a:rPr kumimoji="0" lang="zh-CN" altLang="en-US" sz="2400" baseline="-25000" dirty="0">
                <a:solidFill>
                  <a:srgbClr val="FFFFCC"/>
                </a:solidFill>
                <a:latin typeface="Arial" panose="020B0604020202020204" pitchFamily="34" charset="0"/>
                <a:ea typeface="楷体_GB2312" pitchFamily="49" charset="-122"/>
              </a:rPr>
              <a:t>反</a:t>
            </a:r>
            <a:r>
              <a:rPr kumimoji="0" lang="en-US" altLang="zh-CN" sz="2400" dirty="0">
                <a:solidFill>
                  <a:srgbClr val="FFFFCC"/>
                </a:solidFill>
                <a:latin typeface="Arial" panose="020B0604020202020204" pitchFamily="34" charset="0"/>
                <a:ea typeface="楷体_GB2312" pitchFamily="49" charset="-122"/>
              </a:rPr>
              <a:t>=01001011    [Y]</a:t>
            </a:r>
            <a:r>
              <a:rPr kumimoji="0" lang="zh-CN" altLang="en-US" sz="2400" baseline="-25000" dirty="0">
                <a:solidFill>
                  <a:srgbClr val="FFFFCC"/>
                </a:solidFill>
                <a:latin typeface="Arial" panose="020B0604020202020204" pitchFamily="34" charset="0"/>
                <a:ea typeface="楷体_GB2312" pitchFamily="49" charset="-122"/>
              </a:rPr>
              <a:t>反</a:t>
            </a:r>
            <a:r>
              <a:rPr kumimoji="0" lang="en-US" altLang="zh-CN" sz="2400" dirty="0">
                <a:solidFill>
                  <a:srgbClr val="FFFFCC"/>
                </a:solidFill>
                <a:latin typeface="Arial" panose="020B0604020202020204" pitchFamily="34" charset="0"/>
                <a:ea typeface="楷体_GB2312" pitchFamily="49" charset="-122"/>
              </a:rPr>
              <a:t>=10110100</a:t>
            </a:r>
            <a:endParaRPr kumimoji="0" lang="en-US" altLang="zh-CN" sz="2400" dirty="0">
              <a:solidFill>
                <a:srgbClr val="FFFFCC"/>
              </a:solidFill>
              <a:latin typeface="Arial" panose="020B0604020202020204" pitchFamily="34" charset="0"/>
              <a:ea typeface="楷体_GB2312" pitchFamily="49" charset="-122"/>
            </a:endParaRPr>
          </a:p>
        </p:txBody>
      </p:sp>
      <p:sp>
        <p:nvSpPr>
          <p:cNvPr id="167944" name="Text Box 8"/>
          <p:cNvSpPr txBox="1">
            <a:spLocks noChangeArrowheads="1"/>
          </p:cNvSpPr>
          <p:nvPr/>
        </p:nvSpPr>
        <p:spPr bwMode="auto">
          <a:xfrm>
            <a:off x="850896" y="3961802"/>
            <a:ext cx="5443538"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00"/>
                </a:solidFill>
                <a:latin typeface="Arial" panose="020B0604020202020204" pitchFamily="34" charset="0"/>
                <a:ea typeface="楷体_GB2312" pitchFamily="49" charset="-122"/>
                <a:sym typeface="Symbol" panose="05050102010706020507" pitchFamily="18" charset="2"/>
              </a:rPr>
              <a:t>显然，对于正数：</a:t>
            </a:r>
            <a:r>
              <a:rPr lang="en-US" altLang="zh-CN" sz="2400" dirty="0">
                <a:solidFill>
                  <a:srgbClr val="FFFF00"/>
                </a:solidFill>
                <a:latin typeface="Arial" panose="020B0604020202020204" pitchFamily="34" charset="0"/>
                <a:ea typeface="楷体_GB2312" pitchFamily="49" charset="-122"/>
                <a:sym typeface="Symbol" panose="05050102010706020507" pitchFamily="18" charset="2"/>
              </a:rPr>
              <a:t>[X]</a:t>
            </a:r>
            <a:r>
              <a:rPr lang="zh-CN" altLang="en-US" sz="2400" baseline="-25000" dirty="0">
                <a:solidFill>
                  <a:srgbClr val="FFFF00"/>
                </a:solidFill>
                <a:latin typeface="Arial" panose="020B0604020202020204" pitchFamily="34" charset="0"/>
                <a:ea typeface="楷体_GB2312" pitchFamily="49" charset="-122"/>
                <a:sym typeface="Symbol" panose="05050102010706020507" pitchFamily="18" charset="2"/>
              </a:rPr>
              <a:t>原</a:t>
            </a:r>
            <a:r>
              <a:rPr lang="en-US" altLang="zh-CN" sz="2400" dirty="0">
                <a:solidFill>
                  <a:srgbClr val="FFFF00"/>
                </a:solidFill>
                <a:latin typeface="Arial" panose="020B0604020202020204" pitchFamily="34" charset="0"/>
                <a:ea typeface="楷体_GB2312" pitchFamily="49" charset="-122"/>
                <a:sym typeface="Symbol" panose="05050102010706020507" pitchFamily="18" charset="2"/>
              </a:rPr>
              <a:t>=[X]</a:t>
            </a:r>
            <a:r>
              <a:rPr lang="zh-CN" altLang="en-US" sz="2400" baseline="-25000" dirty="0">
                <a:solidFill>
                  <a:srgbClr val="FFFF00"/>
                </a:solidFill>
                <a:latin typeface="Arial" panose="020B0604020202020204" pitchFamily="34" charset="0"/>
                <a:ea typeface="楷体_GB2312" pitchFamily="49" charset="-122"/>
                <a:sym typeface="Symbol" panose="05050102010706020507" pitchFamily="18" charset="2"/>
              </a:rPr>
              <a:t>补</a:t>
            </a:r>
            <a:r>
              <a:rPr lang="en-US" altLang="zh-CN" sz="2400" dirty="0">
                <a:solidFill>
                  <a:srgbClr val="FFFF00"/>
                </a:solidFill>
                <a:latin typeface="Arial" panose="020B0604020202020204" pitchFamily="34" charset="0"/>
                <a:ea typeface="楷体_GB2312" pitchFamily="49" charset="-122"/>
                <a:sym typeface="Symbol" panose="05050102010706020507" pitchFamily="18" charset="2"/>
              </a:rPr>
              <a:t>=[X]</a:t>
            </a:r>
            <a:r>
              <a:rPr lang="zh-CN" altLang="en-US" sz="2400" baseline="-25000" dirty="0">
                <a:solidFill>
                  <a:srgbClr val="FFFF00"/>
                </a:solidFill>
                <a:latin typeface="Arial" panose="020B0604020202020204" pitchFamily="34" charset="0"/>
                <a:ea typeface="楷体_GB2312" pitchFamily="49" charset="-122"/>
                <a:sym typeface="Symbol" panose="05050102010706020507" pitchFamily="18" charset="2"/>
              </a:rPr>
              <a:t>反</a:t>
            </a:r>
            <a:r>
              <a:rPr lang="zh-CN" altLang="en-US" sz="2400" dirty="0">
                <a:solidFill>
                  <a:srgbClr val="FFFF00"/>
                </a:solidFill>
                <a:latin typeface="Arial" panose="020B0604020202020204" pitchFamily="34" charset="0"/>
                <a:ea typeface="楷体_GB2312" pitchFamily="49" charset="-122"/>
                <a:sym typeface="Symbol" panose="05050102010706020507" pitchFamily="18" charset="2"/>
              </a:rPr>
              <a:t>；</a:t>
            </a:r>
            <a:endParaRPr lang="zh-CN" altLang="en-US" sz="2400" dirty="0">
              <a:solidFill>
                <a:srgbClr val="FFFF00"/>
              </a:solidFill>
              <a:latin typeface="Arial" panose="020B0604020202020204" pitchFamily="34" charset="0"/>
              <a:ea typeface="楷体_GB2312" pitchFamily="49" charset="-122"/>
              <a:sym typeface="Symbol" panose="05050102010706020507" pitchFamily="18" charset="2"/>
            </a:endParaRPr>
          </a:p>
          <a:p>
            <a:pPr eaLnBrk="1" hangingPunct="1">
              <a:spcBef>
                <a:spcPct val="0"/>
              </a:spcBef>
              <a:buFontTx/>
              <a:buNone/>
            </a:pPr>
            <a:r>
              <a:rPr lang="zh-CN" altLang="en-US" sz="2400" dirty="0">
                <a:solidFill>
                  <a:srgbClr val="FFFF00"/>
                </a:solidFill>
                <a:latin typeface="Arial" panose="020B0604020202020204" pitchFamily="34" charset="0"/>
                <a:ea typeface="楷体_GB2312" pitchFamily="49" charset="-122"/>
                <a:sym typeface="Symbol" panose="05050102010706020507" pitchFamily="18" charset="2"/>
              </a:rPr>
              <a:t>           对于负数：</a:t>
            </a:r>
            <a:r>
              <a:rPr lang="en-US" altLang="zh-CN" sz="2400" dirty="0">
                <a:solidFill>
                  <a:srgbClr val="FFFF00"/>
                </a:solidFill>
                <a:latin typeface="Arial" panose="020B0604020202020204" pitchFamily="34" charset="0"/>
                <a:ea typeface="楷体_GB2312" pitchFamily="49" charset="-122"/>
                <a:sym typeface="Symbol" panose="05050102010706020507" pitchFamily="18" charset="2"/>
              </a:rPr>
              <a:t>[X]</a:t>
            </a:r>
            <a:r>
              <a:rPr lang="zh-CN" altLang="en-US" sz="2400" baseline="-25000" dirty="0">
                <a:solidFill>
                  <a:srgbClr val="FFFF00"/>
                </a:solidFill>
                <a:latin typeface="Arial" panose="020B0604020202020204" pitchFamily="34" charset="0"/>
                <a:ea typeface="楷体_GB2312" pitchFamily="49" charset="-122"/>
                <a:sym typeface="Symbol" panose="05050102010706020507" pitchFamily="18" charset="2"/>
              </a:rPr>
              <a:t>补</a:t>
            </a:r>
            <a:r>
              <a:rPr lang="en-US" altLang="zh-CN" sz="2400" dirty="0">
                <a:solidFill>
                  <a:srgbClr val="FFFF00"/>
                </a:solidFill>
                <a:latin typeface="Arial" panose="020B0604020202020204" pitchFamily="34" charset="0"/>
                <a:ea typeface="楷体_GB2312" pitchFamily="49" charset="-122"/>
                <a:sym typeface="Symbol" panose="05050102010706020507" pitchFamily="18" charset="2"/>
              </a:rPr>
              <a:t>=[X]</a:t>
            </a:r>
            <a:r>
              <a:rPr lang="zh-CN" altLang="en-US" sz="2400" baseline="-25000" dirty="0">
                <a:solidFill>
                  <a:srgbClr val="FFFF00"/>
                </a:solidFill>
                <a:latin typeface="Arial" panose="020B0604020202020204" pitchFamily="34" charset="0"/>
                <a:ea typeface="楷体_GB2312" pitchFamily="49" charset="-122"/>
                <a:sym typeface="Symbol" panose="05050102010706020507" pitchFamily="18" charset="2"/>
              </a:rPr>
              <a:t>反</a:t>
            </a:r>
            <a:r>
              <a:rPr lang="en-US" altLang="zh-CN" sz="2400" dirty="0">
                <a:solidFill>
                  <a:srgbClr val="FFFF00"/>
                </a:solidFill>
                <a:latin typeface="Arial" panose="020B0604020202020204" pitchFamily="34" charset="0"/>
                <a:ea typeface="楷体_GB2312" pitchFamily="49" charset="-122"/>
                <a:sym typeface="Symbol" panose="05050102010706020507" pitchFamily="18" charset="2"/>
              </a:rPr>
              <a:t>+[1]</a:t>
            </a:r>
            <a:r>
              <a:rPr lang="zh-CN" altLang="en-US" sz="2400" baseline="-25000" dirty="0">
                <a:solidFill>
                  <a:srgbClr val="FFFF00"/>
                </a:solidFill>
                <a:latin typeface="Arial" panose="020B0604020202020204" pitchFamily="34" charset="0"/>
                <a:ea typeface="楷体_GB2312" pitchFamily="49" charset="-122"/>
                <a:sym typeface="Symbol" panose="05050102010706020507" pitchFamily="18" charset="2"/>
              </a:rPr>
              <a:t>最后一位</a:t>
            </a:r>
            <a:endParaRPr lang="zh-CN" altLang="en-US" sz="2400" baseline="-25000" dirty="0">
              <a:solidFill>
                <a:srgbClr val="FFFF00"/>
              </a:solidFill>
              <a:latin typeface="Arial" panose="020B0604020202020204" pitchFamily="34" charset="0"/>
              <a:ea typeface="楷体_GB2312"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7938"/>
                                        </p:tgtEl>
                                        <p:attrNameLst>
                                          <p:attrName>style.visibility</p:attrName>
                                        </p:attrNameLst>
                                      </p:cBhvr>
                                      <p:to>
                                        <p:strVal val="visible"/>
                                      </p:to>
                                    </p:set>
                                    <p:animEffect transition="in" filter="blinds(horizontal)">
                                      <p:cBhvr>
                                        <p:cTn id="7" dur="500"/>
                                        <p:tgtEl>
                                          <p:spTgt spid="16793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6793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42" fill="hold" grpId="0" nodeType="clickEffect">
                                  <p:stCondLst>
                                    <p:cond delay="0"/>
                                  </p:stCondLst>
                                  <p:childTnLst>
                                    <p:set>
                                      <p:cBhvr>
                                        <p:cTn id="15" dur="1" fill="hold">
                                          <p:stCondLst>
                                            <p:cond delay="0"/>
                                          </p:stCondLst>
                                        </p:cTn>
                                        <p:tgtEl>
                                          <p:spTgt spid="167940"/>
                                        </p:tgtEl>
                                        <p:attrNameLst>
                                          <p:attrName>style.visibility</p:attrName>
                                        </p:attrNameLst>
                                      </p:cBhvr>
                                      <p:to>
                                        <p:strVal val="visible"/>
                                      </p:to>
                                    </p:set>
                                    <p:animEffect transition="in" filter="barn(outHorizontal)">
                                      <p:cBhvr>
                                        <p:cTn id="16" dur="500"/>
                                        <p:tgtEl>
                                          <p:spTgt spid="16794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679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679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679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6794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6794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autoUpdateAnimBg="0"/>
      <p:bldP spid="167939" grpId="0" autoUpdateAnimBg="0"/>
      <p:bldP spid="167940" grpId="0" animBg="1"/>
      <p:bldP spid="167941" grpId="0" autoUpdateAnimBg="0"/>
      <p:bldP spid="167942" grpId="0" autoUpdateAnimBg="0"/>
      <p:bldP spid="167943" grpId="0" autoUpdateAnimBg="0"/>
      <p:bldP spid="167944" grpId="0" autoUpdateAnimBg="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11447"/>
            <a:ext cx="10515600" cy="742384"/>
          </a:xfrm>
        </p:spPr>
        <p:txBody>
          <a:bodyPr>
            <a:normAutofit/>
          </a:bodyPr>
          <a:lstStyle/>
          <a:p>
            <a:pPr algn="ctr"/>
            <a:r>
              <a:rPr lang="zh-CN" altLang="en-US" sz="2800" dirty="0">
                <a:solidFill>
                  <a:srgbClr val="FFFF00"/>
                </a:solidFill>
                <a:latin typeface="+mj-ea"/>
              </a:rPr>
              <a:t>各国算力排名</a:t>
            </a:r>
            <a:endParaRPr lang="zh-CN" altLang="en-US" sz="2800" dirty="0">
              <a:latin typeface="+mj-ea"/>
            </a:endParaRPr>
          </a:p>
        </p:txBody>
      </p:sp>
      <p:graphicFrame>
        <p:nvGraphicFramePr>
          <p:cNvPr id="3" name="表格 5"/>
          <p:cNvGraphicFramePr>
            <a:graphicFrameLocks noGrp="1"/>
          </p:cNvGraphicFramePr>
          <p:nvPr/>
        </p:nvGraphicFramePr>
        <p:xfrm>
          <a:off x="911624" y="1033969"/>
          <a:ext cx="10596885" cy="868680"/>
        </p:xfrm>
        <a:graphic>
          <a:graphicData uri="http://schemas.openxmlformats.org/drawingml/2006/table">
            <a:tbl>
              <a:tblPr firstRow="1" bandRow="1">
                <a:tableStyleId>{5C22544A-7EE6-4342-B048-85BDC9FD1C3A}</a:tableStyleId>
              </a:tblPr>
              <a:tblGrid>
                <a:gridCol w="2119377"/>
                <a:gridCol w="2119377"/>
                <a:gridCol w="2119377"/>
                <a:gridCol w="2119377"/>
                <a:gridCol w="2119377"/>
              </a:tblGrid>
              <a:tr h="342900">
                <a:tc>
                  <a:txBody>
                    <a:bodyPr/>
                    <a:lstStyle/>
                    <a:p>
                      <a:pPr algn="ctr"/>
                      <a:r>
                        <a:rPr lang="zh-CN" altLang="en-US" sz="2400" dirty="0"/>
                        <a:t>美国</a:t>
                      </a:r>
                      <a:endParaRPr lang="zh-CN" altLang="en-US" sz="2400" dirty="0"/>
                    </a:p>
                  </a:txBody>
                  <a:tcPr marL="68580" marR="68580" marT="34290" marB="34290"/>
                </a:tc>
                <a:tc>
                  <a:txBody>
                    <a:bodyPr/>
                    <a:lstStyle/>
                    <a:p>
                      <a:pPr algn="ctr"/>
                      <a:r>
                        <a:rPr lang="zh-CN" altLang="en-US" sz="2400" dirty="0"/>
                        <a:t>中国</a:t>
                      </a:r>
                      <a:endParaRPr lang="zh-CN" altLang="en-US" sz="2400" dirty="0"/>
                    </a:p>
                  </a:txBody>
                  <a:tcPr marL="68580" marR="68580" marT="34290" marB="34290"/>
                </a:tc>
                <a:tc>
                  <a:txBody>
                    <a:bodyPr/>
                    <a:lstStyle/>
                    <a:p>
                      <a:pPr algn="ctr"/>
                      <a:r>
                        <a:rPr lang="zh-CN" altLang="en-US" sz="2400" dirty="0"/>
                        <a:t>欧洲</a:t>
                      </a:r>
                      <a:endParaRPr lang="zh-CN" altLang="en-US" sz="2400" dirty="0"/>
                    </a:p>
                  </a:txBody>
                  <a:tcPr marL="68580" marR="68580" marT="34290" marB="34290"/>
                </a:tc>
                <a:tc>
                  <a:txBody>
                    <a:bodyPr/>
                    <a:lstStyle/>
                    <a:p>
                      <a:pPr algn="ctr"/>
                      <a:r>
                        <a:rPr lang="zh-CN" altLang="en-US" sz="2400" dirty="0"/>
                        <a:t>日本</a:t>
                      </a:r>
                      <a:endParaRPr lang="zh-CN" altLang="en-US" sz="2400" dirty="0"/>
                    </a:p>
                  </a:txBody>
                  <a:tcPr marL="68580" marR="68580" marT="34290" marB="34290"/>
                </a:tc>
                <a:tc>
                  <a:txBody>
                    <a:bodyPr/>
                    <a:lstStyle/>
                    <a:p>
                      <a:pPr algn="ctr"/>
                      <a:r>
                        <a:rPr lang="zh-CN" altLang="en-US" sz="2400" dirty="0"/>
                        <a:t>其他</a:t>
                      </a:r>
                      <a:endParaRPr lang="zh-CN" altLang="en-US" sz="2400" dirty="0"/>
                    </a:p>
                  </a:txBody>
                  <a:tcPr marL="68580" marR="68580" marT="34290" marB="34290"/>
                </a:tc>
              </a:tr>
              <a:tr h="342900">
                <a:tc>
                  <a:txBody>
                    <a:bodyPr/>
                    <a:lstStyle/>
                    <a:p>
                      <a:pPr algn="ctr"/>
                      <a:r>
                        <a:rPr lang="en-US" altLang="zh-CN" sz="2400" dirty="0"/>
                        <a:t>36%</a:t>
                      </a:r>
                      <a:endParaRPr lang="zh-CN" altLang="en-US" sz="2400" dirty="0"/>
                    </a:p>
                  </a:txBody>
                  <a:tcPr marL="68580" marR="68580" marT="34290" marB="34290"/>
                </a:tc>
                <a:tc>
                  <a:txBody>
                    <a:bodyPr/>
                    <a:lstStyle/>
                    <a:p>
                      <a:pPr algn="ctr"/>
                      <a:r>
                        <a:rPr lang="en-US" altLang="zh-CN" sz="2400" dirty="0"/>
                        <a:t>31%</a:t>
                      </a:r>
                      <a:endParaRPr lang="zh-CN" altLang="en-US" sz="2400" dirty="0"/>
                    </a:p>
                  </a:txBody>
                  <a:tcPr marL="68580" marR="68580" marT="34290" marB="34290"/>
                </a:tc>
                <a:tc>
                  <a:txBody>
                    <a:bodyPr/>
                    <a:lstStyle/>
                    <a:p>
                      <a:pPr algn="ctr"/>
                      <a:r>
                        <a:rPr lang="en-US" altLang="zh-CN" sz="2400" dirty="0"/>
                        <a:t>11%</a:t>
                      </a:r>
                      <a:endParaRPr lang="zh-CN" altLang="en-US" sz="2400" dirty="0"/>
                    </a:p>
                  </a:txBody>
                  <a:tcPr marL="68580" marR="68580" marT="34290" marB="34290"/>
                </a:tc>
                <a:tc>
                  <a:txBody>
                    <a:bodyPr/>
                    <a:lstStyle/>
                    <a:p>
                      <a:pPr algn="ctr"/>
                      <a:r>
                        <a:rPr lang="en-US" altLang="zh-CN" sz="2400" dirty="0"/>
                        <a:t>6%</a:t>
                      </a:r>
                      <a:endParaRPr lang="zh-CN" altLang="en-US" sz="2400" dirty="0"/>
                    </a:p>
                  </a:txBody>
                  <a:tcPr marL="68580" marR="68580" marT="34290" marB="34290"/>
                </a:tc>
                <a:tc>
                  <a:txBody>
                    <a:bodyPr/>
                    <a:lstStyle/>
                    <a:p>
                      <a:pPr algn="ctr"/>
                      <a:r>
                        <a:rPr lang="en-US" altLang="zh-CN" sz="2400" dirty="0"/>
                        <a:t>16%</a:t>
                      </a:r>
                      <a:endParaRPr lang="zh-CN" altLang="en-US" sz="2400" dirty="0"/>
                    </a:p>
                  </a:txBody>
                  <a:tcPr marL="68580" marR="68580" marT="34290" marB="34290"/>
                </a:tc>
              </a:tr>
            </a:tbl>
          </a:graphicData>
        </a:graphic>
      </p:graphicFrame>
      <p:sp>
        <p:nvSpPr>
          <p:cNvPr id="4" name="文本框 3"/>
          <p:cNvSpPr txBox="1"/>
          <p:nvPr/>
        </p:nvSpPr>
        <p:spPr>
          <a:xfrm>
            <a:off x="911624" y="4705701"/>
            <a:ext cx="6317755" cy="1569660"/>
          </a:xfrm>
          <a:prstGeom prst="rect">
            <a:avLst/>
          </a:prstGeom>
          <a:noFill/>
        </p:spPr>
        <p:txBody>
          <a:bodyPr wrap="none" rtlCol="0">
            <a:spAutoFit/>
          </a:bodyPr>
          <a:lstStyle/>
          <a:p>
            <a:pPr algn="l"/>
            <a:r>
              <a:rPr lang="zh-CN" altLang="en-US" sz="2400" dirty="0">
                <a:solidFill>
                  <a:srgbClr val="FFFF00"/>
                </a:solidFill>
                <a:latin typeface="微软雅黑 Light" panose="020B0502040204020203" pitchFamily="34" charset="-122"/>
                <a:ea typeface="微软雅黑 Light" panose="020B0502040204020203" pitchFamily="34" charset="-122"/>
                <a:sym typeface="+mn-ea"/>
              </a:rPr>
              <a:t>三种算力占比</a:t>
            </a:r>
            <a:endParaRPr lang="en-US" altLang="zh-CN" sz="2400" dirty="0">
              <a:solidFill>
                <a:srgbClr val="FFFF00"/>
              </a:solidFill>
              <a:latin typeface="微软雅黑 Light" panose="020B0502040204020203" pitchFamily="34" charset="-122"/>
              <a:ea typeface="微软雅黑 Light" panose="020B0502040204020203" pitchFamily="34" charset="-122"/>
              <a:sym typeface="+mn-ea"/>
            </a:endParaRPr>
          </a:p>
          <a:p>
            <a:pPr algn="l"/>
            <a:r>
              <a:rPr lang="zh-CN" altLang="en-US" sz="2400" dirty="0">
                <a:solidFill>
                  <a:schemeClr val="bg1">
                    <a:lumMod val="95000"/>
                  </a:schemeClr>
                </a:solidFill>
                <a:latin typeface="微软雅黑 Light" panose="020B0502040204020203" pitchFamily="34" charset="-122"/>
                <a:ea typeface="微软雅黑 Light" panose="020B0502040204020203" pitchFamily="34" charset="-122"/>
                <a:sym typeface="+mn-ea"/>
              </a:rPr>
              <a:t>基础算力：</a:t>
            </a:r>
            <a:r>
              <a:rPr lang="en-US" altLang="zh-CN" sz="2400" dirty="0">
                <a:solidFill>
                  <a:schemeClr val="bg1">
                    <a:lumMod val="95000"/>
                  </a:schemeClr>
                </a:solidFill>
                <a:latin typeface="微软雅黑 Light" panose="020B0502040204020203" pitchFamily="34" charset="-122"/>
                <a:ea typeface="微软雅黑 Light" panose="020B0502040204020203" pitchFamily="34" charset="-122"/>
                <a:sym typeface="+mn-ea"/>
              </a:rPr>
              <a:t>73%</a:t>
            </a:r>
            <a:r>
              <a:rPr lang="zh-CN" altLang="en-US" sz="2400" dirty="0">
                <a:solidFill>
                  <a:schemeClr val="bg1">
                    <a:lumMod val="95000"/>
                  </a:schemeClr>
                </a:solidFill>
                <a:latin typeface="微软雅黑 Light" panose="020B0502040204020203" pitchFamily="34" charset="-122"/>
                <a:ea typeface="微软雅黑 Light" panose="020B0502040204020203" pitchFamily="34" charset="-122"/>
                <a:sym typeface="+mn-ea"/>
              </a:rPr>
              <a:t>，中国排名第二。</a:t>
            </a:r>
            <a:endParaRPr lang="en-US" altLang="zh-CN" sz="2400" dirty="0">
              <a:solidFill>
                <a:schemeClr val="bg1">
                  <a:lumMod val="95000"/>
                </a:schemeClr>
              </a:solidFill>
              <a:latin typeface="微软雅黑 Light" panose="020B0502040204020203" pitchFamily="34" charset="-122"/>
              <a:ea typeface="微软雅黑 Light" panose="020B0502040204020203" pitchFamily="34" charset="-122"/>
              <a:sym typeface="+mn-ea"/>
            </a:endParaRPr>
          </a:p>
          <a:p>
            <a:pPr algn="l"/>
            <a:r>
              <a:rPr lang="zh-CN" altLang="en-US" sz="2400" dirty="0">
                <a:solidFill>
                  <a:schemeClr val="bg1">
                    <a:lumMod val="95000"/>
                  </a:schemeClr>
                </a:solidFill>
                <a:latin typeface="微软雅黑 Light" panose="020B0502040204020203" pitchFamily="34" charset="-122"/>
                <a:ea typeface="微软雅黑 Light" panose="020B0502040204020203" pitchFamily="34" charset="-122"/>
                <a:sym typeface="+mn-ea"/>
              </a:rPr>
              <a:t>智能算力：</a:t>
            </a:r>
            <a:r>
              <a:rPr lang="en-US" altLang="zh-CN" sz="2400" dirty="0">
                <a:solidFill>
                  <a:schemeClr val="bg1">
                    <a:lumMod val="95000"/>
                  </a:schemeClr>
                </a:solidFill>
                <a:latin typeface="微软雅黑 Light" panose="020B0502040204020203" pitchFamily="34" charset="-122"/>
                <a:ea typeface="微软雅黑 Light" panose="020B0502040204020203" pitchFamily="34" charset="-122"/>
                <a:sym typeface="+mn-ea"/>
              </a:rPr>
              <a:t>25%</a:t>
            </a:r>
            <a:r>
              <a:rPr lang="zh-CN" altLang="en-US" sz="2400" dirty="0">
                <a:solidFill>
                  <a:schemeClr val="bg1">
                    <a:lumMod val="95000"/>
                  </a:schemeClr>
                </a:solidFill>
                <a:latin typeface="微软雅黑 Light" panose="020B0502040204020203" pitchFamily="34" charset="-122"/>
                <a:ea typeface="微软雅黑 Light" panose="020B0502040204020203" pitchFamily="34" charset="-122"/>
                <a:sym typeface="+mn-ea"/>
              </a:rPr>
              <a:t>，中国排名第一（占</a:t>
            </a:r>
            <a:r>
              <a:rPr lang="en-US" altLang="zh-CN" sz="2400" dirty="0">
                <a:solidFill>
                  <a:schemeClr val="bg1">
                    <a:lumMod val="95000"/>
                  </a:schemeClr>
                </a:solidFill>
                <a:latin typeface="微软雅黑 Light" panose="020B0502040204020203" pitchFamily="34" charset="-122"/>
                <a:ea typeface="微软雅黑 Light" panose="020B0502040204020203" pitchFamily="34" charset="-122"/>
                <a:sym typeface="+mn-ea"/>
              </a:rPr>
              <a:t>52%</a:t>
            </a:r>
            <a:r>
              <a:rPr lang="zh-CN" altLang="en-US" sz="2400" dirty="0">
                <a:solidFill>
                  <a:schemeClr val="bg1">
                    <a:lumMod val="95000"/>
                  </a:schemeClr>
                </a:solidFill>
                <a:latin typeface="微软雅黑 Light" panose="020B0502040204020203" pitchFamily="34" charset="-122"/>
                <a:ea typeface="微软雅黑 Light" panose="020B0502040204020203" pitchFamily="34" charset="-122"/>
                <a:sym typeface="+mn-ea"/>
              </a:rPr>
              <a:t>）。</a:t>
            </a:r>
            <a:endParaRPr lang="en-US" altLang="zh-CN" sz="2400" dirty="0">
              <a:solidFill>
                <a:schemeClr val="bg1">
                  <a:lumMod val="95000"/>
                </a:schemeClr>
              </a:solidFill>
              <a:latin typeface="微软雅黑 Light" panose="020B0502040204020203" pitchFamily="34" charset="-122"/>
              <a:ea typeface="微软雅黑 Light" panose="020B0502040204020203" pitchFamily="34" charset="-122"/>
              <a:sym typeface="+mn-ea"/>
            </a:endParaRPr>
          </a:p>
          <a:p>
            <a:pPr algn="l"/>
            <a:r>
              <a:rPr lang="zh-CN" altLang="en-US" sz="2400" dirty="0">
                <a:solidFill>
                  <a:schemeClr val="bg1">
                    <a:lumMod val="95000"/>
                  </a:schemeClr>
                </a:solidFill>
                <a:latin typeface="微软雅黑 Light" panose="020B0502040204020203" pitchFamily="34" charset="-122"/>
                <a:ea typeface="微软雅黑 Light" panose="020B0502040204020203" pitchFamily="34" charset="-122"/>
                <a:sym typeface="+mn-ea"/>
              </a:rPr>
              <a:t>超算算力：</a:t>
            </a:r>
            <a:r>
              <a:rPr lang="en-US" altLang="zh-CN" sz="2400" dirty="0">
                <a:solidFill>
                  <a:schemeClr val="bg1">
                    <a:lumMod val="95000"/>
                  </a:schemeClr>
                </a:solidFill>
                <a:latin typeface="微软雅黑 Light" panose="020B0502040204020203" pitchFamily="34" charset="-122"/>
                <a:ea typeface="微软雅黑 Light" panose="020B0502040204020203" pitchFamily="34" charset="-122"/>
                <a:sym typeface="+mn-ea"/>
              </a:rPr>
              <a:t>2%</a:t>
            </a:r>
            <a:r>
              <a:rPr lang="zh-CN" altLang="en-US" sz="2400" dirty="0">
                <a:solidFill>
                  <a:schemeClr val="bg1">
                    <a:lumMod val="95000"/>
                  </a:schemeClr>
                </a:solidFill>
                <a:latin typeface="微软雅黑 Light" panose="020B0502040204020203" pitchFamily="34" charset="-122"/>
                <a:ea typeface="微软雅黑 Light" panose="020B0502040204020203" pitchFamily="34" charset="-122"/>
                <a:sym typeface="+mn-ea"/>
              </a:rPr>
              <a:t>，中国排名第三。</a:t>
            </a:r>
            <a:endParaRPr lang="zh-CN" altLang="en-US" sz="2400" dirty="0">
              <a:solidFill>
                <a:schemeClr val="bg1">
                  <a:lumMod val="95000"/>
                </a:schemeClr>
              </a:solidFill>
              <a:latin typeface="微软雅黑 Light" panose="020B0502040204020203" pitchFamily="34" charset="-122"/>
              <a:ea typeface="微软雅黑 Light" panose="020B0502040204020203" pitchFamily="34" charset="-122"/>
              <a:sym typeface="+mn-ea"/>
            </a:endParaRPr>
          </a:p>
        </p:txBody>
      </p:sp>
      <p:sp>
        <p:nvSpPr>
          <p:cNvPr id="5" name="文本框 4"/>
          <p:cNvSpPr txBox="1"/>
          <p:nvPr/>
        </p:nvSpPr>
        <p:spPr>
          <a:xfrm>
            <a:off x="250721" y="2259249"/>
            <a:ext cx="11941279" cy="2308324"/>
          </a:xfrm>
          <a:prstGeom prst="rect">
            <a:avLst/>
          </a:prstGeom>
          <a:noFill/>
        </p:spPr>
        <p:txBody>
          <a:bodyPr wrap="square" rtlCol="0">
            <a:spAutoFit/>
          </a:bodyPr>
          <a:lstStyle/>
          <a:p>
            <a:pPr algn="l"/>
            <a:r>
              <a:rPr lang="zh-CN" altLang="en-US" sz="2400" dirty="0">
                <a:solidFill>
                  <a:srgbClr val="FFFF00"/>
                </a:solidFill>
                <a:latin typeface="微软雅黑 Light" panose="020B0502040204020203" pitchFamily="34" charset="-122"/>
                <a:ea typeface="微软雅黑 Light" panose="020B0502040204020203" pitchFamily="34" charset="-122"/>
                <a:sym typeface="+mn-ea"/>
              </a:rPr>
              <a:t>       算力细分</a:t>
            </a:r>
            <a:endParaRPr lang="en-US" altLang="zh-CN" sz="2400" dirty="0">
              <a:solidFill>
                <a:srgbClr val="FFFF00"/>
              </a:solidFill>
              <a:latin typeface="微软雅黑 Light" panose="020B0502040204020203" pitchFamily="34" charset="-122"/>
              <a:ea typeface="微软雅黑 Light" panose="020B0502040204020203" pitchFamily="34" charset="-122"/>
              <a:sym typeface="+mn-ea"/>
            </a:endParaRPr>
          </a:p>
          <a:p>
            <a:pPr algn="l"/>
            <a:r>
              <a:rPr lang="zh-CN" altLang="en-US" sz="2400" dirty="0">
                <a:solidFill>
                  <a:srgbClr val="FFFF00"/>
                </a:solidFill>
                <a:latin typeface="微软雅黑 Light" panose="020B0502040204020203" pitchFamily="34" charset="-122"/>
                <a:ea typeface="微软雅黑 Light" panose="020B0502040204020203" pitchFamily="34" charset="-122"/>
                <a:sym typeface="+mn-ea"/>
              </a:rPr>
              <a:t>       基础算力：</a:t>
            </a:r>
            <a:r>
              <a:rPr lang="zh-CN" altLang="en-US" sz="2400" dirty="0">
                <a:solidFill>
                  <a:schemeClr val="bg1">
                    <a:lumMod val="95000"/>
                  </a:schemeClr>
                </a:solidFill>
                <a:latin typeface="微软雅黑 Light" panose="020B0502040204020203" pitchFamily="34" charset="-122"/>
                <a:ea typeface="微软雅黑 Light" panose="020B0502040204020203" pitchFamily="34" charset="-122"/>
                <a:sym typeface="+mn-ea"/>
              </a:rPr>
              <a:t>基于</a:t>
            </a:r>
            <a:r>
              <a:rPr lang="en-US" altLang="zh-CN" sz="2400" dirty="0">
                <a:solidFill>
                  <a:schemeClr val="bg1">
                    <a:lumMod val="95000"/>
                  </a:schemeClr>
                </a:solidFill>
                <a:latin typeface="微软雅黑 Light" panose="020B0502040204020203" pitchFamily="34" charset="-122"/>
                <a:ea typeface="微软雅黑 Light" panose="020B0502040204020203" pitchFamily="34" charset="-122"/>
                <a:sym typeface="+mn-ea"/>
              </a:rPr>
              <a:t>CPU</a:t>
            </a:r>
            <a:r>
              <a:rPr lang="zh-CN" altLang="en-US" sz="2400" dirty="0">
                <a:solidFill>
                  <a:schemeClr val="bg1">
                    <a:lumMod val="95000"/>
                  </a:schemeClr>
                </a:solidFill>
                <a:latin typeface="微软雅黑 Light" panose="020B0502040204020203" pitchFamily="34" charset="-122"/>
                <a:ea typeface="微软雅黑 Light" panose="020B0502040204020203" pitchFamily="34" charset="-122"/>
                <a:sym typeface="+mn-ea"/>
              </a:rPr>
              <a:t>芯片服务器提供的算力，通用计算。云计算、边缘计算等。</a:t>
            </a:r>
            <a:endParaRPr lang="en-US" altLang="zh-CN" sz="2400" dirty="0">
              <a:solidFill>
                <a:schemeClr val="bg1">
                  <a:lumMod val="95000"/>
                </a:schemeClr>
              </a:solidFill>
              <a:latin typeface="微软雅黑 Light" panose="020B0502040204020203" pitchFamily="34" charset="-122"/>
              <a:ea typeface="微软雅黑 Light" panose="020B0502040204020203" pitchFamily="34" charset="-122"/>
              <a:sym typeface="+mn-ea"/>
            </a:endParaRPr>
          </a:p>
          <a:p>
            <a:pPr algn="l"/>
            <a:r>
              <a:rPr lang="zh-CN" altLang="en-US" sz="2400" dirty="0">
                <a:solidFill>
                  <a:srgbClr val="FFFF00"/>
                </a:solidFill>
                <a:latin typeface="微软雅黑 Light" panose="020B0502040204020203" pitchFamily="34" charset="-122"/>
                <a:ea typeface="微软雅黑 Light" panose="020B0502040204020203" pitchFamily="34" charset="-122"/>
                <a:sym typeface="+mn-ea"/>
              </a:rPr>
              <a:t>       智能算力：</a:t>
            </a:r>
            <a:r>
              <a:rPr lang="zh-CN" altLang="en-US" sz="2400" dirty="0">
                <a:solidFill>
                  <a:schemeClr val="bg1">
                    <a:lumMod val="95000"/>
                  </a:schemeClr>
                </a:solidFill>
                <a:latin typeface="微软雅黑 Light" panose="020B0502040204020203" pitchFamily="34" charset="-122"/>
                <a:ea typeface="微软雅黑 Light" panose="020B0502040204020203" pitchFamily="34" charset="-122"/>
                <a:sym typeface="+mn-ea"/>
              </a:rPr>
              <a:t>基于</a:t>
            </a:r>
            <a:r>
              <a:rPr lang="en-US" altLang="zh-CN" sz="2400" dirty="0">
                <a:solidFill>
                  <a:schemeClr val="bg1">
                    <a:lumMod val="95000"/>
                  </a:schemeClr>
                </a:solidFill>
                <a:latin typeface="微软雅黑 Light" panose="020B0502040204020203" pitchFamily="34" charset="-122"/>
                <a:ea typeface="微软雅黑 Light" panose="020B0502040204020203" pitchFamily="34" charset="-122"/>
                <a:sym typeface="+mn-ea"/>
              </a:rPr>
              <a:t>GPU</a:t>
            </a:r>
            <a:r>
              <a:rPr lang="zh-CN" altLang="en-US" sz="2400" dirty="0">
                <a:solidFill>
                  <a:schemeClr val="bg1">
                    <a:lumMod val="95000"/>
                  </a:schemeClr>
                </a:solidFill>
                <a:latin typeface="微软雅黑 Light" panose="020B0502040204020203" pitchFamily="34" charset="-122"/>
                <a:ea typeface="微软雅黑 Light" panose="020B0502040204020203" pitchFamily="34" charset="-122"/>
                <a:sym typeface="+mn-ea"/>
              </a:rPr>
              <a:t>、</a:t>
            </a:r>
            <a:r>
              <a:rPr lang="en-US" altLang="zh-CN" sz="2400" dirty="0">
                <a:solidFill>
                  <a:schemeClr val="bg1">
                    <a:lumMod val="95000"/>
                  </a:schemeClr>
                </a:solidFill>
                <a:latin typeface="微软雅黑 Light" panose="020B0502040204020203" pitchFamily="34" charset="-122"/>
                <a:ea typeface="微软雅黑 Light" panose="020B0502040204020203" pitchFamily="34" charset="-122"/>
                <a:sym typeface="+mn-ea"/>
              </a:rPr>
              <a:t>FPGA</a:t>
            </a:r>
            <a:r>
              <a:rPr lang="zh-CN" altLang="en-US" sz="2400" dirty="0">
                <a:solidFill>
                  <a:schemeClr val="bg1">
                    <a:lumMod val="95000"/>
                  </a:schemeClr>
                </a:solidFill>
                <a:latin typeface="微软雅黑 Light" panose="020B0502040204020203" pitchFamily="34" charset="-122"/>
                <a:ea typeface="微软雅黑 Light" panose="020B0502040204020203" pitchFamily="34" charset="-122"/>
                <a:sym typeface="+mn-ea"/>
              </a:rPr>
              <a:t>、</a:t>
            </a:r>
            <a:r>
              <a:rPr lang="en-US" altLang="zh-CN" sz="2400" dirty="0">
                <a:solidFill>
                  <a:schemeClr val="bg1">
                    <a:lumMod val="95000"/>
                  </a:schemeClr>
                </a:solidFill>
                <a:latin typeface="微软雅黑 Light" panose="020B0502040204020203" pitchFamily="34" charset="-122"/>
                <a:ea typeface="微软雅黑 Light" panose="020B0502040204020203" pitchFamily="34" charset="-122"/>
                <a:sym typeface="+mn-ea"/>
              </a:rPr>
              <a:t>ASIC</a:t>
            </a:r>
            <a:r>
              <a:rPr lang="zh-CN" altLang="en-US" sz="2400" dirty="0">
                <a:solidFill>
                  <a:schemeClr val="bg1">
                    <a:lumMod val="95000"/>
                  </a:schemeClr>
                </a:solidFill>
                <a:latin typeface="微软雅黑 Light" panose="020B0502040204020203" pitchFamily="34" charset="-122"/>
                <a:ea typeface="微软雅黑 Light" panose="020B0502040204020203" pitchFamily="34" charset="-122"/>
                <a:sym typeface="+mn-ea"/>
              </a:rPr>
              <a:t>提供的，用于人工智能训练和推理所需计算，如语音、图像和视频处理。</a:t>
            </a:r>
            <a:endParaRPr lang="en-US" altLang="zh-CN" sz="2400" dirty="0">
              <a:solidFill>
                <a:schemeClr val="bg1">
                  <a:lumMod val="95000"/>
                </a:schemeClr>
              </a:solidFill>
              <a:latin typeface="微软雅黑 Light" panose="020B0502040204020203" pitchFamily="34" charset="-122"/>
              <a:ea typeface="微软雅黑 Light" panose="020B0502040204020203" pitchFamily="34" charset="-122"/>
              <a:sym typeface="+mn-ea"/>
            </a:endParaRPr>
          </a:p>
          <a:p>
            <a:pPr algn="l"/>
            <a:r>
              <a:rPr lang="zh-CN" altLang="en-US" sz="2400" dirty="0">
                <a:solidFill>
                  <a:srgbClr val="FFFF00"/>
                </a:solidFill>
                <a:latin typeface="微软雅黑 Light" panose="020B0502040204020203" pitchFamily="34" charset="-122"/>
                <a:ea typeface="微软雅黑 Light" panose="020B0502040204020203" pitchFamily="34" charset="-122"/>
                <a:sym typeface="+mn-ea"/>
              </a:rPr>
              <a:t>       超算算力：</a:t>
            </a:r>
            <a:r>
              <a:rPr lang="zh-CN" altLang="en-US" sz="2400" dirty="0">
                <a:solidFill>
                  <a:schemeClr val="bg1">
                    <a:lumMod val="95000"/>
                  </a:schemeClr>
                </a:solidFill>
                <a:latin typeface="微软雅黑 Light" panose="020B0502040204020203" pitchFamily="34" charset="-122"/>
                <a:ea typeface="微软雅黑 Light" panose="020B0502040204020203" pitchFamily="34" charset="-122"/>
                <a:sym typeface="+mn-ea"/>
              </a:rPr>
              <a:t>基于超级计算机提供的算力，用于尖端科学领域的计算，如行星模拟、药物分子设计、基因分析。</a:t>
            </a:r>
            <a:endParaRPr lang="zh-CN" altLang="en-US" sz="2400" dirty="0">
              <a:solidFill>
                <a:schemeClr val="bg1">
                  <a:lumMod val="95000"/>
                </a:schemeClr>
              </a:solidFill>
              <a:latin typeface="微软雅黑 Light" panose="020B0502040204020203" pitchFamily="34" charset="-122"/>
              <a:ea typeface="微软雅黑 Light" panose="020B0502040204020203"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288754" y="308123"/>
            <a:ext cx="7772400" cy="533400"/>
          </a:xfrm>
        </p:spPr>
        <p:txBody>
          <a:bodyPr/>
          <a:lstStyle/>
          <a:p>
            <a:pPr algn="l" eaLnBrk="1" hangingPunct="1"/>
            <a:r>
              <a:rPr lang="en-US" altLang="zh-CN" sz="2400" b="1" dirty="0">
                <a:solidFill>
                  <a:srgbClr val="FFFF00"/>
                </a:solidFill>
                <a:ea typeface="华文新魏" panose="02010800040101010101" pitchFamily="2" charset="-122"/>
              </a:rPr>
              <a:t>       ⒊</a:t>
            </a:r>
            <a:r>
              <a:rPr lang="zh-CN" altLang="en-US" sz="2400" b="1" dirty="0">
                <a:solidFill>
                  <a:srgbClr val="FFFF00"/>
                </a:solidFill>
                <a:ea typeface="楷体_GB2312" pitchFamily="49" charset="-122"/>
              </a:rPr>
              <a:t>小数点的表示</a:t>
            </a:r>
            <a:endParaRPr lang="zh-CN" altLang="en-US" sz="2400" b="1" dirty="0">
              <a:solidFill>
                <a:srgbClr val="FFFF00"/>
              </a:solidFill>
              <a:ea typeface="楷体_GB2312" pitchFamily="49" charset="-122"/>
            </a:endParaRPr>
          </a:p>
        </p:txBody>
      </p:sp>
      <p:sp>
        <p:nvSpPr>
          <p:cNvPr id="168963" name="Text Box 3"/>
          <p:cNvSpPr txBox="1">
            <a:spLocks noChangeArrowheads="1"/>
          </p:cNvSpPr>
          <p:nvPr/>
        </p:nvSpPr>
        <p:spPr bwMode="auto">
          <a:xfrm>
            <a:off x="887203" y="852192"/>
            <a:ext cx="4968325"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CC"/>
                </a:solidFill>
                <a:latin typeface="Arial" panose="020B0604020202020204" pitchFamily="34" charset="0"/>
                <a:ea typeface="楷体_GB2312" pitchFamily="49" charset="-122"/>
                <a:sym typeface="Symbol" panose="05050102010706020507" pitchFamily="18" charset="2"/>
              </a:rPr>
              <a:t>计算机中小数点表示方法有两种：</a:t>
            </a:r>
            <a:endParaRPr lang="zh-CN" altLang="en-US" sz="2400" dirty="0">
              <a:solidFill>
                <a:srgbClr val="FFFFCC"/>
              </a:solidFill>
              <a:latin typeface="Arial" panose="020B0604020202020204" pitchFamily="34" charset="0"/>
              <a:ea typeface="楷体_GB2312" pitchFamily="49" charset="-122"/>
              <a:sym typeface="Symbol" panose="05050102010706020507" pitchFamily="18" charset="2"/>
            </a:endParaRPr>
          </a:p>
        </p:txBody>
      </p:sp>
      <p:sp>
        <p:nvSpPr>
          <p:cNvPr id="168964" name="AutoShape 4"/>
          <p:cNvSpPr/>
          <p:nvPr/>
        </p:nvSpPr>
        <p:spPr bwMode="auto">
          <a:xfrm>
            <a:off x="5502588" y="862950"/>
            <a:ext cx="304800" cy="463846"/>
          </a:xfrm>
          <a:prstGeom prst="leftBrace">
            <a:avLst>
              <a:gd name="adj1" fmla="val 0"/>
              <a:gd name="adj2" fmla="val 50000"/>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FF"/>
              </a:solidFill>
              <a:latin typeface="楷体_GB2312" pitchFamily="49" charset="-122"/>
              <a:ea typeface="楷体_GB2312" pitchFamily="49" charset="-122"/>
            </a:endParaRPr>
          </a:p>
        </p:txBody>
      </p:sp>
      <p:sp>
        <p:nvSpPr>
          <p:cNvPr id="168965" name="Text Box 5"/>
          <p:cNvSpPr txBox="1">
            <a:spLocks noChangeArrowheads="1"/>
          </p:cNvSpPr>
          <p:nvPr/>
        </p:nvSpPr>
        <p:spPr bwMode="auto">
          <a:xfrm>
            <a:off x="5821753" y="526345"/>
            <a:ext cx="11049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CC"/>
                </a:solidFill>
                <a:latin typeface="Arial" panose="020B0604020202020204" pitchFamily="34" charset="0"/>
                <a:ea typeface="楷体_GB2312" pitchFamily="49" charset="-122"/>
                <a:sym typeface="Symbol" panose="05050102010706020507" pitchFamily="18" charset="2"/>
              </a:rPr>
              <a:t>定点数</a:t>
            </a:r>
            <a:endParaRPr lang="zh-CN" altLang="en-US" sz="2400">
              <a:solidFill>
                <a:srgbClr val="FFFFCC"/>
              </a:solidFill>
              <a:latin typeface="Arial" panose="020B0604020202020204" pitchFamily="34" charset="0"/>
              <a:ea typeface="楷体_GB2312" pitchFamily="49" charset="-122"/>
              <a:sym typeface="Symbol" panose="05050102010706020507" pitchFamily="18" charset="2"/>
            </a:endParaRPr>
          </a:p>
        </p:txBody>
      </p:sp>
      <p:sp>
        <p:nvSpPr>
          <p:cNvPr id="168966" name="Text Box 6"/>
          <p:cNvSpPr txBox="1">
            <a:spLocks noChangeArrowheads="1"/>
          </p:cNvSpPr>
          <p:nvPr/>
        </p:nvSpPr>
        <p:spPr bwMode="auto">
          <a:xfrm>
            <a:off x="5821753" y="1212145"/>
            <a:ext cx="11049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CC"/>
                </a:solidFill>
                <a:latin typeface="Arial" panose="020B0604020202020204" pitchFamily="34" charset="0"/>
                <a:ea typeface="楷体_GB2312" pitchFamily="49" charset="-122"/>
                <a:sym typeface="Symbol" panose="05050102010706020507" pitchFamily="18" charset="2"/>
              </a:rPr>
              <a:t>浮点数</a:t>
            </a:r>
            <a:endParaRPr lang="zh-CN" altLang="en-US" sz="2400">
              <a:solidFill>
                <a:srgbClr val="FFFFCC"/>
              </a:solidFill>
              <a:latin typeface="Arial" panose="020B0604020202020204" pitchFamily="34" charset="0"/>
              <a:ea typeface="楷体_GB2312" pitchFamily="49" charset="-122"/>
              <a:sym typeface="Symbol" panose="05050102010706020507" pitchFamily="18" charset="2"/>
            </a:endParaRPr>
          </a:p>
        </p:txBody>
      </p:sp>
      <p:sp>
        <p:nvSpPr>
          <p:cNvPr id="168967" name="Text Box 7"/>
          <p:cNvSpPr txBox="1">
            <a:spLocks noChangeArrowheads="1"/>
          </p:cNvSpPr>
          <p:nvPr/>
        </p:nvSpPr>
        <p:spPr bwMode="auto">
          <a:xfrm>
            <a:off x="288754" y="1381080"/>
            <a:ext cx="2136607"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00FFCC"/>
                </a:solidFill>
                <a:latin typeface="Arial" panose="020B0604020202020204" pitchFamily="34" charset="0"/>
                <a:ea typeface="华文新魏" panose="02010800040101010101" pitchFamily="2" charset="-122"/>
                <a:sym typeface="Symbol" panose="05050102010706020507" pitchFamily="18" charset="2"/>
              </a:rPr>
              <a:t>       ⑴</a:t>
            </a:r>
            <a:r>
              <a:rPr lang="zh-CN" altLang="en-US" sz="2400" dirty="0">
                <a:solidFill>
                  <a:srgbClr val="00FFCC"/>
                </a:solidFill>
                <a:latin typeface="Arial" panose="020B0604020202020204" pitchFamily="34" charset="0"/>
                <a:ea typeface="楷体_GB2312" pitchFamily="49" charset="-122"/>
                <a:sym typeface="Symbol" panose="05050102010706020507" pitchFamily="18" charset="2"/>
              </a:rPr>
              <a:t>定点数</a:t>
            </a:r>
            <a:endParaRPr lang="zh-CN" altLang="en-US" sz="2400" dirty="0">
              <a:solidFill>
                <a:srgbClr val="00FFCC"/>
              </a:solidFill>
              <a:latin typeface="Arial" panose="020B0604020202020204" pitchFamily="34" charset="0"/>
              <a:ea typeface="楷体_GB2312" pitchFamily="49" charset="-122"/>
              <a:sym typeface="Symbol" panose="05050102010706020507" pitchFamily="18" charset="2"/>
            </a:endParaRPr>
          </a:p>
        </p:txBody>
      </p:sp>
      <p:sp>
        <p:nvSpPr>
          <p:cNvPr id="168968" name="Text Box 8"/>
          <p:cNvSpPr txBox="1">
            <a:spLocks noChangeArrowheads="1"/>
          </p:cNvSpPr>
          <p:nvPr/>
        </p:nvSpPr>
        <p:spPr bwMode="auto">
          <a:xfrm>
            <a:off x="402666" y="1861475"/>
            <a:ext cx="1133966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      </a:t>
            </a:r>
            <a:r>
              <a:rPr lang="zh-CN" altLang="en-US" sz="2400" dirty="0">
                <a:solidFill>
                  <a:srgbClr val="FFFFCC"/>
                </a:solidFill>
                <a:latin typeface="Arial" panose="020B0604020202020204" pitchFamily="34" charset="0"/>
                <a:ea typeface="楷体_GB2312" pitchFamily="49" charset="-122"/>
                <a:sym typeface="Symbol" panose="05050102010706020507" pitchFamily="18" charset="2"/>
              </a:rPr>
              <a:t>定点数采用约定小数点位置的方法，分为定点纯小数和定点纯整数。</a:t>
            </a:r>
            <a:endParaRPr lang="zh-CN" altLang="en-US" sz="2400" dirty="0">
              <a:solidFill>
                <a:srgbClr val="FFFFCC"/>
              </a:solidFill>
              <a:latin typeface="Arial" panose="020B0604020202020204" pitchFamily="34" charset="0"/>
              <a:ea typeface="楷体_GB2312" pitchFamily="49" charset="-122"/>
              <a:sym typeface="Symbol" panose="05050102010706020507" pitchFamily="18" charset="2"/>
            </a:endParaRPr>
          </a:p>
        </p:txBody>
      </p:sp>
      <p:sp>
        <p:nvSpPr>
          <p:cNvPr id="168969" name="Text Box 9"/>
          <p:cNvSpPr txBox="1">
            <a:spLocks noChangeArrowheads="1"/>
          </p:cNvSpPr>
          <p:nvPr/>
        </p:nvSpPr>
        <p:spPr bwMode="auto">
          <a:xfrm>
            <a:off x="919648" y="2328561"/>
            <a:ext cx="17208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CC"/>
                </a:solidFill>
                <a:latin typeface="Arial" panose="020B0604020202020204" pitchFamily="34" charset="0"/>
                <a:ea typeface="楷体_GB2312" pitchFamily="49" charset="-122"/>
              </a:rPr>
              <a:t>定点纯小数</a:t>
            </a:r>
            <a:endParaRPr lang="zh-CN" altLang="en-US" sz="2400">
              <a:solidFill>
                <a:srgbClr val="FFFFCC"/>
              </a:solidFill>
              <a:latin typeface="Arial" panose="020B0604020202020204" pitchFamily="34" charset="0"/>
              <a:ea typeface="楷体_GB2312" pitchFamily="49" charset="-122"/>
            </a:endParaRPr>
          </a:p>
        </p:txBody>
      </p:sp>
      <p:sp>
        <p:nvSpPr>
          <p:cNvPr id="168970" name="Text Box 10"/>
          <p:cNvSpPr txBox="1">
            <a:spLocks noChangeArrowheads="1"/>
          </p:cNvSpPr>
          <p:nvPr/>
        </p:nvSpPr>
        <p:spPr bwMode="auto">
          <a:xfrm>
            <a:off x="2748448" y="2328561"/>
            <a:ext cx="16383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CC"/>
                </a:solidFill>
                <a:latin typeface="Arial" panose="020B0604020202020204" pitchFamily="34" charset="0"/>
                <a:ea typeface="楷体_GB2312" pitchFamily="49" charset="-122"/>
              </a:rPr>
              <a:t>0.1010100</a:t>
            </a:r>
            <a:endParaRPr lang="en-US" altLang="zh-CN" sz="2400">
              <a:solidFill>
                <a:srgbClr val="FFFFCC"/>
              </a:solidFill>
              <a:latin typeface="Arial" panose="020B0604020202020204" pitchFamily="34" charset="0"/>
              <a:ea typeface="楷体_GB2312" pitchFamily="49" charset="-122"/>
            </a:endParaRPr>
          </a:p>
        </p:txBody>
      </p:sp>
      <p:sp>
        <p:nvSpPr>
          <p:cNvPr id="168971" name="Line 11"/>
          <p:cNvSpPr>
            <a:spLocks noChangeShapeType="1"/>
          </p:cNvSpPr>
          <p:nvPr/>
        </p:nvSpPr>
        <p:spPr bwMode="auto">
          <a:xfrm>
            <a:off x="4424848" y="2557161"/>
            <a:ext cx="990600" cy="0"/>
          </a:xfrm>
          <a:prstGeom prst="line">
            <a:avLst/>
          </a:prstGeom>
          <a:noFill/>
          <a:ln w="9525">
            <a:solidFill>
              <a:srgbClr val="FFFF00"/>
            </a:solidFill>
            <a:miter lim="800000"/>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8972" name="Text Box 12"/>
          <p:cNvSpPr txBox="1">
            <a:spLocks noChangeArrowheads="1"/>
          </p:cNvSpPr>
          <p:nvPr/>
        </p:nvSpPr>
        <p:spPr bwMode="auto">
          <a:xfrm>
            <a:off x="5491649" y="2328561"/>
            <a:ext cx="155416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CC"/>
                </a:solidFill>
                <a:latin typeface="Arial" panose="020B0604020202020204" pitchFamily="34" charset="0"/>
                <a:ea typeface="楷体_GB2312" pitchFamily="49" charset="-122"/>
              </a:rPr>
              <a:t>01010100</a:t>
            </a:r>
            <a:endParaRPr lang="en-US" altLang="zh-CN" sz="2400">
              <a:solidFill>
                <a:srgbClr val="FFFFCC"/>
              </a:solidFill>
              <a:latin typeface="Arial" panose="020B0604020202020204" pitchFamily="34" charset="0"/>
              <a:ea typeface="楷体_GB2312" pitchFamily="49" charset="-122"/>
            </a:endParaRPr>
          </a:p>
        </p:txBody>
      </p:sp>
      <p:sp>
        <p:nvSpPr>
          <p:cNvPr id="168973" name="Text Box 13"/>
          <p:cNvSpPr txBox="1">
            <a:spLocks noChangeArrowheads="1"/>
          </p:cNvSpPr>
          <p:nvPr/>
        </p:nvSpPr>
        <p:spPr bwMode="auto">
          <a:xfrm>
            <a:off x="919648" y="2709561"/>
            <a:ext cx="17208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CC"/>
                </a:solidFill>
                <a:latin typeface="Arial" panose="020B0604020202020204" pitchFamily="34" charset="0"/>
                <a:ea typeface="楷体_GB2312" pitchFamily="49" charset="-122"/>
              </a:rPr>
              <a:t>定点纯整数</a:t>
            </a:r>
            <a:endParaRPr lang="zh-CN" altLang="en-US" sz="2400" dirty="0">
              <a:solidFill>
                <a:srgbClr val="FFFFCC"/>
              </a:solidFill>
              <a:latin typeface="Arial" panose="020B0604020202020204" pitchFamily="34" charset="0"/>
              <a:ea typeface="楷体_GB2312" pitchFamily="49" charset="-122"/>
            </a:endParaRPr>
          </a:p>
        </p:txBody>
      </p:sp>
      <p:sp>
        <p:nvSpPr>
          <p:cNvPr id="168974" name="Text Box 14"/>
          <p:cNvSpPr txBox="1">
            <a:spLocks noChangeArrowheads="1"/>
          </p:cNvSpPr>
          <p:nvPr/>
        </p:nvSpPr>
        <p:spPr bwMode="auto">
          <a:xfrm>
            <a:off x="2824648" y="2749249"/>
            <a:ext cx="146843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-1010110</a:t>
            </a:r>
            <a:endParaRPr lang="en-US" altLang="zh-CN" sz="2400" dirty="0">
              <a:solidFill>
                <a:srgbClr val="FFFFCC"/>
              </a:solidFill>
              <a:latin typeface="Arial" panose="020B0604020202020204" pitchFamily="34" charset="0"/>
              <a:ea typeface="楷体_GB2312" pitchFamily="49" charset="-122"/>
            </a:endParaRPr>
          </a:p>
        </p:txBody>
      </p:sp>
      <p:sp>
        <p:nvSpPr>
          <p:cNvPr id="168975" name="Line 15"/>
          <p:cNvSpPr>
            <a:spLocks noChangeShapeType="1"/>
          </p:cNvSpPr>
          <p:nvPr/>
        </p:nvSpPr>
        <p:spPr bwMode="auto">
          <a:xfrm>
            <a:off x="4424848" y="2977849"/>
            <a:ext cx="990600" cy="0"/>
          </a:xfrm>
          <a:prstGeom prst="line">
            <a:avLst/>
          </a:prstGeom>
          <a:noFill/>
          <a:ln w="9525">
            <a:solidFill>
              <a:srgbClr val="FFFF00"/>
            </a:solidFill>
            <a:miter lim="800000"/>
            <a:headEnd type="none" w="lg" len="me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8976" name="Text Box 16"/>
          <p:cNvSpPr txBox="1">
            <a:spLocks noChangeArrowheads="1"/>
          </p:cNvSpPr>
          <p:nvPr/>
        </p:nvSpPr>
        <p:spPr bwMode="auto">
          <a:xfrm>
            <a:off x="5477361" y="2749249"/>
            <a:ext cx="15541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lg" len="me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CC"/>
                </a:solidFill>
                <a:latin typeface="Arial" panose="020B0604020202020204" pitchFamily="34" charset="0"/>
                <a:ea typeface="楷体_GB2312" pitchFamily="49" charset="-122"/>
              </a:rPr>
              <a:t>10101010</a:t>
            </a:r>
            <a:endParaRPr lang="en-US" altLang="zh-CN" sz="2400">
              <a:solidFill>
                <a:srgbClr val="FFFFCC"/>
              </a:solidFill>
              <a:latin typeface="Arial" panose="020B0604020202020204" pitchFamily="34" charset="0"/>
              <a:ea typeface="楷体_GB2312" pitchFamily="49" charset="-122"/>
            </a:endParaRPr>
          </a:p>
        </p:txBody>
      </p:sp>
      <p:sp>
        <p:nvSpPr>
          <p:cNvPr id="168977" name="AutoShape 17"/>
          <p:cNvSpPr/>
          <p:nvPr/>
        </p:nvSpPr>
        <p:spPr bwMode="auto">
          <a:xfrm>
            <a:off x="8196949" y="2220681"/>
            <a:ext cx="3056502" cy="502350"/>
          </a:xfrm>
          <a:prstGeom prst="accentCallout2">
            <a:avLst>
              <a:gd name="adj1" fmla="val 28111"/>
              <a:gd name="adj2" fmla="val 2932"/>
              <a:gd name="adj3" fmla="val 21052"/>
              <a:gd name="adj4" fmla="val -79764"/>
              <a:gd name="adj5" fmla="val 98488"/>
              <a:gd name="adj6" fmla="val -79524"/>
            </a:avLst>
          </a:prstGeom>
          <a:noFill/>
          <a:ln w="9525">
            <a:solidFill>
              <a:srgbClr val="FFFF00"/>
            </a:solidFill>
            <a:miter lim="800000"/>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None/>
            </a:pPr>
            <a:r>
              <a:rPr kumimoji="0" lang="zh-CN" altLang="en-US" sz="2400">
                <a:solidFill>
                  <a:srgbClr val="FFFF00"/>
                </a:solidFill>
                <a:latin typeface="Arial" panose="020B0604020202020204" pitchFamily="34" charset="0"/>
                <a:ea typeface="楷体_GB2312" pitchFamily="49" charset="-122"/>
              </a:rPr>
              <a:t>小数点位置</a:t>
            </a:r>
            <a:endParaRPr kumimoji="0" lang="zh-CN" altLang="en-US" sz="2400" dirty="0">
              <a:solidFill>
                <a:srgbClr val="FFFF00"/>
              </a:solidFill>
              <a:latin typeface="Arial" panose="020B0604020202020204" pitchFamily="34" charset="0"/>
              <a:ea typeface="楷体_GB2312" pitchFamily="49" charset="-122"/>
            </a:endParaRPr>
          </a:p>
        </p:txBody>
      </p:sp>
      <p:sp>
        <p:nvSpPr>
          <p:cNvPr id="168978" name="AutoShape 18"/>
          <p:cNvSpPr/>
          <p:nvPr/>
        </p:nvSpPr>
        <p:spPr bwMode="auto">
          <a:xfrm>
            <a:off x="3618476" y="3220874"/>
            <a:ext cx="2947988" cy="463550"/>
          </a:xfrm>
          <a:prstGeom prst="accentCallout2">
            <a:avLst>
              <a:gd name="adj1" fmla="val 24657"/>
              <a:gd name="adj2" fmla="val 102583"/>
              <a:gd name="adj3" fmla="val 24657"/>
              <a:gd name="adj4" fmla="val 114218"/>
              <a:gd name="adj5" fmla="val -31167"/>
              <a:gd name="adj6" fmla="val 114269"/>
            </a:avLst>
          </a:prstGeom>
          <a:noFill/>
          <a:ln w="9525">
            <a:solidFill>
              <a:srgbClr val="FFFF00"/>
            </a:solidFill>
            <a:miter lim="800000"/>
            <a:tailEnd type="triangle" w="lg" len="me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r">
              <a:spcBef>
                <a:spcPct val="0"/>
              </a:spcBef>
              <a:buNone/>
            </a:pPr>
            <a:r>
              <a:rPr kumimoji="0" lang="zh-CN" altLang="en-US" sz="2400">
                <a:solidFill>
                  <a:srgbClr val="FFFF00"/>
                </a:solidFill>
                <a:latin typeface="Arial" panose="020B0604020202020204" pitchFamily="34" charset="0"/>
                <a:ea typeface="楷体_GB2312" pitchFamily="49" charset="-122"/>
              </a:rPr>
              <a:t>小数点位置</a:t>
            </a:r>
            <a:endParaRPr kumimoji="0" lang="zh-CN" altLang="en-US" sz="2400" dirty="0">
              <a:solidFill>
                <a:srgbClr val="FFFF00"/>
              </a:solidFill>
              <a:latin typeface="Arial" panose="020B0604020202020204" pitchFamily="34" charset="0"/>
              <a:ea typeface="楷体_GB2312" pitchFamily="49" charset="-122"/>
            </a:endParaRPr>
          </a:p>
        </p:txBody>
      </p:sp>
      <p:sp>
        <p:nvSpPr>
          <p:cNvPr id="168979" name="Text Box 19"/>
          <p:cNvSpPr txBox="1">
            <a:spLocks noChangeArrowheads="1"/>
          </p:cNvSpPr>
          <p:nvPr/>
        </p:nvSpPr>
        <p:spPr bwMode="auto">
          <a:xfrm>
            <a:off x="937754" y="3217868"/>
            <a:ext cx="14128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00FFCC"/>
                </a:solidFill>
                <a:latin typeface="Arial" panose="020B0604020202020204" pitchFamily="34" charset="0"/>
                <a:ea typeface="华文新魏" panose="02010800040101010101" pitchFamily="2" charset="-122"/>
                <a:sym typeface="Symbol" panose="05050102010706020507" pitchFamily="18" charset="2"/>
              </a:rPr>
              <a:t>⑵</a:t>
            </a:r>
            <a:r>
              <a:rPr lang="zh-CN" altLang="en-US" sz="2400" dirty="0">
                <a:solidFill>
                  <a:srgbClr val="00FFCC"/>
                </a:solidFill>
                <a:latin typeface="Arial" panose="020B0604020202020204" pitchFamily="34" charset="0"/>
                <a:ea typeface="楷体_GB2312" pitchFamily="49" charset="-122"/>
                <a:sym typeface="Symbol" panose="05050102010706020507" pitchFamily="18" charset="2"/>
              </a:rPr>
              <a:t>浮点数</a:t>
            </a:r>
            <a:endParaRPr lang="zh-CN" altLang="en-US" sz="2400" dirty="0">
              <a:solidFill>
                <a:srgbClr val="00FFCC"/>
              </a:solidFill>
              <a:latin typeface="Arial" panose="020B0604020202020204" pitchFamily="34" charset="0"/>
              <a:ea typeface="楷体_GB2312" pitchFamily="49" charset="-122"/>
              <a:sym typeface="Symbol" panose="05050102010706020507" pitchFamily="18" charset="2"/>
            </a:endParaRPr>
          </a:p>
        </p:txBody>
      </p:sp>
      <p:sp>
        <p:nvSpPr>
          <p:cNvPr id="168980" name="Text Box 20"/>
          <p:cNvSpPr txBox="1">
            <a:spLocks noChangeArrowheads="1"/>
          </p:cNvSpPr>
          <p:nvPr/>
        </p:nvSpPr>
        <p:spPr bwMode="auto">
          <a:xfrm>
            <a:off x="937754" y="3744261"/>
            <a:ext cx="474662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CC"/>
                </a:solidFill>
                <a:latin typeface="Arial" panose="020B0604020202020204" pitchFamily="34" charset="0"/>
                <a:ea typeface="楷体_GB2312" pitchFamily="49" charset="-122"/>
              </a:rPr>
              <a:t>表示的量为： </a:t>
            </a:r>
            <a:r>
              <a:rPr lang="en-US" altLang="zh-CN" sz="2400" dirty="0">
                <a:solidFill>
                  <a:srgbClr val="FF9933"/>
                </a:solidFill>
                <a:latin typeface="Arial" panose="020B0604020202020204" pitchFamily="34" charset="0"/>
                <a:ea typeface="楷体_GB2312" pitchFamily="49" charset="-122"/>
              </a:rPr>
              <a:t>M</a:t>
            </a: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2</a:t>
            </a:r>
            <a:r>
              <a:rPr lang="en-US" altLang="zh-CN" sz="2400" baseline="30000" dirty="0">
                <a:solidFill>
                  <a:srgbClr val="FFCC99"/>
                </a:solidFill>
                <a:latin typeface="Arial" panose="020B0604020202020204" pitchFamily="34" charset="0"/>
                <a:ea typeface="楷体_GB2312" pitchFamily="49" charset="-122"/>
                <a:sym typeface="Symbol" panose="05050102010706020507" pitchFamily="18" charset="2"/>
              </a:rPr>
              <a:t>E</a:t>
            </a:r>
            <a:endParaRPr lang="en-US" altLang="zh-CN" sz="2400" baseline="30000" dirty="0">
              <a:solidFill>
                <a:srgbClr val="FFCC99"/>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M</a:t>
            </a:r>
            <a:r>
              <a:rPr lang="zh-CN" altLang="en-US" sz="2400" dirty="0">
                <a:solidFill>
                  <a:srgbClr val="FFFFCC"/>
                </a:solidFill>
                <a:latin typeface="Arial" panose="020B0604020202020204" pitchFamily="34" charset="0"/>
                <a:ea typeface="楷体_GB2312" pitchFamily="49" charset="-122"/>
              </a:rPr>
              <a:t>称为尾数，用定点纯小数表示。</a:t>
            </a:r>
            <a:endParaRPr lang="zh-CN" altLang="en-US" sz="2400" dirty="0">
              <a:solidFill>
                <a:srgbClr val="FFFFCC"/>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rPr>
              <a:t>E</a:t>
            </a:r>
            <a:r>
              <a:rPr lang="zh-CN" altLang="en-US" sz="2400" dirty="0">
                <a:solidFill>
                  <a:srgbClr val="FFFFCC"/>
                </a:solidFill>
                <a:latin typeface="Arial" panose="020B0604020202020204" pitchFamily="34" charset="0"/>
                <a:ea typeface="楷体_GB2312" pitchFamily="49" charset="-122"/>
              </a:rPr>
              <a:t>称为阶码，用定点纯整数表示。</a:t>
            </a:r>
            <a:endParaRPr lang="zh-CN" altLang="en-US" sz="2400" dirty="0">
              <a:solidFill>
                <a:srgbClr val="FFFFCC"/>
              </a:solidFill>
              <a:latin typeface="Arial" panose="020B0604020202020204" pitchFamily="34" charset="0"/>
              <a:ea typeface="楷体_GB2312" pitchFamily="49" charset="-122"/>
              <a:sym typeface="Symbol" panose="05050102010706020507" pitchFamily="18" charset="2"/>
            </a:endParaRPr>
          </a:p>
        </p:txBody>
      </p:sp>
      <p:sp>
        <p:nvSpPr>
          <p:cNvPr id="168981" name="Rectangle 21"/>
          <p:cNvSpPr>
            <a:spLocks noChangeArrowheads="1"/>
          </p:cNvSpPr>
          <p:nvPr/>
        </p:nvSpPr>
        <p:spPr bwMode="auto">
          <a:xfrm>
            <a:off x="1023035" y="5375194"/>
            <a:ext cx="8302031" cy="463846"/>
          </a:xfrm>
          <a:prstGeom prst="rect">
            <a:avLst/>
          </a:prstGeom>
          <a:noFill/>
          <a:ln w="9525">
            <a:solidFill>
              <a:schemeClr val="bg1">
                <a:lumMod val="95000"/>
              </a:schemeClr>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FF"/>
              </a:solidFill>
              <a:latin typeface="楷体_GB2312" pitchFamily="49" charset="-122"/>
              <a:ea typeface="楷体_GB2312" pitchFamily="49" charset="-122"/>
            </a:endParaRPr>
          </a:p>
        </p:txBody>
      </p:sp>
      <p:sp>
        <p:nvSpPr>
          <p:cNvPr id="168983" name="Text Box 23"/>
          <p:cNvSpPr txBox="1">
            <a:spLocks noChangeArrowheads="1"/>
          </p:cNvSpPr>
          <p:nvPr/>
        </p:nvSpPr>
        <p:spPr bwMode="auto">
          <a:xfrm>
            <a:off x="4495042" y="6083705"/>
            <a:ext cx="850211"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32bit</a:t>
            </a:r>
            <a:endParaRPr lang="en-US" altLang="zh-CN" sz="2400" dirty="0">
              <a:solidFill>
                <a:srgbClr val="FFFFCC"/>
              </a:solidFill>
              <a:latin typeface="Arial" panose="020B0604020202020204" pitchFamily="34" charset="0"/>
              <a:ea typeface="楷体_GB2312" pitchFamily="49" charset="-122"/>
              <a:sym typeface="Symbol" panose="05050102010706020507" pitchFamily="18" charset="2"/>
            </a:endParaRPr>
          </a:p>
        </p:txBody>
      </p:sp>
      <p:sp>
        <p:nvSpPr>
          <p:cNvPr id="168984" name="Rectangle 24"/>
          <p:cNvSpPr>
            <a:spLocks noChangeArrowheads="1"/>
          </p:cNvSpPr>
          <p:nvPr/>
        </p:nvSpPr>
        <p:spPr bwMode="auto">
          <a:xfrm>
            <a:off x="1023037" y="5373756"/>
            <a:ext cx="614363" cy="466725"/>
          </a:xfrm>
          <a:prstGeom prst="rect">
            <a:avLst/>
          </a:prstGeom>
          <a:noFill/>
          <a:ln w="9525">
            <a:solidFill>
              <a:srgbClr val="FFFF00"/>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00"/>
                </a:solidFill>
                <a:latin typeface="Arial" panose="020B0604020202020204" pitchFamily="34" charset="0"/>
                <a:ea typeface="楷体_GB2312" pitchFamily="49" charset="-122"/>
                <a:sym typeface="Symbol" panose="05050102010706020507" pitchFamily="18" charset="2"/>
              </a:rPr>
              <a:t>Ms</a:t>
            </a:r>
            <a:endParaRPr lang="en-US" altLang="zh-CN" sz="2400">
              <a:solidFill>
                <a:srgbClr val="FFFF00"/>
              </a:solidFill>
              <a:latin typeface="Arial" panose="020B0604020202020204" pitchFamily="34" charset="0"/>
              <a:ea typeface="楷体_GB2312" pitchFamily="49" charset="-122"/>
              <a:sym typeface="Symbol" panose="05050102010706020507" pitchFamily="18" charset="2"/>
            </a:endParaRPr>
          </a:p>
        </p:txBody>
      </p:sp>
      <p:sp>
        <p:nvSpPr>
          <p:cNvPr id="168985" name="Text Box 25"/>
          <p:cNvSpPr txBox="1">
            <a:spLocks noChangeArrowheads="1"/>
          </p:cNvSpPr>
          <p:nvPr/>
        </p:nvSpPr>
        <p:spPr bwMode="auto">
          <a:xfrm>
            <a:off x="1040499" y="4921317"/>
            <a:ext cx="5969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CC"/>
                </a:solidFill>
                <a:latin typeface="Arial" panose="020B0604020202020204" pitchFamily="34" charset="0"/>
                <a:ea typeface="楷体_GB2312" pitchFamily="49" charset="-122"/>
                <a:sym typeface="Symbol" panose="05050102010706020507" pitchFamily="18" charset="2"/>
              </a:rPr>
              <a:t>b</a:t>
            </a:r>
            <a:r>
              <a:rPr lang="en-US" altLang="zh-CN" sz="2400" baseline="-25000">
                <a:solidFill>
                  <a:srgbClr val="FFFFCC"/>
                </a:solidFill>
                <a:latin typeface="Arial" panose="020B0604020202020204" pitchFamily="34" charset="0"/>
                <a:ea typeface="楷体_GB2312" pitchFamily="49" charset="-122"/>
                <a:sym typeface="Symbol" panose="05050102010706020507" pitchFamily="18" charset="2"/>
              </a:rPr>
              <a:t>31</a:t>
            </a:r>
            <a:endParaRPr lang="en-US" altLang="zh-CN" sz="2400" baseline="-25000">
              <a:solidFill>
                <a:srgbClr val="FFFFCC"/>
              </a:solidFill>
              <a:latin typeface="Arial" panose="020B0604020202020204" pitchFamily="34" charset="0"/>
              <a:ea typeface="楷体_GB2312" pitchFamily="49" charset="-122"/>
              <a:sym typeface="Symbol" panose="05050102010706020507" pitchFamily="18" charset="2"/>
            </a:endParaRPr>
          </a:p>
        </p:txBody>
      </p:sp>
      <p:sp>
        <p:nvSpPr>
          <p:cNvPr id="168986" name="Rectangle 26"/>
          <p:cNvSpPr>
            <a:spLocks noChangeArrowheads="1"/>
          </p:cNvSpPr>
          <p:nvPr/>
        </p:nvSpPr>
        <p:spPr bwMode="auto">
          <a:xfrm>
            <a:off x="1632637" y="5373756"/>
            <a:ext cx="614363" cy="466725"/>
          </a:xfrm>
          <a:prstGeom prst="rect">
            <a:avLst/>
          </a:prstGeom>
          <a:noFill/>
          <a:ln w="9525">
            <a:solidFill>
              <a:srgbClr val="FFFF00"/>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00"/>
                </a:solidFill>
                <a:latin typeface="Arial" panose="020B0604020202020204" pitchFamily="34" charset="0"/>
                <a:ea typeface="楷体_GB2312" pitchFamily="49" charset="-122"/>
                <a:sym typeface="Symbol" panose="05050102010706020507" pitchFamily="18" charset="2"/>
              </a:rPr>
              <a:t>Es</a:t>
            </a:r>
            <a:endParaRPr lang="en-US" altLang="zh-CN" sz="2400">
              <a:solidFill>
                <a:srgbClr val="FFFF00"/>
              </a:solidFill>
              <a:latin typeface="Arial" panose="020B0604020202020204" pitchFamily="34" charset="0"/>
              <a:ea typeface="楷体_GB2312" pitchFamily="49" charset="-122"/>
              <a:sym typeface="Symbol" panose="05050102010706020507" pitchFamily="18" charset="2"/>
            </a:endParaRPr>
          </a:p>
        </p:txBody>
      </p:sp>
      <p:sp>
        <p:nvSpPr>
          <p:cNvPr id="168987" name="Text Box 27"/>
          <p:cNvSpPr txBox="1">
            <a:spLocks noChangeArrowheads="1"/>
          </p:cNvSpPr>
          <p:nvPr/>
        </p:nvSpPr>
        <p:spPr bwMode="auto">
          <a:xfrm>
            <a:off x="1632636" y="4921317"/>
            <a:ext cx="5969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CC"/>
                </a:solidFill>
                <a:latin typeface="Arial" panose="020B0604020202020204" pitchFamily="34" charset="0"/>
                <a:ea typeface="楷体_GB2312" pitchFamily="49" charset="-122"/>
                <a:sym typeface="Symbol" panose="05050102010706020507" pitchFamily="18" charset="2"/>
              </a:rPr>
              <a:t>b</a:t>
            </a:r>
            <a:r>
              <a:rPr lang="en-US" altLang="zh-CN" sz="2400" baseline="-25000">
                <a:solidFill>
                  <a:srgbClr val="FFFFCC"/>
                </a:solidFill>
                <a:latin typeface="Arial" panose="020B0604020202020204" pitchFamily="34" charset="0"/>
                <a:ea typeface="楷体_GB2312" pitchFamily="49" charset="-122"/>
                <a:sym typeface="Symbol" panose="05050102010706020507" pitchFamily="18" charset="2"/>
              </a:rPr>
              <a:t>30</a:t>
            </a:r>
            <a:endParaRPr lang="en-US" altLang="zh-CN" sz="2400" baseline="-25000">
              <a:solidFill>
                <a:srgbClr val="FFFFCC"/>
              </a:solidFill>
              <a:latin typeface="Arial" panose="020B0604020202020204" pitchFamily="34" charset="0"/>
              <a:ea typeface="楷体_GB2312" pitchFamily="49" charset="-122"/>
              <a:sym typeface="Symbol" panose="05050102010706020507" pitchFamily="18" charset="2"/>
            </a:endParaRPr>
          </a:p>
        </p:txBody>
      </p:sp>
      <p:sp>
        <p:nvSpPr>
          <p:cNvPr id="168988" name="Rectangle 28"/>
          <p:cNvSpPr>
            <a:spLocks noChangeArrowheads="1"/>
          </p:cNvSpPr>
          <p:nvPr/>
        </p:nvSpPr>
        <p:spPr bwMode="auto">
          <a:xfrm>
            <a:off x="2237474" y="5373756"/>
            <a:ext cx="1833562" cy="466725"/>
          </a:xfrm>
          <a:prstGeom prst="rect">
            <a:avLst/>
          </a:prstGeom>
          <a:noFill/>
          <a:ln w="9525">
            <a:solidFill>
              <a:srgbClr val="FFFF00"/>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rgbClr val="FFFF00"/>
                </a:solidFill>
                <a:latin typeface="Arial" panose="020B0604020202020204" pitchFamily="34" charset="0"/>
                <a:ea typeface="楷体_GB2312" pitchFamily="49" charset="-122"/>
                <a:sym typeface="Symbol" panose="05050102010706020507" pitchFamily="18" charset="2"/>
              </a:rPr>
              <a:t>E</a:t>
            </a:r>
            <a:r>
              <a:rPr lang="en-US" altLang="zh-CN" sz="2400" baseline="-25000">
                <a:solidFill>
                  <a:srgbClr val="FFFF00"/>
                </a:solidFill>
                <a:latin typeface="Arial" panose="020B0604020202020204" pitchFamily="34" charset="0"/>
                <a:ea typeface="楷体_GB2312" pitchFamily="49" charset="-122"/>
                <a:sym typeface="Symbol" panose="05050102010706020507" pitchFamily="18" charset="2"/>
              </a:rPr>
              <a:t>r</a:t>
            </a:r>
            <a:endParaRPr lang="en-US" altLang="zh-CN" sz="2400" baseline="-25000">
              <a:solidFill>
                <a:srgbClr val="FFFF00"/>
              </a:solidFill>
              <a:latin typeface="Arial" panose="020B0604020202020204" pitchFamily="34" charset="0"/>
              <a:ea typeface="楷体_GB2312" pitchFamily="49" charset="-122"/>
              <a:sym typeface="Symbol" panose="05050102010706020507" pitchFamily="18" charset="2"/>
            </a:endParaRPr>
          </a:p>
        </p:txBody>
      </p:sp>
      <p:sp>
        <p:nvSpPr>
          <p:cNvPr id="168989" name="Text Box 29"/>
          <p:cNvSpPr txBox="1">
            <a:spLocks noChangeArrowheads="1"/>
          </p:cNvSpPr>
          <p:nvPr/>
        </p:nvSpPr>
        <p:spPr bwMode="auto">
          <a:xfrm>
            <a:off x="2183499" y="4921317"/>
            <a:ext cx="5969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CC"/>
                </a:solidFill>
                <a:latin typeface="Arial" panose="020B0604020202020204" pitchFamily="34" charset="0"/>
                <a:ea typeface="楷体_GB2312" pitchFamily="49" charset="-122"/>
                <a:sym typeface="Symbol" panose="05050102010706020507" pitchFamily="18" charset="2"/>
              </a:rPr>
              <a:t>b</a:t>
            </a:r>
            <a:r>
              <a:rPr lang="en-US" altLang="zh-CN" sz="2400" baseline="-25000">
                <a:solidFill>
                  <a:srgbClr val="FFFFCC"/>
                </a:solidFill>
                <a:latin typeface="Arial" panose="020B0604020202020204" pitchFamily="34" charset="0"/>
                <a:ea typeface="楷体_GB2312" pitchFamily="49" charset="-122"/>
                <a:sym typeface="Symbol" panose="05050102010706020507" pitchFamily="18" charset="2"/>
              </a:rPr>
              <a:t>29</a:t>
            </a:r>
            <a:endParaRPr lang="en-US" altLang="zh-CN" sz="2400" baseline="-25000">
              <a:solidFill>
                <a:srgbClr val="FFFFCC"/>
              </a:solidFill>
              <a:latin typeface="Arial" panose="020B0604020202020204" pitchFamily="34" charset="0"/>
              <a:ea typeface="楷体_GB2312" pitchFamily="49" charset="-122"/>
              <a:sym typeface="Symbol" panose="05050102010706020507" pitchFamily="18" charset="2"/>
            </a:endParaRPr>
          </a:p>
        </p:txBody>
      </p:sp>
      <p:sp>
        <p:nvSpPr>
          <p:cNvPr id="168990" name="Text Box 30"/>
          <p:cNvSpPr txBox="1">
            <a:spLocks noChangeArrowheads="1"/>
          </p:cNvSpPr>
          <p:nvPr/>
        </p:nvSpPr>
        <p:spPr bwMode="auto">
          <a:xfrm>
            <a:off x="3555099" y="4921317"/>
            <a:ext cx="5969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CC"/>
                </a:solidFill>
                <a:latin typeface="Arial" panose="020B0604020202020204" pitchFamily="34" charset="0"/>
                <a:ea typeface="楷体_GB2312" pitchFamily="49" charset="-122"/>
                <a:sym typeface="Symbol" panose="05050102010706020507" pitchFamily="18" charset="2"/>
              </a:rPr>
              <a:t>b</a:t>
            </a:r>
            <a:r>
              <a:rPr lang="en-US" altLang="zh-CN" sz="2400" baseline="-25000">
                <a:solidFill>
                  <a:srgbClr val="FFFFCC"/>
                </a:solidFill>
                <a:latin typeface="Arial" panose="020B0604020202020204" pitchFamily="34" charset="0"/>
                <a:ea typeface="楷体_GB2312" pitchFamily="49" charset="-122"/>
                <a:sym typeface="Symbol" panose="05050102010706020507" pitchFamily="18" charset="2"/>
              </a:rPr>
              <a:t>23</a:t>
            </a:r>
            <a:endParaRPr lang="en-US" altLang="zh-CN" sz="2400" baseline="-25000">
              <a:solidFill>
                <a:srgbClr val="FFFFCC"/>
              </a:solidFill>
              <a:latin typeface="Arial" panose="020B0604020202020204" pitchFamily="34" charset="0"/>
              <a:ea typeface="楷体_GB2312" pitchFamily="49" charset="-122"/>
              <a:sym typeface="Symbol" panose="05050102010706020507" pitchFamily="18" charset="2"/>
            </a:endParaRPr>
          </a:p>
        </p:txBody>
      </p:sp>
      <p:sp>
        <p:nvSpPr>
          <p:cNvPr id="168991" name="Text Box 31"/>
          <p:cNvSpPr txBox="1">
            <a:spLocks noChangeArrowheads="1"/>
          </p:cNvSpPr>
          <p:nvPr/>
        </p:nvSpPr>
        <p:spPr bwMode="auto">
          <a:xfrm>
            <a:off x="6452805" y="5373753"/>
            <a:ext cx="5191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err="1">
                <a:solidFill>
                  <a:srgbClr val="FFFF00"/>
                </a:solidFill>
                <a:latin typeface="Arial" panose="020B0604020202020204" pitchFamily="34" charset="0"/>
                <a:ea typeface="楷体_GB2312" pitchFamily="49" charset="-122"/>
                <a:sym typeface="Symbol" panose="05050102010706020507" pitchFamily="18" charset="2"/>
              </a:rPr>
              <a:t>M</a:t>
            </a:r>
            <a:r>
              <a:rPr lang="en-US" altLang="zh-CN" sz="2400" baseline="-25000" dirty="0" err="1">
                <a:solidFill>
                  <a:srgbClr val="FFFF00"/>
                </a:solidFill>
                <a:latin typeface="Arial" panose="020B0604020202020204" pitchFamily="34" charset="0"/>
                <a:ea typeface="楷体_GB2312" pitchFamily="49" charset="-122"/>
                <a:sym typeface="Symbol" panose="05050102010706020507" pitchFamily="18" charset="2"/>
              </a:rPr>
              <a:t>r</a:t>
            </a:r>
            <a:endParaRPr lang="en-US" altLang="zh-CN" sz="2400" baseline="-25000" dirty="0">
              <a:solidFill>
                <a:srgbClr val="FFFF00"/>
              </a:solidFill>
              <a:latin typeface="Arial" panose="020B0604020202020204" pitchFamily="34" charset="0"/>
              <a:ea typeface="楷体_GB2312" pitchFamily="49" charset="-122"/>
              <a:sym typeface="Symbol" panose="05050102010706020507" pitchFamily="18" charset="2"/>
            </a:endParaRPr>
          </a:p>
        </p:txBody>
      </p:sp>
      <p:sp>
        <p:nvSpPr>
          <p:cNvPr id="168992" name="Text Box 32"/>
          <p:cNvSpPr txBox="1">
            <a:spLocks noChangeArrowheads="1"/>
          </p:cNvSpPr>
          <p:nvPr/>
        </p:nvSpPr>
        <p:spPr bwMode="auto">
          <a:xfrm>
            <a:off x="4012299" y="4921317"/>
            <a:ext cx="5969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CC"/>
                </a:solidFill>
                <a:latin typeface="Arial" panose="020B0604020202020204" pitchFamily="34" charset="0"/>
                <a:ea typeface="楷体_GB2312" pitchFamily="49" charset="-122"/>
                <a:sym typeface="Symbol" panose="05050102010706020507" pitchFamily="18" charset="2"/>
              </a:rPr>
              <a:t>b</a:t>
            </a:r>
            <a:r>
              <a:rPr lang="en-US" altLang="zh-CN" sz="2400" baseline="-25000">
                <a:solidFill>
                  <a:srgbClr val="FFFFCC"/>
                </a:solidFill>
                <a:latin typeface="Arial" panose="020B0604020202020204" pitchFamily="34" charset="0"/>
                <a:ea typeface="楷体_GB2312" pitchFamily="49" charset="-122"/>
                <a:sym typeface="Symbol" panose="05050102010706020507" pitchFamily="18" charset="2"/>
              </a:rPr>
              <a:t>22</a:t>
            </a:r>
            <a:endParaRPr lang="en-US" altLang="zh-CN" sz="2400" baseline="-25000">
              <a:solidFill>
                <a:srgbClr val="FFFFCC"/>
              </a:solidFill>
              <a:latin typeface="Arial" panose="020B0604020202020204" pitchFamily="34" charset="0"/>
              <a:ea typeface="楷体_GB2312" pitchFamily="49" charset="-122"/>
              <a:sym typeface="Symbol" panose="05050102010706020507" pitchFamily="18" charset="2"/>
            </a:endParaRPr>
          </a:p>
        </p:txBody>
      </p:sp>
      <p:sp>
        <p:nvSpPr>
          <p:cNvPr id="168993" name="Text Box 33"/>
          <p:cNvSpPr txBox="1">
            <a:spLocks noChangeArrowheads="1"/>
          </p:cNvSpPr>
          <p:nvPr/>
        </p:nvSpPr>
        <p:spPr bwMode="auto">
          <a:xfrm>
            <a:off x="8984513" y="4931629"/>
            <a:ext cx="4826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CC"/>
                </a:solidFill>
                <a:latin typeface="Arial" panose="020B0604020202020204" pitchFamily="34" charset="0"/>
                <a:ea typeface="楷体_GB2312" pitchFamily="49" charset="-122"/>
                <a:sym typeface="Symbol" panose="05050102010706020507" pitchFamily="18" charset="2"/>
              </a:rPr>
              <a:t>b</a:t>
            </a:r>
            <a:r>
              <a:rPr lang="en-US" altLang="zh-CN" sz="2400" baseline="-25000" dirty="0">
                <a:solidFill>
                  <a:srgbClr val="FFFFCC"/>
                </a:solidFill>
                <a:latin typeface="Arial" panose="020B0604020202020204" pitchFamily="34" charset="0"/>
                <a:ea typeface="楷体_GB2312" pitchFamily="49" charset="-122"/>
                <a:sym typeface="Symbol" panose="05050102010706020507" pitchFamily="18" charset="2"/>
              </a:rPr>
              <a:t>0</a:t>
            </a:r>
            <a:endParaRPr lang="en-US" altLang="zh-CN" sz="2400" baseline="-25000" dirty="0">
              <a:solidFill>
                <a:srgbClr val="FFFFCC"/>
              </a:solidFill>
              <a:latin typeface="Arial" panose="020B0604020202020204" pitchFamily="34" charset="0"/>
              <a:ea typeface="楷体_GB2312"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8962"/>
                                        </p:tgtEl>
                                        <p:attrNameLst>
                                          <p:attrName>style.visibility</p:attrName>
                                        </p:attrNameLst>
                                      </p:cBhvr>
                                      <p:to>
                                        <p:strVal val="visible"/>
                                      </p:to>
                                    </p:set>
                                    <p:animEffect transition="in" filter="blinds(horizontal)">
                                      <p:cBhvr>
                                        <p:cTn id="7" dur="500"/>
                                        <p:tgtEl>
                                          <p:spTgt spid="16896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6896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42" fill="hold" grpId="0" nodeType="clickEffect">
                                  <p:stCondLst>
                                    <p:cond delay="0"/>
                                  </p:stCondLst>
                                  <p:childTnLst>
                                    <p:set>
                                      <p:cBhvr>
                                        <p:cTn id="15" dur="1" fill="hold">
                                          <p:stCondLst>
                                            <p:cond delay="0"/>
                                          </p:stCondLst>
                                        </p:cTn>
                                        <p:tgtEl>
                                          <p:spTgt spid="168964"/>
                                        </p:tgtEl>
                                        <p:attrNameLst>
                                          <p:attrName>style.visibility</p:attrName>
                                        </p:attrNameLst>
                                      </p:cBhvr>
                                      <p:to>
                                        <p:strVal val="visible"/>
                                      </p:to>
                                    </p:set>
                                    <p:animEffect transition="in" filter="barn(outHorizontal)">
                                      <p:cBhvr>
                                        <p:cTn id="16" dur="500"/>
                                        <p:tgtEl>
                                          <p:spTgt spid="16896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68965"/>
                                        </p:tgtEl>
                                        <p:attrNameLst>
                                          <p:attrName>style.visibility</p:attrName>
                                        </p:attrNameLst>
                                      </p:cBhvr>
                                      <p:to>
                                        <p:strVal val="visible"/>
                                      </p:to>
                                    </p:set>
                                    <p:anim calcmode="lin" valueType="num">
                                      <p:cBhvr additive="base">
                                        <p:cTn id="21" dur="500" fill="hold"/>
                                        <p:tgtEl>
                                          <p:spTgt spid="168965"/>
                                        </p:tgtEl>
                                        <p:attrNameLst>
                                          <p:attrName>ppt_x</p:attrName>
                                        </p:attrNameLst>
                                      </p:cBhvr>
                                      <p:tavLst>
                                        <p:tav tm="0">
                                          <p:val>
                                            <p:strVal val="1+#ppt_w/2"/>
                                          </p:val>
                                        </p:tav>
                                        <p:tav tm="100000">
                                          <p:val>
                                            <p:strVal val="#ppt_x"/>
                                          </p:val>
                                        </p:tav>
                                      </p:tavLst>
                                    </p:anim>
                                    <p:anim calcmode="lin" valueType="num">
                                      <p:cBhvr additive="base">
                                        <p:cTn id="22" dur="500" fill="hold"/>
                                        <p:tgtEl>
                                          <p:spTgt spid="16896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68966"/>
                                        </p:tgtEl>
                                        <p:attrNameLst>
                                          <p:attrName>style.visibility</p:attrName>
                                        </p:attrNameLst>
                                      </p:cBhvr>
                                      <p:to>
                                        <p:strVal val="visible"/>
                                      </p:to>
                                    </p:set>
                                    <p:anim calcmode="lin" valueType="num">
                                      <p:cBhvr additive="base">
                                        <p:cTn id="27" dur="500" fill="hold"/>
                                        <p:tgtEl>
                                          <p:spTgt spid="168966"/>
                                        </p:tgtEl>
                                        <p:attrNameLst>
                                          <p:attrName>ppt_x</p:attrName>
                                        </p:attrNameLst>
                                      </p:cBhvr>
                                      <p:tavLst>
                                        <p:tav tm="0">
                                          <p:val>
                                            <p:strVal val="1+#ppt_w/2"/>
                                          </p:val>
                                        </p:tav>
                                        <p:tav tm="100000">
                                          <p:val>
                                            <p:strVal val="#ppt_x"/>
                                          </p:val>
                                        </p:tav>
                                      </p:tavLst>
                                    </p:anim>
                                    <p:anim calcmode="lin" valueType="num">
                                      <p:cBhvr additive="base">
                                        <p:cTn id="28" dur="500" fill="hold"/>
                                        <p:tgtEl>
                                          <p:spTgt spid="16896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68967"/>
                                        </p:tgtEl>
                                        <p:attrNameLst>
                                          <p:attrName>style.visibility</p:attrName>
                                        </p:attrNameLst>
                                      </p:cBhvr>
                                      <p:to>
                                        <p:strVal val="visible"/>
                                      </p:to>
                                    </p:set>
                                    <p:animEffect transition="in" filter="box(in)">
                                      <p:cBhvr>
                                        <p:cTn id="33" dur="500"/>
                                        <p:tgtEl>
                                          <p:spTgt spid="168967"/>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iterate type="lt">
                                    <p:tmAbs val="75"/>
                                  </p:iterate>
                                  <p:childTnLst>
                                    <p:set>
                                      <p:cBhvr>
                                        <p:cTn id="37" dur="1" fill="hold">
                                          <p:stCondLst>
                                            <p:cond delay="74"/>
                                          </p:stCondLst>
                                        </p:cTn>
                                        <p:tgtEl>
                                          <p:spTgt spid="16896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68969"/>
                                        </p:tgtEl>
                                        <p:attrNameLst>
                                          <p:attrName>style.visibility</p:attrName>
                                        </p:attrNameLst>
                                      </p:cBhvr>
                                      <p:to>
                                        <p:strVal val="visible"/>
                                      </p:to>
                                    </p:set>
                                    <p:animEffect transition="in" filter="box(in)">
                                      <p:cBhvr>
                                        <p:cTn id="42" dur="500"/>
                                        <p:tgtEl>
                                          <p:spTgt spid="168969"/>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68970"/>
                                        </p:tgtEl>
                                        <p:attrNameLst>
                                          <p:attrName>style.visibility</p:attrName>
                                        </p:attrNameLst>
                                      </p:cBhvr>
                                      <p:to>
                                        <p:strVal val="visible"/>
                                      </p:to>
                                    </p:set>
                                    <p:animEffect transition="in" filter="box(in)">
                                      <p:cBhvr>
                                        <p:cTn id="47" dur="500"/>
                                        <p:tgtEl>
                                          <p:spTgt spid="16897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68971"/>
                                        </p:tgtEl>
                                        <p:attrNameLst>
                                          <p:attrName>style.visibility</p:attrName>
                                        </p:attrNameLst>
                                      </p:cBhvr>
                                      <p:to>
                                        <p:strVal val="visible"/>
                                      </p:to>
                                    </p:set>
                                    <p:animEffect transition="in" filter="wipe(left)">
                                      <p:cBhvr>
                                        <p:cTn id="52" dur="500"/>
                                        <p:tgtEl>
                                          <p:spTgt spid="16897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8972"/>
                                        </p:tgtEl>
                                        <p:attrNameLst>
                                          <p:attrName>style.visibility</p:attrName>
                                        </p:attrNameLst>
                                      </p:cBhvr>
                                      <p:to>
                                        <p:strVal val="visible"/>
                                      </p:to>
                                    </p:set>
                                    <p:animEffect transition="in" filter="wipe(left)">
                                      <p:cBhvr>
                                        <p:cTn id="57" dur="500"/>
                                        <p:tgtEl>
                                          <p:spTgt spid="168972"/>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3" fill="hold" grpId="0" nodeType="clickEffect">
                                  <p:stCondLst>
                                    <p:cond delay="0"/>
                                  </p:stCondLst>
                                  <p:childTnLst>
                                    <p:set>
                                      <p:cBhvr>
                                        <p:cTn id="61" dur="1" fill="hold">
                                          <p:stCondLst>
                                            <p:cond delay="0"/>
                                          </p:stCondLst>
                                        </p:cTn>
                                        <p:tgtEl>
                                          <p:spTgt spid="168977"/>
                                        </p:tgtEl>
                                        <p:attrNameLst>
                                          <p:attrName>style.visibility</p:attrName>
                                        </p:attrNameLst>
                                      </p:cBhvr>
                                      <p:to>
                                        <p:strVal val="visible"/>
                                      </p:to>
                                    </p:set>
                                    <p:animEffect transition="in" filter="strips(upRight)">
                                      <p:cBhvr>
                                        <p:cTn id="62" dur="500"/>
                                        <p:tgtEl>
                                          <p:spTgt spid="168977"/>
                                        </p:tgtEl>
                                      </p:cBhvr>
                                    </p:animEffect>
                                  </p:childTnLst>
                                  <p:subTnLst>
                                    <p:set>
                                      <p:cBhvr override="childStyle">
                                        <p:cTn dur="1" fill="hold" display="0" masterRel="nextClick" afterEffect="1"/>
                                        <p:tgtEl>
                                          <p:spTgt spid="168977"/>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168973"/>
                                        </p:tgtEl>
                                        <p:attrNameLst>
                                          <p:attrName>style.visibility</p:attrName>
                                        </p:attrNameLst>
                                      </p:cBhvr>
                                      <p:to>
                                        <p:strVal val="visible"/>
                                      </p:to>
                                    </p:set>
                                    <p:animEffect transition="in" filter="box(in)">
                                      <p:cBhvr>
                                        <p:cTn id="67" dur="500"/>
                                        <p:tgtEl>
                                          <p:spTgt spid="168973"/>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168974"/>
                                        </p:tgtEl>
                                        <p:attrNameLst>
                                          <p:attrName>style.visibility</p:attrName>
                                        </p:attrNameLst>
                                      </p:cBhvr>
                                      <p:to>
                                        <p:strVal val="visible"/>
                                      </p:to>
                                    </p:set>
                                    <p:animEffect transition="in" filter="box(in)">
                                      <p:cBhvr>
                                        <p:cTn id="72" dur="500"/>
                                        <p:tgtEl>
                                          <p:spTgt spid="16897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68975"/>
                                        </p:tgtEl>
                                        <p:attrNameLst>
                                          <p:attrName>style.visibility</p:attrName>
                                        </p:attrNameLst>
                                      </p:cBhvr>
                                      <p:to>
                                        <p:strVal val="visible"/>
                                      </p:to>
                                    </p:set>
                                    <p:animEffect transition="in" filter="wipe(left)">
                                      <p:cBhvr>
                                        <p:cTn id="77" dur="500"/>
                                        <p:tgtEl>
                                          <p:spTgt spid="168975"/>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168976"/>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8" presetClass="entr" presetSubtype="12" fill="hold" grpId="0" nodeType="clickEffect">
                                  <p:stCondLst>
                                    <p:cond delay="0"/>
                                  </p:stCondLst>
                                  <p:childTnLst>
                                    <p:set>
                                      <p:cBhvr>
                                        <p:cTn id="85" dur="1" fill="hold">
                                          <p:stCondLst>
                                            <p:cond delay="0"/>
                                          </p:stCondLst>
                                        </p:cTn>
                                        <p:tgtEl>
                                          <p:spTgt spid="168978"/>
                                        </p:tgtEl>
                                        <p:attrNameLst>
                                          <p:attrName>style.visibility</p:attrName>
                                        </p:attrNameLst>
                                      </p:cBhvr>
                                      <p:to>
                                        <p:strVal val="visible"/>
                                      </p:to>
                                    </p:set>
                                    <p:animEffect transition="in" filter="strips(downLeft)">
                                      <p:cBhvr>
                                        <p:cTn id="86" dur="500"/>
                                        <p:tgtEl>
                                          <p:spTgt spid="168978"/>
                                        </p:tgtEl>
                                      </p:cBhvr>
                                    </p:animEffect>
                                  </p:childTnLst>
                                  <p:subTnLst>
                                    <p:set>
                                      <p:cBhvr override="childStyle">
                                        <p:cTn dur="1" fill="hold" display="0" masterRel="nextClick" afterEffect="1"/>
                                        <p:tgtEl>
                                          <p:spTgt spid="168978"/>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4" presetClass="entr" presetSubtype="16" fill="hold" grpId="0" nodeType="clickEffect">
                                  <p:stCondLst>
                                    <p:cond delay="0"/>
                                  </p:stCondLst>
                                  <p:childTnLst>
                                    <p:set>
                                      <p:cBhvr>
                                        <p:cTn id="90" dur="1" fill="hold">
                                          <p:stCondLst>
                                            <p:cond delay="0"/>
                                          </p:stCondLst>
                                        </p:cTn>
                                        <p:tgtEl>
                                          <p:spTgt spid="168979"/>
                                        </p:tgtEl>
                                        <p:attrNameLst>
                                          <p:attrName>style.visibility</p:attrName>
                                        </p:attrNameLst>
                                      </p:cBhvr>
                                      <p:to>
                                        <p:strVal val="visible"/>
                                      </p:to>
                                    </p:set>
                                    <p:animEffect transition="in" filter="box(in)">
                                      <p:cBhvr>
                                        <p:cTn id="91" dur="500"/>
                                        <p:tgtEl>
                                          <p:spTgt spid="168979"/>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499"/>
                                          </p:stCondLst>
                                        </p:cTn>
                                        <p:tgtEl>
                                          <p:spTgt spid="168980">
                                            <p:txEl>
                                              <p:pRg st="0" end="0"/>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499"/>
                                          </p:stCondLst>
                                        </p:cTn>
                                        <p:tgtEl>
                                          <p:spTgt spid="168980">
                                            <p:txEl>
                                              <p:pRg st="1" end="1"/>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499"/>
                                          </p:stCondLst>
                                        </p:cTn>
                                        <p:tgtEl>
                                          <p:spTgt spid="168980">
                                            <p:txEl>
                                              <p:pRg st="2" end="2"/>
                                            </p:txEl>
                                          </p:spTgt>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3" presetClass="entr" presetSubtype="16" fill="hold" grpId="0" nodeType="clickEffect">
                                  <p:stCondLst>
                                    <p:cond delay="0"/>
                                  </p:stCondLst>
                                  <p:childTnLst>
                                    <p:set>
                                      <p:cBhvr>
                                        <p:cTn id="107" dur="1" fill="hold">
                                          <p:stCondLst>
                                            <p:cond delay="0"/>
                                          </p:stCondLst>
                                        </p:cTn>
                                        <p:tgtEl>
                                          <p:spTgt spid="168981"/>
                                        </p:tgtEl>
                                        <p:attrNameLst>
                                          <p:attrName>style.visibility</p:attrName>
                                        </p:attrNameLst>
                                      </p:cBhvr>
                                      <p:to>
                                        <p:strVal val="visible"/>
                                      </p:to>
                                    </p:set>
                                    <p:anim calcmode="lin" valueType="num">
                                      <p:cBhvr>
                                        <p:cTn id="108" dur="500" fill="hold"/>
                                        <p:tgtEl>
                                          <p:spTgt spid="168981"/>
                                        </p:tgtEl>
                                        <p:attrNameLst>
                                          <p:attrName>ppt_w</p:attrName>
                                        </p:attrNameLst>
                                      </p:cBhvr>
                                      <p:tavLst>
                                        <p:tav tm="0">
                                          <p:val>
                                            <p:fltVal val="0"/>
                                          </p:val>
                                        </p:tav>
                                        <p:tav tm="100000">
                                          <p:val>
                                            <p:strVal val="#ppt_w"/>
                                          </p:val>
                                        </p:tav>
                                      </p:tavLst>
                                    </p:anim>
                                    <p:anim calcmode="lin" valueType="num">
                                      <p:cBhvr>
                                        <p:cTn id="109" dur="500" fill="hold"/>
                                        <p:tgtEl>
                                          <p:spTgt spid="168981"/>
                                        </p:tgtEl>
                                        <p:attrNameLst>
                                          <p:attrName>ppt_h</p:attrName>
                                        </p:attrNameLst>
                                      </p:cBhvr>
                                      <p:tavLst>
                                        <p:tav tm="0">
                                          <p:val>
                                            <p:fltVal val="0"/>
                                          </p:val>
                                        </p:tav>
                                        <p:tav tm="100000">
                                          <p:val>
                                            <p:strVal val="#ppt_h"/>
                                          </p:val>
                                        </p:tav>
                                      </p:tavLst>
                                    </p:anim>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499"/>
                                          </p:stCondLst>
                                        </p:cTn>
                                        <p:tgtEl>
                                          <p:spTgt spid="168983"/>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23" presetClass="entr" presetSubtype="288" fill="hold" grpId="0" nodeType="clickEffect">
                                  <p:stCondLst>
                                    <p:cond delay="0"/>
                                  </p:stCondLst>
                                  <p:childTnLst>
                                    <p:set>
                                      <p:cBhvr>
                                        <p:cTn id="117" dur="1" fill="hold">
                                          <p:stCondLst>
                                            <p:cond delay="0"/>
                                          </p:stCondLst>
                                        </p:cTn>
                                        <p:tgtEl>
                                          <p:spTgt spid="168984"/>
                                        </p:tgtEl>
                                        <p:attrNameLst>
                                          <p:attrName>style.visibility</p:attrName>
                                        </p:attrNameLst>
                                      </p:cBhvr>
                                      <p:to>
                                        <p:strVal val="visible"/>
                                      </p:to>
                                    </p:set>
                                    <p:anim calcmode="lin" valueType="num">
                                      <p:cBhvr>
                                        <p:cTn id="118" dur="500" fill="hold"/>
                                        <p:tgtEl>
                                          <p:spTgt spid="168984"/>
                                        </p:tgtEl>
                                        <p:attrNameLst>
                                          <p:attrName>ppt_w</p:attrName>
                                        </p:attrNameLst>
                                      </p:cBhvr>
                                      <p:tavLst>
                                        <p:tav tm="0">
                                          <p:val>
                                            <p:strVal val="4/3*#ppt_w"/>
                                          </p:val>
                                        </p:tav>
                                        <p:tav tm="100000">
                                          <p:val>
                                            <p:strVal val="#ppt_w"/>
                                          </p:val>
                                        </p:tav>
                                      </p:tavLst>
                                    </p:anim>
                                    <p:anim calcmode="lin" valueType="num">
                                      <p:cBhvr>
                                        <p:cTn id="119" dur="500" fill="hold"/>
                                        <p:tgtEl>
                                          <p:spTgt spid="168984"/>
                                        </p:tgtEl>
                                        <p:attrNameLst>
                                          <p:attrName>ppt_h</p:attrName>
                                        </p:attrNameLst>
                                      </p:cBhvr>
                                      <p:tavLst>
                                        <p:tav tm="0">
                                          <p:val>
                                            <p:strVal val="4/3*#ppt_h"/>
                                          </p:val>
                                        </p:tav>
                                        <p:tav tm="100000">
                                          <p:val>
                                            <p:strVal val="#ppt_h"/>
                                          </p:val>
                                        </p:tav>
                                      </p:tavLst>
                                    </p:anim>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499"/>
                                          </p:stCondLst>
                                        </p:cTn>
                                        <p:tgtEl>
                                          <p:spTgt spid="168985"/>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23" presetClass="entr" presetSubtype="16" fill="hold" grpId="0" nodeType="clickEffect">
                                  <p:stCondLst>
                                    <p:cond delay="0"/>
                                  </p:stCondLst>
                                  <p:childTnLst>
                                    <p:set>
                                      <p:cBhvr>
                                        <p:cTn id="127" dur="1" fill="hold">
                                          <p:stCondLst>
                                            <p:cond delay="0"/>
                                          </p:stCondLst>
                                        </p:cTn>
                                        <p:tgtEl>
                                          <p:spTgt spid="168986"/>
                                        </p:tgtEl>
                                        <p:attrNameLst>
                                          <p:attrName>style.visibility</p:attrName>
                                        </p:attrNameLst>
                                      </p:cBhvr>
                                      <p:to>
                                        <p:strVal val="visible"/>
                                      </p:to>
                                    </p:set>
                                    <p:anim calcmode="lin" valueType="num">
                                      <p:cBhvr>
                                        <p:cTn id="128" dur="500" fill="hold"/>
                                        <p:tgtEl>
                                          <p:spTgt spid="168986"/>
                                        </p:tgtEl>
                                        <p:attrNameLst>
                                          <p:attrName>ppt_w</p:attrName>
                                        </p:attrNameLst>
                                      </p:cBhvr>
                                      <p:tavLst>
                                        <p:tav tm="0">
                                          <p:val>
                                            <p:fltVal val="0"/>
                                          </p:val>
                                        </p:tav>
                                        <p:tav tm="100000">
                                          <p:val>
                                            <p:strVal val="#ppt_w"/>
                                          </p:val>
                                        </p:tav>
                                      </p:tavLst>
                                    </p:anim>
                                    <p:anim calcmode="lin" valueType="num">
                                      <p:cBhvr>
                                        <p:cTn id="129" dur="500" fill="hold"/>
                                        <p:tgtEl>
                                          <p:spTgt spid="168986"/>
                                        </p:tgtEl>
                                        <p:attrNameLst>
                                          <p:attrName>ppt_h</p:attrName>
                                        </p:attrNameLst>
                                      </p:cBhvr>
                                      <p:tavLst>
                                        <p:tav tm="0">
                                          <p:val>
                                            <p:fltVal val="0"/>
                                          </p:val>
                                        </p:tav>
                                        <p:tav tm="100000">
                                          <p:val>
                                            <p:strVal val="#ppt_h"/>
                                          </p:val>
                                        </p:tav>
                                      </p:tavLst>
                                    </p:anim>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499"/>
                                          </p:stCondLst>
                                        </p:cTn>
                                        <p:tgtEl>
                                          <p:spTgt spid="168987"/>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23" presetClass="entr" presetSubtype="288" fill="hold" grpId="0" nodeType="clickEffect">
                                  <p:stCondLst>
                                    <p:cond delay="0"/>
                                  </p:stCondLst>
                                  <p:childTnLst>
                                    <p:set>
                                      <p:cBhvr>
                                        <p:cTn id="137" dur="1" fill="hold">
                                          <p:stCondLst>
                                            <p:cond delay="0"/>
                                          </p:stCondLst>
                                        </p:cTn>
                                        <p:tgtEl>
                                          <p:spTgt spid="168988"/>
                                        </p:tgtEl>
                                        <p:attrNameLst>
                                          <p:attrName>style.visibility</p:attrName>
                                        </p:attrNameLst>
                                      </p:cBhvr>
                                      <p:to>
                                        <p:strVal val="visible"/>
                                      </p:to>
                                    </p:set>
                                    <p:anim calcmode="lin" valueType="num">
                                      <p:cBhvr>
                                        <p:cTn id="138" dur="500" fill="hold"/>
                                        <p:tgtEl>
                                          <p:spTgt spid="168988"/>
                                        </p:tgtEl>
                                        <p:attrNameLst>
                                          <p:attrName>ppt_w</p:attrName>
                                        </p:attrNameLst>
                                      </p:cBhvr>
                                      <p:tavLst>
                                        <p:tav tm="0">
                                          <p:val>
                                            <p:strVal val="4/3*#ppt_w"/>
                                          </p:val>
                                        </p:tav>
                                        <p:tav tm="100000">
                                          <p:val>
                                            <p:strVal val="#ppt_w"/>
                                          </p:val>
                                        </p:tav>
                                      </p:tavLst>
                                    </p:anim>
                                    <p:anim calcmode="lin" valueType="num">
                                      <p:cBhvr>
                                        <p:cTn id="139" dur="500" fill="hold"/>
                                        <p:tgtEl>
                                          <p:spTgt spid="168988"/>
                                        </p:tgtEl>
                                        <p:attrNameLst>
                                          <p:attrName>ppt_h</p:attrName>
                                        </p:attrNameLst>
                                      </p:cBhvr>
                                      <p:tavLst>
                                        <p:tav tm="0">
                                          <p:val>
                                            <p:strVal val="4/3*#ppt_h"/>
                                          </p:val>
                                        </p:tav>
                                        <p:tav tm="100000">
                                          <p:val>
                                            <p:strVal val="#ppt_h"/>
                                          </p:val>
                                        </p:tav>
                                      </p:tavLst>
                                    </p:anim>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499"/>
                                          </p:stCondLst>
                                        </p:cTn>
                                        <p:tgtEl>
                                          <p:spTgt spid="168989"/>
                                        </p:tgtEl>
                                        <p:attrNameLst>
                                          <p:attrName>style.visibility</p:attrName>
                                        </p:attrNameLst>
                                      </p:cBhvr>
                                      <p:to>
                                        <p:strVal val="visible"/>
                                      </p:to>
                                    </p:set>
                                  </p:childTnLst>
                                </p:cTn>
                              </p:par>
                            </p:childTnLst>
                          </p:cTn>
                        </p:par>
                        <p:par>
                          <p:cTn id="144" fill="hold">
                            <p:stCondLst>
                              <p:cond delay="500"/>
                            </p:stCondLst>
                            <p:childTnLst>
                              <p:par>
                                <p:cTn id="145" presetID="1" presetClass="entr" presetSubtype="0" fill="hold" grpId="0" nodeType="afterEffect">
                                  <p:stCondLst>
                                    <p:cond delay="0"/>
                                  </p:stCondLst>
                                  <p:childTnLst>
                                    <p:set>
                                      <p:cBhvr>
                                        <p:cTn id="146" dur="1" fill="hold">
                                          <p:stCondLst>
                                            <p:cond delay="499"/>
                                          </p:stCondLst>
                                        </p:cTn>
                                        <p:tgtEl>
                                          <p:spTgt spid="16899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499"/>
                                          </p:stCondLst>
                                        </p:cTn>
                                        <p:tgtEl>
                                          <p:spTgt spid="168991"/>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499"/>
                                          </p:stCondLst>
                                        </p:cTn>
                                        <p:tgtEl>
                                          <p:spTgt spid="168992"/>
                                        </p:tgtEl>
                                        <p:attrNameLst>
                                          <p:attrName>style.visibility</p:attrName>
                                        </p:attrNameLst>
                                      </p:cBhvr>
                                      <p:to>
                                        <p:strVal val="visible"/>
                                      </p:to>
                                    </p:set>
                                  </p:childTnLst>
                                </p:cTn>
                              </p:par>
                            </p:childTnLst>
                          </p:cTn>
                        </p:par>
                        <p:par>
                          <p:cTn id="155" fill="hold">
                            <p:stCondLst>
                              <p:cond delay="500"/>
                            </p:stCondLst>
                            <p:childTnLst>
                              <p:par>
                                <p:cTn id="156" presetID="1" presetClass="entr" presetSubtype="0" fill="hold" grpId="0" nodeType="afterEffect">
                                  <p:stCondLst>
                                    <p:cond delay="0"/>
                                  </p:stCondLst>
                                  <p:childTnLst>
                                    <p:set>
                                      <p:cBhvr>
                                        <p:cTn id="157" dur="1" fill="hold">
                                          <p:stCondLst>
                                            <p:cond delay="499"/>
                                          </p:stCondLst>
                                        </p:cTn>
                                        <p:tgtEl>
                                          <p:spTgt spid="1689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autoUpdateAnimBg="0"/>
      <p:bldP spid="168963" grpId="0" autoUpdateAnimBg="0"/>
      <p:bldP spid="168964" grpId="0" animBg="1"/>
      <p:bldP spid="168965" grpId="0" autoUpdateAnimBg="0"/>
      <p:bldP spid="168966" grpId="0" autoUpdateAnimBg="0"/>
      <p:bldP spid="168967" grpId="0" autoUpdateAnimBg="0"/>
      <p:bldP spid="168968" grpId="0" autoUpdateAnimBg="0"/>
      <p:bldP spid="168969" grpId="0" autoUpdateAnimBg="0"/>
      <p:bldP spid="168970" grpId="0" autoUpdateAnimBg="0"/>
      <p:bldP spid="168972" grpId="0" autoUpdateAnimBg="0"/>
      <p:bldP spid="168973" grpId="0" autoUpdateAnimBg="0"/>
      <p:bldP spid="168974" grpId="0" autoUpdateAnimBg="0"/>
      <p:bldP spid="168976" grpId="0" autoUpdateAnimBg="0"/>
      <p:bldP spid="168977" grpId="0" animBg="1" autoUpdateAnimBg="0"/>
      <p:bldP spid="168978" grpId="0" animBg="1" autoUpdateAnimBg="0"/>
      <p:bldP spid="168979" grpId="0" autoUpdateAnimBg="0"/>
      <p:bldP spid="168980" grpId="0" autoUpdateAnimBg="0" build="p"/>
      <p:bldP spid="168981" grpId="0" animBg="1"/>
      <p:bldP spid="168983" grpId="0" autoUpdateAnimBg="0"/>
      <p:bldP spid="168984" grpId="0" animBg="1" autoUpdateAnimBg="0"/>
      <p:bldP spid="168985" grpId="0" autoUpdateAnimBg="0"/>
      <p:bldP spid="168986" grpId="0" animBg="1" autoUpdateAnimBg="0"/>
      <p:bldP spid="168987" grpId="0" autoUpdateAnimBg="0"/>
      <p:bldP spid="168988" grpId="0" animBg="1" autoUpdateAnimBg="0"/>
      <p:bldP spid="168989" grpId="0" autoUpdateAnimBg="0"/>
      <p:bldP spid="168990" grpId="0" autoUpdateAnimBg="0"/>
      <p:bldP spid="168991" grpId="0" autoUpdateAnimBg="0"/>
      <p:bldP spid="168992" grpId="0" autoUpdateAnimBg="0"/>
      <p:bldP spid="168993"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p:cNvSpPr txBox="1">
            <a:spLocks noChangeArrowheads="1"/>
          </p:cNvSpPr>
          <p:nvPr/>
        </p:nvSpPr>
        <p:spPr bwMode="auto">
          <a:xfrm>
            <a:off x="263092" y="908844"/>
            <a:ext cx="1192890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FF"/>
                </a:solidFill>
                <a:latin typeface="楷体_GB2312" pitchFamily="49" charset="-122"/>
                <a:ea typeface="楷体_GB2312" pitchFamily="49" charset="-122"/>
              </a:rPr>
              <a:t>       </a:t>
            </a:r>
            <a:r>
              <a:rPr lang="zh-CN" altLang="en-US" sz="2400" dirty="0">
                <a:solidFill>
                  <a:srgbClr val="FFFFFF"/>
                </a:solidFill>
                <a:latin typeface="楷体_GB2312" pitchFamily="49" charset="-122"/>
                <a:ea typeface="楷体_GB2312" pitchFamily="49" charset="-122"/>
              </a:rPr>
              <a:t>计算机处理的信息包括：数值、文字、符号、语音、图形、图象。在计算机内部各种信息都必须以二进制编码形式传送、存储和加工。因此，所有的信息都应转化为二进制编码。编码是用二进制序列，通过一定的组合规则，表示出复杂多样的信息。</a:t>
            </a:r>
            <a:endParaRPr lang="zh-CN" altLang="en-US" sz="2400" dirty="0">
              <a:solidFill>
                <a:srgbClr val="FFFFFF"/>
              </a:solidFill>
              <a:latin typeface="楷体_GB2312" pitchFamily="49" charset="-122"/>
              <a:ea typeface="楷体_GB2312" pitchFamily="49" charset="-122"/>
            </a:endParaRPr>
          </a:p>
        </p:txBody>
      </p:sp>
      <p:sp>
        <p:nvSpPr>
          <p:cNvPr id="169987" name="Rectangle 3"/>
          <p:cNvSpPr>
            <a:spLocks noGrp="1" noChangeArrowheads="1"/>
          </p:cNvSpPr>
          <p:nvPr>
            <p:ph type="title" idx="4294967295"/>
          </p:nvPr>
        </p:nvSpPr>
        <p:spPr>
          <a:xfrm>
            <a:off x="263092" y="335756"/>
            <a:ext cx="11796123" cy="573088"/>
          </a:xfrm>
          <a:noFill/>
        </p:spPr>
        <p:txBody>
          <a:bodyPr>
            <a:normAutofit/>
          </a:bodyPr>
          <a:lstStyle/>
          <a:p>
            <a:pPr algn="ctr" eaLnBrk="1" hangingPunct="1"/>
            <a:r>
              <a:rPr lang="en-US" altLang="zh-CN" sz="2400" b="1" dirty="0">
                <a:solidFill>
                  <a:srgbClr val="FFFF00"/>
                </a:solidFill>
                <a:latin typeface="微软雅黑" panose="020B0503020204020204" pitchFamily="34" charset="-122"/>
                <a:ea typeface="微软雅黑" panose="020B0503020204020204" pitchFamily="34" charset="-122"/>
              </a:rPr>
              <a:t>1.8 </a:t>
            </a:r>
            <a:r>
              <a:rPr lang="zh-CN" altLang="en-US" sz="2400" b="1" dirty="0">
                <a:solidFill>
                  <a:srgbClr val="FFFF00"/>
                </a:solidFill>
                <a:latin typeface="微软雅黑" panose="020B0503020204020204" pitchFamily="34" charset="-122"/>
                <a:ea typeface="微软雅黑" panose="020B0503020204020204" pitchFamily="34" charset="-122"/>
              </a:rPr>
              <a:t>非数值数据表示</a:t>
            </a:r>
            <a:endParaRPr lang="zh-CN" altLang="en-US" sz="2400" b="1" dirty="0">
              <a:solidFill>
                <a:srgbClr val="FFFF00"/>
              </a:solidFill>
              <a:latin typeface="微软雅黑" panose="020B0503020204020204" pitchFamily="34" charset="-122"/>
              <a:ea typeface="微软雅黑" panose="020B0503020204020204" pitchFamily="34" charset="-122"/>
            </a:endParaRPr>
          </a:p>
        </p:txBody>
      </p:sp>
      <p:sp>
        <p:nvSpPr>
          <p:cNvPr id="169988" name="Text Box 4"/>
          <p:cNvSpPr txBox="1">
            <a:spLocks noChangeArrowheads="1"/>
          </p:cNvSpPr>
          <p:nvPr/>
        </p:nvSpPr>
        <p:spPr bwMode="auto">
          <a:xfrm>
            <a:off x="785813" y="2111880"/>
            <a:ext cx="4449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Arial" panose="020B0604020202020204" pitchFamily="34" charset="0"/>
                <a:ea typeface="华文新魏" panose="02010800040101010101" pitchFamily="2" charset="-122"/>
              </a:rPr>
              <a:t>⒈</a:t>
            </a:r>
            <a:r>
              <a:rPr lang="zh-CN" altLang="en-US" sz="2400" dirty="0">
                <a:solidFill>
                  <a:srgbClr val="FFFF00"/>
                </a:solidFill>
                <a:latin typeface="Arial" panose="020B0604020202020204" pitchFamily="34" charset="0"/>
                <a:ea typeface="楷体_GB2312" pitchFamily="49" charset="-122"/>
              </a:rPr>
              <a:t>英文信息的编码 （</a:t>
            </a:r>
            <a:r>
              <a:rPr lang="en-US" altLang="zh-CN" sz="2400" dirty="0">
                <a:solidFill>
                  <a:srgbClr val="FFFF00"/>
                </a:solidFill>
                <a:latin typeface="Arial" panose="020B0604020202020204" pitchFamily="34" charset="0"/>
                <a:ea typeface="楷体_GB2312" pitchFamily="49" charset="-122"/>
              </a:rPr>
              <a:t>ASCII</a:t>
            </a:r>
            <a:r>
              <a:rPr lang="zh-CN" altLang="en-US" sz="2400" dirty="0">
                <a:solidFill>
                  <a:srgbClr val="FFFF00"/>
                </a:solidFill>
                <a:latin typeface="Arial" panose="020B0604020202020204" pitchFamily="34" charset="0"/>
                <a:ea typeface="楷体_GB2312" pitchFamily="49" charset="-122"/>
              </a:rPr>
              <a:t>码）</a:t>
            </a:r>
            <a:endParaRPr lang="zh-CN" altLang="en-US" sz="2400" dirty="0">
              <a:solidFill>
                <a:srgbClr val="FFFF00"/>
              </a:solidFill>
              <a:latin typeface="Arial" panose="020B0604020202020204" pitchFamily="34" charset="0"/>
              <a:ea typeface="楷体_GB2312" pitchFamily="49" charset="-122"/>
            </a:endParaRPr>
          </a:p>
        </p:txBody>
      </p:sp>
      <p:sp>
        <p:nvSpPr>
          <p:cNvPr id="169989" name="Text Box 5"/>
          <p:cNvSpPr txBox="1">
            <a:spLocks noChangeArrowheads="1"/>
          </p:cNvSpPr>
          <p:nvPr/>
        </p:nvSpPr>
        <p:spPr bwMode="auto">
          <a:xfrm>
            <a:off x="272328" y="2569080"/>
            <a:ext cx="1191967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FF"/>
                </a:solidFill>
                <a:latin typeface="Arial" panose="020B0604020202020204" pitchFamily="34" charset="0"/>
                <a:ea typeface="楷体_GB2312" pitchFamily="49" charset="-122"/>
              </a:rPr>
              <a:t>       </a:t>
            </a:r>
            <a:r>
              <a:rPr lang="zh-CN" altLang="en-US" sz="2400" dirty="0">
                <a:solidFill>
                  <a:srgbClr val="FFFFFF"/>
                </a:solidFill>
                <a:latin typeface="Arial" panose="020B0604020202020204" pitchFamily="34" charset="0"/>
                <a:ea typeface="楷体_GB2312" pitchFamily="49" charset="-122"/>
              </a:rPr>
              <a:t>英文是符号文字，只要通过二进制编码表示其基本符号即可实现英文文字的数字化表示。</a:t>
            </a:r>
            <a:endParaRPr lang="zh-CN" altLang="en-US" sz="2400" dirty="0">
              <a:solidFill>
                <a:srgbClr val="FFFFFF"/>
              </a:solidFill>
              <a:latin typeface="Arial" panose="020B0604020202020204" pitchFamily="34" charset="0"/>
              <a:ea typeface="楷体_GB2312" pitchFamily="49" charset="-122"/>
            </a:endParaRPr>
          </a:p>
          <a:p>
            <a:pPr eaLnBrk="1" hangingPunct="1">
              <a:spcBef>
                <a:spcPct val="0"/>
              </a:spcBef>
              <a:buFontTx/>
              <a:buNone/>
            </a:pPr>
            <a:r>
              <a:rPr lang="zh-CN" altLang="en-US" sz="2400" dirty="0">
                <a:solidFill>
                  <a:srgbClr val="FFFFFF"/>
                </a:solidFill>
                <a:latin typeface="Arial" panose="020B0604020202020204" pitchFamily="34" charset="0"/>
                <a:ea typeface="楷体_GB2312" pitchFamily="49" charset="-122"/>
              </a:rPr>
              <a:t>       目前，国际上使用的字母、数字和符号的信息编码系统是采用美国国家信息交换标准字符码（</a:t>
            </a:r>
            <a:r>
              <a:rPr lang="en-US" altLang="zh-CN" sz="2400" dirty="0">
                <a:solidFill>
                  <a:srgbClr val="FFFFFF"/>
                </a:solidFill>
                <a:latin typeface="Arial" panose="020B0604020202020204" pitchFamily="34" charset="0"/>
                <a:ea typeface="楷体_GB2312" pitchFamily="49" charset="-122"/>
              </a:rPr>
              <a:t>American Standard Code for Information Interchange</a:t>
            </a:r>
            <a:r>
              <a:rPr lang="zh-CN" altLang="en-US" sz="2400" dirty="0">
                <a:solidFill>
                  <a:srgbClr val="FFFFFF"/>
                </a:solidFill>
                <a:latin typeface="Arial" panose="020B0604020202020204" pitchFamily="34" charset="0"/>
                <a:ea typeface="楷体_GB2312" pitchFamily="49" charset="-122"/>
              </a:rPr>
              <a:t>），简称为</a:t>
            </a:r>
            <a:r>
              <a:rPr lang="en-US" altLang="zh-CN" sz="2400" dirty="0">
                <a:solidFill>
                  <a:srgbClr val="FFFFFF"/>
                </a:solidFill>
                <a:latin typeface="Arial" panose="020B0604020202020204" pitchFamily="34" charset="0"/>
                <a:ea typeface="楷体_GB2312" pitchFamily="49" charset="-122"/>
              </a:rPr>
              <a:t>ASCII</a:t>
            </a:r>
            <a:r>
              <a:rPr lang="zh-CN" altLang="en-US" sz="2400" dirty="0">
                <a:solidFill>
                  <a:srgbClr val="FFFFFF"/>
                </a:solidFill>
                <a:latin typeface="Arial" panose="020B0604020202020204" pitchFamily="34" charset="0"/>
                <a:ea typeface="楷体_GB2312" pitchFamily="49" charset="-122"/>
              </a:rPr>
              <a:t>码。</a:t>
            </a:r>
            <a:endParaRPr kumimoji="0" lang="zh-CN" altLang="en-US" sz="2400" dirty="0">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99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0"/>
                                          </p:stCondLst>
                                        </p:cTn>
                                        <p:tgtEl>
                                          <p:spTgt spid="1699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99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998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998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p:bldP spid="169987" grpId="0"/>
      <p:bldP spid="169988" grpId="0"/>
      <p:bldP spid="16998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p:cNvSpPr>
            <a:spLocks noChangeArrowheads="1"/>
          </p:cNvSpPr>
          <p:nvPr/>
        </p:nvSpPr>
        <p:spPr bwMode="auto">
          <a:xfrm>
            <a:off x="267855" y="836613"/>
            <a:ext cx="1192414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400" dirty="0">
                <a:solidFill>
                  <a:srgbClr val="FFFF00"/>
                </a:solidFill>
                <a:latin typeface="Arial" panose="020B0604020202020204" pitchFamily="34" charset="0"/>
                <a:ea typeface="楷体_GB2312" pitchFamily="49" charset="-122"/>
              </a:rPr>
              <a:t>        ASCII</a:t>
            </a:r>
            <a:r>
              <a:rPr lang="zh-CN" altLang="en-US" sz="2400" dirty="0">
                <a:solidFill>
                  <a:srgbClr val="FFFF00"/>
                </a:solidFill>
                <a:latin typeface="Arial" panose="020B0604020202020204" pitchFamily="34" charset="0"/>
                <a:ea typeface="楷体_GB2312" pitchFamily="49" charset="-122"/>
              </a:rPr>
              <a:t>码包括英文</a:t>
            </a:r>
            <a:r>
              <a:rPr lang="zh-CN" altLang="en-US" sz="2400" dirty="0">
                <a:solidFill>
                  <a:srgbClr val="FFFFFF"/>
                </a:solidFill>
                <a:latin typeface="Arial" panose="020B0604020202020204" pitchFamily="34" charset="0"/>
                <a:ea typeface="楷体_GB2312" pitchFamily="49" charset="-122"/>
              </a:rPr>
              <a:t>字母、数字、特殊符号和</a:t>
            </a:r>
            <a:r>
              <a:rPr lang="en-US" altLang="zh-CN" sz="2400" dirty="0">
                <a:solidFill>
                  <a:srgbClr val="FFFFFF"/>
                </a:solidFill>
                <a:latin typeface="Arial" panose="020B0604020202020204" pitchFamily="34" charset="0"/>
                <a:ea typeface="楷体_GB2312" pitchFamily="49" charset="-122"/>
              </a:rPr>
              <a:t>32</a:t>
            </a:r>
            <a:r>
              <a:rPr lang="zh-CN" altLang="en-US" sz="2400" dirty="0">
                <a:solidFill>
                  <a:srgbClr val="FFFFFF"/>
                </a:solidFill>
                <a:latin typeface="Arial" panose="020B0604020202020204" pitchFamily="34" charset="0"/>
                <a:ea typeface="楷体_GB2312" pitchFamily="49" charset="-122"/>
              </a:rPr>
              <a:t>个控制符，共计</a:t>
            </a:r>
            <a:r>
              <a:rPr lang="en-US" altLang="zh-CN" sz="2400" dirty="0">
                <a:solidFill>
                  <a:srgbClr val="FFFFFF"/>
                </a:solidFill>
                <a:latin typeface="Arial" panose="020B0604020202020204" pitchFamily="34" charset="0"/>
                <a:ea typeface="楷体_GB2312" pitchFamily="49" charset="-122"/>
              </a:rPr>
              <a:t>128</a:t>
            </a:r>
            <a:r>
              <a:rPr lang="zh-CN" altLang="en-US" sz="2400" dirty="0">
                <a:solidFill>
                  <a:srgbClr val="FFFFFF"/>
                </a:solidFill>
                <a:latin typeface="Arial" panose="020B0604020202020204" pitchFamily="34" charset="0"/>
                <a:ea typeface="楷体_GB2312" pitchFamily="49" charset="-122"/>
              </a:rPr>
              <a:t>个字符。编码采用一个字节，</a:t>
            </a:r>
            <a:r>
              <a:rPr lang="en-US" altLang="zh-CN" sz="2400" dirty="0">
                <a:solidFill>
                  <a:srgbClr val="FFFFFF"/>
                </a:solidFill>
                <a:latin typeface="Arial" panose="020B0604020202020204" pitchFamily="34" charset="0"/>
                <a:ea typeface="楷体_GB2312" pitchFamily="49" charset="-122"/>
              </a:rPr>
              <a:t>8</a:t>
            </a:r>
            <a:r>
              <a:rPr lang="zh-CN" altLang="en-US" sz="2400" dirty="0">
                <a:solidFill>
                  <a:srgbClr val="FFFFFF"/>
                </a:solidFill>
                <a:latin typeface="Arial" panose="020B0604020202020204" pitchFamily="34" charset="0"/>
                <a:ea typeface="楷体_GB2312" pitchFamily="49" charset="-122"/>
              </a:rPr>
              <a:t>位二进制。标准的</a:t>
            </a:r>
            <a:r>
              <a:rPr lang="en-US" altLang="zh-CN" sz="2400" dirty="0">
                <a:solidFill>
                  <a:srgbClr val="FFFFFF"/>
                </a:solidFill>
                <a:latin typeface="Arial" panose="020B0604020202020204" pitchFamily="34" charset="0"/>
                <a:ea typeface="楷体_GB2312" pitchFamily="49" charset="-122"/>
              </a:rPr>
              <a:t>ASCII</a:t>
            </a:r>
            <a:r>
              <a:rPr lang="zh-CN" altLang="en-US" sz="2400" dirty="0">
                <a:solidFill>
                  <a:srgbClr val="FFFFFF"/>
                </a:solidFill>
                <a:latin typeface="Arial" panose="020B0604020202020204" pitchFamily="34" charset="0"/>
                <a:ea typeface="楷体_GB2312" pitchFamily="49" charset="-122"/>
              </a:rPr>
              <a:t>码只用了其中</a:t>
            </a:r>
            <a:r>
              <a:rPr lang="en-US" altLang="zh-CN" sz="2400" dirty="0">
                <a:solidFill>
                  <a:srgbClr val="FFFFFF"/>
                </a:solidFill>
                <a:latin typeface="Arial" panose="020B0604020202020204" pitchFamily="34" charset="0"/>
                <a:ea typeface="楷体_GB2312" pitchFamily="49" charset="-122"/>
              </a:rPr>
              <a:t>7</a:t>
            </a:r>
            <a:r>
              <a:rPr lang="zh-CN" altLang="en-US" sz="2400" dirty="0">
                <a:solidFill>
                  <a:srgbClr val="FFFFFF"/>
                </a:solidFill>
                <a:latin typeface="Arial" panose="020B0604020202020204" pitchFamily="34" charset="0"/>
                <a:ea typeface="楷体_GB2312" pitchFamily="49" charset="-122"/>
              </a:rPr>
              <a:t>位，最高一位为</a:t>
            </a:r>
            <a:r>
              <a:rPr lang="en-US" altLang="zh-CN" sz="2400" dirty="0">
                <a:solidFill>
                  <a:srgbClr val="FFFFFF"/>
                </a:solidFill>
                <a:latin typeface="Arial" panose="020B0604020202020204" pitchFamily="34" charset="0"/>
                <a:ea typeface="楷体_GB2312" pitchFamily="49" charset="-122"/>
              </a:rPr>
              <a:t>0</a:t>
            </a:r>
            <a:r>
              <a:rPr lang="zh-CN" altLang="en-US" sz="2400" dirty="0">
                <a:solidFill>
                  <a:srgbClr val="FFFFFF"/>
                </a:solidFill>
                <a:latin typeface="Arial" panose="020B0604020202020204" pitchFamily="34" charset="0"/>
                <a:ea typeface="楷体_GB2312" pitchFamily="49" charset="-122"/>
              </a:rPr>
              <a:t>。 </a:t>
            </a:r>
            <a:endParaRPr lang="zh-CN" altLang="en-US" sz="2400" dirty="0">
              <a:solidFill>
                <a:srgbClr val="FFFFFF"/>
              </a:solidFill>
              <a:latin typeface="Arial" panose="020B0604020202020204" pitchFamily="34" charset="0"/>
              <a:ea typeface="楷体_GB2312" pitchFamily="49" charset="-122"/>
            </a:endParaRPr>
          </a:p>
        </p:txBody>
      </p:sp>
      <p:sp>
        <p:nvSpPr>
          <p:cNvPr id="171012" name="Rectangle 4"/>
          <p:cNvSpPr>
            <a:spLocks noGrp="1" noChangeArrowheads="1"/>
          </p:cNvSpPr>
          <p:nvPr>
            <p:ph type="title"/>
          </p:nvPr>
        </p:nvSpPr>
        <p:spPr>
          <a:xfrm>
            <a:off x="1260764" y="207634"/>
            <a:ext cx="8823036" cy="633531"/>
          </a:xfrm>
        </p:spPr>
        <p:txBody>
          <a:bodyPr>
            <a:normAutofit/>
          </a:bodyPr>
          <a:lstStyle/>
          <a:p>
            <a:pPr algn="ctr" eaLnBrk="1" hangingPunct="1"/>
            <a:r>
              <a:rPr lang="zh-CN" altLang="en-US" sz="2400" dirty="0">
                <a:solidFill>
                  <a:srgbClr val="FFFF00"/>
                </a:solidFill>
                <a:latin typeface="微软雅黑" panose="020B0503020204020204" pitchFamily="34" charset="-122"/>
                <a:ea typeface="微软雅黑" panose="020B0503020204020204" pitchFamily="34" charset="-122"/>
              </a:rPr>
              <a:t>编码规则</a:t>
            </a:r>
            <a:endParaRPr lang="zh-CN" altLang="en-US" sz="2400" dirty="0">
              <a:solidFill>
                <a:srgbClr val="FFFF00"/>
              </a:solidFill>
              <a:latin typeface="微软雅黑" panose="020B0503020204020204" pitchFamily="34" charset="-122"/>
              <a:ea typeface="微软雅黑" panose="020B0503020204020204" pitchFamily="34" charset="-122"/>
            </a:endParaRPr>
          </a:p>
        </p:txBody>
      </p:sp>
      <p:graphicFrame>
        <p:nvGraphicFramePr>
          <p:cNvPr id="171070" name="Group 62"/>
          <p:cNvGraphicFramePr>
            <a:graphicFrameLocks noGrp="1"/>
          </p:cNvGraphicFramePr>
          <p:nvPr>
            <p:ph idx="1"/>
          </p:nvPr>
        </p:nvGraphicFramePr>
        <p:xfrm>
          <a:off x="3287713" y="3806868"/>
          <a:ext cx="5181600" cy="517530"/>
        </p:xfrm>
        <a:graphic>
          <a:graphicData uri="http://schemas.openxmlformats.org/drawingml/2006/table">
            <a:tbl>
              <a:tblPr/>
              <a:tblGrid>
                <a:gridCol w="647700"/>
                <a:gridCol w="647700"/>
                <a:gridCol w="647700"/>
                <a:gridCol w="647700"/>
                <a:gridCol w="647700"/>
                <a:gridCol w="647700"/>
                <a:gridCol w="647700"/>
                <a:gridCol w="647700"/>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800" b="0" i="0" u="none" strike="noStrike" cap="none" normalizeH="0" baseline="0" dirty="0">
                          <a:ln>
                            <a:noFill/>
                          </a:ln>
                          <a:solidFill>
                            <a:srgbClr val="FFFF00"/>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dirty="0">
                        <a:ln>
                          <a:noFill/>
                        </a:ln>
                        <a:solidFill>
                          <a:srgbClr val="FFFF00"/>
                        </a:solidFill>
                        <a:effectLst/>
                        <a:latin typeface="Times New Roman" panose="02020603050405020304" pitchFamily="18" charset="0"/>
                        <a:ea typeface="宋体" panose="02010600030101010101" pitchFamily="2" charset="-122"/>
                      </a:endParaRPr>
                    </a:p>
                  </a:txBody>
                  <a:tcPr marT="45405" marB="45405"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405" marB="45405"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405" marB="45405"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405" marB="45405"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405" marB="45405"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405" marB="45405"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405" marB="45405"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405" marB="45405"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r>
            </a:tbl>
          </a:graphicData>
        </a:graphic>
      </p:graphicFrame>
      <p:sp>
        <p:nvSpPr>
          <p:cNvPr id="171071" name="AutoShape 63"/>
          <p:cNvSpPr/>
          <p:nvPr/>
        </p:nvSpPr>
        <p:spPr bwMode="auto">
          <a:xfrm>
            <a:off x="4583113" y="4757780"/>
            <a:ext cx="1535112" cy="350838"/>
          </a:xfrm>
          <a:prstGeom prst="accentCallout2">
            <a:avLst>
              <a:gd name="adj1" fmla="val 32579"/>
              <a:gd name="adj2" fmla="val -4963"/>
              <a:gd name="adj3" fmla="val 32579"/>
              <a:gd name="adj4" fmla="val -61944"/>
              <a:gd name="adj5" fmla="val -120361"/>
              <a:gd name="adj6" fmla="val -62046"/>
            </a:avLst>
          </a:prstGeom>
          <a:noFill/>
          <a:ln w="9525">
            <a:solidFill>
              <a:srgbClr val="FFFF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None/>
            </a:pPr>
            <a:r>
              <a:rPr kumimoji="0" lang="zh-CN" altLang="en-US" sz="2400" baseline="-25000">
                <a:solidFill>
                  <a:srgbClr val="FFFFFF"/>
                </a:solidFill>
                <a:latin typeface="Arial" panose="020B0604020202020204" pitchFamily="34" charset="0"/>
                <a:ea typeface="楷体_GB2312" pitchFamily="49" charset="-122"/>
              </a:rPr>
              <a:t>最高位置</a:t>
            </a:r>
            <a:r>
              <a:rPr kumimoji="0" lang="en-US" altLang="zh-CN" sz="2400" baseline="-25000">
                <a:solidFill>
                  <a:srgbClr val="FFFFFF"/>
                </a:solidFill>
                <a:latin typeface="Arial" panose="020B0604020202020204" pitchFamily="34" charset="0"/>
                <a:ea typeface="楷体_GB2312" pitchFamily="49" charset="-122"/>
              </a:rPr>
              <a:t>0</a:t>
            </a:r>
            <a:endParaRPr kumimoji="0" lang="en-US" altLang="zh-CN" sz="2400" baseline="-25000" dirty="0">
              <a:solidFill>
                <a:srgbClr val="FFFFFF"/>
              </a:solidFill>
              <a:latin typeface="Arial" panose="020B0604020202020204" pitchFamily="34" charset="0"/>
              <a:ea typeface="楷体_GB2312" pitchFamily="49" charset="-122"/>
            </a:endParaRPr>
          </a:p>
        </p:txBody>
      </p:sp>
      <p:sp>
        <p:nvSpPr>
          <p:cNvPr id="171072" name="AutoShape 64"/>
          <p:cNvSpPr/>
          <p:nvPr/>
        </p:nvSpPr>
        <p:spPr bwMode="auto">
          <a:xfrm rot="16200000">
            <a:off x="5487191" y="1060178"/>
            <a:ext cx="828000" cy="4536000"/>
          </a:xfrm>
          <a:prstGeom prst="rightBrace">
            <a:avLst>
              <a:gd name="adj1" fmla="val 0"/>
              <a:gd name="adj2" fmla="val 50000"/>
            </a:avLst>
          </a:prstGeom>
          <a:noFill/>
          <a:ln w="9525">
            <a:solidFill>
              <a:schemeClr val="bg1">
                <a:lumMod val="95000"/>
              </a:schemeClr>
            </a:solidFill>
            <a:rou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FF"/>
              </a:solidFill>
              <a:latin typeface="楷体_GB2312" pitchFamily="49" charset="-122"/>
              <a:ea typeface="楷体_GB2312" pitchFamily="49" charset="-122"/>
            </a:endParaRPr>
          </a:p>
        </p:txBody>
      </p:sp>
      <p:sp>
        <p:nvSpPr>
          <p:cNvPr id="171073" name="Text Box 65"/>
          <p:cNvSpPr txBox="1">
            <a:spLocks noChangeArrowheads="1"/>
          </p:cNvSpPr>
          <p:nvPr/>
        </p:nvSpPr>
        <p:spPr bwMode="auto">
          <a:xfrm>
            <a:off x="4947897" y="2266596"/>
            <a:ext cx="19065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FF"/>
                </a:solidFill>
                <a:latin typeface="楷体_GB2312" pitchFamily="49" charset="-122"/>
                <a:ea typeface="楷体_GB2312" pitchFamily="49" charset="-122"/>
              </a:rPr>
              <a:t>编码位</a:t>
            </a:r>
            <a:r>
              <a:rPr lang="en-US" altLang="zh-CN" sz="2400" dirty="0">
                <a:solidFill>
                  <a:srgbClr val="FFFFFF"/>
                </a:solidFill>
                <a:latin typeface="楷体_GB2312" pitchFamily="49" charset="-122"/>
                <a:ea typeface="楷体_GB2312" pitchFamily="49" charset="-122"/>
              </a:rPr>
              <a:t>b</a:t>
            </a:r>
            <a:r>
              <a:rPr lang="en-US" altLang="zh-CN" sz="2400" baseline="-25000" dirty="0">
                <a:solidFill>
                  <a:srgbClr val="FFFFFF"/>
                </a:solidFill>
                <a:latin typeface="楷体_GB2312" pitchFamily="49" charset="-122"/>
                <a:ea typeface="楷体_GB2312" pitchFamily="49" charset="-122"/>
              </a:rPr>
              <a:t>6</a:t>
            </a:r>
            <a:r>
              <a:rPr lang="en-US" altLang="zh-CN" sz="2400" dirty="0">
                <a:solidFill>
                  <a:srgbClr val="FFFFFF"/>
                </a:solidFill>
                <a:latin typeface="楷体_GB2312" pitchFamily="49" charset="-122"/>
                <a:ea typeface="楷体_GB2312" pitchFamily="49" charset="-122"/>
              </a:rPr>
              <a:t>-b</a:t>
            </a:r>
            <a:r>
              <a:rPr lang="en-US" altLang="zh-CN" sz="2400" baseline="-25000" dirty="0">
                <a:solidFill>
                  <a:srgbClr val="FFFFFF"/>
                </a:solidFill>
                <a:latin typeface="楷体_GB2312" pitchFamily="49" charset="-122"/>
                <a:ea typeface="楷体_GB2312" pitchFamily="49" charset="-122"/>
              </a:rPr>
              <a:t>0</a:t>
            </a:r>
            <a:endParaRPr lang="en-US" altLang="zh-CN" sz="2400" baseline="-25000" dirty="0">
              <a:solidFill>
                <a:srgbClr val="FFFFFF"/>
              </a:solidFill>
              <a:latin typeface="楷体_GB2312" pitchFamily="49" charset="-122"/>
              <a:ea typeface="楷体_GB2312" pitchFamily="49" charset="-122"/>
            </a:endParaRPr>
          </a:p>
        </p:txBody>
      </p:sp>
      <p:sp>
        <p:nvSpPr>
          <p:cNvPr id="171074" name="Text Box 66"/>
          <p:cNvSpPr txBox="1">
            <a:spLocks noChangeArrowheads="1"/>
          </p:cNvSpPr>
          <p:nvPr/>
        </p:nvSpPr>
        <p:spPr bwMode="auto">
          <a:xfrm>
            <a:off x="2135189" y="3806869"/>
            <a:ext cx="9717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FF"/>
                </a:solidFill>
                <a:latin typeface="Arial" panose="020B0604020202020204" pitchFamily="34" charset="0"/>
                <a:ea typeface="楷体_GB2312" pitchFamily="49" charset="-122"/>
              </a:rPr>
              <a:t>1Byte</a:t>
            </a:r>
            <a:endParaRPr lang="en-US" altLang="zh-CN" sz="2400">
              <a:solidFill>
                <a:srgbClr val="FFFFFF"/>
              </a:solidFill>
              <a:latin typeface="Arial" panose="020B0604020202020204" pitchFamily="34" charset="0"/>
              <a:ea typeface="楷体_GB2312" pitchFamily="49" charset="-122"/>
            </a:endParaRPr>
          </a:p>
        </p:txBody>
      </p:sp>
      <p:sp>
        <p:nvSpPr>
          <p:cNvPr id="171075" name="Text Box 67"/>
          <p:cNvSpPr txBox="1">
            <a:spLocks noChangeArrowheads="1"/>
          </p:cNvSpPr>
          <p:nvPr/>
        </p:nvSpPr>
        <p:spPr bwMode="auto">
          <a:xfrm>
            <a:off x="4030663" y="3792699"/>
            <a:ext cx="44037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dirty="0">
                <a:solidFill>
                  <a:srgbClr val="FFC000"/>
                </a:solidFill>
              </a:rPr>
              <a:t> 1     0     0      0     0      0    1</a:t>
            </a:r>
            <a:endParaRPr lang="en-US" altLang="zh-CN" sz="2800" dirty="0">
              <a:solidFill>
                <a:srgbClr val="FFC000"/>
              </a:solidFill>
            </a:endParaRPr>
          </a:p>
        </p:txBody>
      </p:sp>
      <p:sp>
        <p:nvSpPr>
          <p:cNvPr id="171076" name="AutoShape 68"/>
          <p:cNvSpPr>
            <a:spLocks noChangeArrowheads="1"/>
          </p:cNvSpPr>
          <p:nvPr/>
        </p:nvSpPr>
        <p:spPr bwMode="auto">
          <a:xfrm>
            <a:off x="5672282" y="4633720"/>
            <a:ext cx="366960" cy="1296000"/>
          </a:xfrm>
          <a:prstGeom prst="downArrow">
            <a:avLst>
              <a:gd name="adj1" fmla="val 50000"/>
              <a:gd name="adj2" fmla="val 59366"/>
            </a:avLst>
          </a:prstGeom>
          <a:gradFill rotWithShape="1">
            <a:gsLst>
              <a:gs pos="83200">
                <a:schemeClr val="accent4">
                  <a:lumMod val="40000"/>
                  <a:lumOff val="60000"/>
                </a:schemeClr>
              </a:gs>
              <a:gs pos="0">
                <a:schemeClr val="accent2">
                  <a:lumMod val="75000"/>
                </a:schemeClr>
              </a:gs>
              <a:gs pos="17700">
                <a:schemeClr val="accent2">
                  <a:lumMod val="60000"/>
                  <a:lumOff val="40000"/>
                </a:schemeClr>
              </a:gs>
              <a:gs pos="50000">
                <a:schemeClr val="accent1"/>
              </a:gs>
              <a:gs pos="100000">
                <a:schemeClr val="accent1">
                  <a:gamma/>
                  <a:shade val="46275"/>
                  <a:invGamma/>
                </a:schemeClr>
              </a:gs>
            </a:gsLst>
            <a:lin ang="0" scaled="1"/>
          </a:gradFill>
          <a:ln w="9525">
            <a:noFill/>
            <a:miter lim="800000"/>
          </a:ln>
          <a:effectLst/>
        </p:spPr>
        <p:txBody>
          <a:bodyPr wrap="none" anchor="ctr">
            <a:spAutoFit/>
          </a:bodyPr>
          <a:lstStyle/>
          <a:p>
            <a:pPr eaLnBrk="1" hangingPunct="1">
              <a:defRPr/>
            </a:pPr>
            <a:endParaRPr lang="zh-CN" altLang="en-US" dirty="0"/>
          </a:p>
        </p:txBody>
      </p:sp>
      <p:sp>
        <p:nvSpPr>
          <p:cNvPr id="171077" name="Text Box 69"/>
          <p:cNvSpPr txBox="1">
            <a:spLocks noChangeArrowheads="1"/>
          </p:cNvSpPr>
          <p:nvPr/>
        </p:nvSpPr>
        <p:spPr bwMode="auto">
          <a:xfrm>
            <a:off x="5622493" y="5929720"/>
            <a:ext cx="5261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4000">
                <a:solidFill>
                  <a:srgbClr val="FFFFFF"/>
                </a:solidFill>
                <a:latin typeface="Arial" panose="020B0604020202020204" pitchFamily="34" charset="0"/>
                <a:ea typeface="楷体_GB2312" pitchFamily="49" charset="-122"/>
              </a:rPr>
              <a:t>A</a:t>
            </a:r>
            <a:endParaRPr lang="en-US" altLang="zh-CN" sz="4000">
              <a:solidFill>
                <a:srgbClr val="FFFFFF"/>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0"/>
                                  </p:iterate>
                                  <p:childTnLst>
                                    <p:set>
                                      <p:cBhvr>
                                        <p:cTn id="10"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10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10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10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10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10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107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10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grpId="1" nodeType="clickEffect">
                                  <p:stCondLst>
                                    <p:cond delay="0"/>
                                  </p:stCondLst>
                                  <p:childTnLst>
                                    <p:set>
                                      <p:cBhvr>
                                        <p:cTn id="42" dur="1" fill="hold">
                                          <p:stCondLst>
                                            <p:cond delay="0"/>
                                          </p:stCondLst>
                                        </p:cTn>
                                        <p:tgtEl>
                                          <p:spTgt spid="171076"/>
                                        </p:tgtEl>
                                        <p:attrNameLst>
                                          <p:attrName>style.visibility</p:attrName>
                                        </p:attrNameLst>
                                      </p:cBhvr>
                                      <p:to>
                                        <p:strVal val="visible"/>
                                      </p:to>
                                    </p:set>
                                    <p:animEffect transition="in" filter="fade">
                                      <p:cBhvr>
                                        <p:cTn id="43" dur="1000"/>
                                        <p:tgtEl>
                                          <p:spTgt spid="171076"/>
                                        </p:tgtEl>
                                      </p:cBhvr>
                                    </p:animEffect>
                                    <p:anim calcmode="lin" valueType="num">
                                      <p:cBhvr>
                                        <p:cTn id="44" dur="1000" fill="hold"/>
                                        <p:tgtEl>
                                          <p:spTgt spid="171076"/>
                                        </p:tgtEl>
                                        <p:attrNameLst>
                                          <p:attrName>ppt_x</p:attrName>
                                        </p:attrNameLst>
                                      </p:cBhvr>
                                      <p:tavLst>
                                        <p:tav tm="0">
                                          <p:val>
                                            <p:strVal val="#ppt_x"/>
                                          </p:val>
                                        </p:tav>
                                        <p:tav tm="100000">
                                          <p:val>
                                            <p:strVal val="#ppt_x"/>
                                          </p:val>
                                        </p:tav>
                                      </p:tavLst>
                                    </p:anim>
                                    <p:anim calcmode="lin" valueType="num">
                                      <p:cBhvr>
                                        <p:cTn id="45" dur="1000" fill="hold"/>
                                        <p:tgtEl>
                                          <p:spTgt spid="171076"/>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71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P spid="171012" grpId="0"/>
      <p:bldP spid="171071" grpId="0" animBg="1"/>
      <p:bldP spid="171072" grpId="0" animBg="1"/>
      <p:bldP spid="171073" grpId="0"/>
      <p:bldP spid="171074" grpId="0"/>
      <p:bldP spid="171075" grpId="0"/>
      <p:bldP spid="171076" grpId="0" animBg="1"/>
      <p:bldP spid="171076" grpId="1" animBg="1"/>
      <p:bldP spid="17107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a:xfrm>
            <a:off x="2208213" y="404813"/>
            <a:ext cx="7772400" cy="592714"/>
          </a:xfrm>
        </p:spPr>
        <p:txBody>
          <a:bodyPr>
            <a:normAutofit/>
          </a:bodyPr>
          <a:lstStyle/>
          <a:p>
            <a:pPr algn="ctr" eaLnBrk="1" hangingPunct="1"/>
            <a:r>
              <a:rPr lang="zh-CN" altLang="en-US" sz="2400" dirty="0">
                <a:solidFill>
                  <a:srgbClr val="FFFF00"/>
                </a:solidFill>
                <a:latin typeface="微软雅黑" panose="020B0503020204020204" pitchFamily="34" charset="-122"/>
                <a:ea typeface="微软雅黑" panose="020B0503020204020204" pitchFamily="34" charset="-122"/>
              </a:rPr>
              <a:t>常用</a:t>
            </a:r>
            <a:r>
              <a:rPr lang="en-US" altLang="zh-CN" sz="2400" dirty="0">
                <a:solidFill>
                  <a:srgbClr val="FFFF00"/>
                </a:solidFill>
                <a:latin typeface="微软雅黑" panose="020B0503020204020204" pitchFamily="34" charset="-122"/>
                <a:ea typeface="微软雅黑" panose="020B0503020204020204" pitchFamily="34" charset="-122"/>
              </a:rPr>
              <a:t>ASCII</a:t>
            </a:r>
            <a:r>
              <a:rPr lang="zh-CN" altLang="en-US" sz="2400" dirty="0">
                <a:solidFill>
                  <a:srgbClr val="FFFF00"/>
                </a:solidFill>
                <a:latin typeface="微软雅黑" panose="020B0503020204020204" pitchFamily="34" charset="-122"/>
                <a:ea typeface="微软雅黑" panose="020B0503020204020204" pitchFamily="34" charset="-122"/>
              </a:rPr>
              <a:t>码</a:t>
            </a:r>
            <a:endParaRPr lang="zh-CN" altLang="en-US" sz="2400" dirty="0">
              <a:solidFill>
                <a:srgbClr val="FFFF00"/>
              </a:solidFill>
              <a:latin typeface="微软雅黑" panose="020B0503020204020204" pitchFamily="34" charset="-122"/>
              <a:ea typeface="微软雅黑" panose="020B0503020204020204" pitchFamily="34" charset="-122"/>
            </a:endParaRPr>
          </a:p>
        </p:txBody>
      </p:sp>
      <p:graphicFrame>
        <p:nvGraphicFramePr>
          <p:cNvPr id="217136" name="Group 48"/>
          <p:cNvGraphicFramePr>
            <a:graphicFrameLocks noGrp="1"/>
          </p:cNvGraphicFramePr>
          <p:nvPr>
            <p:ph idx="1"/>
          </p:nvPr>
        </p:nvGraphicFramePr>
        <p:xfrm>
          <a:off x="914401" y="1484313"/>
          <a:ext cx="10732654" cy="2514602"/>
        </p:xfrm>
        <a:graphic>
          <a:graphicData uri="http://schemas.openxmlformats.org/drawingml/2006/table">
            <a:tbl>
              <a:tblPr/>
              <a:tblGrid>
                <a:gridCol w="1741062"/>
                <a:gridCol w="4810316"/>
                <a:gridCol w="2471374"/>
                <a:gridCol w="1709902"/>
              </a:tblGrid>
              <a:tr h="457184">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a:ln>
                            <a:noFill/>
                          </a:ln>
                          <a:solidFill>
                            <a:srgbClr val="FFFF00"/>
                          </a:solidFill>
                          <a:effectLst/>
                          <a:latin typeface="+mn-ea"/>
                          <a:ea typeface="+mn-ea"/>
                        </a:rPr>
                        <a:t>字符</a:t>
                      </a:r>
                      <a:endParaRPr kumimoji="1" lang="zh-CN" altLang="en-US" sz="2400" b="1" i="0" u="none" strike="noStrike" cap="none" normalizeH="0" baseline="0">
                        <a:ln>
                          <a:noFill/>
                        </a:ln>
                        <a:solidFill>
                          <a:srgbClr val="FFFF00"/>
                        </a:solidFill>
                        <a:effectLst/>
                        <a:latin typeface="+mn-ea"/>
                        <a:ea typeface="+mn-ea"/>
                      </a:endParaRPr>
                    </a:p>
                  </a:txBody>
                  <a:tcPr marT="45712" marB="45712"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a:ln>
                            <a:noFill/>
                          </a:ln>
                          <a:solidFill>
                            <a:srgbClr val="FFFF00"/>
                          </a:solidFill>
                          <a:effectLst/>
                          <a:latin typeface="+mn-ea"/>
                          <a:ea typeface="+mn-ea"/>
                        </a:rPr>
                        <a:t>二进制</a:t>
                      </a:r>
                      <a:endParaRPr kumimoji="1" lang="zh-CN" altLang="en-US" sz="2400" b="0" i="0" u="none" strike="noStrike" cap="none" normalizeH="0" baseline="0">
                        <a:ln>
                          <a:noFill/>
                        </a:ln>
                        <a:solidFill>
                          <a:srgbClr val="FFFF00"/>
                        </a:solidFill>
                        <a:effectLst/>
                        <a:latin typeface="+mn-ea"/>
                        <a:ea typeface="+mn-ea"/>
                      </a:endParaRPr>
                    </a:p>
                  </a:txBody>
                  <a:tcPr marT="45712" marB="45712"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a:ln>
                            <a:noFill/>
                          </a:ln>
                          <a:solidFill>
                            <a:srgbClr val="FFFF00"/>
                          </a:solidFill>
                          <a:effectLst/>
                          <a:latin typeface="+mn-ea"/>
                          <a:ea typeface="+mn-ea"/>
                        </a:rPr>
                        <a:t>十六进制</a:t>
                      </a:r>
                      <a:endParaRPr kumimoji="1" lang="zh-CN" altLang="en-US" sz="2400" b="0" i="0" u="none" strike="noStrike" cap="none" normalizeH="0" baseline="0">
                        <a:ln>
                          <a:noFill/>
                        </a:ln>
                        <a:solidFill>
                          <a:srgbClr val="FFFF00"/>
                        </a:solidFill>
                        <a:effectLst/>
                        <a:latin typeface="+mn-ea"/>
                        <a:ea typeface="+mn-ea"/>
                      </a:endParaRPr>
                    </a:p>
                  </a:txBody>
                  <a:tcPr marT="45712" marB="45712"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0" i="0" u="none" strike="noStrike" cap="none" normalizeH="0" baseline="0">
                          <a:ln>
                            <a:noFill/>
                          </a:ln>
                          <a:solidFill>
                            <a:srgbClr val="FFFF00"/>
                          </a:solidFill>
                          <a:effectLst/>
                          <a:latin typeface="+mn-ea"/>
                          <a:ea typeface="+mn-ea"/>
                        </a:rPr>
                        <a:t>十进制</a:t>
                      </a:r>
                      <a:endParaRPr kumimoji="1" lang="zh-CN" altLang="en-US" sz="2400" b="0" i="0" u="none" strike="noStrike" cap="none" normalizeH="0" baseline="0">
                        <a:ln>
                          <a:noFill/>
                        </a:ln>
                        <a:solidFill>
                          <a:srgbClr val="FFFF00"/>
                        </a:solidFill>
                        <a:effectLst/>
                        <a:latin typeface="+mn-ea"/>
                        <a:ea typeface="+mn-ea"/>
                      </a:endParaRPr>
                    </a:p>
                  </a:txBody>
                  <a:tcPr marT="45712" marB="45712"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r>
              <a:tr h="566912">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a:ln>
                            <a:noFill/>
                          </a:ln>
                          <a:solidFill>
                            <a:srgbClr val="FFFF00"/>
                          </a:solidFill>
                          <a:effectLst/>
                          <a:latin typeface="+mn-ea"/>
                          <a:ea typeface="+mn-ea"/>
                        </a:rPr>
                        <a:t>空格</a:t>
                      </a:r>
                      <a:endParaRPr kumimoji="1" lang="zh-CN" altLang="en-US" sz="2400" b="1" i="0" u="none" strike="noStrike" cap="none" normalizeH="0" baseline="0">
                        <a:ln>
                          <a:noFill/>
                        </a:ln>
                        <a:solidFill>
                          <a:srgbClr val="FFFF00"/>
                        </a:solidFill>
                        <a:effectLst/>
                        <a:latin typeface="+mn-ea"/>
                        <a:ea typeface="+mn-ea"/>
                      </a:endParaRPr>
                    </a:p>
                  </a:txBody>
                  <a:tcPr marT="45712" marB="45712"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FFFF00"/>
                          </a:solidFill>
                          <a:effectLst/>
                          <a:latin typeface="+mn-ea"/>
                          <a:ea typeface="+mn-ea"/>
                        </a:rPr>
                        <a:t>00100000B</a:t>
                      </a:r>
                      <a:endParaRPr kumimoji="1" lang="en-US" altLang="zh-CN" sz="2400" b="1" i="0" u="none" strike="noStrike" cap="none" normalizeH="0" baseline="0">
                        <a:ln>
                          <a:noFill/>
                        </a:ln>
                        <a:solidFill>
                          <a:srgbClr val="FFFF00"/>
                        </a:solidFill>
                        <a:effectLst/>
                        <a:latin typeface="+mn-ea"/>
                        <a:ea typeface="+mn-ea"/>
                      </a:endParaRPr>
                    </a:p>
                  </a:txBody>
                  <a:tcPr marT="45712" marB="45712"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FFFF00"/>
                          </a:solidFill>
                          <a:effectLst/>
                          <a:latin typeface="+mn-ea"/>
                          <a:ea typeface="+mn-ea"/>
                        </a:rPr>
                        <a:t>20H</a:t>
                      </a:r>
                      <a:endParaRPr kumimoji="1" lang="en-US" altLang="zh-CN" sz="2400" b="1" i="0" u="none" strike="noStrike" cap="none" normalizeH="0" baseline="0">
                        <a:ln>
                          <a:noFill/>
                        </a:ln>
                        <a:solidFill>
                          <a:srgbClr val="FFFF00"/>
                        </a:solidFill>
                        <a:effectLst/>
                        <a:latin typeface="+mn-ea"/>
                        <a:ea typeface="+mn-ea"/>
                      </a:endParaRPr>
                    </a:p>
                  </a:txBody>
                  <a:tcPr marT="45712" marB="45712"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0"/>
                        </a:spcBef>
                        <a:spcAft>
                          <a:spcPct val="0"/>
                        </a:spcAft>
                        <a:buClrTx/>
                        <a:buSzTx/>
                        <a:buFontTx/>
                        <a:buNone/>
                      </a:pPr>
                      <a:r>
                        <a:rPr kumimoji="1" lang="en-US" altLang="zh-CN" sz="2400" b="1" i="0" u="none" strike="noStrike" cap="none" normalizeH="0" baseline="0">
                          <a:ln>
                            <a:noFill/>
                          </a:ln>
                          <a:solidFill>
                            <a:srgbClr val="FFFF00"/>
                          </a:solidFill>
                          <a:effectLst/>
                          <a:latin typeface="+mn-ea"/>
                          <a:ea typeface="+mn-ea"/>
                        </a:rPr>
                        <a:t>32</a:t>
                      </a:r>
                      <a:endParaRPr kumimoji="1" lang="en-US" altLang="zh-CN" sz="2400" b="0" i="0" u="none" strike="noStrike" cap="none" normalizeH="0" baseline="0">
                        <a:ln>
                          <a:noFill/>
                        </a:ln>
                        <a:solidFill>
                          <a:srgbClr val="FFFF00"/>
                        </a:solidFill>
                        <a:effectLst/>
                        <a:latin typeface="+mn-ea"/>
                        <a:ea typeface="+mn-ea"/>
                      </a:endParaRPr>
                    </a:p>
                  </a:txBody>
                  <a:tcPr marT="45712" marB="45712"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r>
              <a:tr h="457184">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rgbClr val="FFFF00"/>
                          </a:solidFill>
                          <a:effectLst/>
                          <a:latin typeface="+mn-ea"/>
                          <a:ea typeface="+mn-ea"/>
                        </a:rPr>
                        <a:t>‘0’</a:t>
                      </a:r>
                      <a:r>
                        <a:rPr kumimoji="1" lang="zh-CN" altLang="en-US" sz="2400" b="1" i="0" u="none" strike="noStrike" cap="none" normalizeH="0" baseline="0" dirty="0">
                          <a:ln>
                            <a:noFill/>
                          </a:ln>
                          <a:solidFill>
                            <a:srgbClr val="FFFF00"/>
                          </a:solidFill>
                          <a:effectLst/>
                          <a:latin typeface="+mn-ea"/>
                          <a:ea typeface="+mn-ea"/>
                        </a:rPr>
                        <a:t>～‘</a:t>
                      </a:r>
                      <a:r>
                        <a:rPr kumimoji="1" lang="en-US" altLang="zh-CN" sz="2400" b="1" i="0" u="none" strike="noStrike" cap="none" normalizeH="0" baseline="0" dirty="0">
                          <a:ln>
                            <a:noFill/>
                          </a:ln>
                          <a:solidFill>
                            <a:srgbClr val="FFFF00"/>
                          </a:solidFill>
                          <a:effectLst/>
                          <a:latin typeface="+mn-ea"/>
                          <a:ea typeface="+mn-ea"/>
                        </a:rPr>
                        <a:t>9’</a:t>
                      </a:r>
                      <a:endParaRPr kumimoji="1" lang="en-US" altLang="zh-CN" sz="2400" b="1" i="0" u="none" strike="noStrike" cap="none" normalizeH="0" baseline="0" dirty="0">
                        <a:ln>
                          <a:noFill/>
                        </a:ln>
                        <a:solidFill>
                          <a:srgbClr val="FFFF00"/>
                        </a:solidFill>
                        <a:effectLst/>
                        <a:latin typeface="+mn-ea"/>
                        <a:ea typeface="+mn-ea"/>
                      </a:endParaRPr>
                    </a:p>
                  </a:txBody>
                  <a:tcPr marT="45712" marB="45712"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FFFF00"/>
                          </a:solidFill>
                          <a:effectLst/>
                          <a:latin typeface="+mn-ea"/>
                          <a:ea typeface="+mn-ea"/>
                        </a:rPr>
                        <a:t>00110000B </a:t>
                      </a:r>
                      <a:r>
                        <a:rPr kumimoji="1" lang="zh-CN" altLang="en-US" sz="2400" b="1" i="0" u="none" strike="noStrike" cap="none" normalizeH="0" baseline="0">
                          <a:ln>
                            <a:noFill/>
                          </a:ln>
                          <a:solidFill>
                            <a:srgbClr val="FFFF00"/>
                          </a:solidFill>
                          <a:effectLst/>
                          <a:latin typeface="+mn-ea"/>
                          <a:ea typeface="+mn-ea"/>
                        </a:rPr>
                        <a:t>～ </a:t>
                      </a:r>
                      <a:r>
                        <a:rPr kumimoji="1" lang="en-US" altLang="zh-CN" sz="2400" b="1" i="0" u="none" strike="noStrike" cap="none" normalizeH="0" baseline="0">
                          <a:ln>
                            <a:noFill/>
                          </a:ln>
                          <a:solidFill>
                            <a:srgbClr val="FFFF00"/>
                          </a:solidFill>
                          <a:effectLst/>
                          <a:latin typeface="+mn-ea"/>
                          <a:ea typeface="+mn-ea"/>
                        </a:rPr>
                        <a:t>00111001B</a:t>
                      </a:r>
                      <a:endParaRPr kumimoji="1" lang="en-US" altLang="zh-CN" sz="2400" b="1" i="0" u="none" strike="noStrike" cap="none" normalizeH="0" baseline="0">
                        <a:ln>
                          <a:noFill/>
                        </a:ln>
                        <a:solidFill>
                          <a:srgbClr val="FFFF00"/>
                        </a:solidFill>
                        <a:effectLst/>
                        <a:latin typeface="+mn-ea"/>
                        <a:ea typeface="+mn-ea"/>
                      </a:endParaRPr>
                    </a:p>
                  </a:txBody>
                  <a:tcPr marT="45712" marB="45712"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FFFF00"/>
                          </a:solidFill>
                          <a:effectLst/>
                          <a:latin typeface="+mn-ea"/>
                          <a:ea typeface="+mn-ea"/>
                        </a:rPr>
                        <a:t>30H</a:t>
                      </a:r>
                      <a:r>
                        <a:rPr kumimoji="1" lang="zh-CN" altLang="en-US" sz="2400" b="1" i="0" u="none" strike="noStrike" cap="none" normalizeH="0" baseline="0">
                          <a:ln>
                            <a:noFill/>
                          </a:ln>
                          <a:solidFill>
                            <a:srgbClr val="FFFF00"/>
                          </a:solidFill>
                          <a:effectLst/>
                          <a:latin typeface="+mn-ea"/>
                          <a:ea typeface="+mn-ea"/>
                        </a:rPr>
                        <a:t>～</a:t>
                      </a:r>
                      <a:r>
                        <a:rPr kumimoji="1" lang="en-US" altLang="zh-CN" sz="2400" b="1" i="0" u="none" strike="noStrike" cap="none" normalizeH="0" baseline="0">
                          <a:ln>
                            <a:noFill/>
                          </a:ln>
                          <a:solidFill>
                            <a:srgbClr val="FFFF00"/>
                          </a:solidFill>
                          <a:effectLst/>
                          <a:latin typeface="+mn-ea"/>
                          <a:ea typeface="+mn-ea"/>
                        </a:rPr>
                        <a:t>39H</a:t>
                      </a:r>
                      <a:endParaRPr kumimoji="1" lang="en-US" altLang="zh-CN" sz="2400" b="1" i="0" u="none" strike="noStrike" cap="none" normalizeH="0" baseline="0">
                        <a:ln>
                          <a:noFill/>
                        </a:ln>
                        <a:solidFill>
                          <a:srgbClr val="FFFF00"/>
                        </a:solidFill>
                        <a:effectLst/>
                        <a:latin typeface="+mn-ea"/>
                        <a:ea typeface="+mn-ea"/>
                      </a:endParaRPr>
                    </a:p>
                  </a:txBody>
                  <a:tcPr marT="45712" marB="45712"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rgbClr val="FFFF00"/>
                          </a:solidFill>
                          <a:effectLst/>
                          <a:latin typeface="+mn-ea"/>
                          <a:ea typeface="+mn-ea"/>
                        </a:rPr>
                        <a:t>48</a:t>
                      </a:r>
                      <a:r>
                        <a:rPr kumimoji="1" lang="zh-CN" altLang="en-US" sz="2400" b="1" i="0" u="none" strike="noStrike" cap="none" normalizeH="0" baseline="0" dirty="0">
                          <a:ln>
                            <a:noFill/>
                          </a:ln>
                          <a:solidFill>
                            <a:srgbClr val="FFFF00"/>
                          </a:solidFill>
                          <a:effectLst/>
                          <a:latin typeface="+mn-ea"/>
                          <a:ea typeface="+mn-ea"/>
                        </a:rPr>
                        <a:t>～</a:t>
                      </a:r>
                      <a:r>
                        <a:rPr kumimoji="1" lang="en-US" altLang="zh-CN" sz="2400" b="1" i="0" u="none" strike="noStrike" cap="none" normalizeH="0" baseline="0" dirty="0">
                          <a:ln>
                            <a:noFill/>
                          </a:ln>
                          <a:solidFill>
                            <a:srgbClr val="FFFF00"/>
                          </a:solidFill>
                          <a:effectLst/>
                          <a:latin typeface="+mn-ea"/>
                          <a:ea typeface="+mn-ea"/>
                        </a:rPr>
                        <a:t>57</a:t>
                      </a:r>
                      <a:endParaRPr kumimoji="1" lang="en-US" altLang="zh-CN" sz="2400" b="0" i="0" u="none" strike="noStrike" cap="none" normalizeH="0" baseline="0" dirty="0">
                        <a:ln>
                          <a:noFill/>
                        </a:ln>
                        <a:solidFill>
                          <a:srgbClr val="FFFF00"/>
                        </a:solidFill>
                        <a:effectLst/>
                        <a:latin typeface="+mn-ea"/>
                        <a:ea typeface="+mn-ea"/>
                      </a:endParaRPr>
                    </a:p>
                  </a:txBody>
                  <a:tcPr marT="45712" marB="45712"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r>
              <a:tr h="457184">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FFFF00"/>
                          </a:solidFill>
                          <a:effectLst/>
                          <a:latin typeface="+mn-ea"/>
                          <a:ea typeface="+mn-ea"/>
                        </a:rPr>
                        <a:t>‘A’</a:t>
                      </a:r>
                      <a:r>
                        <a:rPr kumimoji="1" lang="zh-CN" altLang="en-US" sz="2400" b="1" i="0" u="none" strike="noStrike" cap="none" normalizeH="0" baseline="0">
                          <a:ln>
                            <a:noFill/>
                          </a:ln>
                          <a:solidFill>
                            <a:srgbClr val="FFFF00"/>
                          </a:solidFill>
                          <a:effectLst/>
                          <a:latin typeface="+mn-ea"/>
                          <a:ea typeface="+mn-ea"/>
                        </a:rPr>
                        <a:t>～‘</a:t>
                      </a:r>
                      <a:r>
                        <a:rPr kumimoji="1" lang="en-US" altLang="zh-CN" sz="2400" b="1" i="0" u="none" strike="noStrike" cap="none" normalizeH="0" baseline="0">
                          <a:ln>
                            <a:noFill/>
                          </a:ln>
                          <a:solidFill>
                            <a:srgbClr val="FFFF00"/>
                          </a:solidFill>
                          <a:effectLst/>
                          <a:latin typeface="+mn-ea"/>
                          <a:ea typeface="+mn-ea"/>
                        </a:rPr>
                        <a:t>Z’</a:t>
                      </a:r>
                      <a:endParaRPr kumimoji="1" lang="en-US" altLang="zh-CN" sz="2400" b="1" i="0" u="none" strike="noStrike" cap="none" normalizeH="0" baseline="0">
                        <a:ln>
                          <a:noFill/>
                        </a:ln>
                        <a:solidFill>
                          <a:srgbClr val="FFFF00"/>
                        </a:solidFill>
                        <a:effectLst/>
                        <a:latin typeface="+mn-ea"/>
                        <a:ea typeface="+mn-ea"/>
                      </a:endParaRPr>
                    </a:p>
                  </a:txBody>
                  <a:tcPr marT="45712" marB="45712"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FFFF00"/>
                          </a:solidFill>
                          <a:effectLst/>
                          <a:latin typeface="+mn-ea"/>
                          <a:ea typeface="+mn-ea"/>
                        </a:rPr>
                        <a:t>01000001B </a:t>
                      </a:r>
                      <a:r>
                        <a:rPr kumimoji="1" lang="zh-CN" altLang="en-US" sz="2400" b="1" i="0" u="none" strike="noStrike" cap="none" normalizeH="0" baseline="0">
                          <a:ln>
                            <a:noFill/>
                          </a:ln>
                          <a:solidFill>
                            <a:srgbClr val="FFFF00"/>
                          </a:solidFill>
                          <a:effectLst/>
                          <a:latin typeface="+mn-ea"/>
                          <a:ea typeface="+mn-ea"/>
                        </a:rPr>
                        <a:t>～ </a:t>
                      </a:r>
                      <a:r>
                        <a:rPr kumimoji="1" lang="en-US" altLang="zh-CN" sz="2400" b="1" i="0" u="none" strike="noStrike" cap="none" normalizeH="0" baseline="0">
                          <a:ln>
                            <a:noFill/>
                          </a:ln>
                          <a:solidFill>
                            <a:srgbClr val="FFFF00"/>
                          </a:solidFill>
                          <a:effectLst/>
                          <a:latin typeface="+mn-ea"/>
                          <a:ea typeface="+mn-ea"/>
                        </a:rPr>
                        <a:t>01011010B</a:t>
                      </a:r>
                      <a:endParaRPr kumimoji="1" lang="en-US" altLang="zh-CN" sz="2400" b="1" i="0" u="none" strike="noStrike" cap="none" normalizeH="0" baseline="0">
                        <a:ln>
                          <a:noFill/>
                        </a:ln>
                        <a:solidFill>
                          <a:srgbClr val="FFFF00"/>
                        </a:solidFill>
                        <a:effectLst/>
                        <a:latin typeface="+mn-ea"/>
                        <a:ea typeface="+mn-ea"/>
                      </a:endParaRPr>
                    </a:p>
                  </a:txBody>
                  <a:tcPr marT="45712" marB="45712"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FFFF00"/>
                          </a:solidFill>
                          <a:effectLst/>
                          <a:latin typeface="+mn-ea"/>
                          <a:ea typeface="+mn-ea"/>
                        </a:rPr>
                        <a:t>41H</a:t>
                      </a:r>
                      <a:r>
                        <a:rPr kumimoji="1" lang="zh-CN" altLang="en-US" sz="2400" b="1" i="0" u="none" strike="noStrike" cap="none" normalizeH="0" baseline="0">
                          <a:ln>
                            <a:noFill/>
                          </a:ln>
                          <a:solidFill>
                            <a:srgbClr val="FFFF00"/>
                          </a:solidFill>
                          <a:effectLst/>
                          <a:latin typeface="+mn-ea"/>
                          <a:ea typeface="+mn-ea"/>
                        </a:rPr>
                        <a:t>～</a:t>
                      </a:r>
                      <a:r>
                        <a:rPr kumimoji="1" lang="en-US" altLang="zh-CN" sz="2400" b="1" i="0" u="none" strike="noStrike" cap="none" normalizeH="0" baseline="0">
                          <a:ln>
                            <a:noFill/>
                          </a:ln>
                          <a:solidFill>
                            <a:srgbClr val="FFFF00"/>
                          </a:solidFill>
                          <a:effectLst/>
                          <a:latin typeface="+mn-ea"/>
                          <a:ea typeface="+mn-ea"/>
                        </a:rPr>
                        <a:t>5AH    </a:t>
                      </a:r>
                      <a:endParaRPr kumimoji="1" lang="en-US" altLang="zh-CN" sz="2400" b="1" i="0" u="none" strike="noStrike" cap="none" normalizeH="0" baseline="0">
                        <a:ln>
                          <a:noFill/>
                        </a:ln>
                        <a:solidFill>
                          <a:srgbClr val="FFFF00"/>
                        </a:solidFill>
                        <a:effectLst/>
                        <a:latin typeface="+mn-ea"/>
                        <a:ea typeface="+mn-ea"/>
                      </a:endParaRPr>
                    </a:p>
                  </a:txBody>
                  <a:tcPr marT="45712" marB="45712"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FFFF00"/>
                          </a:solidFill>
                          <a:effectLst/>
                          <a:latin typeface="+mn-ea"/>
                          <a:ea typeface="+mn-ea"/>
                        </a:rPr>
                        <a:t>65</a:t>
                      </a:r>
                      <a:r>
                        <a:rPr kumimoji="1" lang="zh-CN" altLang="en-US" sz="2400" b="1" i="0" u="none" strike="noStrike" cap="none" normalizeH="0" baseline="0">
                          <a:ln>
                            <a:noFill/>
                          </a:ln>
                          <a:solidFill>
                            <a:srgbClr val="FFFF00"/>
                          </a:solidFill>
                          <a:effectLst/>
                          <a:latin typeface="+mn-ea"/>
                          <a:ea typeface="+mn-ea"/>
                        </a:rPr>
                        <a:t>～</a:t>
                      </a:r>
                      <a:r>
                        <a:rPr kumimoji="1" lang="en-US" altLang="zh-CN" sz="2400" b="1" i="0" u="none" strike="noStrike" cap="none" normalizeH="0" baseline="0">
                          <a:ln>
                            <a:noFill/>
                          </a:ln>
                          <a:solidFill>
                            <a:srgbClr val="FFFF00"/>
                          </a:solidFill>
                          <a:effectLst/>
                          <a:latin typeface="+mn-ea"/>
                          <a:ea typeface="+mn-ea"/>
                        </a:rPr>
                        <a:t>90</a:t>
                      </a:r>
                      <a:endParaRPr kumimoji="1" lang="en-US" altLang="zh-CN" sz="2400" b="1" i="0" u="none" strike="noStrike" cap="none" normalizeH="0" baseline="0">
                        <a:ln>
                          <a:noFill/>
                        </a:ln>
                        <a:solidFill>
                          <a:srgbClr val="FFFF00"/>
                        </a:solidFill>
                        <a:effectLst/>
                        <a:latin typeface="+mn-ea"/>
                        <a:ea typeface="+mn-ea"/>
                      </a:endParaRPr>
                    </a:p>
                  </a:txBody>
                  <a:tcPr marT="45712" marB="45712"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r>
              <a:tr h="576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FFFF00"/>
                          </a:solidFill>
                          <a:effectLst/>
                          <a:latin typeface="+mn-ea"/>
                          <a:ea typeface="+mn-ea"/>
                        </a:rPr>
                        <a:t>‘a’ </a:t>
                      </a:r>
                      <a:r>
                        <a:rPr kumimoji="1" lang="zh-CN" altLang="en-US" sz="2400" b="1" i="0" u="none" strike="noStrike" cap="none" normalizeH="0" baseline="0">
                          <a:ln>
                            <a:noFill/>
                          </a:ln>
                          <a:solidFill>
                            <a:srgbClr val="FFFF00"/>
                          </a:solidFill>
                          <a:effectLst/>
                          <a:latin typeface="+mn-ea"/>
                          <a:ea typeface="+mn-ea"/>
                        </a:rPr>
                        <a:t>～‘</a:t>
                      </a:r>
                      <a:r>
                        <a:rPr kumimoji="1" lang="en-US" altLang="zh-CN" sz="2400" b="1" i="0" u="none" strike="noStrike" cap="none" normalizeH="0" baseline="0">
                          <a:ln>
                            <a:noFill/>
                          </a:ln>
                          <a:solidFill>
                            <a:srgbClr val="FFFF00"/>
                          </a:solidFill>
                          <a:effectLst/>
                          <a:latin typeface="+mn-ea"/>
                          <a:ea typeface="+mn-ea"/>
                        </a:rPr>
                        <a:t>z’</a:t>
                      </a:r>
                      <a:endParaRPr kumimoji="1" lang="en-US" altLang="zh-CN" sz="2400" b="1" i="0" u="none" strike="noStrike" cap="none" normalizeH="0" baseline="0">
                        <a:ln>
                          <a:noFill/>
                        </a:ln>
                        <a:solidFill>
                          <a:srgbClr val="FFFF00"/>
                        </a:solidFill>
                        <a:effectLst/>
                        <a:latin typeface="+mn-ea"/>
                        <a:ea typeface="+mn-ea"/>
                      </a:endParaRPr>
                    </a:p>
                  </a:txBody>
                  <a:tcPr marT="45712" marB="45712"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FFFF00"/>
                          </a:solidFill>
                          <a:effectLst/>
                          <a:latin typeface="+mn-ea"/>
                          <a:ea typeface="+mn-ea"/>
                        </a:rPr>
                        <a:t>01100001B</a:t>
                      </a:r>
                      <a:r>
                        <a:rPr kumimoji="1" lang="zh-CN" altLang="en-US" sz="2400" b="1" i="0" u="none" strike="noStrike" cap="none" normalizeH="0" baseline="0">
                          <a:ln>
                            <a:noFill/>
                          </a:ln>
                          <a:solidFill>
                            <a:srgbClr val="FFFF00"/>
                          </a:solidFill>
                          <a:effectLst/>
                          <a:latin typeface="+mn-ea"/>
                          <a:ea typeface="+mn-ea"/>
                        </a:rPr>
                        <a:t>～ </a:t>
                      </a:r>
                      <a:r>
                        <a:rPr kumimoji="1" lang="en-US" altLang="zh-CN" sz="2400" b="1" i="0" u="none" strike="noStrike" cap="none" normalizeH="0" baseline="0">
                          <a:ln>
                            <a:noFill/>
                          </a:ln>
                          <a:solidFill>
                            <a:srgbClr val="FFFF00"/>
                          </a:solidFill>
                          <a:effectLst/>
                          <a:latin typeface="+mn-ea"/>
                          <a:ea typeface="+mn-ea"/>
                        </a:rPr>
                        <a:t>01111010B</a:t>
                      </a:r>
                      <a:endParaRPr kumimoji="1" lang="en-US" altLang="zh-CN" sz="2400" b="1" i="0" u="none" strike="noStrike" cap="none" normalizeH="0" baseline="0">
                        <a:ln>
                          <a:noFill/>
                        </a:ln>
                        <a:solidFill>
                          <a:srgbClr val="FFFF00"/>
                        </a:solidFill>
                        <a:effectLst/>
                        <a:latin typeface="+mn-ea"/>
                        <a:ea typeface="+mn-ea"/>
                      </a:endParaRPr>
                    </a:p>
                  </a:txBody>
                  <a:tcPr marT="45712" marB="45712"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FFFF00"/>
                          </a:solidFill>
                          <a:effectLst/>
                          <a:latin typeface="+mn-ea"/>
                          <a:ea typeface="+mn-ea"/>
                        </a:rPr>
                        <a:t>61H</a:t>
                      </a:r>
                      <a:r>
                        <a:rPr kumimoji="1" lang="zh-CN" altLang="en-US" sz="2400" b="1" i="0" u="none" strike="noStrike" cap="none" normalizeH="0" baseline="0">
                          <a:ln>
                            <a:noFill/>
                          </a:ln>
                          <a:solidFill>
                            <a:srgbClr val="FFFF00"/>
                          </a:solidFill>
                          <a:effectLst/>
                          <a:latin typeface="+mn-ea"/>
                          <a:ea typeface="+mn-ea"/>
                        </a:rPr>
                        <a:t>～</a:t>
                      </a:r>
                      <a:r>
                        <a:rPr kumimoji="1" lang="en-US" altLang="zh-CN" sz="2400" b="1" i="0" u="none" strike="noStrike" cap="none" normalizeH="0" baseline="0">
                          <a:ln>
                            <a:noFill/>
                          </a:ln>
                          <a:solidFill>
                            <a:srgbClr val="FFFF00"/>
                          </a:solidFill>
                          <a:effectLst/>
                          <a:latin typeface="+mn-ea"/>
                          <a:ea typeface="+mn-ea"/>
                        </a:rPr>
                        <a:t>7AH</a:t>
                      </a:r>
                      <a:endParaRPr kumimoji="1" lang="en-US" altLang="zh-CN" sz="2400" b="1" i="0" u="none" strike="noStrike" cap="none" normalizeH="0" baseline="0">
                        <a:ln>
                          <a:noFill/>
                        </a:ln>
                        <a:solidFill>
                          <a:srgbClr val="FFFF00"/>
                        </a:solidFill>
                        <a:effectLst/>
                        <a:latin typeface="+mn-ea"/>
                        <a:ea typeface="+mn-ea"/>
                      </a:endParaRPr>
                    </a:p>
                  </a:txBody>
                  <a:tcPr marT="45712" marB="45712"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rgbClr val="FFFF00"/>
                          </a:solidFill>
                          <a:effectLst/>
                          <a:latin typeface="+mn-ea"/>
                          <a:ea typeface="+mn-ea"/>
                        </a:rPr>
                        <a:t>97</a:t>
                      </a:r>
                      <a:r>
                        <a:rPr kumimoji="1" lang="zh-CN" altLang="en-US" sz="2400" b="1" i="0" u="none" strike="noStrike" cap="none" normalizeH="0" baseline="0" dirty="0">
                          <a:ln>
                            <a:noFill/>
                          </a:ln>
                          <a:solidFill>
                            <a:srgbClr val="FFFF00"/>
                          </a:solidFill>
                          <a:effectLst/>
                          <a:latin typeface="+mn-ea"/>
                          <a:ea typeface="+mn-ea"/>
                        </a:rPr>
                        <a:t>～</a:t>
                      </a:r>
                      <a:r>
                        <a:rPr kumimoji="1" lang="en-US" altLang="zh-CN" sz="2400" b="1" i="0" u="none" strike="noStrike" cap="none" normalizeH="0" baseline="0" dirty="0">
                          <a:ln>
                            <a:noFill/>
                          </a:ln>
                          <a:solidFill>
                            <a:srgbClr val="FFFF00"/>
                          </a:solidFill>
                          <a:effectLst/>
                          <a:latin typeface="+mn-ea"/>
                          <a:ea typeface="+mn-ea"/>
                        </a:rPr>
                        <a:t>122</a:t>
                      </a:r>
                      <a:endParaRPr kumimoji="1" lang="en-US" altLang="zh-CN" sz="2400" b="1" i="0" u="none" strike="noStrike" cap="none" normalizeH="0" baseline="0" dirty="0">
                        <a:ln>
                          <a:noFill/>
                        </a:ln>
                        <a:solidFill>
                          <a:srgbClr val="FFFF00"/>
                        </a:solidFill>
                        <a:effectLst/>
                        <a:latin typeface="+mn-ea"/>
                        <a:ea typeface="+mn-ea"/>
                      </a:endParaRPr>
                    </a:p>
                  </a:txBody>
                  <a:tcPr marT="45712" marB="45712"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r>
            </a:tbl>
          </a:graphicData>
        </a:graphic>
      </p:graphicFrame>
      <p:sp>
        <p:nvSpPr>
          <p:cNvPr id="217137" name="Rectangle 49"/>
          <p:cNvSpPr>
            <a:spLocks noChangeArrowheads="1"/>
          </p:cNvSpPr>
          <p:nvPr/>
        </p:nvSpPr>
        <p:spPr bwMode="auto">
          <a:xfrm>
            <a:off x="233291" y="4542690"/>
            <a:ext cx="1183178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FontTx/>
              <a:buNone/>
            </a:pPr>
            <a:r>
              <a:rPr lang="en-US" altLang="zh-CN" sz="2400" dirty="0">
                <a:solidFill>
                  <a:srgbClr val="FFFFFF"/>
                </a:solidFill>
                <a:latin typeface="Arial" panose="020B0604020202020204" pitchFamily="34" charset="0"/>
                <a:ea typeface="楷体_GB2312" pitchFamily="49" charset="-122"/>
              </a:rPr>
              <a:t>       </a:t>
            </a:r>
            <a:r>
              <a:rPr lang="zh-CN" altLang="en-US" sz="2400" dirty="0">
                <a:solidFill>
                  <a:srgbClr val="FFFFFF"/>
                </a:solidFill>
                <a:latin typeface="Arial" panose="020B0604020202020204" pitchFamily="34" charset="0"/>
                <a:ea typeface="楷体_GB2312" pitchFamily="49" charset="-122"/>
              </a:rPr>
              <a:t>随着信息技术的发展和全球化的需要，新的</a:t>
            </a:r>
            <a:r>
              <a:rPr lang="en-US" altLang="zh-CN" sz="2400" dirty="0">
                <a:solidFill>
                  <a:srgbClr val="FFFFFF"/>
                </a:solidFill>
                <a:latin typeface="Arial" panose="020B0604020202020204" pitchFamily="34" charset="0"/>
                <a:ea typeface="楷体_GB2312" pitchFamily="49" charset="-122"/>
              </a:rPr>
              <a:t>Unicode</a:t>
            </a:r>
            <a:r>
              <a:rPr lang="zh-CN" altLang="en-US" sz="2400" dirty="0">
                <a:solidFill>
                  <a:srgbClr val="FFFFFF"/>
                </a:solidFill>
                <a:latin typeface="Arial" panose="020B0604020202020204" pitchFamily="34" charset="0"/>
                <a:ea typeface="楷体_GB2312" pitchFamily="49" charset="-122"/>
              </a:rPr>
              <a:t>编码标准随之产生。编码标准为：</a:t>
            </a:r>
            <a:r>
              <a:rPr lang="en-US" altLang="zh-CN" sz="2400" dirty="0">
                <a:solidFill>
                  <a:srgbClr val="FFFFFF"/>
                </a:solidFill>
                <a:latin typeface="Arial" panose="020B0604020202020204" pitchFamily="34" charset="0"/>
                <a:ea typeface="楷体_GB2312" pitchFamily="49" charset="-122"/>
              </a:rPr>
              <a:t>UCS-2</a:t>
            </a:r>
            <a:r>
              <a:rPr lang="zh-CN" altLang="en-US" sz="2400" dirty="0">
                <a:solidFill>
                  <a:srgbClr val="FFFFFF"/>
                </a:solidFill>
                <a:latin typeface="Arial" panose="020B0604020202020204" pitchFamily="34" charset="0"/>
                <a:ea typeface="楷体_GB2312" pitchFamily="49" charset="-122"/>
              </a:rPr>
              <a:t>、</a:t>
            </a:r>
            <a:r>
              <a:rPr lang="en-US" altLang="zh-CN" sz="2400" dirty="0">
                <a:solidFill>
                  <a:srgbClr val="FFFFFF"/>
                </a:solidFill>
                <a:latin typeface="Arial" panose="020B0604020202020204" pitchFamily="34" charset="0"/>
                <a:ea typeface="楷体_GB2312" pitchFamily="49" charset="-122"/>
              </a:rPr>
              <a:t>UCS-4</a:t>
            </a:r>
            <a:r>
              <a:rPr lang="zh-CN" altLang="en-US" sz="2400" dirty="0">
                <a:solidFill>
                  <a:srgbClr val="FFFFFF"/>
                </a:solidFill>
                <a:latin typeface="Arial" panose="020B0604020202020204" pitchFamily="34" charset="0"/>
                <a:ea typeface="楷体_GB2312" pitchFamily="49" charset="-122"/>
              </a:rPr>
              <a:t>，</a:t>
            </a:r>
            <a:r>
              <a:rPr lang="en-US" altLang="zh-CN" sz="2400" dirty="0">
                <a:solidFill>
                  <a:srgbClr val="FFFFFF"/>
                </a:solidFill>
                <a:latin typeface="Arial" panose="020B0604020202020204" pitchFamily="34" charset="0"/>
                <a:ea typeface="楷体_GB2312" pitchFamily="49" charset="-122"/>
              </a:rPr>
              <a:t>UTF-8</a:t>
            </a:r>
            <a:r>
              <a:rPr lang="zh-CN" altLang="en-US" sz="2400" dirty="0">
                <a:solidFill>
                  <a:srgbClr val="FFFFFF"/>
                </a:solidFill>
                <a:latin typeface="Arial" panose="020B0604020202020204" pitchFamily="34" charset="0"/>
                <a:ea typeface="楷体_GB2312" pitchFamily="49" charset="-122"/>
              </a:rPr>
              <a:t>等涵盖世界所有字符并预留扩充空间。 </a:t>
            </a:r>
            <a:endParaRPr lang="zh-CN" altLang="en-US" sz="2400" dirty="0">
              <a:solidFill>
                <a:srgbClr val="FFFFFF"/>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1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7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3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914400" y="609600"/>
            <a:ext cx="10363200" cy="757382"/>
          </a:xfrm>
          <a:effectLst/>
        </p:spPr>
        <p:txBody>
          <a:bodyPr>
            <a:normAutofit/>
          </a:bodyPr>
          <a:lstStyle/>
          <a:p>
            <a:pPr eaLnBrk="1" hangingPunct="1"/>
            <a:r>
              <a:rPr lang="en-US" altLang="zh-CN" sz="2400" dirty="0">
                <a:solidFill>
                  <a:srgbClr val="FFFF00"/>
                </a:solidFill>
                <a:latin typeface="微软雅黑" panose="020B0503020204020204" pitchFamily="34" charset="-122"/>
                <a:ea typeface="微软雅黑" panose="020B0503020204020204" pitchFamily="34" charset="-122"/>
              </a:rPr>
              <a:t>Hello!</a:t>
            </a:r>
            <a:r>
              <a:rPr lang="zh-CN" altLang="en-US" sz="2400" dirty="0">
                <a:solidFill>
                  <a:srgbClr val="FFFF00"/>
                </a:solidFill>
                <a:latin typeface="微软雅黑" panose="020B0503020204020204" pitchFamily="34" charset="-122"/>
                <a:ea typeface="微软雅黑" panose="020B0503020204020204" pitchFamily="34" charset="-122"/>
              </a:rPr>
              <a:t>的机内表示：</a:t>
            </a:r>
            <a:endParaRPr lang="zh-CN" altLang="en-US" sz="2400" dirty="0">
              <a:solidFill>
                <a:srgbClr val="FFFF00"/>
              </a:solidFill>
              <a:latin typeface="微软雅黑" panose="020B0503020204020204" pitchFamily="34" charset="-122"/>
              <a:ea typeface="微软雅黑" panose="020B0503020204020204" pitchFamily="34" charset="-122"/>
            </a:endParaRPr>
          </a:p>
        </p:txBody>
      </p:sp>
      <p:graphicFrame>
        <p:nvGraphicFramePr>
          <p:cNvPr id="172035" name="Group 3"/>
          <p:cNvGraphicFramePr>
            <a:graphicFrameLocks noGrp="1"/>
          </p:cNvGraphicFramePr>
          <p:nvPr>
            <p:ph idx="1"/>
          </p:nvPr>
        </p:nvGraphicFramePr>
        <p:xfrm>
          <a:off x="4312299" y="1947934"/>
          <a:ext cx="2052638" cy="2906714"/>
        </p:xfrm>
        <a:graphic>
          <a:graphicData uri="http://schemas.openxmlformats.org/drawingml/2006/table">
            <a:tbl>
              <a:tblPr/>
              <a:tblGrid>
                <a:gridCol w="2052638"/>
              </a:tblGrid>
              <a:tr h="5048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01001000</a:t>
                      </a:r>
                      <a:endParaRPr kumimoji="1" lang="en-US" altLang="zh-CN" sz="24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FFFF00"/>
                          </a:solidFill>
                          <a:effectLst/>
                          <a:latin typeface="Arial" panose="020B0604020202020204" pitchFamily="34" charset="0"/>
                          <a:ea typeface="宋体" panose="02010600030101010101" pitchFamily="2" charset="-122"/>
                        </a:rPr>
                        <a:t>01100101</a:t>
                      </a:r>
                      <a:endParaRPr kumimoji="1" lang="en-US" altLang="zh-CN" sz="2400" b="1" i="0" u="none" strike="noStrike" cap="none" normalizeH="0" baseline="0">
                        <a:ln>
                          <a:noFill/>
                        </a:ln>
                        <a:solidFill>
                          <a:srgbClr val="FFFF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FFFFCC"/>
                          </a:solidFill>
                          <a:effectLst/>
                          <a:latin typeface="Arial" panose="020B0604020202020204" pitchFamily="34" charset="0"/>
                          <a:ea typeface="宋体" panose="02010600030101010101" pitchFamily="2" charset="-122"/>
                        </a:rPr>
                        <a:t>01101100</a:t>
                      </a:r>
                      <a:endParaRPr kumimoji="1" lang="en-US" altLang="zh-CN" sz="2400" b="1" i="0" u="none" strike="noStrike" cap="none" normalizeH="0" baseline="0">
                        <a:ln>
                          <a:noFill/>
                        </a:ln>
                        <a:solidFill>
                          <a:srgbClr val="FFFFCC"/>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FFFF00"/>
                          </a:solidFill>
                          <a:effectLst/>
                          <a:latin typeface="Arial" panose="020B0604020202020204" pitchFamily="34" charset="0"/>
                          <a:ea typeface="宋体" panose="02010600030101010101" pitchFamily="2" charset="-122"/>
                        </a:rPr>
                        <a:t>01101100</a:t>
                      </a:r>
                      <a:endParaRPr kumimoji="1" lang="en-US" altLang="zh-CN" sz="2400" b="1" i="0" u="none" strike="noStrike" cap="none" normalizeH="0" baseline="0">
                        <a:ln>
                          <a:noFill/>
                        </a:ln>
                        <a:solidFill>
                          <a:srgbClr val="FFFF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rgbClr val="FFFF00"/>
                          </a:solidFill>
                          <a:effectLst/>
                          <a:latin typeface="Arial" panose="020B0604020202020204" pitchFamily="34" charset="0"/>
                          <a:ea typeface="宋体" panose="02010600030101010101" pitchFamily="2" charset="-122"/>
                        </a:rPr>
                        <a:t>01101111</a:t>
                      </a:r>
                      <a:endParaRPr kumimoji="1" lang="en-US" altLang="zh-CN" sz="2400" b="1" i="0" u="none" strike="noStrike" cap="none" normalizeH="0" baseline="0">
                        <a:ln>
                          <a:noFill/>
                        </a:ln>
                        <a:solidFill>
                          <a:srgbClr val="FFFF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00100001</a:t>
                      </a:r>
                      <a:endParaRPr kumimoji="1" lang="en-US" altLang="zh-CN" sz="24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r>
            </a:tbl>
          </a:graphicData>
        </a:graphic>
      </p:graphicFrame>
      <p:graphicFrame>
        <p:nvGraphicFramePr>
          <p:cNvPr id="4" name="Group 3"/>
          <p:cNvGraphicFramePr/>
          <p:nvPr/>
        </p:nvGraphicFramePr>
        <p:xfrm>
          <a:off x="6364937" y="1947934"/>
          <a:ext cx="811717" cy="2906714"/>
        </p:xfrm>
        <a:graphic>
          <a:graphicData uri="http://schemas.openxmlformats.org/drawingml/2006/table">
            <a:tbl>
              <a:tblPr/>
              <a:tblGrid>
                <a:gridCol w="811717"/>
              </a:tblGrid>
              <a:tr h="5048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H</a:t>
                      </a:r>
                      <a:endParaRPr kumimoji="1" lang="en-US" altLang="zh-CN" sz="24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e</a:t>
                      </a:r>
                      <a:endParaRPr kumimoji="1" lang="en-US" altLang="zh-CN" sz="24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rgbClr val="FFFFCC"/>
                          </a:solidFill>
                          <a:effectLst/>
                          <a:latin typeface="Arial" panose="020B0604020202020204" pitchFamily="34" charset="0"/>
                          <a:ea typeface="宋体" panose="02010600030101010101" pitchFamily="2" charset="-122"/>
                        </a:rPr>
                        <a:t>l</a:t>
                      </a:r>
                      <a:endParaRPr kumimoji="1" lang="en-US" altLang="zh-CN" sz="2400" b="1" i="0" u="none" strike="noStrike" cap="none" normalizeH="0" baseline="0" dirty="0">
                        <a:ln>
                          <a:noFill/>
                        </a:ln>
                        <a:solidFill>
                          <a:srgbClr val="FFFFCC"/>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r>
              <a:tr h="4810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l</a:t>
                      </a:r>
                      <a:endParaRPr kumimoji="1" lang="en-US" altLang="zh-CN" sz="24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o</a:t>
                      </a:r>
                      <a:endParaRPr kumimoji="1" lang="en-US" altLang="zh-CN" sz="24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a:t>
                      </a:r>
                      <a:endParaRPr kumimoji="1" lang="en-US" altLang="zh-CN" sz="24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r>
            </a:tbl>
          </a:graphicData>
        </a:graphic>
      </p:graphicFrame>
      <p:graphicFrame>
        <p:nvGraphicFramePr>
          <p:cNvPr id="2" name="表格 1"/>
          <p:cNvGraphicFramePr>
            <a:graphicFrameLocks noGrp="1"/>
          </p:cNvGraphicFramePr>
          <p:nvPr/>
        </p:nvGraphicFramePr>
        <p:xfrm>
          <a:off x="4312299" y="4854648"/>
          <a:ext cx="2052638" cy="504825"/>
        </p:xfrm>
        <a:graphic>
          <a:graphicData uri="http://schemas.openxmlformats.org/drawingml/2006/table">
            <a:tbl>
              <a:tblPr/>
              <a:tblGrid>
                <a:gridCol w="2052638"/>
              </a:tblGrid>
              <a:tr h="5048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00000000</a:t>
                      </a:r>
                      <a:endParaRPr kumimoji="1" lang="en-US" altLang="zh-CN" sz="24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r>
            </a:tbl>
          </a:graphicData>
        </a:graphic>
      </p:graphicFrame>
      <p:graphicFrame>
        <p:nvGraphicFramePr>
          <p:cNvPr id="6" name="Group 3"/>
          <p:cNvGraphicFramePr/>
          <p:nvPr/>
        </p:nvGraphicFramePr>
        <p:xfrm>
          <a:off x="6364937" y="4854647"/>
          <a:ext cx="811717" cy="504825"/>
        </p:xfrm>
        <a:graphic>
          <a:graphicData uri="http://schemas.openxmlformats.org/drawingml/2006/table">
            <a:tbl>
              <a:tblPr/>
              <a:tblGrid>
                <a:gridCol w="811717"/>
              </a:tblGrid>
              <a:tr h="5048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\0</a:t>
                      </a:r>
                      <a:endParaRPr kumimoji="1" lang="en-US" altLang="zh-CN" sz="24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txBody>
                  <a:tcPr horzOverflow="overflow">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2034"/>
                                        </p:tgtEl>
                                        <p:attrNameLst>
                                          <p:attrName>style.visibility</p:attrName>
                                        </p:attrNameLst>
                                      </p:cBhvr>
                                      <p:to>
                                        <p:strVal val="visible"/>
                                      </p:to>
                                    </p:set>
                                    <p:animEffect transition="in" filter="checkerboard(across)">
                                      <p:cBhvr>
                                        <p:cTn id="7" dur="500"/>
                                        <p:tgtEl>
                                          <p:spTgt spid="17203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203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0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87764" y="3700016"/>
            <a:ext cx="144780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60" name="Rectangle 4"/>
          <p:cNvSpPr>
            <a:spLocks noChangeArrowheads="1"/>
          </p:cNvSpPr>
          <p:nvPr/>
        </p:nvSpPr>
        <p:spPr bwMode="auto">
          <a:xfrm>
            <a:off x="4648201" y="3724276"/>
            <a:ext cx="1412875" cy="466725"/>
          </a:xfrm>
          <a:prstGeom prst="rect">
            <a:avLst/>
          </a:prstGeom>
          <a:solidFill>
            <a:schemeClr val="accent2">
              <a:lumMod val="75000"/>
            </a:schemeClr>
          </a:solidFill>
          <a:ln w="9525">
            <a:solidFill>
              <a:srgbClr val="FFC000"/>
            </a:solidFill>
            <a:miter lim="800000"/>
          </a:ln>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latin typeface="Arial Narrow" panose="020B0606020202030204" pitchFamily="34" charset="0"/>
                <a:ea typeface="楷体_GB2312" pitchFamily="49" charset="-122"/>
              </a:rPr>
              <a:t>键盘管理</a:t>
            </a:r>
            <a:endParaRPr lang="zh-CN" altLang="en-US" sz="2400" dirty="0">
              <a:latin typeface="Arial Narrow" panose="020B0606020202030204" pitchFamily="34" charset="0"/>
              <a:ea typeface="楷体_GB2312" pitchFamily="49" charset="-122"/>
            </a:endParaRPr>
          </a:p>
        </p:txBody>
      </p:sp>
      <p:sp>
        <p:nvSpPr>
          <p:cNvPr id="173061" name="Text Box 5"/>
          <p:cNvSpPr txBox="1">
            <a:spLocks noChangeArrowheads="1"/>
          </p:cNvSpPr>
          <p:nvPr/>
        </p:nvSpPr>
        <p:spPr bwMode="auto">
          <a:xfrm>
            <a:off x="3241962" y="3491374"/>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00"/>
                </a:solidFill>
                <a:latin typeface="Arial Narrow" panose="020B0606020202030204" pitchFamily="34" charset="0"/>
                <a:ea typeface="楷体_GB2312" pitchFamily="49" charset="-122"/>
              </a:rPr>
              <a:t>输入码</a:t>
            </a:r>
            <a:endParaRPr lang="zh-CN" altLang="en-US" sz="2400" dirty="0">
              <a:solidFill>
                <a:srgbClr val="FFFF00"/>
              </a:solidFill>
              <a:latin typeface="Arial Narrow" panose="020B0606020202030204" pitchFamily="34" charset="0"/>
              <a:ea typeface="楷体_GB2312" pitchFamily="49" charset="-122"/>
            </a:endParaRPr>
          </a:p>
        </p:txBody>
      </p:sp>
      <p:sp>
        <p:nvSpPr>
          <p:cNvPr id="173063" name="Rectangle 7"/>
          <p:cNvSpPr>
            <a:spLocks noChangeArrowheads="1"/>
          </p:cNvSpPr>
          <p:nvPr/>
        </p:nvSpPr>
        <p:spPr bwMode="auto">
          <a:xfrm>
            <a:off x="4648201" y="4648201"/>
            <a:ext cx="1412875" cy="466725"/>
          </a:xfrm>
          <a:prstGeom prst="rect">
            <a:avLst/>
          </a:prstGeom>
          <a:solidFill>
            <a:schemeClr val="accent2">
              <a:lumMod val="75000"/>
            </a:schemeClr>
          </a:solidFill>
          <a:ln w="9525">
            <a:solidFill>
              <a:schemeClr val="accent4"/>
            </a:solidFill>
            <a:miter lim="800000"/>
          </a:ln>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latin typeface="Arial Narrow" panose="020B0606020202030204" pitchFamily="34" charset="0"/>
                <a:ea typeface="楷体_GB2312" pitchFamily="49" charset="-122"/>
              </a:rPr>
              <a:t>汉字处理</a:t>
            </a:r>
            <a:endParaRPr lang="zh-CN" altLang="en-US" sz="2400" dirty="0">
              <a:latin typeface="Arial Narrow" panose="020B0606020202030204" pitchFamily="34" charset="0"/>
              <a:ea typeface="楷体_GB2312" pitchFamily="49" charset="-122"/>
            </a:endParaRPr>
          </a:p>
        </p:txBody>
      </p:sp>
      <p:sp>
        <p:nvSpPr>
          <p:cNvPr id="173064" name="AutoShape 8"/>
          <p:cNvSpPr>
            <a:spLocks noChangeArrowheads="1"/>
          </p:cNvSpPr>
          <p:nvPr/>
        </p:nvSpPr>
        <p:spPr bwMode="auto">
          <a:xfrm>
            <a:off x="7690211" y="5655834"/>
            <a:ext cx="1138528" cy="734020"/>
          </a:xfrm>
          <a:prstGeom prst="can">
            <a:avLst>
              <a:gd name="adj" fmla="val 25000"/>
            </a:avLst>
          </a:prstGeom>
          <a:solidFill>
            <a:schemeClr val="accent1"/>
          </a:solidFill>
          <a:ln w="9525">
            <a:solidFill>
              <a:schemeClr val="tx1"/>
            </a:solidFill>
            <a:round/>
          </a:ln>
        </p:spPr>
        <p:txBody>
          <a:bodyPr wrap="squar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solidFill>
                <a:srgbClr val="FFFFCC"/>
              </a:solidFill>
              <a:latin typeface="Arial Narrow" panose="020B0606020202030204" pitchFamily="34" charset="0"/>
              <a:ea typeface="楷体_GB2312" pitchFamily="49" charset="-122"/>
            </a:endParaRPr>
          </a:p>
        </p:txBody>
      </p:sp>
      <p:sp>
        <p:nvSpPr>
          <p:cNvPr id="173065" name="Text Box 9"/>
          <p:cNvSpPr txBox="1">
            <a:spLocks noChangeArrowheads="1"/>
          </p:cNvSpPr>
          <p:nvPr/>
        </p:nvSpPr>
        <p:spPr bwMode="auto">
          <a:xfrm>
            <a:off x="3701547" y="4689097"/>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00"/>
                </a:solidFill>
                <a:latin typeface="Arial Narrow" panose="020B0606020202030204" pitchFamily="34" charset="0"/>
                <a:ea typeface="楷体_GB2312" pitchFamily="49" charset="-122"/>
              </a:rPr>
              <a:t>内码</a:t>
            </a:r>
            <a:endParaRPr lang="zh-CN" altLang="en-US" sz="2400">
              <a:solidFill>
                <a:srgbClr val="FFFF00"/>
              </a:solidFill>
              <a:latin typeface="Arial Narrow" panose="020B0606020202030204" pitchFamily="34" charset="0"/>
              <a:ea typeface="楷体_GB2312" pitchFamily="49" charset="-122"/>
            </a:endParaRPr>
          </a:p>
        </p:txBody>
      </p:sp>
      <p:sp>
        <p:nvSpPr>
          <p:cNvPr id="173066" name="Rectangle 10"/>
          <p:cNvSpPr>
            <a:spLocks noChangeArrowheads="1"/>
          </p:cNvSpPr>
          <p:nvPr/>
        </p:nvSpPr>
        <p:spPr bwMode="auto">
          <a:xfrm>
            <a:off x="4648201" y="5638801"/>
            <a:ext cx="1412875" cy="466725"/>
          </a:xfrm>
          <a:prstGeom prst="rect">
            <a:avLst/>
          </a:prstGeom>
          <a:solidFill>
            <a:schemeClr val="accent2">
              <a:lumMod val="75000"/>
            </a:schemeClr>
          </a:solidFill>
          <a:ln w="9525">
            <a:solidFill>
              <a:schemeClr val="accent4"/>
            </a:solidFill>
            <a:miter lim="800000"/>
          </a:ln>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latin typeface="Arial Narrow" panose="020B0606020202030204" pitchFamily="34" charset="0"/>
                <a:ea typeface="楷体_GB2312" pitchFamily="49" charset="-122"/>
              </a:rPr>
              <a:t>打印模块</a:t>
            </a:r>
            <a:endParaRPr lang="zh-CN" altLang="en-US" sz="2400" dirty="0">
              <a:latin typeface="Arial Narrow" panose="020B0606020202030204" pitchFamily="34" charset="0"/>
              <a:ea typeface="楷体_GB2312" pitchFamily="49" charset="-122"/>
            </a:endParaRPr>
          </a:p>
        </p:txBody>
      </p:sp>
      <p:pic>
        <p:nvPicPr>
          <p:cNvPr id="173070" name="Picture 14" descr="BS00055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272" y="5287964"/>
            <a:ext cx="14478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3072" name="Rectangle 16"/>
          <p:cNvSpPr>
            <a:spLocks noChangeArrowheads="1"/>
          </p:cNvSpPr>
          <p:nvPr/>
        </p:nvSpPr>
        <p:spPr bwMode="auto">
          <a:xfrm>
            <a:off x="7553038" y="4648201"/>
            <a:ext cx="1412875" cy="466725"/>
          </a:xfrm>
          <a:prstGeom prst="rect">
            <a:avLst/>
          </a:prstGeom>
          <a:solidFill>
            <a:schemeClr val="accent2">
              <a:lumMod val="75000"/>
            </a:schemeClr>
          </a:solidFill>
          <a:ln w="9525">
            <a:solidFill>
              <a:schemeClr val="accent4"/>
            </a:solidFill>
            <a:miter lim="800000"/>
          </a:ln>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latin typeface="Arial Narrow" panose="020B0606020202030204" pitchFamily="34" charset="0"/>
                <a:ea typeface="楷体_GB2312" pitchFamily="49" charset="-122"/>
              </a:rPr>
              <a:t>显示模块</a:t>
            </a:r>
            <a:endParaRPr lang="zh-CN" altLang="en-US" sz="2400" dirty="0">
              <a:latin typeface="Arial Narrow" panose="020B0606020202030204" pitchFamily="34" charset="0"/>
              <a:ea typeface="楷体_GB2312" pitchFamily="49" charset="-122"/>
            </a:endParaRPr>
          </a:p>
        </p:txBody>
      </p:sp>
      <p:sp>
        <p:nvSpPr>
          <p:cNvPr id="173076" name="Text Box 20"/>
          <p:cNvSpPr txBox="1">
            <a:spLocks noChangeArrowheads="1"/>
          </p:cNvSpPr>
          <p:nvPr/>
        </p:nvSpPr>
        <p:spPr bwMode="auto">
          <a:xfrm>
            <a:off x="7690211" y="5839691"/>
            <a:ext cx="1160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00"/>
                </a:solidFill>
                <a:latin typeface="Arial Narrow" panose="020B0606020202030204" pitchFamily="34" charset="0"/>
                <a:ea typeface="楷体_GB2312" pitchFamily="49" charset="-122"/>
              </a:rPr>
              <a:t>字型码</a:t>
            </a:r>
            <a:r>
              <a:rPr lang="zh-CN" altLang="en-US" sz="2000" dirty="0">
                <a:solidFill>
                  <a:srgbClr val="FFFF00"/>
                </a:solidFill>
                <a:latin typeface="Arial Narrow" panose="020B0606020202030204" pitchFamily="34" charset="0"/>
                <a:ea typeface="楷体_GB2312" pitchFamily="49" charset="-122"/>
              </a:rPr>
              <a:t> </a:t>
            </a:r>
            <a:endParaRPr lang="zh-CN" altLang="en-US" sz="2000" dirty="0">
              <a:solidFill>
                <a:srgbClr val="FFFF00"/>
              </a:solidFill>
              <a:latin typeface="Arial Narrow" panose="020B0606020202030204" pitchFamily="34" charset="0"/>
              <a:ea typeface="楷体_GB2312" pitchFamily="49" charset="-122"/>
            </a:endParaRPr>
          </a:p>
        </p:txBody>
      </p:sp>
      <p:sp>
        <p:nvSpPr>
          <p:cNvPr id="173077" name="Rectangle 21"/>
          <p:cNvSpPr>
            <a:spLocks noGrp="1" noChangeArrowheads="1"/>
          </p:cNvSpPr>
          <p:nvPr>
            <p:ph type="title"/>
          </p:nvPr>
        </p:nvSpPr>
        <p:spPr>
          <a:xfrm>
            <a:off x="258617" y="438150"/>
            <a:ext cx="5966691" cy="666750"/>
          </a:xfrm>
          <a:noFill/>
        </p:spPr>
        <p:txBody>
          <a:bodyPr/>
          <a:lstStyle/>
          <a:p>
            <a:pPr eaLnBrk="1" hangingPunct="1"/>
            <a:r>
              <a:rPr lang="en-US" altLang="zh-CN" sz="2400" dirty="0">
                <a:solidFill>
                  <a:srgbClr val="FFFF00"/>
                </a:solidFill>
                <a:latin typeface="微软雅黑" panose="020B0503020204020204" pitchFamily="34" charset="-122"/>
                <a:ea typeface="微软雅黑" panose="020B0503020204020204" pitchFamily="34" charset="-122"/>
              </a:rPr>
              <a:t>       ⒉</a:t>
            </a:r>
            <a:r>
              <a:rPr lang="zh-CN" altLang="en-US" sz="2400" dirty="0">
                <a:solidFill>
                  <a:srgbClr val="FFFF00"/>
                </a:solidFill>
                <a:latin typeface="微软雅黑" panose="020B0503020204020204" pitchFamily="34" charset="-122"/>
                <a:ea typeface="微软雅黑" panose="020B0503020204020204" pitchFamily="34" charset="-122"/>
              </a:rPr>
              <a:t>中文信息的编码 </a:t>
            </a:r>
            <a:endParaRPr lang="zh-CN" altLang="en-US" sz="2400" dirty="0">
              <a:solidFill>
                <a:srgbClr val="FFFF00"/>
              </a:solidFill>
              <a:latin typeface="微软雅黑" panose="020B0503020204020204" pitchFamily="34" charset="-122"/>
              <a:ea typeface="微软雅黑" panose="020B0503020204020204" pitchFamily="34" charset="-122"/>
            </a:endParaRPr>
          </a:p>
        </p:txBody>
      </p:sp>
      <p:sp>
        <p:nvSpPr>
          <p:cNvPr id="173078" name="Text Box 22"/>
          <p:cNvSpPr txBox="1">
            <a:spLocks noChangeArrowheads="1"/>
          </p:cNvSpPr>
          <p:nvPr/>
        </p:nvSpPr>
        <p:spPr bwMode="auto">
          <a:xfrm>
            <a:off x="258616" y="1000126"/>
            <a:ext cx="11933383" cy="166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zh-CN" altLang="en-US" sz="2400" dirty="0">
                <a:solidFill>
                  <a:srgbClr val="FFFFFF"/>
                </a:solidFill>
                <a:latin typeface="楷体_GB2312" pitchFamily="49" charset="-122"/>
                <a:ea typeface="楷体_GB2312" pitchFamily="49" charset="-122"/>
              </a:rPr>
              <a:t>       汉字的特点是象形文字、单字单音。由于汉字本身的特点，且汉字的输入输出必须利用现有的设备，它在输入、输出、存储和处理过程中所使用的汉字代码是不相同的，主要有用于信息交换的国标码，用于计算机内部处理的内码，输入时的输入码和输出时的字形码等。</a:t>
            </a:r>
            <a:endParaRPr lang="zh-CN" altLang="en-US" sz="2400" dirty="0">
              <a:solidFill>
                <a:srgbClr val="FFFFFF"/>
              </a:solidFill>
              <a:latin typeface="楷体_GB2312" pitchFamily="49" charset="-122"/>
              <a:ea typeface="楷体_GB2312" pitchFamily="49" charset="-122"/>
            </a:endParaRPr>
          </a:p>
        </p:txBody>
      </p:sp>
      <p:sp>
        <p:nvSpPr>
          <p:cNvPr id="2" name="箭头: 右 1"/>
          <p:cNvSpPr/>
          <p:nvPr/>
        </p:nvSpPr>
        <p:spPr>
          <a:xfrm>
            <a:off x="2835564" y="3939481"/>
            <a:ext cx="1812637" cy="138113"/>
          </a:xfrm>
          <a:prstGeom prst="rightArrow">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3" name="箭头: 下 2"/>
          <p:cNvSpPr/>
          <p:nvPr/>
        </p:nvSpPr>
        <p:spPr>
          <a:xfrm>
            <a:off x="5264727" y="4181764"/>
            <a:ext cx="146050" cy="483469"/>
          </a:xfrm>
          <a:prstGeom prst="downArrow">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25" name="箭头: 下 24"/>
          <p:cNvSpPr/>
          <p:nvPr/>
        </p:nvSpPr>
        <p:spPr>
          <a:xfrm>
            <a:off x="5264727" y="5114926"/>
            <a:ext cx="146050" cy="540908"/>
          </a:xfrm>
          <a:prstGeom prst="downArrow">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4" name="箭头: 右 3"/>
          <p:cNvSpPr/>
          <p:nvPr/>
        </p:nvSpPr>
        <p:spPr>
          <a:xfrm rot="10800000">
            <a:off x="2835564" y="5826444"/>
            <a:ext cx="1812637" cy="138113"/>
          </a:xfrm>
          <a:prstGeom prst="rightArrow">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5" name="箭头: 右 4"/>
          <p:cNvSpPr/>
          <p:nvPr/>
        </p:nvSpPr>
        <p:spPr>
          <a:xfrm>
            <a:off x="6061076" y="4837547"/>
            <a:ext cx="1491962" cy="115453"/>
          </a:xfrm>
          <a:prstGeom prst="rightArrow">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4606" y="4113124"/>
            <a:ext cx="1609147" cy="1609147"/>
          </a:xfrm>
          <a:prstGeom prst="rect">
            <a:avLst/>
          </a:prstGeom>
        </p:spPr>
      </p:pic>
      <p:sp>
        <p:nvSpPr>
          <p:cNvPr id="8" name="箭头: 右 7"/>
          <p:cNvSpPr/>
          <p:nvPr/>
        </p:nvSpPr>
        <p:spPr>
          <a:xfrm>
            <a:off x="8965913" y="4820717"/>
            <a:ext cx="1000123" cy="115453"/>
          </a:xfrm>
          <a:prstGeom prst="rightArrow">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9" name="箭头: 下 8"/>
          <p:cNvSpPr/>
          <p:nvPr/>
        </p:nvSpPr>
        <p:spPr>
          <a:xfrm rot="10800000">
            <a:off x="8186450" y="5097893"/>
            <a:ext cx="146050" cy="540908"/>
          </a:xfrm>
          <a:prstGeom prst="downArrow">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0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30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30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30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30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306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30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30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306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307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307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0" grpId="0" animBg="1"/>
      <p:bldP spid="173061" grpId="0"/>
      <p:bldP spid="173063" grpId="0" animBg="1"/>
      <p:bldP spid="173064" grpId="0" animBg="1"/>
      <p:bldP spid="173065" grpId="0"/>
      <p:bldP spid="173066" grpId="0" animBg="1"/>
      <p:bldP spid="173072" grpId="0" animBg="1"/>
      <p:bldP spid="173076" grpId="0"/>
      <p:bldP spid="173077" grpId="0"/>
      <p:bldP spid="173078" grpId="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288636" y="304801"/>
            <a:ext cx="7772400" cy="457200"/>
          </a:xfrm>
        </p:spPr>
        <p:txBody>
          <a:bodyPr/>
          <a:lstStyle/>
          <a:p>
            <a:pPr algn="l" eaLnBrk="1" hangingPunct="1"/>
            <a:r>
              <a:rPr lang="en-US" altLang="zh-CN" sz="2400" b="1" dirty="0">
                <a:solidFill>
                  <a:srgbClr val="FFFF00"/>
                </a:solidFill>
                <a:ea typeface="华文新魏" panose="02010800040101010101" pitchFamily="2" charset="-122"/>
              </a:rPr>
              <a:t>       ⑴</a:t>
            </a:r>
            <a:r>
              <a:rPr lang="zh-CN" altLang="en-US" sz="2400" b="1" dirty="0">
                <a:solidFill>
                  <a:srgbClr val="FFFF00"/>
                </a:solidFill>
                <a:ea typeface="楷体_GB2312" pitchFamily="49" charset="-122"/>
              </a:rPr>
              <a:t>国标码</a:t>
            </a:r>
            <a:endParaRPr lang="zh-CN" altLang="en-US" sz="2400" b="1" dirty="0">
              <a:solidFill>
                <a:srgbClr val="FFFF00"/>
              </a:solidFill>
              <a:ea typeface="楷体_GB2312" pitchFamily="49" charset="-122"/>
            </a:endParaRPr>
          </a:p>
        </p:txBody>
      </p:sp>
      <p:sp>
        <p:nvSpPr>
          <p:cNvPr id="174083" name="Text Box 3"/>
          <p:cNvSpPr txBox="1">
            <a:spLocks noChangeArrowheads="1"/>
          </p:cNvSpPr>
          <p:nvPr/>
        </p:nvSpPr>
        <p:spPr bwMode="auto">
          <a:xfrm>
            <a:off x="288636" y="720440"/>
            <a:ext cx="7861126" cy="905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buFontTx/>
              <a:buNone/>
            </a:pPr>
            <a:r>
              <a:rPr lang="zh-CN" altLang="en-US" sz="2400" dirty="0">
                <a:solidFill>
                  <a:srgbClr val="FFFFFF"/>
                </a:solidFill>
                <a:latin typeface="Arial" panose="020B0604020202020204" pitchFamily="34" charset="0"/>
                <a:ea typeface="楷体_GB2312" pitchFamily="49" charset="-122"/>
              </a:rPr>
              <a:t>       汉字交换码</a:t>
            </a:r>
            <a:endParaRPr lang="zh-CN" altLang="en-US" sz="2400" dirty="0">
              <a:solidFill>
                <a:srgbClr val="FFFFFF"/>
              </a:solidFill>
              <a:latin typeface="Arial" panose="020B0604020202020204" pitchFamily="34" charset="0"/>
              <a:ea typeface="楷体_GB2312" pitchFamily="49" charset="-122"/>
            </a:endParaRPr>
          </a:p>
          <a:p>
            <a:pPr>
              <a:buFontTx/>
              <a:buNone/>
            </a:pPr>
            <a:r>
              <a:rPr lang="zh-CN" altLang="en-US" sz="2400" dirty="0">
                <a:solidFill>
                  <a:srgbClr val="FFFFFF"/>
                </a:solidFill>
                <a:latin typeface="Arial" panose="020B0604020202020204" pitchFamily="34" charset="0"/>
                <a:ea typeface="楷体_GB2312" pitchFamily="49" charset="-122"/>
              </a:rPr>
              <a:t>       国标码</a:t>
            </a:r>
            <a:r>
              <a:rPr lang="en-US" altLang="zh-CN" sz="2400" dirty="0">
                <a:solidFill>
                  <a:srgbClr val="FFFFFF"/>
                </a:solidFill>
                <a:latin typeface="Arial" panose="020B0604020202020204" pitchFamily="34" charset="0"/>
                <a:ea typeface="楷体_GB2312" pitchFamily="49" charset="-122"/>
              </a:rPr>
              <a:t>(GB2312</a:t>
            </a:r>
            <a:r>
              <a:rPr lang="zh-CN" altLang="en-US" sz="2400" dirty="0">
                <a:solidFill>
                  <a:srgbClr val="FFFFFF"/>
                </a:solidFill>
                <a:latin typeface="Arial" panose="020B0604020202020204" pitchFamily="34" charset="0"/>
                <a:ea typeface="楷体_GB2312" pitchFamily="49" charset="-122"/>
              </a:rPr>
              <a:t>－</a:t>
            </a:r>
            <a:r>
              <a:rPr lang="en-US" altLang="zh-CN" sz="2400" dirty="0">
                <a:solidFill>
                  <a:srgbClr val="FFFFFF"/>
                </a:solidFill>
                <a:latin typeface="Arial" panose="020B0604020202020204" pitchFamily="34" charset="0"/>
                <a:ea typeface="楷体_GB2312" pitchFamily="49" charset="-122"/>
              </a:rPr>
              <a:t>80) </a:t>
            </a:r>
            <a:r>
              <a:rPr lang="zh-CN" altLang="en-US" sz="2400" dirty="0">
                <a:solidFill>
                  <a:srgbClr val="FFFFFF"/>
                </a:solidFill>
                <a:latin typeface="Arial" panose="020B0604020202020204" pitchFamily="34" charset="0"/>
                <a:ea typeface="楷体_GB2312" pitchFamily="49" charset="-122"/>
              </a:rPr>
              <a:t>： 我国汉字交换码的国家标准</a:t>
            </a:r>
            <a:endParaRPr lang="zh-CN" altLang="en-US" sz="2400" dirty="0">
              <a:solidFill>
                <a:srgbClr val="FFFFFF"/>
              </a:solidFill>
              <a:latin typeface="Arial" panose="020B0604020202020204" pitchFamily="34" charset="0"/>
              <a:ea typeface="楷体_GB2312" pitchFamily="49" charset="-122"/>
            </a:endParaRPr>
          </a:p>
        </p:txBody>
      </p:sp>
      <p:sp>
        <p:nvSpPr>
          <p:cNvPr id="174085" name="Text Box 5"/>
          <p:cNvSpPr txBox="1">
            <a:spLocks noChangeArrowheads="1"/>
          </p:cNvSpPr>
          <p:nvPr/>
        </p:nvSpPr>
        <p:spPr bwMode="auto">
          <a:xfrm>
            <a:off x="863601" y="1542821"/>
            <a:ext cx="11263744" cy="301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buFontTx/>
              <a:buNone/>
            </a:pPr>
            <a:r>
              <a:rPr lang="zh-CN" altLang="en-US" sz="2400" dirty="0">
                <a:solidFill>
                  <a:srgbClr val="FFFF00"/>
                </a:solidFill>
                <a:latin typeface="Arial" panose="020B0604020202020204" pitchFamily="34" charset="0"/>
                <a:ea typeface="楷体_GB2312" pitchFamily="49" charset="-122"/>
              </a:rPr>
              <a:t>编码规则：</a:t>
            </a:r>
            <a:endParaRPr lang="zh-CN" altLang="en-US" sz="2400" dirty="0">
              <a:solidFill>
                <a:srgbClr val="FFFF00"/>
              </a:solidFill>
              <a:latin typeface="Arial" panose="020B0604020202020204" pitchFamily="34" charset="0"/>
              <a:ea typeface="楷体_GB2312" pitchFamily="49" charset="-122"/>
            </a:endParaRPr>
          </a:p>
          <a:p>
            <a:pPr>
              <a:spcBef>
                <a:spcPct val="0"/>
              </a:spcBef>
              <a:buFontTx/>
              <a:buNone/>
            </a:pPr>
            <a:r>
              <a:rPr lang="zh-CN" altLang="en-US" sz="2400" dirty="0">
                <a:solidFill>
                  <a:srgbClr val="FFFFFF"/>
                </a:solidFill>
                <a:latin typeface="Arial" panose="020B0604020202020204" pitchFamily="34" charset="0"/>
                <a:ea typeface="楷体_GB2312" pitchFamily="49" charset="-122"/>
                <a:sym typeface="Wingdings 2" panose="05020102010507070707" pitchFamily="18" charset="2"/>
              </a:rPr>
              <a:t></a:t>
            </a:r>
            <a:r>
              <a:rPr lang="zh-CN" altLang="en-US" sz="2400" dirty="0">
                <a:solidFill>
                  <a:srgbClr val="FFFFFF"/>
                </a:solidFill>
                <a:latin typeface="Arial" panose="020B0604020202020204" pitchFamily="34" charset="0"/>
                <a:ea typeface="楷体_GB2312" pitchFamily="49" charset="-122"/>
              </a:rPr>
              <a:t>每个汉字采用两个字节</a:t>
            </a:r>
            <a:r>
              <a:rPr lang="en-US" altLang="zh-CN" sz="2400" dirty="0">
                <a:solidFill>
                  <a:srgbClr val="FFFFFF"/>
                </a:solidFill>
                <a:latin typeface="Arial" panose="020B0604020202020204" pitchFamily="34" charset="0"/>
                <a:ea typeface="楷体_GB2312" pitchFamily="49" charset="-122"/>
              </a:rPr>
              <a:t>(Byte)</a:t>
            </a:r>
            <a:r>
              <a:rPr lang="zh-CN" altLang="en-US" sz="2400" dirty="0">
                <a:solidFill>
                  <a:srgbClr val="FFFFFF"/>
                </a:solidFill>
                <a:latin typeface="Arial" panose="020B0604020202020204" pitchFamily="34" charset="0"/>
                <a:ea typeface="楷体_GB2312" pitchFamily="49" charset="-122"/>
              </a:rPr>
              <a:t>，国标码最高位置</a:t>
            </a:r>
            <a:r>
              <a:rPr lang="en-US" altLang="zh-CN" sz="2400" dirty="0">
                <a:solidFill>
                  <a:srgbClr val="FFFFFF"/>
                </a:solidFill>
                <a:latin typeface="Arial" panose="020B0604020202020204" pitchFamily="34" charset="0"/>
                <a:ea typeface="楷体_GB2312" pitchFamily="49" charset="-122"/>
              </a:rPr>
              <a:t>0</a:t>
            </a:r>
            <a:r>
              <a:rPr lang="zh-CN" altLang="en-US" sz="2400" dirty="0">
                <a:solidFill>
                  <a:srgbClr val="FFFFFF"/>
                </a:solidFill>
                <a:latin typeface="Arial" panose="020B0604020202020204" pitchFamily="34" charset="0"/>
                <a:ea typeface="楷体_GB2312" pitchFamily="49" charset="-122"/>
              </a:rPr>
              <a:t>。</a:t>
            </a:r>
            <a:endParaRPr lang="zh-CN" altLang="en-US" sz="2400" dirty="0">
              <a:solidFill>
                <a:srgbClr val="FFFFFF"/>
              </a:solidFill>
              <a:latin typeface="Arial" panose="020B0604020202020204" pitchFamily="34" charset="0"/>
              <a:ea typeface="楷体_GB2312" pitchFamily="49" charset="-122"/>
            </a:endParaRPr>
          </a:p>
          <a:p>
            <a:pPr>
              <a:buFontTx/>
              <a:buNone/>
            </a:pPr>
            <a:r>
              <a:rPr lang="zh-CN" altLang="en-US" sz="2400" dirty="0">
                <a:solidFill>
                  <a:srgbClr val="FFFFFF"/>
                </a:solidFill>
                <a:latin typeface="Arial" panose="020B0604020202020204" pitchFamily="34" charset="0"/>
                <a:ea typeface="楷体_GB2312" pitchFamily="49" charset="-122"/>
                <a:sym typeface="Wingdings 2" panose="05020102010507070707" pitchFamily="18" charset="2"/>
              </a:rPr>
              <a:t>将</a:t>
            </a:r>
            <a:r>
              <a:rPr lang="zh-CN" altLang="en-US" sz="2400" dirty="0">
                <a:solidFill>
                  <a:srgbClr val="FFFFFF"/>
                </a:solidFill>
                <a:latin typeface="Arial" panose="020B0604020202020204" pitchFamily="34" charset="0"/>
                <a:ea typeface="楷体_GB2312" pitchFamily="49" charset="-122"/>
              </a:rPr>
              <a:t>汉字分为两级，一级汉字：</a:t>
            </a:r>
            <a:r>
              <a:rPr lang="en-US" altLang="zh-CN" sz="2400" dirty="0">
                <a:solidFill>
                  <a:srgbClr val="FFFFFF"/>
                </a:solidFill>
                <a:latin typeface="Arial" panose="020B0604020202020204" pitchFamily="34" charset="0"/>
                <a:ea typeface="楷体_GB2312" pitchFamily="49" charset="-122"/>
              </a:rPr>
              <a:t>3755</a:t>
            </a:r>
            <a:r>
              <a:rPr lang="zh-CN" altLang="en-US" sz="2400" dirty="0">
                <a:solidFill>
                  <a:srgbClr val="FFFFFF"/>
                </a:solidFill>
                <a:latin typeface="Arial" panose="020B0604020202020204" pitchFamily="34" charset="0"/>
                <a:ea typeface="楷体_GB2312" pitchFamily="49" charset="-122"/>
              </a:rPr>
              <a:t>个；二级汉字：</a:t>
            </a:r>
            <a:r>
              <a:rPr lang="en-US" altLang="zh-CN" sz="2400" dirty="0">
                <a:solidFill>
                  <a:srgbClr val="FFFFFF"/>
                </a:solidFill>
                <a:latin typeface="Arial" panose="020B0604020202020204" pitchFamily="34" charset="0"/>
                <a:ea typeface="楷体_GB2312" pitchFamily="49" charset="-122"/>
              </a:rPr>
              <a:t>3008</a:t>
            </a:r>
            <a:r>
              <a:rPr lang="zh-CN" altLang="en-US" sz="2400" dirty="0">
                <a:solidFill>
                  <a:srgbClr val="FFFFFF"/>
                </a:solidFill>
                <a:latin typeface="Arial" panose="020B0604020202020204" pitchFamily="34" charset="0"/>
                <a:ea typeface="楷体_GB2312" pitchFamily="49" charset="-122"/>
              </a:rPr>
              <a:t>个。</a:t>
            </a:r>
            <a:endParaRPr lang="zh-CN" altLang="en-US" sz="2400" dirty="0">
              <a:solidFill>
                <a:srgbClr val="FFFFFF"/>
              </a:solidFill>
              <a:latin typeface="Arial" panose="020B0604020202020204" pitchFamily="34" charset="0"/>
              <a:ea typeface="楷体_GB2312" pitchFamily="49" charset="-122"/>
            </a:endParaRPr>
          </a:p>
          <a:p>
            <a:pPr>
              <a:lnSpc>
                <a:spcPct val="80000"/>
              </a:lnSpc>
              <a:spcBef>
                <a:spcPct val="50000"/>
              </a:spcBef>
              <a:buFontTx/>
              <a:buNone/>
            </a:pPr>
            <a:r>
              <a:rPr lang="zh-CN" altLang="en-US" sz="2400" dirty="0">
                <a:solidFill>
                  <a:srgbClr val="FFFFFF"/>
                </a:solidFill>
                <a:latin typeface="Arial" panose="020B0604020202020204" pitchFamily="34" charset="0"/>
                <a:ea typeface="楷体_GB2312" pitchFamily="49" charset="-122"/>
                <a:sym typeface="Wingdings 2" panose="05020102010507070707" pitchFamily="18" charset="2"/>
              </a:rPr>
              <a:t>将两个字节高字节表示</a:t>
            </a:r>
            <a:r>
              <a:rPr lang="zh-CN" altLang="en-US" sz="2400" dirty="0">
                <a:solidFill>
                  <a:srgbClr val="FFFFFF"/>
                </a:solidFill>
                <a:latin typeface="Arial" panose="020B0604020202020204" pitchFamily="34" charset="0"/>
                <a:ea typeface="楷体_GB2312" pitchFamily="49" charset="-122"/>
              </a:rPr>
              <a:t>区，低字节表示位。</a:t>
            </a:r>
            <a:endParaRPr lang="zh-CN" altLang="en-US" sz="2400" dirty="0">
              <a:solidFill>
                <a:srgbClr val="FFFFFF"/>
              </a:solidFill>
              <a:latin typeface="Arial" panose="020B0604020202020204" pitchFamily="34" charset="0"/>
              <a:ea typeface="楷体_GB2312" pitchFamily="49" charset="-122"/>
            </a:endParaRPr>
          </a:p>
          <a:p>
            <a:pPr>
              <a:lnSpc>
                <a:spcPct val="80000"/>
              </a:lnSpc>
              <a:spcBef>
                <a:spcPct val="50000"/>
              </a:spcBef>
              <a:buFontTx/>
              <a:buNone/>
            </a:pPr>
            <a:r>
              <a:rPr lang="zh-CN" altLang="en-US" sz="2400" dirty="0">
                <a:solidFill>
                  <a:srgbClr val="FFFFFF"/>
                </a:solidFill>
                <a:latin typeface="Arial" panose="020B0604020202020204" pitchFamily="34" charset="0"/>
                <a:ea typeface="楷体_GB2312" pitchFamily="49" charset="-122"/>
                <a:sym typeface="Wingdings 2" panose="05020102010507070707" pitchFamily="18" charset="2"/>
              </a:rPr>
              <a:t></a:t>
            </a:r>
            <a:r>
              <a:rPr lang="zh-CN" altLang="en-US" sz="2400" dirty="0">
                <a:solidFill>
                  <a:srgbClr val="FFFFFF"/>
                </a:solidFill>
                <a:latin typeface="Arial" panose="020B0604020202020204" pitchFamily="34" charset="0"/>
                <a:ea typeface="楷体_GB2312" pitchFamily="49" charset="-122"/>
              </a:rPr>
              <a:t>共</a:t>
            </a:r>
            <a:r>
              <a:rPr lang="en-US" altLang="zh-CN" sz="2400" dirty="0">
                <a:solidFill>
                  <a:srgbClr val="FFFFFF"/>
                </a:solidFill>
                <a:latin typeface="Arial" panose="020B0604020202020204" pitchFamily="34" charset="0"/>
                <a:ea typeface="楷体_GB2312" pitchFamily="49" charset="-122"/>
              </a:rPr>
              <a:t>94</a:t>
            </a:r>
            <a:r>
              <a:rPr lang="zh-CN" altLang="en-US" sz="2400" dirty="0">
                <a:solidFill>
                  <a:srgbClr val="FFFFFF"/>
                </a:solidFill>
                <a:latin typeface="Arial" panose="020B0604020202020204" pitchFamily="34" charset="0"/>
                <a:ea typeface="楷体_GB2312" pitchFamily="49" charset="-122"/>
              </a:rPr>
              <a:t>个区，每个区</a:t>
            </a:r>
            <a:r>
              <a:rPr lang="en-US" altLang="zh-CN" sz="2400" dirty="0">
                <a:solidFill>
                  <a:srgbClr val="FFFFFF"/>
                </a:solidFill>
                <a:latin typeface="Arial" panose="020B0604020202020204" pitchFamily="34" charset="0"/>
                <a:ea typeface="楷体_GB2312" pitchFamily="49" charset="-122"/>
              </a:rPr>
              <a:t>94</a:t>
            </a:r>
            <a:r>
              <a:rPr lang="zh-CN" altLang="en-US" sz="2400" dirty="0">
                <a:solidFill>
                  <a:srgbClr val="FFFFFF"/>
                </a:solidFill>
                <a:latin typeface="Arial" panose="020B0604020202020204" pitchFamily="34" charset="0"/>
                <a:ea typeface="楷体_GB2312" pitchFamily="49" charset="-122"/>
              </a:rPr>
              <a:t>个位。</a:t>
            </a:r>
            <a:endParaRPr lang="zh-CN" altLang="en-US" sz="2400" dirty="0">
              <a:solidFill>
                <a:srgbClr val="FFFFFF"/>
              </a:solidFill>
              <a:latin typeface="Arial" panose="020B0604020202020204" pitchFamily="34" charset="0"/>
              <a:ea typeface="楷体_GB2312" pitchFamily="49" charset="-122"/>
            </a:endParaRPr>
          </a:p>
          <a:p>
            <a:pPr>
              <a:lnSpc>
                <a:spcPct val="80000"/>
              </a:lnSpc>
              <a:spcBef>
                <a:spcPct val="50000"/>
              </a:spcBef>
              <a:buFontTx/>
              <a:buNone/>
            </a:pPr>
            <a:r>
              <a:rPr lang="zh-CN" altLang="en-US" sz="2400" dirty="0">
                <a:solidFill>
                  <a:srgbClr val="FFFFFF"/>
                </a:solidFill>
                <a:latin typeface="Arial" panose="020B0604020202020204" pitchFamily="34" charset="0"/>
                <a:ea typeface="楷体_GB2312" pitchFamily="49" charset="-122"/>
              </a:rPr>
              <a:t>用</a:t>
            </a:r>
            <a:r>
              <a:rPr lang="en-US" altLang="zh-CN" sz="2400" dirty="0">
                <a:solidFill>
                  <a:srgbClr val="FFFFFF"/>
                </a:solidFill>
                <a:latin typeface="Arial" panose="020B0604020202020204" pitchFamily="34" charset="0"/>
                <a:ea typeface="楷体_GB2312" pitchFamily="49" charset="-122"/>
              </a:rPr>
              <a:t>94</a:t>
            </a:r>
            <a:r>
              <a:rPr lang="en-US" altLang="zh-CN" sz="2400" dirty="0">
                <a:solidFill>
                  <a:srgbClr val="FFFFFF"/>
                </a:solidFill>
                <a:latin typeface="Arial" panose="020B0604020202020204" pitchFamily="34" charset="0"/>
                <a:ea typeface="楷体_GB2312" pitchFamily="49" charset="-122"/>
                <a:sym typeface="Symbol" panose="05050102010706020507" pitchFamily="18" charset="2"/>
              </a:rPr>
              <a:t>94</a:t>
            </a:r>
            <a:r>
              <a:rPr lang="zh-CN" altLang="en-US" sz="2400" dirty="0">
                <a:solidFill>
                  <a:srgbClr val="FFFFFF"/>
                </a:solidFill>
                <a:latin typeface="Arial" panose="020B0604020202020204" pitchFamily="34" charset="0"/>
                <a:ea typeface="楷体_GB2312" pitchFamily="49" charset="-122"/>
                <a:sym typeface="Symbol" panose="05050102010706020507" pitchFamily="18" charset="2"/>
              </a:rPr>
              <a:t>个编码中的一部分表示两级汉字</a:t>
            </a:r>
            <a:r>
              <a:rPr lang="zh-CN" altLang="en-US" sz="2400" dirty="0">
                <a:solidFill>
                  <a:srgbClr val="FFFF00"/>
                </a:solidFill>
                <a:latin typeface="Arial" panose="020B0604020202020204" pitchFamily="34" charset="0"/>
                <a:ea typeface="楷体_GB2312" pitchFamily="49" charset="-122"/>
              </a:rPr>
              <a:t>以及英、俄、日文字母与其他符号</a:t>
            </a:r>
            <a:r>
              <a:rPr lang="en-US" altLang="zh-CN" sz="2400" dirty="0">
                <a:solidFill>
                  <a:srgbClr val="FFFF00"/>
                </a:solidFill>
                <a:latin typeface="Arial" panose="020B0604020202020204" pitchFamily="34" charset="0"/>
                <a:ea typeface="楷体_GB2312" pitchFamily="49" charset="-122"/>
              </a:rPr>
              <a:t>(687</a:t>
            </a:r>
            <a:r>
              <a:rPr lang="zh-CN" altLang="en-US" sz="2400" dirty="0">
                <a:solidFill>
                  <a:srgbClr val="FFFF00"/>
                </a:solidFill>
                <a:latin typeface="Arial" panose="020B0604020202020204" pitchFamily="34" charset="0"/>
                <a:ea typeface="楷体_GB2312" pitchFamily="49" charset="-122"/>
              </a:rPr>
              <a:t>个</a:t>
            </a:r>
            <a:r>
              <a:rPr lang="en-US" altLang="zh-CN" sz="2400" dirty="0">
                <a:solidFill>
                  <a:srgbClr val="FFFF00"/>
                </a:solidFill>
                <a:latin typeface="Arial" panose="020B0604020202020204" pitchFamily="34" charset="0"/>
                <a:ea typeface="楷体_GB2312" pitchFamily="49" charset="-122"/>
              </a:rPr>
              <a:t>)</a:t>
            </a:r>
            <a:r>
              <a:rPr lang="zh-CN" altLang="en-US" sz="2400" dirty="0">
                <a:solidFill>
                  <a:srgbClr val="FFFF00"/>
                </a:solidFill>
                <a:latin typeface="Arial" panose="020B0604020202020204" pitchFamily="34" charset="0"/>
                <a:ea typeface="楷体_GB2312" pitchFamily="49" charset="-122"/>
              </a:rPr>
              <a:t>共</a:t>
            </a:r>
            <a:r>
              <a:rPr lang="en-US" altLang="zh-CN" sz="2400" dirty="0">
                <a:solidFill>
                  <a:srgbClr val="FFFF00"/>
                </a:solidFill>
                <a:latin typeface="Arial" panose="020B0604020202020204" pitchFamily="34" charset="0"/>
                <a:ea typeface="楷体_GB2312" pitchFamily="49" charset="-122"/>
              </a:rPr>
              <a:t>7445</a:t>
            </a:r>
            <a:r>
              <a:rPr lang="zh-CN" altLang="en-US" sz="2400" dirty="0">
                <a:solidFill>
                  <a:srgbClr val="FFFF00"/>
                </a:solidFill>
                <a:latin typeface="Arial" panose="020B0604020202020204" pitchFamily="34" charset="0"/>
                <a:ea typeface="楷体_GB2312" pitchFamily="49" charset="-122"/>
              </a:rPr>
              <a:t>个。</a:t>
            </a:r>
            <a:endParaRPr lang="zh-CN" altLang="en-US" sz="2400" dirty="0">
              <a:solidFill>
                <a:srgbClr val="FFFF00"/>
              </a:solidFill>
              <a:latin typeface="Arial" panose="020B0604020202020204" pitchFamily="34" charset="0"/>
              <a:ea typeface="楷体_GB2312" pitchFamily="49" charset="-122"/>
            </a:endParaRPr>
          </a:p>
        </p:txBody>
      </p:sp>
      <p:sp>
        <p:nvSpPr>
          <p:cNvPr id="5" name="文本框 4"/>
          <p:cNvSpPr txBox="1"/>
          <p:nvPr/>
        </p:nvSpPr>
        <p:spPr>
          <a:xfrm>
            <a:off x="288636" y="4525168"/>
            <a:ext cx="11838709" cy="1938992"/>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sym typeface="+mn-ea"/>
              </a:rPr>
              <a:t>       GB2312 ：国标中文编码，2个字节表示中文；</a:t>
            </a:r>
            <a:endParaRPr lang="en-US" altLang="zh-CN" sz="2400" dirty="0">
              <a:solidFill>
                <a:schemeClr val="bg1"/>
              </a:solidFill>
              <a:latin typeface="微软雅黑" panose="020B0503020204020204" pitchFamily="34" charset="-122"/>
              <a:ea typeface="微软雅黑" panose="020B0503020204020204" pitchFamily="34" charset="-122"/>
              <a:sym typeface="+mn-ea"/>
            </a:endParaRPr>
          </a:p>
          <a:p>
            <a:r>
              <a:rPr lang="en-US" altLang="zh-CN" sz="2400" dirty="0">
                <a:solidFill>
                  <a:schemeClr val="bg1"/>
                </a:solidFill>
                <a:latin typeface="微软雅黑" panose="020B0503020204020204" pitchFamily="34" charset="-122"/>
                <a:ea typeface="微软雅黑" panose="020B0503020204020204" pitchFamily="34" charset="-122"/>
                <a:sym typeface="+mn-ea"/>
              </a:rPr>
              <a:t>       GBK       </a:t>
            </a:r>
            <a:r>
              <a:rPr lang="zh-CN" altLang="en-US" sz="2400" dirty="0">
                <a:solidFill>
                  <a:schemeClr val="bg1"/>
                </a:solidFill>
                <a:latin typeface="微软雅黑" panose="020B0503020204020204" pitchFamily="34" charset="-122"/>
                <a:ea typeface="微软雅黑" panose="020B0503020204020204" pitchFamily="34" charset="-122"/>
                <a:sym typeface="+mn-ea"/>
              </a:rPr>
              <a:t>：GB2312→</a:t>
            </a:r>
            <a:r>
              <a:rPr lang="en-US" altLang="zh-CN" sz="2400" dirty="0">
                <a:solidFill>
                  <a:schemeClr val="bg1"/>
                </a:solidFill>
                <a:latin typeface="微软雅黑" panose="020B0503020204020204" pitchFamily="34" charset="-122"/>
                <a:ea typeface="微软雅黑" panose="020B0503020204020204" pitchFamily="34" charset="-122"/>
                <a:sym typeface="+mn-ea"/>
              </a:rPr>
              <a:t>GBK</a:t>
            </a:r>
            <a:r>
              <a:rPr lang="zh-CN" altLang="en-US" sz="2400" dirty="0">
                <a:solidFill>
                  <a:schemeClr val="bg1"/>
                </a:solidFill>
                <a:latin typeface="微软雅黑" panose="020B0503020204020204" pitchFamily="34" charset="-122"/>
                <a:ea typeface="微软雅黑" panose="020B0503020204020204" pitchFamily="34" charset="-122"/>
                <a:sym typeface="+mn-ea"/>
              </a:rPr>
              <a:t>→</a:t>
            </a:r>
            <a:r>
              <a:rPr lang="en-US" altLang="zh-CN" sz="2400" dirty="0">
                <a:solidFill>
                  <a:schemeClr val="bg1"/>
                </a:solidFill>
                <a:latin typeface="微软雅黑" panose="020B0503020204020204" pitchFamily="34" charset="-122"/>
                <a:ea typeface="微软雅黑" panose="020B0503020204020204" pitchFamily="34" charset="-122"/>
                <a:sym typeface="+mn-ea"/>
              </a:rPr>
              <a:t>GB18030</a:t>
            </a:r>
            <a:r>
              <a:rPr lang="zh-CN" altLang="en-US" sz="2400" dirty="0">
                <a:solidFill>
                  <a:schemeClr val="bg1"/>
                </a:solidFill>
                <a:latin typeface="微软雅黑" panose="020B0503020204020204" pitchFamily="34" charset="-122"/>
                <a:ea typeface="微软雅黑" panose="020B0503020204020204" pitchFamily="34" charset="-122"/>
                <a:sym typeface="+mn-ea"/>
              </a:rPr>
              <a:t>；</a:t>
            </a:r>
            <a:endParaRPr lang="en-US" altLang="zh-CN" sz="2400" dirty="0">
              <a:solidFill>
                <a:schemeClr val="bg1"/>
              </a:solidFill>
              <a:latin typeface="微软雅黑" panose="020B0503020204020204" pitchFamily="34" charset="-122"/>
              <a:ea typeface="微软雅黑" panose="020B0503020204020204" pitchFamily="34" charset="-122"/>
              <a:sym typeface="+mn-ea"/>
            </a:endParaRPr>
          </a:p>
          <a:p>
            <a:r>
              <a:rPr lang="en-US" altLang="zh-CN" sz="2400" dirty="0">
                <a:solidFill>
                  <a:schemeClr val="bg1"/>
                </a:solidFill>
                <a:latin typeface="微软雅黑" panose="020B0503020204020204" pitchFamily="34" charset="-122"/>
                <a:ea typeface="微软雅黑" panose="020B0503020204020204" pitchFamily="34" charset="-122"/>
                <a:sym typeface="+mn-ea"/>
              </a:rPr>
              <a:t>       </a:t>
            </a:r>
            <a:r>
              <a:rPr lang="zh-CN" altLang="en-US" sz="2400" dirty="0">
                <a:solidFill>
                  <a:schemeClr val="bg1"/>
                </a:solidFill>
                <a:latin typeface="微软雅黑" panose="020B0503020204020204" pitchFamily="34" charset="-122"/>
                <a:ea typeface="微软雅黑" panose="020B0503020204020204" pitchFamily="34" charset="-122"/>
                <a:sym typeface="+mn-ea"/>
              </a:rPr>
              <a:t>CP936   ：是微软在GBK基础上开发的编码方式。</a:t>
            </a:r>
            <a:endParaRPr lang="en-US" altLang="zh-CN" sz="2400" dirty="0">
              <a:solidFill>
                <a:schemeClr val="bg1"/>
              </a:solidFill>
              <a:latin typeface="微软雅黑" panose="020B0503020204020204" pitchFamily="34" charset="-122"/>
              <a:ea typeface="微软雅黑" panose="020B0503020204020204" pitchFamily="34" charset="-122"/>
              <a:sym typeface="+mn-ea"/>
            </a:endParaRPr>
          </a:p>
          <a:p>
            <a:r>
              <a:rPr lang="en-US" altLang="zh-CN" sz="2400" dirty="0">
                <a:solidFill>
                  <a:schemeClr val="bg1"/>
                </a:solidFill>
                <a:latin typeface="微软雅黑" panose="020B0503020204020204" pitchFamily="34" charset="-122"/>
                <a:ea typeface="微软雅黑" panose="020B0503020204020204" pitchFamily="34" charset="-122"/>
                <a:sym typeface="+mn-ea"/>
              </a:rPr>
              <a:t>       </a:t>
            </a:r>
            <a:r>
              <a:rPr lang="zh-CN" altLang="en-US" sz="2400" dirty="0">
                <a:solidFill>
                  <a:schemeClr val="bg1"/>
                </a:solidFill>
                <a:latin typeface="微软雅黑" panose="020B0503020204020204" pitchFamily="34" charset="-122"/>
                <a:ea typeface="微软雅黑" panose="020B0503020204020204" pitchFamily="34" charset="-122"/>
                <a:sym typeface="+mn-ea"/>
              </a:rPr>
              <a:t>UTF-8    ： 全世界所有国家需要用到的字符进行了编码，以1个字节表示英语字符3个字节表示中文，有些语言的符号使用2个字节（例如俄语和希腊语符号</a:t>
            </a:r>
            <a:r>
              <a:rPr lang="en-US" altLang="zh-CN" sz="2400" dirty="0">
                <a:solidFill>
                  <a:schemeClr val="bg1"/>
                </a:solidFill>
                <a:latin typeface="微软雅黑" panose="020B0503020204020204" pitchFamily="34" charset="-122"/>
                <a:ea typeface="微软雅黑" panose="020B0503020204020204" pitchFamily="34" charset="-122"/>
                <a:sym typeface="+mn-ea"/>
              </a:rPr>
              <a:t>)</a:t>
            </a:r>
            <a:r>
              <a:rPr lang="zh-CN" altLang="en-US" sz="2400" dirty="0">
                <a:solidFill>
                  <a:schemeClr val="bg1"/>
                </a:solidFill>
                <a:latin typeface="微软雅黑" panose="020B0503020204020204" pitchFamily="34" charset="-122"/>
                <a:ea typeface="微软雅黑" panose="020B0503020204020204" pitchFamily="34" charset="-122"/>
                <a:sym typeface="+mn-ea"/>
              </a:rPr>
              <a:t>或4个字节。</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4082"/>
                                        </p:tgtEl>
                                        <p:attrNameLst>
                                          <p:attrName>style.visibility</p:attrName>
                                        </p:attrNameLst>
                                      </p:cBhvr>
                                      <p:to>
                                        <p:strVal val="visible"/>
                                      </p:to>
                                    </p:set>
                                    <p:animEffect transition="in" filter="box(in)">
                                      <p:cBhvr>
                                        <p:cTn id="7" dur="500"/>
                                        <p:tgtEl>
                                          <p:spTgt spid="1740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083"/>
                                        </p:tgtEl>
                                        <p:attrNameLst>
                                          <p:attrName>style.visibility</p:attrName>
                                        </p:attrNameLst>
                                      </p:cBhvr>
                                      <p:to>
                                        <p:strVal val="visible"/>
                                      </p:to>
                                    </p:set>
                                    <p:animEffect transition="in" filter="blinds(horizontal)">
                                      <p:cBhvr>
                                        <p:cTn id="12" dur="500"/>
                                        <p:tgtEl>
                                          <p:spTgt spid="17408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7408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7408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7408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74085">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74085">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74085">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autoUpdateAnimBg="0"/>
      <p:bldP spid="174083" grpId="0" autoUpdateAnimBg="0"/>
      <p:bldP spid="174085" grpId="0" autoUpdateAnimBg="0" build="p"/>
      <p:bldP spid="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p:cNvSpPr txBox="1">
            <a:spLocks noChangeArrowheads="1"/>
          </p:cNvSpPr>
          <p:nvPr/>
        </p:nvSpPr>
        <p:spPr bwMode="auto">
          <a:xfrm>
            <a:off x="268575" y="756088"/>
            <a:ext cx="1179411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None/>
            </a:pPr>
            <a:r>
              <a:rPr lang="en-US" altLang="zh-CN" sz="2400" dirty="0">
                <a:solidFill>
                  <a:schemeClr val="bg1"/>
                </a:solidFill>
                <a:latin typeface="Arial" panose="020B0604020202020204" pitchFamily="34" charset="0"/>
                <a:ea typeface="楷体_GB2312" pitchFamily="49" charset="-122"/>
              </a:rPr>
              <a:t>       </a:t>
            </a:r>
            <a:r>
              <a:rPr lang="zh-CN" altLang="en-US" sz="2400" dirty="0">
                <a:solidFill>
                  <a:schemeClr val="bg1"/>
                </a:solidFill>
                <a:latin typeface="Arial" panose="020B0604020202020204" pitchFamily="34" charset="0"/>
                <a:ea typeface="楷体_GB2312" pitchFamily="49" charset="-122"/>
              </a:rPr>
              <a:t>机内码是计算机内部存储和处理汉字时所用的代码。计算机既要处理汉字，也要处理西文。为了实现中、西文兼容，通常利用字节的最高位来区分某个码值是代表汉字或</a:t>
            </a:r>
            <a:r>
              <a:rPr lang="en-US" altLang="zh-CN" sz="2400" dirty="0">
                <a:solidFill>
                  <a:schemeClr val="bg1"/>
                </a:solidFill>
                <a:latin typeface="Arial" panose="020B0604020202020204" pitchFamily="34" charset="0"/>
                <a:ea typeface="楷体_GB2312" pitchFamily="49" charset="-122"/>
              </a:rPr>
              <a:t>ASCII</a:t>
            </a:r>
            <a:r>
              <a:rPr lang="zh-CN" altLang="en-US" sz="2400" dirty="0">
                <a:solidFill>
                  <a:schemeClr val="bg1"/>
                </a:solidFill>
                <a:latin typeface="Arial" panose="020B0604020202020204" pitchFamily="34" charset="0"/>
                <a:ea typeface="楷体_GB2312" pitchFamily="49" charset="-122"/>
              </a:rPr>
              <a:t>码字符。若最高位为“</a:t>
            </a:r>
            <a:r>
              <a:rPr lang="en-US" altLang="zh-CN" sz="2400" dirty="0">
                <a:solidFill>
                  <a:schemeClr val="bg1"/>
                </a:solidFill>
                <a:latin typeface="Arial" panose="020B0604020202020204" pitchFamily="34" charset="0"/>
                <a:ea typeface="楷体_GB2312" pitchFamily="49" charset="-122"/>
              </a:rPr>
              <a:t>1</a:t>
            </a:r>
            <a:r>
              <a:rPr lang="zh-CN" altLang="en-US" sz="2400" dirty="0">
                <a:solidFill>
                  <a:schemeClr val="bg1"/>
                </a:solidFill>
                <a:latin typeface="Arial" panose="020B0604020202020204" pitchFamily="34" charset="0"/>
                <a:ea typeface="楷体_GB2312" pitchFamily="49" charset="-122"/>
              </a:rPr>
              <a:t>视为汉字符，为“</a:t>
            </a:r>
            <a:r>
              <a:rPr lang="en-US" altLang="zh-CN" sz="2400" dirty="0">
                <a:solidFill>
                  <a:schemeClr val="bg1"/>
                </a:solidFill>
                <a:latin typeface="Arial" panose="020B0604020202020204" pitchFamily="34" charset="0"/>
                <a:ea typeface="楷体_GB2312" pitchFamily="49" charset="-122"/>
              </a:rPr>
              <a:t>0”</a:t>
            </a:r>
            <a:r>
              <a:rPr lang="zh-CN" altLang="en-US" sz="2400" dirty="0">
                <a:solidFill>
                  <a:schemeClr val="bg1"/>
                </a:solidFill>
                <a:latin typeface="Arial" panose="020B0604020202020204" pitchFamily="34" charset="0"/>
                <a:ea typeface="楷体_GB2312" pitchFamily="49" charset="-122"/>
              </a:rPr>
              <a:t>视为</a:t>
            </a:r>
            <a:r>
              <a:rPr lang="en-US" altLang="zh-CN" sz="2400" dirty="0">
                <a:solidFill>
                  <a:schemeClr val="bg1"/>
                </a:solidFill>
                <a:latin typeface="Arial" panose="020B0604020202020204" pitchFamily="34" charset="0"/>
                <a:ea typeface="楷体_GB2312" pitchFamily="49" charset="-122"/>
              </a:rPr>
              <a:t>ASCII</a:t>
            </a:r>
            <a:r>
              <a:rPr lang="zh-CN" altLang="en-US" sz="2400" dirty="0">
                <a:solidFill>
                  <a:schemeClr val="bg1"/>
                </a:solidFill>
                <a:latin typeface="Arial" panose="020B0604020202020204" pitchFamily="34" charset="0"/>
                <a:ea typeface="楷体_GB2312" pitchFamily="49" charset="-122"/>
              </a:rPr>
              <a:t>字符。所以，汉字机内码在国标码的基础上，把</a:t>
            </a:r>
            <a:r>
              <a:rPr lang="en-US" altLang="zh-CN" sz="2400" dirty="0">
                <a:solidFill>
                  <a:schemeClr val="bg1"/>
                </a:solidFill>
                <a:latin typeface="Arial" panose="020B0604020202020204" pitchFamily="34" charset="0"/>
                <a:ea typeface="楷体_GB2312" pitchFamily="49" charset="-122"/>
              </a:rPr>
              <a:t>2</a:t>
            </a:r>
            <a:r>
              <a:rPr lang="zh-CN" altLang="en-US" sz="2400" dirty="0">
                <a:solidFill>
                  <a:schemeClr val="bg1"/>
                </a:solidFill>
                <a:latin typeface="Arial" panose="020B0604020202020204" pitchFamily="34" charset="0"/>
                <a:ea typeface="楷体_GB2312" pitchFamily="49" charset="-122"/>
              </a:rPr>
              <a:t>个字节的最高位一律由“</a:t>
            </a:r>
            <a:r>
              <a:rPr lang="en-US" altLang="zh-CN" sz="2400" dirty="0">
                <a:solidFill>
                  <a:schemeClr val="bg1"/>
                </a:solidFill>
                <a:latin typeface="Arial" panose="020B0604020202020204" pitchFamily="34" charset="0"/>
                <a:ea typeface="楷体_GB2312" pitchFamily="49" charset="-122"/>
              </a:rPr>
              <a:t>0”</a:t>
            </a:r>
            <a:r>
              <a:rPr lang="zh-CN" altLang="en-US" sz="2400" dirty="0">
                <a:solidFill>
                  <a:schemeClr val="bg1"/>
                </a:solidFill>
                <a:latin typeface="Arial" panose="020B0604020202020204" pitchFamily="34" charset="0"/>
                <a:ea typeface="楷体_GB2312" pitchFamily="49" charset="-122"/>
              </a:rPr>
              <a:t>改“</a:t>
            </a:r>
            <a:r>
              <a:rPr lang="en-US" altLang="zh-CN" sz="2400" dirty="0">
                <a:solidFill>
                  <a:schemeClr val="bg1"/>
                </a:solidFill>
                <a:latin typeface="Arial" panose="020B0604020202020204" pitchFamily="34" charset="0"/>
                <a:ea typeface="楷体_GB2312" pitchFamily="49" charset="-122"/>
              </a:rPr>
              <a:t>1”</a:t>
            </a:r>
            <a:r>
              <a:rPr lang="zh-CN" altLang="en-US" sz="2400" dirty="0">
                <a:solidFill>
                  <a:schemeClr val="bg1"/>
                </a:solidFill>
                <a:latin typeface="Arial" panose="020B0604020202020204" pitchFamily="34" charset="0"/>
                <a:ea typeface="楷体_GB2312" pitchFamily="49" charset="-122"/>
              </a:rPr>
              <a:t>构成。 </a:t>
            </a:r>
            <a:endParaRPr lang="zh-CN" altLang="en-US" sz="2400" dirty="0">
              <a:solidFill>
                <a:schemeClr val="bg1"/>
              </a:solidFill>
              <a:latin typeface="Arial" panose="020B0604020202020204" pitchFamily="34" charset="0"/>
              <a:ea typeface="楷体_GB2312" pitchFamily="49" charset="-122"/>
            </a:endParaRPr>
          </a:p>
        </p:txBody>
      </p:sp>
      <p:sp>
        <p:nvSpPr>
          <p:cNvPr id="175109" name="Text Box 5"/>
          <p:cNvSpPr txBox="1">
            <a:spLocks noChangeArrowheads="1"/>
          </p:cNvSpPr>
          <p:nvPr/>
        </p:nvSpPr>
        <p:spPr bwMode="auto">
          <a:xfrm>
            <a:off x="2027548" y="4941169"/>
            <a:ext cx="8531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buFontTx/>
              <a:buNone/>
            </a:pPr>
            <a:r>
              <a:rPr lang="zh-CN" altLang="en-US" sz="2400" dirty="0">
                <a:solidFill>
                  <a:srgbClr val="FFFF00"/>
                </a:solidFill>
                <a:latin typeface="Arial" panose="020B0604020202020204" pitchFamily="34" charset="0"/>
                <a:ea typeface="楷体_GB2312" pitchFamily="49" charset="-122"/>
              </a:rPr>
              <a:t>每个汉字占两个字节，国标码最高位为</a:t>
            </a:r>
            <a:r>
              <a:rPr lang="en-US" altLang="zh-CN" sz="2400" dirty="0">
                <a:solidFill>
                  <a:srgbClr val="FFFF00"/>
                </a:solidFill>
                <a:latin typeface="Arial" panose="020B0604020202020204" pitchFamily="34" charset="0"/>
                <a:ea typeface="楷体_GB2312" pitchFamily="49" charset="-122"/>
              </a:rPr>
              <a:t>0</a:t>
            </a:r>
            <a:r>
              <a:rPr lang="zh-CN" altLang="en-US" sz="2400" dirty="0">
                <a:solidFill>
                  <a:srgbClr val="FFFF00"/>
                </a:solidFill>
                <a:latin typeface="Arial" panose="020B0604020202020204" pitchFamily="34" charset="0"/>
                <a:ea typeface="楷体_GB2312" pitchFamily="49" charset="-122"/>
              </a:rPr>
              <a:t>，机内码最高位为</a:t>
            </a:r>
            <a:r>
              <a:rPr lang="en-US" altLang="zh-CN" sz="2400" dirty="0">
                <a:solidFill>
                  <a:srgbClr val="FFFF00"/>
                </a:solidFill>
                <a:latin typeface="Arial" panose="020B0604020202020204" pitchFamily="34" charset="0"/>
                <a:ea typeface="楷体_GB2312" pitchFamily="49" charset="-122"/>
              </a:rPr>
              <a:t>1</a:t>
            </a:r>
            <a:r>
              <a:rPr lang="zh-CN" altLang="en-US" sz="2400" dirty="0">
                <a:solidFill>
                  <a:srgbClr val="FFFF00"/>
                </a:solidFill>
                <a:latin typeface="Arial" panose="020B0604020202020204" pitchFamily="34" charset="0"/>
                <a:ea typeface="楷体_GB2312" pitchFamily="49" charset="-122"/>
              </a:rPr>
              <a:t>。</a:t>
            </a:r>
            <a:endParaRPr lang="zh-CN" altLang="en-US" sz="2400" dirty="0">
              <a:solidFill>
                <a:srgbClr val="FFFF00"/>
              </a:solidFill>
              <a:latin typeface="Arial" panose="020B0604020202020204" pitchFamily="34" charset="0"/>
              <a:ea typeface="楷体_GB2312" pitchFamily="49" charset="-122"/>
            </a:endParaRPr>
          </a:p>
        </p:txBody>
      </p:sp>
      <p:sp>
        <p:nvSpPr>
          <p:cNvPr id="175110" name="Rectangle 6"/>
          <p:cNvSpPr>
            <a:spLocks noGrp="1" noChangeArrowheads="1"/>
          </p:cNvSpPr>
          <p:nvPr>
            <p:ph type="title"/>
          </p:nvPr>
        </p:nvSpPr>
        <p:spPr>
          <a:xfrm>
            <a:off x="268575" y="116632"/>
            <a:ext cx="7543800" cy="792163"/>
          </a:xfrm>
        </p:spPr>
        <p:txBody>
          <a:bodyPr/>
          <a:lstStyle/>
          <a:p>
            <a:pPr algn="l" eaLnBrk="1" hangingPunct="1"/>
            <a:r>
              <a:rPr lang="en-US" altLang="zh-CN" sz="2400" dirty="0">
                <a:solidFill>
                  <a:srgbClr val="FFFF00"/>
                </a:solidFill>
                <a:ea typeface="华文新魏" panose="02010800040101010101" pitchFamily="2" charset="-122"/>
              </a:rPr>
              <a:t>       ⑵</a:t>
            </a:r>
            <a:r>
              <a:rPr lang="zh-CN" altLang="en-US" sz="2400" dirty="0">
                <a:solidFill>
                  <a:srgbClr val="FFFF00"/>
                </a:solidFill>
                <a:ea typeface="楷体_GB2312" pitchFamily="49" charset="-122"/>
              </a:rPr>
              <a:t>汉字机内码</a:t>
            </a:r>
            <a:endParaRPr lang="zh-CN" altLang="en-US" sz="2400" dirty="0">
              <a:solidFill>
                <a:srgbClr val="FFFF00"/>
              </a:solidFill>
              <a:ea typeface="楷体_GB2312" pitchFamily="49" charset="-122"/>
            </a:endParaRPr>
          </a:p>
        </p:txBody>
      </p:sp>
      <p:graphicFrame>
        <p:nvGraphicFramePr>
          <p:cNvPr id="2" name="表格 1"/>
          <p:cNvGraphicFramePr>
            <a:graphicFrameLocks noGrp="1"/>
          </p:cNvGraphicFramePr>
          <p:nvPr/>
        </p:nvGraphicFramePr>
        <p:xfrm>
          <a:off x="1611911" y="2551053"/>
          <a:ext cx="8136906" cy="1981200"/>
        </p:xfrm>
        <a:graphic>
          <a:graphicData uri="http://schemas.openxmlformats.org/drawingml/2006/table">
            <a:tbl>
              <a:tblPr firstRow="1" bandRow="1">
                <a:tableStyleId>{5C22544A-7EE6-4342-B048-85BDC9FD1C3A}</a:tableStyleId>
              </a:tblPr>
              <a:tblGrid>
                <a:gridCol w="864096"/>
                <a:gridCol w="1728192"/>
                <a:gridCol w="3096344"/>
                <a:gridCol w="2448274"/>
              </a:tblGrid>
              <a:tr h="387667">
                <a:tc>
                  <a:txBody>
                    <a:bodyPr/>
                    <a:lstStyle/>
                    <a:p>
                      <a:pPr algn="ctr"/>
                      <a:r>
                        <a:rPr lang="zh-CN" altLang="en-US" sz="2000" baseline="0" dirty="0">
                          <a:latin typeface="幼圆" panose="02010509060101010101" pitchFamily="49" charset="-122"/>
                          <a:ea typeface="幼圆" panose="02010509060101010101" pitchFamily="49" charset="-122"/>
                        </a:rPr>
                        <a:t>汉字</a:t>
                      </a:r>
                      <a:endParaRPr lang="zh-CN" altLang="en-US" sz="2000" baseline="0" dirty="0">
                        <a:latin typeface="幼圆" panose="02010509060101010101" pitchFamily="49" charset="-122"/>
                        <a:ea typeface="幼圆" panose="02010509060101010101" pitchFamily="49" charset="-122"/>
                      </a:endParaRPr>
                    </a:p>
                  </a:txBody>
                  <a:tcPr anchor="ctr"/>
                </a:tc>
                <a:tc>
                  <a:txBody>
                    <a:bodyPr/>
                    <a:lstStyle/>
                    <a:p>
                      <a:pPr algn="ctr"/>
                      <a:r>
                        <a:rPr lang="zh-CN" altLang="en-US" sz="2000" baseline="0" dirty="0">
                          <a:latin typeface="幼圆" panose="02010509060101010101" pitchFamily="49" charset="-122"/>
                          <a:ea typeface="幼圆" panose="02010509060101010101" pitchFamily="49" charset="-122"/>
                        </a:rPr>
                        <a:t>编码名称</a:t>
                      </a:r>
                      <a:endParaRPr lang="zh-CN" altLang="en-US" sz="2000" baseline="0" dirty="0">
                        <a:latin typeface="幼圆" panose="02010509060101010101" pitchFamily="49" charset="-122"/>
                        <a:ea typeface="幼圆" panose="02010509060101010101" pitchFamily="49" charset="-122"/>
                      </a:endParaRPr>
                    </a:p>
                  </a:txBody>
                  <a:tcPr anchor="ctr"/>
                </a:tc>
                <a:tc>
                  <a:txBody>
                    <a:bodyPr/>
                    <a:lstStyle/>
                    <a:p>
                      <a:pPr algn="ctr"/>
                      <a:r>
                        <a:rPr lang="zh-CN" altLang="en-US" sz="2000" baseline="0" dirty="0">
                          <a:latin typeface="幼圆" panose="02010509060101010101" pitchFamily="49" charset="-122"/>
                          <a:ea typeface="幼圆" panose="02010509060101010101" pitchFamily="49" charset="-122"/>
                        </a:rPr>
                        <a:t>编码</a:t>
                      </a:r>
                      <a:endParaRPr lang="zh-CN" altLang="en-US" sz="2000" baseline="0" dirty="0">
                        <a:latin typeface="幼圆" panose="02010509060101010101" pitchFamily="49" charset="-122"/>
                        <a:ea typeface="幼圆" panose="02010509060101010101" pitchFamily="49" charset="-122"/>
                      </a:endParaRPr>
                    </a:p>
                  </a:txBody>
                  <a:tcPr anchor="ctr"/>
                </a:tc>
                <a:tc>
                  <a:txBody>
                    <a:bodyPr/>
                    <a:lstStyle/>
                    <a:p>
                      <a:pPr algn="ctr"/>
                      <a:r>
                        <a:rPr lang="zh-CN" altLang="en-US" sz="2000" baseline="0" dirty="0">
                          <a:latin typeface="幼圆" panose="02010509060101010101" pitchFamily="49" charset="-122"/>
                          <a:ea typeface="幼圆" panose="02010509060101010101" pitchFamily="49" charset="-122"/>
                        </a:rPr>
                        <a:t>变换规则</a:t>
                      </a:r>
                      <a:endParaRPr lang="zh-CN" altLang="en-US" sz="2000" baseline="0" dirty="0">
                        <a:latin typeface="幼圆" panose="02010509060101010101" pitchFamily="49" charset="-122"/>
                        <a:ea typeface="幼圆" panose="02010509060101010101" pitchFamily="49" charset="-122"/>
                      </a:endParaRPr>
                    </a:p>
                  </a:txBody>
                  <a:tcPr anchor="ctr"/>
                </a:tc>
              </a:tr>
              <a:tr h="387667">
                <a:tc rowSpan="4">
                  <a:txBody>
                    <a:bodyPr/>
                    <a:lstStyle/>
                    <a:p>
                      <a:pPr algn="ctr"/>
                      <a:r>
                        <a:rPr lang="zh-CN" altLang="en-US" sz="2000" baseline="0" dirty="0">
                          <a:latin typeface="幼圆" panose="02010509060101010101" pitchFamily="49" charset="-122"/>
                          <a:ea typeface="幼圆" panose="02010509060101010101" pitchFamily="49" charset="-122"/>
                        </a:rPr>
                        <a:t>宣城</a:t>
                      </a:r>
                      <a:endParaRPr lang="zh-CN" altLang="en-US" sz="2000" baseline="0" dirty="0">
                        <a:latin typeface="幼圆" panose="02010509060101010101" pitchFamily="49" charset="-122"/>
                        <a:ea typeface="幼圆" panose="02010509060101010101" pitchFamily="49" charset="-122"/>
                      </a:endParaRPr>
                    </a:p>
                  </a:txBody>
                  <a:tcPr anchor="ctr"/>
                </a:tc>
                <a:tc>
                  <a:txBody>
                    <a:bodyPr/>
                    <a:lstStyle/>
                    <a:p>
                      <a:pPr algn="ctr"/>
                      <a:r>
                        <a:rPr lang="zh-CN" altLang="en-US" sz="2000" baseline="0" dirty="0">
                          <a:latin typeface="幼圆" panose="02010509060101010101" pitchFamily="49" charset="-122"/>
                          <a:ea typeface="幼圆" panose="02010509060101010101" pitchFamily="49" charset="-122"/>
                        </a:rPr>
                        <a:t>区位码十进制</a:t>
                      </a:r>
                      <a:endParaRPr lang="zh-CN" altLang="en-US" sz="2000" baseline="0" dirty="0">
                        <a:latin typeface="幼圆" panose="02010509060101010101" pitchFamily="49" charset="-122"/>
                        <a:ea typeface="幼圆" panose="02010509060101010101" pitchFamily="49"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aseline="0" dirty="0">
                          <a:latin typeface="Consolas" panose="020B0609020204030204" pitchFamily="49" charset="0"/>
                          <a:ea typeface="幼圆" panose="02010509060101010101" pitchFamily="49" charset="-122"/>
                        </a:rPr>
                        <a:t>宣</a:t>
                      </a:r>
                      <a:r>
                        <a:rPr lang="en-US" altLang="zh-CN" sz="2000" baseline="0" dirty="0">
                          <a:latin typeface="Consolas" panose="020B0609020204030204" pitchFamily="49" charset="0"/>
                          <a:ea typeface="幼圆" panose="02010509060101010101" pitchFamily="49" charset="-122"/>
                        </a:rPr>
                        <a:t>48</a:t>
                      </a:r>
                      <a:r>
                        <a:rPr lang="zh-CN" altLang="en-US" sz="2000" baseline="0" dirty="0">
                          <a:latin typeface="Consolas" panose="020B0609020204030204" pitchFamily="49" charset="0"/>
                          <a:ea typeface="幼圆" panose="02010509060101010101" pitchFamily="49" charset="-122"/>
                        </a:rPr>
                        <a:t>区</a:t>
                      </a:r>
                      <a:r>
                        <a:rPr lang="en-US" altLang="zh-CN" sz="2000" baseline="0" dirty="0">
                          <a:latin typeface="Consolas" panose="020B0609020204030204" pitchFamily="49" charset="0"/>
                          <a:ea typeface="幼圆" panose="02010509060101010101" pitchFamily="49" charset="-122"/>
                        </a:rPr>
                        <a:t>91</a:t>
                      </a:r>
                      <a:r>
                        <a:rPr lang="zh-CN" altLang="en-US" sz="2000" baseline="0" dirty="0">
                          <a:latin typeface="Consolas" panose="020B0609020204030204" pitchFamily="49" charset="0"/>
                          <a:ea typeface="幼圆" panose="02010509060101010101" pitchFamily="49" charset="-122"/>
                        </a:rPr>
                        <a:t>位，城</a:t>
                      </a:r>
                      <a:r>
                        <a:rPr lang="en-US" altLang="zh-CN" sz="2000" baseline="0" dirty="0">
                          <a:latin typeface="Consolas" panose="020B0609020204030204" pitchFamily="49" charset="0"/>
                          <a:ea typeface="幼圆" panose="02010509060101010101" pitchFamily="49" charset="-122"/>
                        </a:rPr>
                        <a:t>19</a:t>
                      </a:r>
                      <a:r>
                        <a:rPr lang="zh-CN" altLang="en-US" sz="2000" baseline="0" dirty="0">
                          <a:latin typeface="Consolas" panose="020B0609020204030204" pitchFamily="49" charset="0"/>
                          <a:ea typeface="幼圆" panose="02010509060101010101" pitchFamily="49" charset="-122"/>
                        </a:rPr>
                        <a:t>区</a:t>
                      </a:r>
                      <a:r>
                        <a:rPr lang="en-US" altLang="zh-CN" sz="2000" baseline="0" dirty="0">
                          <a:latin typeface="Consolas" panose="020B0609020204030204" pitchFamily="49" charset="0"/>
                          <a:ea typeface="幼圆" panose="02010509060101010101" pitchFamily="49" charset="-122"/>
                        </a:rPr>
                        <a:t>39</a:t>
                      </a:r>
                      <a:r>
                        <a:rPr lang="zh-CN" altLang="en-US" sz="2000" baseline="0" dirty="0">
                          <a:latin typeface="Consolas" panose="020B0609020204030204" pitchFamily="49" charset="0"/>
                          <a:ea typeface="幼圆" panose="02010509060101010101" pitchFamily="49" charset="-122"/>
                        </a:rPr>
                        <a:t>位</a:t>
                      </a:r>
                      <a:endParaRPr lang="zh-CN" altLang="en-US" sz="2000" baseline="0" dirty="0">
                        <a:latin typeface="Consolas" panose="020B0609020204030204" pitchFamily="49" charset="0"/>
                        <a:ea typeface="幼圆" panose="02010509060101010101" pitchFamily="49" charset="-122"/>
                      </a:endParaRPr>
                    </a:p>
                  </a:txBody>
                  <a:tcPr anchor="ctr"/>
                </a:tc>
                <a:tc>
                  <a:txBody>
                    <a:bodyPr/>
                    <a:lstStyle/>
                    <a:p>
                      <a:pPr algn="ctr"/>
                      <a:endParaRPr lang="zh-CN" altLang="en-US" sz="2000" baseline="0" dirty="0">
                        <a:latin typeface="幼圆" panose="02010509060101010101" pitchFamily="49" charset="-122"/>
                        <a:ea typeface="幼圆" panose="02010509060101010101" pitchFamily="49" charset="-122"/>
                      </a:endParaRPr>
                    </a:p>
                  </a:txBody>
                  <a:tcPr anchor="ctr"/>
                </a:tc>
              </a:tr>
              <a:tr h="387667">
                <a:tc vMerge="1">
                  <a:tcPr anchor="ctr"/>
                </a:tc>
                <a:tc>
                  <a:txBody>
                    <a:bodyPr/>
                    <a:lstStyle/>
                    <a:p>
                      <a:pPr algn="ctr"/>
                      <a:r>
                        <a:rPr lang="zh-CN" altLang="en-US" sz="2000" baseline="0" dirty="0">
                          <a:latin typeface="幼圆" panose="02010509060101010101" pitchFamily="49" charset="-122"/>
                          <a:ea typeface="幼圆" panose="02010509060101010101" pitchFamily="49" charset="-122"/>
                        </a:rPr>
                        <a:t>区位码</a:t>
                      </a:r>
                      <a:endParaRPr lang="zh-CN" altLang="en-US" sz="2000" baseline="0" dirty="0">
                        <a:latin typeface="幼圆" panose="02010509060101010101" pitchFamily="49" charset="-122"/>
                        <a:ea typeface="幼圆" panose="02010509060101010101" pitchFamily="49"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aseline="0" dirty="0">
                          <a:latin typeface="Consolas" panose="020B0609020204030204" pitchFamily="49" charset="0"/>
                          <a:ea typeface="幼圆" panose="02010509060101010101" pitchFamily="49" charset="-122"/>
                        </a:rPr>
                        <a:t>(305BH)(1327H)</a:t>
                      </a:r>
                      <a:endParaRPr lang="zh-CN" altLang="en-US" sz="2000" baseline="0" dirty="0">
                        <a:latin typeface="Consolas" panose="020B0609020204030204" pitchFamily="49" charset="0"/>
                        <a:ea typeface="幼圆" panose="02010509060101010101" pitchFamily="49" charset="-122"/>
                      </a:endParaRPr>
                    </a:p>
                  </a:txBody>
                  <a:tcPr anchor="ctr"/>
                </a:tc>
                <a:tc>
                  <a:txBody>
                    <a:bodyPr/>
                    <a:lstStyle/>
                    <a:p>
                      <a:pPr algn="ctr"/>
                      <a:endParaRPr lang="zh-CN" altLang="en-US" sz="2000" baseline="0" dirty="0">
                        <a:latin typeface="幼圆" panose="02010509060101010101" pitchFamily="49" charset="-122"/>
                        <a:ea typeface="幼圆" panose="02010509060101010101" pitchFamily="49" charset="-122"/>
                      </a:endParaRPr>
                    </a:p>
                  </a:txBody>
                  <a:tcPr anchor="ctr"/>
                </a:tc>
              </a:tr>
              <a:tr h="387667">
                <a:tc vMerge="1">
                  <a:tcPr/>
                </a:tc>
                <a:tc>
                  <a:txBody>
                    <a:bodyPr/>
                    <a:lstStyle/>
                    <a:p>
                      <a:pPr algn="ctr"/>
                      <a:r>
                        <a:rPr lang="zh-CN" altLang="en-US" sz="2000" baseline="0" dirty="0">
                          <a:latin typeface="幼圆" panose="02010509060101010101" pitchFamily="49" charset="-122"/>
                          <a:ea typeface="幼圆" panose="02010509060101010101" pitchFamily="49" charset="-122"/>
                        </a:rPr>
                        <a:t>国标码</a:t>
                      </a:r>
                      <a:endParaRPr lang="zh-CN" altLang="en-US" sz="2000" baseline="0" dirty="0">
                        <a:latin typeface="幼圆" panose="02010509060101010101" pitchFamily="49" charset="-122"/>
                        <a:ea typeface="幼圆" panose="02010509060101010101" pitchFamily="49"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aseline="0" dirty="0">
                          <a:latin typeface="Consolas" panose="020B0609020204030204" pitchFamily="49" charset="0"/>
                          <a:ea typeface="幼圆" panose="02010509060101010101" pitchFamily="49" charset="-122"/>
                        </a:rPr>
                        <a:t>(507BH)(3347H) </a:t>
                      </a:r>
                      <a:endParaRPr lang="zh-CN" altLang="en-US" sz="2000" baseline="0" dirty="0">
                        <a:latin typeface="Consolas" panose="020B0609020204030204" pitchFamily="49" charset="0"/>
                        <a:ea typeface="幼圆" panose="02010509060101010101" pitchFamily="49" charset="-122"/>
                      </a:endParaRPr>
                    </a:p>
                  </a:txBody>
                  <a:tcPr anchor="ctr"/>
                </a:tc>
                <a:tc>
                  <a:txBody>
                    <a:bodyPr/>
                    <a:lstStyle/>
                    <a:p>
                      <a:pPr algn="ctr"/>
                      <a:r>
                        <a:rPr lang="zh-CN" altLang="en-US" sz="2000" baseline="0" dirty="0">
                          <a:latin typeface="幼圆" panose="02010509060101010101" pitchFamily="49" charset="-122"/>
                          <a:ea typeface="幼圆" panose="02010509060101010101" pitchFamily="49" charset="-122"/>
                        </a:rPr>
                        <a:t>区位码</a:t>
                      </a:r>
                      <a:r>
                        <a:rPr lang="en-US" altLang="zh-CN" sz="2000" baseline="0" dirty="0">
                          <a:latin typeface="幼圆" panose="02010509060101010101" pitchFamily="49" charset="-122"/>
                          <a:ea typeface="幼圆" panose="02010509060101010101" pitchFamily="49" charset="-122"/>
                        </a:rPr>
                        <a:t>+32</a:t>
                      </a:r>
                      <a:endParaRPr lang="zh-CN" altLang="en-US" sz="2000" baseline="0" dirty="0">
                        <a:latin typeface="幼圆" panose="02010509060101010101" pitchFamily="49" charset="-122"/>
                        <a:ea typeface="幼圆" panose="02010509060101010101" pitchFamily="49" charset="-122"/>
                      </a:endParaRPr>
                    </a:p>
                  </a:txBody>
                  <a:tcPr anchor="ctr"/>
                </a:tc>
              </a:tr>
              <a:tr h="387667">
                <a:tc vMerge="1">
                  <a:tcPr/>
                </a:tc>
                <a:tc>
                  <a:txBody>
                    <a:bodyPr/>
                    <a:lstStyle/>
                    <a:p>
                      <a:pPr algn="ctr"/>
                      <a:r>
                        <a:rPr lang="zh-CN" altLang="en-US" sz="2000" baseline="0" dirty="0">
                          <a:latin typeface="幼圆" panose="02010509060101010101" pitchFamily="49" charset="-122"/>
                          <a:ea typeface="幼圆" panose="02010509060101010101" pitchFamily="49" charset="-122"/>
                        </a:rPr>
                        <a:t>机内码</a:t>
                      </a:r>
                      <a:endParaRPr lang="zh-CN" altLang="en-US" sz="2000" baseline="0" dirty="0">
                        <a:latin typeface="幼圆" panose="02010509060101010101" pitchFamily="49" charset="-122"/>
                        <a:ea typeface="幼圆" panose="02010509060101010101" pitchFamily="49" charset="-122"/>
                      </a:endParaRPr>
                    </a:p>
                  </a:txBody>
                  <a:tcPr anchor="ctr"/>
                </a:tc>
                <a:tc>
                  <a:txBody>
                    <a:bodyPr/>
                    <a:lstStyle/>
                    <a:p>
                      <a:pPr algn="ctr"/>
                      <a:r>
                        <a:rPr lang="en-US" altLang="zh-CN" sz="2000" baseline="0" dirty="0">
                          <a:latin typeface="Consolas" panose="020B0609020204030204" pitchFamily="49" charset="0"/>
                          <a:ea typeface="幼圆" panose="02010509060101010101" pitchFamily="49" charset="-122"/>
                        </a:rPr>
                        <a:t>(D0FBH)(B3C7H)</a:t>
                      </a:r>
                      <a:endParaRPr lang="zh-CN" altLang="en-US" sz="2000" baseline="0" dirty="0">
                        <a:latin typeface="Consolas" panose="020B0609020204030204" pitchFamily="49" charset="0"/>
                        <a:ea typeface="幼圆" panose="02010509060101010101" pitchFamily="49" charset="-122"/>
                      </a:endParaRPr>
                    </a:p>
                  </a:txBody>
                  <a:tcPr anchor="ctr"/>
                </a:tc>
                <a:tc>
                  <a:txBody>
                    <a:bodyPr/>
                    <a:lstStyle/>
                    <a:p>
                      <a:pPr algn="ctr"/>
                      <a:r>
                        <a:rPr lang="zh-CN" altLang="en-US" sz="2000" baseline="0" dirty="0">
                          <a:latin typeface="幼圆" panose="02010509060101010101" pitchFamily="49" charset="-122"/>
                          <a:ea typeface="幼圆" panose="02010509060101010101" pitchFamily="49" charset="-122"/>
                        </a:rPr>
                        <a:t>国标码最高位置</a:t>
                      </a:r>
                      <a:r>
                        <a:rPr lang="en-US" altLang="zh-CN" sz="2000" baseline="0" dirty="0">
                          <a:latin typeface="幼圆" panose="02010509060101010101" pitchFamily="49" charset="-122"/>
                          <a:ea typeface="幼圆" panose="02010509060101010101" pitchFamily="49" charset="-122"/>
                        </a:rPr>
                        <a:t>1</a:t>
                      </a:r>
                      <a:endParaRPr lang="zh-CN" altLang="en-US" sz="2000" baseline="0" dirty="0">
                        <a:latin typeface="幼圆" panose="02010509060101010101" pitchFamily="49" charset="-122"/>
                        <a:ea typeface="幼圆" panose="02010509060101010101" pitchFamily="49" charset="-122"/>
                      </a:endParaRPr>
                    </a:p>
                  </a:txBody>
                  <a:tcPr anchor="ctr"/>
                </a:tc>
              </a:tr>
            </a:tbl>
          </a:graphicData>
        </a:graphic>
      </p:graphicFrame>
      <p:sp>
        <p:nvSpPr>
          <p:cNvPr id="8" name="Text Box 5"/>
          <p:cNvSpPr txBox="1">
            <a:spLocks noChangeArrowheads="1"/>
          </p:cNvSpPr>
          <p:nvPr/>
        </p:nvSpPr>
        <p:spPr bwMode="auto">
          <a:xfrm>
            <a:off x="2029271" y="5392664"/>
            <a:ext cx="4647106" cy="1348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buFontTx/>
              <a:buNone/>
            </a:pPr>
            <a:r>
              <a:rPr lang="en-US" altLang="zh-CN" sz="2400" dirty="0">
                <a:solidFill>
                  <a:srgbClr val="FFFF00"/>
                </a:solidFill>
                <a:latin typeface="Arial" panose="020B0604020202020204" pitchFamily="34" charset="0"/>
                <a:ea typeface="楷体_GB2312" pitchFamily="49" charset="-122"/>
              </a:rPr>
              <a:t>GB2312   →  GBK  →  GB18030</a:t>
            </a:r>
            <a:endParaRPr lang="en-US" altLang="zh-CN" sz="2400" dirty="0">
              <a:solidFill>
                <a:srgbClr val="FFFF00"/>
              </a:solidFill>
              <a:latin typeface="Arial" panose="020B0604020202020204" pitchFamily="34" charset="0"/>
              <a:ea typeface="楷体_GB2312" pitchFamily="49" charset="-122"/>
            </a:endParaRPr>
          </a:p>
          <a:p>
            <a:pPr marL="457200" indent="-457200">
              <a:buFontTx/>
              <a:buAutoNum type="arabicPlain" startAt="1980"/>
            </a:pPr>
            <a:r>
              <a:rPr lang="en-US" altLang="zh-CN" sz="2400" dirty="0">
                <a:solidFill>
                  <a:srgbClr val="FFFF00"/>
                </a:solidFill>
                <a:latin typeface="Arial" panose="020B0604020202020204" pitchFamily="34" charset="0"/>
                <a:ea typeface="楷体_GB2312" pitchFamily="49" charset="-122"/>
              </a:rPr>
              <a:t>              1995          2000</a:t>
            </a:r>
            <a:endParaRPr lang="en-US" altLang="zh-CN" sz="2400" dirty="0">
              <a:solidFill>
                <a:srgbClr val="FFFF00"/>
              </a:solidFill>
              <a:latin typeface="Arial" panose="020B0604020202020204" pitchFamily="34" charset="0"/>
              <a:ea typeface="楷体_GB2312" pitchFamily="49" charset="-122"/>
            </a:endParaRPr>
          </a:p>
          <a:p>
            <a:pPr>
              <a:buNone/>
            </a:pPr>
            <a:r>
              <a:rPr lang="en-US" altLang="zh-CN" sz="2400" dirty="0">
                <a:solidFill>
                  <a:srgbClr val="FFFF00"/>
                </a:solidFill>
                <a:latin typeface="Arial" panose="020B0604020202020204" pitchFamily="34" charset="0"/>
                <a:ea typeface="楷体_GB2312" pitchFamily="49" charset="-122"/>
              </a:rPr>
              <a:t>7</a:t>
            </a:r>
            <a:r>
              <a:rPr lang="zh-CN" altLang="en-US" sz="2400" dirty="0">
                <a:solidFill>
                  <a:srgbClr val="FFFF00"/>
                </a:solidFill>
                <a:latin typeface="Arial" panose="020B0604020202020204" pitchFamily="34" charset="0"/>
                <a:ea typeface="楷体_GB2312" pitchFamily="49" charset="-122"/>
              </a:rPr>
              <a:t>千</a:t>
            </a:r>
            <a:r>
              <a:rPr lang="en-US" altLang="zh-CN" sz="2400" dirty="0">
                <a:solidFill>
                  <a:srgbClr val="FFFF00"/>
                </a:solidFill>
                <a:latin typeface="Arial" panose="020B0604020202020204" pitchFamily="34" charset="0"/>
                <a:ea typeface="楷体_GB2312" pitchFamily="49" charset="-122"/>
              </a:rPr>
              <a:t>+               2</a:t>
            </a:r>
            <a:r>
              <a:rPr lang="zh-CN" altLang="en-US" sz="2400" dirty="0">
                <a:solidFill>
                  <a:srgbClr val="FFFF00"/>
                </a:solidFill>
                <a:latin typeface="Arial" panose="020B0604020202020204" pitchFamily="34" charset="0"/>
                <a:ea typeface="楷体_GB2312" pitchFamily="49" charset="-122"/>
              </a:rPr>
              <a:t>万</a:t>
            </a:r>
            <a:r>
              <a:rPr lang="en-US" altLang="zh-CN" sz="2400" dirty="0">
                <a:solidFill>
                  <a:srgbClr val="FFFF00"/>
                </a:solidFill>
                <a:latin typeface="Arial" panose="020B0604020202020204" pitchFamily="34" charset="0"/>
                <a:ea typeface="楷体_GB2312" pitchFamily="49" charset="-122"/>
              </a:rPr>
              <a:t>+	        7</a:t>
            </a:r>
            <a:r>
              <a:rPr lang="zh-CN" altLang="en-US" sz="2400" dirty="0">
                <a:solidFill>
                  <a:srgbClr val="FFFF00"/>
                </a:solidFill>
                <a:latin typeface="Arial" panose="020B0604020202020204" pitchFamily="34" charset="0"/>
                <a:ea typeface="楷体_GB2312" pitchFamily="49" charset="-122"/>
              </a:rPr>
              <a:t>万</a:t>
            </a:r>
            <a:r>
              <a:rPr lang="en-US" altLang="zh-CN" sz="2400" dirty="0">
                <a:solidFill>
                  <a:srgbClr val="FFFF00"/>
                </a:solidFill>
                <a:latin typeface="Arial" panose="020B0604020202020204" pitchFamily="34" charset="0"/>
                <a:ea typeface="楷体_GB2312" pitchFamily="49" charset="-122"/>
              </a:rPr>
              <a:t>+</a:t>
            </a:r>
            <a:endParaRPr lang="zh-CN" altLang="en-US" sz="2400" dirty="0">
              <a:solidFill>
                <a:srgbClr val="FFFF00"/>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1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51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51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p:bldP spid="175109" grpId="0"/>
      <p:bldP spid="175110" grpId="0"/>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Text Box 3"/>
          <p:cNvSpPr txBox="1">
            <a:spLocks noChangeArrowheads="1"/>
          </p:cNvSpPr>
          <p:nvPr/>
        </p:nvSpPr>
        <p:spPr bwMode="auto">
          <a:xfrm>
            <a:off x="2163041" y="3093028"/>
            <a:ext cx="3824288" cy="436563"/>
          </a:xfrm>
          <a:prstGeom prst="rect">
            <a:avLst/>
          </a:prstGeom>
          <a:noFill/>
          <a:ln w="9525">
            <a:solidFill>
              <a:srgbClr val="FF9900"/>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200">
                <a:solidFill>
                  <a:srgbClr val="FFFF00"/>
                </a:solidFill>
                <a:latin typeface="Arial" panose="020B0604020202020204" pitchFamily="34" charset="0"/>
                <a:ea typeface="楷体_GB2312" pitchFamily="49" charset="-122"/>
              </a:rPr>
              <a:t>zhong   1.</a:t>
            </a:r>
            <a:r>
              <a:rPr lang="zh-CN" altLang="en-US" sz="2200">
                <a:solidFill>
                  <a:srgbClr val="FFFF00"/>
                </a:solidFill>
                <a:latin typeface="Arial" panose="020B0604020202020204" pitchFamily="34" charset="0"/>
                <a:ea typeface="楷体_GB2312" pitchFamily="49" charset="-122"/>
              </a:rPr>
              <a:t>中</a:t>
            </a:r>
            <a:r>
              <a:rPr lang="en-US" altLang="zh-CN" sz="2200">
                <a:solidFill>
                  <a:srgbClr val="FFFF00"/>
                </a:solidFill>
                <a:latin typeface="Arial" panose="020B0604020202020204" pitchFamily="34" charset="0"/>
                <a:ea typeface="楷体_GB2312" pitchFamily="49" charset="-122"/>
              </a:rPr>
              <a:t>2.</a:t>
            </a:r>
            <a:r>
              <a:rPr lang="zh-CN" altLang="en-US" sz="2200">
                <a:solidFill>
                  <a:srgbClr val="FFFF00"/>
                </a:solidFill>
                <a:latin typeface="Arial" panose="020B0604020202020204" pitchFamily="34" charset="0"/>
                <a:ea typeface="楷体_GB2312" pitchFamily="49" charset="-122"/>
              </a:rPr>
              <a:t>重</a:t>
            </a:r>
            <a:r>
              <a:rPr lang="en-US" altLang="zh-CN" sz="2200">
                <a:solidFill>
                  <a:srgbClr val="FFFF00"/>
                </a:solidFill>
                <a:latin typeface="Arial" panose="020B0604020202020204" pitchFamily="34" charset="0"/>
                <a:ea typeface="楷体_GB2312" pitchFamily="49" charset="-122"/>
              </a:rPr>
              <a:t>3.</a:t>
            </a:r>
            <a:r>
              <a:rPr lang="zh-CN" altLang="en-US" sz="2200">
                <a:solidFill>
                  <a:srgbClr val="FFFF00"/>
                </a:solidFill>
                <a:latin typeface="Arial" panose="020B0604020202020204" pitchFamily="34" charset="0"/>
                <a:ea typeface="楷体_GB2312" pitchFamily="49" charset="-122"/>
              </a:rPr>
              <a:t>种</a:t>
            </a:r>
            <a:r>
              <a:rPr lang="en-US" altLang="zh-CN" sz="2200">
                <a:solidFill>
                  <a:srgbClr val="FFFF00"/>
                </a:solidFill>
                <a:latin typeface="Arial" panose="020B0604020202020204" pitchFamily="34" charset="0"/>
                <a:ea typeface="楷体_GB2312" pitchFamily="49" charset="-122"/>
              </a:rPr>
              <a:t>4.</a:t>
            </a:r>
            <a:r>
              <a:rPr lang="zh-CN" altLang="en-US" sz="2200">
                <a:solidFill>
                  <a:srgbClr val="FFFF00"/>
                </a:solidFill>
                <a:latin typeface="Arial" panose="020B0604020202020204" pitchFamily="34" charset="0"/>
                <a:ea typeface="楷体_GB2312" pitchFamily="49" charset="-122"/>
              </a:rPr>
              <a:t>钟</a:t>
            </a:r>
            <a:r>
              <a:rPr lang="en-US" altLang="zh-CN" sz="2200">
                <a:solidFill>
                  <a:srgbClr val="FFFF00"/>
                </a:solidFill>
                <a:latin typeface="Arial" panose="020B0604020202020204" pitchFamily="34" charset="0"/>
                <a:ea typeface="楷体_GB2312" pitchFamily="49" charset="-122"/>
              </a:rPr>
              <a:t>5.</a:t>
            </a:r>
            <a:r>
              <a:rPr lang="zh-CN" altLang="en-US" sz="2200">
                <a:solidFill>
                  <a:srgbClr val="FFFF00"/>
                </a:solidFill>
                <a:latin typeface="Arial" panose="020B0604020202020204" pitchFamily="34" charset="0"/>
                <a:ea typeface="楷体_GB2312" pitchFamily="49" charset="-122"/>
              </a:rPr>
              <a:t>肿</a:t>
            </a:r>
            <a:endParaRPr lang="zh-CN" altLang="en-US" sz="2200">
              <a:solidFill>
                <a:srgbClr val="FFFF00"/>
              </a:solidFill>
              <a:latin typeface="Arial" panose="020B0604020202020204" pitchFamily="34" charset="0"/>
              <a:ea typeface="楷体_GB2312" pitchFamily="49" charset="-122"/>
            </a:endParaRPr>
          </a:p>
        </p:txBody>
      </p:sp>
      <p:sp>
        <p:nvSpPr>
          <p:cNvPr id="176132" name="AutoShape 4"/>
          <p:cNvSpPr/>
          <p:nvPr/>
        </p:nvSpPr>
        <p:spPr bwMode="auto">
          <a:xfrm>
            <a:off x="5258667" y="4388427"/>
            <a:ext cx="3960813" cy="457200"/>
          </a:xfrm>
          <a:prstGeom prst="borderCallout2">
            <a:avLst>
              <a:gd name="adj1" fmla="val 25000"/>
              <a:gd name="adj2" fmla="val -2176"/>
              <a:gd name="adj3" fmla="val 25000"/>
              <a:gd name="adj4" fmla="val -45968"/>
              <a:gd name="adj5" fmla="val -152431"/>
              <a:gd name="adj6" fmla="val -46148"/>
            </a:avLst>
          </a:prstGeom>
          <a:noFill/>
          <a:ln w="9525">
            <a:solidFill>
              <a:srgbClr val="FFFF66"/>
            </a:solidFill>
            <a:miter lim="800000"/>
            <a:tailEnd type="triangle" w="lg" len="me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spcBef>
                <a:spcPct val="0"/>
              </a:spcBef>
              <a:buNone/>
            </a:pPr>
            <a:r>
              <a:rPr kumimoji="0" lang="en-US" altLang="zh-CN" sz="2200">
                <a:solidFill>
                  <a:srgbClr val="FF0000"/>
                </a:solidFill>
                <a:latin typeface="Arial" panose="020B0604020202020204" pitchFamily="34" charset="0"/>
                <a:ea typeface="楷体_GB2312" pitchFamily="49" charset="-122"/>
              </a:rPr>
              <a:t>“</a:t>
            </a:r>
            <a:r>
              <a:rPr kumimoji="0" lang="zh-CN" altLang="en-US" sz="2200">
                <a:solidFill>
                  <a:srgbClr val="FF0000"/>
                </a:solidFill>
                <a:latin typeface="Arial" panose="020B0604020202020204" pitchFamily="34" charset="0"/>
                <a:ea typeface="楷体_GB2312" pitchFamily="49" charset="-122"/>
              </a:rPr>
              <a:t>中”的输入码是：</a:t>
            </a:r>
            <a:r>
              <a:rPr kumimoji="0" lang="en-US" altLang="zh-CN" sz="2200">
                <a:solidFill>
                  <a:srgbClr val="FF0000"/>
                </a:solidFill>
                <a:latin typeface="Arial" panose="020B0604020202020204" pitchFamily="34" charset="0"/>
                <a:ea typeface="楷体_GB2312" pitchFamily="49" charset="-122"/>
              </a:rPr>
              <a:t>zhong1</a:t>
            </a:r>
            <a:endParaRPr kumimoji="0" lang="en-US" altLang="zh-CN" sz="2200">
              <a:solidFill>
                <a:srgbClr val="FF0000"/>
              </a:solidFill>
              <a:latin typeface="Arial" panose="020B0604020202020204" pitchFamily="34" charset="0"/>
              <a:ea typeface="楷体_GB2312" pitchFamily="49" charset="-122"/>
            </a:endParaRPr>
          </a:p>
        </p:txBody>
      </p:sp>
      <p:sp>
        <p:nvSpPr>
          <p:cNvPr id="176133" name="Rectangle 5"/>
          <p:cNvSpPr>
            <a:spLocks noGrp="1" noChangeArrowheads="1"/>
          </p:cNvSpPr>
          <p:nvPr>
            <p:ph type="title"/>
          </p:nvPr>
        </p:nvSpPr>
        <p:spPr>
          <a:xfrm>
            <a:off x="258618" y="223044"/>
            <a:ext cx="9401897" cy="792162"/>
          </a:xfrm>
        </p:spPr>
        <p:txBody>
          <a:bodyPr/>
          <a:lstStyle/>
          <a:p>
            <a:pPr algn="l" eaLnBrk="1" hangingPunct="1"/>
            <a:r>
              <a:rPr lang="en-US" altLang="zh-CN" sz="2400" dirty="0">
                <a:solidFill>
                  <a:srgbClr val="FFFF00"/>
                </a:solidFill>
                <a:ea typeface="华文新魏" panose="02010800040101010101" pitchFamily="2" charset="-122"/>
              </a:rPr>
              <a:t>       ⑶</a:t>
            </a:r>
            <a:r>
              <a:rPr lang="zh-CN" altLang="en-US" sz="2400" dirty="0">
                <a:solidFill>
                  <a:srgbClr val="FFFF00"/>
                </a:solidFill>
                <a:latin typeface="微软雅黑" panose="020B0503020204020204" pitchFamily="34" charset="-122"/>
                <a:ea typeface="微软雅黑" panose="020B0503020204020204" pitchFamily="34" charset="-122"/>
              </a:rPr>
              <a:t>汉字输入码</a:t>
            </a:r>
            <a:endParaRPr lang="zh-CN" altLang="en-US" sz="2400" dirty="0">
              <a:solidFill>
                <a:srgbClr val="FFFF00"/>
              </a:solidFill>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a:xfrm>
            <a:off x="845560" y="945140"/>
            <a:ext cx="7772400" cy="1295400"/>
          </a:xfrm>
          <a:prstGeom prst="rect">
            <a:avLst/>
          </a:prstGeom>
          <a:noFill/>
        </p:spPr>
        <p:txBody>
          <a:bodyPr/>
          <a:lstStyle/>
          <a:p>
            <a:pPr marL="342900" indent="-342900">
              <a:lnSpc>
                <a:spcPct val="90000"/>
              </a:lnSpc>
              <a:spcBef>
                <a:spcPct val="20000"/>
              </a:spcBef>
              <a:buClr>
                <a:srgbClr val="FFFF66"/>
              </a:buClr>
              <a:buFont typeface="Wingdings" panose="05000000000000000000" pitchFamily="2" charset="2"/>
              <a:buChar char="v"/>
              <a:defRPr/>
            </a:pPr>
            <a:r>
              <a:rPr lang="zh-CN" altLang="en-US" sz="2400" kern="0">
                <a:solidFill>
                  <a:srgbClr val="FFFF00"/>
                </a:solidFill>
              </a:rPr>
              <a:t>音码</a:t>
            </a:r>
            <a:r>
              <a:rPr lang="en-US" altLang="zh-CN" sz="2400" kern="0">
                <a:solidFill>
                  <a:srgbClr val="FFFF00"/>
                </a:solidFill>
              </a:rPr>
              <a:t>——</a:t>
            </a:r>
            <a:r>
              <a:rPr lang="zh-CN" altLang="en-US" sz="2400" kern="0">
                <a:solidFill>
                  <a:srgbClr val="FFFF00"/>
                </a:solidFill>
              </a:rPr>
              <a:t>拼音</a:t>
            </a:r>
            <a:endParaRPr lang="zh-CN" altLang="en-US" sz="2400" kern="0">
              <a:solidFill>
                <a:srgbClr val="FFFF00"/>
              </a:solidFill>
            </a:endParaRPr>
          </a:p>
          <a:p>
            <a:pPr marL="342900" indent="-342900">
              <a:lnSpc>
                <a:spcPct val="90000"/>
              </a:lnSpc>
              <a:spcBef>
                <a:spcPct val="20000"/>
              </a:spcBef>
              <a:buClr>
                <a:srgbClr val="FFFF66"/>
              </a:buClr>
              <a:buFont typeface="Wingdings" panose="05000000000000000000" pitchFamily="2" charset="2"/>
              <a:buChar char="v"/>
              <a:defRPr/>
            </a:pPr>
            <a:r>
              <a:rPr lang="zh-CN" altLang="en-US" sz="2400" kern="0">
                <a:solidFill>
                  <a:srgbClr val="FFFF00"/>
                </a:solidFill>
              </a:rPr>
              <a:t>型码</a:t>
            </a:r>
            <a:r>
              <a:rPr lang="en-US" altLang="zh-CN" sz="2400" kern="0">
                <a:solidFill>
                  <a:srgbClr val="FFFF00"/>
                </a:solidFill>
              </a:rPr>
              <a:t>——</a:t>
            </a:r>
            <a:r>
              <a:rPr lang="zh-CN" altLang="en-US" sz="2400" kern="0">
                <a:solidFill>
                  <a:srgbClr val="FFFF00"/>
                </a:solidFill>
              </a:rPr>
              <a:t>五笔字型</a:t>
            </a:r>
            <a:endParaRPr lang="zh-CN" altLang="en-US" sz="2400" kern="0">
              <a:solidFill>
                <a:srgbClr val="FFFF00"/>
              </a:solidFill>
            </a:endParaRPr>
          </a:p>
          <a:p>
            <a:pPr marL="342900" indent="-342900">
              <a:lnSpc>
                <a:spcPct val="90000"/>
              </a:lnSpc>
              <a:spcBef>
                <a:spcPct val="20000"/>
              </a:spcBef>
              <a:buClr>
                <a:srgbClr val="FFFF66"/>
              </a:buClr>
              <a:buFont typeface="Wingdings" panose="05000000000000000000" pitchFamily="2" charset="2"/>
              <a:buChar char="v"/>
              <a:defRPr/>
            </a:pPr>
            <a:r>
              <a:rPr lang="zh-CN" altLang="en-US" sz="2400" kern="0">
                <a:solidFill>
                  <a:srgbClr val="FFFF00"/>
                </a:solidFill>
              </a:rPr>
              <a:t>音型码</a:t>
            </a:r>
            <a:endParaRPr lang="zh-CN" altLang="en-US" sz="2400" kern="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1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61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76132"/>
                                        </p:tgtEl>
                                        <p:attrNameLst>
                                          <p:attrName>style.visibility</p:attrName>
                                        </p:attrNameLst>
                                      </p:cBhvr>
                                      <p:to>
                                        <p:strVal val="visible"/>
                                      </p:to>
                                    </p:set>
                                    <p:animEffect transition="in" filter="box(in)">
                                      <p:cBhvr>
                                        <p:cTn id="15" dur="500"/>
                                        <p:tgtEl>
                                          <p:spTgt spid="17613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animBg="1"/>
      <p:bldP spid="176132" grpId="0" animBg="1"/>
      <p:bldP spid="176133" grpId="0"/>
      <p:bldP spid="6"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a:spLocks noGrp="1" noChangeArrowheads="1"/>
          </p:cNvSpPr>
          <p:nvPr>
            <p:ph type="title"/>
          </p:nvPr>
        </p:nvSpPr>
        <p:spPr>
          <a:xfrm>
            <a:off x="272405" y="396081"/>
            <a:ext cx="7416800" cy="573088"/>
          </a:xfrm>
        </p:spPr>
        <p:txBody>
          <a:bodyPr anchor="b">
            <a:normAutofit/>
          </a:bodyPr>
          <a:lstStyle/>
          <a:p>
            <a:pPr eaLnBrk="1" hangingPunct="1"/>
            <a:r>
              <a:rPr lang="en-US" altLang="zh-CN" sz="2400" dirty="0">
                <a:solidFill>
                  <a:srgbClr val="FFFF00"/>
                </a:solidFill>
                <a:latin typeface="微软雅黑" panose="020B0503020204020204" pitchFamily="34" charset="-122"/>
                <a:ea typeface="微软雅黑" panose="020B0503020204020204" pitchFamily="34" charset="-122"/>
              </a:rPr>
              <a:t>       </a:t>
            </a:r>
            <a:r>
              <a:rPr lang="en-US" altLang="zh-CN" sz="2400" dirty="0">
                <a:solidFill>
                  <a:srgbClr val="FFFF00"/>
                </a:solidFill>
                <a:latin typeface="华文新魏" panose="02010800040101010101" pitchFamily="2" charset="-122"/>
                <a:ea typeface="华文新魏" panose="02010800040101010101" pitchFamily="2" charset="-122"/>
              </a:rPr>
              <a:t>⑷</a:t>
            </a:r>
            <a:r>
              <a:rPr lang="zh-CN" altLang="en-US" sz="2400" b="1" dirty="0">
                <a:solidFill>
                  <a:srgbClr val="FFFF00"/>
                </a:solidFill>
                <a:latin typeface="微软雅黑" panose="020B0503020204020204" pitchFamily="34" charset="-122"/>
                <a:ea typeface="微软雅黑" panose="020B0503020204020204" pitchFamily="34" charset="-122"/>
              </a:rPr>
              <a:t>字型码</a:t>
            </a:r>
            <a:r>
              <a:rPr lang="en-US" altLang="zh-CN" sz="2400" b="1" dirty="0">
                <a:solidFill>
                  <a:srgbClr val="FFFF00"/>
                </a:solidFill>
                <a:latin typeface="微软雅黑" panose="020B0503020204020204" pitchFamily="34" charset="-122"/>
                <a:ea typeface="微软雅黑" panose="020B0503020204020204" pitchFamily="34" charset="-122"/>
              </a:rPr>
              <a:t>——</a:t>
            </a:r>
            <a:r>
              <a:rPr lang="zh-CN" altLang="en-US" sz="2400" b="1" dirty="0">
                <a:solidFill>
                  <a:srgbClr val="FFFF00"/>
                </a:solidFill>
                <a:latin typeface="微软雅黑" panose="020B0503020204020204" pitchFamily="34" charset="-122"/>
                <a:ea typeface="微软雅黑" panose="020B0503020204020204" pitchFamily="34" charset="-122"/>
              </a:rPr>
              <a:t>汉字显示、打印的图形编码</a:t>
            </a:r>
            <a:endParaRPr lang="zh-CN" altLang="en-US" sz="2400" b="1" dirty="0">
              <a:solidFill>
                <a:srgbClr val="FFFF00"/>
              </a:solidFill>
              <a:latin typeface="微软雅黑" panose="020B0503020204020204" pitchFamily="34" charset="-122"/>
              <a:ea typeface="微软雅黑" panose="020B0503020204020204" pitchFamily="34" charset="-122"/>
            </a:endParaRPr>
          </a:p>
        </p:txBody>
      </p:sp>
      <p:graphicFrame>
        <p:nvGraphicFramePr>
          <p:cNvPr id="179203" name="Object 3"/>
          <p:cNvGraphicFramePr>
            <a:graphicFrameLocks noChangeAspect="1"/>
          </p:cNvGraphicFramePr>
          <p:nvPr/>
        </p:nvGraphicFramePr>
        <p:xfrm>
          <a:off x="2725738" y="2571750"/>
          <a:ext cx="3067050" cy="3067050"/>
        </p:xfrm>
        <a:graphic>
          <a:graphicData uri="http://schemas.openxmlformats.org/presentationml/2006/ole">
            <mc:AlternateContent xmlns:mc="http://schemas.openxmlformats.org/markup-compatibility/2006">
              <mc:Choice xmlns:v="urn:schemas-microsoft-com:vml" Requires="v">
                <p:oleObj spid="_x0000_s1028" name="位图图像" r:id="rId1" imgW="3067050" imgH="3067050" progId="Paint.Picture">
                  <p:embed/>
                </p:oleObj>
              </mc:Choice>
              <mc:Fallback>
                <p:oleObj name="位图图像" r:id="rId1" imgW="3067050" imgH="3067050" progId="Paint.Picture">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738" y="2571750"/>
                        <a:ext cx="306705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9204" name="Text Box 4"/>
          <p:cNvSpPr txBox="1">
            <a:spLocks noChangeArrowheads="1"/>
          </p:cNvSpPr>
          <p:nvPr/>
        </p:nvSpPr>
        <p:spPr bwMode="auto">
          <a:xfrm>
            <a:off x="3216275" y="1109663"/>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rgbClr val="FFFF66"/>
              </a:buClr>
              <a:buFont typeface="Wingdings" panose="05000000000000000000" pitchFamily="2" charset="2"/>
              <a:buNone/>
            </a:pPr>
            <a:r>
              <a:rPr lang="zh-CN" altLang="en-US" sz="2800">
                <a:solidFill>
                  <a:srgbClr val="FFFF66"/>
                </a:solidFill>
                <a:latin typeface="Arial Narrow" panose="020B0606020202030204" pitchFamily="34" charset="0"/>
                <a:ea typeface="楷体_GB2312" pitchFamily="49" charset="-122"/>
              </a:rPr>
              <a:t>点阵汉字</a:t>
            </a:r>
            <a:endParaRPr lang="zh-CN" altLang="en-US" sz="2800">
              <a:solidFill>
                <a:srgbClr val="FFFF66"/>
              </a:solidFill>
              <a:latin typeface="Arial Narrow" panose="020B0606020202030204" pitchFamily="34" charset="0"/>
              <a:ea typeface="楷体_GB2312" pitchFamily="49" charset="-122"/>
            </a:endParaRPr>
          </a:p>
        </p:txBody>
      </p:sp>
      <p:sp>
        <p:nvSpPr>
          <p:cNvPr id="179205" name="Text Box 5"/>
          <p:cNvSpPr txBox="1">
            <a:spLocks noChangeArrowheads="1"/>
          </p:cNvSpPr>
          <p:nvPr/>
        </p:nvSpPr>
        <p:spPr bwMode="auto">
          <a:xfrm>
            <a:off x="2082845" y="3429000"/>
            <a:ext cx="492443" cy="1118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dirty="0">
                <a:solidFill>
                  <a:srgbClr val="FFFF00"/>
                </a:solidFill>
                <a:latin typeface="Arial Narrow" panose="020B0606020202030204" pitchFamily="34" charset="0"/>
                <a:ea typeface="楷体_GB2312" pitchFamily="49" charset="-122"/>
              </a:rPr>
              <a:t>纵向点数</a:t>
            </a:r>
            <a:endParaRPr lang="zh-CN" altLang="en-US" sz="2000" dirty="0">
              <a:solidFill>
                <a:srgbClr val="FFFF00"/>
              </a:solidFill>
              <a:latin typeface="Arial Narrow" panose="020B0606020202030204" pitchFamily="34" charset="0"/>
              <a:ea typeface="楷体_GB2312" pitchFamily="49" charset="-122"/>
            </a:endParaRPr>
          </a:p>
        </p:txBody>
      </p:sp>
      <p:sp>
        <p:nvSpPr>
          <p:cNvPr id="179206" name="AutoShape 6"/>
          <p:cNvSpPr/>
          <p:nvPr/>
        </p:nvSpPr>
        <p:spPr bwMode="auto">
          <a:xfrm>
            <a:off x="1996715" y="2655000"/>
            <a:ext cx="578571" cy="2988000"/>
          </a:xfrm>
          <a:prstGeom prst="leftBracket">
            <a:avLst>
              <a:gd name="adj" fmla="val 0"/>
            </a:avLst>
          </a:prstGeom>
          <a:noFill/>
          <a:ln w="9525">
            <a:solidFill>
              <a:schemeClr val="accent4">
                <a:lumMod val="20000"/>
                <a:lumOff val="80000"/>
              </a:schemeClr>
            </a:solidFill>
            <a:rou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FF"/>
              </a:solidFill>
              <a:latin typeface="楷体_GB2312" pitchFamily="49" charset="-122"/>
              <a:ea typeface="楷体_GB2312" pitchFamily="49" charset="-122"/>
            </a:endParaRPr>
          </a:p>
        </p:txBody>
      </p:sp>
      <p:sp>
        <p:nvSpPr>
          <p:cNvPr id="179207" name="AutoShape 7"/>
          <p:cNvSpPr/>
          <p:nvPr/>
        </p:nvSpPr>
        <p:spPr bwMode="auto">
          <a:xfrm rot="5400000">
            <a:off x="3902788" y="666740"/>
            <a:ext cx="720000" cy="3060000"/>
          </a:xfrm>
          <a:prstGeom prst="leftBracket">
            <a:avLst>
              <a:gd name="adj" fmla="val 0"/>
            </a:avLst>
          </a:prstGeom>
          <a:noFill/>
          <a:ln w="9525">
            <a:solidFill>
              <a:srgbClr val="FFFF00"/>
            </a:solidFill>
            <a:rou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FF"/>
              </a:solidFill>
              <a:latin typeface="楷体_GB2312" pitchFamily="49" charset="-122"/>
              <a:ea typeface="楷体_GB2312" pitchFamily="49" charset="-122"/>
            </a:endParaRPr>
          </a:p>
        </p:txBody>
      </p:sp>
      <p:sp>
        <p:nvSpPr>
          <p:cNvPr id="179208" name="Text Box 8"/>
          <p:cNvSpPr txBox="1">
            <a:spLocks noChangeArrowheads="1"/>
          </p:cNvSpPr>
          <p:nvPr/>
        </p:nvSpPr>
        <p:spPr bwMode="auto">
          <a:xfrm>
            <a:off x="3657600" y="1962151"/>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solidFill>
                  <a:srgbClr val="FFFF00"/>
                </a:solidFill>
                <a:latin typeface="Arial Narrow" panose="020B0606020202030204" pitchFamily="34" charset="0"/>
                <a:ea typeface="楷体_GB2312" pitchFamily="49" charset="-122"/>
              </a:rPr>
              <a:t>横向点数</a:t>
            </a:r>
            <a:endParaRPr lang="zh-CN" altLang="en-US" sz="2000">
              <a:solidFill>
                <a:srgbClr val="FFFF00"/>
              </a:solidFill>
              <a:latin typeface="Arial Narrow" panose="020B0606020202030204" pitchFamily="34" charset="0"/>
              <a:ea typeface="楷体_GB2312" pitchFamily="49" charset="-122"/>
            </a:endParaRPr>
          </a:p>
        </p:txBody>
      </p:sp>
      <p:sp>
        <p:nvSpPr>
          <p:cNvPr id="179209" name="Rectangle 9"/>
          <p:cNvSpPr>
            <a:spLocks noChangeArrowheads="1"/>
          </p:cNvSpPr>
          <p:nvPr/>
        </p:nvSpPr>
        <p:spPr bwMode="auto">
          <a:xfrm>
            <a:off x="7086600" y="1066800"/>
            <a:ext cx="1905000" cy="533400"/>
          </a:xfrm>
          <a:prstGeom prst="rect">
            <a:avLst/>
          </a:prstGeom>
          <a:noFill/>
          <a:ln w="9525">
            <a:noFill/>
            <a:miter lim="800000"/>
          </a:ln>
        </p:spPr>
        <p:txBody>
          <a:bodyPr/>
          <a:lstStyle/>
          <a:p>
            <a:pPr algn="ctr" eaLnBrk="1" hangingPunct="1">
              <a:buClr>
                <a:srgbClr val="FFFF66"/>
              </a:buClr>
              <a:buFont typeface="Wingdings" panose="05000000000000000000" pitchFamily="2" charset="2"/>
              <a:buNone/>
              <a:defRPr/>
            </a:pPr>
            <a:r>
              <a:rPr lang="zh-CN" altLang="en-US" sz="2800">
                <a:solidFill>
                  <a:srgbClr val="FFFF66"/>
                </a:solidFill>
                <a:effectLst>
                  <a:outerShdw blurRad="38100" dist="38100" dir="2700000" algn="tl">
                    <a:srgbClr val="000000"/>
                  </a:outerShdw>
                </a:effectLst>
                <a:latin typeface="Arial" panose="020B0604020202020204" pitchFamily="34" charset="0"/>
              </a:rPr>
              <a:t>矢量汉字</a:t>
            </a:r>
            <a:endParaRPr lang="zh-CN" altLang="en-US" sz="2800">
              <a:solidFill>
                <a:srgbClr val="FFFF66"/>
              </a:solidFill>
              <a:effectLst>
                <a:outerShdw blurRad="38100" dist="38100" dir="2700000" algn="tl">
                  <a:srgbClr val="000000"/>
                </a:outerShdw>
              </a:effectLst>
              <a:latin typeface="Arial" panose="020B0604020202020204" pitchFamily="34" charset="0"/>
            </a:endParaRPr>
          </a:p>
        </p:txBody>
      </p:sp>
      <p:graphicFrame>
        <p:nvGraphicFramePr>
          <p:cNvPr id="179210" name="Object 10"/>
          <p:cNvGraphicFramePr>
            <a:graphicFrameLocks noChangeAspect="1"/>
          </p:cNvGraphicFramePr>
          <p:nvPr/>
        </p:nvGraphicFramePr>
        <p:xfrm>
          <a:off x="6672263" y="1557339"/>
          <a:ext cx="2952750" cy="2943225"/>
        </p:xfrm>
        <a:graphic>
          <a:graphicData uri="http://schemas.openxmlformats.org/presentationml/2006/ole">
            <mc:AlternateContent xmlns:mc="http://schemas.openxmlformats.org/markup-compatibility/2006">
              <mc:Choice xmlns:v="urn:schemas-microsoft-com:vml" Requires="v">
                <p:oleObj spid="_x0000_s1029" name="位图图像" r:id="rId3" imgW="2952750" imgH="2943225" progId="Paint.Picture">
                  <p:embed/>
                </p:oleObj>
              </mc:Choice>
              <mc:Fallback>
                <p:oleObj name="位图图像" r:id="rId3" imgW="2952750" imgH="2943225" progId="Paint.Picture">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2263" y="1557339"/>
                        <a:ext cx="2952750" cy="29432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9211" name="AutoShape 11"/>
          <p:cNvSpPr/>
          <p:nvPr/>
        </p:nvSpPr>
        <p:spPr bwMode="auto">
          <a:xfrm>
            <a:off x="6888163" y="4695826"/>
            <a:ext cx="3414712" cy="461963"/>
          </a:xfrm>
          <a:prstGeom prst="borderCallout2">
            <a:avLst>
              <a:gd name="adj1" fmla="val 24741"/>
              <a:gd name="adj2" fmla="val -2231"/>
              <a:gd name="adj3" fmla="val 24741"/>
              <a:gd name="adj4" fmla="val -3856"/>
              <a:gd name="adj5" fmla="val -88116"/>
              <a:gd name="adj6" fmla="val -3856"/>
            </a:avLst>
          </a:prstGeom>
          <a:solidFill>
            <a:srgbClr val="CC6600"/>
          </a:solidFill>
          <a:ln w="9525">
            <a:solidFill>
              <a:srgbClr val="FF9933"/>
            </a:solidFill>
            <a:miter lim="800000"/>
            <a:tailEnd type="triangle" w="lg" len="lg"/>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000">
                <a:solidFill>
                  <a:srgbClr val="FFFFCC"/>
                </a:solidFill>
                <a:latin typeface="Arial Narrow" panose="020B0606020202030204" pitchFamily="34" charset="0"/>
                <a:ea typeface="楷体_GB2312" pitchFamily="49" charset="-122"/>
              </a:rPr>
              <a:t>笔划由多个有向线段组成。</a:t>
            </a:r>
            <a:endParaRPr kumimoji="0" lang="zh-CN" altLang="en-US" sz="2000">
              <a:solidFill>
                <a:srgbClr val="FFFFCC"/>
              </a:solidFill>
              <a:latin typeface="Arial Narrow" panose="020B0606020202030204" pitchFamily="34" charset="0"/>
              <a:ea typeface="楷体_GB2312" pitchFamily="49" charset="-122"/>
            </a:endParaRPr>
          </a:p>
        </p:txBody>
      </p:sp>
      <p:sp>
        <p:nvSpPr>
          <p:cNvPr id="179212" name="Text Box 12"/>
          <p:cNvSpPr txBox="1">
            <a:spLocks noChangeArrowheads="1"/>
          </p:cNvSpPr>
          <p:nvPr/>
        </p:nvSpPr>
        <p:spPr bwMode="auto">
          <a:xfrm>
            <a:off x="6248401" y="5229226"/>
            <a:ext cx="44418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chemeClr val="bg1"/>
                </a:solidFill>
                <a:latin typeface="Arial Narrow" panose="020B0606020202030204" pitchFamily="34" charset="0"/>
                <a:ea typeface="楷体_GB2312" pitchFamily="49" charset="-122"/>
              </a:rPr>
              <a:t>        </a:t>
            </a:r>
            <a:r>
              <a:rPr lang="zh-CN" altLang="en-US" sz="2400" dirty="0">
                <a:solidFill>
                  <a:schemeClr val="bg1"/>
                </a:solidFill>
                <a:latin typeface="Arial Narrow" panose="020B0606020202030204" pitchFamily="34" charset="0"/>
                <a:ea typeface="楷体_GB2312" pitchFamily="49" charset="-122"/>
              </a:rPr>
              <a:t>记录笔划的坐标然后填充，</a:t>
            </a:r>
            <a:endParaRPr lang="zh-CN" altLang="en-US" sz="2400" dirty="0">
              <a:solidFill>
                <a:schemeClr val="bg1"/>
              </a:solidFill>
              <a:latin typeface="Arial Narrow" panose="020B0606020202030204" pitchFamily="34" charset="0"/>
              <a:ea typeface="楷体_GB2312" pitchFamily="49" charset="-122"/>
            </a:endParaRPr>
          </a:p>
          <a:p>
            <a:pPr eaLnBrk="1" hangingPunct="1">
              <a:spcBef>
                <a:spcPct val="0"/>
              </a:spcBef>
              <a:buFontTx/>
              <a:buNone/>
            </a:pPr>
            <a:r>
              <a:rPr lang="zh-CN" altLang="en-US" sz="2400" dirty="0">
                <a:solidFill>
                  <a:schemeClr val="bg1"/>
                </a:solidFill>
                <a:latin typeface="Arial Narrow" panose="020B0606020202030204" pitchFamily="34" charset="0"/>
                <a:ea typeface="楷体_GB2312" pitchFamily="49" charset="-122"/>
              </a:rPr>
              <a:t>放大后不失真。</a:t>
            </a:r>
            <a:endParaRPr lang="zh-CN" altLang="en-US" sz="2400" dirty="0">
              <a:solidFill>
                <a:schemeClr val="bg1"/>
              </a:solidFill>
              <a:latin typeface="Arial Narrow" panose="020B0606020202030204" pitchFamily="34" charset="0"/>
              <a:ea typeface="楷体_GB2312" pitchFamily="49" charset="-122"/>
            </a:endParaRPr>
          </a:p>
        </p:txBody>
      </p:sp>
      <p:sp>
        <p:nvSpPr>
          <p:cNvPr id="13" name="Text Box 3"/>
          <p:cNvSpPr txBox="1">
            <a:spLocks noChangeArrowheads="1"/>
          </p:cNvSpPr>
          <p:nvPr/>
        </p:nvSpPr>
        <p:spPr bwMode="auto">
          <a:xfrm>
            <a:off x="1919289" y="6021388"/>
            <a:ext cx="82269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dirty="0">
                <a:solidFill>
                  <a:srgbClr val="FFFF00"/>
                </a:solidFill>
                <a:latin typeface="Arial Narrow" panose="020B0606020202030204" pitchFamily="34" charset="0"/>
                <a:ea typeface="楷体_GB2312" pitchFamily="49" charset="-122"/>
              </a:rPr>
              <a:t>一个点阵汉字所占字节数 </a:t>
            </a:r>
            <a:r>
              <a:rPr lang="en-US" altLang="zh-CN" sz="2800" dirty="0">
                <a:solidFill>
                  <a:srgbClr val="FFFF00"/>
                </a:solidFill>
                <a:latin typeface="Arial Narrow" panose="020B0606020202030204" pitchFamily="34" charset="0"/>
                <a:ea typeface="楷体_GB2312" pitchFamily="49" charset="-122"/>
              </a:rPr>
              <a:t>= </a:t>
            </a:r>
            <a:r>
              <a:rPr lang="zh-CN" altLang="en-US" sz="2800" dirty="0">
                <a:solidFill>
                  <a:srgbClr val="FFFF00"/>
                </a:solidFill>
                <a:latin typeface="Arial Narrow" panose="020B0606020202030204" pitchFamily="34" charset="0"/>
                <a:ea typeface="楷体_GB2312" pitchFamily="49" charset="-122"/>
              </a:rPr>
              <a:t>横向点数 </a:t>
            </a:r>
            <a:r>
              <a:rPr lang="zh-CN" altLang="en-US" sz="2800" dirty="0">
                <a:solidFill>
                  <a:srgbClr val="FFFF00"/>
                </a:solidFill>
                <a:latin typeface="Arial Narrow" panose="020B0606020202030204" pitchFamily="34" charset="0"/>
                <a:ea typeface="楷体_GB2312" pitchFamily="49" charset="-122"/>
                <a:sym typeface="Symbol" panose="05050102010706020507" pitchFamily="18" charset="2"/>
              </a:rPr>
              <a:t> 纵向点数  </a:t>
            </a:r>
            <a:r>
              <a:rPr lang="en-US" altLang="zh-CN" sz="2800" dirty="0">
                <a:solidFill>
                  <a:srgbClr val="FFFF00"/>
                </a:solidFill>
                <a:latin typeface="Arial Narrow" panose="020B0606020202030204" pitchFamily="34" charset="0"/>
                <a:ea typeface="楷体_GB2312" pitchFamily="49" charset="-122"/>
                <a:sym typeface="Symbol" panose="05050102010706020507" pitchFamily="18" charset="2"/>
              </a:rPr>
              <a:t>8</a:t>
            </a:r>
            <a:endParaRPr lang="en-US" altLang="zh-CN" sz="2800" dirty="0">
              <a:solidFill>
                <a:srgbClr val="FFFF00"/>
              </a:solidFill>
              <a:latin typeface="Arial Narrow" panose="020B0606020202030204" pitchFamily="34" charset="0"/>
              <a:ea typeface="楷体_GB2312"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92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92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179207"/>
                                        </p:tgtEl>
                                        <p:attrNameLst>
                                          <p:attrName>style.visibility</p:attrName>
                                        </p:attrNameLst>
                                      </p:cBhvr>
                                      <p:to>
                                        <p:strVal val="visible"/>
                                      </p:to>
                                    </p:set>
                                    <p:animEffect transition="in" filter="checkerboard(across)">
                                      <p:cBhvr>
                                        <p:cTn id="19" dur="500"/>
                                        <p:tgtEl>
                                          <p:spTgt spid="179207"/>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7920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79206"/>
                                        </p:tgtEl>
                                        <p:attrNameLst>
                                          <p:attrName>style.visibility</p:attrName>
                                        </p:attrNameLst>
                                      </p:cBhvr>
                                      <p:to>
                                        <p:strVal val="visible"/>
                                      </p:to>
                                    </p:set>
                                    <p:animEffect transition="in" filter="checkerboard(across)">
                                      <p:cBhvr>
                                        <p:cTn id="28" dur="500"/>
                                        <p:tgtEl>
                                          <p:spTgt spid="179206"/>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920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920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92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92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92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2" grpId="0"/>
      <p:bldP spid="179204" grpId="0"/>
      <p:bldP spid="179205" grpId="0"/>
      <p:bldP spid="179206" grpId="0" animBg="1"/>
      <p:bldP spid="179207" grpId="0" animBg="1"/>
      <p:bldP spid="179208" grpId="0"/>
      <p:bldP spid="179209" grpId="0"/>
      <p:bldP spid="179211" grpId="0" animBg="1"/>
      <p:bldP spid="1792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2400" b="1" dirty="0">
                <a:solidFill>
                  <a:srgbClr val="FFFF00"/>
                </a:solidFill>
                <a:latin typeface="+mj-ea"/>
              </a:rPr>
              <a:t>1.2 </a:t>
            </a:r>
            <a:r>
              <a:rPr lang="zh-CN" altLang="en-US" sz="2800" b="1" dirty="0">
                <a:solidFill>
                  <a:srgbClr val="FFFF00"/>
                </a:solidFill>
                <a:latin typeface="+mj-ea"/>
              </a:rPr>
              <a:t>计算机算法的概念</a:t>
            </a:r>
            <a:endParaRPr lang="zh-CN" altLang="en-US" sz="2400" dirty="0">
              <a:latin typeface="+mj-ea"/>
            </a:endParaRPr>
          </a:p>
        </p:txBody>
      </p:sp>
      <p:sp>
        <p:nvSpPr>
          <p:cNvPr id="3" name="Text Box 3"/>
          <p:cNvSpPr txBox="1">
            <a:spLocks noChangeArrowheads="1"/>
          </p:cNvSpPr>
          <p:nvPr/>
        </p:nvSpPr>
        <p:spPr bwMode="auto">
          <a:xfrm>
            <a:off x="296332" y="1059000"/>
            <a:ext cx="458681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CCECFF"/>
                </a:solidFill>
                <a:latin typeface="Arial" panose="020B0604020202020204" pitchFamily="34" charset="0"/>
                <a:ea typeface="华文行楷" panose="02010800040101010101" pitchFamily="2" charset="-122"/>
              </a:rPr>
              <a:t>       ⒈</a:t>
            </a:r>
            <a:r>
              <a:rPr lang="zh-CN" altLang="en-US" sz="2400" dirty="0">
                <a:solidFill>
                  <a:srgbClr val="CCECFF"/>
                </a:solidFill>
                <a:latin typeface="Arial" panose="020B0604020202020204" pitchFamily="34" charset="0"/>
                <a:ea typeface="楷体_GB2312" pitchFamily="49" charset="-122"/>
              </a:rPr>
              <a:t>算法（</a:t>
            </a:r>
            <a:r>
              <a:rPr lang="en-US" altLang="zh-CN" sz="2400" dirty="0">
                <a:solidFill>
                  <a:srgbClr val="CCECFF"/>
                </a:solidFill>
                <a:latin typeface="Arial" panose="020B0604020202020204" pitchFamily="34" charset="0"/>
                <a:ea typeface="楷体_GB2312" pitchFamily="49" charset="-122"/>
              </a:rPr>
              <a:t>Algorithm</a:t>
            </a:r>
            <a:r>
              <a:rPr lang="zh-CN" altLang="en-US" sz="2400" dirty="0">
                <a:solidFill>
                  <a:srgbClr val="CCECFF"/>
                </a:solidFill>
                <a:latin typeface="Arial" panose="020B0604020202020204" pitchFamily="34" charset="0"/>
                <a:ea typeface="楷体_GB2312" pitchFamily="49" charset="-122"/>
              </a:rPr>
              <a:t>）的定义：</a:t>
            </a:r>
            <a:endParaRPr lang="zh-CN" altLang="en-US" sz="2400" dirty="0">
              <a:solidFill>
                <a:srgbClr val="CCECFF"/>
              </a:solidFill>
              <a:latin typeface="Arial" panose="020B0604020202020204" pitchFamily="34" charset="0"/>
              <a:ea typeface="楷体_GB2312" pitchFamily="49" charset="-122"/>
            </a:endParaRPr>
          </a:p>
        </p:txBody>
      </p:sp>
      <p:sp>
        <p:nvSpPr>
          <p:cNvPr id="4" name="Text Box 4"/>
          <p:cNvSpPr txBox="1">
            <a:spLocks noChangeArrowheads="1"/>
          </p:cNvSpPr>
          <p:nvPr/>
        </p:nvSpPr>
        <p:spPr bwMode="auto">
          <a:xfrm>
            <a:off x="296333" y="1516200"/>
            <a:ext cx="11752316"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ea typeface="楷体_GB2312" pitchFamily="49" charset="-122"/>
              </a:rPr>
              <a:t>        </a:t>
            </a:r>
            <a:r>
              <a:rPr lang="zh-CN" altLang="en-US" sz="2400" dirty="0">
                <a:solidFill>
                  <a:srgbClr val="FFFF00"/>
                </a:solidFill>
                <a:ea typeface="楷体_GB2312" pitchFamily="49" charset="-122"/>
              </a:rPr>
              <a:t>广义地讲：</a:t>
            </a:r>
            <a:r>
              <a:rPr lang="zh-CN" altLang="en-US" sz="2400" dirty="0">
                <a:solidFill>
                  <a:srgbClr val="00FFFF"/>
                </a:solidFill>
                <a:ea typeface="楷体_GB2312" pitchFamily="49" charset="-122"/>
              </a:rPr>
              <a:t>算法是解决问题的逻辑步骤，是对特定问题求解步骤的一种描述。</a:t>
            </a:r>
            <a:endParaRPr lang="zh-CN" altLang="en-US" sz="2400" dirty="0">
              <a:solidFill>
                <a:srgbClr val="00FFFF"/>
              </a:solidFill>
            </a:endParaRPr>
          </a:p>
          <a:p>
            <a:pPr eaLnBrk="1" hangingPunct="1">
              <a:spcBef>
                <a:spcPct val="0"/>
              </a:spcBef>
              <a:buFontTx/>
              <a:buNone/>
            </a:pPr>
            <a:r>
              <a:rPr lang="zh-CN" altLang="en-US" sz="2400" dirty="0">
                <a:solidFill>
                  <a:srgbClr val="FFFF00"/>
                </a:solidFill>
                <a:ea typeface="楷体_GB2312" pitchFamily="49" charset="-122"/>
              </a:rPr>
              <a:t>        程序算法：</a:t>
            </a:r>
            <a:r>
              <a:rPr lang="zh-CN" altLang="en-US" sz="2400" dirty="0">
                <a:solidFill>
                  <a:srgbClr val="00FFFF"/>
                </a:solidFill>
                <a:ea typeface="楷体_GB2312" pitchFamily="49" charset="-122"/>
              </a:rPr>
              <a:t>是用程序解决问题的逻辑步骤，是指令的有限序列。</a:t>
            </a:r>
            <a:endParaRPr lang="zh-CN" altLang="en-US" sz="2400" dirty="0">
              <a:solidFill>
                <a:srgbClr val="00FFFF"/>
              </a:solidFill>
            </a:endParaRPr>
          </a:p>
        </p:txBody>
      </p:sp>
      <p:sp>
        <p:nvSpPr>
          <p:cNvPr id="5" name="Text Box 5"/>
          <p:cNvSpPr txBox="1">
            <a:spLocks noChangeArrowheads="1"/>
          </p:cNvSpPr>
          <p:nvPr/>
        </p:nvSpPr>
        <p:spPr bwMode="auto">
          <a:xfrm>
            <a:off x="296332" y="2347197"/>
            <a:ext cx="11895667"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00FFFF"/>
                </a:solidFill>
                <a:ea typeface="楷体_GB2312" pitchFamily="49" charset="-122"/>
              </a:rPr>
              <a:t>        </a:t>
            </a:r>
            <a:r>
              <a:rPr lang="zh-CN" altLang="en-US" sz="2400" dirty="0">
                <a:solidFill>
                  <a:srgbClr val="00FFFF"/>
                </a:solidFill>
                <a:ea typeface="楷体_GB2312" pitchFamily="49" charset="-122"/>
              </a:rPr>
              <a:t>只有通过算法能够描述出来的问题，才能够通过计算机求解。能够用算法描述的问题称为可以</a:t>
            </a:r>
            <a:r>
              <a:rPr lang="zh-CN" altLang="en-US" sz="2400" dirty="0">
                <a:solidFill>
                  <a:srgbClr val="FFFF66"/>
                </a:solidFill>
                <a:ea typeface="楷体_GB2312" pitchFamily="49" charset="-122"/>
              </a:rPr>
              <a:t>形式化</a:t>
            </a:r>
            <a:r>
              <a:rPr lang="zh-CN" altLang="en-US" sz="2400" dirty="0">
                <a:solidFill>
                  <a:srgbClr val="00FFFF"/>
                </a:solidFill>
                <a:ea typeface="楷体_GB2312" pitchFamily="49" charset="-122"/>
              </a:rPr>
              <a:t>的问题。</a:t>
            </a:r>
            <a:endParaRPr lang="zh-CN" altLang="en-US" sz="2400" dirty="0">
              <a:solidFill>
                <a:srgbClr val="00FFFF"/>
              </a:solidFill>
              <a:ea typeface="楷体_GB2312" pitchFamily="49" charset="-122"/>
            </a:endParaRPr>
          </a:p>
        </p:txBody>
      </p:sp>
      <p:sp>
        <p:nvSpPr>
          <p:cNvPr id="6" name="Text Box 6"/>
          <p:cNvSpPr txBox="1">
            <a:spLocks noChangeArrowheads="1"/>
          </p:cNvSpPr>
          <p:nvPr/>
        </p:nvSpPr>
        <p:spPr bwMode="auto">
          <a:xfrm>
            <a:off x="296332" y="3225819"/>
            <a:ext cx="6635750" cy="156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00"/>
                </a:solidFill>
                <a:ea typeface="楷体_GB2312" pitchFamily="49" charset="-122"/>
              </a:rPr>
              <a:t>        正确的算法有三个条件：</a:t>
            </a:r>
            <a:endParaRPr lang="zh-CN" altLang="en-US" sz="2400" dirty="0">
              <a:solidFill>
                <a:srgbClr val="FFFF00"/>
              </a:solidFill>
            </a:endParaRPr>
          </a:p>
          <a:p>
            <a:pPr eaLnBrk="1" hangingPunct="1">
              <a:spcBef>
                <a:spcPct val="0"/>
              </a:spcBef>
              <a:buFontTx/>
              <a:buNone/>
            </a:pPr>
            <a:r>
              <a:rPr lang="zh-CN" altLang="en-US" sz="2400" dirty="0">
                <a:solidFill>
                  <a:srgbClr val="FFFF00"/>
                </a:solidFill>
                <a:latin typeface="华文行楷" panose="02010800040101010101" pitchFamily="2" charset="-122"/>
                <a:ea typeface="华文行楷" panose="02010800040101010101" pitchFamily="2" charset="-122"/>
              </a:rPr>
              <a:t>        </a:t>
            </a:r>
            <a:r>
              <a:rPr lang="zh-CN" altLang="en-US" sz="2400" dirty="0">
                <a:solidFill>
                  <a:srgbClr val="FFFFCC"/>
                </a:solidFill>
                <a:latin typeface="华文行楷" panose="02010800040101010101" pitchFamily="2" charset="-122"/>
                <a:ea typeface="华文行楷" panose="02010800040101010101" pitchFamily="2" charset="-122"/>
              </a:rPr>
              <a:t>⑴</a:t>
            </a:r>
            <a:r>
              <a:rPr lang="zh-CN" altLang="en-US" sz="2400" dirty="0">
                <a:solidFill>
                  <a:srgbClr val="FFFFCC"/>
                </a:solidFill>
                <a:ea typeface="楷体_GB2312" pitchFamily="49" charset="-122"/>
              </a:rPr>
              <a:t>每个逻辑步骤有可以实现的语句来完成；</a:t>
            </a:r>
            <a:endParaRPr lang="zh-CN" altLang="en-US" sz="2400" dirty="0">
              <a:solidFill>
                <a:srgbClr val="FFFFCC"/>
              </a:solidFill>
            </a:endParaRPr>
          </a:p>
          <a:p>
            <a:pPr eaLnBrk="1" hangingPunct="1">
              <a:spcBef>
                <a:spcPct val="0"/>
              </a:spcBef>
              <a:buFontTx/>
              <a:buNone/>
            </a:pPr>
            <a:r>
              <a:rPr lang="zh-CN" altLang="en-US" sz="2400" dirty="0">
                <a:solidFill>
                  <a:srgbClr val="FFFFCC"/>
                </a:solidFill>
                <a:latin typeface="华文行楷" panose="02010800040101010101" pitchFamily="2" charset="-122"/>
                <a:ea typeface="华文行楷" panose="02010800040101010101" pitchFamily="2" charset="-122"/>
              </a:rPr>
              <a:t>        ⑵</a:t>
            </a:r>
            <a:r>
              <a:rPr lang="zh-CN" altLang="en-US" sz="2400" dirty="0">
                <a:solidFill>
                  <a:srgbClr val="FFFFCC"/>
                </a:solidFill>
                <a:ea typeface="楷体_GB2312" pitchFamily="49" charset="-122"/>
              </a:rPr>
              <a:t>每个步骤间的关系是唯一的；</a:t>
            </a:r>
            <a:endParaRPr lang="zh-CN" altLang="en-US" sz="2400" dirty="0">
              <a:solidFill>
                <a:srgbClr val="FFFFCC"/>
              </a:solidFill>
            </a:endParaRPr>
          </a:p>
          <a:p>
            <a:pPr eaLnBrk="1" hangingPunct="1">
              <a:spcBef>
                <a:spcPct val="0"/>
              </a:spcBef>
              <a:buFontTx/>
              <a:buNone/>
            </a:pPr>
            <a:r>
              <a:rPr lang="zh-CN" altLang="en-US" sz="2400" dirty="0">
                <a:solidFill>
                  <a:srgbClr val="FFFFCC"/>
                </a:solidFill>
                <a:latin typeface="华文行楷" panose="02010800040101010101" pitchFamily="2" charset="-122"/>
                <a:ea typeface="华文行楷" panose="02010800040101010101" pitchFamily="2" charset="-122"/>
              </a:rPr>
              <a:t>        ⑶</a:t>
            </a:r>
            <a:r>
              <a:rPr lang="zh-CN" altLang="en-US" sz="2400" dirty="0">
                <a:solidFill>
                  <a:srgbClr val="FFFFCC"/>
                </a:solidFill>
                <a:ea typeface="楷体_GB2312" pitchFamily="49" charset="-122"/>
              </a:rPr>
              <a:t>算法要能终止（防止死循环）。</a:t>
            </a:r>
            <a:endParaRPr lang="zh-CN" altLang="en-US" sz="2400" dirty="0">
              <a:solidFill>
                <a:srgbClr val="FFFFCC"/>
              </a:solidFill>
            </a:endParaRPr>
          </a:p>
        </p:txBody>
      </p:sp>
      <p:sp>
        <p:nvSpPr>
          <p:cNvPr id="7" name="Text Box 9"/>
          <p:cNvSpPr txBox="1">
            <a:spLocks noChangeArrowheads="1"/>
          </p:cNvSpPr>
          <p:nvPr/>
        </p:nvSpPr>
        <p:spPr bwMode="auto">
          <a:xfrm>
            <a:off x="958584" y="4841041"/>
            <a:ext cx="3262312"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00"/>
                </a:solidFill>
                <a:latin typeface="Arial" panose="020B0604020202020204" pitchFamily="34" charset="0"/>
                <a:ea typeface="楷体_GB2312" pitchFamily="49" charset="-122"/>
              </a:rPr>
              <a:t>算法的两个关键要素：</a:t>
            </a:r>
            <a:endParaRPr lang="zh-CN" altLang="en-US" sz="2400" dirty="0">
              <a:solidFill>
                <a:srgbClr val="FFFF00"/>
              </a:solidFill>
              <a:latin typeface="Arial" panose="020B0604020202020204" pitchFamily="34" charset="0"/>
              <a:ea typeface="楷体_GB2312" pitchFamily="49" charset="-122"/>
            </a:endParaRPr>
          </a:p>
          <a:p>
            <a:pPr eaLnBrk="1" hangingPunct="1">
              <a:spcBef>
                <a:spcPct val="0"/>
              </a:spcBef>
              <a:buClr>
                <a:schemeClr val="accent1"/>
              </a:buClr>
              <a:buFont typeface="Webdings" panose="05030102010509060703" pitchFamily="18" charset="2"/>
              <a:buChar char="ý"/>
            </a:pPr>
            <a:r>
              <a:rPr lang="zh-CN" altLang="en-US" sz="2400" dirty="0">
                <a:solidFill>
                  <a:srgbClr val="FFFFCC"/>
                </a:solidFill>
                <a:latin typeface="Arial" panose="020B0604020202020204" pitchFamily="34" charset="0"/>
                <a:ea typeface="楷体_GB2312" pitchFamily="49" charset="-122"/>
              </a:rPr>
              <a:t>动作</a:t>
            </a:r>
            <a:r>
              <a:rPr lang="en-US" altLang="zh-CN" sz="2400" dirty="0">
                <a:solidFill>
                  <a:srgbClr val="FFFFCC"/>
                </a:solidFill>
                <a:latin typeface="Arial" panose="020B0604020202020204" pitchFamily="34" charset="0"/>
                <a:ea typeface="楷体_GB2312" pitchFamily="49" charset="-122"/>
              </a:rPr>
              <a:t>(Action)</a:t>
            </a:r>
            <a:r>
              <a:rPr lang="zh-CN" altLang="en-US" sz="2400" dirty="0">
                <a:solidFill>
                  <a:srgbClr val="FFFFCC"/>
                </a:solidFill>
                <a:latin typeface="Arial" panose="020B0604020202020204" pitchFamily="34" charset="0"/>
                <a:ea typeface="楷体_GB2312" pitchFamily="49" charset="-122"/>
              </a:rPr>
              <a:t>；</a:t>
            </a:r>
            <a:endParaRPr lang="zh-CN" altLang="en-US" sz="2400" dirty="0">
              <a:solidFill>
                <a:srgbClr val="FFFFCC"/>
              </a:solidFill>
              <a:latin typeface="Arial" panose="020B0604020202020204" pitchFamily="34" charset="0"/>
              <a:ea typeface="楷体_GB2312" pitchFamily="49" charset="-122"/>
            </a:endParaRPr>
          </a:p>
          <a:p>
            <a:pPr eaLnBrk="1" hangingPunct="1">
              <a:spcBef>
                <a:spcPct val="0"/>
              </a:spcBef>
              <a:buClr>
                <a:schemeClr val="accent1"/>
              </a:buClr>
              <a:buFont typeface="Webdings" panose="05030102010509060703" pitchFamily="18" charset="2"/>
              <a:buChar char="ý"/>
            </a:pPr>
            <a:r>
              <a:rPr lang="zh-CN" altLang="en-US" sz="2400" dirty="0">
                <a:solidFill>
                  <a:srgbClr val="FFFFCC"/>
                </a:solidFill>
                <a:latin typeface="Arial" panose="020B0604020202020204" pitchFamily="34" charset="0"/>
                <a:ea typeface="楷体_GB2312" pitchFamily="49" charset="-122"/>
              </a:rPr>
              <a:t>顺序</a:t>
            </a:r>
            <a:r>
              <a:rPr lang="en-US" altLang="zh-CN" sz="2400" dirty="0">
                <a:solidFill>
                  <a:srgbClr val="FFFFCC"/>
                </a:solidFill>
                <a:latin typeface="Arial" panose="020B0604020202020204" pitchFamily="34" charset="0"/>
                <a:ea typeface="楷体_GB2312" pitchFamily="49" charset="-122"/>
              </a:rPr>
              <a:t>(Order)</a:t>
            </a:r>
            <a:r>
              <a:rPr lang="zh-CN" altLang="en-US" sz="2400" dirty="0">
                <a:solidFill>
                  <a:srgbClr val="FFFFCC"/>
                </a:solidFill>
                <a:latin typeface="Arial" panose="020B0604020202020204" pitchFamily="34" charset="0"/>
                <a:ea typeface="楷体_GB2312" pitchFamily="49" charset="-122"/>
              </a:rPr>
              <a:t>。</a:t>
            </a:r>
            <a:endParaRPr lang="zh-CN" altLang="en-US" sz="2400" dirty="0">
              <a:solidFill>
                <a:srgbClr val="FFFFCC"/>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1" name="notify.wav"/>
                                        </p:tgtEl>
                                      </p:cMediaNode>
                                    </p:audio>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linds(horizontal)">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 calcmode="lin" valueType="num">
                                      <p:cBhvr additive="base">
                                        <p:cTn id="2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4"/>
                                            </p:cond>
                                          </p:stCondLst>
                                          <p:endCondLst>
                                            <p:cond evt="onStopAudio" delay="0">
                                              <p:tgtEl>
                                                <p:sldTgt/>
                                              </p:tgtEl>
                                            </p:cond>
                                          </p:endCondLst>
                                        </p:cTn>
                                        <p:tgtEl>
                                          <p:sndTgt r:embed="rId2" name="菜单命令时蛙鸣.wav"/>
                                        </p:tgtEl>
                                      </p:cMediaNode>
                                    </p:audio>
                                  </p:sub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 calcmode="lin" valueType="num">
                                      <p:cBhvr additive="base">
                                        <p:cTn id="3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2" name="菜单命令时蛙鸣.wav"/>
                                        </p:tgtEl>
                                      </p:cMediaNode>
                                    </p:audio>
                                  </p:sub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6">
                                            <p:txEl>
                                              <p:pRg st="2" end="2"/>
                                            </p:txEl>
                                          </p:spTgt>
                                        </p:tgtEl>
                                        <p:attrNameLst>
                                          <p:attrName>style.visibility</p:attrName>
                                        </p:attrNameLst>
                                      </p:cBhvr>
                                      <p:to>
                                        <p:strVal val="visible"/>
                                      </p:to>
                                    </p:set>
                                    <p:anim calcmode="lin" valueType="num">
                                      <p:cBhvr additive="base">
                                        <p:cTn id="3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6"/>
                                            </p:cond>
                                          </p:stCondLst>
                                          <p:endCondLst>
                                            <p:cond evt="onStopAudio" delay="0">
                                              <p:tgtEl>
                                                <p:sldTgt/>
                                              </p:tgtEl>
                                            </p:cond>
                                          </p:endCondLst>
                                        </p:cTn>
                                        <p:tgtEl>
                                          <p:sndTgt r:embed="rId2" name="菜单命令时蛙鸣.wav"/>
                                        </p:tgtEl>
                                      </p:cMediaNode>
                                    </p:audio>
                                  </p:sub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6">
                                            <p:txEl>
                                              <p:pRg st="3" end="3"/>
                                            </p:txEl>
                                          </p:spTgt>
                                        </p:tgtEl>
                                        <p:attrNameLst>
                                          <p:attrName>style.visibility</p:attrName>
                                        </p:attrNameLst>
                                      </p:cBhvr>
                                      <p:to>
                                        <p:strVal val="visible"/>
                                      </p:to>
                                    </p:set>
                                    <p:anim calcmode="lin" valueType="num">
                                      <p:cBhvr additive="base">
                                        <p:cTn id="44"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2"/>
                                            </p:cond>
                                          </p:stCondLst>
                                          <p:endCondLst>
                                            <p:cond evt="onStopAudio" delay="0">
                                              <p:tgtEl>
                                                <p:sldTgt/>
                                              </p:tgtEl>
                                            </p:cond>
                                          </p:endCondLst>
                                        </p:cTn>
                                        <p:tgtEl>
                                          <p:sndTgt r:embed="rId2" name="菜单命令时蛙鸣.wav"/>
                                        </p:tgtEl>
                                      </p:cMediaNode>
                                    </p:audio>
                                  </p:sub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build="p"/>
      <p:bldP spid="5" grpId="0" autoUpdateAnimBg="0"/>
      <p:bldP spid="6" grpId="0" autoUpdateAnimBg="0" uiExpand="1" build="p"/>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2800" b="1" dirty="0">
                <a:solidFill>
                  <a:srgbClr val="FFFF00"/>
                </a:solidFill>
                <a:latin typeface="华文新魏" panose="02010800040101010101" pitchFamily="2" charset="-122"/>
                <a:ea typeface="华文新魏" panose="02010800040101010101" pitchFamily="2" charset="-122"/>
              </a:rPr>
              <a:t>算法举例</a:t>
            </a:r>
            <a:endParaRPr lang="zh-CN" altLang="en-US" sz="2800" dirty="0">
              <a:latin typeface="华文新魏" panose="02010800040101010101" pitchFamily="2" charset="-122"/>
              <a:ea typeface="华文新魏" panose="02010800040101010101" pitchFamily="2" charset="-122"/>
            </a:endParaRPr>
          </a:p>
        </p:txBody>
      </p:sp>
      <p:sp>
        <p:nvSpPr>
          <p:cNvPr id="3" name="Text Box 3"/>
          <p:cNvSpPr txBox="1">
            <a:spLocks noChangeArrowheads="1"/>
          </p:cNvSpPr>
          <p:nvPr/>
        </p:nvSpPr>
        <p:spPr bwMode="auto">
          <a:xfrm>
            <a:off x="293204" y="897971"/>
            <a:ext cx="6848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chemeClr val="bg1"/>
                </a:solidFill>
                <a:latin typeface="华文行楷" panose="02010800040101010101" pitchFamily="2" charset="-122"/>
                <a:ea typeface="华文行楷" panose="02010800040101010101" pitchFamily="2" charset="-122"/>
              </a:rPr>
              <a:t>    ⒈</a:t>
            </a:r>
            <a:r>
              <a:rPr lang="zh-CN" altLang="en-US" sz="2400" dirty="0">
                <a:solidFill>
                  <a:schemeClr val="bg1"/>
                </a:solidFill>
                <a:latin typeface="Arial" panose="020B0604020202020204" pitchFamily="34" charset="0"/>
                <a:ea typeface="楷体_GB2312" pitchFamily="49" charset="-122"/>
              </a:rPr>
              <a:t>求数列</a:t>
            </a:r>
            <a:r>
              <a:rPr lang="en-US" altLang="zh-CN" sz="2400" dirty="0">
                <a:solidFill>
                  <a:schemeClr val="bg1"/>
                </a:solidFill>
                <a:latin typeface="Arial" panose="020B0604020202020204" pitchFamily="34" charset="0"/>
                <a:ea typeface="楷体_GB2312" pitchFamily="49" charset="-122"/>
              </a:rPr>
              <a:t>n=1+2+…+m</a:t>
            </a:r>
            <a:r>
              <a:rPr lang="zh-CN" altLang="en-US" sz="2400" dirty="0">
                <a:solidFill>
                  <a:schemeClr val="bg1"/>
                </a:solidFill>
                <a:latin typeface="Arial" panose="020B0604020202020204" pitchFamily="34" charset="0"/>
                <a:ea typeface="楷体_GB2312" pitchFamily="49" charset="-122"/>
              </a:rPr>
              <a:t>的值</a:t>
            </a:r>
            <a:r>
              <a:rPr lang="en-US" altLang="zh-CN" sz="2400" dirty="0">
                <a:solidFill>
                  <a:schemeClr val="bg1"/>
                </a:solidFill>
                <a:latin typeface="Arial" panose="020B0604020202020204" pitchFamily="34" charset="0"/>
                <a:ea typeface="楷体_GB2312" pitchFamily="49" charset="-122"/>
              </a:rPr>
              <a:t>n,</a:t>
            </a:r>
            <a:r>
              <a:rPr lang="zh-CN" altLang="en-US" sz="2400" dirty="0">
                <a:solidFill>
                  <a:schemeClr val="bg1"/>
                </a:solidFill>
                <a:latin typeface="Arial" panose="020B0604020202020204" pitchFamily="34" charset="0"/>
                <a:ea typeface="楷体_GB2312" pitchFamily="49" charset="-122"/>
              </a:rPr>
              <a:t>当</a:t>
            </a:r>
            <a:r>
              <a:rPr lang="en-US" altLang="zh-CN" sz="2400" dirty="0">
                <a:solidFill>
                  <a:schemeClr val="bg1"/>
                </a:solidFill>
                <a:latin typeface="Arial" panose="020B0604020202020204" pitchFamily="34" charset="0"/>
                <a:ea typeface="楷体_GB2312" pitchFamily="49" charset="-122"/>
              </a:rPr>
              <a:t>n&gt;10000</a:t>
            </a:r>
            <a:r>
              <a:rPr lang="zh-CN" altLang="en-US" sz="2400" dirty="0">
                <a:solidFill>
                  <a:schemeClr val="bg1"/>
                </a:solidFill>
                <a:latin typeface="Arial" panose="020B0604020202020204" pitchFamily="34" charset="0"/>
                <a:ea typeface="楷体_GB2312" pitchFamily="49" charset="-122"/>
              </a:rPr>
              <a:t>时结束。</a:t>
            </a:r>
            <a:endParaRPr lang="zh-CN" altLang="en-US" sz="2400" dirty="0">
              <a:solidFill>
                <a:schemeClr val="bg1"/>
              </a:solidFill>
              <a:latin typeface="Arial" panose="020B0604020202020204" pitchFamily="34" charset="0"/>
              <a:ea typeface="楷体_GB2312" pitchFamily="49" charset="-122"/>
            </a:endParaRPr>
          </a:p>
        </p:txBody>
      </p:sp>
      <p:sp>
        <p:nvSpPr>
          <p:cNvPr id="4" name="Text Box 4"/>
          <p:cNvSpPr txBox="1">
            <a:spLocks noChangeArrowheads="1"/>
          </p:cNvSpPr>
          <p:nvPr/>
        </p:nvSpPr>
        <p:spPr bwMode="auto">
          <a:xfrm>
            <a:off x="293204" y="3653824"/>
            <a:ext cx="7886700" cy="463846"/>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Arial" panose="020B0604020202020204" pitchFamily="34" charset="0"/>
                <a:ea typeface="楷体_GB2312" pitchFamily="49" charset="-122"/>
              </a:rPr>
              <a:t>     </a:t>
            </a:r>
            <a:r>
              <a:rPr lang="en-US" altLang="zh-CN" sz="2400" dirty="0">
                <a:solidFill>
                  <a:schemeClr val="bg1"/>
                </a:solidFill>
                <a:latin typeface="Arial" panose="020B0604020202020204" pitchFamily="34" charset="0"/>
                <a:ea typeface="华文行楷" panose="02010800040101010101" pitchFamily="2" charset="-122"/>
              </a:rPr>
              <a:t>⒉</a:t>
            </a:r>
            <a:r>
              <a:rPr lang="zh-CN" altLang="en-US" sz="2400" dirty="0">
                <a:solidFill>
                  <a:schemeClr val="bg1"/>
                </a:solidFill>
                <a:latin typeface="Arial" panose="020B0604020202020204" pitchFamily="34" charset="0"/>
                <a:ea typeface="楷体_GB2312" pitchFamily="49" charset="-122"/>
              </a:rPr>
              <a:t>欧几里德求</a:t>
            </a:r>
            <a:r>
              <a:rPr lang="en-US" altLang="zh-CN" sz="2400" dirty="0">
                <a:solidFill>
                  <a:schemeClr val="bg1"/>
                </a:solidFill>
                <a:latin typeface="Arial" panose="020B0604020202020204" pitchFamily="34" charset="0"/>
                <a:ea typeface="楷体_GB2312" pitchFamily="49" charset="-122"/>
              </a:rPr>
              <a:t>m</a:t>
            </a:r>
            <a:r>
              <a:rPr lang="zh-CN" altLang="en-US" sz="2400" dirty="0">
                <a:solidFill>
                  <a:schemeClr val="bg1"/>
                </a:solidFill>
                <a:latin typeface="Arial" panose="020B0604020202020204" pitchFamily="34" charset="0"/>
                <a:ea typeface="楷体_GB2312" pitchFamily="49" charset="-122"/>
              </a:rPr>
              <a:t>，</a:t>
            </a:r>
            <a:r>
              <a:rPr lang="en-US" altLang="zh-CN" sz="2400" dirty="0">
                <a:solidFill>
                  <a:schemeClr val="bg1"/>
                </a:solidFill>
                <a:latin typeface="Arial" panose="020B0604020202020204" pitchFamily="34" charset="0"/>
                <a:ea typeface="楷体_GB2312" pitchFamily="49" charset="-122"/>
              </a:rPr>
              <a:t>n(m&gt;n)</a:t>
            </a:r>
            <a:r>
              <a:rPr lang="zh-CN" altLang="en-US" sz="2400" dirty="0">
                <a:solidFill>
                  <a:schemeClr val="bg1"/>
                </a:solidFill>
                <a:latin typeface="Arial" panose="020B0604020202020204" pitchFamily="34" charset="0"/>
                <a:ea typeface="楷体_GB2312" pitchFamily="49" charset="-122"/>
              </a:rPr>
              <a:t>的最大公约数算法</a:t>
            </a:r>
            <a:endParaRPr lang="zh-CN" altLang="en-US" sz="2400" dirty="0">
              <a:solidFill>
                <a:schemeClr val="bg1"/>
              </a:solidFill>
              <a:latin typeface="Arial" panose="020B0604020202020204" pitchFamily="34" charset="0"/>
              <a:ea typeface="楷体_GB2312" pitchFamily="49" charset="-122"/>
            </a:endParaRPr>
          </a:p>
        </p:txBody>
      </p:sp>
      <p:sp>
        <p:nvSpPr>
          <p:cNvPr id="5" name="Text Box 5"/>
          <p:cNvSpPr txBox="1">
            <a:spLocks noChangeArrowheads="1"/>
          </p:cNvSpPr>
          <p:nvPr/>
        </p:nvSpPr>
        <p:spPr bwMode="auto">
          <a:xfrm>
            <a:off x="752947" y="4034824"/>
            <a:ext cx="7886700" cy="267970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dirty="0">
                <a:solidFill>
                  <a:srgbClr val="FFFF99"/>
                </a:solidFill>
                <a:latin typeface="Arial" panose="020B0604020202020204" pitchFamily="34" charset="0"/>
                <a:ea typeface="楷体_GB2312" pitchFamily="49" charset="-122"/>
              </a:rPr>
              <a:t>S1:  m Mod n </a:t>
            </a:r>
            <a:r>
              <a:rPr lang="en-US" altLang="zh-CN" sz="2400" b="0" dirty="0">
                <a:solidFill>
                  <a:srgbClr val="FFFFCC"/>
                </a:solidFill>
                <a:latin typeface="Arial" panose="020B0604020202020204" pitchFamily="34" charset="0"/>
                <a:ea typeface="楷体_GB2312" pitchFamily="49" charset="-122"/>
                <a:sym typeface="Symbol" panose="05050102010706020507" pitchFamily="18" charset="2"/>
              </a:rPr>
              <a:t></a:t>
            </a:r>
            <a:r>
              <a:rPr lang="en-US" altLang="zh-CN" sz="2400" b="0" dirty="0">
                <a:solidFill>
                  <a:srgbClr val="FFFF99"/>
                </a:solidFill>
                <a:latin typeface="Arial" panose="020B0604020202020204" pitchFamily="34" charset="0"/>
                <a:ea typeface="楷体_GB2312" pitchFamily="49" charset="-122"/>
              </a:rPr>
              <a:t> k</a:t>
            </a:r>
            <a:endParaRPr lang="en-US" altLang="zh-CN" sz="2400" b="0" dirty="0">
              <a:solidFill>
                <a:srgbClr val="FFFF99"/>
              </a:solidFill>
              <a:latin typeface="Arial" panose="020B0604020202020204" pitchFamily="34" charset="0"/>
              <a:ea typeface="楷体_GB2312" pitchFamily="49" charset="-122"/>
            </a:endParaRPr>
          </a:p>
          <a:p>
            <a:pPr eaLnBrk="1" hangingPunct="1">
              <a:spcBef>
                <a:spcPct val="0"/>
              </a:spcBef>
              <a:buFontTx/>
              <a:buNone/>
            </a:pPr>
            <a:r>
              <a:rPr lang="en-US" altLang="zh-CN" sz="2400" b="0" dirty="0">
                <a:solidFill>
                  <a:srgbClr val="FFFF99"/>
                </a:solidFill>
                <a:latin typeface="Arial" panose="020B0604020202020204" pitchFamily="34" charset="0"/>
                <a:ea typeface="华文行楷" panose="02010800040101010101" pitchFamily="2" charset="-122"/>
              </a:rPr>
              <a:t>S2:  </a:t>
            </a:r>
            <a:r>
              <a:rPr lang="en-US" altLang="zh-CN" sz="2400" b="0" dirty="0">
                <a:solidFill>
                  <a:srgbClr val="99FF99"/>
                </a:solidFill>
                <a:latin typeface="Arial" panose="020B0604020202020204" pitchFamily="34" charset="0"/>
                <a:ea typeface="楷体_GB2312" pitchFamily="49" charset="-122"/>
              </a:rPr>
              <a:t>k</a:t>
            </a:r>
            <a:r>
              <a:rPr lang="zh-CN" altLang="en-US" sz="2400" b="0" dirty="0">
                <a:solidFill>
                  <a:srgbClr val="99FF99"/>
                </a:solidFill>
                <a:latin typeface="Arial" panose="020B0604020202020204" pitchFamily="34" charset="0"/>
                <a:ea typeface="楷体_GB2312" pitchFamily="49" charset="-122"/>
              </a:rPr>
              <a:t>不为</a:t>
            </a:r>
            <a:r>
              <a:rPr lang="en-US" altLang="zh-CN" sz="2400" b="0" dirty="0">
                <a:solidFill>
                  <a:srgbClr val="99FF99"/>
                </a:solidFill>
                <a:latin typeface="Arial" panose="020B0604020202020204" pitchFamily="34" charset="0"/>
                <a:ea typeface="楷体_GB2312" pitchFamily="49" charset="-122"/>
              </a:rPr>
              <a:t>0</a:t>
            </a:r>
            <a:r>
              <a:rPr lang="zh-CN" altLang="en-US" sz="2400" b="0" dirty="0">
                <a:solidFill>
                  <a:srgbClr val="99FF99"/>
                </a:solidFill>
                <a:latin typeface="Arial" panose="020B0604020202020204" pitchFamily="34" charset="0"/>
                <a:ea typeface="楷体_GB2312" pitchFamily="49" charset="-122"/>
              </a:rPr>
              <a:t>：</a:t>
            </a:r>
            <a:endParaRPr lang="zh-CN" altLang="en-US" sz="2400" b="0" dirty="0">
              <a:solidFill>
                <a:srgbClr val="99FF99"/>
              </a:solidFill>
              <a:latin typeface="Arial" panose="020B0604020202020204" pitchFamily="34" charset="0"/>
              <a:ea typeface="楷体_GB2312" pitchFamily="49" charset="-122"/>
            </a:endParaRPr>
          </a:p>
          <a:p>
            <a:pPr eaLnBrk="1" hangingPunct="1">
              <a:spcBef>
                <a:spcPct val="0"/>
              </a:spcBef>
              <a:buFontTx/>
              <a:buNone/>
            </a:pPr>
            <a:r>
              <a:rPr lang="zh-CN" altLang="en-US" sz="2400" b="0" dirty="0">
                <a:solidFill>
                  <a:srgbClr val="FFFF99"/>
                </a:solidFill>
                <a:latin typeface="Arial" panose="020B0604020202020204" pitchFamily="34" charset="0"/>
                <a:ea typeface="楷体_GB2312" pitchFamily="49" charset="-122"/>
              </a:rPr>
              <a:t>             </a:t>
            </a:r>
            <a:r>
              <a:rPr lang="en-US" altLang="zh-CN" sz="2400" b="0" dirty="0" err="1">
                <a:solidFill>
                  <a:srgbClr val="FFFF99"/>
                </a:solidFill>
                <a:latin typeface="Arial" panose="020B0604020202020204" pitchFamily="34" charset="0"/>
                <a:ea typeface="楷体_GB2312" pitchFamily="49" charset="-122"/>
              </a:rPr>
              <a:t>n</a:t>
            </a:r>
            <a:r>
              <a:rPr lang="en-US" altLang="zh-CN" sz="2400" b="0" dirty="0" err="1">
                <a:solidFill>
                  <a:srgbClr val="FFFF99"/>
                </a:solidFill>
                <a:latin typeface="Arial" panose="020B0604020202020204" pitchFamily="34" charset="0"/>
                <a:ea typeface="楷体_GB2312" pitchFamily="49" charset="-122"/>
                <a:sym typeface="Symbol" panose="05050102010706020507" pitchFamily="18" charset="2"/>
              </a:rPr>
              <a:t>m</a:t>
            </a:r>
            <a:r>
              <a:rPr lang="en-US" altLang="zh-CN" sz="2400" b="0" dirty="0">
                <a:solidFill>
                  <a:srgbClr val="FFFF99"/>
                </a:solidFill>
                <a:latin typeface="Arial" panose="020B0604020202020204" pitchFamily="34" charset="0"/>
                <a:ea typeface="楷体_GB2312" pitchFamily="49" charset="-122"/>
                <a:sym typeface="Symbol" panose="05050102010706020507" pitchFamily="18" charset="2"/>
              </a:rPr>
              <a:t>, </a:t>
            </a:r>
            <a:r>
              <a:rPr lang="en-US" altLang="zh-CN" sz="2400" b="0" dirty="0" err="1">
                <a:solidFill>
                  <a:srgbClr val="FFFF99"/>
                </a:solidFill>
                <a:latin typeface="Arial" panose="020B0604020202020204" pitchFamily="34" charset="0"/>
                <a:ea typeface="楷体_GB2312" pitchFamily="49" charset="-122"/>
                <a:sym typeface="Symbol" panose="05050102010706020507" pitchFamily="18" charset="2"/>
              </a:rPr>
              <a:t>kn</a:t>
            </a:r>
            <a:endParaRPr lang="en-US" altLang="zh-CN" sz="2400" b="0" dirty="0">
              <a:solidFill>
                <a:srgbClr val="FFFF99"/>
              </a:solidFill>
              <a:latin typeface="Arial" panose="020B0604020202020204" pitchFamily="34" charset="0"/>
              <a:ea typeface="楷体_GB2312" pitchFamily="49" charset="-122"/>
              <a:sym typeface="Symbol" panose="05050102010706020507" pitchFamily="18" charset="2"/>
            </a:endParaRPr>
          </a:p>
          <a:p>
            <a:pPr eaLnBrk="1" hangingPunct="1">
              <a:spcBef>
                <a:spcPct val="0"/>
              </a:spcBef>
              <a:buFontTx/>
              <a:buNone/>
            </a:pPr>
            <a:r>
              <a:rPr lang="en-US" altLang="zh-CN" sz="2400" b="0" dirty="0">
                <a:solidFill>
                  <a:srgbClr val="FFFF99"/>
                </a:solidFill>
                <a:latin typeface="Arial" panose="020B0604020202020204" pitchFamily="34" charset="0"/>
                <a:ea typeface="楷体_GB2312" pitchFamily="49" charset="-122"/>
                <a:sym typeface="Symbol" panose="05050102010706020507" pitchFamily="18" charset="2"/>
              </a:rPr>
              <a:t>           </a:t>
            </a:r>
            <a:r>
              <a:rPr lang="zh-CN" altLang="en-US" sz="2400" b="0" dirty="0">
                <a:solidFill>
                  <a:srgbClr val="FFFF99"/>
                </a:solidFill>
                <a:latin typeface="Arial" panose="020B0604020202020204" pitchFamily="34" charset="0"/>
                <a:ea typeface="楷体_GB2312" pitchFamily="49" charset="-122"/>
                <a:sym typeface="Symbol" panose="05050102010706020507" pitchFamily="18" charset="2"/>
              </a:rPr>
              <a:t>（原除数变成新的被除数，余数变成新的除数）。</a:t>
            </a:r>
            <a:endParaRPr lang="zh-CN" altLang="en-US" sz="2400" b="0" dirty="0">
              <a:solidFill>
                <a:srgbClr val="FFFF99"/>
              </a:solidFill>
              <a:latin typeface="Arial" panose="020B0604020202020204" pitchFamily="34" charset="0"/>
              <a:ea typeface="楷体_GB2312" pitchFamily="49" charset="-122"/>
            </a:endParaRPr>
          </a:p>
          <a:p>
            <a:pPr eaLnBrk="1" hangingPunct="1">
              <a:spcBef>
                <a:spcPct val="0"/>
              </a:spcBef>
              <a:buFontTx/>
              <a:buNone/>
            </a:pPr>
            <a:r>
              <a:rPr lang="zh-CN" altLang="en-US" sz="2400" b="0" dirty="0">
                <a:solidFill>
                  <a:srgbClr val="FFFF99"/>
                </a:solidFill>
                <a:latin typeface="Arial" panose="020B0604020202020204" pitchFamily="34" charset="0"/>
                <a:ea typeface="楷体_GB2312" pitchFamily="49" charset="-122"/>
              </a:rPr>
              <a:t>             重复</a:t>
            </a:r>
            <a:r>
              <a:rPr lang="en-US" altLang="zh-CN" sz="2400" b="0" dirty="0">
                <a:solidFill>
                  <a:srgbClr val="FFFF99"/>
                </a:solidFill>
                <a:latin typeface="Arial" panose="020B0604020202020204" pitchFamily="34" charset="0"/>
                <a:ea typeface="楷体_GB2312" pitchFamily="49" charset="-122"/>
              </a:rPr>
              <a:t>S1</a:t>
            </a:r>
            <a:endParaRPr lang="en-US" altLang="zh-CN" sz="2400" b="0" dirty="0">
              <a:solidFill>
                <a:srgbClr val="FFFF99"/>
              </a:solidFill>
              <a:latin typeface="Arial" panose="020B0604020202020204" pitchFamily="34" charset="0"/>
              <a:ea typeface="楷体_GB2312" pitchFamily="49" charset="-122"/>
            </a:endParaRPr>
          </a:p>
          <a:p>
            <a:pPr eaLnBrk="1" hangingPunct="1">
              <a:spcBef>
                <a:spcPct val="0"/>
              </a:spcBef>
              <a:buFontTx/>
              <a:buNone/>
            </a:pPr>
            <a:r>
              <a:rPr lang="en-US" altLang="zh-CN" sz="2400" b="0" dirty="0">
                <a:solidFill>
                  <a:srgbClr val="FFFF99"/>
                </a:solidFill>
                <a:latin typeface="Arial" panose="020B0604020202020204" pitchFamily="34" charset="0"/>
                <a:ea typeface="华文行楷" panose="02010800040101010101" pitchFamily="2" charset="-122"/>
              </a:rPr>
              <a:t>        </a:t>
            </a:r>
            <a:r>
              <a:rPr lang="zh-CN" altLang="en-US" sz="2400" b="0" dirty="0">
                <a:solidFill>
                  <a:srgbClr val="CCFF33"/>
                </a:solidFill>
                <a:latin typeface="Arial" panose="020B0604020202020204" pitchFamily="34" charset="0"/>
                <a:ea typeface="楷体_GB2312" pitchFamily="49" charset="-122"/>
              </a:rPr>
              <a:t>否则：</a:t>
            </a:r>
            <a:r>
              <a:rPr lang="zh-CN" altLang="en-US" sz="2400" b="0" dirty="0">
                <a:solidFill>
                  <a:srgbClr val="FFFF99"/>
                </a:solidFill>
                <a:latin typeface="Arial" panose="020B0604020202020204" pitchFamily="34" charset="0"/>
                <a:ea typeface="楷体_GB2312" pitchFamily="49" charset="-122"/>
              </a:rPr>
              <a:t>到</a:t>
            </a:r>
            <a:r>
              <a:rPr lang="en-US" altLang="zh-CN" sz="2400" b="0" dirty="0">
                <a:solidFill>
                  <a:srgbClr val="FFFF99"/>
                </a:solidFill>
                <a:latin typeface="Arial" panose="020B0604020202020204" pitchFamily="34" charset="0"/>
                <a:ea typeface="楷体_GB2312" pitchFamily="49" charset="-122"/>
              </a:rPr>
              <a:t>S3</a:t>
            </a:r>
            <a:r>
              <a:rPr lang="zh-CN" altLang="en-US" sz="2400" b="0" dirty="0">
                <a:solidFill>
                  <a:srgbClr val="FFFF99"/>
                </a:solidFill>
                <a:latin typeface="Arial" panose="020B0604020202020204" pitchFamily="34" charset="0"/>
                <a:ea typeface="楷体_GB2312" pitchFamily="49" charset="-122"/>
              </a:rPr>
              <a:t>。</a:t>
            </a:r>
            <a:endParaRPr lang="zh-CN" altLang="en-US" sz="2400" b="0" dirty="0">
              <a:solidFill>
                <a:srgbClr val="FFFF99"/>
              </a:solidFill>
              <a:latin typeface="Arial" panose="020B0604020202020204" pitchFamily="34" charset="0"/>
              <a:ea typeface="楷体_GB2312" pitchFamily="49" charset="-122"/>
            </a:endParaRPr>
          </a:p>
          <a:p>
            <a:pPr eaLnBrk="1" hangingPunct="1">
              <a:spcBef>
                <a:spcPct val="0"/>
              </a:spcBef>
              <a:buFontTx/>
              <a:buNone/>
            </a:pPr>
            <a:r>
              <a:rPr lang="en-US" altLang="zh-CN" sz="2400" b="0" dirty="0">
                <a:solidFill>
                  <a:srgbClr val="FFFF99"/>
                </a:solidFill>
                <a:latin typeface="Arial" panose="020B0604020202020204" pitchFamily="34" charset="0"/>
                <a:ea typeface="楷体_GB2312" pitchFamily="49" charset="-122"/>
              </a:rPr>
              <a:t>S3:   </a:t>
            </a:r>
            <a:r>
              <a:rPr lang="zh-CN" altLang="en-US" sz="2400" b="0" dirty="0">
                <a:solidFill>
                  <a:srgbClr val="FFFF99"/>
                </a:solidFill>
                <a:latin typeface="Arial" panose="020B0604020202020204" pitchFamily="34" charset="0"/>
                <a:ea typeface="楷体_GB2312" pitchFamily="49" charset="-122"/>
              </a:rPr>
              <a:t>输出 </a:t>
            </a:r>
            <a:r>
              <a:rPr lang="en-US" altLang="zh-CN" sz="2400" b="0" dirty="0">
                <a:solidFill>
                  <a:srgbClr val="FFFF99"/>
                </a:solidFill>
                <a:latin typeface="Arial" panose="020B0604020202020204" pitchFamily="34" charset="0"/>
                <a:ea typeface="楷体_GB2312" pitchFamily="49" charset="-122"/>
              </a:rPr>
              <a:t>n</a:t>
            </a:r>
            <a:r>
              <a:rPr lang="zh-CN" altLang="en-US" sz="2400" b="0" dirty="0">
                <a:solidFill>
                  <a:srgbClr val="FFFF99"/>
                </a:solidFill>
                <a:latin typeface="Arial" panose="020B0604020202020204" pitchFamily="34" charset="0"/>
                <a:ea typeface="楷体_GB2312" pitchFamily="49" charset="-122"/>
              </a:rPr>
              <a:t>的值为最大公约数。</a:t>
            </a:r>
            <a:endParaRPr lang="zh-CN" altLang="en-US" sz="2400" b="0" dirty="0">
              <a:solidFill>
                <a:srgbClr val="FFFF99"/>
              </a:solidFill>
              <a:latin typeface="Arial" panose="020B0604020202020204" pitchFamily="34" charset="0"/>
              <a:ea typeface="楷体_GB2312" pitchFamily="49" charset="-122"/>
            </a:endParaRPr>
          </a:p>
        </p:txBody>
      </p:sp>
      <p:sp>
        <p:nvSpPr>
          <p:cNvPr id="6" name="Text Box 6"/>
          <p:cNvSpPr txBox="1">
            <a:spLocks noChangeArrowheads="1"/>
          </p:cNvSpPr>
          <p:nvPr/>
        </p:nvSpPr>
        <p:spPr bwMode="auto">
          <a:xfrm>
            <a:off x="654865" y="1291624"/>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FFFF00"/>
                </a:solidFill>
                <a:latin typeface="Arial" panose="020B0604020202020204" pitchFamily="34" charset="0"/>
                <a:ea typeface="楷体_GB2312" pitchFamily="49" charset="-122"/>
              </a:rPr>
              <a:t>步骤：</a:t>
            </a:r>
            <a:endParaRPr lang="zh-CN" altLang="en-US" sz="2400">
              <a:solidFill>
                <a:srgbClr val="FFFF00"/>
              </a:solidFill>
              <a:latin typeface="Arial" panose="020B0604020202020204" pitchFamily="34" charset="0"/>
              <a:ea typeface="楷体_GB2312" pitchFamily="49" charset="-122"/>
            </a:endParaRPr>
          </a:p>
        </p:txBody>
      </p:sp>
      <p:sp>
        <p:nvSpPr>
          <p:cNvPr id="7" name="Text Box 8"/>
          <p:cNvSpPr txBox="1">
            <a:spLocks noChangeArrowheads="1"/>
          </p:cNvSpPr>
          <p:nvPr/>
        </p:nvSpPr>
        <p:spPr bwMode="auto">
          <a:xfrm>
            <a:off x="1493065" y="1294799"/>
            <a:ext cx="3995738"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lg" len="me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dirty="0">
                <a:solidFill>
                  <a:srgbClr val="FFFFCC"/>
                </a:solidFill>
                <a:latin typeface="Arial" panose="020B0604020202020204" pitchFamily="34" charset="0"/>
                <a:ea typeface="楷体_GB2312" pitchFamily="49" charset="-122"/>
              </a:rPr>
              <a:t>S1: </a:t>
            </a:r>
            <a:r>
              <a:rPr lang="zh-CN" altLang="en-US" sz="2400" b="0" dirty="0">
                <a:solidFill>
                  <a:srgbClr val="FFFFCC"/>
                </a:solidFill>
                <a:latin typeface="Arial" panose="020B0604020202020204" pitchFamily="34" charset="0"/>
                <a:ea typeface="楷体_GB2312" pitchFamily="49" charset="-122"/>
              </a:rPr>
              <a:t>初始化 </a:t>
            </a:r>
            <a:r>
              <a:rPr lang="en-US" altLang="zh-CN" sz="2400" b="0" dirty="0">
                <a:solidFill>
                  <a:srgbClr val="FFFFCC"/>
                </a:solidFill>
                <a:latin typeface="Arial" panose="020B0604020202020204" pitchFamily="34" charset="0"/>
                <a:ea typeface="楷体_GB2312" pitchFamily="49" charset="-122"/>
              </a:rPr>
              <a:t>0</a:t>
            </a:r>
            <a:r>
              <a:rPr lang="en-US" altLang="zh-CN" sz="2400" b="0" dirty="0">
                <a:solidFill>
                  <a:srgbClr val="FFFFCC"/>
                </a:solidFill>
                <a:latin typeface="Arial" panose="020B0604020202020204" pitchFamily="34" charset="0"/>
                <a:ea typeface="楷体_GB2312" pitchFamily="49" charset="-122"/>
                <a:sym typeface="Symbol" panose="05050102010706020507" pitchFamily="18" charset="2"/>
              </a:rPr>
              <a:t>n, 0t</a:t>
            </a:r>
            <a:endParaRPr lang="en-US" altLang="zh-CN" sz="2400" b="0" dirty="0">
              <a:solidFill>
                <a:srgbClr val="FFFFCC"/>
              </a:solidFill>
              <a:latin typeface="Arial" panose="020B0604020202020204" pitchFamily="34" charset="0"/>
              <a:ea typeface="楷体_GB2312" pitchFamily="49" charset="-122"/>
              <a:sym typeface="Symbol" panose="05050102010706020507" pitchFamily="18" charset="2"/>
            </a:endParaRPr>
          </a:p>
          <a:p>
            <a:pPr eaLnBrk="1" hangingPunct="1">
              <a:spcBef>
                <a:spcPct val="0"/>
              </a:spcBef>
              <a:buFontTx/>
              <a:buNone/>
            </a:pPr>
            <a:r>
              <a:rPr lang="en-US" altLang="zh-CN" sz="2400" b="0" dirty="0">
                <a:solidFill>
                  <a:srgbClr val="FFFFCC"/>
                </a:solidFill>
                <a:latin typeface="Arial" panose="020B0604020202020204" pitchFamily="34" charset="0"/>
                <a:ea typeface="楷体_GB2312" pitchFamily="49" charset="-122"/>
                <a:sym typeface="Symbol" panose="05050102010706020507" pitchFamily="18" charset="2"/>
              </a:rPr>
              <a:t>S2:  t+1 t </a:t>
            </a:r>
            <a:endParaRPr lang="en-US" altLang="zh-CN" sz="2400" b="0" dirty="0">
              <a:solidFill>
                <a:srgbClr val="FFFFCC"/>
              </a:solidFill>
              <a:latin typeface="Arial" panose="020B0604020202020204" pitchFamily="34" charset="0"/>
              <a:ea typeface="楷体_GB2312" pitchFamily="49" charset="-122"/>
              <a:sym typeface="Symbol" panose="05050102010706020507" pitchFamily="18" charset="2"/>
            </a:endParaRPr>
          </a:p>
          <a:p>
            <a:pPr eaLnBrk="1" hangingPunct="1">
              <a:spcBef>
                <a:spcPct val="0"/>
              </a:spcBef>
              <a:buFontTx/>
              <a:buNone/>
            </a:pPr>
            <a:r>
              <a:rPr lang="en-US" altLang="zh-CN" sz="2400" b="0" dirty="0">
                <a:solidFill>
                  <a:srgbClr val="FFFFCC"/>
                </a:solidFill>
                <a:latin typeface="Arial" panose="020B0604020202020204" pitchFamily="34" charset="0"/>
                <a:ea typeface="楷体_GB2312" pitchFamily="49" charset="-122"/>
                <a:sym typeface="Symbol" panose="05050102010706020507" pitchFamily="18" charset="2"/>
              </a:rPr>
              <a:t>       </a:t>
            </a:r>
            <a:r>
              <a:rPr lang="en-US" altLang="zh-CN" sz="2400" b="0" dirty="0" err="1">
                <a:solidFill>
                  <a:srgbClr val="FFFFCC"/>
                </a:solidFill>
                <a:latin typeface="Arial" panose="020B0604020202020204" pitchFamily="34" charset="0"/>
                <a:ea typeface="楷体_GB2312" pitchFamily="49" charset="-122"/>
                <a:sym typeface="Symbol" panose="05050102010706020507" pitchFamily="18" charset="2"/>
              </a:rPr>
              <a:t>n+t</a:t>
            </a:r>
            <a:r>
              <a:rPr lang="en-US" altLang="zh-CN" sz="2400" b="0" dirty="0">
                <a:solidFill>
                  <a:srgbClr val="FFFFCC"/>
                </a:solidFill>
                <a:latin typeface="Arial" panose="020B0604020202020204" pitchFamily="34" charset="0"/>
                <a:ea typeface="楷体_GB2312" pitchFamily="49" charset="-122"/>
                <a:sym typeface="Symbol" panose="05050102010706020507" pitchFamily="18" charset="2"/>
              </a:rPr>
              <a:t> n</a:t>
            </a:r>
            <a:endParaRPr lang="en-US" altLang="zh-CN" sz="2400" b="0" dirty="0">
              <a:solidFill>
                <a:srgbClr val="FFFFCC"/>
              </a:solidFill>
              <a:latin typeface="Arial" panose="020B0604020202020204" pitchFamily="34" charset="0"/>
              <a:ea typeface="楷体_GB2312" pitchFamily="49" charset="-122"/>
              <a:sym typeface="Symbol" panose="05050102010706020507" pitchFamily="18" charset="2"/>
            </a:endParaRPr>
          </a:p>
          <a:p>
            <a:pPr eaLnBrk="1" hangingPunct="1">
              <a:spcBef>
                <a:spcPct val="0"/>
              </a:spcBef>
              <a:buFontTx/>
              <a:buNone/>
            </a:pPr>
            <a:r>
              <a:rPr lang="en-US" altLang="zh-CN" sz="2400" b="0" dirty="0">
                <a:solidFill>
                  <a:srgbClr val="FFFFCC"/>
                </a:solidFill>
                <a:latin typeface="Arial" panose="020B0604020202020204" pitchFamily="34" charset="0"/>
                <a:ea typeface="楷体_GB2312" pitchFamily="49" charset="-122"/>
                <a:sym typeface="Symbol" panose="05050102010706020507" pitchFamily="18" charset="2"/>
              </a:rPr>
              <a:t>S3:  n&gt;10000?</a:t>
            </a:r>
            <a:endParaRPr lang="en-US" altLang="zh-CN" sz="2400" b="0" dirty="0">
              <a:solidFill>
                <a:srgbClr val="FFFFCC"/>
              </a:solidFill>
              <a:latin typeface="Arial" panose="020B0604020202020204" pitchFamily="34" charset="0"/>
              <a:ea typeface="楷体_GB2312" pitchFamily="49" charset="-122"/>
              <a:sym typeface="Symbol" panose="05050102010706020507" pitchFamily="18" charset="2"/>
            </a:endParaRPr>
          </a:p>
          <a:p>
            <a:pPr eaLnBrk="1" hangingPunct="1">
              <a:spcBef>
                <a:spcPct val="0"/>
              </a:spcBef>
              <a:buFontTx/>
              <a:buNone/>
            </a:pPr>
            <a:r>
              <a:rPr lang="en-US" altLang="zh-CN" sz="2400" b="0" dirty="0">
                <a:solidFill>
                  <a:srgbClr val="FFFFCC"/>
                </a:solidFill>
                <a:latin typeface="Arial" panose="020B0604020202020204" pitchFamily="34" charset="0"/>
                <a:ea typeface="楷体_GB2312" pitchFamily="49" charset="-122"/>
                <a:sym typeface="Symbol" panose="05050102010706020507" pitchFamily="18" charset="2"/>
              </a:rPr>
              <a:t>       </a:t>
            </a:r>
            <a:r>
              <a:rPr lang="zh-CN" altLang="en-US" sz="2400" b="0" dirty="0">
                <a:solidFill>
                  <a:srgbClr val="FFFFCC"/>
                </a:solidFill>
                <a:latin typeface="Arial" panose="020B0604020202020204" pitchFamily="34" charset="0"/>
                <a:ea typeface="楷体_GB2312" pitchFamily="49" charset="-122"/>
                <a:sym typeface="Symbol" panose="05050102010706020507" pitchFamily="18" charset="2"/>
              </a:rPr>
              <a:t>满足到</a:t>
            </a:r>
            <a:r>
              <a:rPr lang="en-US" altLang="zh-CN" sz="2400" b="0" dirty="0">
                <a:solidFill>
                  <a:srgbClr val="FFFFCC"/>
                </a:solidFill>
                <a:latin typeface="Arial" panose="020B0604020202020204" pitchFamily="34" charset="0"/>
                <a:ea typeface="楷体_GB2312" pitchFamily="49" charset="-122"/>
                <a:sym typeface="Symbol" panose="05050102010706020507" pitchFamily="18" charset="2"/>
              </a:rPr>
              <a:t>S4</a:t>
            </a:r>
            <a:r>
              <a:rPr lang="zh-CN" altLang="en-US" sz="2400" b="0" dirty="0">
                <a:solidFill>
                  <a:srgbClr val="FFFFCC"/>
                </a:solidFill>
                <a:latin typeface="Arial" panose="020B0604020202020204" pitchFamily="34" charset="0"/>
                <a:ea typeface="楷体_GB2312" pitchFamily="49" charset="-122"/>
                <a:sym typeface="Symbol" panose="05050102010706020507" pitchFamily="18" charset="2"/>
              </a:rPr>
              <a:t>，否则到</a:t>
            </a:r>
            <a:r>
              <a:rPr lang="en-US" altLang="zh-CN" sz="2400" b="0" dirty="0">
                <a:solidFill>
                  <a:srgbClr val="FFFFCC"/>
                </a:solidFill>
                <a:latin typeface="Arial" panose="020B0604020202020204" pitchFamily="34" charset="0"/>
                <a:ea typeface="楷体_GB2312" pitchFamily="49" charset="-122"/>
                <a:sym typeface="Symbol" panose="05050102010706020507" pitchFamily="18" charset="2"/>
              </a:rPr>
              <a:t>S2</a:t>
            </a:r>
            <a:r>
              <a:rPr lang="zh-CN" altLang="en-US" sz="2400" b="0" dirty="0">
                <a:solidFill>
                  <a:srgbClr val="FFFFCC"/>
                </a:solidFill>
                <a:latin typeface="Arial" panose="020B0604020202020204" pitchFamily="34" charset="0"/>
                <a:ea typeface="楷体_GB2312" pitchFamily="49" charset="-122"/>
                <a:sym typeface="Symbol" panose="05050102010706020507" pitchFamily="18" charset="2"/>
              </a:rPr>
              <a:t>。</a:t>
            </a:r>
            <a:endParaRPr lang="zh-CN" altLang="en-US" sz="2400" b="0" dirty="0">
              <a:solidFill>
                <a:srgbClr val="FFFFCC"/>
              </a:solidFill>
              <a:latin typeface="Arial" panose="020B0604020202020204" pitchFamily="34" charset="0"/>
              <a:ea typeface="楷体_GB2312" pitchFamily="49" charset="-122"/>
              <a:sym typeface="Symbol" panose="05050102010706020507" pitchFamily="18" charset="2"/>
            </a:endParaRPr>
          </a:p>
          <a:p>
            <a:pPr eaLnBrk="1" hangingPunct="1">
              <a:spcBef>
                <a:spcPct val="0"/>
              </a:spcBef>
              <a:buFontTx/>
              <a:buNone/>
            </a:pPr>
            <a:r>
              <a:rPr lang="en-US" altLang="zh-CN" sz="2400" b="0" dirty="0">
                <a:solidFill>
                  <a:srgbClr val="FFFFCC"/>
                </a:solidFill>
                <a:latin typeface="Arial" panose="020B0604020202020204" pitchFamily="34" charset="0"/>
                <a:ea typeface="楷体_GB2312" pitchFamily="49" charset="-122"/>
                <a:sym typeface="Symbol" panose="05050102010706020507" pitchFamily="18" charset="2"/>
              </a:rPr>
              <a:t>S4:  OUTPUT n</a:t>
            </a:r>
            <a:endParaRPr lang="en-US" altLang="zh-CN" sz="2400" b="0" dirty="0">
              <a:solidFill>
                <a:srgbClr val="FFFFCC"/>
              </a:solidFill>
              <a:latin typeface="Arial" panose="020B0604020202020204" pitchFamily="34" charset="0"/>
              <a:ea typeface="楷体_GB2312"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notify.wav"/>
                                        </p:tgtEl>
                                      </p:cMediaNode>
                                    </p:audio>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7">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7">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7">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7">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7">
                                            <p:txEl>
                                              <p:pRg st="5" end="5"/>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5">
                                            <p:txEl>
                                              <p:pRg st="0" end="0"/>
                                            </p:txEl>
                                          </p:spTgt>
                                        </p:tgtEl>
                                        <p:attrNameLst>
                                          <p:attrName>style.visibility</p:attrName>
                                        </p:attrNameLst>
                                      </p:cBhvr>
                                      <p:to>
                                        <p:strVal val="visible"/>
                                      </p:to>
                                    </p:set>
                                    <p:animEffect transition="in" filter="checkerboard(across)">
                                      <p:cBhvr>
                                        <p:cTn id="44" dur="500"/>
                                        <p:tgtEl>
                                          <p:spTgt spid="5">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5">
                                            <p:txEl>
                                              <p:pRg st="1" end="1"/>
                                            </p:txEl>
                                          </p:spTgt>
                                        </p:tgtEl>
                                        <p:attrNameLst>
                                          <p:attrName>style.visibility</p:attrName>
                                        </p:attrNameLst>
                                      </p:cBhvr>
                                      <p:to>
                                        <p:strVal val="visible"/>
                                      </p:to>
                                    </p:set>
                                    <p:animEffect transition="in" filter="checkerboard(across)">
                                      <p:cBhvr>
                                        <p:cTn id="49" dur="500"/>
                                        <p:tgtEl>
                                          <p:spTgt spid="5">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5">
                                            <p:txEl>
                                              <p:pRg st="2" end="2"/>
                                            </p:txEl>
                                          </p:spTgt>
                                        </p:tgtEl>
                                        <p:attrNameLst>
                                          <p:attrName>style.visibility</p:attrName>
                                        </p:attrNameLst>
                                      </p:cBhvr>
                                      <p:to>
                                        <p:strVal val="visible"/>
                                      </p:to>
                                    </p:set>
                                    <p:animEffect transition="in" filter="checkerboard(across)">
                                      <p:cBhvr>
                                        <p:cTn id="54" dur="500"/>
                                        <p:tgtEl>
                                          <p:spTgt spid="5">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grpId="0" nodeType="click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animEffect transition="in" filter="checkerboard(across)">
                                      <p:cBhvr>
                                        <p:cTn id="59" dur="500"/>
                                        <p:tgtEl>
                                          <p:spTgt spid="5">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5" presetClass="entr" presetSubtype="10" fill="hold" grpId="0" nodeType="clickEffect">
                                  <p:stCondLst>
                                    <p:cond delay="0"/>
                                  </p:stCondLst>
                                  <p:childTnLst>
                                    <p:set>
                                      <p:cBhvr>
                                        <p:cTn id="63" dur="1" fill="hold">
                                          <p:stCondLst>
                                            <p:cond delay="0"/>
                                          </p:stCondLst>
                                        </p:cTn>
                                        <p:tgtEl>
                                          <p:spTgt spid="5">
                                            <p:txEl>
                                              <p:pRg st="4" end="4"/>
                                            </p:txEl>
                                          </p:spTgt>
                                        </p:tgtEl>
                                        <p:attrNameLst>
                                          <p:attrName>style.visibility</p:attrName>
                                        </p:attrNameLst>
                                      </p:cBhvr>
                                      <p:to>
                                        <p:strVal val="visible"/>
                                      </p:to>
                                    </p:set>
                                    <p:animEffect transition="in" filter="checkerboard(across)">
                                      <p:cBhvr>
                                        <p:cTn id="64" dur="500"/>
                                        <p:tgtEl>
                                          <p:spTgt spid="5">
                                            <p:txEl>
                                              <p:pRg st="4" end="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5" presetClass="entr" presetSubtype="10" fill="hold" grpId="0" nodeType="clickEffect">
                                  <p:stCondLst>
                                    <p:cond delay="0"/>
                                  </p:stCondLst>
                                  <p:childTnLst>
                                    <p:set>
                                      <p:cBhvr>
                                        <p:cTn id="68" dur="1" fill="hold">
                                          <p:stCondLst>
                                            <p:cond delay="0"/>
                                          </p:stCondLst>
                                        </p:cTn>
                                        <p:tgtEl>
                                          <p:spTgt spid="5">
                                            <p:txEl>
                                              <p:pRg st="5" end="5"/>
                                            </p:txEl>
                                          </p:spTgt>
                                        </p:tgtEl>
                                        <p:attrNameLst>
                                          <p:attrName>style.visibility</p:attrName>
                                        </p:attrNameLst>
                                      </p:cBhvr>
                                      <p:to>
                                        <p:strVal val="visible"/>
                                      </p:to>
                                    </p:set>
                                    <p:animEffect transition="in" filter="checkerboard(across)">
                                      <p:cBhvr>
                                        <p:cTn id="69" dur="500"/>
                                        <p:tgtEl>
                                          <p:spTgt spid="5">
                                            <p:txEl>
                                              <p:pRg st="5" end="5"/>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5" presetClass="entr" presetSubtype="10" fill="hold" grpId="0" nodeType="clickEffect">
                                  <p:stCondLst>
                                    <p:cond delay="0"/>
                                  </p:stCondLst>
                                  <p:childTnLst>
                                    <p:set>
                                      <p:cBhvr>
                                        <p:cTn id="73" dur="1" fill="hold">
                                          <p:stCondLst>
                                            <p:cond delay="0"/>
                                          </p:stCondLst>
                                        </p:cTn>
                                        <p:tgtEl>
                                          <p:spTgt spid="5">
                                            <p:txEl>
                                              <p:pRg st="6" end="6"/>
                                            </p:txEl>
                                          </p:spTgt>
                                        </p:tgtEl>
                                        <p:attrNameLst>
                                          <p:attrName>style.visibility</p:attrName>
                                        </p:attrNameLst>
                                      </p:cBhvr>
                                      <p:to>
                                        <p:strVal val="visible"/>
                                      </p:to>
                                    </p:set>
                                    <p:animEffect transition="in" filter="checkerboard(across)">
                                      <p:cBhvr>
                                        <p:cTn id="74"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build="p"/>
      <p:bldP spid="4" grpId="0" autoUpdateAnimBg="0"/>
      <p:bldP spid="5" grpId="0" autoUpdateAnimBg="0" build="p"/>
      <p:bldP spid="6" grpId="0" autoUpdateAnimBg="0"/>
      <p:bldP spid="7" grpId="0" autoUpdateAnimBg="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solidFill>
                  <a:srgbClr val="CCECFF"/>
                </a:solidFill>
                <a:ea typeface="华文行楷" panose="02010800040101010101" pitchFamily="2" charset="-122"/>
              </a:rPr>
              <a:t>       ⒉</a:t>
            </a:r>
            <a:r>
              <a:rPr lang="zh-CN" altLang="en-US" sz="2400" dirty="0">
                <a:solidFill>
                  <a:srgbClr val="CCECFF"/>
                </a:solidFill>
                <a:ea typeface="楷体_GB2312" pitchFamily="49" charset="-122"/>
              </a:rPr>
              <a:t>算法与计算方法</a:t>
            </a:r>
            <a:endParaRPr lang="zh-CN" altLang="en-US" sz="2400" dirty="0"/>
          </a:p>
        </p:txBody>
      </p:sp>
      <mc:AlternateContent xmlns:mc="http://schemas.openxmlformats.org/markup-compatibility/2006">
        <mc:Choice xmlns:a14="http://schemas.microsoft.com/office/drawing/2010/main" Requires="a14">
          <p:sp>
            <p:nvSpPr>
              <p:cNvPr id="3" name="Text Box 3"/>
              <p:cNvSpPr txBox="1">
                <a:spLocks noChangeArrowheads="1"/>
              </p:cNvSpPr>
              <p:nvPr/>
            </p:nvSpPr>
            <p:spPr bwMode="auto">
              <a:xfrm>
                <a:off x="921188" y="972122"/>
                <a:ext cx="10413748" cy="14069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dirty="0">
                    <a:solidFill>
                      <a:srgbClr val="FFFF00"/>
                    </a:solidFill>
                    <a:latin typeface="Arial" panose="020B0604020202020204" pitchFamily="34" charset="0"/>
                    <a:ea typeface="楷体_GB2312" pitchFamily="49" charset="-122"/>
                  </a:rPr>
                  <a:t>计算方法（</a:t>
                </a:r>
                <a:r>
                  <a:rPr lang="en-US" altLang="zh-CN" sz="2400" dirty="0">
                    <a:solidFill>
                      <a:srgbClr val="FFFF00"/>
                    </a:solidFill>
                    <a:latin typeface="Arial" panose="020B0604020202020204" pitchFamily="34" charset="0"/>
                    <a:ea typeface="楷体_GB2312" pitchFamily="49" charset="-122"/>
                  </a:rPr>
                  <a:t>Computational  Method</a:t>
                </a:r>
                <a:r>
                  <a:rPr lang="zh-CN" altLang="en-US" sz="2400" dirty="0">
                    <a:solidFill>
                      <a:srgbClr val="FFFF00"/>
                    </a:solidFill>
                    <a:latin typeface="Arial" panose="020B0604020202020204" pitchFamily="34" charset="0"/>
                    <a:ea typeface="楷体_GB2312" pitchFamily="49" charset="-122"/>
                  </a:rPr>
                  <a:t>）</a:t>
                </a:r>
                <a:r>
                  <a:rPr lang="en-US" altLang="zh-CN" sz="2400" dirty="0">
                    <a:solidFill>
                      <a:srgbClr val="FFFF00"/>
                    </a:solidFill>
                    <a:latin typeface="Arial" panose="020B0604020202020204" pitchFamily="34" charset="0"/>
                    <a:ea typeface="楷体_GB2312" pitchFamily="49" charset="-122"/>
                  </a:rPr>
                  <a:t>:</a:t>
                </a:r>
                <a:endParaRPr lang="en-US" altLang="zh-CN" sz="2400" dirty="0">
                  <a:solidFill>
                    <a:srgbClr val="FFFF00"/>
                  </a:solidFill>
                  <a:latin typeface="Arial" panose="020B0604020202020204" pitchFamily="34" charset="0"/>
                  <a:ea typeface="楷体_GB2312" pitchFamily="49" charset="-122"/>
                </a:endParaRPr>
              </a:p>
              <a:p>
                <a:pPr eaLnBrk="1" hangingPunct="1">
                  <a:spcBef>
                    <a:spcPct val="0"/>
                  </a:spcBef>
                  <a:buFontTx/>
                  <a:buNone/>
                </a:pPr>
                <a:r>
                  <a:rPr lang="en-US" altLang="zh-CN" sz="2400" dirty="0">
                    <a:solidFill>
                      <a:schemeClr val="tx2"/>
                    </a:solidFill>
                    <a:latin typeface="Arial" panose="020B0604020202020204" pitchFamily="34" charset="0"/>
                    <a:ea typeface="楷体_GB2312" pitchFamily="49" charset="-122"/>
                  </a:rPr>
                  <a:t>        </a:t>
                </a:r>
                <a:r>
                  <a:rPr lang="zh-CN" altLang="en-US" sz="2400" dirty="0">
                    <a:solidFill>
                      <a:srgbClr val="00FFFF"/>
                    </a:solidFill>
                    <a:latin typeface="Arial" panose="020B0604020202020204" pitchFamily="34" charset="0"/>
                    <a:ea typeface="楷体_GB2312" pitchFamily="49" charset="-122"/>
                  </a:rPr>
                  <a:t>求数学近似解的方法，如</a:t>
                </a:r>
                <a14:m>
                  <m:oMath xmlns:m="http://schemas.openxmlformats.org/officeDocument/2006/math">
                    <m:r>
                      <a:rPr lang="zh-CN" altLang="en-US" sz="2400" i="1" dirty="0">
                        <a:solidFill>
                          <a:srgbClr val="00FFFF"/>
                        </a:solidFill>
                        <a:latin typeface="Cambria Math" panose="02040503050406030204" pitchFamily="18" charset="0"/>
                        <a:ea typeface="楷体_GB2312" pitchFamily="49" charset="-122"/>
                      </a:rPr>
                      <m:t>：</m:t>
                    </m:r>
                    <m:sSup>
                      <m:sSupPr>
                        <m:ctrlPr>
                          <a:rPr lang="en-US" altLang="zh-CN" sz="2400" i="1" smtClean="0">
                            <a:solidFill>
                              <a:srgbClr val="00FFFF"/>
                            </a:solidFill>
                            <a:latin typeface="Cambria Math" panose="02040503050406030204" pitchFamily="18" charset="0"/>
                            <a:ea typeface="楷体_GB2312" pitchFamily="49" charset="-122"/>
                          </a:rPr>
                        </m:ctrlPr>
                      </m:sSupPr>
                      <m:e>
                        <m:r>
                          <a:rPr lang="en-US" altLang="zh-CN" sz="2400" i="1" smtClean="0">
                            <a:solidFill>
                              <a:srgbClr val="00FFFF"/>
                            </a:solidFill>
                            <a:latin typeface="Cambria Math" panose="02040503050406030204" pitchFamily="18" charset="0"/>
                            <a:ea typeface="楷体_GB2312" pitchFamily="49" charset="-122"/>
                          </a:rPr>
                          <m:t>𝑒</m:t>
                        </m:r>
                      </m:e>
                      <m:sup>
                        <m:r>
                          <a:rPr lang="en-US" altLang="zh-CN" sz="2400" i="1" smtClean="0">
                            <a:solidFill>
                              <a:srgbClr val="00FFFF"/>
                            </a:solidFill>
                            <a:latin typeface="Cambria Math" panose="02040503050406030204" pitchFamily="18" charset="0"/>
                            <a:ea typeface="楷体_GB2312" pitchFamily="49" charset="-122"/>
                          </a:rPr>
                          <m:t>𝑥</m:t>
                        </m:r>
                      </m:sup>
                    </m:sSup>
                    <m:r>
                      <a:rPr lang="en-US" altLang="zh-CN" sz="2400" i="1" smtClean="0">
                        <a:solidFill>
                          <a:srgbClr val="00FFFF"/>
                        </a:solidFill>
                        <a:latin typeface="Cambria Math" panose="02040503050406030204" pitchFamily="18" charset="0"/>
                        <a:ea typeface="楷体_GB2312" pitchFamily="49" charset="-122"/>
                      </a:rPr>
                      <m:t>=</m:t>
                    </m:r>
                    <m:r>
                      <a:rPr lang="en-US" altLang="zh-CN" sz="2400" i="1" smtClean="0">
                        <a:solidFill>
                          <a:srgbClr val="00FFFF"/>
                        </a:solidFill>
                        <a:latin typeface="Cambria Math" panose="02040503050406030204" pitchFamily="18" charset="0"/>
                        <a:ea typeface="楷体_GB2312" pitchFamily="49" charset="-122"/>
                      </a:rPr>
                      <m:t>1</m:t>
                    </m:r>
                    <m:r>
                      <a:rPr lang="en-US" altLang="zh-CN" sz="2400" i="1" smtClean="0">
                        <a:solidFill>
                          <a:srgbClr val="00FFFF"/>
                        </a:solidFill>
                        <a:latin typeface="Cambria Math" panose="02040503050406030204" pitchFamily="18" charset="0"/>
                        <a:ea typeface="楷体_GB2312" pitchFamily="49" charset="-122"/>
                      </a:rPr>
                      <m:t>+</m:t>
                    </m:r>
                    <m:f>
                      <m:fPr>
                        <m:ctrlPr>
                          <a:rPr lang="en-US" altLang="zh-CN" sz="2400" i="1" smtClean="0">
                            <a:solidFill>
                              <a:srgbClr val="00FFFF"/>
                            </a:solidFill>
                            <a:latin typeface="Cambria Math" panose="02040503050406030204" pitchFamily="18" charset="0"/>
                            <a:ea typeface="楷体_GB2312" pitchFamily="49" charset="-122"/>
                          </a:rPr>
                        </m:ctrlPr>
                      </m:fPr>
                      <m:num>
                        <m:r>
                          <a:rPr lang="en-US" altLang="zh-CN" sz="2400" i="1" smtClean="0">
                            <a:solidFill>
                              <a:srgbClr val="00FFFF"/>
                            </a:solidFill>
                            <a:latin typeface="Cambria Math" panose="02040503050406030204" pitchFamily="18" charset="0"/>
                            <a:ea typeface="楷体_GB2312" pitchFamily="49" charset="-122"/>
                          </a:rPr>
                          <m:t>𝑥</m:t>
                        </m:r>
                      </m:num>
                      <m:den>
                        <m:r>
                          <a:rPr lang="en-US" altLang="zh-CN" sz="2400" i="1" smtClean="0">
                            <a:solidFill>
                              <a:srgbClr val="00FFFF"/>
                            </a:solidFill>
                            <a:latin typeface="Cambria Math" panose="02040503050406030204" pitchFamily="18" charset="0"/>
                            <a:ea typeface="楷体_GB2312" pitchFamily="49" charset="-122"/>
                          </a:rPr>
                          <m:t>1</m:t>
                        </m:r>
                        <m:r>
                          <a:rPr lang="en-US" altLang="zh-CN" sz="2400" i="1" smtClean="0">
                            <a:solidFill>
                              <a:srgbClr val="00FFFF"/>
                            </a:solidFill>
                            <a:latin typeface="Cambria Math" panose="02040503050406030204" pitchFamily="18" charset="0"/>
                            <a:ea typeface="楷体_GB2312" pitchFamily="49" charset="-122"/>
                          </a:rPr>
                          <m:t>!</m:t>
                        </m:r>
                      </m:den>
                    </m:f>
                    <m:r>
                      <a:rPr lang="en-US" altLang="zh-CN" sz="2400" i="1" smtClean="0">
                        <a:solidFill>
                          <a:srgbClr val="00FFFF"/>
                        </a:solidFill>
                        <a:latin typeface="Cambria Math" panose="02040503050406030204" pitchFamily="18" charset="0"/>
                        <a:ea typeface="楷体_GB2312" pitchFamily="49" charset="-122"/>
                      </a:rPr>
                      <m:t>+</m:t>
                    </m:r>
                    <m:f>
                      <m:fPr>
                        <m:ctrlPr>
                          <a:rPr lang="en-US" altLang="zh-CN" sz="2400" i="1" smtClean="0">
                            <a:solidFill>
                              <a:srgbClr val="00FFFF"/>
                            </a:solidFill>
                            <a:latin typeface="Cambria Math" panose="02040503050406030204" pitchFamily="18" charset="0"/>
                            <a:ea typeface="楷体_GB2312" pitchFamily="49" charset="-122"/>
                          </a:rPr>
                        </m:ctrlPr>
                      </m:fPr>
                      <m:num>
                        <m:sSup>
                          <m:sSupPr>
                            <m:ctrlPr>
                              <a:rPr lang="en-US" altLang="zh-CN" sz="2400" i="1" smtClean="0">
                                <a:solidFill>
                                  <a:srgbClr val="00FFFF"/>
                                </a:solidFill>
                                <a:latin typeface="Cambria Math" panose="02040503050406030204" pitchFamily="18" charset="0"/>
                                <a:ea typeface="楷体_GB2312" pitchFamily="49" charset="-122"/>
                              </a:rPr>
                            </m:ctrlPr>
                          </m:sSupPr>
                          <m:e>
                            <m:r>
                              <a:rPr lang="en-US" altLang="zh-CN" sz="2400" i="1" smtClean="0">
                                <a:solidFill>
                                  <a:srgbClr val="00FFFF"/>
                                </a:solidFill>
                                <a:latin typeface="Cambria Math" panose="02040503050406030204" pitchFamily="18" charset="0"/>
                                <a:ea typeface="楷体_GB2312" pitchFamily="49" charset="-122"/>
                              </a:rPr>
                              <m:t>𝑥</m:t>
                            </m:r>
                          </m:e>
                          <m:sup>
                            <m:r>
                              <a:rPr lang="en-US" altLang="zh-CN" sz="2400" i="1" smtClean="0">
                                <a:solidFill>
                                  <a:srgbClr val="00FFFF"/>
                                </a:solidFill>
                                <a:latin typeface="Cambria Math" panose="02040503050406030204" pitchFamily="18" charset="0"/>
                                <a:ea typeface="楷体_GB2312" pitchFamily="49" charset="-122"/>
                              </a:rPr>
                              <m:t>2</m:t>
                            </m:r>
                          </m:sup>
                        </m:sSup>
                      </m:num>
                      <m:den>
                        <m:r>
                          <a:rPr lang="en-US" altLang="zh-CN" sz="2400" i="1" smtClean="0">
                            <a:solidFill>
                              <a:srgbClr val="00FFFF"/>
                            </a:solidFill>
                            <a:latin typeface="Cambria Math" panose="02040503050406030204" pitchFamily="18" charset="0"/>
                            <a:ea typeface="楷体_GB2312" pitchFamily="49" charset="-122"/>
                          </a:rPr>
                          <m:t>2</m:t>
                        </m:r>
                        <m:r>
                          <a:rPr lang="en-US" altLang="zh-CN" sz="2400" i="1" smtClean="0">
                            <a:solidFill>
                              <a:srgbClr val="00FFFF"/>
                            </a:solidFill>
                            <a:latin typeface="Cambria Math" panose="02040503050406030204" pitchFamily="18" charset="0"/>
                            <a:ea typeface="楷体_GB2312" pitchFamily="49" charset="-122"/>
                          </a:rPr>
                          <m:t>!</m:t>
                        </m:r>
                      </m:den>
                    </m:f>
                    <m:r>
                      <a:rPr lang="en-US" altLang="zh-CN" sz="2400" i="1" smtClean="0">
                        <a:solidFill>
                          <a:srgbClr val="00FFFF"/>
                        </a:solidFill>
                        <a:latin typeface="Cambria Math" panose="02040503050406030204" pitchFamily="18" charset="0"/>
                        <a:ea typeface="楷体_GB2312" pitchFamily="49" charset="-122"/>
                      </a:rPr>
                      <m:t>+</m:t>
                    </m:r>
                    <m:f>
                      <m:fPr>
                        <m:ctrlPr>
                          <a:rPr lang="en-US" altLang="zh-CN" sz="2400" i="1" smtClean="0">
                            <a:solidFill>
                              <a:srgbClr val="00FFFF"/>
                            </a:solidFill>
                            <a:latin typeface="Cambria Math" panose="02040503050406030204" pitchFamily="18" charset="0"/>
                            <a:ea typeface="楷体_GB2312" pitchFamily="49" charset="-122"/>
                          </a:rPr>
                        </m:ctrlPr>
                      </m:fPr>
                      <m:num>
                        <m:sSup>
                          <m:sSupPr>
                            <m:ctrlPr>
                              <a:rPr lang="en-US" altLang="zh-CN" sz="2400" i="1" smtClean="0">
                                <a:solidFill>
                                  <a:srgbClr val="00FFFF"/>
                                </a:solidFill>
                                <a:latin typeface="Cambria Math" panose="02040503050406030204" pitchFamily="18" charset="0"/>
                                <a:ea typeface="楷体_GB2312" pitchFamily="49" charset="-122"/>
                              </a:rPr>
                            </m:ctrlPr>
                          </m:sSupPr>
                          <m:e>
                            <m:r>
                              <a:rPr lang="en-US" altLang="zh-CN" sz="2400" i="1" smtClean="0">
                                <a:solidFill>
                                  <a:srgbClr val="00FFFF"/>
                                </a:solidFill>
                                <a:latin typeface="Cambria Math" panose="02040503050406030204" pitchFamily="18" charset="0"/>
                                <a:ea typeface="楷体_GB2312" pitchFamily="49" charset="-122"/>
                              </a:rPr>
                              <m:t>𝑥</m:t>
                            </m:r>
                          </m:e>
                          <m:sup>
                            <m:r>
                              <a:rPr lang="en-US" altLang="zh-CN" sz="2400" i="1" smtClean="0">
                                <a:solidFill>
                                  <a:srgbClr val="00FFFF"/>
                                </a:solidFill>
                                <a:latin typeface="Cambria Math" panose="02040503050406030204" pitchFamily="18" charset="0"/>
                                <a:ea typeface="楷体_GB2312" pitchFamily="49" charset="-122"/>
                              </a:rPr>
                              <m:t>3</m:t>
                            </m:r>
                          </m:sup>
                        </m:sSup>
                      </m:num>
                      <m:den>
                        <m:r>
                          <a:rPr lang="en-US" altLang="zh-CN" sz="2400" i="1" smtClean="0">
                            <a:solidFill>
                              <a:srgbClr val="00FFFF"/>
                            </a:solidFill>
                            <a:latin typeface="Cambria Math" panose="02040503050406030204" pitchFamily="18" charset="0"/>
                            <a:ea typeface="楷体_GB2312" pitchFamily="49" charset="-122"/>
                          </a:rPr>
                          <m:t>3</m:t>
                        </m:r>
                        <m:r>
                          <a:rPr lang="en-US" altLang="zh-CN" sz="2400" i="1" smtClean="0">
                            <a:solidFill>
                              <a:srgbClr val="00FFFF"/>
                            </a:solidFill>
                            <a:latin typeface="Cambria Math" panose="02040503050406030204" pitchFamily="18" charset="0"/>
                            <a:ea typeface="楷体_GB2312" pitchFamily="49" charset="-122"/>
                          </a:rPr>
                          <m:t>!</m:t>
                        </m:r>
                      </m:den>
                    </m:f>
                    <m:r>
                      <a:rPr lang="en-US" altLang="zh-CN" sz="2400" i="1" smtClean="0">
                        <a:solidFill>
                          <a:srgbClr val="00FFFF"/>
                        </a:solidFill>
                        <a:latin typeface="Cambria Math" panose="02040503050406030204" pitchFamily="18" charset="0"/>
                        <a:ea typeface="楷体_GB2312" pitchFamily="49" charset="-122"/>
                      </a:rPr>
                      <m:t>+…,  </m:t>
                    </m:r>
                  </m:oMath>
                </a14:m>
                <a:endParaRPr lang="en-US" altLang="zh-CN" sz="2400" dirty="0">
                  <a:solidFill>
                    <a:srgbClr val="00FFFF"/>
                  </a:solidFill>
                  <a:latin typeface="Arial" panose="020B0604020202020204" pitchFamily="34" charset="0"/>
                  <a:ea typeface="楷体_GB2312" pitchFamily="49" charset="-122"/>
                </a:endParaRPr>
              </a:p>
              <a:p>
                <a:pPr eaLnBrk="1" hangingPunct="1">
                  <a:spcBef>
                    <a:spcPct val="0"/>
                  </a:spcBef>
                  <a:buFontTx/>
                  <a:buNone/>
                </a:pPr>
                <a:r>
                  <a:rPr lang="zh-CN" altLang="en-US" sz="2400" dirty="0">
                    <a:solidFill>
                      <a:srgbClr val="FFFF00"/>
                    </a:solidFill>
                    <a:latin typeface="Arial" panose="020B0604020202020204" pitchFamily="34" charset="0"/>
                    <a:ea typeface="楷体_GB2312" pitchFamily="49" charset="-122"/>
                  </a:rPr>
                  <a:t>算法</a:t>
                </a:r>
                <a:r>
                  <a:rPr lang="en-US" altLang="zh-CN" sz="2400" dirty="0">
                    <a:solidFill>
                      <a:srgbClr val="FFFF00"/>
                    </a:solidFill>
                    <a:latin typeface="Arial" panose="020B0604020202020204" pitchFamily="34" charset="0"/>
                    <a:ea typeface="楷体_GB2312" pitchFamily="49" charset="-122"/>
                  </a:rPr>
                  <a:t>(Algorithm)</a:t>
                </a:r>
                <a:r>
                  <a:rPr lang="zh-CN" altLang="en-US" sz="2400" dirty="0">
                    <a:solidFill>
                      <a:srgbClr val="FFFF00"/>
                    </a:solidFill>
                    <a:latin typeface="Arial" panose="020B0604020202020204" pitchFamily="34" charset="0"/>
                    <a:ea typeface="楷体_GB2312" pitchFamily="49" charset="-122"/>
                  </a:rPr>
                  <a:t>：</a:t>
                </a:r>
                <a:r>
                  <a:rPr lang="zh-CN" altLang="en-US" sz="2400" dirty="0">
                    <a:solidFill>
                      <a:srgbClr val="00FFFF"/>
                    </a:solidFill>
                    <a:latin typeface="Arial" panose="020B0604020202020204" pitchFamily="34" charset="0"/>
                    <a:ea typeface="楷体_GB2312" pitchFamily="49" charset="-122"/>
                  </a:rPr>
                  <a:t>逻辑步骤，解决问题的过程。</a:t>
                </a:r>
                <a:endParaRPr lang="zh-CN" altLang="en-US" sz="2400" dirty="0">
                  <a:solidFill>
                    <a:srgbClr val="00FFFF"/>
                  </a:solidFill>
                  <a:latin typeface="Arial" panose="020B0604020202020204" pitchFamily="34" charset="0"/>
                  <a:ea typeface="楷体_GB2312" pitchFamily="49" charset="-122"/>
                </a:endParaRPr>
              </a:p>
            </p:txBody>
          </p:sp>
        </mc:Choice>
        <mc:Fallback>
          <p:sp>
            <p:nvSpPr>
              <p:cNvPr id="3" name="Text Box 3"/>
              <p:cNvSpPr txBox="1">
                <a:spLocks noRot="1" noChangeAspect="1" noMove="1" noResize="1" noEditPoints="1" noAdjustHandles="1" noChangeArrowheads="1" noChangeShapeType="1" noTextEdit="1"/>
              </p:cNvSpPr>
              <p:nvPr/>
            </p:nvSpPr>
            <p:spPr bwMode="auto">
              <a:xfrm>
                <a:off x="921188" y="972122"/>
                <a:ext cx="10413748" cy="1406924"/>
              </a:xfrm>
              <a:prstGeom prst="rect">
                <a:avLst/>
              </a:prstGeom>
              <a:blipFill rotWithShape="1">
                <a:blip r:embed="rId1"/>
                <a:stretch>
                  <a:fillRect l="-4" t="-41" r="2" b="24"/>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4" name="Text Box 4"/>
          <p:cNvSpPr txBox="1">
            <a:spLocks noChangeArrowheads="1"/>
          </p:cNvSpPr>
          <p:nvPr/>
        </p:nvSpPr>
        <p:spPr bwMode="auto">
          <a:xfrm>
            <a:off x="852748" y="2706986"/>
            <a:ext cx="20224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CCECFF"/>
                </a:solidFill>
                <a:latin typeface="Arial" panose="020B0604020202020204" pitchFamily="34" charset="0"/>
                <a:ea typeface="华文行楷" panose="02010800040101010101" pitchFamily="2" charset="-122"/>
              </a:rPr>
              <a:t>⒊</a:t>
            </a:r>
            <a:r>
              <a:rPr lang="zh-CN" altLang="en-US" sz="2400">
                <a:solidFill>
                  <a:srgbClr val="CCECFF"/>
                </a:solidFill>
                <a:latin typeface="Arial" panose="020B0604020202020204" pitchFamily="34" charset="0"/>
                <a:ea typeface="楷体_GB2312" pitchFamily="49" charset="-122"/>
              </a:rPr>
              <a:t>算法的特征</a:t>
            </a:r>
            <a:endParaRPr lang="zh-CN" altLang="en-US" sz="2400">
              <a:solidFill>
                <a:srgbClr val="CCECFF"/>
              </a:solidFill>
              <a:latin typeface="Arial" panose="020B0604020202020204" pitchFamily="34" charset="0"/>
              <a:ea typeface="楷体_GB2312" pitchFamily="49" charset="-122"/>
            </a:endParaRPr>
          </a:p>
        </p:txBody>
      </p:sp>
      <p:sp>
        <p:nvSpPr>
          <p:cNvPr id="5" name="Text Box 5"/>
          <p:cNvSpPr txBox="1">
            <a:spLocks noChangeArrowheads="1"/>
          </p:cNvSpPr>
          <p:nvPr/>
        </p:nvSpPr>
        <p:spPr bwMode="auto">
          <a:xfrm>
            <a:off x="1187711" y="3164186"/>
            <a:ext cx="72612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chemeClr val="accent1"/>
              </a:buClr>
              <a:buFont typeface="Webdings" panose="05030102010509060703" pitchFamily="18" charset="2"/>
              <a:buChar char="ü"/>
            </a:pPr>
            <a:r>
              <a:rPr lang="zh-CN" altLang="en-US" sz="2400" dirty="0">
                <a:solidFill>
                  <a:srgbClr val="FFFF00"/>
                </a:solidFill>
                <a:latin typeface="Arial" panose="020B0604020202020204" pitchFamily="34" charset="0"/>
                <a:ea typeface="楷体_GB2312" pitchFamily="49" charset="-122"/>
              </a:rPr>
              <a:t>有穷性：</a:t>
            </a:r>
            <a:r>
              <a:rPr lang="zh-CN" altLang="en-US" sz="2400" dirty="0">
                <a:solidFill>
                  <a:srgbClr val="66FFFF"/>
                </a:solidFill>
                <a:latin typeface="Arial" panose="020B0604020202020204" pitchFamily="34" charset="0"/>
                <a:ea typeface="楷体_GB2312" pitchFamily="49" charset="-122"/>
              </a:rPr>
              <a:t>在</a:t>
            </a:r>
            <a:r>
              <a:rPr lang="zh-CN" altLang="en-US" sz="2400" dirty="0">
                <a:solidFill>
                  <a:srgbClr val="00FFFF"/>
                </a:solidFill>
                <a:latin typeface="Arial" panose="020B0604020202020204" pitchFamily="34" charset="0"/>
                <a:ea typeface="楷体_GB2312" pitchFamily="49" charset="-122"/>
              </a:rPr>
              <a:t>有限的时间和有限的资源下完成算法；</a:t>
            </a:r>
            <a:endParaRPr lang="zh-CN" altLang="en-US" sz="2400" dirty="0">
              <a:solidFill>
                <a:srgbClr val="00FFFF"/>
              </a:solidFill>
              <a:ea typeface="楷体_GB2312" pitchFamily="49" charset="-122"/>
            </a:endParaRPr>
          </a:p>
        </p:txBody>
      </p:sp>
      <p:sp>
        <p:nvSpPr>
          <p:cNvPr id="6" name="Text Box 6"/>
          <p:cNvSpPr txBox="1">
            <a:spLocks noChangeArrowheads="1"/>
          </p:cNvSpPr>
          <p:nvPr/>
        </p:nvSpPr>
        <p:spPr bwMode="auto">
          <a:xfrm>
            <a:off x="1198823" y="3545186"/>
            <a:ext cx="5389563"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chemeClr val="accent1"/>
              </a:buClr>
              <a:buFont typeface="Webdings" panose="05030102010509060703" pitchFamily="18" charset="2"/>
              <a:buChar char="ü"/>
            </a:pPr>
            <a:r>
              <a:rPr lang="zh-CN" altLang="en-US" sz="2400" dirty="0">
                <a:solidFill>
                  <a:srgbClr val="FFFF00"/>
                </a:solidFill>
                <a:latin typeface="Arial" panose="020B0604020202020204" pitchFamily="34" charset="0"/>
                <a:ea typeface="楷体_GB2312" pitchFamily="49" charset="-122"/>
              </a:rPr>
              <a:t>确定性：</a:t>
            </a:r>
            <a:r>
              <a:rPr lang="zh-CN" altLang="en-US" sz="2400" dirty="0">
                <a:solidFill>
                  <a:srgbClr val="00FFFF"/>
                </a:solidFill>
                <a:latin typeface="Arial" panose="020B0604020202020204" pitchFamily="34" charset="0"/>
                <a:ea typeface="楷体_GB2312" pitchFamily="49" charset="-122"/>
              </a:rPr>
              <a:t>各步骤之间的关系要确定；</a:t>
            </a:r>
            <a:endParaRPr lang="zh-CN" altLang="en-US" sz="2400" dirty="0">
              <a:solidFill>
                <a:srgbClr val="00FFFF"/>
              </a:solidFill>
              <a:latin typeface="Arial" panose="020B0604020202020204" pitchFamily="34" charset="0"/>
              <a:ea typeface="楷体_GB2312" pitchFamily="49" charset="-122"/>
            </a:endParaRPr>
          </a:p>
        </p:txBody>
      </p:sp>
      <p:sp>
        <p:nvSpPr>
          <p:cNvPr id="7" name="Text Box 7"/>
          <p:cNvSpPr txBox="1">
            <a:spLocks noChangeArrowheads="1"/>
          </p:cNvSpPr>
          <p:nvPr/>
        </p:nvSpPr>
        <p:spPr bwMode="auto">
          <a:xfrm>
            <a:off x="1198823" y="3945236"/>
            <a:ext cx="5278438"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chemeClr val="accent1"/>
              </a:buClr>
              <a:buFont typeface="Webdings" panose="05030102010509060703" pitchFamily="18" charset="2"/>
              <a:buChar char="ü"/>
            </a:pPr>
            <a:r>
              <a:rPr lang="zh-CN" altLang="en-US" sz="2400">
                <a:solidFill>
                  <a:srgbClr val="FFFF00"/>
                </a:solidFill>
                <a:latin typeface="Arial" panose="020B0604020202020204" pitchFamily="34" charset="0"/>
                <a:ea typeface="楷体_GB2312" pitchFamily="49" charset="-122"/>
              </a:rPr>
              <a:t>有输入：</a:t>
            </a:r>
            <a:r>
              <a:rPr lang="zh-CN" altLang="en-US" sz="2400">
                <a:solidFill>
                  <a:srgbClr val="00FFFF"/>
                </a:solidFill>
                <a:latin typeface="Arial" panose="020B0604020202020204" pitchFamily="34" charset="0"/>
                <a:ea typeface="楷体_GB2312" pitchFamily="49" charset="-122"/>
              </a:rPr>
              <a:t>有</a:t>
            </a:r>
            <a:r>
              <a:rPr lang="en-US" altLang="zh-CN" sz="2400">
                <a:solidFill>
                  <a:srgbClr val="00FFFF"/>
                </a:solidFill>
                <a:latin typeface="Arial" panose="020B0604020202020204" pitchFamily="34" charset="0"/>
                <a:ea typeface="楷体_GB2312" pitchFamily="49" charset="-122"/>
              </a:rPr>
              <a:t>0</a:t>
            </a:r>
            <a:r>
              <a:rPr lang="zh-CN" altLang="en-US" sz="2400">
                <a:solidFill>
                  <a:srgbClr val="00FFFF"/>
                </a:solidFill>
                <a:latin typeface="Arial" panose="020B0604020202020204" pitchFamily="34" charset="0"/>
                <a:ea typeface="楷体_GB2312" pitchFamily="49" charset="-122"/>
              </a:rPr>
              <a:t>到多个原始数据输入；</a:t>
            </a:r>
            <a:endParaRPr lang="zh-CN" altLang="en-US" sz="2400">
              <a:solidFill>
                <a:srgbClr val="00FFFF"/>
              </a:solidFill>
              <a:latin typeface="Arial" panose="020B0604020202020204" pitchFamily="34" charset="0"/>
              <a:ea typeface="楷体_GB2312" pitchFamily="49" charset="-122"/>
            </a:endParaRPr>
          </a:p>
        </p:txBody>
      </p:sp>
      <p:sp>
        <p:nvSpPr>
          <p:cNvPr id="8" name="Text Box 8"/>
          <p:cNvSpPr txBox="1">
            <a:spLocks noChangeArrowheads="1"/>
          </p:cNvSpPr>
          <p:nvPr/>
        </p:nvSpPr>
        <p:spPr bwMode="auto">
          <a:xfrm>
            <a:off x="1198823" y="4307186"/>
            <a:ext cx="3567113"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chemeClr val="accent1"/>
              </a:buClr>
              <a:buFont typeface="Webdings" panose="05030102010509060703" pitchFamily="18" charset="2"/>
              <a:buChar char="ü"/>
            </a:pPr>
            <a:r>
              <a:rPr lang="zh-CN" altLang="en-US" sz="2400">
                <a:solidFill>
                  <a:srgbClr val="FFFF00"/>
                </a:solidFill>
                <a:latin typeface="Arial" panose="020B0604020202020204" pitchFamily="34" charset="0"/>
                <a:ea typeface="楷体_GB2312" pitchFamily="49" charset="-122"/>
              </a:rPr>
              <a:t>有输出：</a:t>
            </a:r>
            <a:r>
              <a:rPr lang="zh-CN" altLang="en-US" sz="2400">
                <a:solidFill>
                  <a:srgbClr val="00FFFF"/>
                </a:solidFill>
                <a:latin typeface="Arial" panose="020B0604020202020204" pitchFamily="34" charset="0"/>
                <a:ea typeface="楷体_GB2312" pitchFamily="49" charset="-122"/>
              </a:rPr>
              <a:t>有结果输出；</a:t>
            </a:r>
            <a:endParaRPr lang="zh-CN" altLang="en-US" sz="2400">
              <a:solidFill>
                <a:srgbClr val="00FFFF"/>
              </a:solidFill>
              <a:ea typeface="楷体_GB2312" pitchFamily="49" charset="-122"/>
            </a:endParaRPr>
          </a:p>
        </p:txBody>
      </p:sp>
      <p:sp>
        <p:nvSpPr>
          <p:cNvPr id="9" name="Text Box 9"/>
          <p:cNvSpPr txBox="1">
            <a:spLocks noChangeArrowheads="1"/>
          </p:cNvSpPr>
          <p:nvPr/>
        </p:nvSpPr>
        <p:spPr bwMode="auto">
          <a:xfrm>
            <a:off x="1198823" y="4688186"/>
            <a:ext cx="3875088"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chemeClr val="accent1"/>
              </a:buClr>
              <a:buFont typeface="Webdings" panose="05030102010509060703" pitchFamily="18" charset="2"/>
              <a:buChar char="ü"/>
            </a:pPr>
            <a:r>
              <a:rPr lang="zh-CN" altLang="en-US" sz="2400">
                <a:solidFill>
                  <a:srgbClr val="FFFF00"/>
                </a:solidFill>
                <a:latin typeface="Arial" panose="020B0604020202020204" pitchFamily="34" charset="0"/>
                <a:ea typeface="楷体_GB2312" pitchFamily="49" charset="-122"/>
              </a:rPr>
              <a:t>可行性：</a:t>
            </a:r>
            <a:r>
              <a:rPr lang="zh-CN" altLang="en-US" sz="2400">
                <a:solidFill>
                  <a:srgbClr val="00FFFF"/>
                </a:solidFill>
                <a:latin typeface="Arial" panose="020B0604020202020204" pitchFamily="34" charset="0"/>
                <a:ea typeface="楷体_GB2312" pitchFamily="49" charset="-122"/>
              </a:rPr>
              <a:t>可以编程实现；</a:t>
            </a:r>
            <a:endParaRPr lang="zh-CN" altLang="en-US" sz="2400">
              <a:solidFill>
                <a:srgbClr val="00FFFF"/>
              </a:solidFill>
              <a:latin typeface="Arial" panose="020B0604020202020204" pitchFamily="34" charset="0"/>
              <a:ea typeface="楷体_GB2312" pitchFamily="49" charset="-122"/>
            </a:endParaRPr>
          </a:p>
        </p:txBody>
      </p:sp>
      <p:sp>
        <p:nvSpPr>
          <p:cNvPr id="10" name="Text Box 10"/>
          <p:cNvSpPr txBox="1">
            <a:spLocks noChangeArrowheads="1"/>
          </p:cNvSpPr>
          <p:nvPr/>
        </p:nvSpPr>
        <p:spPr bwMode="auto">
          <a:xfrm>
            <a:off x="1198823" y="5069186"/>
            <a:ext cx="5380038"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chemeClr val="accent1"/>
              </a:buClr>
              <a:buFont typeface="Wingdings" panose="05000000000000000000" pitchFamily="2" charset="2"/>
              <a:buChar char="¯"/>
            </a:pPr>
            <a:r>
              <a:rPr lang="zh-CN" altLang="en-US" sz="2400">
                <a:solidFill>
                  <a:srgbClr val="FFFF00"/>
                </a:solidFill>
                <a:latin typeface="Arial" panose="020B0604020202020204" pitchFamily="34" charset="0"/>
                <a:ea typeface="楷体_GB2312" pitchFamily="49" charset="-122"/>
              </a:rPr>
              <a:t>高效性：</a:t>
            </a:r>
            <a:r>
              <a:rPr lang="zh-CN" altLang="en-US" sz="2400">
                <a:solidFill>
                  <a:srgbClr val="00FFFF"/>
                </a:solidFill>
                <a:latin typeface="Arial" panose="020B0604020202020204" pitchFamily="34" charset="0"/>
                <a:ea typeface="楷体_GB2312" pitchFamily="49" charset="-122"/>
              </a:rPr>
              <a:t>执行速度快、占用资源少；</a:t>
            </a:r>
            <a:endParaRPr lang="zh-CN" altLang="en-US" sz="2400">
              <a:solidFill>
                <a:srgbClr val="00FFFF"/>
              </a:solidFill>
              <a:latin typeface="Arial" panose="020B0604020202020204" pitchFamily="34" charset="0"/>
              <a:ea typeface="楷体_GB2312" pitchFamily="49" charset="-122"/>
            </a:endParaRPr>
          </a:p>
        </p:txBody>
      </p:sp>
      <p:sp>
        <p:nvSpPr>
          <p:cNvPr id="11" name="Text Box 11"/>
          <p:cNvSpPr txBox="1">
            <a:spLocks noChangeArrowheads="1"/>
          </p:cNvSpPr>
          <p:nvPr/>
        </p:nvSpPr>
        <p:spPr bwMode="auto">
          <a:xfrm>
            <a:off x="1198823" y="5450186"/>
            <a:ext cx="414972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
                <a:schemeClr val="accent1"/>
              </a:buClr>
              <a:buFont typeface="Wingdings" panose="05000000000000000000" pitchFamily="2" charset="2"/>
              <a:buChar char="¯"/>
            </a:pPr>
            <a:r>
              <a:rPr lang="zh-CN" altLang="en-US" sz="2400" dirty="0">
                <a:solidFill>
                  <a:srgbClr val="FFFF00"/>
                </a:solidFill>
                <a:latin typeface="Arial" panose="020B0604020202020204" pitchFamily="34" charset="0"/>
                <a:ea typeface="楷体_GB2312" pitchFamily="49" charset="-122"/>
              </a:rPr>
              <a:t>健壮性：</a:t>
            </a:r>
            <a:r>
              <a:rPr lang="zh-CN" altLang="en-US" sz="2400" dirty="0">
                <a:solidFill>
                  <a:srgbClr val="00FFFF"/>
                </a:solidFill>
                <a:latin typeface="Arial" panose="020B0604020202020204" pitchFamily="34" charset="0"/>
                <a:ea typeface="楷体_GB2312" pitchFamily="49" charset="-122"/>
              </a:rPr>
              <a:t>对数据响应正确。</a:t>
            </a:r>
            <a:endParaRPr lang="zh-CN" altLang="en-US" sz="2400" dirty="0">
              <a:solidFill>
                <a:srgbClr val="00FFFF"/>
              </a:solidFill>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vertic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horizontal)">
                                      <p:cBhvr>
                                        <p:cTn id="27" dur="500"/>
                                        <p:tgtEl>
                                          <p:spTgt spid="5"/>
                                        </p:tgtEl>
                                      </p:cBhvr>
                                    </p:animEffect>
                                  </p:childTnLst>
                                  <p:subTnLst>
                                    <p:audio>
                                      <p:cMediaNode>
                                        <p:cTn display="0" masterRel="sameClick">
                                          <p:stCondLst>
                                            <p:cond evt="begin" delay="0">
                                              <p:tn val="25"/>
                                            </p:cond>
                                          </p:stCondLst>
                                          <p:endCondLst>
                                            <p:cond evt="onStopAudio" delay="0">
                                              <p:tgtEl>
                                                <p:sldTgt/>
                                              </p:tgtEl>
                                            </p:cond>
                                          </p:endCondLst>
                                        </p:cTn>
                                        <p:tgtEl>
                                          <p:sndTgt r:embed="rId2" name="CHIMES.WAV"/>
                                        </p:tgtEl>
                                      </p:cMediaNode>
                                    </p:audio>
                                  </p:subTnLst>
                                </p:cTn>
                              </p:par>
                            </p:childTnLst>
                          </p:cTn>
                        </p:par>
                      </p:childTnLst>
                    </p:cTn>
                  </p:par>
                  <p:par>
                    <p:cTn id="28" fill="hold">
                      <p:stCondLst>
                        <p:cond delay="indefinite"/>
                      </p:stCondLst>
                      <p:childTnLst>
                        <p:par>
                          <p:cTn id="29" fill="hold">
                            <p:stCondLst>
                              <p:cond delay="0"/>
                            </p:stCondLst>
                            <p:childTnLst>
                              <p:par>
                                <p:cTn id="30" presetID="14" presetClass="entr" presetSubtype="5"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randombar(vertical)">
                                      <p:cBhvr>
                                        <p:cTn id="32" dur="500"/>
                                        <p:tgtEl>
                                          <p:spTgt spid="6"/>
                                        </p:tgtEl>
                                      </p:cBhvr>
                                    </p:animEffect>
                                  </p:childTnLst>
                                  <p:subTnLst>
                                    <p:audio>
                                      <p:cMediaNode>
                                        <p:cTn display="0" masterRel="sameClick">
                                          <p:stCondLst>
                                            <p:cond evt="begin" delay="0">
                                              <p:tn val="30"/>
                                            </p:cond>
                                          </p:stCondLst>
                                          <p:endCondLst>
                                            <p:cond evt="onStopAudio" delay="0">
                                              <p:tgtEl>
                                                <p:sldTgt/>
                                              </p:tgtEl>
                                            </p:cond>
                                          </p:endCondLst>
                                        </p:cTn>
                                        <p:tgtEl>
                                          <p:sndTgt r:embed="rId2" name="CHIMES.WAV"/>
                                        </p:tgtEl>
                                      </p:cMediaNode>
                                    </p:audio>
                                  </p:sub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randombar(horizontal)">
                                      <p:cBhvr>
                                        <p:cTn id="37" dur="500"/>
                                        <p:tgtEl>
                                          <p:spTgt spid="7"/>
                                        </p:tgtEl>
                                      </p:cBhvr>
                                    </p:animEffect>
                                  </p:childTnLst>
                                  <p:subTnLst>
                                    <p:audio>
                                      <p:cMediaNode>
                                        <p:cTn display="0" masterRel="sameClick">
                                          <p:stCondLst>
                                            <p:cond evt="begin" delay="0">
                                              <p:tn val="35"/>
                                            </p:cond>
                                          </p:stCondLst>
                                          <p:endCondLst>
                                            <p:cond evt="onStopAudio" delay="0">
                                              <p:tgtEl>
                                                <p:sldTgt/>
                                              </p:tgtEl>
                                            </p:cond>
                                          </p:endCondLst>
                                        </p:cTn>
                                        <p:tgtEl>
                                          <p:sndTgt r:embed="rId2" name="CHIMES.WAV"/>
                                        </p:tgtEl>
                                      </p:cMediaNode>
                                    </p:audio>
                                  </p:subTnLst>
                                </p:cTn>
                              </p:par>
                            </p:childTnLst>
                          </p:cTn>
                        </p:par>
                      </p:childTnLst>
                    </p:cTn>
                  </p:par>
                  <p:par>
                    <p:cTn id="38" fill="hold">
                      <p:stCondLst>
                        <p:cond delay="indefinite"/>
                      </p:stCondLst>
                      <p:childTnLst>
                        <p:par>
                          <p:cTn id="39" fill="hold">
                            <p:stCondLst>
                              <p:cond delay="0"/>
                            </p:stCondLst>
                            <p:childTnLst>
                              <p:par>
                                <p:cTn id="40" presetID="14" presetClass="entr" presetSubtype="5"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randombar(vertical)">
                                      <p:cBhvr>
                                        <p:cTn id="42" dur="500"/>
                                        <p:tgtEl>
                                          <p:spTgt spid="8"/>
                                        </p:tgtEl>
                                      </p:cBhvr>
                                    </p:animEffect>
                                  </p:childTnLst>
                                  <p:subTnLst>
                                    <p:audio>
                                      <p:cMediaNode>
                                        <p:cTn display="0" masterRel="sameClick">
                                          <p:stCondLst>
                                            <p:cond evt="begin" delay="0">
                                              <p:tn val="40"/>
                                            </p:cond>
                                          </p:stCondLst>
                                          <p:endCondLst>
                                            <p:cond evt="onStopAudio" delay="0">
                                              <p:tgtEl>
                                                <p:sldTgt/>
                                              </p:tgtEl>
                                            </p:cond>
                                          </p:endCondLst>
                                        </p:cTn>
                                        <p:tgtEl>
                                          <p:sndTgt r:embed="rId3" name="TYPE.WAV"/>
                                        </p:tgtEl>
                                      </p:cMediaNode>
                                    </p:audio>
                                  </p:sub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randombar(horizontal)">
                                      <p:cBhvr>
                                        <p:cTn id="47" dur="500"/>
                                        <p:tgtEl>
                                          <p:spTgt spid="9"/>
                                        </p:tgtEl>
                                      </p:cBhvr>
                                    </p:animEffect>
                                  </p:childTnLst>
                                  <p:subTnLst>
                                    <p:audio>
                                      <p:cMediaNode>
                                        <p:cTn display="0" masterRel="sameClick">
                                          <p:stCondLst>
                                            <p:cond evt="begin" delay="0">
                                              <p:tn val="45"/>
                                            </p:cond>
                                          </p:stCondLst>
                                          <p:endCondLst>
                                            <p:cond evt="onStopAudio" delay="0">
                                              <p:tgtEl>
                                                <p:sldTgt/>
                                              </p:tgtEl>
                                            </p:cond>
                                          </p:endCondLst>
                                        </p:cTn>
                                        <p:tgtEl>
                                          <p:sndTgt r:embed="rId2" name="CHIMES.WAV"/>
                                        </p:tgtEl>
                                      </p:cMediaNode>
                                    </p:audio>
                                  </p:subTnLst>
                                </p:cTn>
                              </p:par>
                            </p:childTnLst>
                          </p:cTn>
                        </p:par>
                      </p:childTnLst>
                    </p:cTn>
                  </p:par>
                  <p:par>
                    <p:cTn id="48" fill="hold">
                      <p:stCondLst>
                        <p:cond delay="indefinite"/>
                      </p:stCondLst>
                      <p:childTnLst>
                        <p:par>
                          <p:cTn id="49" fill="hold">
                            <p:stCondLst>
                              <p:cond delay="0"/>
                            </p:stCondLst>
                            <p:childTnLst>
                              <p:par>
                                <p:cTn id="50" presetID="14" presetClass="entr" presetSubtype="5"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randombar(vertical)">
                                      <p:cBhvr>
                                        <p:cTn id="52" dur="500"/>
                                        <p:tgtEl>
                                          <p:spTgt spid="10"/>
                                        </p:tgtEl>
                                      </p:cBhvr>
                                    </p:animEffect>
                                  </p:childTnLst>
                                  <p:subTnLst>
                                    <p:audio>
                                      <p:cMediaNode>
                                        <p:cTn display="0" masterRel="sameClick">
                                          <p:stCondLst>
                                            <p:cond evt="begin" delay="0">
                                              <p:tn val="50"/>
                                            </p:cond>
                                          </p:stCondLst>
                                          <p:endCondLst>
                                            <p:cond evt="onStopAudio" delay="0">
                                              <p:tgtEl>
                                                <p:sldTgt/>
                                              </p:tgtEl>
                                            </p:cond>
                                          </p:endCondLst>
                                        </p:cTn>
                                        <p:tgtEl>
                                          <p:sndTgt r:embed="rId2" name="CHIMES.WAV"/>
                                        </p:tgtEl>
                                      </p:cMediaNode>
                                    </p:audio>
                                  </p:sub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randombar(horizontal)">
                                      <p:cBhvr>
                                        <p:cTn id="57" dur="500"/>
                                        <p:tgtEl>
                                          <p:spTgt spid="11"/>
                                        </p:tgtEl>
                                      </p:cBhvr>
                                    </p:animEffect>
                                  </p:childTnLst>
                                  <p:subTnLst>
                                    <p:audio>
                                      <p:cMediaNode>
                                        <p:cTn display="0" masterRel="sameClick">
                                          <p:stCondLst>
                                            <p:cond evt="begin" delay="0">
                                              <p:tn val="5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build="p"/>
      <p:bldP spid="4" grpId="0" autoUpdateAnimBg="0"/>
      <p:bldP spid="5" grpId="0" autoUpdateAnimBg="0"/>
      <p:bldP spid="6" grpId="0" autoUpdateAnimBg="0"/>
      <p:bldP spid="7" grpId="0" autoUpdateAnimBg="0"/>
      <p:bldP spid="8" grpId="0" autoUpdateAnimBg="0"/>
      <p:bldP spid="9" grpId="0" autoUpdateAnimBg="0"/>
      <p:bldP spid="10" grpId="0" autoUpdateAnimBg="0"/>
      <p:bldP spid="1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2800" b="1" dirty="0">
                <a:solidFill>
                  <a:srgbClr val="FFFF00"/>
                </a:solidFill>
                <a:latin typeface="+mj-ea"/>
              </a:rPr>
              <a:t>算法确定性示例</a:t>
            </a:r>
            <a:endParaRPr lang="zh-CN" altLang="en-US" sz="2800" dirty="0">
              <a:solidFill>
                <a:srgbClr val="FFFF00"/>
              </a:solidFill>
              <a:latin typeface="+mj-ea"/>
            </a:endParaRPr>
          </a:p>
        </p:txBody>
      </p:sp>
      <p:pic>
        <p:nvPicPr>
          <p:cNvPr id="3" name="Picture 3" descr="BL00531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81335" y="4702175"/>
            <a:ext cx="1143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PE03254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3935" y="1806575"/>
            <a:ext cx="1406525"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5"/>
          <p:cNvSpPr>
            <a:spLocks noChangeArrowheads="1"/>
          </p:cNvSpPr>
          <p:nvPr/>
        </p:nvSpPr>
        <p:spPr bwMode="auto">
          <a:xfrm>
            <a:off x="4129135" y="5083175"/>
            <a:ext cx="1600200" cy="304800"/>
          </a:xfrm>
          <a:prstGeom prst="rightArrow">
            <a:avLst>
              <a:gd name="adj1" fmla="val 50000"/>
              <a:gd name="adj2" fmla="val 131250"/>
            </a:avLst>
          </a:prstGeom>
          <a:solidFill>
            <a:srgbClr val="CCECFF"/>
          </a:solidFill>
          <a:ln w="9525">
            <a:solidFill>
              <a:srgbClr val="CCEC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pitchFamily="49" charset="-122"/>
            </a:endParaRPr>
          </a:p>
        </p:txBody>
      </p:sp>
      <p:sp>
        <p:nvSpPr>
          <p:cNvPr id="6" name="Text Box 6"/>
          <p:cNvSpPr txBox="1">
            <a:spLocks noChangeArrowheads="1"/>
          </p:cNvSpPr>
          <p:nvPr/>
        </p:nvSpPr>
        <p:spPr bwMode="auto">
          <a:xfrm>
            <a:off x="2833735" y="4259262"/>
            <a:ext cx="836613"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zh-CN" altLang="en-US" sz="2000">
                <a:solidFill>
                  <a:srgbClr val="FF99FF"/>
                </a:solidFill>
                <a:latin typeface="Arial" panose="020B0604020202020204" pitchFamily="34" charset="0"/>
                <a:ea typeface="楷体_GB2312" pitchFamily="49" charset="-122"/>
              </a:rPr>
              <a:t>商店</a:t>
            </a:r>
            <a:r>
              <a:rPr lang="en-US" altLang="zh-CN" sz="2000">
                <a:solidFill>
                  <a:srgbClr val="FF99FF"/>
                </a:solidFill>
                <a:latin typeface="Arial" panose="020B0604020202020204" pitchFamily="34" charset="0"/>
                <a:ea typeface="楷体_GB2312" pitchFamily="49" charset="-122"/>
              </a:rPr>
              <a:t>a</a:t>
            </a:r>
            <a:endParaRPr lang="en-US" altLang="zh-CN" sz="2000">
              <a:solidFill>
                <a:srgbClr val="FF99FF"/>
              </a:solidFill>
              <a:latin typeface="Arial" panose="020B0604020202020204" pitchFamily="34" charset="0"/>
              <a:ea typeface="楷体_GB2312" pitchFamily="49" charset="-122"/>
            </a:endParaRPr>
          </a:p>
        </p:txBody>
      </p:sp>
      <p:sp>
        <p:nvSpPr>
          <p:cNvPr id="7" name="Text Box 7"/>
          <p:cNvSpPr txBox="1">
            <a:spLocks noChangeArrowheads="1"/>
          </p:cNvSpPr>
          <p:nvPr/>
        </p:nvSpPr>
        <p:spPr bwMode="auto">
          <a:xfrm>
            <a:off x="8929735" y="1516062"/>
            <a:ext cx="1022350"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 typeface="Wingdings" panose="05000000000000000000" pitchFamily="2" charset="2"/>
              <a:buNone/>
            </a:pPr>
            <a:r>
              <a:rPr lang="zh-CN" altLang="en-US" sz="2000">
                <a:solidFill>
                  <a:srgbClr val="CCECFF"/>
                </a:solidFill>
                <a:latin typeface="Arial" panose="020B0604020202020204" pitchFamily="34" charset="0"/>
                <a:ea typeface="楷体_GB2312" pitchFamily="49" charset="-122"/>
              </a:rPr>
              <a:t>图书馆</a:t>
            </a:r>
            <a:r>
              <a:rPr lang="en-US" altLang="zh-CN" sz="2000">
                <a:solidFill>
                  <a:srgbClr val="CCECFF"/>
                </a:solidFill>
                <a:latin typeface="Arial" panose="020B0604020202020204" pitchFamily="34" charset="0"/>
                <a:ea typeface="楷体_GB2312" pitchFamily="49" charset="-122"/>
              </a:rPr>
              <a:t>l</a:t>
            </a:r>
            <a:endParaRPr lang="en-US" altLang="zh-CN" sz="2000">
              <a:solidFill>
                <a:srgbClr val="CCECFF"/>
              </a:solidFill>
              <a:latin typeface="Arial" panose="020B0604020202020204" pitchFamily="34" charset="0"/>
              <a:ea typeface="楷体_GB2312" pitchFamily="49" charset="-122"/>
            </a:endParaRPr>
          </a:p>
        </p:txBody>
      </p:sp>
      <p:sp>
        <p:nvSpPr>
          <p:cNvPr id="8" name="AutoShape 8"/>
          <p:cNvSpPr>
            <a:spLocks noChangeArrowheads="1"/>
          </p:cNvSpPr>
          <p:nvPr/>
        </p:nvSpPr>
        <p:spPr bwMode="auto">
          <a:xfrm rot="18900000">
            <a:off x="5251498" y="3814762"/>
            <a:ext cx="3651250" cy="390525"/>
          </a:xfrm>
          <a:prstGeom prst="rightArrow">
            <a:avLst>
              <a:gd name="adj1" fmla="val 50000"/>
              <a:gd name="adj2" fmla="val 233740"/>
            </a:avLst>
          </a:prstGeom>
          <a:solidFill>
            <a:schemeClr val="folHlink"/>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pitchFamily="49" charset="-122"/>
            </a:endParaRPr>
          </a:p>
        </p:txBody>
      </p:sp>
      <p:pic>
        <p:nvPicPr>
          <p:cNvPr id="9" name="Picture 9" descr="BD0003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3535" y="2187575"/>
            <a:ext cx="928688"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BD07139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4935" y="4473575"/>
            <a:ext cx="863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11"/>
          <p:cNvSpPr>
            <a:spLocks noChangeArrowheads="1"/>
          </p:cNvSpPr>
          <p:nvPr/>
        </p:nvSpPr>
        <p:spPr bwMode="auto">
          <a:xfrm>
            <a:off x="5500735" y="3025775"/>
            <a:ext cx="304800" cy="2209800"/>
          </a:xfrm>
          <a:prstGeom prst="upArrow">
            <a:avLst>
              <a:gd name="adj1" fmla="val 50000"/>
              <a:gd name="adj2" fmla="val 181250"/>
            </a:avLst>
          </a:prstGeom>
          <a:solidFill>
            <a:srgbClr val="00FFFF"/>
          </a:solidFill>
          <a:ln w="9525">
            <a:solidFill>
              <a:srgbClr val="00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pitchFamily="49" charset="-122"/>
            </a:endParaRPr>
          </a:p>
        </p:txBody>
      </p:sp>
      <p:sp>
        <p:nvSpPr>
          <p:cNvPr id="12" name="AutoShape 12"/>
          <p:cNvSpPr>
            <a:spLocks noChangeArrowheads="1"/>
          </p:cNvSpPr>
          <p:nvPr/>
        </p:nvSpPr>
        <p:spPr bwMode="auto">
          <a:xfrm>
            <a:off x="5881735" y="2492375"/>
            <a:ext cx="2514600" cy="304800"/>
          </a:xfrm>
          <a:prstGeom prst="rightArrow">
            <a:avLst>
              <a:gd name="adj1" fmla="val 50000"/>
              <a:gd name="adj2" fmla="val 206250"/>
            </a:avLst>
          </a:prstGeom>
          <a:solidFill>
            <a:srgbClr val="00FFFF"/>
          </a:solidFill>
          <a:ln w="9525">
            <a:solidFill>
              <a:srgbClr val="00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pitchFamily="49" charset="-122"/>
            </a:endParaRPr>
          </a:p>
        </p:txBody>
      </p:sp>
      <p:sp>
        <p:nvSpPr>
          <p:cNvPr id="13" name="AutoShape 13"/>
          <p:cNvSpPr>
            <a:spLocks noChangeArrowheads="1"/>
          </p:cNvSpPr>
          <p:nvPr/>
        </p:nvSpPr>
        <p:spPr bwMode="auto">
          <a:xfrm>
            <a:off x="5729335" y="5083175"/>
            <a:ext cx="2895600" cy="304800"/>
          </a:xfrm>
          <a:prstGeom prst="rightArrow">
            <a:avLst>
              <a:gd name="adj1" fmla="val 50000"/>
              <a:gd name="adj2" fmla="val 237500"/>
            </a:avLst>
          </a:prstGeom>
          <a:solidFill>
            <a:srgbClr val="FF6600"/>
          </a:solidFill>
          <a:ln w="952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pitchFamily="49" charset="-122"/>
            </a:endParaRPr>
          </a:p>
        </p:txBody>
      </p:sp>
      <p:sp>
        <p:nvSpPr>
          <p:cNvPr id="14" name="AutoShape 14"/>
          <p:cNvSpPr>
            <a:spLocks noChangeArrowheads="1"/>
          </p:cNvSpPr>
          <p:nvPr/>
        </p:nvSpPr>
        <p:spPr bwMode="auto">
          <a:xfrm>
            <a:off x="8777335" y="2949575"/>
            <a:ext cx="304800" cy="1600200"/>
          </a:xfrm>
          <a:prstGeom prst="upArrow">
            <a:avLst>
              <a:gd name="adj1" fmla="val 50000"/>
              <a:gd name="adj2" fmla="val 131250"/>
            </a:avLst>
          </a:prstGeom>
          <a:solidFill>
            <a:srgbClr val="FF6600"/>
          </a:solidFill>
          <a:ln w="9525">
            <a:solidFill>
              <a:srgbClr val="FF66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solidFill>
                <a:srgbClr val="FFFFCC"/>
              </a:solidFill>
              <a:latin typeface="Arial" panose="020B0604020202020204" pitchFamily="34" charset="0"/>
              <a:ea typeface="楷体_GB2312" pitchFamily="49" charset="-122"/>
            </a:endParaRPr>
          </a:p>
        </p:txBody>
      </p:sp>
      <p:sp>
        <p:nvSpPr>
          <p:cNvPr id="15" name="Text Box 15"/>
          <p:cNvSpPr txBox="1">
            <a:spLocks noChangeArrowheads="1"/>
          </p:cNvSpPr>
          <p:nvPr/>
        </p:nvSpPr>
        <p:spPr bwMode="auto">
          <a:xfrm>
            <a:off x="4662535" y="5387975"/>
            <a:ext cx="1447800" cy="401637"/>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zh-CN" altLang="en-US" sz="2000">
                <a:solidFill>
                  <a:srgbClr val="CCECFF"/>
                </a:solidFill>
                <a:latin typeface="Arial" panose="020B0604020202020204" pitchFamily="34" charset="0"/>
                <a:ea typeface="楷体_GB2312" pitchFamily="49" charset="-122"/>
              </a:rPr>
              <a:t>三岔路口</a:t>
            </a:r>
            <a:r>
              <a:rPr lang="en-US" altLang="zh-CN" sz="2000">
                <a:solidFill>
                  <a:srgbClr val="CCECFF"/>
                </a:solidFill>
                <a:latin typeface="Arial" panose="020B0604020202020204" pitchFamily="34" charset="0"/>
                <a:ea typeface="楷体_GB2312" pitchFamily="49" charset="-122"/>
              </a:rPr>
              <a:t>b</a:t>
            </a:r>
            <a:endParaRPr lang="en-US" altLang="zh-CN" sz="2000">
              <a:solidFill>
                <a:srgbClr val="CCECFF"/>
              </a:solidFill>
              <a:latin typeface="Arial" panose="020B0604020202020204" pitchFamily="34" charset="0"/>
              <a:ea typeface="楷体_GB2312" pitchFamily="49" charset="-122"/>
            </a:endParaRPr>
          </a:p>
        </p:txBody>
      </p:sp>
      <p:sp>
        <p:nvSpPr>
          <p:cNvPr id="16" name="Text Box 16"/>
          <p:cNvSpPr txBox="1">
            <a:spLocks noChangeArrowheads="1"/>
          </p:cNvSpPr>
          <p:nvPr/>
        </p:nvSpPr>
        <p:spPr bwMode="auto">
          <a:xfrm>
            <a:off x="6110335" y="3208337"/>
            <a:ext cx="1458913" cy="401638"/>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zh-CN" altLang="en-US" sz="2000">
                <a:solidFill>
                  <a:srgbClr val="FFFF00"/>
                </a:solidFill>
                <a:latin typeface="Arial" panose="020B0604020202020204" pitchFamily="34" charset="0"/>
                <a:ea typeface="楷体_GB2312" pitchFamily="49" charset="-122"/>
              </a:rPr>
              <a:t>如果走近路</a:t>
            </a:r>
            <a:endParaRPr lang="zh-CN" altLang="en-US" sz="2000">
              <a:solidFill>
                <a:srgbClr val="FFFF00"/>
              </a:solidFill>
              <a:latin typeface="Arial" panose="020B0604020202020204" pitchFamily="34" charset="0"/>
              <a:ea typeface="楷体_GB2312" pitchFamily="49" charset="-122"/>
            </a:endParaRPr>
          </a:p>
        </p:txBody>
      </p:sp>
      <p:sp>
        <p:nvSpPr>
          <p:cNvPr id="17" name="Text Box 17"/>
          <p:cNvSpPr txBox="1">
            <a:spLocks noChangeArrowheads="1"/>
          </p:cNvSpPr>
          <p:nvPr/>
        </p:nvSpPr>
        <p:spPr bwMode="auto">
          <a:xfrm>
            <a:off x="5801776" y="3280639"/>
            <a:ext cx="489534" cy="1633397"/>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zh-CN" altLang="en-US" sz="2000">
                <a:solidFill>
                  <a:srgbClr val="00FFFF"/>
                </a:solidFill>
                <a:latin typeface="Arial" panose="020B0604020202020204" pitchFamily="34" charset="0"/>
                <a:ea typeface="楷体_GB2312" pitchFamily="49" charset="-122"/>
              </a:rPr>
              <a:t>如果路过医院</a:t>
            </a:r>
            <a:endParaRPr lang="zh-CN" altLang="en-US" sz="2000">
              <a:solidFill>
                <a:srgbClr val="00FFFF"/>
              </a:solidFill>
              <a:latin typeface="Arial" panose="020B0604020202020204" pitchFamily="34" charset="0"/>
              <a:ea typeface="楷体_GB2312" pitchFamily="49" charset="-122"/>
            </a:endParaRPr>
          </a:p>
        </p:txBody>
      </p:sp>
      <p:sp>
        <p:nvSpPr>
          <p:cNvPr id="18" name="Text Box 18"/>
          <p:cNvSpPr txBox="1">
            <a:spLocks noChangeArrowheads="1"/>
          </p:cNvSpPr>
          <p:nvPr/>
        </p:nvSpPr>
        <p:spPr bwMode="auto">
          <a:xfrm>
            <a:off x="6183360" y="5341937"/>
            <a:ext cx="1720850" cy="401638"/>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zh-CN" altLang="en-US" sz="2000">
                <a:solidFill>
                  <a:schemeClr val="accent1"/>
                </a:solidFill>
                <a:latin typeface="Arial" panose="020B0604020202020204" pitchFamily="34" charset="0"/>
                <a:ea typeface="楷体_GB2312" pitchFamily="49" charset="-122"/>
              </a:rPr>
              <a:t>如果路过教室</a:t>
            </a:r>
            <a:endParaRPr lang="zh-CN" altLang="en-US" sz="2000">
              <a:solidFill>
                <a:schemeClr val="accent1"/>
              </a:solidFill>
              <a:latin typeface="Arial" panose="020B0604020202020204" pitchFamily="34" charset="0"/>
              <a:ea typeface="楷体_GB2312" pitchFamily="49" charset="-122"/>
            </a:endParaRPr>
          </a:p>
        </p:txBody>
      </p:sp>
      <p:sp>
        <p:nvSpPr>
          <p:cNvPr id="19" name="Text Box 19"/>
          <p:cNvSpPr txBox="1">
            <a:spLocks noChangeArrowheads="1"/>
          </p:cNvSpPr>
          <p:nvPr/>
        </p:nvSpPr>
        <p:spPr bwMode="auto">
          <a:xfrm>
            <a:off x="5040360" y="1744662"/>
            <a:ext cx="850900" cy="401638"/>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zh-CN" altLang="en-US" sz="2000">
                <a:solidFill>
                  <a:schemeClr val="accent2"/>
                </a:solidFill>
                <a:latin typeface="Arial" panose="020B0604020202020204" pitchFamily="34" charset="0"/>
                <a:ea typeface="楷体_GB2312" pitchFamily="49" charset="-122"/>
              </a:rPr>
              <a:t>医院</a:t>
            </a:r>
            <a:r>
              <a:rPr lang="en-US" altLang="zh-CN" sz="2000">
                <a:solidFill>
                  <a:schemeClr val="accent2"/>
                </a:solidFill>
                <a:latin typeface="Arial" panose="020B0604020202020204" pitchFamily="34" charset="0"/>
                <a:ea typeface="楷体_GB2312" pitchFamily="49" charset="-122"/>
              </a:rPr>
              <a:t>h</a:t>
            </a:r>
            <a:endParaRPr lang="en-US" altLang="zh-CN" sz="2000">
              <a:solidFill>
                <a:schemeClr val="accent2"/>
              </a:solidFill>
              <a:latin typeface="Arial" panose="020B0604020202020204" pitchFamily="34" charset="0"/>
              <a:ea typeface="楷体_GB2312" pitchFamily="49" charset="-122"/>
            </a:endParaRPr>
          </a:p>
        </p:txBody>
      </p:sp>
      <p:sp>
        <p:nvSpPr>
          <p:cNvPr id="20" name="Text Box 20"/>
          <p:cNvSpPr txBox="1">
            <a:spLocks noChangeArrowheads="1"/>
          </p:cNvSpPr>
          <p:nvPr/>
        </p:nvSpPr>
        <p:spPr bwMode="auto">
          <a:xfrm>
            <a:off x="8477298" y="5630862"/>
            <a:ext cx="836612" cy="401638"/>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 typeface="Wingdings" panose="05000000000000000000" pitchFamily="2" charset="2"/>
              <a:buNone/>
            </a:pPr>
            <a:r>
              <a:rPr lang="zh-CN" altLang="en-US" sz="2000">
                <a:solidFill>
                  <a:schemeClr val="accent2"/>
                </a:solidFill>
                <a:latin typeface="Arial" panose="020B0604020202020204" pitchFamily="34" charset="0"/>
                <a:ea typeface="楷体_GB2312" pitchFamily="49" charset="-122"/>
              </a:rPr>
              <a:t>教室</a:t>
            </a:r>
            <a:r>
              <a:rPr lang="en-US" altLang="zh-CN" sz="2000">
                <a:solidFill>
                  <a:schemeClr val="accent2"/>
                </a:solidFill>
                <a:latin typeface="Arial" panose="020B0604020202020204" pitchFamily="34" charset="0"/>
                <a:ea typeface="楷体_GB2312" pitchFamily="49" charset="-122"/>
              </a:rPr>
              <a:t>s</a:t>
            </a:r>
            <a:endParaRPr lang="en-US" altLang="zh-CN" sz="2000">
              <a:solidFill>
                <a:schemeClr val="accent2"/>
              </a:solidFill>
              <a:latin typeface="Arial" panose="020B0604020202020204" pitchFamily="34" charset="0"/>
              <a:ea typeface="楷体_GB2312" pitchFamily="49" charset="-122"/>
            </a:endParaRPr>
          </a:p>
        </p:txBody>
      </p:sp>
      <p:sp>
        <p:nvSpPr>
          <p:cNvPr id="21" name="Freeform 21"/>
          <p:cNvSpPr/>
          <p:nvPr/>
        </p:nvSpPr>
        <p:spPr bwMode="auto">
          <a:xfrm>
            <a:off x="5653135" y="3025775"/>
            <a:ext cx="2921000" cy="2133600"/>
          </a:xfrm>
          <a:custGeom>
            <a:avLst/>
            <a:gdLst>
              <a:gd name="T0" fmla="*/ 0 w 1840"/>
              <a:gd name="T1" fmla="*/ 2147483646 h 1344"/>
              <a:gd name="T2" fmla="*/ 2147483646 w 1840"/>
              <a:gd name="T3" fmla="*/ 2147483646 h 1344"/>
              <a:gd name="T4" fmla="*/ 2147483646 w 1840"/>
              <a:gd name="T5" fmla="*/ 0 h 1344"/>
              <a:gd name="T6" fmla="*/ 0 60000 65536"/>
              <a:gd name="T7" fmla="*/ 0 60000 65536"/>
              <a:gd name="T8" fmla="*/ 0 60000 65536"/>
            </a:gdLst>
            <a:ahLst/>
            <a:cxnLst>
              <a:cxn ang="T6">
                <a:pos x="T0" y="T1"/>
              </a:cxn>
              <a:cxn ang="T7">
                <a:pos x="T2" y="T3"/>
              </a:cxn>
              <a:cxn ang="T8">
                <a:pos x="T4" y="T5"/>
              </a:cxn>
            </a:cxnLst>
            <a:rect l="0" t="0" r="r" b="b"/>
            <a:pathLst>
              <a:path w="1840" h="1344">
                <a:moveTo>
                  <a:pt x="0" y="1344"/>
                </a:moveTo>
                <a:cubicBezTo>
                  <a:pt x="616" y="1240"/>
                  <a:pt x="1232" y="1136"/>
                  <a:pt x="1536" y="912"/>
                </a:cubicBezTo>
                <a:cubicBezTo>
                  <a:pt x="1840" y="688"/>
                  <a:pt x="1832" y="344"/>
                  <a:pt x="1824" y="0"/>
                </a:cubicBezTo>
              </a:path>
            </a:pathLst>
          </a:custGeom>
          <a:noFill/>
          <a:ln w="76200" cap="flat" cmpd="sng">
            <a:solidFill>
              <a:srgbClr val="FF00FF"/>
            </a:solidFill>
            <a:prstDash val="solid"/>
            <a:round/>
            <a:tailEnd type="triangle" w="lg" len="me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p>
            <a:endParaRPr lang="zh-CN" altLang="en-US"/>
          </a:p>
        </p:txBody>
      </p:sp>
      <p:sp>
        <p:nvSpPr>
          <p:cNvPr id="22" name="AutoShape 22"/>
          <p:cNvSpPr/>
          <p:nvPr/>
        </p:nvSpPr>
        <p:spPr bwMode="auto">
          <a:xfrm>
            <a:off x="8786860" y="849312"/>
            <a:ext cx="1285875" cy="423863"/>
          </a:xfrm>
          <a:prstGeom prst="borderCallout2">
            <a:avLst>
              <a:gd name="adj1" fmla="val 26968"/>
              <a:gd name="adj2" fmla="val -11852"/>
              <a:gd name="adj3" fmla="val 26968"/>
              <a:gd name="adj4" fmla="val -67407"/>
              <a:gd name="adj5" fmla="val 869662"/>
              <a:gd name="adj6" fmla="val -68519"/>
            </a:avLst>
          </a:prstGeom>
          <a:solidFill>
            <a:srgbClr val="FF00FF"/>
          </a:solidFill>
          <a:ln w="15875">
            <a:solidFill>
              <a:srgbClr val="FF00FF"/>
            </a:solidFill>
            <a:miter lim="800000"/>
            <a:head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0" algn="ctr">
              <a:spcBef>
                <a:spcPct val="0"/>
              </a:spcBef>
              <a:buNone/>
            </a:pPr>
            <a:r>
              <a:rPr kumimoji="0" lang="zh-CN" altLang="en-US" sz="2000">
                <a:solidFill>
                  <a:srgbClr val="000000"/>
                </a:solidFill>
                <a:latin typeface="Arial" panose="020B0604020202020204" pitchFamily="34" charset="0"/>
                <a:ea typeface="楷体_GB2312" pitchFamily="49" charset="-122"/>
              </a:rPr>
              <a:t>死过程</a:t>
            </a:r>
            <a:endParaRPr kumimoji="0" lang="zh-CN" altLang="en-US" sz="2000" dirty="0">
              <a:solidFill>
                <a:srgbClr val="000000"/>
              </a:solidFill>
              <a:latin typeface="Arial" panose="020B0604020202020204" pitchFamily="34" charset="0"/>
              <a:ea typeface="楷体_GB2312" pitchFamily="49" charset="-122"/>
            </a:endParaRPr>
          </a:p>
        </p:txBody>
      </p:sp>
      <p:sp>
        <p:nvSpPr>
          <p:cNvPr id="23" name="Text Box 23"/>
          <p:cNvSpPr txBox="1">
            <a:spLocks noChangeArrowheads="1"/>
          </p:cNvSpPr>
          <p:nvPr/>
        </p:nvSpPr>
        <p:spPr bwMode="auto">
          <a:xfrm>
            <a:off x="706485" y="1467643"/>
            <a:ext cx="4627562" cy="1941513"/>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err="1">
                <a:solidFill>
                  <a:srgbClr val="FFFF00"/>
                </a:solidFill>
                <a:latin typeface="Arial" panose="020B0604020202020204" pitchFamily="34" charset="0"/>
                <a:ea typeface="楷体_GB2312" pitchFamily="49" charset="-122"/>
              </a:rPr>
              <a:t>a</a:t>
            </a:r>
            <a:r>
              <a:rPr lang="en-US" altLang="zh-CN" sz="2400" dirty="0" err="1">
                <a:solidFill>
                  <a:srgbClr val="FFFF00"/>
                </a:solidFill>
                <a:latin typeface="Arial" panose="020B0604020202020204" pitchFamily="34" charset="0"/>
                <a:ea typeface="楷体_GB2312" pitchFamily="49" charset="-122"/>
                <a:sym typeface="Symbol" panose="05050102010706020507" pitchFamily="18" charset="2"/>
              </a:rPr>
              <a:t>b</a:t>
            </a:r>
            <a:endParaRPr lang="en-US" altLang="zh-CN" sz="2400" dirty="0">
              <a:solidFill>
                <a:srgbClr val="FFFF00"/>
              </a:solidFill>
              <a:latin typeface="Arial" panose="020B0604020202020204" pitchFamily="34" charset="0"/>
              <a:ea typeface="楷体_GB2312" pitchFamily="49" charset="-122"/>
              <a:sym typeface="Symbol" panose="05050102010706020507" pitchFamily="18" charset="2"/>
            </a:endParaRPr>
          </a:p>
          <a:p>
            <a:pPr eaLnBrk="1" hangingPunct="1">
              <a:spcBef>
                <a:spcPct val="0"/>
              </a:spcBef>
              <a:buFontTx/>
              <a:buNone/>
            </a:pPr>
            <a:r>
              <a:rPr lang="en-US" altLang="zh-CN" sz="2400" dirty="0">
                <a:solidFill>
                  <a:srgbClr val="FFFF00"/>
                </a:solidFill>
                <a:latin typeface="Arial" panose="020B0604020202020204" pitchFamily="34" charset="0"/>
                <a:ea typeface="楷体_GB2312" pitchFamily="49" charset="-122"/>
              </a:rPr>
              <a:t>if</a:t>
            </a:r>
            <a:r>
              <a:rPr lang="en-US" altLang="zh-CN" sz="2400" dirty="0">
                <a:solidFill>
                  <a:schemeClr val="bg1">
                    <a:lumMod val="95000"/>
                  </a:schemeClr>
                </a:solidFill>
                <a:latin typeface="Arial" panose="020B0604020202020204" pitchFamily="34" charset="0"/>
                <a:ea typeface="楷体_GB2312" pitchFamily="49" charset="-122"/>
              </a:rPr>
              <a:t>( d min)b </a:t>
            </a:r>
            <a:r>
              <a:rPr lang="en-US" altLang="zh-CN" sz="2400" dirty="0">
                <a:solidFill>
                  <a:schemeClr val="bg1">
                    <a:lumMod val="95000"/>
                  </a:schemeClr>
                </a:solidFill>
                <a:latin typeface="Arial" panose="020B0604020202020204" pitchFamily="34" charset="0"/>
                <a:ea typeface="楷体_GB2312" pitchFamily="49" charset="-122"/>
                <a:sym typeface="Symbol" panose="05050102010706020507" pitchFamily="18" charset="2"/>
              </a:rPr>
              <a:t> l</a:t>
            </a:r>
            <a:endParaRPr lang="en-US" altLang="zh-CN" sz="2400" dirty="0">
              <a:solidFill>
                <a:schemeClr val="bg1">
                  <a:lumMod val="95000"/>
                </a:schemeClr>
              </a:solidFill>
              <a:latin typeface="Arial" panose="020B0604020202020204" pitchFamily="34" charset="0"/>
              <a:ea typeface="楷体_GB2312" pitchFamily="49" charset="-122"/>
              <a:sym typeface="Symbol" panose="05050102010706020507" pitchFamily="18" charset="2"/>
            </a:endParaRPr>
          </a:p>
          <a:p>
            <a:pPr eaLnBrk="1" hangingPunct="1">
              <a:spcBef>
                <a:spcPct val="0"/>
              </a:spcBef>
              <a:buFontTx/>
              <a:buNone/>
            </a:pPr>
            <a:r>
              <a:rPr lang="en-US" altLang="zh-CN" sz="2400" dirty="0">
                <a:solidFill>
                  <a:srgbClr val="FFFF00"/>
                </a:solidFill>
                <a:latin typeface="Arial" panose="020B0604020202020204" pitchFamily="34" charset="0"/>
                <a:ea typeface="楷体_GB2312" pitchFamily="49" charset="-122"/>
              </a:rPr>
              <a:t>else if</a:t>
            </a:r>
            <a:r>
              <a:rPr lang="en-US" altLang="zh-CN" sz="2400" dirty="0">
                <a:solidFill>
                  <a:schemeClr val="bg1">
                    <a:lumMod val="95000"/>
                  </a:schemeClr>
                </a:solidFill>
                <a:latin typeface="Arial" panose="020B0604020202020204" pitchFamily="34" charset="0"/>
                <a:ea typeface="楷体_GB2312" pitchFamily="49" charset="-122"/>
              </a:rPr>
              <a:t>(to h)b </a:t>
            </a:r>
            <a:r>
              <a:rPr lang="en-US" altLang="zh-CN" sz="2400" dirty="0">
                <a:solidFill>
                  <a:schemeClr val="bg1">
                    <a:lumMod val="95000"/>
                  </a:schemeClr>
                </a:solidFill>
                <a:latin typeface="Arial" panose="020B0604020202020204" pitchFamily="34" charset="0"/>
                <a:ea typeface="楷体_GB2312" pitchFamily="49" charset="-122"/>
                <a:sym typeface="Symbol" panose="05050102010706020507" pitchFamily="18" charset="2"/>
              </a:rPr>
              <a:t></a:t>
            </a:r>
            <a:r>
              <a:rPr lang="en-US" altLang="zh-CN" sz="2400" dirty="0" err="1">
                <a:solidFill>
                  <a:schemeClr val="bg1">
                    <a:lumMod val="95000"/>
                  </a:schemeClr>
                </a:solidFill>
                <a:latin typeface="Arial" panose="020B0604020202020204" pitchFamily="34" charset="0"/>
                <a:ea typeface="楷体_GB2312" pitchFamily="49" charset="-122"/>
                <a:sym typeface="Symbol" panose="05050102010706020507" pitchFamily="18" charset="2"/>
              </a:rPr>
              <a:t>h,h</a:t>
            </a:r>
            <a:r>
              <a:rPr lang="en-US" altLang="zh-CN" sz="2400" dirty="0">
                <a:solidFill>
                  <a:schemeClr val="bg1">
                    <a:lumMod val="95000"/>
                  </a:schemeClr>
                </a:solidFill>
                <a:latin typeface="Arial" panose="020B0604020202020204" pitchFamily="34" charset="0"/>
                <a:ea typeface="楷体_GB2312" pitchFamily="49" charset="-122"/>
                <a:sym typeface="Symbol" panose="05050102010706020507" pitchFamily="18" charset="2"/>
              </a:rPr>
              <a:t> l</a:t>
            </a:r>
            <a:endParaRPr lang="en-US" altLang="zh-CN" sz="2400" dirty="0">
              <a:solidFill>
                <a:schemeClr val="bg1">
                  <a:lumMod val="95000"/>
                </a:schemeClr>
              </a:solidFill>
              <a:latin typeface="Arial" panose="020B0604020202020204" pitchFamily="34" charset="0"/>
              <a:ea typeface="楷体_GB2312" pitchFamily="49" charset="-122"/>
              <a:sym typeface="Symbol" panose="05050102010706020507" pitchFamily="18" charset="2"/>
            </a:endParaRPr>
          </a:p>
          <a:p>
            <a:pPr eaLnBrk="1" hangingPunct="1">
              <a:spcBef>
                <a:spcPct val="0"/>
              </a:spcBef>
              <a:buFontTx/>
              <a:buNone/>
            </a:pPr>
            <a:r>
              <a:rPr lang="en-US" altLang="zh-CN" sz="2400" dirty="0">
                <a:solidFill>
                  <a:srgbClr val="FFFF00"/>
                </a:solidFill>
                <a:latin typeface="Arial" panose="020B0604020202020204" pitchFamily="34" charset="0"/>
                <a:ea typeface="楷体_GB2312" pitchFamily="49" charset="-122"/>
              </a:rPr>
              <a:t>else if</a:t>
            </a:r>
            <a:r>
              <a:rPr lang="en-US" altLang="zh-CN" sz="2400" dirty="0">
                <a:solidFill>
                  <a:schemeClr val="bg1">
                    <a:lumMod val="95000"/>
                  </a:schemeClr>
                </a:solidFill>
                <a:latin typeface="Arial" panose="020B0604020202020204" pitchFamily="34" charset="0"/>
                <a:ea typeface="楷体_GB2312" pitchFamily="49" charset="-122"/>
              </a:rPr>
              <a:t>(to s)b </a:t>
            </a:r>
            <a:r>
              <a:rPr lang="en-US" altLang="zh-CN" sz="2400" dirty="0">
                <a:solidFill>
                  <a:schemeClr val="bg1">
                    <a:lumMod val="95000"/>
                  </a:schemeClr>
                </a:solidFill>
                <a:latin typeface="Arial" panose="020B0604020202020204" pitchFamily="34" charset="0"/>
                <a:ea typeface="楷体_GB2312" pitchFamily="49" charset="-122"/>
                <a:sym typeface="Symbol" panose="05050102010706020507" pitchFamily="18" charset="2"/>
              </a:rPr>
              <a:t></a:t>
            </a:r>
            <a:r>
              <a:rPr lang="en-US" altLang="zh-CN" sz="2400" dirty="0" err="1">
                <a:solidFill>
                  <a:schemeClr val="bg1">
                    <a:lumMod val="95000"/>
                  </a:schemeClr>
                </a:solidFill>
                <a:latin typeface="Arial" panose="020B0604020202020204" pitchFamily="34" charset="0"/>
                <a:ea typeface="楷体_GB2312" pitchFamily="49" charset="-122"/>
                <a:sym typeface="Symbol" panose="05050102010706020507" pitchFamily="18" charset="2"/>
              </a:rPr>
              <a:t>s,s</a:t>
            </a:r>
            <a:r>
              <a:rPr lang="en-US" altLang="zh-CN" sz="2400" dirty="0">
                <a:solidFill>
                  <a:schemeClr val="bg1">
                    <a:lumMod val="95000"/>
                  </a:schemeClr>
                </a:solidFill>
                <a:latin typeface="Arial" panose="020B0604020202020204" pitchFamily="34" charset="0"/>
                <a:ea typeface="楷体_GB2312" pitchFamily="49" charset="-122"/>
                <a:sym typeface="Symbol" panose="05050102010706020507" pitchFamily="18" charset="2"/>
              </a:rPr>
              <a:t> l</a:t>
            </a:r>
            <a:endParaRPr lang="en-US" altLang="zh-CN" sz="2400" dirty="0">
              <a:solidFill>
                <a:schemeClr val="bg1">
                  <a:lumMod val="95000"/>
                </a:schemeClr>
              </a:solidFill>
              <a:latin typeface="Arial" panose="020B0604020202020204" pitchFamily="34" charset="0"/>
              <a:ea typeface="楷体_GB2312" pitchFamily="49" charset="-122"/>
              <a:sym typeface="Symbol" panose="05050102010706020507" pitchFamily="18" charset="2"/>
            </a:endParaRPr>
          </a:p>
          <a:p>
            <a:pPr eaLnBrk="1" hangingPunct="1">
              <a:spcBef>
                <a:spcPct val="0"/>
              </a:spcBef>
              <a:buFontTx/>
              <a:buNone/>
            </a:pPr>
            <a:r>
              <a:rPr lang="en-US" altLang="zh-CN" sz="2400" dirty="0">
                <a:solidFill>
                  <a:srgbClr val="FFFF66"/>
                </a:solidFill>
                <a:latin typeface="Arial" panose="020B0604020202020204" pitchFamily="34" charset="0"/>
                <a:ea typeface="楷体_GB2312" pitchFamily="49" charset="-122"/>
                <a:sym typeface="Symbol" panose="05050102010706020507" pitchFamily="18" charset="2"/>
              </a:rPr>
              <a:t>end</a:t>
            </a:r>
            <a:endParaRPr lang="en-US" altLang="zh-CN" sz="2400" dirty="0">
              <a:solidFill>
                <a:srgbClr val="FFFF66"/>
              </a:solidFill>
              <a:latin typeface="Arial" panose="020B0604020202020204" pitchFamily="34" charset="0"/>
              <a:ea typeface="楷体_GB2312"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9"/>
                                        </p:tgtEl>
                                        <p:attrNameLst>
                                          <p:attrName>style.visibility</p:attrName>
                                        </p:attrNameLst>
                                      </p:cBhvr>
                                      <p:to>
                                        <p:strVal val="visible"/>
                                      </p:to>
                                    </p:se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10"/>
                                        </p:tgtEl>
                                        <p:attrNameLst>
                                          <p:attrName>style.visibility</p:attrName>
                                        </p:attrNameLst>
                                      </p:cBhvr>
                                      <p:to>
                                        <p:strVal val="visible"/>
                                      </p:to>
                                    </p:set>
                                  </p:childTnLst>
                                </p:cTn>
                              </p:par>
                            </p:childTnLst>
                          </p:cTn>
                        </p:par>
                        <p:par>
                          <p:cTn id="42" fill="hold">
                            <p:stCondLst>
                              <p:cond delay="500"/>
                            </p:stCondLst>
                            <p:childTnLst>
                              <p:par>
                                <p:cTn id="43" presetID="9" presetClass="entr" presetSubtype="0" fill="hold" grpId="0" nodeType="after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dissolve">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wipe(left)">
                                      <p:cBhvr>
                                        <p:cTn id="54" dur="5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 calcmode="lin" valueType="num">
                                      <p:cBhvr additive="base">
                                        <p:cTn id="59" dur="500" fill="hold"/>
                                        <p:tgtEl>
                                          <p:spTgt spid="17"/>
                                        </p:tgtEl>
                                        <p:attrNameLst>
                                          <p:attrName>ppt_x</p:attrName>
                                        </p:attrNameLst>
                                      </p:cBhvr>
                                      <p:tavLst>
                                        <p:tav tm="0">
                                          <p:val>
                                            <p:strVal val="0-#ppt_w/2"/>
                                          </p:val>
                                        </p:tav>
                                        <p:tav tm="100000">
                                          <p:val>
                                            <p:strVal val="#ppt_x"/>
                                          </p:val>
                                        </p:tav>
                                      </p:tavLst>
                                    </p:anim>
                                    <p:anim calcmode="lin" valueType="num">
                                      <p:cBhvr additive="base">
                                        <p:cTn id="6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wipe(down)">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wipe(left)">
                                      <p:cBhvr>
                                        <p:cTn id="70" dur="500"/>
                                        <p:tgtEl>
                                          <p:spTgt spid="12"/>
                                        </p:tgtEl>
                                      </p:cBhvr>
                                    </p:animEffect>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additive="base">
                                        <p:cTn id="75" dur="500" fill="hold"/>
                                        <p:tgtEl>
                                          <p:spTgt spid="18"/>
                                        </p:tgtEl>
                                        <p:attrNameLst>
                                          <p:attrName>ppt_x</p:attrName>
                                        </p:attrNameLst>
                                      </p:cBhvr>
                                      <p:tavLst>
                                        <p:tav tm="0">
                                          <p:val>
                                            <p:strVal val="#ppt_x"/>
                                          </p:val>
                                        </p:tav>
                                        <p:tav tm="100000">
                                          <p:val>
                                            <p:strVal val="#ppt_x"/>
                                          </p:val>
                                        </p:tav>
                                      </p:tavLst>
                                    </p:anim>
                                    <p:anim calcmode="lin" valueType="num">
                                      <p:cBhvr additive="base">
                                        <p:cTn id="7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wipe(left)">
                                      <p:cBhvr>
                                        <p:cTn id="81" dur="500"/>
                                        <p:tgtEl>
                                          <p:spTgt spid="13"/>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nodeType="click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wipe(down)">
                                      <p:cBhvr>
                                        <p:cTn id="86" dur="500"/>
                                        <p:tgtEl>
                                          <p:spTgt spid="1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wipe(left)">
                                      <p:cBhvr>
                                        <p:cTn id="91" dur="500"/>
                                        <p:tgtEl>
                                          <p:spTgt spid="21"/>
                                        </p:tgtEl>
                                      </p:cBhvr>
                                    </p:animEffect>
                                  </p:childTnLst>
                                </p:cTn>
                              </p:par>
                            </p:childTnLst>
                          </p:cTn>
                        </p:par>
                      </p:childTnLst>
                    </p:cTn>
                  </p:par>
                  <p:par>
                    <p:cTn id="92" fill="hold">
                      <p:stCondLst>
                        <p:cond delay="indefinite"/>
                      </p:stCondLst>
                      <p:childTnLst>
                        <p:par>
                          <p:cTn id="93" fill="hold">
                            <p:stCondLst>
                              <p:cond delay="0"/>
                            </p:stCondLst>
                            <p:childTnLst>
                              <p:par>
                                <p:cTn id="94" presetID="18" presetClass="entr" presetSubtype="3" fill="hold" grpId="0" nodeType="clickEffect">
                                  <p:stCondLst>
                                    <p:cond delay="0"/>
                                  </p:stCondLst>
                                  <p:childTnLst>
                                    <p:set>
                                      <p:cBhvr>
                                        <p:cTn id="95" dur="1" fill="hold">
                                          <p:stCondLst>
                                            <p:cond delay="0"/>
                                          </p:stCondLst>
                                        </p:cTn>
                                        <p:tgtEl>
                                          <p:spTgt spid="22"/>
                                        </p:tgtEl>
                                        <p:attrNameLst>
                                          <p:attrName>style.visibility</p:attrName>
                                        </p:attrNameLst>
                                      </p:cBhvr>
                                      <p:to>
                                        <p:strVal val="visible"/>
                                      </p:to>
                                    </p:set>
                                    <p:animEffect transition="in" filter="strips(upRight)">
                                      <p:cBhvr>
                                        <p:cTn id="96" dur="500"/>
                                        <p:tgtEl>
                                          <p:spTgt spid="22"/>
                                        </p:tgtEl>
                                      </p:cBhvr>
                                    </p:animEffect>
                                  </p:childTnLst>
                                </p:cTn>
                              </p:par>
                            </p:childTnLst>
                          </p:cTn>
                        </p:par>
                      </p:childTnLst>
                    </p:cTn>
                  </p:par>
                  <p:par>
                    <p:cTn id="97" fill="hold">
                      <p:stCondLst>
                        <p:cond delay="indefinite"/>
                      </p:stCondLst>
                      <p:childTnLst>
                        <p:par>
                          <p:cTn id="98" fill="hold">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23">
                                            <p:txEl>
                                              <p:pRg st="0" end="0"/>
                                            </p:txEl>
                                          </p:spTgt>
                                        </p:tgtEl>
                                        <p:attrNameLst>
                                          <p:attrName>style.visibility</p:attrName>
                                        </p:attrNameLst>
                                      </p:cBhvr>
                                      <p:to>
                                        <p:strVal val="visible"/>
                                      </p:to>
                                    </p:set>
                                    <p:animEffect transition="in" filter="blinds(horizontal)">
                                      <p:cBhvr>
                                        <p:cTn id="101" dur="500"/>
                                        <p:tgtEl>
                                          <p:spTgt spid="23">
                                            <p:txEl>
                                              <p:pRg st="0" end="0"/>
                                            </p:txEl>
                                          </p:spTgt>
                                        </p:tgtEl>
                                      </p:cBhvr>
                                    </p:animEffect>
                                  </p:childTnLst>
                                  <p:subTnLst>
                                    <p:audio>
                                      <p:cMediaNode>
                                        <p:cTn display="0" masterRel="sameClick">
                                          <p:stCondLst>
                                            <p:cond evt="begin" delay="0">
                                              <p:tn val="99"/>
                                            </p:cond>
                                          </p:stCondLst>
                                          <p:endCondLst>
                                            <p:cond evt="onStopAudio" delay="0">
                                              <p:tgtEl>
                                                <p:sldTgt/>
                                              </p:tgtEl>
                                            </p:cond>
                                          </p:endCondLst>
                                        </p:cTn>
                                        <p:tgtEl>
                                          <p:sndTgt r:embed="rId5" name="notify.wav"/>
                                        </p:tgtEl>
                                      </p:cMediaNode>
                                    </p:audio>
                                  </p:sub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23">
                                            <p:txEl>
                                              <p:pRg st="1" end="1"/>
                                            </p:txEl>
                                          </p:spTgt>
                                        </p:tgtEl>
                                        <p:attrNameLst>
                                          <p:attrName>style.visibility</p:attrName>
                                        </p:attrNameLst>
                                      </p:cBhvr>
                                      <p:to>
                                        <p:strVal val="visible"/>
                                      </p:to>
                                    </p:set>
                                    <p:animEffect transition="in" filter="blinds(horizontal)">
                                      <p:cBhvr>
                                        <p:cTn id="106" dur="500"/>
                                        <p:tgtEl>
                                          <p:spTgt spid="23">
                                            <p:txEl>
                                              <p:pRg st="1" end="1"/>
                                            </p:txEl>
                                          </p:spTgt>
                                        </p:tgtEl>
                                      </p:cBhvr>
                                    </p:animEffect>
                                  </p:childTnLst>
                                  <p:subTnLst>
                                    <p:audio>
                                      <p:cMediaNode>
                                        <p:cTn display="0" masterRel="sameClick">
                                          <p:stCondLst>
                                            <p:cond evt="begin" delay="0">
                                              <p:tn val="104"/>
                                            </p:cond>
                                          </p:stCondLst>
                                          <p:endCondLst>
                                            <p:cond evt="onStopAudio" delay="0">
                                              <p:tgtEl>
                                                <p:sldTgt/>
                                              </p:tgtEl>
                                            </p:cond>
                                          </p:endCondLst>
                                        </p:cTn>
                                        <p:tgtEl>
                                          <p:sndTgt r:embed="rId5" name="notify.wav"/>
                                        </p:tgtEl>
                                      </p:cMediaNode>
                                    </p:audio>
                                  </p:sub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23">
                                            <p:txEl>
                                              <p:pRg st="2" end="2"/>
                                            </p:txEl>
                                          </p:spTgt>
                                        </p:tgtEl>
                                        <p:attrNameLst>
                                          <p:attrName>style.visibility</p:attrName>
                                        </p:attrNameLst>
                                      </p:cBhvr>
                                      <p:to>
                                        <p:strVal val="visible"/>
                                      </p:to>
                                    </p:set>
                                    <p:animEffect transition="in" filter="blinds(horizontal)">
                                      <p:cBhvr>
                                        <p:cTn id="111" dur="500"/>
                                        <p:tgtEl>
                                          <p:spTgt spid="23">
                                            <p:txEl>
                                              <p:pRg st="2" end="2"/>
                                            </p:txEl>
                                          </p:spTgt>
                                        </p:tgtEl>
                                      </p:cBhvr>
                                    </p:animEffect>
                                  </p:childTnLst>
                                  <p:subTnLst>
                                    <p:audio>
                                      <p:cMediaNode>
                                        <p:cTn display="0" masterRel="sameClick">
                                          <p:stCondLst>
                                            <p:cond evt="begin" delay="0">
                                              <p:tn val="109"/>
                                            </p:cond>
                                          </p:stCondLst>
                                          <p:endCondLst>
                                            <p:cond evt="onStopAudio" delay="0">
                                              <p:tgtEl>
                                                <p:sldTgt/>
                                              </p:tgtEl>
                                            </p:cond>
                                          </p:endCondLst>
                                        </p:cTn>
                                        <p:tgtEl>
                                          <p:sndTgt r:embed="rId5" name="notify.wav"/>
                                        </p:tgtEl>
                                      </p:cMediaNode>
                                    </p:audio>
                                  </p:sub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23">
                                            <p:txEl>
                                              <p:pRg st="3" end="3"/>
                                            </p:txEl>
                                          </p:spTgt>
                                        </p:tgtEl>
                                        <p:attrNameLst>
                                          <p:attrName>style.visibility</p:attrName>
                                        </p:attrNameLst>
                                      </p:cBhvr>
                                      <p:to>
                                        <p:strVal val="visible"/>
                                      </p:to>
                                    </p:set>
                                    <p:animEffect transition="in" filter="blinds(horizontal)">
                                      <p:cBhvr>
                                        <p:cTn id="116" dur="500"/>
                                        <p:tgtEl>
                                          <p:spTgt spid="23">
                                            <p:txEl>
                                              <p:pRg st="3" end="3"/>
                                            </p:txEl>
                                          </p:spTgt>
                                        </p:tgtEl>
                                      </p:cBhvr>
                                    </p:animEffect>
                                  </p:childTnLst>
                                  <p:subTnLst>
                                    <p:audio>
                                      <p:cMediaNode>
                                        <p:cTn display="0" masterRel="sameClick">
                                          <p:stCondLst>
                                            <p:cond evt="begin" delay="0">
                                              <p:tn val="114"/>
                                            </p:cond>
                                          </p:stCondLst>
                                          <p:endCondLst>
                                            <p:cond evt="onStopAudio" delay="0">
                                              <p:tgtEl>
                                                <p:sldTgt/>
                                              </p:tgtEl>
                                            </p:cond>
                                          </p:endCondLst>
                                        </p:cTn>
                                        <p:tgtEl>
                                          <p:sndTgt r:embed="rId5" name="notify.wav"/>
                                        </p:tgtEl>
                                      </p:cMediaNode>
                                    </p:audio>
                                  </p:sub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grpId="0" nodeType="clickEffect">
                                  <p:stCondLst>
                                    <p:cond delay="0"/>
                                  </p:stCondLst>
                                  <p:childTnLst>
                                    <p:set>
                                      <p:cBhvr>
                                        <p:cTn id="120" dur="1" fill="hold">
                                          <p:stCondLst>
                                            <p:cond delay="0"/>
                                          </p:stCondLst>
                                        </p:cTn>
                                        <p:tgtEl>
                                          <p:spTgt spid="23">
                                            <p:txEl>
                                              <p:pRg st="4" end="4"/>
                                            </p:txEl>
                                          </p:spTgt>
                                        </p:tgtEl>
                                        <p:attrNameLst>
                                          <p:attrName>style.visibility</p:attrName>
                                        </p:attrNameLst>
                                      </p:cBhvr>
                                      <p:to>
                                        <p:strVal val="visible"/>
                                      </p:to>
                                    </p:set>
                                    <p:animEffect transition="in" filter="blinds(horizontal)">
                                      <p:cBhvr>
                                        <p:cTn id="121" dur="500"/>
                                        <p:tgtEl>
                                          <p:spTgt spid="23">
                                            <p:txEl>
                                              <p:pRg st="4" end="4"/>
                                            </p:txEl>
                                          </p:spTgt>
                                        </p:tgtEl>
                                      </p:cBhvr>
                                    </p:animEffect>
                                  </p:childTnLst>
                                  <p:subTnLst>
                                    <p:audio>
                                      <p:cMediaNode>
                                        <p:cTn display="0" masterRel="sameClick">
                                          <p:stCondLst>
                                            <p:cond evt="begin" delay="0">
                                              <p:tn val="119"/>
                                            </p:cond>
                                          </p:stCondLst>
                                          <p:endCondLst>
                                            <p:cond evt="onStopAudio" delay="0">
                                              <p:tgtEl>
                                                <p:sldTgt/>
                                              </p:tgtEl>
                                            </p:cond>
                                          </p:endCondLst>
                                        </p:cTn>
                                        <p:tgtEl>
                                          <p:sndTgt r:embed="rId5" name="notify.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15" grpId="0" autoUpdateAnimBg="0"/>
      <p:bldP spid="16" grpId="0" autoUpdateAnimBg="0"/>
      <p:bldP spid="17" grpId="0" autoUpdateAnimBg="0"/>
      <p:bldP spid="18" grpId="0" autoUpdateAnimBg="0"/>
      <p:bldP spid="19" grpId="0" autoUpdateAnimBg="0"/>
      <p:bldP spid="20" grpId="0" autoUpdateAnimBg="0"/>
      <p:bldP spid="22" grpId="0" animBg="1" autoUpdateAnimBg="0"/>
      <p:bldP spid="23" grpId="0" autoUpdateAnimBg="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6333" y="352540"/>
            <a:ext cx="11599334" cy="583142"/>
          </a:xfrm>
        </p:spPr>
        <p:txBody>
          <a:bodyPr/>
          <a:lstStyle/>
          <a:p>
            <a:r>
              <a:rPr lang="en-US" altLang="zh-CN" sz="2400" b="1" dirty="0">
                <a:solidFill>
                  <a:srgbClr val="CCECFF"/>
                </a:solidFill>
                <a:latin typeface="Arial" panose="020B0604020202020204" pitchFamily="34" charset="0"/>
                <a:ea typeface="华文行楷" panose="02010800040101010101" pitchFamily="2" charset="-122"/>
              </a:rPr>
              <a:t>    ⒋</a:t>
            </a:r>
            <a:r>
              <a:rPr lang="zh-CN" altLang="en-US" sz="2400" b="1" dirty="0">
                <a:solidFill>
                  <a:srgbClr val="CCECFF"/>
                </a:solidFill>
                <a:latin typeface="Arial" panose="020B0604020202020204" pitchFamily="34" charset="0"/>
                <a:ea typeface="楷体_GB2312" pitchFamily="49" charset="-122"/>
              </a:rPr>
              <a:t>算法的表示</a:t>
            </a:r>
            <a:endParaRPr lang="zh-CN" altLang="en-US" sz="2400" dirty="0"/>
          </a:p>
        </p:txBody>
      </p:sp>
      <p:sp>
        <p:nvSpPr>
          <p:cNvPr id="3" name="Text Box 2"/>
          <p:cNvSpPr txBox="1">
            <a:spLocks noChangeArrowheads="1"/>
          </p:cNvSpPr>
          <p:nvPr/>
        </p:nvSpPr>
        <p:spPr bwMode="auto">
          <a:xfrm>
            <a:off x="770362" y="3018419"/>
            <a:ext cx="8445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dirty="0" err="1">
                <a:solidFill>
                  <a:srgbClr val="FFFF00"/>
                </a:solidFill>
                <a:latin typeface="Arial" panose="020B0604020202020204" pitchFamily="34" charset="0"/>
                <a:ea typeface="楷体_GB2312" pitchFamily="49" charset="-122"/>
                <a:sym typeface="Symbol" panose="05050102010706020507" pitchFamily="18" charset="2"/>
              </a:rPr>
              <a:t>ab</a:t>
            </a:r>
            <a:endParaRPr lang="en-US" altLang="zh-CN" sz="2400" dirty="0">
              <a:solidFill>
                <a:srgbClr val="FFFF00"/>
              </a:solidFill>
              <a:latin typeface="Arial" panose="020B0604020202020204" pitchFamily="34" charset="0"/>
              <a:ea typeface="楷体_GB2312" pitchFamily="49" charset="-122"/>
            </a:endParaRPr>
          </a:p>
        </p:txBody>
      </p:sp>
      <p:sp>
        <p:nvSpPr>
          <p:cNvPr id="4" name="Text Box 3"/>
          <p:cNvSpPr txBox="1">
            <a:spLocks noChangeArrowheads="1"/>
          </p:cNvSpPr>
          <p:nvPr/>
        </p:nvSpPr>
        <p:spPr bwMode="auto">
          <a:xfrm>
            <a:off x="738612" y="3399271"/>
            <a:ext cx="2720914"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dirty="0">
                <a:solidFill>
                  <a:srgbClr val="FFFF00"/>
                </a:solidFill>
                <a:latin typeface="Arial" panose="020B0604020202020204" pitchFamily="34" charset="0"/>
                <a:ea typeface="楷体_GB2312" pitchFamily="49" charset="-122"/>
              </a:rPr>
              <a:t>if(to h)</a:t>
            </a:r>
            <a:r>
              <a:rPr lang="en-US" altLang="zh-CN" sz="2400" dirty="0">
                <a:solidFill>
                  <a:srgbClr val="00CC00"/>
                </a:solidFill>
                <a:latin typeface="Arial" panose="020B0604020202020204" pitchFamily="34" charset="0"/>
                <a:ea typeface="楷体_GB2312" pitchFamily="49" charset="-122"/>
              </a:rPr>
              <a:t>b </a:t>
            </a:r>
            <a:r>
              <a:rPr lang="en-US" altLang="zh-CN" sz="2400" dirty="0">
                <a:solidFill>
                  <a:srgbClr val="00CC00"/>
                </a:solidFill>
                <a:latin typeface="Arial" panose="020B0604020202020204" pitchFamily="34" charset="0"/>
                <a:ea typeface="楷体_GB2312" pitchFamily="49" charset="-122"/>
                <a:sym typeface="Symbol" panose="05050102010706020507" pitchFamily="18" charset="2"/>
              </a:rPr>
              <a:t>h</a:t>
            </a:r>
            <a:r>
              <a:rPr lang="zh-CN" altLang="en-US" sz="2400" dirty="0">
                <a:solidFill>
                  <a:srgbClr val="00CC00"/>
                </a:solidFill>
                <a:latin typeface="Arial" panose="020B0604020202020204" pitchFamily="34" charset="0"/>
                <a:ea typeface="楷体_GB2312" pitchFamily="49" charset="-122"/>
                <a:sym typeface="Symbol" panose="05050102010706020507" pitchFamily="18" charset="2"/>
              </a:rPr>
              <a:t>，</a:t>
            </a:r>
            <a:r>
              <a:rPr lang="en-US" altLang="zh-CN" sz="2400" dirty="0">
                <a:solidFill>
                  <a:srgbClr val="00CC00"/>
                </a:solidFill>
                <a:latin typeface="Arial" panose="020B0604020202020204" pitchFamily="34" charset="0"/>
                <a:ea typeface="楷体_GB2312" pitchFamily="49" charset="-122"/>
                <a:sym typeface="Symbol" panose="05050102010706020507" pitchFamily="18" charset="2"/>
              </a:rPr>
              <a:t>h l</a:t>
            </a:r>
            <a:endParaRPr lang="en-US" altLang="zh-CN" sz="2400" dirty="0">
              <a:solidFill>
                <a:srgbClr val="00CC00"/>
              </a:solidFill>
              <a:latin typeface="Arial" panose="020B0604020202020204" pitchFamily="34" charset="0"/>
              <a:ea typeface="楷体_GB2312" pitchFamily="49" charset="-122"/>
              <a:sym typeface="Symbol" panose="05050102010706020507" pitchFamily="18" charset="2"/>
            </a:endParaRPr>
          </a:p>
        </p:txBody>
      </p:sp>
      <p:sp>
        <p:nvSpPr>
          <p:cNvPr id="5" name="Text Box 4"/>
          <p:cNvSpPr txBox="1">
            <a:spLocks noChangeArrowheads="1"/>
          </p:cNvSpPr>
          <p:nvPr/>
        </p:nvSpPr>
        <p:spPr bwMode="auto">
          <a:xfrm>
            <a:off x="738612" y="3780419"/>
            <a:ext cx="50292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00"/>
                </a:solidFill>
                <a:latin typeface="Arial" panose="020B0604020202020204" pitchFamily="34" charset="0"/>
                <a:ea typeface="楷体_GB2312" pitchFamily="49" charset="-122"/>
              </a:rPr>
              <a:t>else if(to s</a:t>
            </a:r>
            <a:r>
              <a:rPr lang="zh-CN" altLang="en-US" sz="2400">
                <a:solidFill>
                  <a:srgbClr val="00CC00"/>
                </a:solidFill>
                <a:latin typeface="Arial" panose="020B0604020202020204" pitchFamily="34" charset="0"/>
                <a:ea typeface="楷体_GB2312" pitchFamily="49" charset="-122"/>
              </a:rPr>
              <a:t>）</a:t>
            </a:r>
            <a:r>
              <a:rPr lang="en-US" altLang="zh-CN" sz="2400">
                <a:solidFill>
                  <a:srgbClr val="00CC00"/>
                </a:solidFill>
                <a:latin typeface="Arial" panose="020B0604020202020204" pitchFamily="34" charset="0"/>
                <a:ea typeface="楷体_GB2312" pitchFamily="49" charset="-122"/>
              </a:rPr>
              <a:t>b </a:t>
            </a:r>
            <a:r>
              <a:rPr lang="en-US" altLang="zh-CN" sz="2400">
                <a:solidFill>
                  <a:srgbClr val="00CC00"/>
                </a:solidFill>
                <a:latin typeface="Arial" panose="020B0604020202020204" pitchFamily="34" charset="0"/>
                <a:ea typeface="楷体_GB2312" pitchFamily="49" charset="-122"/>
                <a:sym typeface="Symbol" panose="05050102010706020507" pitchFamily="18" charset="2"/>
              </a:rPr>
              <a:t>s</a:t>
            </a:r>
            <a:r>
              <a:rPr lang="zh-CN" altLang="en-US" sz="2400">
                <a:solidFill>
                  <a:srgbClr val="00CC00"/>
                </a:solidFill>
                <a:latin typeface="Arial" panose="020B0604020202020204" pitchFamily="34" charset="0"/>
                <a:ea typeface="楷体_GB2312" pitchFamily="49" charset="-122"/>
                <a:sym typeface="Symbol" panose="05050102010706020507" pitchFamily="18" charset="2"/>
              </a:rPr>
              <a:t>，</a:t>
            </a:r>
            <a:r>
              <a:rPr lang="en-US" altLang="zh-CN" sz="2400">
                <a:solidFill>
                  <a:srgbClr val="00CC00"/>
                </a:solidFill>
                <a:latin typeface="Arial" panose="020B0604020202020204" pitchFamily="34" charset="0"/>
                <a:ea typeface="楷体_GB2312" pitchFamily="49" charset="-122"/>
                <a:sym typeface="Symbol" panose="05050102010706020507" pitchFamily="18" charset="2"/>
              </a:rPr>
              <a:t>s l</a:t>
            </a:r>
            <a:endParaRPr lang="en-US" altLang="zh-CN" sz="2400">
              <a:solidFill>
                <a:srgbClr val="00CC00"/>
              </a:solidFill>
              <a:latin typeface="Arial" panose="020B0604020202020204" pitchFamily="34" charset="0"/>
              <a:ea typeface="楷体_GB2312" pitchFamily="49" charset="-122"/>
              <a:sym typeface="Symbol" panose="05050102010706020507" pitchFamily="18" charset="2"/>
            </a:endParaRPr>
          </a:p>
        </p:txBody>
      </p:sp>
      <p:sp>
        <p:nvSpPr>
          <p:cNvPr id="6" name="Text Box 5"/>
          <p:cNvSpPr txBox="1">
            <a:spLocks noChangeArrowheads="1"/>
          </p:cNvSpPr>
          <p:nvPr/>
        </p:nvSpPr>
        <p:spPr bwMode="auto">
          <a:xfrm>
            <a:off x="738612" y="4161271"/>
            <a:ext cx="2658398"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00"/>
                </a:solidFill>
                <a:latin typeface="Arial" panose="020B0604020202020204" pitchFamily="34" charset="0"/>
                <a:ea typeface="楷体_GB2312" pitchFamily="49" charset="-122"/>
              </a:rPr>
              <a:t>else if(d min)</a:t>
            </a:r>
            <a:r>
              <a:rPr lang="en-US" altLang="zh-CN" sz="2400">
                <a:solidFill>
                  <a:srgbClr val="00CC00"/>
                </a:solidFill>
                <a:latin typeface="Arial" panose="020B0604020202020204" pitchFamily="34" charset="0"/>
                <a:ea typeface="楷体_GB2312" pitchFamily="49" charset="-122"/>
              </a:rPr>
              <a:t>b </a:t>
            </a:r>
            <a:r>
              <a:rPr lang="en-US" altLang="zh-CN" sz="2400">
                <a:solidFill>
                  <a:srgbClr val="00CC00"/>
                </a:solidFill>
                <a:latin typeface="Arial" panose="020B0604020202020204" pitchFamily="34" charset="0"/>
                <a:ea typeface="楷体_GB2312" pitchFamily="49" charset="-122"/>
                <a:sym typeface="Symbol" panose="05050102010706020507" pitchFamily="18" charset="2"/>
              </a:rPr>
              <a:t> l</a:t>
            </a:r>
            <a:endParaRPr lang="en-US" altLang="zh-CN" sz="2400">
              <a:solidFill>
                <a:srgbClr val="00CC00"/>
              </a:solidFill>
              <a:latin typeface="Arial" panose="020B0604020202020204" pitchFamily="34" charset="0"/>
              <a:ea typeface="楷体_GB2312" pitchFamily="49" charset="-122"/>
              <a:sym typeface="Symbol" panose="05050102010706020507" pitchFamily="18" charset="2"/>
            </a:endParaRPr>
          </a:p>
        </p:txBody>
      </p:sp>
      <p:sp>
        <p:nvSpPr>
          <p:cNvPr id="7" name="Text Box 6"/>
          <p:cNvSpPr txBox="1">
            <a:spLocks noChangeArrowheads="1"/>
          </p:cNvSpPr>
          <p:nvPr/>
        </p:nvSpPr>
        <p:spPr bwMode="auto">
          <a:xfrm>
            <a:off x="738612" y="4542271"/>
            <a:ext cx="696322"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solidFill>
                  <a:srgbClr val="FFFF00"/>
                </a:solidFill>
                <a:latin typeface="Arial" panose="020B0604020202020204" pitchFamily="34" charset="0"/>
                <a:ea typeface="楷体_GB2312" pitchFamily="49" charset="-122"/>
              </a:rPr>
              <a:t>end</a:t>
            </a:r>
            <a:endParaRPr lang="en-US" altLang="zh-CN" sz="2400">
              <a:solidFill>
                <a:srgbClr val="FFFF00"/>
              </a:solidFill>
              <a:latin typeface="Arial" panose="020B0604020202020204" pitchFamily="34" charset="0"/>
              <a:ea typeface="楷体_GB2312" pitchFamily="49" charset="-122"/>
            </a:endParaRPr>
          </a:p>
        </p:txBody>
      </p:sp>
      <p:sp>
        <p:nvSpPr>
          <p:cNvPr id="8" name="Rectangle 8"/>
          <p:cNvSpPr txBox="1">
            <a:spLocks noChangeArrowheads="1"/>
          </p:cNvSpPr>
          <p:nvPr/>
        </p:nvSpPr>
        <p:spPr>
          <a:xfrm>
            <a:off x="640365" y="1043632"/>
            <a:ext cx="6854396" cy="1295400"/>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buFont typeface="Wingdings" panose="05000000000000000000" pitchFamily="2" charset="2"/>
              <a:buChar char="Ø"/>
            </a:pPr>
            <a:r>
              <a:rPr lang="zh-CN" altLang="en-US" sz="2400" b="1" dirty="0">
                <a:solidFill>
                  <a:srgbClr val="FFFF00"/>
                </a:solidFill>
                <a:ea typeface="楷体_GB2312" pitchFamily="49" charset="-122"/>
              </a:rPr>
              <a:t>自然语言</a:t>
            </a:r>
            <a:endParaRPr lang="zh-CN" altLang="en-US" sz="2400" b="1" dirty="0">
              <a:solidFill>
                <a:srgbClr val="FFFF00"/>
              </a:solidFill>
              <a:ea typeface="楷体_GB2312" pitchFamily="49" charset="-122"/>
            </a:endParaRPr>
          </a:p>
          <a:p>
            <a:pPr>
              <a:spcBef>
                <a:spcPct val="0"/>
              </a:spcBef>
              <a:buFont typeface="Wingdings" panose="05000000000000000000" pitchFamily="2" charset="2"/>
              <a:buChar char="Ø"/>
            </a:pPr>
            <a:r>
              <a:rPr lang="zh-CN" altLang="en-US" sz="2400" b="1" dirty="0">
                <a:solidFill>
                  <a:srgbClr val="FFFF00"/>
                </a:solidFill>
                <a:ea typeface="楷体_GB2312" pitchFamily="49" charset="-122"/>
              </a:rPr>
              <a:t>伪 代 码</a:t>
            </a:r>
            <a:endParaRPr lang="zh-CN" altLang="en-US" sz="2400" b="1" dirty="0">
              <a:solidFill>
                <a:srgbClr val="FFFF00"/>
              </a:solidFill>
              <a:ea typeface="楷体_GB2312" pitchFamily="49" charset="-122"/>
            </a:endParaRPr>
          </a:p>
          <a:p>
            <a:pPr>
              <a:spcBef>
                <a:spcPct val="0"/>
              </a:spcBef>
              <a:buFont typeface="Wingdings" panose="05000000000000000000" pitchFamily="2" charset="2"/>
              <a:buChar char="Ø"/>
            </a:pPr>
            <a:r>
              <a:rPr lang="zh-CN" altLang="en-US" sz="2400" b="1" dirty="0">
                <a:solidFill>
                  <a:srgbClr val="FFFF00"/>
                </a:solidFill>
                <a:ea typeface="楷体_GB2312" pitchFamily="49" charset="-122"/>
              </a:rPr>
              <a:t>图形工具</a:t>
            </a:r>
            <a:r>
              <a:rPr lang="en-US" altLang="zh-CN" sz="2400" b="1" dirty="0">
                <a:solidFill>
                  <a:srgbClr val="FFFF00"/>
                </a:solidFill>
                <a:ea typeface="楷体_GB2312" pitchFamily="49" charset="-122"/>
              </a:rPr>
              <a:t>——</a:t>
            </a:r>
            <a:r>
              <a:rPr lang="zh-CN" altLang="en-US" sz="2400" b="1" dirty="0">
                <a:solidFill>
                  <a:srgbClr val="FFFF00"/>
                </a:solidFill>
                <a:ea typeface="楷体_GB2312" pitchFamily="49" charset="-122"/>
              </a:rPr>
              <a:t>流 程 图</a:t>
            </a:r>
            <a:endParaRPr lang="zh-CN" altLang="en-US" dirty="0">
              <a:solidFill>
                <a:srgbClr val="FFFF00"/>
              </a:solidFill>
            </a:endParaRPr>
          </a:p>
        </p:txBody>
      </p:sp>
      <p:sp>
        <p:nvSpPr>
          <p:cNvPr id="9" name="任意多边形: 形状 8"/>
          <p:cNvSpPr/>
          <p:nvPr/>
        </p:nvSpPr>
        <p:spPr>
          <a:xfrm>
            <a:off x="403892" y="1566250"/>
            <a:ext cx="2293678" cy="1765425"/>
          </a:xfrm>
          <a:custGeom>
            <a:avLst/>
            <a:gdLst>
              <a:gd name="connsiteX0" fmla="*/ 247958 w 2293678"/>
              <a:gd name="connsiteY0" fmla="*/ 0 h 1765425"/>
              <a:gd name="connsiteX1" fmla="*/ 157423 w 2293678"/>
              <a:gd name="connsiteY1" fmla="*/ 1195057 h 1765425"/>
              <a:gd name="connsiteX2" fmla="*/ 2076758 w 2293678"/>
              <a:gd name="connsiteY2" fmla="*/ 1131683 h 1765425"/>
              <a:gd name="connsiteX3" fmla="*/ 2167292 w 2293678"/>
              <a:gd name="connsiteY3" fmla="*/ 1765425 h 1765425"/>
            </a:gdLst>
            <a:ahLst/>
            <a:cxnLst>
              <a:cxn ang="0">
                <a:pos x="connsiteX0" y="connsiteY0"/>
              </a:cxn>
              <a:cxn ang="0">
                <a:pos x="connsiteX1" y="connsiteY1"/>
              </a:cxn>
              <a:cxn ang="0">
                <a:pos x="connsiteX2" y="connsiteY2"/>
              </a:cxn>
              <a:cxn ang="0">
                <a:pos x="connsiteX3" y="connsiteY3"/>
              </a:cxn>
            </a:cxnLst>
            <a:rect l="l" t="t" r="r" b="b"/>
            <a:pathLst>
              <a:path w="2293678" h="1765425">
                <a:moveTo>
                  <a:pt x="247958" y="0"/>
                </a:moveTo>
                <a:cubicBezTo>
                  <a:pt x="50290" y="503221"/>
                  <a:pt x="-147377" y="1006443"/>
                  <a:pt x="157423" y="1195057"/>
                </a:cubicBezTo>
                <a:cubicBezTo>
                  <a:pt x="462223" y="1383671"/>
                  <a:pt x="1741780" y="1036622"/>
                  <a:pt x="2076758" y="1131683"/>
                </a:cubicBezTo>
                <a:cubicBezTo>
                  <a:pt x="2411736" y="1226744"/>
                  <a:pt x="2289514" y="1496084"/>
                  <a:pt x="2167292" y="1765425"/>
                </a:cubicBezTo>
              </a:path>
            </a:pathLst>
          </a:custGeom>
          <a:ln>
            <a:tailEnd type="triangle"/>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CHIMES.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CHIMES.WAV"/>
                                        </p:tgtEl>
                                      </p:cMediaNode>
                                    </p:audio>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P spid="7" grpId="0" autoUpdateAnimBg="0"/>
      <p:bldP spid="8" grpId="0" autoUpdateAnimBg="0" build="p"/>
      <p:bldP spid="9"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50000"/>
          </a:schemeClr>
        </a:solidFill>
      </a:spPr>
      <a:bodyPr rtlCol="0" anchor="ctr"/>
      <a:lstStyle>
        <a:defPPr algn="ctr">
          <a:defRPr dirty="0"/>
        </a:defPPr>
      </a:lstStyle>
      <a:style>
        <a:lnRef idx="2">
          <a:schemeClr val="dk1">
            <a:shade val="50000"/>
          </a:schemeClr>
        </a:lnRef>
        <a:fillRef idx="1">
          <a:schemeClr val="dk1"/>
        </a:fillRef>
        <a:effectRef idx="0">
          <a:schemeClr val="dk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10057</Words>
  <Application>WPS 演示</Application>
  <PresentationFormat>宽屏</PresentationFormat>
  <Paragraphs>1122</Paragraphs>
  <Slides>49</Slides>
  <Notes>2</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2</vt:i4>
      </vt:variant>
      <vt:variant>
        <vt:lpstr>幻灯片标题</vt:lpstr>
      </vt:variant>
      <vt:variant>
        <vt:i4>49</vt:i4>
      </vt:variant>
    </vt:vector>
  </HeadingPairs>
  <TitlesOfParts>
    <vt:vector size="75" baseType="lpstr">
      <vt:lpstr>Arial</vt:lpstr>
      <vt:lpstr>宋体</vt:lpstr>
      <vt:lpstr>Wingdings</vt:lpstr>
      <vt:lpstr>华文行楷</vt:lpstr>
      <vt:lpstr>微软雅黑</vt:lpstr>
      <vt:lpstr>华文新魏</vt:lpstr>
      <vt:lpstr>Times New Roman</vt:lpstr>
      <vt:lpstr>楷体_GB2312</vt:lpstr>
      <vt:lpstr>新宋体</vt:lpstr>
      <vt:lpstr>Webdings</vt:lpstr>
      <vt:lpstr>微软雅黑 Light</vt:lpstr>
      <vt:lpstr>Arial Narrow</vt:lpstr>
      <vt:lpstr>Symbol</vt:lpstr>
      <vt:lpstr>Cambria Math</vt:lpstr>
      <vt:lpstr>等线</vt:lpstr>
      <vt:lpstr>Arial Unicode MS</vt:lpstr>
      <vt:lpstr>等线 Light</vt:lpstr>
      <vt:lpstr>Tahoma</vt:lpstr>
      <vt:lpstr>Wingdings 2</vt:lpstr>
      <vt:lpstr>华文细黑</vt:lpstr>
      <vt:lpstr>Times New Roman</vt:lpstr>
      <vt:lpstr>幼圆</vt:lpstr>
      <vt:lpstr>Consolas</vt:lpstr>
      <vt:lpstr>Office 主题​​</vt:lpstr>
      <vt:lpstr>Paint.Picture</vt:lpstr>
      <vt:lpstr>Paint.Picture</vt:lpstr>
      <vt:lpstr>第一章  程序设计概论及计算机知识 漫谈计算&amp;计算机</vt:lpstr>
      <vt:lpstr>    1.1 计算——从问题到程序</vt:lpstr>
      <vt:lpstr>算力是核心竞争力</vt:lpstr>
      <vt:lpstr>各国算力排名</vt:lpstr>
      <vt:lpstr>1.2 计算机算法的概念</vt:lpstr>
      <vt:lpstr>算法举例</vt:lpstr>
      <vt:lpstr>       ⒉算法与计算方法</vt:lpstr>
      <vt:lpstr>算法确定性示例</vt:lpstr>
      <vt:lpstr>    ⒋算法的表示</vt:lpstr>
      <vt:lpstr>       ⒌算法表示——框图</vt:lpstr>
      <vt:lpstr>流程图描述算法举例</vt:lpstr>
      <vt:lpstr>       ⒉用框图描述求s=1+2+…+100的算法。</vt:lpstr>
      <vt:lpstr>思考题</vt:lpstr>
      <vt:lpstr>1.3  C++语言编程的过程</vt:lpstr>
      <vt:lpstr>1.4计算机的基本结构(极简史)</vt:lpstr>
      <vt:lpstr>冯  诺依曼结构</vt:lpstr>
      <vt:lpstr>1.5 计算机硬件模型及工作原理</vt:lpstr>
      <vt:lpstr>       ⒉计算机指令与程序</vt:lpstr>
      <vt:lpstr>程序示例</vt:lpstr>
      <vt:lpstr>       ⒊程序的执行过程</vt:lpstr>
      <vt:lpstr>       ⒋存储器结构</vt:lpstr>
      <vt:lpstr>计算机系统</vt:lpstr>
      <vt:lpstr>       ⒌高级语言的概念</vt:lpstr>
      <vt:lpstr>1.6进制与进制转换</vt:lpstr>
      <vt:lpstr>       ⒉进制与进制转换</vt:lpstr>
      <vt:lpstr>       由此推广到R进值计数方法：</vt:lpstr>
      <vt:lpstr>       ⑵二进制/八进制/十六进制</vt:lpstr>
      <vt:lpstr>       十六进制数可以表示如下:</vt:lpstr>
      <vt:lpstr>       ⑶各种进制之间的转换</vt:lpstr>
      <vt:lpstr>       ② 十进制转换为2/8/16进制</vt:lpstr>
      <vt:lpstr>       ③二进制与十六进制的相互转换</vt:lpstr>
      <vt:lpstr>    ④二进制与八进制的相互转换</vt:lpstr>
      <vt:lpstr>二进制的相关概念</vt:lpstr>
      <vt:lpstr>      1.7 数值数据的表示方法</vt:lpstr>
      <vt:lpstr>       ⑴原码（n位）</vt:lpstr>
      <vt:lpstr>       ⑵补码</vt:lpstr>
      <vt:lpstr>       整数编码规则：[X]补=</vt:lpstr>
      <vt:lpstr>       补码的性质</vt:lpstr>
      <vt:lpstr>       ⑶反码 </vt:lpstr>
      <vt:lpstr>       ⒊小数点的表示</vt:lpstr>
      <vt:lpstr>1.8 非数值数据表示</vt:lpstr>
      <vt:lpstr>编码规则</vt:lpstr>
      <vt:lpstr>常用ASCII码</vt:lpstr>
      <vt:lpstr>Hello!的机内表示：</vt:lpstr>
      <vt:lpstr>       ⒉中文信息的编码 </vt:lpstr>
      <vt:lpstr>       ⑴国标码</vt:lpstr>
      <vt:lpstr>       ⑵汉字机内码</vt:lpstr>
      <vt:lpstr>       ⑶汉字输入码</vt:lpstr>
      <vt:lpstr>       ⑷字型码——汉字显示、打印的图形编码</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Shanli Xuan</dc:creator>
  <cp:lastModifiedBy>叶子</cp:lastModifiedBy>
  <cp:revision>34</cp:revision>
  <dcterms:created xsi:type="dcterms:W3CDTF">2019-02-12T01:55:00Z</dcterms:created>
  <dcterms:modified xsi:type="dcterms:W3CDTF">2023-09-09T14:36:11Z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5DBCC1AC91C74CA99800D71A2F442E6B_13</vt:lpwstr>
  </property>
  <property fmtid="{D5CDD505-2E9C-101B-9397-08002B2CF9AE}" pid="3" name="KSOProductBuildVer">
    <vt:lpwstr>2052-12.1.0.15358</vt:lpwstr>
  </property>
</Properties>
</file>