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5" r:id="rId3"/>
    <p:sldId id="353" r:id="rId5"/>
    <p:sldId id="354" r:id="rId6"/>
    <p:sldId id="355" r:id="rId7"/>
    <p:sldId id="264" r:id="rId8"/>
    <p:sldId id="356" r:id="rId9"/>
    <p:sldId id="297" r:id="rId10"/>
    <p:sldId id="357" r:id="rId11"/>
    <p:sldId id="258" r:id="rId12"/>
    <p:sldId id="358" r:id="rId13"/>
    <p:sldId id="359" r:id="rId14"/>
    <p:sldId id="261" r:id="rId15"/>
    <p:sldId id="262" r:id="rId16"/>
    <p:sldId id="360" r:id="rId17"/>
    <p:sldId id="375" r:id="rId18"/>
    <p:sldId id="263" r:id="rId19"/>
    <p:sldId id="361" r:id="rId20"/>
    <p:sldId id="296" r:id="rId21"/>
    <p:sldId id="265" r:id="rId22"/>
    <p:sldId id="374" r:id="rId23"/>
    <p:sldId id="367" r:id="rId24"/>
    <p:sldId id="266" r:id="rId25"/>
    <p:sldId id="267" r:id="rId26"/>
    <p:sldId id="268" r:id="rId27"/>
    <p:sldId id="269" r:id="rId28"/>
    <p:sldId id="376" r:id="rId29"/>
    <p:sldId id="329" r:id="rId30"/>
    <p:sldId id="377" r:id="rId31"/>
    <p:sldId id="311" r:id="rId32"/>
    <p:sldId id="378" r:id="rId33"/>
    <p:sldId id="275" r:id="rId34"/>
    <p:sldId id="372" r:id="rId35"/>
    <p:sldId id="298" r:id="rId36"/>
    <p:sldId id="301" r:id="rId37"/>
    <p:sldId id="299" r:id="rId38"/>
    <p:sldId id="305" r:id="rId39"/>
    <p:sldId id="306" r:id="rId40"/>
    <p:sldId id="370" r:id="rId41"/>
    <p:sldId id="270" r:id="rId42"/>
    <p:sldId id="362" r:id="rId43"/>
    <p:sldId id="369" r:id="rId44"/>
    <p:sldId id="379" r:id="rId45"/>
    <p:sldId id="380" r:id="rId46"/>
    <p:sldId id="312" r:id="rId47"/>
    <p:sldId id="373" r:id="rId48"/>
    <p:sldId id="277" r:id="rId49"/>
    <p:sldId id="282" r:id="rId50"/>
    <p:sldId id="283" r:id="rId51"/>
    <p:sldId id="366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E7EF"/>
    <a:srgbClr val="0EA9FF"/>
    <a:srgbClr val="085D99"/>
    <a:srgbClr val="001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51A83-9FEB-4561-A349-C23143974A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E142D-80FA-41A2-AB52-B79B24CC41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16DBF8D-018A-41F6-A844-79D9D22EB068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4F0A432-E32D-4A80-81F8-D39612ED9378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F99CE02-0CF9-4F47-8917-EDA09FE8BC7F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D07876F-27D5-4FB9-A032-0D71ED0693C3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894FA0F-F019-4812-9A5B-7E5C738540B7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2917001-0E2E-49C4-B7DE-DF087EB770C6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2917001-0E2E-49C4-B7DE-DF087EB770C6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19C9C23-AF62-49E0-B1B3-1E989461B1EB}" type="slidenum">
              <a:rPr lang="en-US" altLang="zh-CN" sz="1200" smtClean="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C234224-289B-495B-8684-D23C41708863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F35129D-C4F3-4117-80B4-E66901D3AE44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16B1A10-E296-4F00-80BD-729004F69DB7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45F5B67-BB33-4DE8-A538-2AF9B1645BD8}" type="slidenum">
              <a:rPr lang="zh-CN" altLang="en-US" sz="1200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08BFCF4-4208-4303-A5FF-92D54CF33B2E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D57FA72-D443-4E57-B785-8C1AFDBD7291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4BD7770-944C-4D98-95F6-05A8EB2A78E6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DD8758F-A303-4B3D-8501-4E057D54978E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8C0F067-8F78-4C0E-81D7-98C5EC069E37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32B668C-ED8C-477B-8605-67D7CA2A62BA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3A82ACD-04F3-485A-990D-D2CF62383EF0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207ED9F6-DC81-4599-9A67-DDA57CDAC9C7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B4F2878-4A5D-481F-B693-A1842BA0660F}" type="slidenum">
              <a:rPr lang="zh-CN" altLang="en-US" b="1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</a:fld>
            <a:endParaRPr lang="zh-CN" altLang="en-US" b="1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D09E4B8-B86E-443C-8C8D-71FC7BED5E24}" type="slidenum">
              <a:rPr lang="zh-CN" altLang="en-US" b="1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</a:fld>
            <a:endParaRPr lang="zh-CN" altLang="en-US" b="1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3D2BB91-047E-4D54-B62C-D12975634F92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C2AF397-8DA9-4BF3-A306-536272486D32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1B90F5D-0771-4F09-95B8-06D2349069BF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2C7D499-0CC9-41ED-A076-55865C59E61A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C661D82-798F-4538-AC28-1AC71443FCA5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ECF86F8-FF47-4939-826C-FF514097FAEF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D186A5A-EB37-4BF9-A681-0C1C8EF30D96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7FF55A7-8537-45C2-94C6-9461B5FEE856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9pPr>
          </a:lstStyle>
          <a:p>
            <a:pPr>
              <a:spcBef>
                <a:spcPct val="0"/>
              </a:spcBef>
            </a:pPr>
            <a:fld id="{5BFA5394-3F67-496D-9533-EEBC92A6775B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6BA3518-4DAB-490E-94CD-1B07073A0ED0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E142D-80FA-41A2-AB52-B79B24CC4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2D127A6-6536-4FE1-AE41-FA5004B7CF88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F6C7155-2C03-4FB0-A0C6-068C23C0A959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CA26418-FE03-4E7A-A239-15CD6A5F7865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830385A-E6AC-4064-9194-2123B681C35D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8375054-E23B-4806-8D91-96B3A4702B4B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50210FA-89FD-4C65-BDE7-C2786B5D7233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A504A34-E0D3-43B6-B057-715D795C0A7A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</a:fld>
            <a:endParaRPr lang="zh-CN" altLang="en-US"/>
          </a:p>
        </p:txBody>
      </p:sp>
      <p:sp useBgFill="1"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857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857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99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246D-F710-47E8-B0EB-F7C8D906C2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258D2-2584-4E9D-9BAB-8A5C3256909F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0"/>
            <a:ext cx="281354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-90156" y="977001"/>
            <a:ext cx="461665" cy="51999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HFUT  </a:t>
            </a:r>
            <a:r>
              <a:rPr lang="en-US" altLang="zh-CN" sz="1800" b="1" kern="1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School of Computer and Information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356350"/>
            <a:ext cx="2169266" cy="489308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221656" y="6391572"/>
            <a:ext cx="3776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CHAP2 </a:t>
            </a:r>
            <a:r>
              <a:rPr lang="en-US" altLang="zh-CN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j-ea"/>
                <a:ea typeface="+mj-ea"/>
              </a:rPr>
              <a:t>Basic programming 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 rot="18900000">
            <a:off x="838199" y="3240911"/>
            <a:ext cx="10515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dirty="0">
                <a:solidFill>
                  <a:srgbClr val="001C4A"/>
                </a:solidFill>
              </a:rPr>
              <a:t>CHAPTER 2 </a:t>
            </a:r>
            <a:r>
              <a:rPr lang="en-US" altLang="zh-CN" sz="4400" b="0" i="0" dirty="0">
                <a:solidFill>
                  <a:srgbClr val="085D99"/>
                </a:solidFill>
                <a:effectLst/>
                <a:latin typeface="PingFang SC"/>
              </a:rPr>
              <a:t>Simple programming</a:t>
            </a:r>
            <a:endParaRPr lang="en-US" altLang="zh-CN" sz="4400" b="0" i="0" dirty="0">
              <a:solidFill>
                <a:srgbClr val="085D99"/>
              </a:solidFill>
              <a:effectLst/>
              <a:latin typeface="PingFang S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audio" Target="../media/audio1.wav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Relationship Id="rId3" Type="http://schemas.openxmlformats.org/officeDocument/2006/relationships/audio" Target="../media/audio6.wav"/><Relationship Id="rId2" Type="http://schemas.openxmlformats.org/officeDocument/2006/relationships/audio" Target="../media/audio3.wav"/><Relationship Id="rId1" Type="http://schemas.openxmlformats.org/officeDocument/2006/relationships/audio" Target="../media/audio7.wav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audio" Target="../media/audio6.wav"/><Relationship Id="rId1" Type="http://schemas.openxmlformats.org/officeDocument/2006/relationships/audio" Target="../media/audio3.wav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6.xml"/><Relationship Id="rId4" Type="http://schemas.openxmlformats.org/officeDocument/2006/relationships/audio" Target="../media/audio10.wav"/><Relationship Id="rId3" Type="http://schemas.openxmlformats.org/officeDocument/2006/relationships/audio" Target="../media/audio9.wav"/><Relationship Id="rId2" Type="http://schemas.openxmlformats.org/officeDocument/2006/relationships/audio" Target="../media/audio8.wav"/><Relationship Id="rId1" Type="http://schemas.openxmlformats.org/officeDocument/2006/relationships/audio" Target="../media/audio3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3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3.wav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audio" Target="../media/audio3.wav"/><Relationship Id="rId1" Type="http://schemas.openxmlformats.org/officeDocument/2006/relationships/audio" Target="../media/audio7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6.wav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audio" Target="../media/audio4.wav"/><Relationship Id="rId2" Type="http://schemas.openxmlformats.org/officeDocument/2006/relationships/audio" Target="../media/audio3.wav"/><Relationship Id="rId1" Type="http://schemas.openxmlformats.org/officeDocument/2006/relationships/audio" Target="../media/audio2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6.wav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6.xml"/><Relationship Id="rId4" Type="http://schemas.openxmlformats.org/officeDocument/2006/relationships/audio" Target="../media/audio11.wav"/><Relationship Id="rId3" Type="http://schemas.openxmlformats.org/officeDocument/2006/relationships/audio" Target="../media/audio6.wav"/><Relationship Id="rId2" Type="http://schemas.openxmlformats.org/officeDocument/2006/relationships/audio" Target="../media/audio3.wav"/><Relationship Id="rId1" Type="http://schemas.openxmlformats.org/officeDocument/2006/relationships/audio" Target="../media/audio7.wav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6.xml"/><Relationship Id="rId4" Type="http://schemas.openxmlformats.org/officeDocument/2006/relationships/audio" Target="../media/audio12.wav"/><Relationship Id="rId3" Type="http://schemas.openxmlformats.org/officeDocument/2006/relationships/audio" Target="../media/audio10.wav"/><Relationship Id="rId2" Type="http://schemas.openxmlformats.org/officeDocument/2006/relationships/audio" Target="../media/audio8.wav"/><Relationship Id="rId1" Type="http://schemas.openxmlformats.org/officeDocument/2006/relationships/audio" Target="../media/audio3.wav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6.xml"/><Relationship Id="rId4" Type="http://schemas.openxmlformats.org/officeDocument/2006/relationships/audio" Target="../media/audio6.wav"/><Relationship Id="rId3" Type="http://schemas.openxmlformats.org/officeDocument/2006/relationships/audio" Target="../media/audio11.wav"/><Relationship Id="rId2" Type="http://schemas.openxmlformats.org/officeDocument/2006/relationships/audio" Target="../media/audio7.wav"/><Relationship Id="rId1" Type="http://schemas.openxmlformats.org/officeDocument/2006/relationships/audio" Target="../media/audio3.wav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6.xml"/><Relationship Id="rId2" Type="http://schemas.openxmlformats.org/officeDocument/2006/relationships/audio" Target="../media/audio11.wav"/><Relationship Id="rId1" Type="http://schemas.openxmlformats.org/officeDocument/2006/relationships/audio" Target="../media/audio3.wav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6.xml"/><Relationship Id="rId2" Type="http://schemas.openxmlformats.org/officeDocument/2006/relationships/audio" Target="../media/audio3.wav"/><Relationship Id="rId1" Type="http://schemas.openxmlformats.org/officeDocument/2006/relationships/audio" Target="../media/audio7.wav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7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3.wav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6.xml"/><Relationship Id="rId2" Type="http://schemas.openxmlformats.org/officeDocument/2006/relationships/audio" Target="../media/audio6.wav"/><Relationship Id="rId1" Type="http://schemas.openxmlformats.org/officeDocument/2006/relationships/hyperlink" Target="file:///D:\CCAI1448\LogicDemoW.ex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audio2.wav"/><Relationship Id="rId1" Type="http://schemas.openxmlformats.org/officeDocument/2006/relationships/hyperlink" Target="exe/CHAP1EX1.EXE" TargetMode="Externa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6.xml"/><Relationship Id="rId4" Type="http://schemas.openxmlformats.org/officeDocument/2006/relationships/audio" Target="../media/audio10.wav"/><Relationship Id="rId3" Type="http://schemas.openxmlformats.org/officeDocument/2006/relationships/audio" Target="../media/audio6.wav"/><Relationship Id="rId2" Type="http://schemas.openxmlformats.org/officeDocument/2006/relationships/audio" Target="../media/audio13.wav"/><Relationship Id="rId1" Type="http://schemas.openxmlformats.org/officeDocument/2006/relationships/audio" Target="../media/audio3.wav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3.wav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audio10.wav"/><Relationship Id="rId1" Type="http://schemas.openxmlformats.org/officeDocument/2006/relationships/audio" Target="../media/audio5.wav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0.wav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0.wav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audio10.wav"/><Relationship Id="rId1" Type="http://schemas.openxmlformats.org/officeDocument/2006/relationships/audio" Target="../media/audio5.wav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0.wav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6.xml"/><Relationship Id="rId3" Type="http://schemas.openxmlformats.org/officeDocument/2006/relationships/audio" Target="../media/audio10.wav"/><Relationship Id="rId2" Type="http://schemas.openxmlformats.org/officeDocument/2006/relationships/audio" Target="../media/audio6.wav"/><Relationship Id="rId1" Type="http://schemas.openxmlformats.org/officeDocument/2006/relationships/audio" Target="../media/audio3.wav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3.wav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6.xml"/><Relationship Id="rId3" Type="http://schemas.openxmlformats.org/officeDocument/2006/relationships/audio" Target="../media/audio9.wav"/><Relationship Id="rId2" Type="http://schemas.openxmlformats.org/officeDocument/2006/relationships/audio" Target="../media/audio3.wav"/><Relationship Id="rId1" Type="http://schemas.openxmlformats.org/officeDocument/2006/relationships/audio" Target="../media/audio7.wav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6.xml"/><Relationship Id="rId2" Type="http://schemas.openxmlformats.org/officeDocument/2006/relationships/audio" Target="../media/audio6.wav"/><Relationship Id="rId1" Type="http://schemas.openxmlformats.org/officeDocument/2006/relationships/audio" Target="../media/audio3.wav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6.xml"/><Relationship Id="rId2" Type="http://schemas.openxmlformats.org/officeDocument/2006/relationships/audio" Target="../media/audio6.wav"/><Relationship Id="rId1" Type="http://schemas.openxmlformats.org/officeDocument/2006/relationships/audio" Target="../media/audio3.wav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6.xml"/><Relationship Id="rId2" Type="http://schemas.openxmlformats.org/officeDocument/2006/relationships/audio" Target="../media/audio9.wav"/><Relationship Id="rId1" Type="http://schemas.openxmlformats.org/officeDocument/2006/relationships/audio" Target="../media/audio7.wav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6.xml"/><Relationship Id="rId4" Type="http://schemas.openxmlformats.org/officeDocument/2006/relationships/audio" Target="../media/audio14.wav"/><Relationship Id="rId3" Type="http://schemas.openxmlformats.org/officeDocument/2006/relationships/audio" Target="../media/audio10.wav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6.xml"/><Relationship Id="rId2" Type="http://schemas.openxmlformats.org/officeDocument/2006/relationships/audio" Target="../media/audio3.wav"/><Relationship Id="rId1" Type="http://schemas.openxmlformats.org/officeDocument/2006/relationships/audio" Target="../media/audio7.wav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audio" Target="../media/audio4.wav"/><Relationship Id="rId1" Type="http://schemas.openxmlformats.org/officeDocument/2006/relationships/audio" Target="../media/audio2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4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6.wav"/><Relationship Id="rId1" Type="http://schemas.openxmlformats.org/officeDocument/2006/relationships/audio" Target="../media/audio5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7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253" y="2626273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6000" b="1" dirty="0">
                <a:solidFill>
                  <a:srgbClr val="FFFF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6000" b="1" dirty="0">
                <a:solidFill>
                  <a:srgbClr val="FFFF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6000" b="1" dirty="0">
                <a:solidFill>
                  <a:srgbClr val="FFFF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章 基本程序设计</a:t>
            </a:r>
            <a:endParaRPr lang="zh-CN" altLang="en-US" sz="6000" b="1" dirty="0">
              <a:solidFill>
                <a:srgbClr val="FFFF6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11" y="195828"/>
            <a:ext cx="1924050" cy="1323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登录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9518" y="473076"/>
            <a:ext cx="11651051" cy="6096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2800" b="1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C/C++</a:t>
            </a:r>
            <a:r>
              <a:rPr lang="zh-CN" altLang="en-US" sz="2800" b="1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语言的数据类型</a:t>
            </a:r>
            <a:endParaRPr lang="zh-CN" altLang="en-US" sz="2800" b="1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2063751" y="3209925"/>
            <a:ext cx="254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数据类型</a:t>
            </a:r>
            <a:endParaRPr lang="zh-CN" altLang="en-US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6388" name="Line 5"/>
          <p:cNvSpPr>
            <a:spLocks noChangeShapeType="1"/>
          </p:cNvSpPr>
          <p:nvPr/>
        </p:nvSpPr>
        <p:spPr bwMode="auto">
          <a:xfrm>
            <a:off x="3522663" y="3455988"/>
            <a:ext cx="989012" cy="0"/>
          </a:xfrm>
          <a:prstGeom prst="line">
            <a:avLst/>
          </a:prstGeom>
          <a:noFill/>
          <a:ln w="25400">
            <a:solidFill>
              <a:srgbClr val="CCFF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9" name="Line 6"/>
          <p:cNvSpPr>
            <a:spLocks noChangeShapeType="1"/>
          </p:cNvSpPr>
          <p:nvPr/>
        </p:nvSpPr>
        <p:spPr bwMode="auto">
          <a:xfrm flipV="1">
            <a:off x="4514850" y="2238375"/>
            <a:ext cx="0" cy="1219200"/>
          </a:xfrm>
          <a:prstGeom prst="line">
            <a:avLst/>
          </a:prstGeom>
          <a:noFill/>
          <a:ln w="25400">
            <a:solidFill>
              <a:srgbClr val="CCFF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>
            <a:off x="4514850" y="2238375"/>
            <a:ext cx="609600" cy="0"/>
          </a:xfrm>
          <a:prstGeom prst="line">
            <a:avLst/>
          </a:prstGeom>
          <a:noFill/>
          <a:ln w="25400">
            <a:solidFill>
              <a:srgbClr val="CCFF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5108575" y="1954213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基本类型</a:t>
            </a:r>
            <a:endParaRPr lang="zh-CN" altLang="en-US" sz="2400">
              <a:solidFill>
                <a:srgbClr val="CC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>
            <a:off x="6496050" y="2238375"/>
            <a:ext cx="533400" cy="0"/>
          </a:xfrm>
          <a:prstGeom prst="line">
            <a:avLst/>
          </a:prstGeom>
          <a:noFill/>
          <a:ln w="25400">
            <a:solidFill>
              <a:srgbClr val="CCFF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3" name="Line 10"/>
          <p:cNvSpPr>
            <a:spLocks noChangeShapeType="1"/>
          </p:cNvSpPr>
          <p:nvPr/>
        </p:nvSpPr>
        <p:spPr bwMode="auto">
          <a:xfrm flipH="1" flipV="1">
            <a:off x="7029450" y="1341438"/>
            <a:ext cx="0" cy="1727200"/>
          </a:xfrm>
          <a:prstGeom prst="line">
            <a:avLst/>
          </a:prstGeom>
          <a:noFill/>
          <a:ln w="25400">
            <a:solidFill>
              <a:srgbClr val="CCFF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>
            <a:off x="7029450" y="1341438"/>
            <a:ext cx="457200" cy="0"/>
          </a:xfrm>
          <a:prstGeom prst="line">
            <a:avLst/>
          </a:prstGeom>
          <a:noFill/>
          <a:ln w="25400">
            <a:solidFill>
              <a:srgbClr val="CCFF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5" name="Line 12"/>
          <p:cNvSpPr>
            <a:spLocks noChangeShapeType="1"/>
          </p:cNvSpPr>
          <p:nvPr/>
        </p:nvSpPr>
        <p:spPr bwMode="auto">
          <a:xfrm>
            <a:off x="7029450" y="1916113"/>
            <a:ext cx="457200" cy="0"/>
          </a:xfrm>
          <a:prstGeom prst="line">
            <a:avLst/>
          </a:prstGeom>
          <a:noFill/>
          <a:ln w="25400">
            <a:solidFill>
              <a:srgbClr val="CCFF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7462839" y="1071563"/>
            <a:ext cx="7842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char</a:t>
            </a:r>
            <a:endParaRPr lang="en-US" altLang="zh-CN" sz="240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6397" name="Line 15"/>
          <p:cNvSpPr>
            <a:spLocks noChangeShapeType="1"/>
          </p:cNvSpPr>
          <p:nvPr/>
        </p:nvSpPr>
        <p:spPr bwMode="auto">
          <a:xfrm>
            <a:off x="7029450" y="3068638"/>
            <a:ext cx="457200" cy="0"/>
          </a:xfrm>
          <a:prstGeom prst="line">
            <a:avLst/>
          </a:prstGeom>
          <a:noFill/>
          <a:ln w="25400">
            <a:solidFill>
              <a:srgbClr val="CCFF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8" name="Text Box 16"/>
          <p:cNvSpPr txBox="1">
            <a:spLocks noChangeArrowheads="1"/>
          </p:cNvSpPr>
          <p:nvPr/>
        </p:nvSpPr>
        <p:spPr bwMode="auto">
          <a:xfrm>
            <a:off x="7535863" y="2822576"/>
            <a:ext cx="19478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float   double</a:t>
            </a:r>
            <a:endParaRPr lang="en-US" altLang="zh-CN" sz="2400">
              <a:solidFill>
                <a:srgbClr val="66FF33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6399" name="Line 20"/>
          <p:cNvSpPr>
            <a:spLocks noChangeShapeType="1"/>
          </p:cNvSpPr>
          <p:nvPr/>
        </p:nvSpPr>
        <p:spPr bwMode="auto">
          <a:xfrm>
            <a:off x="4514850" y="3457575"/>
            <a:ext cx="685800" cy="0"/>
          </a:xfrm>
          <a:prstGeom prst="line">
            <a:avLst/>
          </a:prstGeom>
          <a:noFill/>
          <a:ln w="25400">
            <a:solidFill>
              <a:srgbClr val="CCFF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0" name="Text Box 21"/>
          <p:cNvSpPr txBox="1">
            <a:spLocks noChangeArrowheads="1"/>
          </p:cNvSpPr>
          <p:nvPr/>
        </p:nvSpPr>
        <p:spPr bwMode="auto">
          <a:xfrm>
            <a:off x="5124450" y="322897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构造类型</a:t>
            </a:r>
            <a:endParaRPr lang="zh-CN" altLang="en-US" sz="2400">
              <a:solidFill>
                <a:srgbClr val="CC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6401" name="Text Box 22"/>
          <p:cNvSpPr txBox="1">
            <a:spLocks noChangeArrowheads="1"/>
          </p:cNvSpPr>
          <p:nvPr/>
        </p:nvSpPr>
        <p:spPr bwMode="auto">
          <a:xfrm>
            <a:off x="5197764" y="3640636"/>
            <a:ext cx="57086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33CCFF"/>
                </a:solidFill>
                <a:latin typeface="Arial" panose="020B0604020202020204" pitchFamily="34" charset="0"/>
                <a:ea typeface="楷体_GB2312" pitchFamily="49" charset="-122"/>
              </a:rPr>
              <a:t>数组、结构、联合、</a:t>
            </a:r>
            <a:r>
              <a:rPr lang="zh-CN" altLang="en-US" sz="2400" dirty="0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枚举型 </a:t>
            </a:r>
            <a:r>
              <a:rPr lang="en-US" altLang="zh-CN" sz="2400" dirty="0" err="1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enum</a:t>
            </a:r>
            <a:r>
              <a:rPr lang="zh-CN" altLang="en-US" sz="2400" dirty="0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class</a:t>
            </a:r>
            <a:endParaRPr lang="en-US" altLang="zh-CN" sz="2400" dirty="0">
              <a:solidFill>
                <a:srgbClr val="CC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6402" name="Line 23"/>
          <p:cNvSpPr>
            <a:spLocks noChangeShapeType="1"/>
          </p:cNvSpPr>
          <p:nvPr/>
        </p:nvSpPr>
        <p:spPr bwMode="auto">
          <a:xfrm>
            <a:off x="4514850" y="3457575"/>
            <a:ext cx="0" cy="990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3" name="Line 24"/>
          <p:cNvSpPr>
            <a:spLocks noChangeShapeType="1"/>
          </p:cNvSpPr>
          <p:nvPr/>
        </p:nvSpPr>
        <p:spPr bwMode="auto">
          <a:xfrm>
            <a:off x="4514850" y="4448175"/>
            <a:ext cx="762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4" name="Text Box 25"/>
          <p:cNvSpPr txBox="1">
            <a:spLocks noChangeArrowheads="1"/>
          </p:cNvSpPr>
          <p:nvPr/>
        </p:nvSpPr>
        <p:spPr bwMode="auto">
          <a:xfrm>
            <a:off x="5200650" y="4219575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CCFFFF"/>
                </a:solidFill>
                <a:latin typeface="Arial" panose="020B0604020202020204" pitchFamily="34" charset="0"/>
                <a:ea typeface="楷体_GB2312" pitchFamily="49" charset="-122"/>
              </a:rPr>
              <a:t>指针类型</a:t>
            </a:r>
            <a:endParaRPr lang="zh-CN" altLang="en-US" sz="2400">
              <a:solidFill>
                <a:srgbClr val="CC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6405" name="Line 26"/>
          <p:cNvSpPr>
            <a:spLocks noChangeShapeType="1"/>
          </p:cNvSpPr>
          <p:nvPr/>
        </p:nvSpPr>
        <p:spPr bwMode="auto">
          <a:xfrm>
            <a:off x="4514850" y="3457575"/>
            <a:ext cx="0" cy="1524000"/>
          </a:xfrm>
          <a:prstGeom prst="line">
            <a:avLst/>
          </a:prstGeom>
          <a:noFill/>
          <a:ln w="25400">
            <a:solidFill>
              <a:srgbClr val="FF99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6" name="Line 27"/>
          <p:cNvSpPr>
            <a:spLocks noChangeShapeType="1"/>
          </p:cNvSpPr>
          <p:nvPr/>
        </p:nvSpPr>
        <p:spPr bwMode="auto">
          <a:xfrm>
            <a:off x="4514850" y="4981575"/>
            <a:ext cx="762000" cy="0"/>
          </a:xfrm>
          <a:prstGeom prst="line">
            <a:avLst/>
          </a:prstGeom>
          <a:noFill/>
          <a:ln w="25400">
            <a:solidFill>
              <a:srgbClr val="FF99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7" name="Text Box 28"/>
          <p:cNvSpPr txBox="1">
            <a:spLocks noChangeArrowheads="1"/>
          </p:cNvSpPr>
          <p:nvPr/>
        </p:nvSpPr>
        <p:spPr bwMode="auto">
          <a:xfrm>
            <a:off x="5276851" y="4772025"/>
            <a:ext cx="181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9933"/>
                </a:solidFill>
                <a:latin typeface="Arial" panose="020B0604020202020204" pitchFamily="34" charset="0"/>
                <a:ea typeface="楷体_GB2312" pitchFamily="49" charset="-122"/>
              </a:rPr>
              <a:t>空类型 </a:t>
            </a:r>
            <a:r>
              <a:rPr lang="en-US" altLang="zh-CN" sz="2400">
                <a:solidFill>
                  <a:srgbClr val="FF9933"/>
                </a:solidFill>
                <a:latin typeface="Arial" panose="020B0604020202020204" pitchFamily="34" charset="0"/>
                <a:ea typeface="楷体_GB2312" pitchFamily="49" charset="-122"/>
              </a:rPr>
              <a:t>void</a:t>
            </a:r>
            <a:endParaRPr lang="en-US" altLang="zh-CN" sz="2400">
              <a:solidFill>
                <a:srgbClr val="FF9933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6408" name="Text Box 30"/>
          <p:cNvSpPr txBox="1">
            <a:spLocks noChangeArrowheads="1"/>
          </p:cNvSpPr>
          <p:nvPr/>
        </p:nvSpPr>
        <p:spPr bwMode="auto">
          <a:xfrm>
            <a:off x="7524751" y="2246314"/>
            <a:ext cx="23727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int</a:t>
            </a:r>
            <a:r>
              <a:rPr lang="zh-CN" altLang="en-US" sz="2400" dirty="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short   long </a:t>
            </a:r>
            <a:endParaRPr lang="en-US" altLang="zh-CN" sz="2400" dirty="0">
              <a:solidFill>
                <a:srgbClr val="FFFF66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6409" name="Line 12"/>
          <p:cNvSpPr>
            <a:spLocks noChangeShapeType="1"/>
          </p:cNvSpPr>
          <p:nvPr/>
        </p:nvSpPr>
        <p:spPr bwMode="auto">
          <a:xfrm>
            <a:off x="7032625" y="2492375"/>
            <a:ext cx="457200" cy="0"/>
          </a:xfrm>
          <a:prstGeom prst="line">
            <a:avLst/>
          </a:prstGeom>
          <a:noFill/>
          <a:ln w="25400">
            <a:solidFill>
              <a:srgbClr val="CCFF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10" name="Text Box 13"/>
          <p:cNvSpPr txBox="1">
            <a:spLocks noChangeArrowheads="1"/>
          </p:cNvSpPr>
          <p:nvPr/>
        </p:nvSpPr>
        <p:spPr bwMode="auto">
          <a:xfrm>
            <a:off x="7462838" y="1673226"/>
            <a:ext cx="7683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bool</a:t>
            </a:r>
            <a:endParaRPr lang="en-US" altLang="zh-CN" sz="240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299518" y="5328846"/>
            <a:ext cx="6840559" cy="1321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C99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后的新增数据类型：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long </a:t>
            </a: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long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、 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unsigned long </a:t>
            </a: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long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long double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 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1604" y="381000"/>
            <a:ext cx="11715184" cy="6858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常量（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Constant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）及其类型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71604" y="961421"/>
            <a:ext cx="2525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C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⒈</a:t>
            </a:r>
            <a:r>
              <a:rPr lang="zh-CN" altLang="en-US" sz="2400" dirty="0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常量的概念</a:t>
            </a:r>
            <a:endParaRPr lang="zh-CN" altLang="en-US" sz="2400" dirty="0">
              <a:solidFill>
                <a:srgbClr val="CCFFCC"/>
              </a:solidFill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71604" y="1447801"/>
            <a:ext cx="11920396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在程序中不能改变的量称为常量。常量也称“字面量”，类型由数据的外部表现形式确定。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765366" y="2204892"/>
            <a:ext cx="477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C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⒉</a:t>
            </a:r>
            <a:r>
              <a:rPr lang="zh-CN" altLang="en-US" sz="2400" dirty="0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常量的外部形式及其确定的类型</a:t>
            </a:r>
            <a:endParaRPr lang="zh-CN" altLang="en-US" sz="2400" dirty="0">
              <a:solidFill>
                <a:srgbClr val="CC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765366" y="2647690"/>
            <a:ext cx="271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整型常量的表示 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71604" y="3140075"/>
            <a:ext cx="11787612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ea typeface="楷体_GB2312" pitchFamily="49" charset="-122"/>
              </a:rPr>
              <a:t>        </a:t>
            </a:r>
            <a:r>
              <a:rPr lang="zh-CN" altLang="en-US" sz="2400" dirty="0">
                <a:solidFill>
                  <a:srgbClr val="FFFFCC"/>
                </a:solidFill>
                <a:ea typeface="楷体_GB2312" pitchFamily="49" charset="-122"/>
              </a:rPr>
              <a:t>整型常量根据表示的范围可以有</a:t>
            </a:r>
            <a:r>
              <a:rPr lang="zh-CN" altLang="en-US" sz="2400" dirty="0">
                <a:solidFill>
                  <a:srgbClr val="FFFF00"/>
                </a:solidFill>
                <a:ea typeface="楷体_GB2312" pitchFamily="49" charset="-122"/>
              </a:rPr>
              <a:t>一般整型</a:t>
            </a:r>
            <a:r>
              <a:rPr lang="zh-CN" altLang="en-US" sz="2400" dirty="0">
                <a:solidFill>
                  <a:srgbClr val="FFFFCC"/>
                </a:solidFill>
                <a:ea typeface="楷体_GB2312" pitchFamily="49" charset="-122"/>
              </a:rPr>
              <a:t>和</a:t>
            </a:r>
            <a:r>
              <a:rPr lang="zh-CN" altLang="en-US" sz="2400" dirty="0">
                <a:solidFill>
                  <a:srgbClr val="FFFF00"/>
                </a:solidFill>
                <a:ea typeface="楷体_GB2312" pitchFamily="49" charset="-122"/>
              </a:rPr>
              <a:t>长整型</a:t>
            </a:r>
            <a:r>
              <a:rPr lang="zh-CN" altLang="en-US" sz="2400" dirty="0">
                <a:solidFill>
                  <a:srgbClr val="FFFFCC"/>
                </a:solidFill>
                <a:ea typeface="楷体_GB2312" pitchFamily="49" charset="-122"/>
              </a:rPr>
              <a:t>，还可以表示为十进制、八进制、十六进制形式。</a:t>
            </a:r>
            <a:endParaRPr lang="zh-CN" altLang="en-US" sz="2400" dirty="0">
              <a:solidFill>
                <a:srgbClr val="FFFFCC"/>
              </a:solidFill>
              <a:ea typeface="楷体_GB2312" pitchFamily="49" charset="-122"/>
            </a:endParaRPr>
          </a:p>
        </p:txBody>
      </p:sp>
      <p:graphicFrame>
        <p:nvGraphicFramePr>
          <p:cNvPr id="6255" name="Group 111"/>
          <p:cNvGraphicFramePr>
            <a:graphicFrameLocks noGrp="1"/>
          </p:cNvGraphicFramePr>
          <p:nvPr/>
        </p:nvGraphicFramePr>
        <p:xfrm>
          <a:off x="2242996" y="4231052"/>
          <a:ext cx="7772400" cy="2381252"/>
        </p:xfrm>
        <a:graphic>
          <a:graphicData uri="http://schemas.openxmlformats.org/drawingml/2006/table">
            <a:tbl>
              <a:tblPr/>
              <a:tblGrid>
                <a:gridCol w="1943100"/>
                <a:gridCol w="1790700"/>
                <a:gridCol w="2895600"/>
                <a:gridCol w="1143000"/>
              </a:tblGrid>
              <a:tr h="46985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长整型常量的表示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90000" marR="90000" marT="46795" marB="46795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59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进        制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795" marB="46795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表示举例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范    围 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字节数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十  进  制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95" marB="46795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-21234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latin typeface="Arial" panose="020B0604020202020204" pitchFamily="34" charset="0"/>
                          <a:ea typeface="Gungsuh" pitchFamily="18" charset="-127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CCFF"/>
                          </a:solidFill>
                          <a:effectLst/>
                          <a:latin typeface="Century Schoolbook" panose="02040604050505020304" pitchFamily="18" charset="0"/>
                          <a:ea typeface="Gungsuh" pitchFamily="18" charset="-127"/>
                        </a:rPr>
                        <a:t>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CCFF"/>
                        </a:solidFill>
                        <a:effectLst/>
                        <a:latin typeface="Century Schoolbook" panose="02040604050505020304" pitchFamily="18" charset="0"/>
                        <a:ea typeface="Gungsuh" pitchFamily="18" charset="-127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-2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31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~ +2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31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-1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　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八  进  制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95" marB="46795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04400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CC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CC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0 ~ 037777777777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十六进制 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95" marB="46795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0XAA00L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CC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33CC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0x0000----0xffffffff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111"/>
          <p:cNvGraphicFramePr>
            <a:graphicFrameLocks noGrp="1"/>
          </p:cNvGraphicFramePr>
          <p:nvPr/>
        </p:nvGraphicFramePr>
        <p:xfrm>
          <a:off x="2242996" y="4231052"/>
          <a:ext cx="7772400" cy="2381252"/>
        </p:xfrm>
        <a:graphic>
          <a:graphicData uri="http://schemas.openxmlformats.org/drawingml/2006/table">
            <a:tbl>
              <a:tblPr/>
              <a:tblGrid>
                <a:gridCol w="1943100"/>
                <a:gridCol w="1790700"/>
                <a:gridCol w="2895600"/>
                <a:gridCol w="1143000"/>
              </a:tblGrid>
              <a:tr h="46985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整型常量的表示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90000" marR="90000" marT="46795" marB="46795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59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进        制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795" marB="46795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表示举例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范    围 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字节数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十  进  制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95" marB="46795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-21234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CCFF"/>
                          </a:solidFill>
                          <a:effectLst/>
                          <a:latin typeface="Century Schoolbook" panose="02040604050505020304" pitchFamily="18" charset="0"/>
                          <a:ea typeface="Gungsuh" pitchFamily="18" charset="-127"/>
                        </a:rPr>
                        <a:t>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CCFF"/>
                        </a:solidFill>
                        <a:effectLst/>
                        <a:latin typeface="Century Schoolbook" panose="02040604050505020304" pitchFamily="18" charset="0"/>
                        <a:ea typeface="Gungsuh" pitchFamily="18" charset="-127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-2</a:t>
                      </a:r>
                      <a:r>
                        <a:rPr kumimoji="0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31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~ +2</a:t>
                      </a:r>
                      <a:r>
                        <a:rPr kumimoji="0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31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-1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　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八  进  制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95" marB="46795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04400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CC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CC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0 ~ 037777777777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十六进制 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95" marB="46795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0XAA00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CC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CC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0x0000----0xffffffff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indows 启动时发金属声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autoUpdateAnimBg="0"/>
      <p:bldP spid="6148" grpId="0" autoUpdateAnimBg="0"/>
      <p:bldP spid="6149" grpId="0" autoUpdateAnimBg="0"/>
      <p:bldP spid="6150" grpId="0" autoUpdateAnimBg="0"/>
      <p:bldP spid="615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3497" y="381000"/>
            <a:ext cx="9728703" cy="381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 ⑵</a:t>
            </a:r>
            <a:r>
              <a:rPr lang="zh-CN" altLang="en-US" sz="2400" b="1" dirty="0">
                <a:solidFill>
                  <a:srgbClr val="66FF33"/>
                </a:solidFill>
                <a:ea typeface="楷体_GB2312" pitchFamily="49" charset="-122"/>
              </a:rPr>
              <a:t>浮点型常量的表示（只有十进制表示）</a:t>
            </a:r>
            <a:endParaRPr lang="zh-CN" altLang="en-US" sz="2400" b="1" dirty="0">
              <a:solidFill>
                <a:srgbClr val="66FF33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53496" y="782638"/>
            <a:ext cx="1193850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ea typeface="楷体_GB2312" pitchFamily="49" charset="-122"/>
              </a:rPr>
              <a:t>        </a:t>
            </a:r>
            <a:r>
              <a:rPr lang="zh-CN" altLang="en-US" sz="2400" dirty="0">
                <a:solidFill>
                  <a:srgbClr val="FFFFCC"/>
                </a:solidFill>
                <a:ea typeface="楷体_GB2312" pitchFamily="49" charset="-122"/>
              </a:rPr>
              <a:t>浮点型常量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有两种表示方式：</a:t>
            </a:r>
            <a:r>
              <a:rPr lang="zh-CN" altLang="en-US" sz="2400" dirty="0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小数表示方法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指数表示方法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。一般表示为双精度，单精度浮点数需加后缀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69887" y="1593940"/>
            <a:ext cx="787617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小数表示方式规则：一个小数点、符号和至少一位数字。</a:t>
            </a:r>
            <a:endParaRPr lang="zh-CN" altLang="en-US" sz="2400" dirty="0">
              <a:solidFill>
                <a:srgbClr val="CCFFCC"/>
              </a:solidFill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8363358" y="1593940"/>
            <a:ext cx="39043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-2.0f     1.    0.11113    -15.f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869887" y="2194060"/>
            <a:ext cx="295174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指数表示方式规则：</a:t>
            </a:r>
            <a:endParaRPr lang="zh-CN" altLang="en-US" sz="2400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2209800" y="3062289"/>
            <a:ext cx="40014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规则：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ne±mf   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表示 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n×10</a:t>
            </a:r>
            <a:r>
              <a:rPr lang="en-US" altLang="zh-CN" sz="2400" baseline="30000">
                <a:solidFill>
                  <a:srgbClr val="FFFF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</a:t>
            </a:r>
            <a:r>
              <a:rPr lang="en-US" altLang="zh-CN" sz="2400" baseline="300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m</a:t>
            </a:r>
            <a:endParaRPr lang="en-US" altLang="zh-CN" sz="2400" baseline="3000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7" name="AutoShape 9"/>
          <p:cNvSpPr/>
          <p:nvPr/>
        </p:nvSpPr>
        <p:spPr bwMode="auto">
          <a:xfrm>
            <a:off x="3962401" y="3563939"/>
            <a:ext cx="6043613" cy="414337"/>
          </a:xfrm>
          <a:prstGeom prst="borderCallout2">
            <a:avLst>
              <a:gd name="adj1" fmla="val 27588"/>
              <a:gd name="adj2" fmla="val -1259"/>
              <a:gd name="adj3" fmla="val 27588"/>
              <a:gd name="adj4" fmla="val -9694"/>
              <a:gd name="adj5" fmla="val -24139"/>
              <a:gd name="adj6" fmla="val -9773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 type="none" w="sm" len="sm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en-US" altLang="zh-CN" sz="20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kumimoji="0" lang="zh-CN" altLang="en-US" sz="20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小数部分，整型常量或小数形式表示的实型常量。</a:t>
            </a:r>
            <a:endParaRPr kumimoji="0" lang="zh-CN" altLang="en-US" sz="200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8" name="AutoShape 10"/>
          <p:cNvSpPr/>
          <p:nvPr/>
        </p:nvSpPr>
        <p:spPr bwMode="auto">
          <a:xfrm>
            <a:off x="6752471" y="2740969"/>
            <a:ext cx="3617614" cy="381000"/>
          </a:xfrm>
          <a:prstGeom prst="borderCallout2">
            <a:avLst>
              <a:gd name="adj1" fmla="val 30000"/>
              <a:gd name="adj2" fmla="val -2477"/>
              <a:gd name="adj3" fmla="val 30000"/>
              <a:gd name="adj4" fmla="val -79764"/>
              <a:gd name="adj5" fmla="val 98750"/>
              <a:gd name="adj6" fmla="val -79764"/>
            </a:avLst>
          </a:prstGeom>
          <a:solidFill>
            <a:srgbClr val="00FF00"/>
          </a:solidFill>
          <a:ln w="12700">
            <a:solidFill>
              <a:srgbClr val="66FF33"/>
            </a:solidFill>
            <a:miter lim="800000"/>
            <a:headEnd type="none" w="sm" len="sm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指数部分，十进制整数</a:t>
            </a:r>
            <a:r>
              <a:rPr kumimoji="0"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38/308</a:t>
            </a:r>
            <a:r>
              <a:rPr kumimoji="0"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kumimoji="0" lang="zh-CN" altLang="en-US" sz="20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253497" y="4075628"/>
            <a:ext cx="1193850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以单精度为例说明，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决定精度，一般精度为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7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位；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决定范围，范围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en-US" altLang="zh-CN" sz="2400" baseline="300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-38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到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en-US" altLang="zh-CN" sz="2400" baseline="300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+38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，当超过范围时称为“溢出”，小于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en-US" altLang="zh-CN" sz="2400" baseline="300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-38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称为下溢，当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处理，大于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en-US" altLang="zh-CN" sz="2400" baseline="300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+38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，称为上溢，系统出错！</a:t>
            </a:r>
            <a:endParaRPr lang="zh-CN" altLang="en-US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3458550" y="5139811"/>
            <a:ext cx="5505331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123.456           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表示为      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0.123456E+3</a:t>
            </a:r>
            <a:endParaRPr lang="en-US" altLang="zh-CN" sz="2400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-10000000.0f   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表示为      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-1e7f</a:t>
            </a:r>
            <a:endParaRPr lang="en-US" altLang="zh-CN" sz="2400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0.0000123       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表示为      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0.123e-4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autoUpdateAnimBg="0"/>
      <p:bldP spid="7172" grpId="0" autoUpdateAnimBg="0"/>
      <p:bldP spid="7173" grpId="0" autoUpdateAnimBg="0"/>
      <p:bldP spid="7174" grpId="0" autoUpdateAnimBg="0"/>
      <p:bldP spid="7176" grpId="0" autoUpdateAnimBg="0"/>
      <p:bldP spid="7177" grpId="0" animBg="1" autoUpdateAnimBg="0"/>
      <p:bldP spid="7178" grpId="0" animBg="1" autoUpdateAnimBg="0"/>
      <p:bldP spid="7179" grpId="0" autoUpdateAnimBg="0"/>
      <p:bldP spid="7180" grpId="0" autoUpdateAnimBg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64" y="381000"/>
            <a:ext cx="9683436" cy="4572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 ⑶</a:t>
            </a: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字符常量的表示</a:t>
            </a:r>
            <a:endParaRPr lang="zh-CN" altLang="en-US" sz="2400" b="1" dirty="0">
              <a:solidFill>
                <a:srgbClr val="66FF33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35390" y="762000"/>
            <a:ext cx="11956609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表示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ASCII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字符集中的一个字符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</a:rPr>
              <a:t>。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字符有一个整型值，即该字符的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ASCII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码值。表示方法：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'a'</a:t>
            </a:r>
            <a:r>
              <a:rPr lang="en-US" altLang="zh-CN" sz="2400" dirty="0">
                <a:solidFill>
                  <a:srgbClr val="CCFFFF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'!'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</a:rPr>
              <a:t>。</a:t>
            </a:r>
            <a:r>
              <a:rPr lang="zh-CN" altLang="en-US" sz="2400" dirty="0">
                <a:solidFill>
                  <a:srgbClr val="CCFFFF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撇号定界的一个字符。</a:t>
            </a:r>
            <a:endParaRPr lang="zh-CN" altLang="en-US" sz="2400" dirty="0">
              <a:solidFill>
                <a:srgbClr val="CCFFFF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8196" name="AutoShape 4"/>
          <p:cNvSpPr/>
          <p:nvPr/>
        </p:nvSpPr>
        <p:spPr bwMode="auto">
          <a:xfrm>
            <a:off x="3634740" y="1666182"/>
            <a:ext cx="5221280" cy="450850"/>
          </a:xfrm>
          <a:prstGeom prst="accentCallout2">
            <a:avLst>
              <a:gd name="adj1" fmla="val 25352"/>
              <a:gd name="adj2" fmla="val -4630"/>
              <a:gd name="adj3" fmla="val 23425"/>
              <a:gd name="adj4" fmla="val -43041"/>
              <a:gd name="adj5" fmla="val -34153"/>
              <a:gd name="adj6" fmla="val -42912"/>
            </a:avLst>
          </a:prstGeom>
          <a:noFill/>
          <a:ln w="9525">
            <a:solidFill>
              <a:srgbClr val="FFCC00"/>
            </a:solidFill>
            <a:miter lim="800000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zh-CN" altLang="en-US" sz="2400">
                <a:solidFill>
                  <a:srgbClr val="FFCC00"/>
                </a:solidFill>
                <a:latin typeface="Arial" panose="020B0604020202020204" pitchFamily="34" charset="0"/>
                <a:ea typeface="楷体_GB2312" pitchFamily="49" charset="-122"/>
              </a:rPr>
              <a:t>值为：</a:t>
            </a:r>
            <a:r>
              <a:rPr kumimoji="0" lang="en-US" altLang="zh-CN" sz="2400">
                <a:solidFill>
                  <a:srgbClr val="FFCC00"/>
                </a:solidFill>
                <a:latin typeface="Arial" panose="020B0604020202020204" pitchFamily="34" charset="0"/>
                <a:ea typeface="楷体_GB2312" pitchFamily="49" charset="-122"/>
              </a:rPr>
              <a:t>97</a:t>
            </a:r>
            <a:endParaRPr kumimoji="0" lang="en-US" altLang="zh-CN" sz="2400">
              <a:solidFill>
                <a:srgbClr val="FFCC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87998" y="2071746"/>
            <a:ext cx="295174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66FF33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⑷</a:t>
            </a: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字符串常量的表示</a:t>
            </a:r>
            <a:endParaRPr lang="zh-CN" altLang="en-US" sz="2400" dirty="0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98764" y="2447786"/>
            <a:ext cx="118932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ea typeface="楷体_GB2312" pitchFamily="49" charset="-122"/>
              </a:rPr>
              <a:t>        </a:t>
            </a:r>
            <a:r>
              <a:rPr lang="zh-CN" altLang="en-US" sz="2400" dirty="0">
                <a:solidFill>
                  <a:srgbClr val="FFFFCC"/>
                </a:solidFill>
                <a:ea typeface="楷体_GB2312" pitchFamily="49" charset="-122"/>
              </a:rPr>
              <a:t>双引号“定界的字符序列。系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统会在最后一个字符后加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NULL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ASCII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码值为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）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，标志字符串的结束。 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049449" y="3453271"/>
            <a:ext cx="31829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CCFF"/>
                </a:solidFill>
                <a:latin typeface="Arial" panose="020B0604020202020204" pitchFamily="34" charset="0"/>
                <a:ea typeface="楷体_GB2312" pitchFamily="49" charset="-122"/>
              </a:rPr>
              <a:t>如：</a:t>
            </a:r>
            <a:r>
              <a:rPr lang="en-US" altLang="zh-CN" sz="2400" dirty="0">
                <a:solidFill>
                  <a:srgbClr val="99CCFF"/>
                </a:solidFill>
                <a:latin typeface="Arial" panose="020B0604020202020204" pitchFamily="34" charset="0"/>
                <a:ea typeface="楷体_GB2312" pitchFamily="49" charset="-122"/>
              </a:rPr>
              <a:t>"HEFEI"  "Hello!" </a:t>
            </a:r>
            <a:endParaRPr lang="en-US" altLang="zh-CN" sz="2400" dirty="0">
              <a:solidFill>
                <a:srgbClr val="99CCFF"/>
              </a:solidFill>
            </a:endParaRP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8577263" y="2955756"/>
            <a:ext cx="26558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"a" 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和 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'a' 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的区别？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7294563" y="3352800"/>
            <a:ext cx="914400" cy="457200"/>
          </a:xfrm>
          <a:prstGeom prst="rect">
            <a:avLst/>
          </a:prstGeom>
          <a:solidFill>
            <a:srgbClr val="FF99FF"/>
          </a:solidFill>
          <a:ln w="9525">
            <a:solidFill>
              <a:srgbClr val="3366FF"/>
            </a:solidFill>
            <a:miter lim="800000"/>
            <a:head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72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7294563" y="3810000"/>
            <a:ext cx="914400" cy="457200"/>
          </a:xfrm>
          <a:prstGeom prst="rect">
            <a:avLst/>
          </a:prstGeom>
          <a:solidFill>
            <a:srgbClr val="FF99FF"/>
          </a:solidFill>
          <a:ln w="9525">
            <a:solidFill>
              <a:srgbClr val="3366FF"/>
            </a:solidFill>
            <a:miter lim="800000"/>
            <a:head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101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7294563" y="4267200"/>
            <a:ext cx="914400" cy="457200"/>
          </a:xfrm>
          <a:prstGeom prst="rect">
            <a:avLst/>
          </a:prstGeom>
          <a:solidFill>
            <a:srgbClr val="FF99FF"/>
          </a:solidFill>
          <a:ln w="9525">
            <a:solidFill>
              <a:srgbClr val="3366FF"/>
            </a:solidFill>
            <a:miter lim="800000"/>
            <a:head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108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7294563" y="4724400"/>
            <a:ext cx="914400" cy="457200"/>
          </a:xfrm>
          <a:prstGeom prst="rect">
            <a:avLst/>
          </a:prstGeom>
          <a:solidFill>
            <a:srgbClr val="FF99FF"/>
          </a:solidFill>
          <a:ln w="9525">
            <a:solidFill>
              <a:srgbClr val="3366FF"/>
            </a:solidFill>
            <a:miter lim="800000"/>
            <a:head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108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7294563" y="5181600"/>
            <a:ext cx="914400" cy="457200"/>
          </a:xfrm>
          <a:prstGeom prst="rect">
            <a:avLst/>
          </a:prstGeom>
          <a:solidFill>
            <a:srgbClr val="FF99FF"/>
          </a:solidFill>
          <a:ln w="9525">
            <a:solidFill>
              <a:srgbClr val="3366FF"/>
            </a:solidFill>
            <a:miter lim="800000"/>
            <a:head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111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7294563" y="5638800"/>
            <a:ext cx="914400" cy="457200"/>
          </a:xfrm>
          <a:prstGeom prst="rect">
            <a:avLst/>
          </a:prstGeom>
          <a:solidFill>
            <a:srgbClr val="FF99FF"/>
          </a:solidFill>
          <a:ln w="9525">
            <a:solidFill>
              <a:srgbClr val="3366FF"/>
            </a:solidFill>
            <a:miter lim="800000"/>
            <a:head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33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8223" name="Rectangle 31"/>
          <p:cNvSpPr>
            <a:spLocks noChangeArrowheads="1"/>
          </p:cNvSpPr>
          <p:nvPr/>
        </p:nvSpPr>
        <p:spPr bwMode="auto">
          <a:xfrm>
            <a:off x="7294563" y="6096000"/>
            <a:ext cx="914400" cy="457200"/>
          </a:xfrm>
          <a:prstGeom prst="rect">
            <a:avLst/>
          </a:prstGeom>
          <a:solidFill>
            <a:srgbClr val="FF99FF"/>
          </a:solidFill>
          <a:ln w="9525">
            <a:solidFill>
              <a:srgbClr val="3366FF"/>
            </a:solidFill>
            <a:miter lim="800000"/>
            <a:head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0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8361363" y="3367089"/>
            <a:ext cx="44144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H</a:t>
            </a:r>
            <a:endParaRPr lang="en-US" altLang="zh-CN" sz="28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8228" name="Text Box 36"/>
          <p:cNvSpPr txBox="1">
            <a:spLocks noChangeArrowheads="1"/>
          </p:cNvSpPr>
          <p:nvPr/>
        </p:nvSpPr>
        <p:spPr bwMode="auto">
          <a:xfrm>
            <a:off x="8361363" y="3748089"/>
            <a:ext cx="38213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e</a:t>
            </a:r>
            <a:endParaRPr lang="en-US" altLang="zh-CN" sz="28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8229" name="Text Box 37"/>
          <p:cNvSpPr txBox="1">
            <a:spLocks noChangeArrowheads="1"/>
          </p:cNvSpPr>
          <p:nvPr/>
        </p:nvSpPr>
        <p:spPr bwMode="auto">
          <a:xfrm>
            <a:off x="8361363" y="4205288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l</a:t>
            </a:r>
            <a:endParaRPr lang="en-US" altLang="zh-CN" sz="28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8230" name="Text Box 38"/>
          <p:cNvSpPr txBox="1">
            <a:spLocks noChangeArrowheads="1"/>
          </p:cNvSpPr>
          <p:nvPr/>
        </p:nvSpPr>
        <p:spPr bwMode="auto">
          <a:xfrm>
            <a:off x="8437563" y="4662489"/>
            <a:ext cx="26190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l</a:t>
            </a:r>
            <a:endParaRPr lang="en-US" altLang="zh-CN" sz="28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8360002" y="5105401"/>
            <a:ext cx="38213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o</a:t>
            </a:r>
            <a:endParaRPr lang="en-US" altLang="zh-CN" sz="28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8232" name="Text Box 40"/>
          <p:cNvSpPr txBox="1">
            <a:spLocks noChangeArrowheads="1"/>
          </p:cNvSpPr>
          <p:nvPr/>
        </p:nvSpPr>
        <p:spPr bwMode="auto">
          <a:xfrm>
            <a:off x="8436691" y="5576889"/>
            <a:ext cx="28114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!</a:t>
            </a:r>
            <a:endParaRPr lang="en-US" altLang="zh-CN" sz="28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8233" name="Text Box 41"/>
          <p:cNvSpPr txBox="1">
            <a:spLocks noChangeArrowheads="1"/>
          </p:cNvSpPr>
          <p:nvPr/>
        </p:nvSpPr>
        <p:spPr bwMode="auto">
          <a:xfrm>
            <a:off x="8359522" y="6034089"/>
            <a:ext cx="48152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\0</a:t>
            </a:r>
            <a:endParaRPr lang="en-US" altLang="zh-CN" sz="28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8234" name="Text Box 42"/>
          <p:cNvSpPr txBox="1">
            <a:spLocks noChangeArrowheads="1"/>
          </p:cNvSpPr>
          <p:nvPr/>
        </p:nvSpPr>
        <p:spPr bwMode="auto">
          <a:xfrm>
            <a:off x="1049449" y="4198643"/>
            <a:ext cx="452108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" </a:t>
            </a:r>
            <a:r>
              <a:rPr lang="en-US" altLang="zh-CN" sz="2400" dirty="0">
                <a:solidFill>
                  <a:srgbClr val="99CCFF"/>
                </a:solidFill>
                <a:latin typeface="Arial" panose="020B0604020202020204" pitchFamily="34" charset="0"/>
                <a:ea typeface="楷体_GB2312" pitchFamily="49" charset="-122"/>
              </a:rPr>
              <a:t>Hello!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"</a:t>
            </a:r>
            <a:r>
              <a:rPr lang="en-US" altLang="zh-CN" sz="2400" dirty="0">
                <a:solidFill>
                  <a:srgbClr val="99CCFF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99CCFF"/>
                </a:solidFill>
                <a:latin typeface="Arial" panose="020B0604020202020204" pitchFamily="34" charset="0"/>
                <a:ea typeface="楷体_GB2312" pitchFamily="49" charset="-122"/>
              </a:rPr>
              <a:t>在内存中的存储结构：</a:t>
            </a:r>
            <a:endParaRPr lang="zh-CN" altLang="en-US" sz="2400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autoUpdateAnimBg="0"/>
      <p:bldP spid="8196" grpId="0" animBg="1" autoUpdateAnimBg="0"/>
      <p:bldP spid="8197" grpId="0" autoUpdateAnimBg="0"/>
      <p:bldP spid="8198" grpId="0" autoUpdateAnimBg="0"/>
      <p:bldP spid="8199" grpId="0" autoUpdateAnimBg="0"/>
      <p:bldP spid="8200" grpId="0" autoUpdateAnimBg="0"/>
      <p:bldP spid="8217" grpId="0" animBg="1" autoUpdateAnimBg="0"/>
      <p:bldP spid="8218" grpId="0" animBg="1" autoUpdateAnimBg="0"/>
      <p:bldP spid="8219" grpId="0" animBg="1" autoUpdateAnimBg="0"/>
      <p:bldP spid="8220" grpId="0" animBg="1" autoUpdateAnimBg="0"/>
      <p:bldP spid="8221" grpId="0" animBg="1" autoUpdateAnimBg="0"/>
      <p:bldP spid="8222" grpId="0" animBg="1" autoUpdateAnimBg="0"/>
      <p:bldP spid="8223" grpId="0" animBg="1" autoUpdateAnimBg="0"/>
      <p:bldP spid="8226" grpId="0" autoUpdateAnimBg="0"/>
      <p:bldP spid="8228" grpId="0" autoUpdateAnimBg="0"/>
      <p:bldP spid="8229" grpId="0" autoUpdateAnimBg="0"/>
      <p:bldP spid="8230" grpId="0" autoUpdateAnimBg="0"/>
      <p:bldP spid="8231" grpId="0" autoUpdateAnimBg="0"/>
      <p:bldP spid="8232" grpId="0" autoUpdateAnimBg="0"/>
      <p:bldP spid="8233" grpId="0" autoUpdateAnimBg="0"/>
      <p:bldP spid="823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711" y="381000"/>
            <a:ext cx="9692489" cy="5334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66FF33"/>
                </a:solidFill>
                <a:ea typeface="华文新魏" panose="02010800040101010101" pitchFamily="2" charset="-122"/>
              </a:rPr>
              <a:t>       ⑸</a:t>
            </a:r>
            <a:r>
              <a:rPr lang="zh-CN" altLang="en-US" sz="2400" b="1" dirty="0">
                <a:solidFill>
                  <a:srgbClr val="66FF33"/>
                </a:solidFill>
                <a:ea typeface="楷体_GB2312" pitchFamily="49" charset="-122"/>
              </a:rPr>
              <a:t>转义字符</a:t>
            </a:r>
            <a:endParaRPr lang="zh-CN" altLang="en-US" sz="2400" b="1" dirty="0">
              <a:solidFill>
                <a:srgbClr val="66FF33"/>
              </a:solidFill>
              <a:ea typeface="楷体_GB2312" pitchFamily="49" charset="-122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89711" y="838200"/>
            <a:ext cx="1053811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转义字符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是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C++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表示字符的特殊方法，用来表示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ASCII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字符集。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10" name="Group 41"/>
          <p:cNvGraphicFramePr>
            <a:graphicFrameLocks noGrp="1"/>
          </p:cNvGraphicFramePr>
          <p:nvPr/>
        </p:nvGraphicFramePr>
        <p:xfrm>
          <a:off x="1016000" y="1466662"/>
          <a:ext cx="9180946" cy="4779753"/>
        </p:xfrm>
        <a:graphic>
          <a:graphicData uri="http://schemas.openxmlformats.org/drawingml/2006/table">
            <a:tbl>
              <a:tblPr/>
              <a:tblGrid>
                <a:gridCol w="1094975"/>
                <a:gridCol w="1946512"/>
                <a:gridCol w="1085727"/>
                <a:gridCol w="421144"/>
                <a:gridCol w="1553444"/>
                <a:gridCol w="1057650"/>
                <a:gridCol w="2021494"/>
              </a:tblGrid>
              <a:tr h="643524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\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字母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5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形式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FF99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+mn-cs"/>
                        </a:rPr>
                        <a:t>含义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形式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FF99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含义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形式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FF99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含义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5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\a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FF99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+mn-cs"/>
                        </a:rPr>
                        <a:t>Bell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\b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FF99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backspace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+mn-cs"/>
                        </a:rPr>
                        <a:t>\n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99FF99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回车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5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\r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FF99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+mn-cs"/>
                        </a:rPr>
                        <a:t>换行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\f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FF99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换页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+mn-cs"/>
                        </a:rPr>
                        <a:t>\t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99FF99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水平制表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5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\v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FF99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+mn-cs"/>
                        </a:rPr>
                        <a:t>垂直制表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FF99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99FF99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581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\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符号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FF99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5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\\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FF99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+mn-cs"/>
                        </a:rPr>
                        <a:t>\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\'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FF99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'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+mn-cs"/>
                        </a:rPr>
                        <a:t>\"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99FF99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"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5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\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？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FF99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+mn-cs"/>
                        </a:rPr>
                        <a:t>?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FF99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99FF99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581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\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ooo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八进制、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\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xHH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十六进制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FF99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58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\000~\377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FF99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\x00~\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xff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16871" y="453427"/>
            <a:ext cx="9665329" cy="5334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66FF33"/>
                </a:solidFill>
                <a:ea typeface="华文新魏" panose="02010800040101010101" pitchFamily="2" charset="-122"/>
              </a:rPr>
              <a:t>       ⑹</a:t>
            </a:r>
            <a:r>
              <a:rPr lang="zh-CN" altLang="en-US" sz="2400" b="1" dirty="0">
                <a:solidFill>
                  <a:srgbClr val="66FF33"/>
                </a:solidFill>
                <a:ea typeface="楷体_GB2312" pitchFamily="49" charset="-122"/>
              </a:rPr>
              <a:t>逻辑常量</a:t>
            </a:r>
            <a:endParaRPr lang="zh-CN" altLang="en-US" sz="2400" b="1" dirty="0">
              <a:solidFill>
                <a:srgbClr val="66FF33"/>
              </a:solidFill>
              <a:ea typeface="楷体_GB2312" pitchFamily="49" charset="-122"/>
            </a:endParaRPr>
          </a:p>
        </p:txBody>
      </p:sp>
      <p:graphicFrame>
        <p:nvGraphicFramePr>
          <p:cNvPr id="10" name="Group 41"/>
          <p:cNvGraphicFramePr>
            <a:graphicFrameLocks noGrp="1"/>
          </p:cNvGraphicFramePr>
          <p:nvPr/>
        </p:nvGraphicFramePr>
        <p:xfrm>
          <a:off x="2826802" y="2163375"/>
          <a:ext cx="5533281" cy="1378743"/>
        </p:xfrm>
        <a:graphic>
          <a:graphicData uri="http://schemas.openxmlformats.org/drawingml/2006/table">
            <a:tbl>
              <a:tblPr/>
              <a:tblGrid>
                <a:gridCol w="1836846"/>
                <a:gridCol w="1836846"/>
                <a:gridCol w="1859589"/>
              </a:tblGrid>
              <a:tr h="4595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逻辑值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真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假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5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常量符号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FF99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true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FF99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false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5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值（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1Byte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）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FF99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FF99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0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5" marR="89995" marT="46807" marB="46807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0657" y="344788"/>
            <a:ext cx="11688024" cy="6858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(Variable)</a:t>
            </a:r>
            <a:endParaRPr lang="en-US" altLang="zh-CN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80657" y="941647"/>
            <a:ext cx="270809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CFF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 ⒈</a:t>
            </a:r>
            <a:r>
              <a:rPr lang="zh-CN" altLang="en-US" sz="2400" dirty="0">
                <a:solidFill>
                  <a:srgbClr val="CCFFFF"/>
                </a:solidFill>
                <a:latin typeface="Arial" panose="020B0604020202020204" pitchFamily="34" charset="0"/>
                <a:ea typeface="楷体_GB2312" pitchFamily="49" charset="-122"/>
              </a:rPr>
              <a:t>变量的概念 </a:t>
            </a:r>
            <a:endParaRPr lang="zh-CN" altLang="en-US" sz="2400" dirty="0">
              <a:solidFill>
                <a:srgbClr val="CCFFFF"/>
              </a:solidFill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80657" y="1367673"/>
            <a:ext cx="7855333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变量是在程序中可以改变的量，变量具有三个特征：</a:t>
            </a:r>
            <a:endParaRPr lang="zh-CN" altLang="en-US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FFFF66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 dirty="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变量有名，用标识符命名；</a:t>
            </a:r>
            <a:endParaRPr lang="zh-CN" altLang="en-US" sz="2400" dirty="0">
              <a:solidFill>
                <a:srgbClr val="FFFF66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CC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400" dirty="0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变量有类型；</a:t>
            </a:r>
            <a:endParaRPr lang="zh-CN" altLang="en-US" sz="2400" dirty="0">
              <a:solidFill>
                <a:srgbClr val="CC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⑶</a:t>
            </a: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在程序中可以改变。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80657" y="2856427"/>
            <a:ext cx="11911342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变量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对应于内存中</a:t>
            </a: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某一地址下的几个单元，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变量名作为程序引用变量的标志。变量的类型确定了变量在内存中所占单元的数量及其表示的方式。变量的地址可以通过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&amp;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运算获得。</a:t>
            </a:r>
            <a:endParaRPr lang="zh-CN" altLang="en-US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7010400" y="4191000"/>
            <a:ext cx="0" cy="1828800"/>
          </a:xfrm>
          <a:prstGeom prst="line">
            <a:avLst/>
          </a:prstGeom>
          <a:noFill/>
          <a:ln w="9525">
            <a:solidFill>
              <a:srgbClr val="CCE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8229600" y="4191000"/>
            <a:ext cx="0" cy="1828800"/>
          </a:xfrm>
          <a:prstGeom prst="line">
            <a:avLst/>
          </a:prstGeom>
          <a:noFill/>
          <a:ln w="9525">
            <a:solidFill>
              <a:srgbClr val="CCE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9224" name="AutoShape 8"/>
          <p:cNvSpPr/>
          <p:nvPr/>
        </p:nvSpPr>
        <p:spPr bwMode="auto">
          <a:xfrm>
            <a:off x="8915400" y="5029200"/>
            <a:ext cx="914400" cy="381000"/>
          </a:xfrm>
          <a:prstGeom prst="callout1">
            <a:avLst>
              <a:gd name="adj1" fmla="val 120000"/>
              <a:gd name="adj2" fmla="val 87500"/>
              <a:gd name="adj3" fmla="val 120000"/>
              <a:gd name="adj4" fmla="val -73958"/>
            </a:avLst>
          </a:prstGeom>
          <a:noFill/>
          <a:ln w="9525">
            <a:solidFill>
              <a:srgbClr val="CCECFF"/>
            </a:solidFill>
            <a:miter lim="800000"/>
            <a:head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None/>
            </a:pPr>
            <a:r>
              <a:rPr kumimoji="0" lang="zh-CN" altLang="en-US" sz="2400">
                <a:solidFill>
                  <a:srgbClr val="CCECFF"/>
                </a:solidFill>
                <a:latin typeface="Arial" panose="020B0604020202020204" pitchFamily="34" charset="0"/>
                <a:ea typeface="楷体_GB2312" pitchFamily="49" charset="-122"/>
              </a:rPr>
              <a:t>内存</a:t>
            </a:r>
            <a:endParaRPr kumimoji="0" lang="zh-CN" altLang="en-US" sz="2400">
              <a:solidFill>
                <a:srgbClr val="CCEC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090943" y="4287481"/>
            <a:ext cx="137759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CFFFF"/>
                </a:solidFill>
                <a:latin typeface="Arial" panose="020B0604020202020204" pitchFamily="34" charset="0"/>
                <a:ea typeface="楷体_GB2312" pitchFamily="49" charset="-122"/>
              </a:rPr>
              <a:t>short   a;</a:t>
            </a:r>
            <a:endParaRPr lang="en-US" altLang="zh-CN" sz="2400">
              <a:solidFill>
                <a:srgbClr val="CC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7010400" y="4648200"/>
            <a:ext cx="1219200" cy="304800"/>
          </a:xfrm>
          <a:prstGeom prst="rect">
            <a:avLst/>
          </a:prstGeom>
          <a:noFill/>
          <a:ln w="9525">
            <a:solidFill>
              <a:srgbClr val="CCECFF"/>
            </a:solidFill>
            <a:miter lim="800000"/>
            <a:head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7010400" y="4953000"/>
            <a:ext cx="1219200" cy="304800"/>
          </a:xfrm>
          <a:prstGeom prst="rect">
            <a:avLst/>
          </a:prstGeom>
          <a:noFill/>
          <a:ln w="9525">
            <a:solidFill>
              <a:srgbClr val="CCECFF"/>
            </a:solidFill>
            <a:miter lim="800000"/>
            <a:head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28" name="AutoShape 12"/>
          <p:cNvSpPr/>
          <p:nvPr/>
        </p:nvSpPr>
        <p:spPr bwMode="auto">
          <a:xfrm flipV="1">
            <a:off x="3962401" y="4870450"/>
            <a:ext cx="3046413" cy="692150"/>
          </a:xfrm>
          <a:prstGeom prst="callout1">
            <a:avLst>
              <a:gd name="adj1" fmla="val 111005"/>
              <a:gd name="adj2" fmla="val 3750"/>
              <a:gd name="adj3" fmla="val 111005"/>
              <a:gd name="adj4" fmla="val 96505"/>
            </a:avLst>
          </a:prstGeom>
          <a:noFill/>
          <a:ln w="9525">
            <a:solidFill>
              <a:srgbClr val="CCECFF"/>
            </a:solidFill>
            <a:miter lim="800000"/>
            <a:head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None/>
            </a:pPr>
            <a:r>
              <a:rPr kumimoji="0" lang="en-US" altLang="zh-CN" sz="2400">
                <a:solidFill>
                  <a:srgbClr val="CCECFF"/>
                </a:solidFill>
                <a:latin typeface="Arial" panose="020B0604020202020204" pitchFamily="34" charset="0"/>
                <a:ea typeface="楷体_GB2312" pitchFamily="49" charset="-122"/>
              </a:rPr>
              <a:t> a</a:t>
            </a:r>
            <a:r>
              <a:rPr kumimoji="0" lang="zh-CN" altLang="en-US" sz="2400">
                <a:solidFill>
                  <a:srgbClr val="CCECFF"/>
                </a:solidFill>
                <a:latin typeface="Arial" panose="020B0604020202020204" pitchFamily="34" charset="0"/>
                <a:ea typeface="楷体_GB2312" pitchFamily="49" charset="-122"/>
              </a:rPr>
              <a:t>变量的引用标志</a:t>
            </a:r>
            <a:endParaRPr kumimoji="0" lang="zh-CN" altLang="en-US" sz="2400">
              <a:solidFill>
                <a:srgbClr val="CCEC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  <a:buNone/>
            </a:pPr>
            <a:r>
              <a:rPr kumimoji="0"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&amp;a</a:t>
            </a:r>
            <a:r>
              <a:rPr kumimoji="0" lang="zh-CN" altLang="en-US" sz="2400">
                <a:solidFill>
                  <a:srgbClr val="CCECFF"/>
                </a:solidFill>
                <a:latin typeface="Arial" panose="020B0604020202020204" pitchFamily="34" charset="0"/>
                <a:ea typeface="楷体_GB2312" pitchFamily="49" charset="-122"/>
              </a:rPr>
              <a:t>对应</a:t>
            </a:r>
            <a:r>
              <a:rPr kumimoji="0" lang="en-US" altLang="zh-CN" sz="2400">
                <a:solidFill>
                  <a:srgbClr val="CCECFF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kumimoji="0" lang="zh-CN" altLang="en-US" sz="2400">
                <a:solidFill>
                  <a:srgbClr val="CCECFF"/>
                </a:solidFill>
                <a:latin typeface="Arial" panose="020B0604020202020204" pitchFamily="34" charset="0"/>
                <a:ea typeface="楷体_GB2312" pitchFamily="49" charset="-122"/>
              </a:rPr>
              <a:t>的地址。</a:t>
            </a:r>
            <a:endParaRPr kumimoji="0" lang="zh-CN" altLang="en-US" sz="2400">
              <a:solidFill>
                <a:srgbClr val="CCEC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29" name="AutoShape 13"/>
          <p:cNvSpPr/>
          <p:nvPr/>
        </p:nvSpPr>
        <p:spPr bwMode="auto">
          <a:xfrm>
            <a:off x="8370888" y="3898900"/>
            <a:ext cx="2297112" cy="977900"/>
          </a:xfrm>
          <a:prstGeom prst="accentCallout1">
            <a:avLst>
              <a:gd name="adj1" fmla="val 11690"/>
              <a:gd name="adj2" fmla="val -3319"/>
              <a:gd name="adj3" fmla="val 99028"/>
              <a:gd name="adj4" fmla="val -40495"/>
            </a:avLst>
          </a:prstGeom>
          <a:noFill/>
          <a:ln w="9525">
            <a:solidFill>
              <a:srgbClr val="CCECFF"/>
            </a:solidFill>
            <a:miter lim="800000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en-US" altLang="zh-CN" sz="2400">
                <a:solidFill>
                  <a:srgbClr val="CCECFF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kumimoji="0" lang="zh-CN" altLang="en-US" sz="2400">
                <a:solidFill>
                  <a:srgbClr val="CCECFF"/>
                </a:solidFill>
                <a:latin typeface="Arial" panose="020B0604020202020204" pitchFamily="34" charset="0"/>
                <a:ea typeface="楷体_GB2312" pitchFamily="49" charset="-122"/>
              </a:rPr>
              <a:t>短整型变量占两个内存单元。</a:t>
            </a:r>
            <a:endParaRPr kumimoji="0" lang="zh-CN" altLang="en-US" sz="2400">
              <a:solidFill>
                <a:srgbClr val="CCEC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1030298" y="6018128"/>
            <a:ext cx="1003060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变量必须先说明（定义）后使用</a:t>
            </a: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！说明的目的是确定变量的名字和类型。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indows 启动时发金属声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autoUpdateAnimBg="0"/>
      <p:bldP spid="9220" grpId="0" autoUpdateAnimBg="0" build="p"/>
      <p:bldP spid="9221" grpId="0" autoUpdateAnimBg="0"/>
      <p:bldP spid="9224" grpId="0" animBg="1" autoUpdateAnimBg="0"/>
      <p:bldP spid="9225" grpId="0" autoUpdateAnimBg="0"/>
      <p:bldP spid="9226" grpId="0" animBg="1"/>
      <p:bldP spid="9227" grpId="0" animBg="1"/>
      <p:bldP spid="9228" grpId="0" animBg="1" autoUpdateAnimBg="0"/>
      <p:bldP spid="9229" grpId="0" animBg="1" autoUpdateAnimBg="0"/>
      <p:bldP spid="923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8619" y="457200"/>
            <a:ext cx="9723582" cy="381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400" b="1" dirty="0">
                <a:solidFill>
                  <a:srgbClr val="CCFFFF"/>
                </a:solidFill>
                <a:ea typeface="华文新魏" panose="02010800040101010101" pitchFamily="2" charset="-122"/>
              </a:rPr>
              <a:t>       ⒉</a:t>
            </a:r>
            <a:r>
              <a:rPr lang="zh-CN" altLang="en-US" sz="2400" b="1" dirty="0">
                <a:solidFill>
                  <a:srgbClr val="CCFFFF"/>
                </a:solidFill>
                <a:ea typeface="楷体_GB2312" pitchFamily="49" charset="-122"/>
              </a:rPr>
              <a:t>变量的说明</a:t>
            </a:r>
            <a:endParaRPr lang="zh-CN" altLang="en-US" sz="2400" b="1" dirty="0">
              <a:solidFill>
                <a:srgbClr val="CCFFFF"/>
              </a:solidFill>
              <a:ea typeface="楷体_GB2312" pitchFamily="49" charset="-122"/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813666" y="855861"/>
            <a:ext cx="6587358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形式：</a:t>
            </a:r>
            <a:endParaRPr lang="zh-CN" altLang="en-US" sz="2400" dirty="0">
              <a:solidFill>
                <a:srgbClr val="66FF33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        </a:t>
            </a:r>
            <a:r>
              <a:rPr lang="en-US" altLang="zh-CN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type   </a:t>
            </a: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变量名表；</a:t>
            </a:r>
            <a:r>
              <a:rPr lang="en-US" altLang="zh-CN" sz="2400" dirty="0">
                <a:solidFill>
                  <a:srgbClr val="CCFFFF"/>
                </a:solidFill>
                <a:latin typeface="Arial" panose="020B0604020202020204" pitchFamily="34" charset="0"/>
                <a:ea typeface="楷体_GB2312" pitchFamily="49" charset="-122"/>
              </a:rPr>
              <a:t>/*</a:t>
            </a:r>
            <a:r>
              <a:rPr lang="zh-CN" altLang="en-US" sz="2400" dirty="0">
                <a:solidFill>
                  <a:srgbClr val="CCFFFF"/>
                </a:solidFill>
                <a:latin typeface="Arial" panose="020B0604020202020204" pitchFamily="34" charset="0"/>
                <a:ea typeface="楷体_GB2312" pitchFamily="49" charset="-122"/>
              </a:rPr>
              <a:t>以，分隔的标识符表*</a:t>
            </a:r>
            <a:r>
              <a:rPr lang="en-US" altLang="zh-CN" sz="2400" dirty="0">
                <a:solidFill>
                  <a:srgbClr val="CCFFFF"/>
                </a:solidFill>
                <a:latin typeface="Arial" panose="020B0604020202020204" pitchFamily="34" charset="0"/>
                <a:ea typeface="楷体_GB2312" pitchFamily="49" charset="-122"/>
              </a:rPr>
              <a:t>/ 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8686800" y="381000"/>
            <a:ext cx="159881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int  a, b, c;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861149" y="1801091"/>
            <a:ext cx="753473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type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是类型说明词，对于整型和字符型可加修饰说明。</a:t>
            </a:r>
            <a:endParaRPr lang="zh-CN" altLang="en-US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813666" y="2182091"/>
            <a:ext cx="69768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CFFFF"/>
                </a:solidFill>
                <a:latin typeface="Arial" panose="020B0604020202020204" pitchFamily="34" charset="0"/>
                <a:ea typeface="楷体_GB2312" pitchFamily="49" charset="-122"/>
              </a:rPr>
              <a:t>基本类型说明符：</a:t>
            </a:r>
            <a:r>
              <a:rPr lang="en-US" altLang="zh-CN" sz="2400" dirty="0">
                <a:solidFill>
                  <a:srgbClr val="CCFFFF"/>
                </a:solidFill>
                <a:latin typeface="Arial" panose="020B0604020202020204" pitchFamily="34" charset="0"/>
                <a:ea typeface="楷体_GB2312" pitchFamily="49" charset="-122"/>
              </a:rPr>
              <a:t>bool </a:t>
            </a:r>
            <a:r>
              <a:rPr lang="zh-CN" altLang="en-US" sz="2400" dirty="0">
                <a:solidFill>
                  <a:srgbClr val="CCFF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CCFFFF"/>
                </a:solidFill>
                <a:latin typeface="Arial" panose="020B0604020202020204" pitchFamily="34" charset="0"/>
                <a:ea typeface="楷体_GB2312" pitchFamily="49" charset="-122"/>
              </a:rPr>
              <a:t>int</a:t>
            </a:r>
            <a:r>
              <a:rPr lang="zh-CN" altLang="en-US" sz="2400" dirty="0">
                <a:solidFill>
                  <a:srgbClr val="CCFF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CCFFFF"/>
                </a:solidFill>
                <a:latin typeface="Arial" panose="020B0604020202020204" pitchFamily="34" charset="0"/>
                <a:ea typeface="楷体_GB2312" pitchFamily="49" charset="-122"/>
              </a:rPr>
              <a:t>char</a:t>
            </a:r>
            <a:r>
              <a:rPr lang="zh-CN" altLang="en-US" sz="2400" dirty="0">
                <a:solidFill>
                  <a:srgbClr val="CCFF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CCFFFF"/>
                </a:solidFill>
                <a:latin typeface="Arial" panose="020B0604020202020204" pitchFamily="34" charset="0"/>
                <a:ea typeface="楷体_GB2312" pitchFamily="49" charset="-122"/>
              </a:rPr>
              <a:t>float</a:t>
            </a:r>
            <a:r>
              <a:rPr lang="zh-CN" altLang="en-US" sz="2400" dirty="0">
                <a:solidFill>
                  <a:srgbClr val="CCFF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CCFFFF"/>
                </a:solidFill>
                <a:latin typeface="Arial" panose="020B0604020202020204" pitchFamily="34" charset="0"/>
                <a:ea typeface="楷体_GB2312" pitchFamily="49" charset="-122"/>
              </a:rPr>
              <a:t>double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831128" y="2563091"/>
            <a:ext cx="449063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修饰说明和基本说明的对应关系</a:t>
            </a:r>
            <a:endParaRPr lang="zh-CN" altLang="en-US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47145" name="Group 41"/>
          <p:cNvGraphicFramePr>
            <a:graphicFrameLocks noGrp="1"/>
          </p:cNvGraphicFramePr>
          <p:nvPr/>
        </p:nvGraphicFramePr>
        <p:xfrm>
          <a:off x="907328" y="3045691"/>
          <a:ext cx="6934200" cy="1377960"/>
        </p:xfrm>
        <a:graphic>
          <a:graphicData uri="http://schemas.openxmlformats.org/drawingml/2006/table">
            <a:tbl>
              <a:tblPr/>
              <a:tblGrid>
                <a:gridCol w="2819400"/>
                <a:gridCol w="4114800"/>
              </a:tblGrid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修饰说明词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可用于修饰的基本类型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signed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/unsigned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FF99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int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char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short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/long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FF99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int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46" name="Text Box 42"/>
          <p:cNvSpPr txBox="1">
            <a:spLocks noChangeArrowheads="1"/>
          </p:cNvSpPr>
          <p:nvPr/>
        </p:nvSpPr>
        <p:spPr bwMode="auto">
          <a:xfrm>
            <a:off x="907329" y="4620491"/>
            <a:ext cx="279785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long  int   a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c; </a:t>
            </a:r>
            <a:endParaRPr lang="en-US" altLang="zh-CN" sz="240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cxnSp>
        <p:nvCxnSpPr>
          <p:cNvPr id="3" name="连接符: 曲线 2"/>
          <p:cNvCxnSpPr>
            <a:endCxn id="47108" idx="1"/>
          </p:cNvCxnSpPr>
          <p:nvPr/>
        </p:nvCxnSpPr>
        <p:spPr>
          <a:xfrm flipV="1">
            <a:off x="2041236" y="612923"/>
            <a:ext cx="6645564" cy="724975"/>
          </a:xfrm>
          <a:prstGeom prst="curvedConnector3">
            <a:avLst>
              <a:gd name="adj1" fmla="val 660"/>
            </a:avLst>
          </a:prstGeom>
          <a:ln w="15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/>
          <p:cNvCxnSpPr/>
          <p:nvPr/>
        </p:nvCxnSpPr>
        <p:spPr>
          <a:xfrm flipV="1">
            <a:off x="3177309" y="837107"/>
            <a:ext cx="6446143" cy="781847"/>
          </a:xfrm>
          <a:prstGeom prst="curvedConnector3">
            <a:avLst>
              <a:gd name="adj1" fmla="val 100866"/>
            </a:avLst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  <p:bldP spid="47107" grpId="0" autoUpdateAnimBg="0" build="p"/>
      <p:bldP spid="47108" grpId="0" autoUpdateAnimBg="0"/>
      <p:bldP spid="47109" grpId="0" autoUpdateAnimBg="0"/>
      <p:bldP spid="47110" grpId="0" autoUpdateAnimBg="0"/>
      <p:bldP spid="47111" grpId="0" autoUpdateAnimBg="0"/>
      <p:bldP spid="4714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71604" y="457200"/>
            <a:ext cx="9710596" cy="457200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 ⑴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整型变量说明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885119" y="897048"/>
            <a:ext cx="295174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说明词及性质如下：</a:t>
            </a:r>
            <a:endParaRPr lang="zh-CN" altLang="en-US" sz="2400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48267" name="Group 139"/>
          <p:cNvGraphicFramePr>
            <a:graphicFrameLocks noGrp="1"/>
          </p:cNvGraphicFramePr>
          <p:nvPr/>
        </p:nvGraphicFramePr>
        <p:xfrm>
          <a:off x="1041148" y="1442268"/>
          <a:ext cx="9388443" cy="3487740"/>
        </p:xfrm>
        <a:graphic>
          <a:graphicData uri="http://schemas.openxmlformats.org/drawingml/2006/table">
            <a:tbl>
              <a:tblPr/>
              <a:tblGrid>
                <a:gridCol w="2955034"/>
                <a:gridCol w="2782348"/>
                <a:gridCol w="2410546"/>
                <a:gridCol w="1240515"/>
              </a:tblGrid>
              <a:tr h="459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说明词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含义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范围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Byte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int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有符号一般整型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-2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31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~ +2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31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-1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short [int]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有符号短整型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-32768~32767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long [int]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有符号长整型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-2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31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~ +2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31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-1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unsigned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无符号一般整型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0~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32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-1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unsigned short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无符号短整型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0~65535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2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unsigned  long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无符号长整型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0~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32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-1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4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262" name="Text Box 134"/>
          <p:cNvSpPr txBox="1">
            <a:spLocks noChangeArrowheads="1"/>
          </p:cNvSpPr>
          <p:nvPr/>
        </p:nvSpPr>
        <p:spPr bwMode="auto">
          <a:xfrm>
            <a:off x="1041148" y="5190653"/>
            <a:ext cx="236496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short  a,b,c;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 e,f,g;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long   _qs,num;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8263" name="Text Box 135"/>
          <p:cNvSpPr txBox="1">
            <a:spLocks noChangeArrowheads="1"/>
          </p:cNvSpPr>
          <p:nvPr/>
        </p:nvSpPr>
        <p:spPr bwMode="auto">
          <a:xfrm>
            <a:off x="6503416" y="5568330"/>
            <a:ext cx="228650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unsigned  d,e,f;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  <p:bldP spid="48131" grpId="0" autoUpdateAnimBg="0"/>
      <p:bldP spid="48262" grpId="0" autoUpdateAnimBg="0"/>
      <p:bldP spid="4826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80657" y="317629"/>
            <a:ext cx="9710596" cy="381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 ⑵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字符型变量的说明</a:t>
            </a:r>
            <a:endParaRPr lang="zh-CN" altLang="en-US" sz="24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845645" y="716735"/>
            <a:ext cx="6470339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说明符               所占字节数	     范围     </a:t>
            </a:r>
            <a:endParaRPr lang="zh-CN" altLang="en-US" sz="2400" dirty="0">
              <a:solidFill>
                <a:srgbClr val="FFFF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char			 1	           -128 ~ +127</a:t>
            </a:r>
            <a:endParaRPr lang="en-US" altLang="zh-CN" sz="24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unsigned  char	 1	                0 ~ 255</a:t>
            </a:r>
            <a:endParaRPr lang="en-US" altLang="zh-CN" sz="240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84726" y="1910641"/>
            <a:ext cx="295174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ea typeface="华文新魏" panose="02010800040101010101" pitchFamily="2" charset="-122"/>
              </a:rPr>
              <a:t>⑶</a:t>
            </a:r>
            <a:r>
              <a:rPr lang="zh-CN" altLang="en-US" sz="2400" dirty="0">
                <a:solidFill>
                  <a:srgbClr val="FFFFCC"/>
                </a:solidFill>
                <a:ea typeface="楷体_GB2312" pitchFamily="49" charset="-122"/>
              </a:rPr>
              <a:t>浮点型变量的说明</a:t>
            </a:r>
            <a:endParaRPr lang="zh-CN" altLang="en-US" sz="2400" dirty="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845645" y="2438137"/>
            <a:ext cx="6635448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说明符      所占字节数	    范围              精度</a:t>
            </a:r>
            <a:endParaRPr lang="zh-CN" altLang="en-US" sz="2400" dirty="0">
              <a:solidFill>
                <a:srgbClr val="FFFF66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float		   4	        10</a:t>
            </a:r>
            <a:r>
              <a:rPr lang="en-US" altLang="zh-CN" sz="2400" baseline="30000" dirty="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-38</a:t>
            </a:r>
            <a:r>
              <a:rPr lang="en-US" altLang="zh-CN" sz="2400" dirty="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  ~ 10</a:t>
            </a:r>
            <a:r>
              <a:rPr lang="en-US" altLang="zh-CN" sz="2400" baseline="30000" dirty="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+38	       </a:t>
            </a:r>
            <a:r>
              <a:rPr lang="en-US" altLang="zh-CN" sz="2400" dirty="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7</a:t>
            </a:r>
            <a:r>
              <a:rPr lang="zh-CN" altLang="en-US" sz="2400" dirty="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位</a:t>
            </a:r>
            <a:endParaRPr lang="zh-CN" altLang="en-US" sz="2400" dirty="0">
              <a:solidFill>
                <a:srgbClr val="FFFF66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double	   8	        10</a:t>
            </a:r>
            <a:r>
              <a:rPr lang="en-US" altLang="zh-CN" sz="2400" baseline="30000" dirty="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-308 </a:t>
            </a:r>
            <a:r>
              <a:rPr lang="en-US" altLang="zh-CN" sz="2400" dirty="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~10</a:t>
            </a:r>
            <a:r>
              <a:rPr lang="en-US" altLang="zh-CN" sz="2400" baseline="30000" dirty="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+308	</a:t>
            </a:r>
            <a:r>
              <a:rPr lang="en-US" altLang="zh-CN" sz="2400" dirty="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   16</a:t>
            </a:r>
            <a:r>
              <a:rPr lang="zh-CN" altLang="en-US" sz="2400" dirty="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位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845645" y="3554709"/>
            <a:ext cx="549891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浮点型变量包含精度和范围两个概念。 </a:t>
            </a:r>
            <a:endParaRPr lang="zh-CN" altLang="en-US" sz="2400" dirty="0">
              <a:solidFill>
                <a:srgbClr val="CC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845645" y="3949440"/>
            <a:ext cx="510618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66FF33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超过精度位数后的位数值不确定。</a:t>
            </a:r>
            <a:endParaRPr lang="zh-CN" altLang="en-US" sz="2400" dirty="0">
              <a:solidFill>
                <a:srgbClr val="66FF33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845645" y="4413286"/>
            <a:ext cx="2468987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CC00"/>
                </a:solidFill>
                <a:latin typeface="Arial" panose="020B0604020202020204" pitchFamily="34" charset="0"/>
                <a:ea typeface="楷体_GB2312" pitchFamily="49" charset="-122"/>
              </a:rPr>
              <a:t>float  a</a:t>
            </a:r>
            <a:r>
              <a:rPr lang="zh-CN" altLang="en-US" sz="2400" dirty="0">
                <a:solidFill>
                  <a:srgbClr val="FFCC00"/>
                </a:solidFill>
                <a:latin typeface="Arial" panose="020B0604020202020204" pitchFamily="34" charset="0"/>
                <a:ea typeface="楷体_GB2312" pitchFamily="49" charset="-122"/>
              </a:rPr>
              <a:t>；</a:t>
            </a:r>
            <a:endParaRPr lang="zh-CN" altLang="en-US" sz="2400" dirty="0">
              <a:solidFill>
                <a:srgbClr val="FFCC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CC00"/>
                </a:solidFill>
                <a:latin typeface="Arial" panose="020B0604020202020204" pitchFamily="34" charset="0"/>
                <a:ea typeface="楷体_GB2312" pitchFamily="49" charset="-122"/>
              </a:rPr>
              <a:t>a=1.111111</a:t>
            </a:r>
            <a:r>
              <a:rPr lang="en-US" altLang="zh-CN" sz="2400" u="sng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1111f</a:t>
            </a:r>
            <a:r>
              <a:rPr lang="en-US" altLang="zh-CN" sz="2400" u="sng" dirty="0">
                <a:solidFill>
                  <a:srgbClr val="FFCC00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  <a:endParaRPr lang="en-US" altLang="zh-CN" sz="2400" dirty="0">
              <a:solidFill>
                <a:srgbClr val="FFCC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812570" y="5274967"/>
            <a:ext cx="406423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66FF33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⑵</a:t>
            </a: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超过范围溢出</a:t>
            </a:r>
            <a:r>
              <a:rPr lang="en-US" altLang="zh-CN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(Overflow)</a:t>
            </a: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sz="2400" dirty="0">
              <a:solidFill>
                <a:srgbClr val="66FF33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81" name="AutoShape 17"/>
          <p:cNvSpPr/>
          <p:nvPr/>
        </p:nvSpPr>
        <p:spPr bwMode="auto">
          <a:xfrm>
            <a:off x="4443413" y="4626787"/>
            <a:ext cx="3405941" cy="457200"/>
          </a:xfrm>
          <a:prstGeom prst="borderCallout1">
            <a:avLst>
              <a:gd name="adj1" fmla="val 116667"/>
              <a:gd name="adj2" fmla="val 96889"/>
              <a:gd name="adj3" fmla="val 116667"/>
              <a:gd name="adj4" fmla="val -32556"/>
            </a:avLst>
          </a:prstGeom>
          <a:noFill/>
          <a:ln w="12700">
            <a:solidFill>
              <a:srgbClr val="FFFF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超出精度部分，不准确。</a:t>
            </a:r>
            <a:endParaRPr kumimoji="0"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7987389" y="2162274"/>
            <a:ext cx="2337797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CC00"/>
                </a:solidFill>
                <a:latin typeface="Arial" panose="020B0604020202020204" pitchFamily="34" charset="0"/>
                <a:ea typeface="楷体_GB2312" pitchFamily="49" charset="-122"/>
              </a:rPr>
              <a:t>float  </a:t>
            </a:r>
            <a:r>
              <a:rPr lang="en-US" altLang="zh-CN" sz="2400" dirty="0" err="1">
                <a:solidFill>
                  <a:srgbClr val="FFCC00"/>
                </a:solidFill>
                <a:latin typeface="Arial" panose="020B0604020202020204" pitchFamily="34" charset="0"/>
                <a:ea typeface="楷体_GB2312" pitchFamily="49" charset="-122"/>
              </a:rPr>
              <a:t>a,b,c</a:t>
            </a:r>
            <a:r>
              <a:rPr lang="en-US" altLang="zh-CN" sz="2400" dirty="0">
                <a:solidFill>
                  <a:srgbClr val="FFCC00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  <a:endParaRPr lang="en-US" altLang="zh-CN" sz="2400" dirty="0">
              <a:solidFill>
                <a:srgbClr val="FFCC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CC00"/>
                </a:solidFill>
                <a:latin typeface="Arial" panose="020B0604020202020204" pitchFamily="34" charset="0"/>
                <a:ea typeface="楷体_GB2312" pitchFamily="49" charset="-122"/>
              </a:rPr>
              <a:t>a=1.234e+20f ; </a:t>
            </a:r>
            <a:endParaRPr lang="en-US" altLang="zh-CN" sz="2400" dirty="0">
              <a:solidFill>
                <a:srgbClr val="FFCC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CC00"/>
                </a:solidFill>
                <a:latin typeface="Arial" panose="020B0604020202020204" pitchFamily="34" charset="0"/>
                <a:ea typeface="楷体_GB2312" pitchFamily="49" charset="-122"/>
              </a:rPr>
              <a:t>b=2.345e+21f;</a:t>
            </a:r>
            <a:endParaRPr lang="en-US" altLang="zh-CN" sz="2400" dirty="0">
              <a:solidFill>
                <a:srgbClr val="FFCC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c=a*b ;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83" name="AutoShape 19"/>
          <p:cNvSpPr/>
          <p:nvPr/>
        </p:nvSpPr>
        <p:spPr bwMode="auto">
          <a:xfrm>
            <a:off x="9192923" y="3312642"/>
            <a:ext cx="2805113" cy="454025"/>
          </a:xfrm>
          <a:prstGeom prst="callout1">
            <a:avLst>
              <a:gd name="adj1" fmla="val 82866"/>
              <a:gd name="adj2" fmla="val 95926"/>
              <a:gd name="adj3" fmla="val 82866"/>
              <a:gd name="adj4" fmla="val -27505"/>
            </a:avLst>
          </a:prstGeom>
          <a:noFill/>
          <a:ln w="12700">
            <a:solidFill>
              <a:srgbClr val="FFFF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超出</a:t>
            </a:r>
            <a:r>
              <a:rPr kumimoji="0"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kumimoji="0" lang="en-US" altLang="zh-CN" sz="2400" baseline="300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38</a:t>
            </a:r>
            <a:r>
              <a:rPr kumimoji="0"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，溢出。</a:t>
            </a:r>
            <a:endParaRPr kumimoji="0" lang="zh-CN" altLang="en-US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8120582" y="3972334"/>
            <a:ext cx="3929579" cy="19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以单精度为例：</a:t>
            </a:r>
            <a:r>
              <a:rPr lang="en-US" altLang="zh-CN" sz="2400" dirty="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endParaRPr lang="en-US" altLang="zh-CN" sz="2400" dirty="0">
              <a:solidFill>
                <a:srgbClr val="FFFF66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       当运算结果大于</a:t>
            </a:r>
            <a:r>
              <a:rPr lang="en-US" altLang="zh-CN" sz="2400" dirty="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en-US" altLang="zh-CN" sz="2400" baseline="30000" dirty="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+38</a:t>
            </a:r>
            <a:r>
              <a:rPr lang="zh-CN" altLang="en-US" sz="2400" dirty="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称</a:t>
            </a:r>
            <a:endParaRPr lang="zh-CN" altLang="en-US" sz="2400" dirty="0">
              <a:solidFill>
                <a:srgbClr val="FFFF66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为上溢，系统出错。</a:t>
            </a:r>
            <a:endParaRPr lang="zh-CN" altLang="en-US" sz="2400" dirty="0">
              <a:solidFill>
                <a:srgbClr val="FFFF66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       当运算结果小于</a:t>
            </a:r>
            <a:r>
              <a:rPr lang="en-US" altLang="zh-CN" sz="2400" dirty="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en-US" altLang="zh-CN" sz="2400" baseline="30000" dirty="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-38</a:t>
            </a:r>
            <a:r>
              <a:rPr lang="zh-CN" altLang="en-US" sz="2400" dirty="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称</a:t>
            </a:r>
            <a:endParaRPr lang="zh-CN" altLang="en-US" sz="2400" dirty="0">
              <a:solidFill>
                <a:srgbClr val="FFFF66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为下溢，当</a:t>
            </a:r>
            <a:r>
              <a:rPr lang="en-US" altLang="zh-CN" sz="2400" dirty="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处理。</a:t>
            </a:r>
            <a:endParaRPr lang="zh-CN" altLang="en-US" sz="2400" dirty="0">
              <a:solidFill>
                <a:srgbClr val="FFFF66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autoUpdateAnimBg="0" build="p"/>
      <p:bldP spid="11268" grpId="0" autoUpdateAnimBg="0"/>
      <p:bldP spid="11269" grpId="0" autoUpdateAnimBg="0" build="p"/>
      <p:bldP spid="11277" grpId="0" autoUpdateAnimBg="0"/>
      <p:bldP spid="11278" grpId="0" autoUpdateAnimBg="0"/>
      <p:bldP spid="11279" grpId="0" autoUpdateAnimBg="0"/>
      <p:bldP spid="11280" grpId="0" autoUpdateAnimBg="0"/>
      <p:bldP spid="11281" grpId="0" animBg="1" autoUpdateAnimBg="0"/>
      <p:bldP spid="11282" grpId="0" autoUpdateAnimBg="0"/>
      <p:bldP spid="11283" grpId="0" animBg="1" autoUpdateAnimBg="0"/>
      <p:bldP spid="1128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253497" y="381000"/>
            <a:ext cx="11769505" cy="609600"/>
          </a:xfrm>
        </p:spPr>
        <p:txBody>
          <a:bodyPr/>
          <a:lstStyle/>
          <a:p>
            <a:pPr algn="ctr" eaLnBrk="1" hangingPunct="1"/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2.1</a:t>
            </a:r>
            <a:r>
              <a:rPr lang="en-US" altLang="zh-CN" sz="28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语言的结构及词法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53496" y="981075"/>
            <a:ext cx="1193850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C</a:t>
            </a:r>
            <a:r>
              <a:rPr lang="zh-CN" altLang="en-US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语言是由</a:t>
            </a:r>
            <a:r>
              <a:rPr lang="en-US" altLang="zh-CN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Dennis  M  Ritchie</a:t>
            </a:r>
            <a:r>
              <a:rPr lang="zh-CN" altLang="en-US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和</a:t>
            </a:r>
            <a:r>
              <a:rPr lang="en-US" altLang="zh-CN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Brian W Kernighan</a:t>
            </a:r>
            <a:r>
              <a:rPr lang="zh-CN" altLang="en-US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于</a:t>
            </a:r>
            <a:r>
              <a:rPr lang="en-US" altLang="zh-CN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1972</a:t>
            </a:r>
            <a:r>
              <a:rPr lang="zh-CN" altLang="en-US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年在</a:t>
            </a:r>
            <a:r>
              <a:rPr lang="en-US" altLang="zh-CN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B</a:t>
            </a:r>
            <a:r>
              <a:rPr lang="zh-CN" altLang="en-US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语言的基础上提出的，他们用</a:t>
            </a:r>
            <a:r>
              <a:rPr lang="en-US" altLang="zh-CN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C</a:t>
            </a:r>
            <a:r>
              <a:rPr lang="zh-CN" altLang="en-US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语言重写了在</a:t>
            </a:r>
            <a:r>
              <a:rPr lang="en-US" altLang="zh-CN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PDP –11</a:t>
            </a:r>
            <a:r>
              <a:rPr lang="zh-CN" altLang="en-US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小型机上的</a:t>
            </a:r>
            <a:r>
              <a:rPr lang="en-US" altLang="zh-CN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Unix</a:t>
            </a:r>
            <a:r>
              <a:rPr lang="zh-CN" altLang="en-US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，并取得了成功。 </a:t>
            </a:r>
            <a:endParaRPr lang="zh-CN" altLang="en-US" sz="2400" dirty="0">
              <a:solidFill>
                <a:srgbClr val="FFFF00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929317" y="3833694"/>
            <a:ext cx="8183562" cy="225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C/C++</a:t>
            </a:r>
            <a:r>
              <a:rPr lang="zh-CN" altLang="en-US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语言的特点：</a:t>
            </a:r>
            <a:endParaRPr lang="zh-CN" altLang="en-US" sz="2400" dirty="0">
              <a:solidFill>
                <a:srgbClr val="FFFF00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eaLnBrk="1" hangingPunct="1">
              <a:buFont typeface="Wingdings 2" panose="05020102010507070707" pitchFamily="18" charset="2"/>
              <a:buChar char="î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功能完善、效率高、实现结构化的程序设计语言。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eaLnBrk="1" hangingPunct="1">
              <a:buFont typeface="Wingdings 2" panose="05020102010507070707" pitchFamily="18" charset="2"/>
              <a:buChar char="î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具有丰富的数据类型和运算类型。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eaLnBrk="1" hangingPunct="1">
              <a:buFont typeface="Wingdings 2" panose="05020102010507070707" pitchFamily="18" charset="2"/>
              <a:buChar char="î"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C++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面向对象。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eaLnBrk="1" hangingPunct="1">
              <a:buFont typeface="Wingdings 2" panose="05020102010507070707" pitchFamily="18" charset="2"/>
              <a:buChar char="î"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C++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适用于大规模应用程序开发。  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53495" y="1812072"/>
            <a:ext cx="1193850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       1979</a:t>
            </a:r>
            <a:r>
              <a:rPr lang="zh-CN" altLang="en-US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年，</a:t>
            </a:r>
            <a:r>
              <a:rPr lang="en-US" altLang="zh-CN" sz="2400" dirty="0" err="1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Bjame</a:t>
            </a:r>
            <a:r>
              <a:rPr lang="en-US" altLang="zh-CN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Sgoustrup</a:t>
            </a:r>
            <a:r>
              <a:rPr lang="zh-CN" altLang="en-US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到了</a:t>
            </a:r>
            <a:r>
              <a:rPr lang="en-US" altLang="zh-CN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Bell</a:t>
            </a:r>
            <a:r>
              <a:rPr lang="zh-CN" altLang="en-US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实验室，开始从事将</a:t>
            </a:r>
            <a:r>
              <a:rPr lang="en-US" altLang="zh-CN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C</a:t>
            </a:r>
            <a:r>
              <a:rPr lang="zh-CN" altLang="en-US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改良为带类的</a:t>
            </a:r>
            <a:r>
              <a:rPr lang="en-US" altLang="zh-CN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C</a:t>
            </a:r>
            <a:r>
              <a:rPr lang="zh-CN" altLang="en-US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（</a:t>
            </a:r>
            <a:r>
              <a:rPr lang="en-US" altLang="zh-CN" sz="2400" i="1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C with classes</a:t>
            </a:r>
            <a:r>
              <a:rPr lang="zh-CN" altLang="en-US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）的工作。</a:t>
            </a:r>
            <a:r>
              <a:rPr lang="en-US" altLang="zh-CN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1983</a:t>
            </a:r>
            <a:r>
              <a:rPr lang="zh-CN" altLang="en-US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年该语言被正式命名为</a:t>
            </a:r>
            <a:r>
              <a:rPr lang="en-US" altLang="zh-CN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C++</a:t>
            </a:r>
            <a:r>
              <a:rPr lang="zh-CN" altLang="en-US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。</a:t>
            </a:r>
            <a:endParaRPr lang="en-US" altLang="zh-CN" sz="2400" b="1" dirty="0">
              <a:solidFill>
                <a:srgbClr val="FFFF00"/>
              </a:solidFill>
              <a:latin typeface="Nirmala UI Semilight" panose="020B0402040204020203" pitchFamily="34" charset="0"/>
              <a:ea typeface="楷体_GB2312" pitchFamily="49" charset="-122"/>
              <a:cs typeface="Nirmala UI Semilight" panose="020B0402040204020203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77641" y="2633544"/>
            <a:ext cx="1191435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       C++</a:t>
            </a:r>
            <a:r>
              <a:rPr lang="zh-CN" altLang="en-US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是</a:t>
            </a:r>
            <a:r>
              <a:rPr lang="en-US" altLang="zh-CN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C</a:t>
            </a:r>
            <a:r>
              <a:rPr lang="zh-CN" altLang="en-US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语言的继承和发展，它既可以用</a:t>
            </a:r>
            <a:r>
              <a:rPr lang="en-US" altLang="zh-CN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C</a:t>
            </a:r>
            <a:r>
              <a:rPr lang="zh-CN" altLang="en-US" sz="24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语言的过程化程序设计，又可以进行以抽象数据类型为特点的基于对象的程序设计，还可以进行以继承和多态为特点的面向对象的程序设计。</a:t>
            </a:r>
            <a:endParaRPr lang="en-US" altLang="zh-CN" sz="2400" dirty="0">
              <a:solidFill>
                <a:srgbClr val="FFFF00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indows 退出时发金属声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6" grpId="0" autoUpdateAnimBg="0"/>
      <p:bldP spid="8197" grpId="0" autoUpdateAnimBg="0" build="p"/>
      <p:bldP spid="5" grpId="0" autoUpdateAnimBg="0"/>
      <p:bldP spid="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64" y="381000"/>
            <a:ext cx="9683436" cy="381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⑷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bool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型变量</a:t>
            </a:r>
            <a:endParaRPr lang="zh-CN" altLang="en-US" sz="24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25033" y="834428"/>
            <a:ext cx="6470339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说明符               所占字节数	     范围     </a:t>
            </a:r>
            <a:endParaRPr lang="zh-CN" altLang="en-US" sz="2400" dirty="0">
              <a:solidFill>
                <a:srgbClr val="FFFF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bool		           1	                0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endParaRPr lang="en-US" altLang="zh-CN" sz="240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autoUpdateAnimBg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0657" y="457200"/>
            <a:ext cx="9701543" cy="381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400" b="1" dirty="0">
                <a:solidFill>
                  <a:srgbClr val="CCFFFF"/>
                </a:solidFill>
                <a:ea typeface="华文新魏" panose="02010800040101010101" pitchFamily="2" charset="-122"/>
              </a:rPr>
              <a:t>       ⒊</a:t>
            </a:r>
            <a:r>
              <a:rPr lang="zh-CN" altLang="en-US" sz="2400" b="1" dirty="0">
                <a:solidFill>
                  <a:srgbClr val="CCFFFF"/>
                </a:solidFill>
                <a:ea typeface="楷体_GB2312" pitchFamily="49" charset="-122"/>
              </a:rPr>
              <a:t>符号常量的说明</a:t>
            </a:r>
            <a:endParaRPr lang="zh-CN" altLang="en-US" sz="2400" b="1" dirty="0">
              <a:solidFill>
                <a:srgbClr val="CCFFFF"/>
              </a:solidFill>
              <a:ea typeface="楷体_GB2312" pitchFamily="49" charset="-122"/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896702" y="811802"/>
            <a:ext cx="5483225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形式：</a:t>
            </a:r>
            <a:endParaRPr lang="zh-CN" altLang="en-US" sz="2400" dirty="0">
              <a:solidFill>
                <a:srgbClr val="66FF33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        </a:t>
            </a:r>
            <a:r>
              <a:rPr lang="en-US" altLang="zh-CN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const  type   </a:t>
            </a: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常量名 </a:t>
            </a:r>
            <a:r>
              <a:rPr lang="en-US" altLang="zh-CN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= </a:t>
            </a: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常量值；</a:t>
            </a:r>
            <a:r>
              <a:rPr lang="en-US" altLang="zh-CN" sz="2400" dirty="0">
                <a:solidFill>
                  <a:srgbClr val="CCFFFF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7146" name="Text Box 42"/>
          <p:cNvSpPr txBox="1">
            <a:spLocks noChangeArrowheads="1"/>
          </p:cNvSpPr>
          <p:nvPr/>
        </p:nvSpPr>
        <p:spPr bwMode="auto">
          <a:xfrm>
            <a:off x="1664754" y="1583123"/>
            <a:ext cx="4019550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const  float  PI  = 3.141592f;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const int  NUM = 100; 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  <p:bldP spid="47107" grpId="0" autoUpdateAnimBg="0" build="p"/>
      <p:bldP spid="4714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62547" y="279735"/>
            <a:ext cx="11814773" cy="6858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运算与表达式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62548" y="908051"/>
            <a:ext cx="11929451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程序的核心是对数据按照算法进行运算。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C++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提供了强大的数据运算功能。</a:t>
            </a:r>
            <a:r>
              <a:rPr lang="zh-CN" altLang="en-US" sz="2400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数据通过运算符连接的式子称为表达式，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表达式根据运算关系对数据运算，并得到一个值。</a:t>
            </a:r>
            <a:endParaRPr lang="zh-CN" altLang="en-US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62547" y="1802493"/>
            <a:ext cx="519086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66FFFF"/>
                </a:solidFill>
                <a:ea typeface="华文行楷" panose="02010800040101010101" pitchFamily="2" charset="-122"/>
              </a:rPr>
              <a:t>       ⒈</a:t>
            </a:r>
            <a:r>
              <a:rPr lang="zh-CN" altLang="en-US" sz="2400" dirty="0">
                <a:solidFill>
                  <a:srgbClr val="66FFFF"/>
                </a:solidFill>
                <a:ea typeface="楷体_GB2312" pitchFamily="49" charset="-122"/>
              </a:rPr>
              <a:t>变量赋值（</a:t>
            </a:r>
            <a:r>
              <a:rPr lang="en-US" altLang="zh-CN" sz="2400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Assignment</a:t>
            </a:r>
            <a:r>
              <a:rPr lang="zh-CN" altLang="en-US" sz="2400" dirty="0">
                <a:solidFill>
                  <a:srgbClr val="66FFFF"/>
                </a:solidFill>
                <a:ea typeface="楷体_GB2312" pitchFamily="49" charset="-122"/>
              </a:rPr>
              <a:t>）运算</a:t>
            </a:r>
            <a:endParaRPr lang="zh-CN" altLang="en-US" sz="2400" dirty="0">
              <a:solidFill>
                <a:srgbClr val="66FFFF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858941" y="2215690"/>
            <a:ext cx="7730299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格式：</a:t>
            </a:r>
            <a:endParaRPr lang="zh-CN" altLang="en-US" sz="2400" dirty="0">
              <a:solidFill>
                <a:srgbClr val="66FF33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         </a:t>
            </a:r>
            <a:r>
              <a:rPr lang="en-US" altLang="zh-CN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V </a:t>
            </a:r>
            <a:r>
              <a:rPr lang="en-US" altLang="zh-CN" sz="2400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= </a:t>
            </a:r>
            <a:r>
              <a:rPr lang="en-US" altLang="zh-CN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expression</a:t>
            </a: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；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/* 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将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expression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的值赋给变量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V*/</a:t>
            </a:r>
            <a:endParaRPr lang="en-US" altLang="zh-CN" sz="240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31455" y="3084074"/>
            <a:ext cx="6093633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a = 2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；   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/*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说明赋值，编译时赋值。*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  <a:endParaRPr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b;</a:t>
            </a:r>
            <a:endParaRPr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b = 3 + 2;      /*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说明后赋值，执行时赋值。*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  <a:endParaRPr lang="en-US" altLang="zh-CN" sz="2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955145" y="4276706"/>
            <a:ext cx="4565971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说明：</a:t>
            </a:r>
            <a:endParaRPr lang="zh-CN" altLang="en-US" sz="2400" dirty="0">
              <a:solidFill>
                <a:srgbClr val="66FF33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 </a:t>
            </a:r>
            <a:r>
              <a:rPr lang="en-US" altLang="zh-CN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=</a:t>
            </a: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是赋值号（动作）；</a:t>
            </a:r>
            <a:endParaRPr lang="zh-CN" altLang="en-US" sz="2400" dirty="0">
              <a:solidFill>
                <a:srgbClr val="66FF33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FF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⑵ </a:t>
            </a: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赋值运算的左值只能是变量。</a:t>
            </a:r>
            <a:endParaRPr lang="zh-CN" altLang="en-US" sz="2400" dirty="0">
              <a:solidFill>
                <a:srgbClr val="66FF33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1049453" y="5844120"/>
            <a:ext cx="3091209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</a:rPr>
              <a:t>a = a + 2;</a:t>
            </a:r>
            <a:endParaRPr lang="en-US" altLang="zh-CN" sz="24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rgbClr val="FFFF00"/>
                </a:solidFill>
                <a:latin typeface="Arial" panose="020B0604020202020204" pitchFamily="34" charset="0"/>
              </a:rPr>
              <a:t>iCount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2400" dirty="0" err="1">
                <a:solidFill>
                  <a:srgbClr val="FFFF00"/>
                </a:solidFill>
                <a:latin typeface="Arial" panose="020B0604020202020204" pitchFamily="34" charset="0"/>
              </a:rPr>
              <a:t>iCount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</a:rPr>
              <a:t> + 10;</a:t>
            </a:r>
            <a:endParaRPr lang="en-US" altLang="zh-CN" sz="240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891213" y="6172200"/>
            <a:ext cx="39497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</a:rPr>
              <a:t>a + 2 = 12;    /*Error!*/</a:t>
            </a:r>
            <a:endParaRPr lang="en-US" altLang="zh-CN" sz="2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955145" y="5380274"/>
            <a:ext cx="833783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66FF33"/>
                </a:solidFill>
                <a:ea typeface="华文新魏" panose="02010800040101010101" pitchFamily="2" charset="-122"/>
              </a:rPr>
              <a:t>⑶ </a:t>
            </a:r>
            <a:r>
              <a:rPr lang="zh-CN" altLang="en-US" sz="2400" dirty="0">
                <a:solidFill>
                  <a:srgbClr val="66FF33"/>
                </a:solidFill>
                <a:ea typeface="楷体_GB2312" pitchFamily="49" charset="-122"/>
              </a:rPr>
              <a:t>赋值号两边类型应该一致，如不一致，以变量类型转换。 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6934201" y="4572000"/>
            <a:ext cx="344707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 a = 2.5 ;  /*   2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a  */</a:t>
            </a:r>
            <a:endParaRPr lang="en-US" altLang="zh-CN" sz="2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indows 启动时发金属声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autoUpdateAnimBg="0"/>
      <p:bldP spid="12292" grpId="0" autoUpdateAnimBg="0"/>
      <p:bldP spid="12293" grpId="0" autoUpdateAnimBg="0"/>
      <p:bldP spid="12295" grpId="0" autoUpdateAnimBg="0" build="p"/>
      <p:bldP spid="12296" grpId="0" autoUpdateAnimBg="0" build="p"/>
      <p:bldP spid="12297" grpId="0" autoUpdateAnimBg="0" build="p"/>
      <p:bldP spid="12299" grpId="0" autoUpdateAnimBg="0"/>
      <p:bldP spid="12300" grpId="0" autoUpdateAnimBg="0"/>
      <p:bldP spid="1230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5253" y="441967"/>
            <a:ext cx="9719650" cy="381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400" b="1" dirty="0">
                <a:solidFill>
                  <a:srgbClr val="66FF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 ⒉</a:t>
            </a:r>
            <a:r>
              <a:rPr lang="zh-CN" altLang="en-US" sz="2400" b="1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算术运算（</a:t>
            </a:r>
            <a:r>
              <a:rPr lang="en-US" altLang="zh-CN" sz="2400" b="1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Arithmetic operators</a:t>
            </a:r>
            <a:r>
              <a:rPr lang="zh-CN" altLang="en-US" sz="2400" b="1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） </a:t>
            </a:r>
            <a:endParaRPr lang="zh-CN" altLang="en-US" sz="2400" b="1" dirty="0">
              <a:solidFill>
                <a:srgbClr val="66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845753" y="819295"/>
            <a:ext cx="818394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CC"/>
                </a:solidFill>
                <a:ea typeface="楷体_GB2312" pitchFamily="49" charset="-122"/>
              </a:rPr>
              <a:t>功能：完成各种类型数据的加、减、乘、除及求余数运算。</a:t>
            </a:r>
            <a:endParaRPr lang="zh-CN" altLang="en-US" sz="2400" dirty="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900514" y="1251255"/>
            <a:ext cx="633728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ea typeface="华文新魏" panose="02010800040101010101" pitchFamily="2" charset="-122"/>
              </a:rPr>
              <a:t>⑴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a typeface="楷体_GB2312" pitchFamily="49" charset="-122"/>
              </a:rPr>
              <a:t>双目算术运算（两个运算对象参加的运算）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3787" name="Group 475"/>
          <p:cNvGraphicFramePr>
            <a:graphicFrameLocks noGrp="1"/>
          </p:cNvGraphicFramePr>
          <p:nvPr/>
        </p:nvGraphicFramePr>
        <p:xfrm>
          <a:off x="900514" y="1772207"/>
          <a:ext cx="7781760" cy="2755920"/>
        </p:xfrm>
        <a:graphic>
          <a:graphicData uri="http://schemas.openxmlformats.org/drawingml/2006/table">
            <a:tbl>
              <a:tblPr/>
              <a:tblGrid>
                <a:gridCol w="2593920"/>
                <a:gridCol w="2593920"/>
                <a:gridCol w="2593920"/>
              </a:tblGrid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运算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运算规则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示例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+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加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2 + 3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Gungsuh" pitchFamily="18" charset="-127"/>
                          <a:ea typeface="Gungsuh" pitchFamily="18" charset="-127"/>
                        </a:rPr>
                        <a:t>-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减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a – b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*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乘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2 * (-a)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/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除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12f / 3.0f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%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求余数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15 % 4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88" name="AutoShape 476"/>
          <p:cNvSpPr/>
          <p:nvPr/>
        </p:nvSpPr>
        <p:spPr bwMode="auto">
          <a:xfrm>
            <a:off x="3445147" y="4778639"/>
            <a:ext cx="8432999" cy="573904"/>
          </a:xfrm>
          <a:prstGeom prst="accentCallout2">
            <a:avLst>
              <a:gd name="adj1" fmla="val 13610"/>
              <a:gd name="adj2" fmla="val -486"/>
              <a:gd name="adj3" fmla="val 12611"/>
              <a:gd name="adj4" fmla="val -14968"/>
              <a:gd name="adj5" fmla="val -42922"/>
              <a:gd name="adj6" fmla="val -14990"/>
            </a:avLst>
          </a:prstGeom>
          <a:noFill/>
          <a:ln w="9525">
            <a:solidFill>
              <a:srgbClr val="FFFF00"/>
            </a:solidFill>
            <a:miter lim="800000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kumimoji="0"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只能对整型或字符型数据运算。余数符号与被除数相同。</a:t>
            </a:r>
            <a:endParaRPr kumimoji="0" lang="zh-CN" altLang="en-US" sz="2400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789" name="Text Box 477"/>
          <p:cNvSpPr txBox="1">
            <a:spLocks noChangeArrowheads="1"/>
          </p:cNvSpPr>
          <p:nvPr/>
        </p:nvSpPr>
        <p:spPr bwMode="auto">
          <a:xfrm>
            <a:off x="9108080" y="1647382"/>
            <a:ext cx="551090" cy="317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注意：乘号不能省略！</a:t>
            </a:r>
            <a:endParaRPr lang="zh-CN" altLang="en-US" sz="240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790" name="Text Box 478"/>
          <p:cNvSpPr txBox="1">
            <a:spLocks noChangeArrowheads="1"/>
          </p:cNvSpPr>
          <p:nvPr/>
        </p:nvSpPr>
        <p:spPr bwMode="auto">
          <a:xfrm>
            <a:off x="1242639" y="5635067"/>
            <a:ext cx="190498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66FFFF"/>
                </a:solidFill>
                <a:latin typeface="Arial" panose="020B0604020202020204" pitchFamily="34" charset="0"/>
              </a:rPr>
              <a:t>-12 % 5</a:t>
            </a:r>
            <a:r>
              <a:rPr lang="en-US" altLang="zh-CN" sz="2400" dirty="0">
                <a:solidFill>
                  <a:srgbClr val="66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 -2</a:t>
            </a:r>
            <a:endParaRPr lang="en-US" altLang="zh-CN" sz="2400" dirty="0">
              <a:solidFill>
                <a:srgbClr val="66FFFF"/>
              </a:solidFill>
              <a:latin typeface="Arial" panose="020B0604020202020204" pitchFamily="34" charset="0"/>
            </a:endParaRPr>
          </a:p>
        </p:txBody>
      </p:sp>
      <p:sp>
        <p:nvSpPr>
          <p:cNvPr id="13791" name="AutoShape 479"/>
          <p:cNvSpPr>
            <a:spLocks noChangeArrowheads="1"/>
          </p:cNvSpPr>
          <p:nvPr/>
        </p:nvSpPr>
        <p:spPr bwMode="auto">
          <a:xfrm>
            <a:off x="3867778" y="5501633"/>
            <a:ext cx="2514600" cy="914400"/>
          </a:xfrm>
          <a:prstGeom prst="cloudCallout">
            <a:avLst>
              <a:gd name="adj1" fmla="val 6755"/>
              <a:gd name="adj2" fmla="val 17190"/>
            </a:avLst>
          </a:prstGeom>
          <a:noFill/>
          <a:ln w="9525">
            <a:solidFill>
              <a:srgbClr val="FFFFCC"/>
            </a:solidFill>
            <a:round/>
            <a:head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None/>
            </a:pPr>
            <a:r>
              <a:rPr kumimoji="0"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等线" panose="02010600030101010101" charset="-122"/>
              </a:rPr>
              <a:t>-12 % (-5)</a:t>
            </a:r>
            <a:endParaRPr kumimoji="0" lang="en-US" altLang="zh-CN" sz="2400">
              <a:solidFill>
                <a:srgbClr val="FFFFCC"/>
              </a:solidFill>
              <a:latin typeface="Arial" panose="020B0604020202020204" pitchFamily="34" charset="0"/>
              <a:ea typeface="等线" panose="02010600030101010101" charset="-122"/>
            </a:endParaRPr>
          </a:p>
        </p:txBody>
      </p:sp>
      <p:sp>
        <p:nvSpPr>
          <p:cNvPr id="13792" name="AutoShape 480"/>
          <p:cNvSpPr>
            <a:spLocks noChangeArrowheads="1"/>
          </p:cNvSpPr>
          <p:nvPr/>
        </p:nvSpPr>
        <p:spPr bwMode="auto">
          <a:xfrm>
            <a:off x="7643833" y="5581505"/>
            <a:ext cx="1981200" cy="914400"/>
          </a:xfrm>
          <a:prstGeom prst="cloudCallout">
            <a:avLst>
              <a:gd name="adj1" fmla="val -19231"/>
              <a:gd name="adj2" fmla="val 34028"/>
            </a:avLst>
          </a:prstGeom>
          <a:noFill/>
          <a:ln w="9525">
            <a:solidFill>
              <a:srgbClr val="FFFFCC"/>
            </a:solidFill>
            <a:round/>
            <a:head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None/>
            </a:pPr>
            <a:r>
              <a:rPr kumimoji="0"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等线" panose="02010600030101010101" charset="-122"/>
              </a:rPr>
              <a:t>1 % 2</a:t>
            </a:r>
            <a:endParaRPr kumimoji="0" lang="en-US" altLang="zh-CN" sz="2400">
              <a:solidFill>
                <a:srgbClr val="FFFFCC"/>
              </a:solidFill>
              <a:latin typeface="Arial" panose="020B0604020202020204" pitchFamily="34" charset="0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37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7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autoUpdateAnimBg="0"/>
      <p:bldP spid="13316" grpId="0" autoUpdateAnimBg="0"/>
      <p:bldP spid="13788" grpId="0" animBg="1" autoUpdateAnimBg="0"/>
      <p:bldP spid="13789" grpId="0" autoUpdateAnimBg="0"/>
      <p:bldP spid="13790" grpId="0" autoUpdateAnimBg="0"/>
      <p:bldP spid="13791" grpId="0" animBg="1" autoUpdateAnimBg="0"/>
      <p:bldP spid="13792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550" y="457200"/>
            <a:ext cx="9719650" cy="4572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华文新魏" panose="02010800040101010101" pitchFamily="2" charset="-122"/>
              </a:rPr>
              <a:t>       ⑵</a:t>
            </a:r>
            <a:r>
              <a:rPr lang="zh-CN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楷体_GB2312" pitchFamily="49" charset="-122"/>
              </a:rPr>
              <a:t>自加</a:t>
            </a:r>
            <a:r>
              <a:rPr lang="en-US" altLang="zh-CN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Increment</a:t>
            </a:r>
            <a:r>
              <a:rPr lang="zh-CN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楷体_GB2312" pitchFamily="49" charset="-122"/>
              </a:rPr>
              <a:t>、自减</a:t>
            </a:r>
            <a:r>
              <a:rPr lang="en-US" altLang="zh-CN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Decrement</a:t>
            </a:r>
            <a:r>
              <a:rPr lang="zh-CN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楷体_GB2312" pitchFamily="49" charset="-122"/>
              </a:rPr>
              <a:t>运算（单目运算）</a:t>
            </a:r>
            <a:endParaRPr lang="zh-CN" altLang="en-US" sz="2400" b="1" dirty="0">
              <a:solidFill>
                <a:schemeClr val="accent2">
                  <a:lumMod val="60000"/>
                  <a:lumOff val="40000"/>
                </a:schemeClr>
              </a:solidFill>
              <a:ea typeface="楷体_GB2312" pitchFamily="49" charset="-122"/>
            </a:endParaRPr>
          </a:p>
        </p:txBody>
      </p:sp>
      <p:graphicFrame>
        <p:nvGraphicFramePr>
          <p:cNvPr id="14437" name="Group 101"/>
          <p:cNvGraphicFramePr>
            <a:graphicFrameLocks noGrp="1"/>
          </p:cNvGraphicFramePr>
          <p:nvPr/>
        </p:nvGraphicFramePr>
        <p:xfrm>
          <a:off x="1092452" y="1014411"/>
          <a:ext cx="6096000" cy="1500189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5077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运算符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77" marB="46777"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前置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77" marB="46777"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后置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77" marB="46777"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运算关系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77" marB="46777"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++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77" marB="46777"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++a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77" marB="46777"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a++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77" marB="46777"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a=a+1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   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77" marB="46777"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Gungsuh" pitchFamily="18" charset="-127"/>
                          <a:ea typeface="Gungsuh" pitchFamily="18" charset="-127"/>
                        </a:rPr>
                        <a:t>--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 marL="90000" marR="90000" marT="46777" marB="46777"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Gungsuh" pitchFamily="18" charset="-127"/>
                          <a:ea typeface="Gungsuh" pitchFamily="18" charset="-127"/>
                        </a:rPr>
                        <a:t>--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a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77" marB="46777"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Gungsuh" pitchFamily="18" charset="-127"/>
                          <a:ea typeface="Gungsuh" pitchFamily="18" charset="-127"/>
                        </a:rPr>
                        <a:t>--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 marL="90000" marR="90000" marT="46777" marB="46777"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a=a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Georgia" panose="02040502050405020303" pitchFamily="18" charset="0"/>
                          <a:ea typeface="楷体_GB2312" pitchFamily="49" charset="-122"/>
                        </a:rPr>
                        <a:t>-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77" marB="46777"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38" name="Text Box 102"/>
          <p:cNvSpPr txBox="1">
            <a:spLocks noChangeArrowheads="1"/>
          </p:cNvSpPr>
          <p:nvPr/>
        </p:nvSpPr>
        <p:spPr bwMode="auto">
          <a:xfrm>
            <a:off x="1020029" y="2514600"/>
            <a:ext cx="5300202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说明：</a:t>
            </a:r>
            <a:endParaRPr lang="zh-CN" altLang="en-US" sz="2400" dirty="0">
              <a:solidFill>
                <a:srgbClr val="66FF33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①</a:t>
            </a:r>
            <a:r>
              <a:rPr lang="zh-CN" altLang="en-US" sz="2400" dirty="0">
                <a:solidFill>
                  <a:srgbClr val="66FF33"/>
                </a:solidFill>
                <a:ea typeface="楷体_GB2312" pitchFamily="49" charset="-122"/>
              </a:rPr>
              <a:t>运算对象只能是一个变量。</a:t>
            </a:r>
            <a:endParaRPr lang="zh-CN" altLang="en-US" sz="2400" dirty="0">
              <a:solidFill>
                <a:srgbClr val="66FF33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4439" name="Text Box 103"/>
          <p:cNvSpPr txBox="1">
            <a:spLocks noChangeArrowheads="1"/>
          </p:cNvSpPr>
          <p:nvPr/>
        </p:nvSpPr>
        <p:spPr bwMode="auto">
          <a:xfrm>
            <a:off x="1020028" y="3298334"/>
            <a:ext cx="787617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66FF33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②</a:t>
            </a: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前置是先运算，后引用，而后置则是先引用，后运算。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4440" name="Text Box 104"/>
          <p:cNvSpPr txBox="1">
            <a:spLocks noChangeArrowheads="1"/>
          </p:cNvSpPr>
          <p:nvPr/>
        </p:nvSpPr>
        <p:spPr bwMode="auto">
          <a:xfrm>
            <a:off x="7402495" y="2604370"/>
            <a:ext cx="240191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2++;   /* Error !*/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4441" name="Text Box 105"/>
          <p:cNvSpPr txBox="1">
            <a:spLocks noChangeArrowheads="1"/>
          </p:cNvSpPr>
          <p:nvPr/>
        </p:nvSpPr>
        <p:spPr bwMode="auto">
          <a:xfrm>
            <a:off x="1262960" y="4014789"/>
            <a:ext cx="3517607" cy="19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 i, x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；</a:t>
            </a: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 =5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；</a:t>
            </a: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x=i++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；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/*  x=i</a:t>
            </a: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；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i=i+1</a:t>
            </a: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；*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  <a:endParaRPr lang="en-US" altLang="zh-CN" sz="2400">
              <a:solidFill>
                <a:srgbClr val="66FF33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i=5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；</a:t>
            </a: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x=++i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；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/*  i=i+1</a:t>
            </a: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；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x=i</a:t>
            </a: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；*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  <a:endParaRPr lang="en-US" altLang="zh-CN" sz="2400">
              <a:solidFill>
                <a:srgbClr val="66FF33"/>
              </a:solidFill>
              <a:latin typeface="Arial" panose="020B0604020202020204" pitchFamily="34" charset="0"/>
            </a:endParaRPr>
          </a:p>
        </p:txBody>
      </p:sp>
      <p:sp>
        <p:nvSpPr>
          <p:cNvPr id="14442" name="Text Box 106"/>
          <p:cNvSpPr txBox="1">
            <a:spLocks noChangeArrowheads="1"/>
          </p:cNvSpPr>
          <p:nvPr/>
        </p:nvSpPr>
        <p:spPr bwMode="auto">
          <a:xfrm>
            <a:off x="4958114" y="3762180"/>
            <a:ext cx="3177771" cy="304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#include &lt;iostream&gt;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using namespace std;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int main(void){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    int a = 2, b = 3,c;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    c = a+++b;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 &lt;&lt; c &lt;&lt; </a:t>
            </a: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</a:rPr>
              <a:t>endl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;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    return 0;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}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4444" name="AutoShape 108"/>
          <p:cNvSpPr/>
          <p:nvPr/>
        </p:nvSpPr>
        <p:spPr bwMode="auto">
          <a:xfrm>
            <a:off x="7894622" y="4897925"/>
            <a:ext cx="4297378" cy="796859"/>
          </a:xfrm>
          <a:prstGeom prst="accentCallout2">
            <a:avLst>
              <a:gd name="adj1" fmla="val 19886"/>
              <a:gd name="adj2" fmla="val -709"/>
              <a:gd name="adj3" fmla="val 13069"/>
              <a:gd name="adj4" fmla="val -39065"/>
              <a:gd name="adj5" fmla="val 62114"/>
              <a:gd name="adj6" fmla="val -39186"/>
            </a:avLst>
          </a:prstGeom>
          <a:noFill/>
          <a:ln w="9525">
            <a:solidFill>
              <a:srgbClr val="FFFF00"/>
            </a:solidFill>
            <a:miter lim="800000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尽可能多的从左向右结合符号形成运算符。</a:t>
            </a:r>
            <a:endParaRPr kumimoji="0" lang="zh-CN" altLang="en-US" sz="2400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启动时发金属声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4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4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438" grpId="0" autoUpdateAnimBg="0" build="p"/>
      <p:bldP spid="14439" grpId="0" autoUpdateAnimBg="0"/>
      <p:bldP spid="14440" grpId="0" autoUpdateAnimBg="0"/>
      <p:bldP spid="14441" grpId="0" autoUpdateAnimBg="0" build="p"/>
      <p:bldP spid="14442" grpId="0" autoUpdateAnimBg="0"/>
      <p:bldP spid="14444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64" y="457200"/>
            <a:ext cx="9683436" cy="4572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华文新魏" panose="02010800040101010101" pitchFamily="2" charset="-122"/>
              </a:rPr>
              <a:t>       ⑶</a:t>
            </a:r>
            <a:r>
              <a:rPr lang="zh-CN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楷体_GB2312" pitchFamily="49" charset="-122"/>
              </a:rPr>
              <a:t>算术运算赋值</a:t>
            </a:r>
            <a:endParaRPr lang="zh-CN" altLang="en-US" sz="2400" b="1" dirty="0">
              <a:solidFill>
                <a:schemeClr val="accent2">
                  <a:lumMod val="60000"/>
                  <a:lumOff val="40000"/>
                </a:schemeClr>
              </a:solidFill>
              <a:ea typeface="楷体_GB2312" pitchFamily="49" charset="-122"/>
            </a:endParaRPr>
          </a:p>
        </p:txBody>
      </p:sp>
      <p:graphicFrame>
        <p:nvGraphicFramePr>
          <p:cNvPr id="15443" name="Group 83"/>
          <p:cNvGraphicFramePr>
            <a:graphicFrameLocks noGrp="1"/>
          </p:cNvGraphicFramePr>
          <p:nvPr/>
        </p:nvGraphicFramePr>
        <p:xfrm>
          <a:off x="1020023" y="984240"/>
          <a:ext cx="8721504" cy="2755920"/>
        </p:xfrm>
        <a:graphic>
          <a:graphicData uri="http://schemas.openxmlformats.org/drawingml/2006/table">
            <a:tbl>
              <a:tblPr/>
              <a:tblGrid>
                <a:gridCol w="2907168"/>
                <a:gridCol w="2907168"/>
                <a:gridCol w="2907168"/>
              </a:tblGrid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运算符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表达式示例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运算关系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+=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a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+=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3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a = a + 3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MS Mincho" pitchFamily="49" charset="-128"/>
                          <a:ea typeface="MS Mincho" pitchFamily="49" charset="-128"/>
                        </a:rPr>
                        <a:t>-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=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b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MS Mincho" pitchFamily="49" charset="-128"/>
                          <a:ea typeface="MS Mincho" pitchFamily="49" charset="-128"/>
                        </a:rPr>
                        <a:t>-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=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c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b = b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MS Mincho" pitchFamily="49" charset="-128"/>
                          <a:ea typeface="MS Mincho" pitchFamily="49" charset="-128"/>
                        </a:rPr>
                        <a:t>–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c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* =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a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*=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2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a = a * 2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/=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s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/=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t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s = s / t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%=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a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%=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5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a = a % 5  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44" name="Text Box 84"/>
          <p:cNvSpPr txBox="1">
            <a:spLocks noChangeArrowheads="1"/>
          </p:cNvSpPr>
          <p:nvPr/>
        </p:nvSpPr>
        <p:spPr bwMode="auto">
          <a:xfrm>
            <a:off x="932368" y="3899812"/>
            <a:ext cx="510618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说明：</a:t>
            </a:r>
            <a:endParaRPr lang="zh-CN" altLang="en-US" sz="2400" dirty="0">
              <a:solidFill>
                <a:srgbClr val="66FF33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①</a:t>
            </a:r>
            <a:r>
              <a:rPr lang="zh-CN" altLang="en-US" sz="2400" dirty="0">
                <a:solidFill>
                  <a:srgbClr val="66FF33"/>
                </a:solidFill>
                <a:ea typeface="楷体_GB2312" pitchFamily="49" charset="-122"/>
              </a:rPr>
              <a:t>运算对象的左值只能是一个变量。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5445" name="Text Box 85"/>
          <p:cNvSpPr txBox="1">
            <a:spLocks noChangeArrowheads="1"/>
          </p:cNvSpPr>
          <p:nvPr/>
        </p:nvSpPr>
        <p:spPr bwMode="auto">
          <a:xfrm>
            <a:off x="7194551" y="4258291"/>
            <a:ext cx="338455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(a + 2) += 5;   /*Error !*/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5446" name="Text Box 86"/>
          <p:cNvSpPr txBox="1">
            <a:spLocks noChangeArrowheads="1"/>
          </p:cNvSpPr>
          <p:nvPr/>
        </p:nvSpPr>
        <p:spPr bwMode="auto">
          <a:xfrm>
            <a:off x="965705" y="4722137"/>
            <a:ext cx="586761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②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%=</a:t>
            </a:r>
            <a:r>
              <a:rPr lang="zh-CN" altLang="en-US" sz="240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运算的对象，必须是整型或字符型。</a:t>
            </a:r>
            <a:endParaRPr lang="zh-CN" altLang="en-US" sz="2400">
              <a:solidFill>
                <a:srgbClr val="66FF33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444" grpId="0" autoUpdateAnimBg="0" build="p"/>
      <p:bldP spid="15445" grpId="0" autoUpdateAnimBg="0"/>
      <p:bldP spid="1544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77091" y="381000"/>
            <a:ext cx="11665527" cy="457200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 ⒈</a:t>
            </a:r>
            <a:r>
              <a:rPr kumimoji="1" lang="zh-CN" altLang="en-US" sz="2400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关系运算和逻辑运算</a:t>
            </a:r>
            <a:endParaRPr kumimoji="1" lang="zh-CN" altLang="en-US" sz="2400" dirty="0">
              <a:solidFill>
                <a:srgbClr val="00FFFF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77091" y="838199"/>
            <a:ext cx="289724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FF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 ⑴</a:t>
            </a:r>
            <a:r>
              <a:rPr lang="en-US" altLang="zh-CN" sz="2400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C++</a:t>
            </a:r>
            <a:r>
              <a:rPr lang="zh-CN" altLang="en-US" sz="2400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逻辑类型</a:t>
            </a:r>
            <a:endParaRPr lang="en-US" altLang="zh-CN" sz="2400" dirty="0">
              <a:solidFill>
                <a:srgbClr val="00FFFF"/>
              </a:solidFill>
            </a:endParaRPr>
          </a:p>
        </p:txBody>
      </p:sp>
      <p:sp>
        <p:nvSpPr>
          <p:cNvPr id="10279" name="Text Box 39"/>
          <p:cNvSpPr txBox="1">
            <a:spLocks noChangeArrowheads="1"/>
          </p:cNvSpPr>
          <p:nvPr/>
        </p:nvSpPr>
        <p:spPr bwMode="auto">
          <a:xfrm>
            <a:off x="277091" y="1196975"/>
            <a:ext cx="1191490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C++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内置了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bool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类型即逻辑类型。其常量表示为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true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false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。可以定义逻辑类型变量。</a:t>
            </a:r>
            <a:endParaRPr lang="zh-CN" altLang="en-US" sz="2400" dirty="0">
              <a:solidFill>
                <a:srgbClr val="00FFFF"/>
              </a:solidFill>
              <a:latin typeface="Arial" panose="020B0604020202020204" pitchFamily="34" charset="0"/>
            </a:endParaRPr>
          </a:p>
        </p:txBody>
      </p:sp>
      <p:sp>
        <p:nvSpPr>
          <p:cNvPr id="10281" name="Text Box 41"/>
          <p:cNvSpPr txBox="1">
            <a:spLocks noChangeArrowheads="1"/>
          </p:cNvSpPr>
          <p:nvPr/>
        </p:nvSpPr>
        <p:spPr bwMode="auto">
          <a:xfrm>
            <a:off x="1021053" y="2124371"/>
            <a:ext cx="22240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bool c = true ;  </a:t>
            </a:r>
            <a:endParaRPr lang="en-US" altLang="zh-CN" sz="2400">
              <a:solidFill>
                <a:srgbClr val="FFFF00"/>
              </a:solidFill>
            </a:endParaRPr>
          </a:p>
        </p:txBody>
      </p:sp>
      <p:graphicFrame>
        <p:nvGraphicFramePr>
          <p:cNvPr id="8" name="Group 122"/>
          <p:cNvGraphicFramePr>
            <a:graphicFrameLocks noGrp="1"/>
          </p:cNvGraphicFramePr>
          <p:nvPr/>
        </p:nvGraphicFramePr>
        <p:xfrm>
          <a:off x="1773383" y="2852739"/>
          <a:ext cx="8211126" cy="1470025"/>
        </p:xfrm>
        <a:graphic>
          <a:graphicData uri="http://schemas.openxmlformats.org/drawingml/2006/table">
            <a:tbl>
              <a:tblPr/>
              <a:tblGrid>
                <a:gridCol w="2737042"/>
                <a:gridCol w="2737042"/>
                <a:gridCol w="2737042"/>
              </a:tblGrid>
              <a:tr h="5048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逻辑值的对应关系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华文新魏" panose="02010800040101010101" pitchFamily="2" charset="-122"/>
                      </a:endParaRPr>
                    </a:p>
                  </a:txBody>
                  <a:tcPr marL="91445" marR="91445" marT="45718" marB="45718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4825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true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1445" marR="91445" marT="45718" marB="45718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1445" marR="91445" marT="45718" marB="45718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+mn-cs"/>
                        </a:rPr>
                        <a:t>1Byte</a:t>
                      </a: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91445" marR="91445" marT="45718" marB="45718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5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false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1445" marR="91445" marT="45718" marB="45718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0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1445" marR="91445" marT="45718" marB="45718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+mn-cs"/>
                        </a:rPr>
                        <a:t>1Byte</a:t>
                      </a: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91445" marR="91445" marT="45718" marB="45718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indows 启动时发金属声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autoUpdateAnimBg="0"/>
      <p:bldP spid="10279" grpId="0" autoUpdateAnimBg="0"/>
      <p:bldP spid="1028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6327" y="381000"/>
            <a:ext cx="9695873" cy="4572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FFFF"/>
                </a:solidFill>
                <a:ea typeface="华文新魏" panose="02010800040101010101" pitchFamily="2" charset="-122"/>
              </a:rPr>
              <a:t>       ⑵</a:t>
            </a:r>
            <a:r>
              <a:rPr lang="zh-CN" altLang="en-US" sz="2400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关系运算</a:t>
            </a:r>
            <a:r>
              <a:rPr lang="en-US" altLang="zh-CN" sz="2400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(Relational Operator)</a:t>
            </a:r>
            <a:endParaRPr lang="en-US" altLang="zh-CN" sz="2400" dirty="0">
              <a:solidFill>
                <a:srgbClr val="00FFFF"/>
              </a:solidFill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74777" y="810893"/>
            <a:ext cx="794029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关系运算是比较两个表达式的数值相互关系的运算。 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graphicFrame>
        <p:nvGraphicFramePr>
          <p:cNvPr id="10324" name="Group 84"/>
          <p:cNvGraphicFramePr>
            <a:graphicFrameLocks noGrp="1"/>
          </p:cNvGraphicFramePr>
          <p:nvPr/>
        </p:nvGraphicFramePr>
        <p:xfrm>
          <a:off x="2362200" y="1314594"/>
          <a:ext cx="6096000" cy="3230567"/>
        </p:xfrm>
        <a:graphic>
          <a:graphicData uri="http://schemas.openxmlformats.org/drawingml/2006/table">
            <a:tbl>
              <a:tblPr/>
              <a:tblGrid>
                <a:gridCol w="2057400"/>
                <a:gridCol w="2006600"/>
                <a:gridCol w="2032000"/>
              </a:tblGrid>
              <a:tr h="459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运算符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比较的关系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实例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&gt;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大于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a&gt;b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&gt;=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大于等于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a&gt;=b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5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&lt;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小于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2&lt;1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&lt;=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小于等于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c&lt;=d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==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等于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1==c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!=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不等于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1!=3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79" name="Text Box 39"/>
          <p:cNvSpPr txBox="1">
            <a:spLocks noChangeArrowheads="1"/>
          </p:cNvSpPr>
          <p:nvPr/>
        </p:nvSpPr>
        <p:spPr bwMode="auto">
          <a:xfrm>
            <a:off x="286326" y="4692357"/>
            <a:ext cx="11905673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关系运算规则：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参加运算的表达式的从左到右按关系运算符表达的关系进行比较，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满足关系得到逻辑值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true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， </a:t>
            </a:r>
            <a:r>
              <a:rPr lang="zh-CN" altLang="en-US" sz="2400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不满足关系得到逻辑型值</a:t>
            </a:r>
            <a:r>
              <a:rPr lang="en-US" altLang="zh-CN" sz="2400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false</a:t>
            </a:r>
            <a:r>
              <a:rPr lang="zh-CN" altLang="en-US" sz="2400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sz="2400" dirty="0">
              <a:solidFill>
                <a:srgbClr val="00FFFF"/>
              </a:solidFill>
              <a:latin typeface="Arial" panose="020B0604020202020204" pitchFamily="34" charset="0"/>
            </a:endParaRPr>
          </a:p>
        </p:txBody>
      </p:sp>
      <p:sp>
        <p:nvSpPr>
          <p:cNvPr id="10281" name="Text Box 41"/>
          <p:cNvSpPr txBox="1">
            <a:spLocks noChangeArrowheads="1"/>
          </p:cNvSpPr>
          <p:nvPr/>
        </p:nvSpPr>
        <p:spPr bwMode="auto">
          <a:xfrm>
            <a:off x="2119313" y="5656263"/>
            <a:ext cx="2786062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 a = 1,b = 3,c,d;</a:t>
            </a:r>
            <a:endParaRPr lang="en-US" altLang="zh-CN" sz="240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 = a &gt; b ; </a:t>
            </a:r>
            <a:endParaRPr lang="en-US" altLang="zh-CN" sz="240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d = a + 2 &lt;= b + 3; </a:t>
            </a:r>
            <a:endParaRPr lang="en-US" altLang="zh-CN" sz="24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indows 启动时发金属声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4" grpId="0" autoUpdateAnimBg="0"/>
      <p:bldP spid="10279" grpId="0" autoUpdateAnimBg="0"/>
      <p:bldP spid="1028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86327" y="457200"/>
            <a:ext cx="9695873" cy="381000"/>
          </a:xfrm>
        </p:spPr>
        <p:txBody>
          <a:bodyPr>
            <a:normAutofit fontScale="90000"/>
          </a:bodyPr>
          <a:lstStyle/>
          <a:p>
            <a:r>
              <a:rPr lang="en-US" altLang="zh-CN" sz="2400" b="1" dirty="0">
                <a:solidFill>
                  <a:srgbClr val="00FFFF"/>
                </a:solidFill>
                <a:ea typeface="华文新魏" panose="02010800040101010101" pitchFamily="2" charset="-122"/>
              </a:rPr>
              <a:t>       ⑶</a:t>
            </a:r>
            <a:r>
              <a:rPr lang="zh-CN" altLang="en-US" sz="2400" b="1" dirty="0">
                <a:solidFill>
                  <a:srgbClr val="00FFFF"/>
                </a:solidFill>
                <a:ea typeface="楷体_GB2312" pitchFamily="49" charset="-122"/>
              </a:rPr>
              <a:t>逻辑运算</a:t>
            </a:r>
            <a:r>
              <a:rPr lang="en-US" altLang="zh-CN" sz="2400" b="1" dirty="0">
                <a:solidFill>
                  <a:srgbClr val="00FFFF"/>
                </a:solidFill>
                <a:ea typeface="楷体_GB2312" pitchFamily="49" charset="-122"/>
              </a:rPr>
              <a:t>(</a:t>
            </a: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Logical  Operator</a:t>
            </a:r>
            <a:r>
              <a:rPr lang="en-US" altLang="zh-CN" sz="2400" b="1" dirty="0">
                <a:solidFill>
                  <a:srgbClr val="00FFFF"/>
                </a:solidFill>
                <a:ea typeface="楷体_GB2312" pitchFamily="49" charset="-122"/>
              </a:rPr>
              <a:t>)</a:t>
            </a:r>
            <a:endParaRPr lang="en-US" altLang="zh-CN" sz="2400" b="1" dirty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86326" y="838200"/>
            <a:ext cx="11905673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逻辑运算运算时判断对象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真、假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的运算。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C++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扩展了数值量的逻辑类型。任何类型的值都可以表示逻辑状态，如下表：</a:t>
            </a:r>
            <a:endParaRPr lang="zh-CN" altLang="en-US" sz="2400" dirty="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1386" name="Group 122"/>
          <p:cNvGraphicFramePr>
            <a:graphicFrameLocks noGrp="1"/>
          </p:cNvGraphicFramePr>
          <p:nvPr/>
        </p:nvGraphicFramePr>
        <p:xfrm>
          <a:off x="1459345" y="1752600"/>
          <a:ext cx="8636000" cy="1955800"/>
        </p:xfrm>
        <a:graphic>
          <a:graphicData uri="http://schemas.openxmlformats.org/drawingml/2006/table">
            <a:tbl>
              <a:tblPr/>
              <a:tblGrid>
                <a:gridCol w="4318000"/>
                <a:gridCol w="4318000"/>
              </a:tblGrid>
              <a:tr h="508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表达式的值所对应的逻辑值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表达式的值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表示的逻辑关系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非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0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真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true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假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false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80" name="Text Box 116"/>
          <p:cNvSpPr txBox="1">
            <a:spLocks noChangeArrowheads="1"/>
          </p:cNvSpPr>
          <p:nvPr/>
        </p:nvSpPr>
        <p:spPr bwMode="auto">
          <a:xfrm>
            <a:off x="286326" y="3846945"/>
            <a:ext cx="119056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99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FFFF99"/>
                </a:solidFill>
                <a:latin typeface="Arial" panose="020B0604020202020204" pitchFamily="34" charset="0"/>
                <a:ea typeface="楷体_GB2312" pitchFamily="49" charset="-122"/>
              </a:rPr>
              <a:t>运算对象非</a:t>
            </a:r>
            <a:r>
              <a:rPr lang="en-US" altLang="zh-CN" sz="2400" dirty="0">
                <a:solidFill>
                  <a:srgbClr val="FFFF99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FFFF99"/>
                </a:solidFill>
                <a:latin typeface="Arial" panose="020B0604020202020204" pitchFamily="34" charset="0"/>
                <a:ea typeface="楷体_GB2312" pitchFamily="49" charset="-122"/>
              </a:rPr>
              <a:t>代表逻辑真，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是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代表逻辑假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r>
              <a:rPr lang="zh-CN" altLang="en-US" sz="2400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也就是说任何类型的量都有逻辑值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381" name="Text Box 117"/>
          <p:cNvSpPr txBox="1">
            <a:spLocks noChangeArrowheads="1"/>
          </p:cNvSpPr>
          <p:nvPr/>
        </p:nvSpPr>
        <p:spPr bwMode="auto">
          <a:xfrm>
            <a:off x="811455" y="4373267"/>
            <a:ext cx="541847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逻辑运算的结果是逻辑值。</a:t>
            </a:r>
            <a:endParaRPr lang="zh-CN" altLang="en-US" sz="2400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运算结果为真时，得到逻辑值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true;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运算结果为假时，得到逻辑值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fasle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384" name="Text Box 120"/>
          <p:cNvSpPr txBox="1">
            <a:spLocks noChangeArrowheads="1"/>
          </p:cNvSpPr>
          <p:nvPr/>
        </p:nvSpPr>
        <p:spPr bwMode="auto">
          <a:xfrm>
            <a:off x="8095878" y="4540721"/>
            <a:ext cx="223490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 a = 2,b = 0;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     a         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b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</a:t>
            </a: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a+b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autoUpdateAnimBg="0"/>
      <p:bldP spid="11380" grpId="0" autoUpdateAnimBg="0"/>
      <p:bldP spid="11381" grpId="0" autoUpdateAnimBg="0" build="p"/>
      <p:bldP spid="11384" grpId="0" autoUpdateAnimBg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4572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sz="28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8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的逻辑运算</a:t>
            </a:r>
            <a:endParaRPr lang="zh-CN" altLang="en-US" sz="2800" b="1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63491" name="Group 3"/>
          <p:cNvGraphicFramePr>
            <a:graphicFrameLocks noGrp="1"/>
          </p:cNvGraphicFramePr>
          <p:nvPr/>
        </p:nvGraphicFramePr>
        <p:xfrm>
          <a:off x="1717965" y="1104243"/>
          <a:ext cx="8746836" cy="1982788"/>
        </p:xfrm>
        <a:graphic>
          <a:graphicData uri="http://schemas.openxmlformats.org/drawingml/2006/table">
            <a:tbl>
              <a:tblPr/>
              <a:tblGrid>
                <a:gridCol w="2915612"/>
                <a:gridCol w="2915612"/>
                <a:gridCol w="2915612"/>
              </a:tblGrid>
              <a:tr h="459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运算符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逻辑关系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举例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&amp;&amp;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逻辑与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a &gt; 2 &amp;&amp; a &lt; 3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2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| |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逻辑或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s &lt; 2 | | s &gt; 6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1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!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逻辑非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!a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784" marB="46784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1717965" y="3216592"/>
            <a:ext cx="387507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其中，！运算是单目运算。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63514" name="AutoShape 26">
            <a:hlinkClick r:id="rId1" action="ppaction://program" highlightClick="1"/>
          </p:cNvPr>
          <p:cNvSpPr>
            <a:spLocks noChangeArrowheads="1"/>
          </p:cNvSpPr>
          <p:nvPr/>
        </p:nvSpPr>
        <p:spPr bwMode="auto">
          <a:xfrm>
            <a:off x="4710545" y="4225636"/>
            <a:ext cx="2514600" cy="533400"/>
          </a:xfrm>
          <a:prstGeom prst="actionButtonBlank">
            <a:avLst/>
          </a:prstGeom>
          <a:solidFill>
            <a:srgbClr val="0000FF"/>
          </a:solidFill>
          <a:ln w="9525">
            <a:solidFill>
              <a:srgbClr val="3366FF"/>
            </a:solidFill>
            <a:miter lim="800000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None/>
            </a:pPr>
            <a:r>
              <a:rPr kumimoji="0" lang="zh-CN" altLang="en-US" sz="2800">
                <a:solidFill>
                  <a:srgbClr val="FFFF00"/>
                </a:solidFill>
                <a:latin typeface="等线" panose="02010600030101010101" charset="-122"/>
                <a:ea typeface="华文行楷" panose="02010800040101010101" pitchFamily="2" charset="-122"/>
              </a:rPr>
              <a:t>逻辑运算演示</a:t>
            </a:r>
            <a:endParaRPr kumimoji="0" lang="zh-CN" altLang="en-US" sz="2800">
              <a:solidFill>
                <a:srgbClr val="FFFF00"/>
              </a:solidFill>
              <a:latin typeface="等线" panose="02010600030101010101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utoUpdateAnimBg="0"/>
      <p:bldP spid="63513" grpId="0" autoUpdateAnimBg="0"/>
      <p:bldP spid="6351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711" y="457200"/>
            <a:ext cx="9692489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2.1.1  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面向过程的基本程序结构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89711" y="1143000"/>
            <a:ext cx="88024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99"/>
                </a:solidFill>
                <a:ea typeface="楷体_GB2312" pitchFamily="49" charset="-122"/>
              </a:rPr>
              <a:t>       【</a:t>
            </a:r>
            <a:r>
              <a:rPr lang="zh-CN" altLang="en-US" sz="2400" dirty="0">
                <a:solidFill>
                  <a:srgbClr val="FFFF99"/>
                </a:solidFill>
                <a:ea typeface="楷体_GB2312" pitchFamily="49" charset="-122"/>
              </a:rPr>
              <a:t>实例：</a:t>
            </a:r>
            <a:r>
              <a:rPr lang="en-US" altLang="zh-CN" sz="2400" dirty="0">
                <a:solidFill>
                  <a:srgbClr val="FFFF99"/>
                </a:solidFill>
                <a:ea typeface="楷体_GB2312" pitchFamily="49" charset="-122"/>
              </a:rPr>
              <a:t>】</a:t>
            </a:r>
            <a:r>
              <a:rPr lang="zh-CN" altLang="en-US" sz="2400" dirty="0">
                <a:solidFill>
                  <a:srgbClr val="FFFF99"/>
                </a:solidFill>
                <a:ea typeface="楷体_GB2312" pitchFamily="49" charset="-122"/>
              </a:rPr>
              <a:t>输入两个数及其算术运算关系，输出运算结果。 </a:t>
            </a:r>
            <a:endParaRPr lang="zh-CN" altLang="en-US" sz="2400" dirty="0">
              <a:solidFill>
                <a:srgbClr val="FFFF99"/>
              </a:solidFill>
            </a:endParaRPr>
          </a:p>
        </p:txBody>
      </p:sp>
      <p:sp>
        <p:nvSpPr>
          <p:cNvPr id="9235" name="AutoShape 19">
            <a:hlinkClick r:id="rId1" action="ppaction://program" highlightClick="1"/>
          </p:cNvPr>
          <p:cNvSpPr>
            <a:spLocks noChangeArrowheads="1"/>
          </p:cNvSpPr>
          <p:nvPr/>
        </p:nvSpPr>
        <p:spPr bwMode="auto">
          <a:xfrm>
            <a:off x="8451850" y="5253038"/>
            <a:ext cx="1835150" cy="461962"/>
          </a:xfrm>
          <a:prstGeom prst="actionButtonBlank">
            <a:avLst/>
          </a:prstGeom>
          <a:solidFill>
            <a:srgbClr val="0000FF"/>
          </a:solidFill>
          <a:ln w="9525">
            <a:solidFill>
              <a:srgbClr val="3366FF"/>
            </a:solidFill>
            <a:miter lim="800000"/>
            <a:head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None/>
            </a:pPr>
            <a:r>
              <a:rPr kumimoji="0"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0201</a:t>
            </a:r>
            <a:endParaRPr kumimoji="0" lang="en-US" altLang="zh-CN" sz="240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37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20200" y="6019800"/>
            <a:ext cx="1066800" cy="457200"/>
          </a:xfrm>
          <a:prstGeom prst="actionButtonForwardNext">
            <a:avLst/>
          </a:prstGeom>
          <a:noFill/>
          <a:ln w="9525">
            <a:solidFill>
              <a:schemeClr val="accent1"/>
            </a:solidFill>
            <a:miter lim="800000"/>
            <a:head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退出时发金属声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22" grpId="0" autoUpdateAnimBg="0"/>
      <p:bldP spid="9235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9382" y="381000"/>
            <a:ext cx="9732818" cy="381000"/>
          </a:xfrm>
        </p:spPr>
        <p:txBody>
          <a:bodyPr>
            <a:normAutofit fontScale="90000"/>
          </a:bodyPr>
          <a:lstStyle/>
          <a:p>
            <a:r>
              <a:rPr lang="en-US" altLang="zh-CN" sz="2400" b="1" dirty="0">
                <a:solidFill>
                  <a:srgbClr val="00FFFF"/>
                </a:solidFill>
                <a:ea typeface="华文新魏" panose="02010800040101010101" pitchFamily="2" charset="-122"/>
              </a:rPr>
              <a:t>       ⑷</a:t>
            </a:r>
            <a:r>
              <a:rPr lang="zh-CN" altLang="en-US" sz="2400" b="1" dirty="0">
                <a:solidFill>
                  <a:srgbClr val="00FFFF"/>
                </a:solidFill>
                <a:ea typeface="楷体_GB2312" pitchFamily="49" charset="-122"/>
              </a:rPr>
              <a:t>复杂逻辑关系的表示</a:t>
            </a:r>
            <a:endParaRPr lang="zh-CN" altLang="en-US" sz="2400" b="1" dirty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49382" y="685800"/>
            <a:ext cx="11942618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在实际应用中，经常会遇到描述复杂的关系。如：判断 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是否大于等于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或小于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。此类关系的描述在程序设计中会大量使用。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ltGray">
          <a:xfrm>
            <a:off x="924648" y="1951180"/>
            <a:ext cx="2438400" cy="0"/>
          </a:xfrm>
          <a:prstGeom prst="line">
            <a:avLst/>
          </a:prstGeom>
          <a:noFill/>
          <a:ln w="12700" cap="sq">
            <a:solidFill>
              <a:srgbClr val="FFFF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ltGray">
          <a:xfrm flipV="1">
            <a:off x="2753448" y="1646380"/>
            <a:ext cx="0" cy="304800"/>
          </a:xfrm>
          <a:prstGeom prst="line">
            <a:avLst/>
          </a:prstGeom>
          <a:noFill/>
          <a:ln w="12700" cap="sq">
            <a:solidFill>
              <a:srgbClr val="FFFF6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ltGray">
          <a:xfrm>
            <a:off x="2753448" y="1646380"/>
            <a:ext cx="533400" cy="0"/>
          </a:xfrm>
          <a:prstGeom prst="line">
            <a:avLst/>
          </a:prstGeom>
          <a:noFill/>
          <a:ln w="12700" cap="sq">
            <a:solidFill>
              <a:srgbClr val="FFFF6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324" name="Line 36"/>
          <p:cNvSpPr>
            <a:spLocks noChangeShapeType="1"/>
          </p:cNvSpPr>
          <p:nvPr/>
        </p:nvSpPr>
        <p:spPr bwMode="ltGray">
          <a:xfrm flipV="1">
            <a:off x="1686648" y="1646380"/>
            <a:ext cx="0" cy="304800"/>
          </a:xfrm>
          <a:prstGeom prst="line">
            <a:avLst/>
          </a:prstGeom>
          <a:noFill/>
          <a:ln w="12700" cap="sq">
            <a:solidFill>
              <a:srgbClr val="FFFF6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325" name="Line 37"/>
          <p:cNvSpPr>
            <a:spLocks noChangeShapeType="1"/>
          </p:cNvSpPr>
          <p:nvPr/>
        </p:nvSpPr>
        <p:spPr bwMode="ltGray">
          <a:xfrm flipH="1">
            <a:off x="1077048" y="1646380"/>
            <a:ext cx="609600" cy="0"/>
          </a:xfrm>
          <a:prstGeom prst="line">
            <a:avLst/>
          </a:prstGeom>
          <a:noFill/>
          <a:ln w="12700" cap="sq">
            <a:solidFill>
              <a:srgbClr val="FFFF6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ltGray">
          <a:xfrm>
            <a:off x="1000849" y="2027380"/>
            <a:ext cx="35083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CC0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400">
              <a:solidFill>
                <a:srgbClr val="FFCC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327" name="Text Box 39"/>
          <p:cNvSpPr txBox="1">
            <a:spLocks noChangeArrowheads="1"/>
          </p:cNvSpPr>
          <p:nvPr/>
        </p:nvSpPr>
        <p:spPr bwMode="ltGray">
          <a:xfrm>
            <a:off x="1534248" y="2027380"/>
            <a:ext cx="35328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CC00"/>
                </a:solidFill>
                <a:latin typeface="Arial" panose="020B0604020202020204" pitchFamily="34" charset="0"/>
                <a:ea typeface="楷体_GB2312" pitchFamily="49" charset="-122"/>
              </a:rPr>
              <a:t>3</a:t>
            </a:r>
            <a:endParaRPr lang="en-US" altLang="zh-CN" sz="2400">
              <a:solidFill>
                <a:srgbClr val="FFCC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328" name="Text Box 40"/>
          <p:cNvSpPr txBox="1">
            <a:spLocks noChangeArrowheads="1"/>
          </p:cNvSpPr>
          <p:nvPr/>
        </p:nvSpPr>
        <p:spPr bwMode="ltGray">
          <a:xfrm>
            <a:off x="2601048" y="2027380"/>
            <a:ext cx="35328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CC0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endParaRPr lang="en-US" altLang="zh-CN" sz="2400">
              <a:solidFill>
                <a:srgbClr val="FFCC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329" name="Text Box 41"/>
          <p:cNvSpPr txBox="1">
            <a:spLocks noChangeArrowheads="1"/>
          </p:cNvSpPr>
          <p:nvPr/>
        </p:nvSpPr>
        <p:spPr bwMode="ltGray">
          <a:xfrm>
            <a:off x="3882161" y="1722580"/>
            <a:ext cx="229611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CC00"/>
                </a:solidFill>
                <a:latin typeface="Arial" panose="020B0604020202020204" pitchFamily="34" charset="0"/>
                <a:ea typeface="楷体_GB2312" pitchFamily="49" charset="-122"/>
              </a:rPr>
              <a:t>x &lt; 3  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| | </a:t>
            </a:r>
            <a:r>
              <a:rPr lang="en-US" altLang="zh-CN" sz="2400" dirty="0">
                <a:solidFill>
                  <a:srgbClr val="FFCC00"/>
                </a:solidFill>
                <a:latin typeface="Arial" panose="020B0604020202020204" pitchFamily="34" charset="0"/>
                <a:ea typeface="楷体_GB2312" pitchFamily="49" charset="-122"/>
              </a:rPr>
              <a:t> x &gt;= 5</a:t>
            </a:r>
            <a:endParaRPr lang="en-US" altLang="zh-CN" sz="2400" dirty="0">
              <a:solidFill>
                <a:srgbClr val="FFCC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330" name="Line 42"/>
          <p:cNvSpPr>
            <a:spLocks noChangeShapeType="1"/>
          </p:cNvSpPr>
          <p:nvPr/>
        </p:nvSpPr>
        <p:spPr bwMode="ltGray">
          <a:xfrm>
            <a:off x="1000848" y="3170380"/>
            <a:ext cx="2286000" cy="0"/>
          </a:xfrm>
          <a:prstGeom prst="line">
            <a:avLst/>
          </a:prstGeom>
          <a:noFill/>
          <a:ln w="12700" cap="sq">
            <a:solidFill>
              <a:srgbClr val="FFFF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331" name="Text Box 43"/>
          <p:cNvSpPr txBox="1">
            <a:spLocks noChangeArrowheads="1"/>
          </p:cNvSpPr>
          <p:nvPr/>
        </p:nvSpPr>
        <p:spPr bwMode="ltGray">
          <a:xfrm>
            <a:off x="1869210" y="3210068"/>
            <a:ext cx="35328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CC0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400">
              <a:solidFill>
                <a:srgbClr val="FFCC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332" name="Text Box 44"/>
          <p:cNvSpPr txBox="1">
            <a:spLocks noChangeArrowheads="1"/>
          </p:cNvSpPr>
          <p:nvPr/>
        </p:nvSpPr>
        <p:spPr bwMode="ltGray">
          <a:xfrm>
            <a:off x="1062760" y="3210068"/>
            <a:ext cx="45587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CC00"/>
                </a:solidFill>
                <a:latin typeface="Arial" panose="020B0604020202020204" pitchFamily="34" charset="0"/>
                <a:ea typeface="楷体_GB2312" pitchFamily="49" charset="-122"/>
              </a:rPr>
              <a:t>-2</a:t>
            </a:r>
            <a:endParaRPr lang="en-US" altLang="zh-CN" sz="2400">
              <a:solidFill>
                <a:srgbClr val="FFCC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333" name="Text Box 45"/>
          <p:cNvSpPr txBox="1">
            <a:spLocks noChangeArrowheads="1"/>
          </p:cNvSpPr>
          <p:nvPr/>
        </p:nvSpPr>
        <p:spPr bwMode="ltGray">
          <a:xfrm>
            <a:off x="2783610" y="3170380"/>
            <a:ext cx="35328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CC00"/>
                </a:solidFill>
                <a:latin typeface="Arial" panose="020B0604020202020204" pitchFamily="34" charset="0"/>
                <a:ea typeface="楷体_GB2312" pitchFamily="49" charset="-122"/>
              </a:rPr>
              <a:t>3</a:t>
            </a:r>
            <a:endParaRPr lang="en-US" altLang="zh-CN" sz="2400">
              <a:solidFill>
                <a:srgbClr val="FFCC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ltGray">
          <a:xfrm flipV="1">
            <a:off x="1381848" y="2789380"/>
            <a:ext cx="0" cy="381000"/>
          </a:xfrm>
          <a:prstGeom prst="line">
            <a:avLst/>
          </a:prstGeom>
          <a:noFill/>
          <a:ln w="12700" cap="sq">
            <a:solidFill>
              <a:srgbClr val="FFFF6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335" name="Line 47"/>
          <p:cNvSpPr>
            <a:spLocks noChangeShapeType="1"/>
          </p:cNvSpPr>
          <p:nvPr/>
        </p:nvSpPr>
        <p:spPr bwMode="ltGray">
          <a:xfrm>
            <a:off x="1381848" y="2789380"/>
            <a:ext cx="1600200" cy="0"/>
          </a:xfrm>
          <a:prstGeom prst="line">
            <a:avLst/>
          </a:prstGeom>
          <a:noFill/>
          <a:ln w="12700" cap="sq">
            <a:solidFill>
              <a:srgbClr val="FFFF6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336" name="Line 48"/>
          <p:cNvSpPr>
            <a:spLocks noChangeShapeType="1"/>
          </p:cNvSpPr>
          <p:nvPr/>
        </p:nvSpPr>
        <p:spPr bwMode="ltGray">
          <a:xfrm>
            <a:off x="2982048" y="2789380"/>
            <a:ext cx="0" cy="381000"/>
          </a:xfrm>
          <a:prstGeom prst="line">
            <a:avLst/>
          </a:prstGeom>
          <a:noFill/>
          <a:ln w="12700" cap="sq">
            <a:solidFill>
              <a:srgbClr val="FFFF6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337" name="Text Box 49"/>
          <p:cNvSpPr txBox="1">
            <a:spLocks noChangeArrowheads="1"/>
          </p:cNvSpPr>
          <p:nvPr/>
        </p:nvSpPr>
        <p:spPr bwMode="ltGray">
          <a:xfrm>
            <a:off x="3820249" y="2484580"/>
            <a:ext cx="224161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-2&lt;x&lt;3   ?  x=4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338" name="Text Box 50"/>
          <p:cNvSpPr txBox="1">
            <a:spLocks noChangeArrowheads="1"/>
          </p:cNvSpPr>
          <p:nvPr/>
        </p:nvSpPr>
        <p:spPr bwMode="ltGray">
          <a:xfrm>
            <a:off x="3966298" y="2905268"/>
            <a:ext cx="221436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CC00"/>
                </a:solidFill>
                <a:latin typeface="Arial" panose="020B0604020202020204" pitchFamily="34" charset="0"/>
                <a:ea typeface="楷体_GB2312" pitchFamily="49" charset="-122"/>
              </a:rPr>
              <a:t>-2 &lt; x </a:t>
            </a:r>
            <a:r>
              <a:rPr lang="en-US" altLang="zh-CN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&amp;&amp; </a:t>
            </a:r>
            <a:r>
              <a:rPr lang="en-US" altLang="zh-CN" sz="2400" dirty="0">
                <a:solidFill>
                  <a:srgbClr val="FFCC00"/>
                </a:solidFill>
                <a:latin typeface="Arial" panose="020B0604020202020204" pitchFamily="34" charset="0"/>
                <a:ea typeface="楷体_GB2312" pitchFamily="49" charset="-122"/>
              </a:rPr>
              <a:t>x &lt; 3</a:t>
            </a:r>
            <a:endParaRPr lang="en-US" altLang="zh-CN" sz="2400" dirty="0">
              <a:solidFill>
                <a:srgbClr val="FFCC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339" name="Text Box 51"/>
          <p:cNvSpPr txBox="1">
            <a:spLocks noChangeArrowheads="1"/>
          </p:cNvSpPr>
          <p:nvPr/>
        </p:nvSpPr>
        <p:spPr bwMode="ltGray">
          <a:xfrm>
            <a:off x="8134430" y="1689767"/>
            <a:ext cx="3355704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表示数值关系的原则：</a:t>
            </a:r>
            <a:endParaRPr lang="zh-CN" altLang="en-US" sz="2400" dirty="0">
              <a:solidFill>
                <a:srgbClr val="66FF33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 eaLnBrk="1" hangingPunct="1">
              <a:spcBef>
                <a:spcPct val="0"/>
              </a:spcBef>
              <a:buFont typeface="Dubai Light" panose="020B0303030403030204" pitchFamily="34" charset="-78"/>
              <a:buChar char="٭"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开放区间用或；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 eaLnBrk="1" hangingPunct="1">
              <a:spcBef>
                <a:spcPct val="0"/>
              </a:spcBef>
              <a:buFont typeface="Dubai Light" panose="020B0303030403030204" pitchFamily="34" charset="-78"/>
              <a:buChar char="٭"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闭合区间用与。     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340" name="Text Box 52"/>
          <p:cNvSpPr txBox="1">
            <a:spLocks noChangeArrowheads="1"/>
          </p:cNvSpPr>
          <p:nvPr/>
        </p:nvSpPr>
        <p:spPr bwMode="ltGray">
          <a:xfrm>
            <a:off x="970543" y="3880570"/>
            <a:ext cx="1104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思考题</a:t>
            </a:r>
            <a:endParaRPr lang="zh-CN" altLang="en-US" sz="2400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341" name="Text Box 53"/>
          <p:cNvSpPr txBox="1">
            <a:spLocks noChangeArrowheads="1"/>
          </p:cNvSpPr>
          <p:nvPr/>
        </p:nvSpPr>
        <p:spPr bwMode="ltGray">
          <a:xfrm>
            <a:off x="929269" y="4321895"/>
            <a:ext cx="510618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CC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⒈</a:t>
            </a:r>
            <a:r>
              <a:rPr lang="zh-CN" altLang="en-US" sz="2400" dirty="0">
                <a:solidFill>
                  <a:srgbClr val="FFCC00"/>
                </a:solidFill>
                <a:latin typeface="Arial" panose="020B0604020202020204" pitchFamily="34" charset="0"/>
                <a:ea typeface="楷体_GB2312" pitchFamily="49" charset="-122"/>
              </a:rPr>
              <a:t>判断是否在一、三象限的表达式。</a:t>
            </a:r>
            <a:endParaRPr lang="zh-CN" altLang="en-US" sz="2400" dirty="0">
              <a:solidFill>
                <a:srgbClr val="FFCC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342" name="Text Box 54"/>
          <p:cNvSpPr txBox="1">
            <a:spLocks noChangeArrowheads="1"/>
          </p:cNvSpPr>
          <p:nvPr/>
        </p:nvSpPr>
        <p:spPr bwMode="ltGray">
          <a:xfrm>
            <a:off x="929269" y="4702895"/>
            <a:ext cx="510618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CC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⒉</a:t>
            </a:r>
            <a:r>
              <a:rPr lang="zh-CN" altLang="en-US" sz="2400">
                <a:solidFill>
                  <a:srgbClr val="FFCC00"/>
                </a:solidFill>
                <a:latin typeface="Arial" panose="020B0604020202020204" pitchFamily="34" charset="0"/>
                <a:ea typeface="楷体_GB2312" pitchFamily="49" charset="-122"/>
              </a:rPr>
              <a:t>判断是否在如图圆环内的表达式。</a:t>
            </a:r>
            <a:endParaRPr lang="zh-CN" altLang="en-US" sz="2400">
              <a:solidFill>
                <a:srgbClr val="FFCC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343" name="Line 55"/>
          <p:cNvSpPr>
            <a:spLocks noChangeShapeType="1"/>
          </p:cNvSpPr>
          <p:nvPr/>
        </p:nvSpPr>
        <p:spPr bwMode="ltGray">
          <a:xfrm>
            <a:off x="8034338" y="4267200"/>
            <a:ext cx="2209800" cy="0"/>
          </a:xfrm>
          <a:prstGeom prst="line">
            <a:avLst/>
          </a:prstGeom>
          <a:noFill/>
          <a:ln w="12700" cap="sq">
            <a:solidFill>
              <a:srgbClr val="FFFF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344" name="Line 56"/>
          <p:cNvSpPr>
            <a:spLocks noChangeShapeType="1"/>
          </p:cNvSpPr>
          <p:nvPr/>
        </p:nvSpPr>
        <p:spPr bwMode="ltGray">
          <a:xfrm flipV="1">
            <a:off x="9177338" y="3048000"/>
            <a:ext cx="0" cy="2438400"/>
          </a:xfrm>
          <a:prstGeom prst="line">
            <a:avLst/>
          </a:prstGeom>
          <a:noFill/>
          <a:ln w="12700" cap="sq">
            <a:solidFill>
              <a:srgbClr val="FFFF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345" name="AutoShape 57"/>
          <p:cNvSpPr>
            <a:spLocks noChangeArrowheads="1"/>
          </p:cNvSpPr>
          <p:nvPr/>
        </p:nvSpPr>
        <p:spPr bwMode="ltGray">
          <a:xfrm>
            <a:off x="8632901" y="3714985"/>
            <a:ext cx="1088873" cy="1104429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66"/>
          </a:solidFill>
          <a:ln w="12700" cap="sq">
            <a:solidFill>
              <a:schemeClr val="bg1"/>
            </a:solidFill>
            <a:rou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46" name="AutoShape 58"/>
          <p:cNvSpPr/>
          <p:nvPr/>
        </p:nvSpPr>
        <p:spPr bwMode="ltGray">
          <a:xfrm>
            <a:off x="4248151" y="3413149"/>
            <a:ext cx="3900487" cy="442912"/>
          </a:xfrm>
          <a:prstGeom prst="borderCallout2">
            <a:avLst>
              <a:gd name="adj1" fmla="val 25806"/>
              <a:gd name="adj2" fmla="val 101954"/>
              <a:gd name="adj3" fmla="val 25806"/>
              <a:gd name="adj4" fmla="val 109319"/>
              <a:gd name="adj5" fmla="val 106454"/>
              <a:gd name="adj6" fmla="val 116972"/>
            </a:avLst>
          </a:prstGeom>
          <a:noFill/>
          <a:ln w="12700" cap="sq">
            <a:solidFill>
              <a:srgbClr val="FFFF00"/>
            </a:solidFill>
            <a:miter lim="800000"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sqrt(x)</a:t>
            </a:r>
            <a:r>
              <a:rPr kumimoji="0"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，代表对</a:t>
            </a:r>
            <a:r>
              <a:rPr kumimoji="0"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kumimoji="0"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开平方。</a:t>
            </a:r>
            <a:endParaRPr kumimoji="0"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347" name="Text Box 59"/>
          <p:cNvSpPr txBox="1">
            <a:spLocks noChangeArrowheads="1"/>
          </p:cNvSpPr>
          <p:nvPr/>
        </p:nvSpPr>
        <p:spPr bwMode="ltGray">
          <a:xfrm>
            <a:off x="929268" y="5061670"/>
            <a:ext cx="668033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CC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⒊</a:t>
            </a:r>
            <a:r>
              <a:rPr lang="en-US" altLang="zh-CN" sz="2400" dirty="0" err="1">
                <a:solidFill>
                  <a:srgbClr val="FFCC00"/>
                </a:solidFill>
                <a:latin typeface="Arial" panose="020B0604020202020204" pitchFamily="34" charset="0"/>
                <a:ea typeface="楷体_GB2312" pitchFamily="49" charset="-122"/>
              </a:rPr>
              <a:t>ch</a:t>
            </a:r>
            <a:r>
              <a:rPr lang="zh-CN" altLang="en-US" sz="2400" dirty="0">
                <a:solidFill>
                  <a:srgbClr val="FFCC00"/>
                </a:solidFill>
                <a:latin typeface="Arial" panose="020B0604020202020204" pitchFamily="34" charset="0"/>
                <a:ea typeface="楷体_GB2312" pitchFamily="49" charset="-122"/>
              </a:rPr>
              <a:t>为字符变量，判断</a:t>
            </a:r>
            <a:r>
              <a:rPr lang="en-US" altLang="zh-CN" sz="2400" dirty="0" err="1">
                <a:solidFill>
                  <a:srgbClr val="FFCC00"/>
                </a:solidFill>
                <a:latin typeface="Arial" panose="020B0604020202020204" pitchFamily="34" charset="0"/>
                <a:ea typeface="楷体_GB2312" pitchFamily="49" charset="-122"/>
              </a:rPr>
              <a:t>ch</a:t>
            </a:r>
            <a:r>
              <a:rPr lang="zh-CN" altLang="en-US" sz="2400" dirty="0">
                <a:solidFill>
                  <a:srgbClr val="FFCC00"/>
                </a:solidFill>
                <a:latin typeface="Arial" panose="020B0604020202020204" pitchFamily="34" charset="0"/>
                <a:ea typeface="楷体_GB2312" pitchFamily="49" charset="-122"/>
              </a:rPr>
              <a:t>是否为字母的表达式。</a:t>
            </a:r>
            <a:endParaRPr lang="zh-CN" altLang="en-US" sz="2400" dirty="0">
              <a:solidFill>
                <a:srgbClr val="FFCC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348" name="Text Box 60"/>
          <p:cNvSpPr txBox="1">
            <a:spLocks noChangeArrowheads="1"/>
          </p:cNvSpPr>
          <p:nvPr/>
        </p:nvSpPr>
        <p:spPr bwMode="ltGray">
          <a:xfrm>
            <a:off x="931077" y="5617220"/>
            <a:ext cx="693123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33CCFF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sz="2400" dirty="0" err="1">
                <a:solidFill>
                  <a:srgbClr val="33CCFF"/>
                </a:solidFill>
                <a:latin typeface="Arial" panose="020B0604020202020204" pitchFamily="34" charset="0"/>
                <a:ea typeface="楷体_GB2312" pitchFamily="49" charset="-122"/>
              </a:rPr>
              <a:t>ch</a:t>
            </a:r>
            <a:r>
              <a:rPr lang="en-US" altLang="zh-CN" sz="2400" dirty="0">
                <a:solidFill>
                  <a:srgbClr val="33CCFF"/>
                </a:solidFill>
                <a:latin typeface="Arial" panose="020B0604020202020204" pitchFamily="34" charset="0"/>
                <a:ea typeface="楷体_GB2312" pitchFamily="49" charset="-122"/>
              </a:rPr>
              <a:t> &gt;= 'a’ </a:t>
            </a:r>
            <a:r>
              <a:rPr lang="en-US" altLang="zh-CN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&amp;&amp; </a:t>
            </a:r>
            <a:r>
              <a:rPr lang="en-US" altLang="zh-CN" sz="2400" dirty="0" err="1">
                <a:solidFill>
                  <a:srgbClr val="33CCFF"/>
                </a:solidFill>
                <a:latin typeface="Arial" panose="020B0604020202020204" pitchFamily="34" charset="0"/>
                <a:ea typeface="楷体_GB2312" pitchFamily="49" charset="-122"/>
              </a:rPr>
              <a:t>ch</a:t>
            </a:r>
            <a:r>
              <a:rPr lang="en-US" altLang="zh-CN" sz="2400" dirty="0">
                <a:solidFill>
                  <a:srgbClr val="33CCFF"/>
                </a:solidFill>
                <a:latin typeface="Arial" panose="020B0604020202020204" pitchFamily="34" charset="0"/>
                <a:ea typeface="楷体_GB2312" pitchFamily="49" charset="-122"/>
              </a:rPr>
              <a:t> &lt;= 'z’)  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| | </a:t>
            </a:r>
            <a:r>
              <a:rPr lang="en-US" altLang="zh-CN" sz="2400" dirty="0">
                <a:solidFill>
                  <a:srgbClr val="33CCFF"/>
                </a:solidFill>
                <a:latin typeface="Arial" panose="020B0604020202020204" pitchFamily="34" charset="0"/>
                <a:ea typeface="楷体_GB2312" pitchFamily="49" charset="-122"/>
              </a:rPr>
              <a:t> (</a:t>
            </a:r>
            <a:r>
              <a:rPr lang="en-US" altLang="zh-CN" sz="2400" dirty="0" err="1">
                <a:solidFill>
                  <a:srgbClr val="33CCFF"/>
                </a:solidFill>
                <a:latin typeface="Arial" panose="020B0604020202020204" pitchFamily="34" charset="0"/>
                <a:ea typeface="楷体_GB2312" pitchFamily="49" charset="-122"/>
              </a:rPr>
              <a:t>ch</a:t>
            </a:r>
            <a:r>
              <a:rPr lang="en-US" altLang="zh-CN" sz="2400" dirty="0">
                <a:solidFill>
                  <a:srgbClr val="33CCFF"/>
                </a:solidFill>
                <a:latin typeface="Arial" panose="020B0604020202020204" pitchFamily="34" charset="0"/>
                <a:ea typeface="楷体_GB2312" pitchFamily="49" charset="-122"/>
              </a:rPr>
              <a:t> &gt;= 'A’ </a:t>
            </a:r>
            <a:r>
              <a:rPr lang="en-US" altLang="zh-CN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&amp;&amp; </a:t>
            </a:r>
            <a:r>
              <a:rPr lang="en-US" altLang="zh-CN" sz="2400" dirty="0" err="1">
                <a:solidFill>
                  <a:srgbClr val="33CCFF"/>
                </a:solidFill>
                <a:latin typeface="Arial" panose="020B0604020202020204" pitchFamily="34" charset="0"/>
                <a:ea typeface="楷体_GB2312" pitchFamily="49" charset="-122"/>
              </a:rPr>
              <a:t>ch</a:t>
            </a:r>
            <a:r>
              <a:rPr lang="en-US" altLang="zh-CN" sz="2400" dirty="0">
                <a:solidFill>
                  <a:srgbClr val="33CCFF"/>
                </a:solidFill>
                <a:latin typeface="Arial" panose="020B0604020202020204" pitchFamily="34" charset="0"/>
                <a:ea typeface="楷体_GB2312" pitchFamily="49" charset="-122"/>
              </a:rPr>
              <a:t> &lt;= 'Z')</a:t>
            </a:r>
            <a:endParaRPr lang="en-US" altLang="zh-CN" sz="2400" dirty="0">
              <a:solidFill>
                <a:srgbClr val="33CC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349" name="AutoShape 61"/>
          <p:cNvSpPr>
            <a:spLocks noChangeArrowheads="1"/>
          </p:cNvSpPr>
          <p:nvPr/>
        </p:nvSpPr>
        <p:spPr bwMode="ltGray">
          <a:xfrm>
            <a:off x="7862311" y="5593007"/>
            <a:ext cx="4104918" cy="762000"/>
          </a:xfrm>
          <a:prstGeom prst="cloudCallout">
            <a:avLst>
              <a:gd name="adj1" fmla="val -106297"/>
              <a:gd name="adj2" fmla="val 21213"/>
            </a:avLst>
          </a:prstGeom>
          <a:noFill/>
          <a:ln w="12700" cap="sq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None/>
            </a:pPr>
            <a:r>
              <a:rPr kumimoji="0"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不是字母的表达式？</a:t>
            </a:r>
            <a:endParaRPr kumimoji="0" lang="zh-CN" altLang="en-US" sz="240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2" dur="500"/>
                                        <p:tgtEl>
                                          <p:spTgt spid="1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12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4" dur="500"/>
                                        <p:tgtEl>
                                          <p:spTgt spid="1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2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2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7" dur="500"/>
                                        <p:tgtEl>
                                          <p:spTgt spid="12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autoUpdateAnimBg="0"/>
      <p:bldP spid="12326" grpId="0" autoUpdateAnimBg="0"/>
      <p:bldP spid="12327" grpId="0" autoUpdateAnimBg="0"/>
      <p:bldP spid="12328" grpId="0" autoUpdateAnimBg="0"/>
      <p:bldP spid="12329" grpId="0" autoUpdateAnimBg="0"/>
      <p:bldP spid="12331" grpId="0" autoUpdateAnimBg="0"/>
      <p:bldP spid="12332" grpId="0" autoUpdateAnimBg="0"/>
      <p:bldP spid="12333" grpId="0" autoUpdateAnimBg="0"/>
      <p:bldP spid="12337" grpId="0" autoUpdateAnimBg="0"/>
      <p:bldP spid="12338" grpId="0" autoUpdateAnimBg="0"/>
      <p:bldP spid="12339" grpId="0" autoUpdateAnimBg="0"/>
      <p:bldP spid="12340" grpId="0" autoUpdateAnimBg="0"/>
      <p:bldP spid="12341" grpId="0" autoUpdateAnimBg="0"/>
      <p:bldP spid="12342" grpId="0" autoUpdateAnimBg="0"/>
      <p:bldP spid="12346" grpId="0" animBg="1" autoUpdateAnimBg="0"/>
      <p:bldP spid="12347" grpId="0" autoUpdateAnimBg="0"/>
      <p:bldP spid="12348" grpId="0" autoUpdateAnimBg="0"/>
      <p:bldP spid="12349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711" y="381000"/>
            <a:ext cx="11902289" cy="4572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66FFFF"/>
                </a:solidFill>
                <a:ea typeface="华文新魏" panose="02010800040101010101" pitchFamily="2" charset="-122"/>
              </a:rPr>
              <a:t>      </a:t>
            </a:r>
            <a:r>
              <a:rPr lang="en-US" altLang="zh-CN" sz="2400" b="1" dirty="0">
                <a:solidFill>
                  <a:srgbClr val="FF0000"/>
                </a:solidFill>
                <a:ea typeface="华文新魏" panose="02010800040101010101" pitchFamily="2" charset="-122"/>
              </a:rPr>
              <a:t>*</a:t>
            </a:r>
            <a:r>
              <a:rPr lang="en-US" altLang="zh-CN" sz="2400" b="1" dirty="0">
                <a:solidFill>
                  <a:srgbClr val="66FFFF"/>
                </a:solidFill>
                <a:ea typeface="华文新魏" panose="02010800040101010101" pitchFamily="2" charset="-122"/>
              </a:rPr>
              <a:t>⒋</a:t>
            </a:r>
            <a:r>
              <a:rPr lang="zh-CN" altLang="en-US" sz="2400" b="1" dirty="0">
                <a:solidFill>
                  <a:srgbClr val="66FFFF"/>
                </a:solidFill>
                <a:ea typeface="楷体_GB2312" pitchFamily="49" charset="-122"/>
              </a:rPr>
              <a:t>位运算</a:t>
            </a:r>
            <a:endParaRPr lang="zh-CN" altLang="en-US" sz="2400" b="1" dirty="0">
              <a:solidFill>
                <a:srgbClr val="66FFFF"/>
              </a:solidFill>
              <a:ea typeface="楷体_GB2312" pitchFamily="49" charset="-122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302418" y="918607"/>
            <a:ext cx="11889581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        位运算的概念：</a:t>
            </a:r>
            <a:endParaRPr lang="en-US" altLang="zh-CN" sz="2400" b="1" dirty="0">
              <a:solidFill>
                <a:srgbClr val="FFFF00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        </a:t>
            </a:r>
            <a:r>
              <a:rPr lang="zh-CN" altLang="en-US" sz="2400" b="1" dirty="0">
                <a:solidFill>
                  <a:srgbClr val="FFFFCC"/>
                </a:solidFill>
                <a:ea typeface="楷体_GB2312" pitchFamily="49" charset="-122"/>
              </a:rPr>
              <a:t>数据在计算机中是用二进制表示的；数据运算对数据类型整体进行。</a:t>
            </a:r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位运算</a:t>
            </a:r>
            <a:r>
              <a:rPr lang="zh-CN" altLang="en-US" sz="2400" b="1" dirty="0">
                <a:solidFill>
                  <a:srgbClr val="FFFFCC"/>
                </a:solidFill>
                <a:ea typeface="楷体_GB2312" pitchFamily="49" charset="-122"/>
              </a:rPr>
              <a:t>是数据对应的二进制位进行与进位借位无关。</a:t>
            </a:r>
            <a:endParaRPr lang="zh-CN" altLang="en-US" sz="2400" b="1" dirty="0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97047" y="2118757"/>
            <a:ext cx="2338388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位运算的对象：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FF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  <a:endParaRPr lang="en-US" altLang="zh-CN" dirty="0">
              <a:solidFill>
                <a:srgbClr val="FFFF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FF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字符型</a:t>
            </a:r>
            <a:endParaRPr lang="en-US" altLang="zh-CN" dirty="0">
              <a:solidFill>
                <a:srgbClr val="FFFF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95460" y="3249057"/>
            <a:ext cx="2646362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位运算分为两类：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FF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位逻辑运算</a:t>
            </a:r>
            <a:endParaRPr lang="en-US" altLang="zh-CN" dirty="0">
              <a:solidFill>
                <a:srgbClr val="FFFF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FF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移位运算</a:t>
            </a:r>
            <a:endParaRPr lang="en-US" altLang="zh-CN" dirty="0">
              <a:solidFill>
                <a:srgbClr val="FFFF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13" grpId="0" autoUpdateAnimBg="0"/>
      <p:bldP spid="4" grpId="0" autoUpdateAnimBg="0"/>
      <p:bldP spid="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62550" y="471530"/>
            <a:ext cx="9719650" cy="533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</a:t>
            </a:r>
            <a:r>
              <a:rPr lang="en-US" altLang="zh-CN" sz="2400" b="1" dirty="0">
                <a:solidFill>
                  <a:srgbClr val="FFFF00"/>
                </a:solidFill>
                <a:ea typeface="华文新魏" panose="02010800040101010101" pitchFamily="2" charset="-122"/>
                <a:cs typeface="+mn-cs"/>
              </a:rPr>
              <a:t>⑴</a:t>
            </a:r>
            <a:r>
              <a:rPr lang="zh-CN" altLang="en-US" sz="24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位逻辑运算</a:t>
            </a:r>
            <a:endParaRPr lang="zh-CN" altLang="en-US" sz="24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14" name="Group 475"/>
          <p:cNvGraphicFramePr>
            <a:graphicFrameLocks noGrp="1"/>
          </p:cNvGraphicFramePr>
          <p:nvPr/>
        </p:nvGraphicFramePr>
        <p:xfrm>
          <a:off x="1053612" y="1131886"/>
          <a:ext cx="9783387" cy="2297114"/>
        </p:xfrm>
        <a:graphic>
          <a:graphicData uri="http://schemas.openxmlformats.org/drawingml/2006/table">
            <a:tbl>
              <a:tblPr/>
              <a:tblGrid>
                <a:gridCol w="2226437"/>
                <a:gridCol w="2612657"/>
                <a:gridCol w="2840338"/>
                <a:gridCol w="2103955"/>
              </a:tblGrid>
              <a:tr h="459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运算符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7" marR="90007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Arial" panose="020B0604020202020204" pitchFamily="34" charset="0"/>
                        </a:rPr>
                        <a:t>运算规则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/>
                        <a:cs typeface="Arial" panose="020B0604020202020204" pitchFamily="34" charset="0"/>
                      </a:endParaRPr>
                    </a:p>
                  </a:txBody>
                  <a:tcPr marL="90007" marR="90007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示例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7" marR="90007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作用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7" marR="90007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~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7" marR="90007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Arial" panose="020B0604020202020204" pitchFamily="34" charset="0"/>
                        </a:rPr>
                        <a:t>按位取反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/>
                        <a:cs typeface="Arial" panose="020B0604020202020204" pitchFamily="34" charset="0"/>
                      </a:endParaRPr>
                    </a:p>
                  </a:txBody>
                  <a:tcPr marL="90007" marR="90007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~b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7" marR="90007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整体取反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7" marR="90007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Gungsuh" pitchFamily="18" charset="-127"/>
                          <a:cs typeface="Arial" panose="020B0604020202020204" pitchFamily="34" charset="0"/>
                        </a:rPr>
                        <a:t>&amp;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Gungsuh" pitchFamily="18" charset="-127"/>
                        <a:cs typeface="Arial" panose="020B0604020202020204" pitchFamily="34" charset="0"/>
                      </a:endParaRPr>
                    </a:p>
                  </a:txBody>
                  <a:tcPr marL="90007" marR="90007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Arial" panose="020B0604020202020204" pitchFamily="34" charset="0"/>
                        </a:rPr>
                        <a:t>按位与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/>
                        <a:cs typeface="Arial" panose="020B0604020202020204" pitchFamily="34" charset="0"/>
                      </a:endParaRPr>
                    </a:p>
                  </a:txBody>
                  <a:tcPr marL="90007" marR="90007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3 &amp; 7</a:t>
                      </a:r>
                      <a:endParaRPr kumimoji="1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7" marR="90007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指定位清</a:t>
                      </a:r>
                      <a:r>
                        <a:rPr kumimoji="1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kumimoji="1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7" marR="90007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|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7" marR="90007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Arial" panose="020B0604020202020204" pitchFamily="34" charset="0"/>
                        </a:rPr>
                        <a:t>按位或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/>
                        <a:cs typeface="Arial" panose="020B0604020202020204" pitchFamily="34" charset="0"/>
                      </a:endParaRPr>
                    </a:p>
                  </a:txBody>
                  <a:tcPr marL="90007" marR="90007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s  | 0x00ff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7" marR="90007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指定位置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7" marR="90007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^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7" marR="90007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Arial" panose="020B0604020202020204" pitchFamily="34" charset="0"/>
                        </a:rPr>
                        <a:t>按位异或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/>
                        <a:cs typeface="Arial" panose="020B0604020202020204" pitchFamily="34" charset="0"/>
                      </a:endParaRPr>
                    </a:p>
                  </a:txBody>
                  <a:tcPr marL="90007" marR="90007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x^(y+5)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7" marR="90007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指定位取反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7" marR="90007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62550" y="3889345"/>
            <a:ext cx="5592763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ea typeface="楷体_GB2312" pitchFamily="49" charset="-122"/>
              </a:rPr>
              <a:t>        </a:t>
            </a:r>
            <a:r>
              <a:rPr lang="zh-CN" altLang="en-US" sz="2400" b="1" dirty="0">
                <a:solidFill>
                  <a:srgbClr val="FFFFFF"/>
                </a:solidFill>
                <a:ea typeface="楷体_GB2312" pitchFamily="49" charset="-122"/>
              </a:rPr>
              <a:t>说明：</a:t>
            </a:r>
            <a:endParaRPr lang="en-US" altLang="zh-CN" sz="2400" b="1" dirty="0">
              <a:solidFill>
                <a:srgbClr val="FFFFFF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ea typeface="楷体_GB2312" pitchFamily="49" charset="-122"/>
              </a:rPr>
              <a:t>         ① </a:t>
            </a:r>
            <a:r>
              <a:rPr lang="zh-CN" altLang="en-US" sz="2400" b="1" dirty="0">
                <a:solidFill>
                  <a:srgbClr val="FFFFFF"/>
                </a:solidFill>
                <a:ea typeface="楷体_GB2312" pitchFamily="49" charset="-122"/>
              </a:rPr>
              <a:t>运算对象必须是整型或字符型；</a:t>
            </a:r>
            <a:endParaRPr lang="en-US" altLang="zh-CN" sz="2400" b="1" dirty="0">
              <a:solidFill>
                <a:srgbClr val="FFFFFF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ea typeface="楷体_GB2312" pitchFamily="49" charset="-122"/>
              </a:rPr>
              <a:t>         ②~</a:t>
            </a:r>
            <a:r>
              <a:rPr lang="zh-CN" altLang="en-US" sz="2400" b="1" dirty="0">
                <a:solidFill>
                  <a:srgbClr val="FFFFFF"/>
                </a:solidFill>
                <a:ea typeface="楷体_GB2312" pitchFamily="49" charset="-122"/>
              </a:rPr>
              <a:t>为单目运算；</a:t>
            </a:r>
            <a:endParaRPr lang="en-US" altLang="zh-CN" sz="2400" b="1" dirty="0">
              <a:solidFill>
                <a:srgbClr val="FFFFFF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ea typeface="楷体_GB2312" pitchFamily="49" charset="-122"/>
              </a:rPr>
              <a:t>         ③</a:t>
            </a:r>
            <a:r>
              <a:rPr lang="zh-CN" altLang="en-US" sz="2400" b="1" dirty="0">
                <a:solidFill>
                  <a:srgbClr val="FFFFFF"/>
                </a:solidFill>
                <a:ea typeface="楷体_GB2312" pitchFamily="49" charset="-122"/>
              </a:rPr>
              <a:t>运算按对应位，逐位进行。</a:t>
            </a:r>
            <a:endParaRPr lang="zh-CN" altLang="en-US" sz="2400" b="1" dirty="0">
              <a:solidFill>
                <a:srgbClr val="FFFF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1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271604" y="613040"/>
            <a:ext cx="9710596" cy="442912"/>
          </a:xfrm>
        </p:spPr>
        <p:txBody>
          <a:bodyPr/>
          <a:lstStyle/>
          <a:p>
            <a:pPr algn="l"/>
            <a:r>
              <a:rPr lang="zh-CN" altLang="en-US" sz="2400" b="1" dirty="0">
                <a:solidFill>
                  <a:srgbClr val="CCEC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①</a:t>
            </a:r>
            <a:r>
              <a:rPr lang="zh-CN" altLang="en-US" sz="2400" b="1" dirty="0">
                <a:solidFill>
                  <a:srgbClr val="CCECFF"/>
                </a:solidFill>
                <a:latin typeface="华文新魏" panose="02010800040101010101" pitchFamily="2" charset="-122"/>
              </a:rPr>
              <a:t>位非（单目、按位取反）运算 </a:t>
            </a:r>
            <a:r>
              <a:rPr lang="en-US" altLang="zh-CN" sz="2400" b="1" dirty="0">
                <a:solidFill>
                  <a:srgbClr val="CCECFF"/>
                </a:solidFill>
                <a:latin typeface="华文新魏" panose="02010800040101010101" pitchFamily="2" charset="-122"/>
              </a:rPr>
              <a:t>~</a:t>
            </a:r>
            <a:r>
              <a:rPr lang="zh-CN" altLang="en-US" sz="2400" b="1" dirty="0">
                <a:solidFill>
                  <a:srgbClr val="CCECFF"/>
                </a:solidFill>
                <a:latin typeface="华文新魏" panose="02010800040101010101" pitchFamily="2" charset="-122"/>
              </a:rPr>
              <a:t>（单目）</a:t>
            </a:r>
            <a:endParaRPr lang="zh-CN" altLang="en-US" sz="2400" dirty="0"/>
          </a:p>
        </p:txBody>
      </p:sp>
      <p:graphicFrame>
        <p:nvGraphicFramePr>
          <p:cNvPr id="3" name="Group 475"/>
          <p:cNvGraphicFramePr>
            <a:graphicFrameLocks noGrp="1"/>
          </p:cNvGraphicFramePr>
          <p:nvPr/>
        </p:nvGraphicFramePr>
        <p:xfrm>
          <a:off x="5447929" y="1124745"/>
          <a:ext cx="3816351" cy="2498723"/>
        </p:xfrm>
        <a:graphic>
          <a:graphicData uri="http://schemas.openxmlformats.org/drawingml/2006/table">
            <a:tbl>
              <a:tblPr/>
              <a:tblGrid>
                <a:gridCol w="1272117"/>
                <a:gridCol w="1272117"/>
                <a:gridCol w="1272117"/>
              </a:tblGrid>
              <a:tr h="42006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真值表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&amp;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90000" marR="90000" marT="46793" marB="4679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90000" marR="90000" marT="46793" marB="4679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b1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Arial" panose="020B0604020202020204" pitchFamily="34" charset="0"/>
                        </a:rPr>
                        <a:t>b2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b1&amp;b2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Gungsuh" pitchFamily="18" charset="-127"/>
                          <a:cs typeface="Arial" panose="020B0604020202020204" pitchFamily="34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Gungsuh" pitchFamily="18" charset="-127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Arial" panose="020B0604020202020204" pitchFamily="34" charset="0"/>
                        </a:rPr>
                        <a:t>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kumimoji="1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Arial" panose="020B0604020202020204" pitchFamily="34" charset="0"/>
                        </a:rPr>
                        <a:t>1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Arial" panose="020B0604020202020204" pitchFamily="34" charset="0"/>
                        </a:rPr>
                        <a:t>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Arial" panose="020B0604020202020204" pitchFamily="34" charset="0"/>
                        </a:rPr>
                        <a:t>1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96527" y="1141341"/>
            <a:ext cx="4687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CEC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②</a:t>
            </a:r>
            <a:r>
              <a:rPr lang="zh-CN" altLang="en-US" sz="2400" b="1" dirty="0">
                <a:solidFill>
                  <a:srgbClr val="CCECFF"/>
                </a:solidFill>
                <a:latin typeface="华文新魏" panose="02010800040101010101" pitchFamily="2" charset="-122"/>
              </a:rPr>
              <a:t>位与运算</a:t>
            </a:r>
            <a:r>
              <a:rPr lang="en-US" altLang="zh-CN" sz="2400" b="1" dirty="0">
                <a:solidFill>
                  <a:srgbClr val="CCECFF"/>
                </a:solidFill>
                <a:latin typeface="华文新魏" panose="02010800040101010101" pitchFamily="2" charset="-122"/>
              </a:rPr>
              <a:t>&amp;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96527" y="3686251"/>
            <a:ext cx="4687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CEC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③</a:t>
            </a:r>
            <a:r>
              <a:rPr lang="zh-CN" altLang="en-US" sz="2400" b="1" dirty="0">
                <a:solidFill>
                  <a:srgbClr val="CCECFF"/>
                </a:solidFill>
                <a:latin typeface="华文新魏" panose="02010800040101010101" pitchFamily="2" charset="-122"/>
              </a:rPr>
              <a:t>位或运算</a:t>
            </a:r>
            <a:r>
              <a:rPr lang="en-US" altLang="zh-CN" sz="2400" b="1" dirty="0">
                <a:solidFill>
                  <a:srgbClr val="CCECFF"/>
                </a:solidFill>
                <a:latin typeface="华文新魏" panose="02010800040101010101" pitchFamily="2" charset="-122"/>
              </a:rPr>
              <a:t>|</a:t>
            </a:r>
            <a:endParaRPr lang="zh-CN" altLang="en-US" sz="2400" dirty="0"/>
          </a:p>
        </p:txBody>
      </p:sp>
      <p:graphicFrame>
        <p:nvGraphicFramePr>
          <p:cNvPr id="7" name="Group 475"/>
          <p:cNvGraphicFramePr>
            <a:graphicFrameLocks noGrp="1"/>
          </p:cNvGraphicFramePr>
          <p:nvPr/>
        </p:nvGraphicFramePr>
        <p:xfrm>
          <a:off x="5413071" y="3722401"/>
          <a:ext cx="3816351" cy="2498723"/>
        </p:xfrm>
        <a:graphic>
          <a:graphicData uri="http://schemas.openxmlformats.org/drawingml/2006/table">
            <a:tbl>
              <a:tblPr/>
              <a:tblGrid>
                <a:gridCol w="1272117"/>
                <a:gridCol w="1272117"/>
                <a:gridCol w="1272117"/>
              </a:tblGrid>
              <a:tr h="42006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真值表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|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90000" marR="90000" marT="46793" marB="4679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90000" marR="90000" marT="46793" marB="4679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b1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Arial" panose="020B0604020202020204" pitchFamily="34" charset="0"/>
                        </a:rPr>
                        <a:t>b2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b1|b2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Gungsuh" pitchFamily="18" charset="-127"/>
                          <a:cs typeface="Arial" panose="020B0604020202020204" pitchFamily="34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Gungsuh" pitchFamily="18" charset="-127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Arial" panose="020B0604020202020204" pitchFamily="34" charset="0"/>
                        </a:rPr>
                        <a:t>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kumimoji="1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Arial" panose="020B0604020202020204" pitchFamily="34" charset="0"/>
                        </a:rPr>
                        <a:t>1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Arial" panose="020B0604020202020204" pitchFamily="34" charset="0"/>
                        </a:rPr>
                        <a:t>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Arial" panose="020B0604020202020204" pitchFamily="34" charset="0"/>
                        </a:rPr>
                        <a:t>1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298764" y="603984"/>
            <a:ext cx="9683436" cy="442912"/>
          </a:xfrm>
        </p:spPr>
        <p:txBody>
          <a:bodyPr/>
          <a:lstStyle/>
          <a:p>
            <a:pPr algn="l"/>
            <a:r>
              <a:rPr lang="en-US" altLang="zh-CN" sz="2400" b="1" dirty="0">
                <a:solidFill>
                  <a:srgbClr val="CCEC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④</a:t>
            </a:r>
            <a:r>
              <a:rPr lang="zh-CN" altLang="en-US" sz="2400" b="1" dirty="0">
                <a:solidFill>
                  <a:srgbClr val="CCECFF"/>
                </a:solidFill>
                <a:latin typeface="华文新魏" panose="02010800040101010101" pitchFamily="2" charset="-122"/>
              </a:rPr>
              <a:t>位异或运算 </a:t>
            </a:r>
            <a:r>
              <a:rPr lang="en-US" altLang="zh-CN" sz="2400" b="1" dirty="0">
                <a:solidFill>
                  <a:srgbClr val="CCECFF"/>
                </a:solidFill>
                <a:latin typeface="华文新魏" panose="02010800040101010101" pitchFamily="2" charset="-122"/>
              </a:rPr>
              <a:t>^</a:t>
            </a:r>
            <a:endParaRPr lang="zh-CN" altLang="en-US" sz="2400" dirty="0"/>
          </a:p>
        </p:txBody>
      </p:sp>
      <p:graphicFrame>
        <p:nvGraphicFramePr>
          <p:cNvPr id="3" name="Group 475"/>
          <p:cNvGraphicFramePr>
            <a:graphicFrameLocks noGrp="1"/>
          </p:cNvGraphicFramePr>
          <p:nvPr/>
        </p:nvGraphicFramePr>
        <p:xfrm>
          <a:off x="3657884" y="1467197"/>
          <a:ext cx="3816351" cy="2498723"/>
        </p:xfrm>
        <a:graphic>
          <a:graphicData uri="http://schemas.openxmlformats.org/drawingml/2006/table">
            <a:tbl>
              <a:tblPr/>
              <a:tblGrid>
                <a:gridCol w="1272117"/>
                <a:gridCol w="1272117"/>
                <a:gridCol w="1272117"/>
              </a:tblGrid>
              <a:tr h="42006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真值表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90000" marR="90000" marT="46793" marB="4679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90000" marR="90000" marT="46793" marB="4679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b1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Arial" panose="020B0604020202020204" pitchFamily="34" charset="0"/>
                        </a:rPr>
                        <a:t>b2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b1^b2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Gungsuh" pitchFamily="18" charset="-127"/>
                          <a:cs typeface="Arial" panose="020B0604020202020204" pitchFamily="34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Gungsuh" pitchFamily="18" charset="-127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Arial" panose="020B0604020202020204" pitchFamily="34" charset="0"/>
                        </a:rPr>
                        <a:t>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kumimoji="1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Arial" panose="020B0604020202020204" pitchFamily="34" charset="0"/>
                        </a:rPr>
                        <a:t>1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Arial" panose="020B0604020202020204" pitchFamily="34" charset="0"/>
                        </a:rPr>
                        <a:t>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/>
                          <a:cs typeface="Arial" panose="020B0604020202020204" pitchFamily="34" charset="0"/>
                        </a:rPr>
                        <a:t>1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89998" marR="89998" marT="46795" marB="4679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71604" y="435318"/>
            <a:ext cx="9710596" cy="5334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400" b="1" dirty="0">
                <a:solidFill>
                  <a:srgbClr val="FFFF00"/>
                </a:solidFill>
                <a:ea typeface="华文新魏" panose="02010800040101010101" pitchFamily="2" charset="-122"/>
                <a:cs typeface="+mn-cs"/>
              </a:rPr>
              <a:t>       ⑵</a:t>
            </a:r>
            <a:r>
              <a:rPr lang="zh-CN" altLang="en-US" sz="24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移位运算</a:t>
            </a:r>
            <a:endParaRPr lang="zh-CN" altLang="en-US" sz="24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14" name="Group 475"/>
          <p:cNvGraphicFramePr>
            <a:graphicFrameLocks noGrp="1"/>
          </p:cNvGraphicFramePr>
          <p:nvPr/>
        </p:nvGraphicFramePr>
        <p:xfrm>
          <a:off x="1038225" y="1006474"/>
          <a:ext cx="8151042" cy="1377960"/>
        </p:xfrm>
        <a:graphic>
          <a:graphicData uri="http://schemas.openxmlformats.org/drawingml/2006/table">
            <a:tbl>
              <a:tblPr/>
              <a:tblGrid>
                <a:gridCol w="2717014"/>
                <a:gridCol w="2717014"/>
                <a:gridCol w="2717014"/>
              </a:tblGrid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运算符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运算规则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示例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Gungsuh" pitchFamily="18" charset="-127"/>
                          <a:cs typeface="Arial" panose="020B0604020202020204" pitchFamily="34" charset="0"/>
                        </a:rPr>
                        <a:t>&lt;&lt;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Gungsuh" pitchFamily="18" charset="-127"/>
                        <a:cs typeface="Arial" panose="020B0604020202020204" pitchFamily="34" charset="0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左移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b &lt;&lt; 3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&gt;&gt;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Gungsuh" pitchFamily="18" charset="-127"/>
                        <a:cs typeface="Arial" panose="020B0604020202020204" pitchFamily="34" charset="0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右移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s &gt;&gt; (n+3)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11150" y="2467455"/>
            <a:ext cx="5591175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ea typeface="楷体_GB2312" pitchFamily="49" charset="-122"/>
              </a:rPr>
              <a:t>        </a:t>
            </a:r>
            <a:r>
              <a:rPr lang="zh-CN" altLang="en-US" sz="2400" b="1" dirty="0">
                <a:solidFill>
                  <a:srgbClr val="FFFFFF"/>
                </a:solidFill>
                <a:ea typeface="楷体_GB2312" pitchFamily="49" charset="-122"/>
              </a:rPr>
              <a:t>说明：</a:t>
            </a:r>
            <a:endParaRPr lang="en-US" altLang="zh-CN" sz="2400" b="1" dirty="0">
              <a:solidFill>
                <a:srgbClr val="FFFFFF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ea typeface="楷体_GB2312" pitchFamily="49" charset="-122"/>
              </a:rPr>
              <a:t>        ① </a:t>
            </a:r>
            <a:r>
              <a:rPr lang="zh-CN" altLang="en-US" sz="2400" b="1" dirty="0">
                <a:solidFill>
                  <a:srgbClr val="FFFFFF"/>
                </a:solidFill>
                <a:ea typeface="楷体_GB2312" pitchFamily="49" charset="-122"/>
              </a:rPr>
              <a:t>运算对象必须是整型或字符型；</a:t>
            </a:r>
            <a:endParaRPr lang="en-US" altLang="zh-CN" sz="2400" b="1" dirty="0">
              <a:solidFill>
                <a:srgbClr val="FFFFFF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ea typeface="楷体_GB2312" pitchFamily="49" charset="-122"/>
              </a:rPr>
              <a:t>        ②</a:t>
            </a:r>
            <a:r>
              <a:rPr lang="zh-CN" altLang="en-US" sz="2400" b="1" dirty="0">
                <a:solidFill>
                  <a:srgbClr val="FFFFFF"/>
                </a:solidFill>
                <a:ea typeface="楷体_GB2312" pitchFamily="49" charset="-122"/>
              </a:rPr>
              <a:t>整体二进制位移动。</a:t>
            </a:r>
            <a:endParaRPr lang="en-US" altLang="zh-CN" sz="2400" b="1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58390" name="矩形 1"/>
          <p:cNvSpPr>
            <a:spLocks noChangeArrowheads="1"/>
          </p:cNvSpPr>
          <p:nvPr/>
        </p:nvSpPr>
        <p:spPr bwMode="auto">
          <a:xfrm>
            <a:off x="934032" y="3678478"/>
            <a:ext cx="170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CCEC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①</a:t>
            </a:r>
            <a:r>
              <a:rPr lang="zh-CN" altLang="en-US" sz="2400" b="1" dirty="0">
                <a:solidFill>
                  <a:srgbClr val="CCECFF"/>
                </a:solidFill>
                <a:latin typeface="华文新魏" panose="02010800040101010101" pitchFamily="2" charset="-122"/>
              </a:rPr>
              <a:t>左移 </a:t>
            </a:r>
            <a:r>
              <a:rPr lang="en-US" altLang="zh-CN" sz="2400" b="1" dirty="0">
                <a:solidFill>
                  <a:srgbClr val="CCECFF"/>
                </a:solidFill>
                <a:latin typeface="华文新魏" panose="02010800040101010101" pitchFamily="2" charset="-122"/>
              </a:rPr>
              <a:t>&lt;&lt;</a:t>
            </a:r>
            <a:endParaRPr lang="zh-CN" altLang="en-US" sz="2400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71604" y="4148139"/>
            <a:ext cx="1043290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       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操作：将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a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中的二进制位，左移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n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（无符号整数），高位移出低位补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0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。</a:t>
            </a:r>
            <a:endParaRPr lang="zh-CN" altLang="zh-CN" sz="24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15" grpId="0" autoUpdateAnimBg="0"/>
      <p:bldP spid="58390" grpId="0"/>
      <p:bldP spid="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 noChangeArrowheads="1"/>
          </p:cNvSpPr>
          <p:nvPr>
            <p:ph type="title"/>
          </p:nvPr>
        </p:nvSpPr>
        <p:spPr>
          <a:xfrm>
            <a:off x="280657" y="486290"/>
            <a:ext cx="9703131" cy="442912"/>
          </a:xfrm>
        </p:spPr>
        <p:txBody>
          <a:bodyPr/>
          <a:lstStyle/>
          <a:p>
            <a:pPr algn="l"/>
            <a:r>
              <a:rPr lang="en-US" altLang="zh-CN" sz="2400" b="1" dirty="0">
                <a:solidFill>
                  <a:srgbClr val="CCEC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②</a:t>
            </a:r>
            <a:r>
              <a:rPr lang="zh-CN" altLang="en-US" sz="2400" b="1" dirty="0">
                <a:solidFill>
                  <a:srgbClr val="CCECFF"/>
                </a:solidFill>
                <a:latin typeface="华文新魏" panose="02010800040101010101" pitchFamily="2" charset="-122"/>
              </a:rPr>
              <a:t>右移 </a:t>
            </a:r>
            <a:r>
              <a:rPr lang="en-US" altLang="zh-CN" sz="2400" b="1" dirty="0">
                <a:solidFill>
                  <a:srgbClr val="CCECFF"/>
                </a:solidFill>
                <a:latin typeface="华文新魏" panose="02010800040101010101" pitchFamily="2" charset="-122"/>
              </a:rPr>
              <a:t>&gt;&gt;</a:t>
            </a:r>
            <a:endParaRPr lang="zh-CN" altLang="en-US" sz="24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3746" y="2226024"/>
            <a:ext cx="7667625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       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操作：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       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无符号数称为逻辑右移，低位移出，高位补</a:t>
            </a:r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0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；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       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有符号数称为算数右移，低位移出，符号位自补。</a:t>
            </a:r>
            <a:endParaRPr lang="zh-CN" altLang="zh-CN" sz="2400" b="1"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80657" y="935212"/>
            <a:ext cx="3750194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      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格式：</a:t>
            </a:r>
            <a:endParaRPr lang="en-US" altLang="zh-CN" sz="2400" b="1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              a  &gt;&gt;   n</a:t>
            </a:r>
            <a:endParaRPr lang="en-US" altLang="zh-CN" sz="2400" b="1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400" b="1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73745" y="3307111"/>
            <a:ext cx="797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       右移一位相当于除 </a:t>
            </a:r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2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。</a:t>
            </a:r>
            <a:endParaRPr lang="zh-CN" altLang="zh-CN" sz="2400" b="1"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4" grpId="0" autoUpdateAnimBg="0"/>
      <p:bldP spid="6" grpId="0" autoUpdateAnimBg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 noChangeArrowheads="1"/>
          </p:cNvSpPr>
          <p:nvPr>
            <p:ph type="title"/>
          </p:nvPr>
        </p:nvSpPr>
        <p:spPr>
          <a:xfrm>
            <a:off x="271604" y="593239"/>
            <a:ext cx="9710596" cy="515938"/>
          </a:xfrm>
        </p:spPr>
        <p:txBody>
          <a:bodyPr/>
          <a:lstStyle/>
          <a:p>
            <a:pPr algn="l"/>
            <a:r>
              <a:rPr lang="en-US" altLang="zh-CN" sz="2400" b="1" dirty="0">
                <a:solidFill>
                  <a:srgbClr val="FFFF00"/>
                </a:solidFill>
                <a:ea typeface="华文新魏" panose="02010800040101010101" pitchFamily="2" charset="-122"/>
              </a:rPr>
              <a:t>       ⑶</a:t>
            </a:r>
            <a:r>
              <a:rPr lang="zh-CN" altLang="en-US" sz="24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运算赋值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graphicFrame>
        <p:nvGraphicFramePr>
          <p:cNvPr id="3" name="Group 475"/>
          <p:cNvGraphicFramePr>
            <a:graphicFrameLocks noGrp="1"/>
          </p:cNvGraphicFramePr>
          <p:nvPr/>
        </p:nvGraphicFramePr>
        <p:xfrm>
          <a:off x="1011177" y="1260733"/>
          <a:ext cx="8971023" cy="2755920"/>
        </p:xfrm>
        <a:graphic>
          <a:graphicData uri="http://schemas.openxmlformats.org/drawingml/2006/table">
            <a:tbl>
              <a:tblPr/>
              <a:tblGrid>
                <a:gridCol w="2990341"/>
                <a:gridCol w="2990341"/>
                <a:gridCol w="2990341"/>
              </a:tblGrid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运算符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0003" marR="90003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示例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0003" marR="90003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运算规则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0003" marR="90003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Gungsuh" pitchFamily="18" charset="-127"/>
                          <a:cs typeface="Arial" panose="020B0604020202020204" pitchFamily="34" charset="0"/>
                        </a:rPr>
                        <a:t>&amp;=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Gungsuh" pitchFamily="18" charset="-127"/>
                        <a:cs typeface="Arial" panose="020B0604020202020204" pitchFamily="34" charset="0"/>
                      </a:endParaRPr>
                    </a:p>
                  </a:txBody>
                  <a:tcPr marL="90003" marR="90003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x  &amp;= 0xf</a:t>
                      </a:r>
                      <a:endParaRPr kumimoji="1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3" marR="90003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x = x &amp; 0xf</a:t>
                      </a:r>
                      <a:endParaRPr kumimoji="1" lang="zh-CN" alt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3" marR="90003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Gungsuh" pitchFamily="18" charset="-127"/>
                          <a:cs typeface="Arial" panose="020B0604020202020204" pitchFamily="34" charset="0"/>
                        </a:rPr>
                        <a:t>|=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Gungsuh" pitchFamily="18" charset="-127"/>
                        <a:cs typeface="Arial" panose="020B0604020202020204" pitchFamily="34" charset="0"/>
                      </a:endParaRPr>
                    </a:p>
                  </a:txBody>
                  <a:tcPr marL="90003" marR="90003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x |= 32</a:t>
                      </a:r>
                      <a:endParaRPr kumimoji="1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3" marR="90003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x = x | 32</a:t>
                      </a:r>
                      <a:endParaRPr kumimoji="1" lang="zh-CN" alt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3" marR="90003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Gungsuh" pitchFamily="18" charset="-127"/>
                          <a:cs typeface="Arial" panose="020B0604020202020204" pitchFamily="34" charset="0"/>
                        </a:rPr>
                        <a:t>^=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Gungsuh" pitchFamily="18" charset="-127"/>
                        <a:cs typeface="Arial" panose="020B0604020202020204" pitchFamily="34" charset="0"/>
                      </a:endParaRPr>
                    </a:p>
                  </a:txBody>
                  <a:tcPr marL="90003" marR="90003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x ^= 0x55</a:t>
                      </a:r>
                      <a:endParaRPr kumimoji="1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3" marR="90003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x = x ^ 0x55</a:t>
                      </a:r>
                      <a:endParaRPr kumimoji="1" lang="zh-CN" alt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3" marR="90003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Gungsuh" pitchFamily="18" charset="-127"/>
                          <a:cs typeface="Arial" panose="020B0604020202020204" pitchFamily="34" charset="0"/>
                        </a:rPr>
                        <a:t>&lt;&lt;=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Gungsuh" pitchFamily="18" charset="-127"/>
                        <a:cs typeface="Arial" panose="020B0604020202020204" pitchFamily="34" charset="0"/>
                      </a:endParaRPr>
                    </a:p>
                  </a:txBody>
                  <a:tcPr marL="90003" marR="90003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a &lt;&lt;= 7</a:t>
                      </a:r>
                      <a:endParaRPr kumimoji="1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3" marR="90003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a = a &lt;&lt; 7</a:t>
                      </a:r>
                      <a:endParaRPr kumimoji="1" lang="zh-CN" alt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3" marR="90003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&gt;&gt;=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3" marR="90003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s &gt;&gt; = (n+3)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3" marR="90003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s =  s &gt;&gt; (n + 3)</a:t>
                      </a:r>
                      <a:endParaRPr kumimoji="1" lang="zh-CN" alt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marL="90003" marR="90003" marT="46780" marB="4678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57047" y="4122236"/>
            <a:ext cx="5592763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ea typeface="楷体_GB2312" pitchFamily="49" charset="-122"/>
              </a:rPr>
              <a:t>        </a:t>
            </a:r>
            <a:r>
              <a:rPr lang="zh-CN" altLang="en-US" sz="2400" b="1" dirty="0">
                <a:solidFill>
                  <a:srgbClr val="FFFFFF"/>
                </a:solidFill>
                <a:ea typeface="楷体_GB2312" pitchFamily="49" charset="-122"/>
              </a:rPr>
              <a:t>说明：</a:t>
            </a:r>
            <a:endParaRPr lang="en-US" altLang="zh-CN" sz="2400" b="1" dirty="0">
              <a:solidFill>
                <a:srgbClr val="FFFFFF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ea typeface="楷体_GB2312" pitchFamily="49" charset="-122"/>
              </a:rPr>
              <a:t>         ① </a:t>
            </a:r>
            <a:r>
              <a:rPr lang="zh-CN" altLang="en-US" sz="2400" b="1" dirty="0">
                <a:solidFill>
                  <a:srgbClr val="FFFFFF"/>
                </a:solidFill>
                <a:ea typeface="楷体_GB2312" pitchFamily="49" charset="-122"/>
              </a:rPr>
              <a:t>运算对象必须是整型或字符型；</a:t>
            </a:r>
            <a:endParaRPr lang="en-US" altLang="zh-CN" sz="2400" b="1" dirty="0">
              <a:solidFill>
                <a:srgbClr val="FFFFFF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ea typeface="楷体_GB2312" pitchFamily="49" charset="-122"/>
              </a:rPr>
              <a:t>         ②</a:t>
            </a:r>
            <a:r>
              <a:rPr lang="zh-CN" altLang="en-US" sz="2400" b="1" dirty="0">
                <a:solidFill>
                  <a:srgbClr val="FFFFFF"/>
                </a:solidFill>
                <a:ea typeface="楷体_GB2312" pitchFamily="49" charset="-122"/>
              </a:rPr>
              <a:t>左值只能是变量；</a:t>
            </a:r>
            <a:endParaRPr lang="en-US" altLang="zh-CN" sz="2400" b="1" dirty="0">
              <a:solidFill>
                <a:srgbClr val="FFFFFF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ea typeface="楷体_GB2312" pitchFamily="49" charset="-122"/>
              </a:rPr>
              <a:t>         ③</a:t>
            </a:r>
            <a:r>
              <a:rPr lang="zh-CN" altLang="en-US" sz="2400" b="1" dirty="0">
                <a:solidFill>
                  <a:srgbClr val="FFFFFF"/>
                </a:solidFill>
                <a:ea typeface="楷体_GB2312" pitchFamily="49" charset="-122"/>
              </a:rPr>
              <a:t>运算取赋值优先级。</a:t>
            </a:r>
            <a:endParaRPr lang="zh-CN" altLang="en-US" sz="2400" b="1" dirty="0">
              <a:solidFill>
                <a:srgbClr val="FFFF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711" y="471530"/>
            <a:ext cx="9692489" cy="4572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66FFFF"/>
                </a:solidFill>
                <a:ea typeface="华文新魏" panose="02010800040101010101" pitchFamily="2" charset="-122"/>
              </a:rPr>
              <a:t>       ⒌</a:t>
            </a:r>
            <a:r>
              <a:rPr lang="zh-CN" altLang="en-US" sz="2400" b="1" dirty="0">
                <a:solidFill>
                  <a:srgbClr val="66FFFF"/>
                </a:solidFill>
                <a:ea typeface="楷体_GB2312" pitchFamily="49" charset="-122"/>
              </a:rPr>
              <a:t>条件运算运算</a:t>
            </a:r>
            <a:endParaRPr lang="zh-CN" altLang="en-US" sz="2400" b="1" dirty="0">
              <a:solidFill>
                <a:srgbClr val="66FFFF"/>
              </a:solidFill>
              <a:ea typeface="楷体_GB2312" pitchFamily="49" charset="-122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480242" y="838234"/>
            <a:ext cx="2656794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格式：</a:t>
            </a:r>
            <a:endParaRPr lang="zh-CN" altLang="en-US" sz="2400" dirty="0">
              <a:solidFill>
                <a:srgbClr val="66FF33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         </a:t>
            </a:r>
            <a:r>
              <a:rPr lang="en-US" altLang="zh-CN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e1 </a:t>
            </a:r>
            <a:r>
              <a:rPr lang="en-US" altLang="zh-CN" sz="2400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? </a:t>
            </a:r>
            <a:r>
              <a:rPr lang="en-US" altLang="zh-CN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e2</a:t>
            </a:r>
            <a:r>
              <a:rPr lang="en-US" altLang="zh-CN" sz="2400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 :</a:t>
            </a:r>
            <a:r>
              <a:rPr lang="en-US" altLang="zh-CN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e3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89711" y="1635811"/>
            <a:ext cx="1190228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e1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e2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e3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为表达式，当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e1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非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时，运算结果取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e2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的值；当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e1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为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时，取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e3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的值。</a:t>
            </a:r>
            <a:endParaRPr lang="zh-CN" altLang="en-US" sz="2400" dirty="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865430" y="2115297"/>
            <a:ext cx="2841140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 a=2,b=3,c=-1,d;</a:t>
            </a:r>
            <a:endParaRPr lang="en-US" altLang="zh-CN" sz="240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d=a?b:c; </a:t>
            </a:r>
            <a:endParaRPr lang="en-US" altLang="zh-CN" sz="240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a=0;</a:t>
            </a:r>
            <a:endParaRPr lang="en-US" altLang="zh-CN" sz="240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d=a?b:c; </a:t>
            </a:r>
            <a:endParaRPr lang="en-US" altLang="zh-CN" sz="2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865430" y="3808540"/>
            <a:ext cx="20288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66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⒍</a:t>
            </a:r>
            <a:r>
              <a:rPr lang="zh-CN" altLang="en-US" sz="2400" dirty="0">
                <a:solidFill>
                  <a:srgbClr val="66FFFF"/>
                </a:solidFill>
                <a:ea typeface="楷体_GB2312" pitchFamily="49" charset="-122"/>
              </a:rPr>
              <a:t>逗号表达式</a:t>
            </a:r>
            <a:endParaRPr lang="zh-CN" altLang="en-US" sz="2400" dirty="0">
              <a:solidFill>
                <a:srgbClr val="66FFFF"/>
              </a:solidFill>
              <a:ea typeface="楷体_GB2312" pitchFamily="49" charset="-122"/>
            </a:endParaRP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936463" y="4275328"/>
            <a:ext cx="2990219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格式：</a:t>
            </a:r>
            <a:endParaRPr lang="zh-CN" altLang="en-US" sz="2400" dirty="0">
              <a:solidFill>
                <a:srgbClr val="66FF33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         </a:t>
            </a:r>
            <a:r>
              <a:rPr lang="en-US" altLang="zh-CN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e</a:t>
            </a:r>
            <a:r>
              <a:rPr lang="en-US" altLang="zh-CN" sz="2400" baseline="-250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, e</a:t>
            </a:r>
            <a:r>
              <a:rPr lang="en-US" altLang="zh-CN" sz="2400" baseline="-250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, e</a:t>
            </a:r>
            <a:r>
              <a:rPr lang="en-US" altLang="zh-CN" sz="2400" baseline="-250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en-US" altLang="zh-CN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,…,</a:t>
            </a:r>
            <a:r>
              <a:rPr lang="en-US" altLang="zh-CN" sz="2400" dirty="0" err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e</a:t>
            </a:r>
            <a:r>
              <a:rPr lang="en-US" altLang="zh-CN" sz="2400" baseline="-25000" dirty="0" err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n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3997715" y="4649621"/>
            <a:ext cx="790367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用，分隔的表达式，计算顺序从左到右，表达式取值为</a:t>
            </a:r>
            <a:r>
              <a:rPr lang="en-US" altLang="zh-CN" sz="2400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e</a:t>
            </a:r>
            <a:r>
              <a:rPr lang="en-US" altLang="zh-CN" sz="2400" baseline="-25000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en-US" altLang="zh-CN" sz="240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936463" y="5459758"/>
            <a:ext cx="20701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66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⒎ </a:t>
            </a:r>
            <a:r>
              <a:rPr lang="en-US" altLang="zh-CN" sz="2400" dirty="0" err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sizeof</a:t>
            </a:r>
            <a:r>
              <a:rPr lang="en-US" altLang="zh-CN" sz="2400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运算</a:t>
            </a:r>
            <a:endParaRPr lang="zh-CN" altLang="en-US" sz="2400" dirty="0">
              <a:solidFill>
                <a:srgbClr val="66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917874" y="5865779"/>
            <a:ext cx="4078658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形式：   </a:t>
            </a:r>
            <a:r>
              <a:rPr lang="en-US" altLang="zh-CN" sz="2400" dirty="0" err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sizeof</a:t>
            </a:r>
            <a:r>
              <a:rPr lang="en-US" altLang="zh-CN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数据对象</a:t>
            </a: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；</a:t>
            </a:r>
            <a:endParaRPr lang="zh-CN" altLang="en-US" sz="2400" dirty="0">
              <a:solidFill>
                <a:srgbClr val="66FF33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       	   </a:t>
            </a:r>
            <a:r>
              <a:rPr lang="en-US" altLang="zh-CN" sz="2400" dirty="0" err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sizeof</a:t>
            </a:r>
            <a:r>
              <a:rPr lang="en-US" altLang="zh-CN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(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类型说明符</a:t>
            </a:r>
            <a:r>
              <a:rPr lang="en-US" altLang="zh-CN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658889" y="5553976"/>
            <a:ext cx="4105909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  </a:t>
            </a: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a,b,c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b=</a:t>
            </a: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sizeof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  /*b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的值为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4 */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c=</a:t>
            </a: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sizeof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float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);  /* c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的值为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4*/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1725073" y="5090130"/>
            <a:ext cx="327145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x = (a = 5, a + 6 ) * 10;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3" grpId="0" autoUpdateAnimBg="0"/>
      <p:bldP spid="22534" grpId="0" autoUpdateAnimBg="0"/>
      <p:bldP spid="22535" grpId="0" autoUpdateAnimBg="0" build="p"/>
      <p:bldP spid="22536" grpId="0" autoUpdateAnimBg="0"/>
      <p:bldP spid="22537" grpId="0" autoUpdateAnimBg="0"/>
      <p:bldP spid="22538" grpId="0" autoUpdateAnimBg="0"/>
      <p:bldP spid="22540" grpId="0" autoUpdateAnimBg="0"/>
      <p:bldP spid="22541" grpId="0" autoUpdateAnimBg="0"/>
      <p:bldP spid="22542" grpId="0" autoUpdateAnimBg="0"/>
      <p:bldP spid="2254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2550" y="583942"/>
            <a:ext cx="9719650" cy="381000"/>
          </a:xfrm>
        </p:spPr>
        <p:txBody>
          <a:bodyPr>
            <a:normAutofit fontScale="90000"/>
          </a:bodyPr>
          <a:lstStyle/>
          <a:p>
            <a:r>
              <a:rPr lang="en-US" altLang="zh-CN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 </a:t>
            </a:r>
            <a:r>
              <a:rPr lang="en-US" altLang="zh-CN" sz="2700" b="1" dirty="0">
                <a:solidFill>
                  <a:srgbClr val="66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⒏</a:t>
            </a:r>
            <a:r>
              <a:rPr lang="zh-CN" altLang="en-US" sz="2700" b="1" dirty="0">
                <a:solidFill>
                  <a:srgbClr val="66FFFF"/>
                </a:solidFill>
                <a:ea typeface="楷体_GB2312" pitchFamily="49" charset="-122"/>
              </a:rPr>
              <a:t>运算中的类型</a:t>
            </a:r>
            <a:endParaRPr lang="zh-CN" altLang="en-US" sz="2700" b="1" dirty="0">
              <a:solidFill>
                <a:srgbClr val="66FFFF"/>
              </a:solidFill>
              <a:ea typeface="楷体_GB2312" pitchFamily="49" charset="-122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844551" y="1001564"/>
            <a:ext cx="787617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运算对象的类型相同，运算结果取运算对象相同的类型。</a:t>
            </a:r>
            <a:endParaRPr lang="zh-CN" altLang="en-US" sz="2400" dirty="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844551" y="1456176"/>
            <a:ext cx="18827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 a;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float  b;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a=2/3;        </a:t>
            </a:r>
            <a:endParaRPr lang="en-US" altLang="zh-CN" sz="2400" dirty="0">
              <a:solidFill>
                <a:srgbClr val="66FF33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b=5.0f/2.0f; 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62550" y="3205896"/>
            <a:ext cx="1192945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运算对象的类型不同，先将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低等类型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转换为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高等类型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后再进行运算，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运算结果取高等类型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。等级原则如下：</a:t>
            </a:r>
            <a:endParaRPr lang="zh-CN" altLang="en-US" sz="2400" dirty="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774826" y="4259653"/>
            <a:ext cx="78128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char</a:t>
            </a:r>
            <a:endParaRPr lang="en-US" altLang="zh-CN" sz="240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rot="5400000" flipV="1">
            <a:off x="2873375" y="4221553"/>
            <a:ext cx="0" cy="685800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 type="none" w="lg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3143251" y="4278703"/>
            <a:ext cx="86624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short</a:t>
            </a:r>
            <a:endParaRPr lang="en-US" altLang="zh-CN" sz="240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4041775" y="4564453"/>
            <a:ext cx="685800" cy="0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 type="none" w="lg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4697414" y="4259653"/>
            <a:ext cx="765251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long</a:t>
            </a:r>
            <a:endParaRPr lang="en-US" altLang="zh-CN" sz="240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</a:t>
            </a:r>
            <a:endParaRPr lang="en-US" altLang="zh-CN" sz="240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5478463" y="4564453"/>
            <a:ext cx="762000" cy="0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 type="none" w="lg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7726363" y="4340616"/>
            <a:ext cx="110829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double</a:t>
            </a:r>
            <a:endParaRPr lang="en-US" altLang="zh-CN" sz="240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6254750" y="4297753"/>
            <a:ext cx="76364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float</a:t>
            </a:r>
            <a:endParaRPr lang="en-US" altLang="zh-CN" sz="240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rot="16200000" flipH="1">
            <a:off x="7383464" y="4212029"/>
            <a:ext cx="15875" cy="720725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 type="none" w="lg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9483605" y="4628985"/>
            <a:ext cx="185208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16.0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+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15.0</a:t>
            </a:r>
            <a:endParaRPr lang="en-US" altLang="zh-CN" sz="2400">
              <a:solidFill>
                <a:srgbClr val="66FF33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9718554" y="5086185"/>
            <a:ext cx="0" cy="30480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 type="none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9718554" y="5390985"/>
            <a:ext cx="457200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 type="none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10175754" y="5086185"/>
            <a:ext cx="0" cy="30480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 type="none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9413754" y="5390985"/>
            <a:ext cx="110829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double</a:t>
            </a:r>
            <a:endParaRPr lang="en-US" altLang="zh-CN" sz="2400">
              <a:solidFill>
                <a:srgbClr val="66FF33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9947154" y="5771985"/>
            <a:ext cx="0" cy="30480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 type="none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10251954" y="4933785"/>
            <a:ext cx="110829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double</a:t>
            </a:r>
            <a:endParaRPr lang="en-US" altLang="zh-CN" sz="2400">
              <a:solidFill>
                <a:srgbClr val="66FF33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10937754" y="5390985"/>
            <a:ext cx="0" cy="68580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 type="none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9947154" y="6076785"/>
            <a:ext cx="990600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 type="none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9794754" y="6152985"/>
            <a:ext cx="110829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double</a:t>
            </a:r>
            <a:endParaRPr lang="en-US" altLang="zh-CN" sz="2400">
              <a:solidFill>
                <a:srgbClr val="66FF33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ltGray">
          <a:xfrm>
            <a:off x="971497" y="5039328"/>
            <a:ext cx="631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运算时可以实行类型的强制转换，格式如下：</a:t>
            </a:r>
            <a:endParaRPr lang="zh-CN" altLang="en-US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4790574" y="1508432"/>
            <a:ext cx="18669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 a;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float  b;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b=2/3;        </a:t>
            </a:r>
            <a:endParaRPr lang="en-US" altLang="zh-CN" sz="2400" dirty="0">
              <a:solidFill>
                <a:srgbClr val="66FF33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a=5.0f/2.0f; 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3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9" grpId="0" autoUpdateAnimBg="0"/>
      <p:bldP spid="16390" grpId="0" autoUpdateAnimBg="0"/>
      <p:bldP spid="16391" grpId="0" autoUpdateAnimBg="0"/>
      <p:bldP spid="16392" grpId="0" autoUpdateAnimBg="0"/>
      <p:bldP spid="16394" grpId="0" autoUpdateAnimBg="0"/>
      <p:bldP spid="16396" grpId="0" autoUpdateAnimBg="0"/>
      <p:bldP spid="16398" grpId="0" autoUpdateAnimBg="0"/>
      <p:bldP spid="16399" grpId="0" autoUpdateAnimBg="0"/>
      <p:bldP spid="16401" grpId="0" autoUpdateAnimBg="0"/>
      <p:bldP spid="16405" grpId="0" autoUpdateAnimBg="0"/>
      <p:bldP spid="16407" grpId="0" autoUpdateAnimBg="0"/>
      <p:bldP spid="16410" grpId="0" autoUpdateAnimBg="0"/>
      <p:bldP spid="16411" grpId="0" autoUpdateAnimBg="0"/>
      <p:bldP spid="3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63" y="380246"/>
            <a:ext cx="11678971" cy="457954"/>
          </a:xfrm>
        </p:spPr>
        <p:txBody>
          <a:bodyPr>
            <a:noAutofit/>
          </a:bodyPr>
          <a:lstStyle/>
          <a:p>
            <a:pPr algn="ctr" eaLnBrk="1" hangingPunct="1"/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程序的结构说明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98764" y="920751"/>
            <a:ext cx="1189323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sz="2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⒈</a:t>
            </a:r>
            <a: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程序是由函数组成的，函数是由语句组成的。其中主函数有且唯一，主函数名固定为</a:t>
            </a:r>
            <a:r>
              <a:rPr lang="en-US" altLang="zh-CN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main</a:t>
            </a:r>
            <a: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。子函数可有可无也可以有多个。</a:t>
            </a:r>
            <a:endParaRPr lang="zh-CN" altLang="en-US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98763" y="1758951"/>
            <a:ext cx="1189323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⒉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系统构词必须用小写，用户构词可以大小写混用，</a:t>
            </a:r>
            <a: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各词之间用一个或几个</a:t>
            </a:r>
            <a:r>
              <a:rPr lang="en-US" altLang="zh-CN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space</a:t>
            </a:r>
            <a: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分隔。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</a:t>
            </a:r>
            <a:endParaRPr lang="zh-CN" altLang="en-US" sz="2400" dirty="0">
              <a:solidFill>
                <a:srgbClr val="FFFFCC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98763" y="2565401"/>
            <a:ext cx="118932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⒊</a:t>
            </a:r>
            <a: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语句以；（分号）作为结束，因此，一句可以一行或几行书写，但不能割裂构词。</a:t>
            </a:r>
            <a:endParaRPr lang="zh-CN" altLang="en-US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98764" y="3094833"/>
            <a:ext cx="11893234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⒋</a:t>
            </a:r>
            <a: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程序中可通过</a:t>
            </a:r>
            <a:r>
              <a:rPr lang="en-US" altLang="zh-CN" sz="2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/* 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…</a:t>
            </a:r>
            <a:r>
              <a:rPr lang="zh-CN" altLang="en-US" sz="2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（注释内容）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…</a:t>
            </a:r>
            <a:r>
              <a:rPr lang="en-US" altLang="zh-CN" sz="2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*/ </a:t>
            </a:r>
            <a: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包含对程序的注释。或</a:t>
            </a:r>
            <a:r>
              <a:rPr lang="en-US" altLang="zh-CN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作为行注释。注释在编译时忽略注释，不产生代码。</a:t>
            </a:r>
            <a:endParaRPr lang="zh-CN" altLang="en-US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298763" y="3992863"/>
            <a:ext cx="562302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⒌</a:t>
            </a:r>
            <a: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程序中可以包含编译预处理命令。</a:t>
            </a:r>
            <a:endParaRPr lang="zh-CN" altLang="en-US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  <p:bldP spid="29702" grpId="0" autoUpdateAnimBg="0"/>
      <p:bldP spid="29703" grpId="0" autoUpdateAnimBg="0"/>
      <p:bldP spid="29704" grpId="0" autoUpdateAnimBg="0"/>
      <p:bldP spid="2970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4572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sz="3200" b="1" dirty="0">
                <a:solidFill>
                  <a:srgbClr val="FFFF00"/>
                </a:solidFill>
                <a:ea typeface="华文新魏" panose="02010800040101010101" pitchFamily="2" charset="-122"/>
              </a:rPr>
              <a:t>类型转换举例</a:t>
            </a:r>
            <a:endParaRPr lang="zh-CN" altLang="en-US" sz="3200" b="1" dirty="0">
              <a:solidFill>
                <a:srgbClr val="FFFF00"/>
              </a:solidFill>
              <a:ea typeface="华文新魏" panose="02010800040101010101" pitchFamily="2" charset="-122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304363" y="917696"/>
            <a:ext cx="5506934" cy="1879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FFCC"/>
                </a:solidFill>
                <a:latin typeface="Arial" panose="020B0604020202020204" pitchFamily="34" charset="0"/>
              </a:rPr>
              <a:t>int a;</a:t>
            </a:r>
            <a:endParaRPr lang="en-US" altLang="zh-CN" sz="2800" dirty="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FFCC"/>
                </a:solidFill>
                <a:latin typeface="Arial" panose="020B0604020202020204" pitchFamily="34" charset="0"/>
              </a:rPr>
              <a:t>float  b;</a:t>
            </a:r>
            <a:endParaRPr lang="en-US" altLang="zh-CN" sz="2800" dirty="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FFCC"/>
                </a:solidFill>
                <a:latin typeface="Arial" panose="020B0604020202020204" pitchFamily="34" charset="0"/>
              </a:rPr>
              <a:t>int c;</a:t>
            </a:r>
            <a:endParaRPr lang="en-US" altLang="zh-CN" sz="2800" dirty="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FF00"/>
                </a:solidFill>
                <a:latin typeface="Arial" panose="020B0604020202020204" pitchFamily="34" charset="0"/>
              </a:rPr>
              <a:t>c = a * 1.0 + b * 5 + (float) 'A’;</a:t>
            </a:r>
            <a:endParaRPr lang="zh-CN" altLang="en-US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010625" y="2617959"/>
            <a:ext cx="25068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</a:rPr>
              <a:t>i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812312" y="2617959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</a:rPr>
              <a:t>d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687025" y="2617959"/>
            <a:ext cx="26671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</a:rPr>
              <a:t>f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4260113" y="2617959"/>
            <a:ext cx="25068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</a:rPr>
              <a:t>i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6177967" y="2600167"/>
            <a:ext cx="33564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c</a:t>
            </a:r>
            <a:endParaRPr lang="en-US" altLang="zh-CN" sz="2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897" name="AutoShape 9"/>
          <p:cNvSpPr/>
          <p:nvPr/>
        </p:nvSpPr>
        <p:spPr bwMode="auto">
          <a:xfrm rot="16200000">
            <a:off x="2391624" y="2846559"/>
            <a:ext cx="381000" cy="83820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FFCC"/>
            </a:solidFill>
            <a:round/>
            <a:head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2391624" y="3075159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</a:rPr>
              <a:t>d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899" name="AutoShape 11"/>
          <p:cNvSpPr/>
          <p:nvPr/>
        </p:nvSpPr>
        <p:spPr bwMode="auto">
          <a:xfrm rot="16200000">
            <a:off x="3915624" y="2998959"/>
            <a:ext cx="381000" cy="53340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FFCC"/>
            </a:solidFill>
            <a:round/>
            <a:head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3915625" y="3075159"/>
            <a:ext cx="26671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</a:rPr>
              <a:t>f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02" name="AutoShape 14"/>
          <p:cNvSpPr/>
          <p:nvPr/>
        </p:nvSpPr>
        <p:spPr bwMode="auto">
          <a:xfrm rot="16200000">
            <a:off x="5678032" y="2760552"/>
            <a:ext cx="381000" cy="1010214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FFCC"/>
            </a:solidFill>
            <a:round/>
            <a:head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5211025" y="2617959"/>
            <a:ext cx="26671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</a:rPr>
              <a:t>f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5766650" y="3075159"/>
            <a:ext cx="26671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</a:rPr>
              <a:t>f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05" name="AutoShape 17"/>
          <p:cNvSpPr/>
          <p:nvPr/>
        </p:nvSpPr>
        <p:spPr bwMode="auto">
          <a:xfrm rot="16200000">
            <a:off x="3115524" y="2960859"/>
            <a:ext cx="381000" cy="152400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FFCC"/>
            </a:solidFill>
            <a:round/>
            <a:head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3229824" y="3456159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FFFFFF"/>
                </a:solidFill>
                <a:latin typeface="Arial" panose="020B0604020202020204" pitchFamily="34" charset="0"/>
              </a:rPr>
              <a:t>d</a:t>
            </a:r>
            <a:endParaRPr kumimoji="0" lang="en-US" altLang="zh-CN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09" name="AutoShape 21"/>
          <p:cNvSpPr/>
          <p:nvPr/>
        </p:nvSpPr>
        <p:spPr bwMode="auto">
          <a:xfrm rot="16200000">
            <a:off x="4487124" y="2884659"/>
            <a:ext cx="381000" cy="259080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FFCC"/>
            </a:solidFill>
            <a:round/>
            <a:head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4525224" y="3913359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</a:rPr>
              <a:t>d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11" name="AutoShape 23"/>
          <p:cNvSpPr>
            <a:spLocks noChangeArrowheads="1"/>
          </p:cNvSpPr>
          <p:nvPr/>
        </p:nvSpPr>
        <p:spPr bwMode="auto">
          <a:xfrm>
            <a:off x="2392005" y="4536779"/>
            <a:ext cx="1828800" cy="228600"/>
          </a:xfrm>
          <a:prstGeom prst="leftArrow">
            <a:avLst>
              <a:gd name="adj1" fmla="val 50000"/>
              <a:gd name="adj2" fmla="val 200000"/>
            </a:avLst>
          </a:prstGeom>
          <a:gradFill rotWithShape="0">
            <a:gsLst>
              <a:gs pos="0">
                <a:srgbClr val="5E6D76"/>
              </a:gs>
              <a:gs pos="50000">
                <a:srgbClr val="CCECFF"/>
              </a:gs>
              <a:gs pos="100000">
                <a:srgbClr val="5E6D76"/>
              </a:gs>
            </a:gsLst>
            <a:lin ang="5400000" scaled="1"/>
          </a:gradFill>
          <a:ln w="9525">
            <a:solidFill>
              <a:srgbClr val="CCECFF"/>
            </a:solidFill>
            <a:miter lim="800000"/>
            <a:head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1356161" y="4347643"/>
            <a:ext cx="12334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FF00"/>
                </a:solidFill>
                <a:latin typeface="Arial" panose="020B0604020202020204" pitchFamily="34" charset="0"/>
              </a:rPr>
              <a:t>c  int</a:t>
            </a:r>
            <a:endParaRPr lang="en-US" altLang="zh-CN" sz="280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1301744" y="5166249"/>
            <a:ext cx="879950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注意：赋值运算右值表达式的类型转换以左值变量的类型为准。</a:t>
            </a:r>
            <a:endParaRPr lang="zh-CN" altLang="en-US" sz="2400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indows 启动时发金属声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1" grpId="0" autoUpdateAnimBg="0" build="p"/>
      <p:bldP spid="37892" grpId="0" autoUpdateAnimBg="0"/>
      <p:bldP spid="37893" grpId="0" autoUpdateAnimBg="0"/>
      <p:bldP spid="37894" grpId="0" autoUpdateAnimBg="0"/>
      <p:bldP spid="37895" grpId="0" autoUpdateAnimBg="0"/>
      <p:bldP spid="37896" grpId="0" autoUpdateAnimBg="0"/>
      <p:bldP spid="37897" grpId="0" animBg="1" autoUpdateAnimBg="0"/>
      <p:bldP spid="37898" grpId="0" autoUpdateAnimBg="0"/>
      <p:bldP spid="37899" grpId="0" animBg="1" autoUpdateAnimBg="0"/>
      <p:bldP spid="37901" grpId="0" autoUpdateAnimBg="0"/>
      <p:bldP spid="37902" grpId="0" animBg="1" autoUpdateAnimBg="0"/>
      <p:bldP spid="37903" grpId="0" autoUpdateAnimBg="0"/>
      <p:bldP spid="37904" grpId="0" autoUpdateAnimBg="0"/>
      <p:bldP spid="37905" grpId="0" animBg="1" autoUpdateAnimBg="0"/>
      <p:bldP spid="37906" grpId="0" autoUpdateAnimBg="0"/>
      <p:bldP spid="37909" grpId="0" animBg="1" autoUpdateAnimBg="0"/>
      <p:bldP spid="37910" grpId="0" autoUpdateAnimBg="0"/>
      <p:bldP spid="37911" grpId="0" animBg="1"/>
      <p:bldP spid="37912" grpId="0" autoUpdateAnimBg="0"/>
      <p:bldP spid="379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711" y="692586"/>
            <a:ext cx="9692489" cy="381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sz="2700" b="1" dirty="0">
                <a:solidFill>
                  <a:srgbClr val="66FFFF"/>
                </a:solidFill>
                <a:ea typeface="楷体_GB2312" pitchFamily="49" charset="-122"/>
              </a:rPr>
              <a:t>C++</a:t>
            </a:r>
            <a:r>
              <a:rPr lang="zh-CN" altLang="en-US" sz="2700" b="1" dirty="0">
                <a:solidFill>
                  <a:srgbClr val="66FFFF"/>
                </a:solidFill>
                <a:ea typeface="楷体_GB2312" pitchFamily="49" charset="-122"/>
              </a:rPr>
              <a:t>类型转换说明</a:t>
            </a:r>
            <a:endParaRPr lang="zh-CN" altLang="en-US" sz="2700" b="1" dirty="0">
              <a:solidFill>
                <a:srgbClr val="66FFFF"/>
              </a:solidFill>
              <a:ea typeface="楷体_GB2312" pitchFamily="49" charset="-122"/>
            </a:endParaRP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ltGray">
          <a:xfrm>
            <a:off x="858947" y="2309294"/>
            <a:ext cx="507523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C++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支持类型方法函数式转换类型：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float(a) / int(’c’) + float(a+10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）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" name="Text Box 29"/>
          <p:cNvSpPr txBox="1">
            <a:spLocks noChangeArrowheads="1"/>
          </p:cNvSpPr>
          <p:nvPr/>
        </p:nvSpPr>
        <p:spPr bwMode="ltGray">
          <a:xfrm>
            <a:off x="858947" y="3475356"/>
            <a:ext cx="5811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en-US" altLang="zh-CN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C++</a:t>
            </a:r>
            <a:r>
              <a:rPr lang="zh-CN" alt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最新类型转换更安全，请以后自学。</a:t>
            </a:r>
            <a:endParaRPr lang="zh-CN" alt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" name="Text Box 28"/>
          <p:cNvSpPr txBox="1">
            <a:spLocks noChangeArrowheads="1"/>
          </p:cNvSpPr>
          <p:nvPr/>
        </p:nvSpPr>
        <p:spPr bwMode="ltGray">
          <a:xfrm>
            <a:off x="851780" y="1054630"/>
            <a:ext cx="6145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(type)expression  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只对当前表达式起作用。</a:t>
            </a:r>
            <a:endParaRPr lang="zh-CN" altLang="en-US" sz="2400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ltGray">
          <a:xfrm>
            <a:off x="858947" y="1435652"/>
            <a:ext cx="41216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(float)a/(int)’c’+(float)(a+10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）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＋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(int)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fSum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413" grpId="0" autoUpdateAnimBg="0"/>
      <p:bldP spid="4" grpId="0" autoUpdateAnimBg="0"/>
      <p:bldP spid="5" grpId="0" autoUpdateAnimBg="0"/>
      <p:bldP spid="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5564" y="407728"/>
            <a:ext cx="9686636" cy="381000"/>
          </a:xfrm>
        </p:spPr>
        <p:txBody>
          <a:bodyPr>
            <a:normAutofit fontScale="90000"/>
          </a:bodyPr>
          <a:lstStyle/>
          <a:p>
            <a:r>
              <a:rPr lang="en-US" altLang="zh-CN" sz="2400" b="1" dirty="0">
                <a:solidFill>
                  <a:srgbClr val="00FFFF"/>
                </a:solidFill>
                <a:ea typeface="华文新魏" panose="02010800040101010101" pitchFamily="2" charset="-122"/>
              </a:rPr>
              <a:t>        ⒐</a:t>
            </a:r>
            <a:r>
              <a:rPr lang="zh-CN" altLang="en-US" sz="2400" b="1" dirty="0">
                <a:solidFill>
                  <a:srgbClr val="00FFFF"/>
                </a:solidFill>
                <a:ea typeface="楷体_GB2312" pitchFamily="49" charset="-122"/>
              </a:rPr>
              <a:t>运算的优先级</a:t>
            </a:r>
            <a:endParaRPr lang="zh-CN" altLang="en-US" sz="2400" b="1" dirty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95564" y="717550"/>
            <a:ext cx="11896436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C ++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允许所有基本类型的量参加同一表达式的运算，也允许所有类型的运算符出现在一个表达式中。因此，运算的先后顺序的确定，必须通过一套优先级规则解决。 </a:t>
            </a:r>
            <a:endParaRPr lang="zh-CN" altLang="en-US" sz="2400" dirty="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95564" y="3394786"/>
            <a:ext cx="11896436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ea typeface="楷体_GB2312" pitchFamily="49" charset="-122"/>
              </a:rPr>
              <a:t>        </a:t>
            </a:r>
            <a:r>
              <a:rPr lang="zh-CN" altLang="en-US" sz="2400" dirty="0">
                <a:solidFill>
                  <a:srgbClr val="FFFFCC"/>
                </a:solidFill>
                <a:ea typeface="楷体_GB2312" pitchFamily="49" charset="-122"/>
              </a:rPr>
              <a:t>为了便于调整优先级，设置（）为最高优先级。相同优先级存在一个顺序称为结合顺序，结合顺序有从右向左或从左向右。</a:t>
            </a:r>
            <a:endParaRPr lang="zh-CN" altLang="en-US" sz="2400" dirty="0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993343" y="1542917"/>
            <a:ext cx="18049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ea typeface="楷体_GB2312" pitchFamily="49" charset="-122"/>
              </a:rPr>
              <a:t>运算优先级 </a:t>
            </a:r>
            <a:endParaRPr lang="zh-CN" altLang="en-US" sz="2400">
              <a:solidFill>
                <a:srgbClr val="FFFF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953655" y="1923917"/>
            <a:ext cx="69881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ea typeface="楷体_GB2312" pitchFamily="49" charset="-122"/>
              </a:rPr>
              <a:t>第一原则：前置单目运算的优先级高于双目运算。</a:t>
            </a:r>
            <a:endParaRPr lang="zh-CN" altLang="en-US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953654" y="2304917"/>
            <a:ext cx="17208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ea typeface="楷体_GB2312" pitchFamily="49" charset="-122"/>
              </a:rPr>
              <a:t>第二原则：</a:t>
            </a:r>
            <a:endParaRPr lang="zh-CN" altLang="en-US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953654" y="2685917"/>
            <a:ext cx="141286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CC00"/>
                </a:solidFill>
                <a:ea typeface="楷体_GB2312" pitchFamily="49" charset="-122"/>
              </a:rPr>
              <a:t>算术运算</a:t>
            </a:r>
            <a:endParaRPr lang="zh-CN" altLang="en-US" sz="2400">
              <a:solidFill>
                <a:srgbClr val="FFCC00"/>
              </a:solidFill>
              <a:ea typeface="楷体_GB2312" pitchFamily="49" charset="-122"/>
            </a:endParaRPr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2457017" y="2914517"/>
            <a:ext cx="762000" cy="0"/>
          </a:xfrm>
          <a:prstGeom prst="line">
            <a:avLst/>
          </a:prstGeom>
          <a:noFill/>
          <a:ln w="76200">
            <a:solidFill>
              <a:srgbClr val="FFFF00"/>
            </a:solidFill>
            <a:miter lim="800000"/>
            <a:headEnd type="none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219017" y="2685917"/>
            <a:ext cx="141286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ea typeface="楷体_GB2312" pitchFamily="49" charset="-122"/>
              </a:rPr>
              <a:t>关系运算</a:t>
            </a:r>
            <a:endParaRPr lang="zh-CN" altLang="en-US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4743017" y="2914517"/>
            <a:ext cx="838200" cy="0"/>
          </a:xfrm>
          <a:prstGeom prst="line">
            <a:avLst/>
          </a:prstGeom>
          <a:noFill/>
          <a:ln w="76200">
            <a:solidFill>
              <a:srgbClr val="FFFF00"/>
            </a:solidFill>
            <a:miter lim="800000"/>
            <a:headEnd type="none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657417" y="2685917"/>
            <a:ext cx="141286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CCFF33"/>
                </a:solidFill>
                <a:ea typeface="楷体_GB2312" pitchFamily="49" charset="-122"/>
              </a:rPr>
              <a:t>逻辑运算</a:t>
            </a:r>
            <a:endParaRPr lang="zh-CN" altLang="en-US" sz="2400">
              <a:solidFill>
                <a:srgbClr val="CCFF33"/>
              </a:solidFill>
              <a:ea typeface="楷体_GB2312" pitchFamily="49" charset="-122"/>
            </a:endParaRPr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7105217" y="2914517"/>
            <a:ext cx="685800" cy="0"/>
          </a:xfrm>
          <a:prstGeom prst="line">
            <a:avLst/>
          </a:prstGeom>
          <a:noFill/>
          <a:ln w="76200">
            <a:solidFill>
              <a:srgbClr val="FFFF00"/>
            </a:solidFill>
            <a:miter lim="800000"/>
            <a:headEnd type="none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7929129" y="2685917"/>
            <a:ext cx="141286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ea typeface="楷体_GB2312" pitchFamily="49" charset="-122"/>
              </a:rPr>
              <a:t>赋值运算</a:t>
            </a:r>
            <a:endParaRPr lang="zh-CN" altLang="en-US" sz="2400">
              <a:solidFill>
                <a:srgbClr val="66FF33"/>
              </a:solidFill>
              <a:ea typeface="楷体_GB2312" pitchFamily="49" charset="-122"/>
            </a:endParaRP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880442" y="4213389"/>
            <a:ext cx="35673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FF33"/>
                </a:solidFill>
                <a:ea typeface="楷体_GB2312" pitchFamily="49" charset="-122"/>
              </a:rPr>
              <a:t>表达式优先级举例说明：</a:t>
            </a:r>
            <a:endParaRPr lang="zh-CN" altLang="en-US" sz="2400" dirty="0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882072" y="4662470"/>
            <a:ext cx="4267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FF99"/>
                </a:solidFill>
                <a:latin typeface="Arial" panose="020B0604020202020204" pitchFamily="34" charset="0"/>
                <a:ea typeface="楷体_GB2312" pitchFamily="49" charset="-122"/>
              </a:rPr>
              <a:t>++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dirty="0">
                <a:solidFill>
                  <a:srgbClr val="FFFF99"/>
                </a:solidFill>
                <a:latin typeface="Arial" panose="020B0604020202020204" pitchFamily="34" charset="0"/>
                <a:ea typeface="楷体_GB2312" pitchFamily="49" charset="-122"/>
              </a:rPr>
              <a:t>-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en-US" altLang="zh-CN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&gt;</a:t>
            </a:r>
            <a:r>
              <a:rPr lang="en-US" altLang="zh-CN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en-US" altLang="zh-CN" dirty="0" err="1">
                <a:solidFill>
                  <a:srgbClr val="FFFF99"/>
                </a:solidFill>
                <a:latin typeface="Arial" panose="020B0604020202020204" pitchFamily="34" charset="0"/>
                <a:ea typeface="楷体_GB2312" pitchFamily="49" charset="-122"/>
              </a:rPr>
              <a:t>+</a:t>
            </a:r>
            <a:r>
              <a:rPr lang="en-US" altLang="zh-CN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d</a:t>
            </a:r>
            <a:r>
              <a:rPr lang="en-US" altLang="zh-CN" dirty="0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&amp;&amp;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&gt;=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en-US" altLang="zh-CN" dirty="0">
                <a:solidFill>
                  <a:srgbClr val="FFFF99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34</a:t>
            </a: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329" name="AutoShape 17"/>
          <p:cNvSpPr/>
          <p:nvPr/>
        </p:nvSpPr>
        <p:spPr bwMode="auto">
          <a:xfrm rot="16200000">
            <a:off x="1282122" y="5103794"/>
            <a:ext cx="190500" cy="5334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FFFF99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1172585" y="5170470"/>
            <a:ext cx="41259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FF99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①</a:t>
            </a:r>
            <a:endParaRPr lang="en-US" altLang="zh-CN" sz="1800">
              <a:solidFill>
                <a:srgbClr val="FFFF99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3331" name="AutoShape 19"/>
          <p:cNvSpPr/>
          <p:nvPr/>
        </p:nvSpPr>
        <p:spPr bwMode="auto">
          <a:xfrm rot="16200000">
            <a:off x="4482522" y="5065694"/>
            <a:ext cx="190500" cy="5334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FFFF99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>
              <a:solidFill>
                <a:srgbClr val="FF33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>
              <a:solidFill>
                <a:srgbClr val="FF33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4372985" y="5162533"/>
            <a:ext cx="41259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FF99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②</a:t>
            </a:r>
            <a:endParaRPr lang="en-US" altLang="zh-CN" sz="1800">
              <a:solidFill>
                <a:srgbClr val="FFFF99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3333" name="AutoShape 21"/>
          <p:cNvSpPr/>
          <p:nvPr/>
        </p:nvSpPr>
        <p:spPr bwMode="auto">
          <a:xfrm rot="16200000">
            <a:off x="1377372" y="5389544"/>
            <a:ext cx="381000" cy="6096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FFFF99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33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1324985" y="5551470"/>
            <a:ext cx="41259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FF99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③</a:t>
            </a:r>
            <a:endParaRPr lang="en-US" altLang="zh-CN" sz="1800">
              <a:solidFill>
                <a:srgbClr val="FFFF99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3335" name="AutoShape 23"/>
          <p:cNvSpPr/>
          <p:nvPr/>
        </p:nvSpPr>
        <p:spPr bwMode="auto">
          <a:xfrm rot="16200000">
            <a:off x="2215572" y="5237144"/>
            <a:ext cx="685800" cy="6096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FFFF99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zh-CN" sz="1800">
              <a:solidFill>
                <a:srgbClr val="FFFF99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2329872" y="5543533"/>
            <a:ext cx="41259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FF99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④</a:t>
            </a:r>
            <a:endParaRPr lang="en-US" altLang="zh-CN" sz="1800">
              <a:solidFill>
                <a:srgbClr val="FFFF99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3337" name="AutoShape 25"/>
          <p:cNvSpPr/>
          <p:nvPr/>
        </p:nvSpPr>
        <p:spPr bwMode="auto">
          <a:xfrm rot="16200000">
            <a:off x="1796472" y="5732444"/>
            <a:ext cx="533400" cy="8382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66FF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33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1872672" y="6051533"/>
            <a:ext cx="41259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66FF33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⑤</a:t>
            </a:r>
            <a:endParaRPr lang="en-US" altLang="zh-CN" sz="1800">
              <a:solidFill>
                <a:srgbClr val="66FF33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3339" name="AutoShape 27"/>
          <p:cNvSpPr/>
          <p:nvPr/>
        </p:nvSpPr>
        <p:spPr bwMode="auto">
          <a:xfrm rot="16200000">
            <a:off x="3663372" y="5541944"/>
            <a:ext cx="914400" cy="8382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66FF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33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3915785" y="6051533"/>
            <a:ext cx="41259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66FF33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⑥</a:t>
            </a:r>
            <a:endParaRPr lang="en-US" altLang="zh-CN" sz="1800">
              <a:solidFill>
                <a:srgbClr val="66FF33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3341" name="AutoShape 29"/>
          <p:cNvSpPr/>
          <p:nvPr/>
        </p:nvSpPr>
        <p:spPr bwMode="auto">
          <a:xfrm rot="16200000">
            <a:off x="2908516" y="5611000"/>
            <a:ext cx="366712" cy="19812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CCFF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33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2884050" y="6463488"/>
            <a:ext cx="41259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CFF33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⑦</a:t>
            </a:r>
            <a:endParaRPr lang="en-US" altLang="zh-CN" sz="1800">
              <a:solidFill>
                <a:srgbClr val="CCFF33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62752" y="3005597"/>
            <a:ext cx="158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FFFF"/>
                </a:solidFill>
              </a:rPr>
              <a:t>&lt;&lt; </a:t>
            </a:r>
            <a:r>
              <a:rPr lang="zh-CN" altLang="en-US" sz="2400" dirty="0">
                <a:solidFill>
                  <a:srgbClr val="00FFFF"/>
                </a:solidFill>
              </a:rPr>
              <a:t>、</a:t>
            </a:r>
            <a:r>
              <a:rPr lang="en-US" altLang="zh-CN" sz="2400" dirty="0">
                <a:solidFill>
                  <a:srgbClr val="00FFFF"/>
                </a:solidFill>
              </a:rPr>
              <a:t>&gt;&gt;</a:t>
            </a:r>
            <a:endParaRPr lang="zh-CN" altLang="en-US" sz="2400" dirty="0">
              <a:solidFill>
                <a:srgbClr val="00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65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0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8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autoUpdateAnimBg="0"/>
      <p:bldP spid="13316" grpId="0" autoUpdateAnimBg="0"/>
      <p:bldP spid="13317" grpId="0" autoUpdateAnimBg="0"/>
      <p:bldP spid="13318" grpId="0" autoUpdateAnimBg="0"/>
      <p:bldP spid="13319" grpId="0" autoUpdateAnimBg="0"/>
      <p:bldP spid="13320" grpId="0" autoUpdateAnimBg="0"/>
      <p:bldP spid="13322" grpId="0" autoUpdateAnimBg="0"/>
      <p:bldP spid="13324" grpId="0" autoUpdateAnimBg="0"/>
      <p:bldP spid="13326" grpId="0" autoUpdateAnimBg="0"/>
      <p:bldP spid="13327" grpId="0" autoUpdateAnimBg="0"/>
      <p:bldP spid="13328" grpId="0" autoUpdateAnimBg="0"/>
      <p:bldP spid="13329" grpId="0" animBg="1"/>
      <p:bldP spid="13330" grpId="0" autoUpdateAnimBg="0"/>
      <p:bldP spid="13331" grpId="0" animBg="1" autoUpdateAnimBg="0"/>
      <p:bldP spid="13332" grpId="0" autoUpdateAnimBg="0"/>
      <p:bldP spid="13333" grpId="0" animBg="1" autoUpdateAnimBg="0"/>
      <p:bldP spid="13334" grpId="0" autoUpdateAnimBg="0"/>
      <p:bldP spid="13335" grpId="0" animBg="1" autoUpdateAnimBg="0"/>
      <p:bldP spid="13336" grpId="0" autoUpdateAnimBg="0"/>
      <p:bldP spid="13337" grpId="0" animBg="1" autoUpdateAnimBg="0"/>
      <p:bldP spid="13338" grpId="0" autoUpdateAnimBg="0"/>
      <p:bldP spid="13339" grpId="0" animBg="1" autoUpdateAnimBg="0"/>
      <p:bldP spid="13340" grpId="0" autoUpdateAnimBg="0"/>
      <p:bldP spid="13341" grpId="0" animBg="1" autoUpdateAnimBg="0"/>
      <p:bldP spid="13342" grpId="0" autoUpdateAnimBg="0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30" name="Group 178"/>
          <p:cNvGraphicFramePr>
            <a:graphicFrameLocks noGrp="1"/>
          </p:cNvGraphicFramePr>
          <p:nvPr/>
        </p:nvGraphicFramePr>
        <p:xfrm>
          <a:off x="2063751" y="76200"/>
          <a:ext cx="8424863" cy="6804030"/>
        </p:xfrm>
        <a:graphic>
          <a:graphicData uri="http://schemas.openxmlformats.org/drawingml/2006/table">
            <a:tbl>
              <a:tblPr/>
              <a:tblGrid>
                <a:gridCol w="1213603"/>
                <a:gridCol w="4913570"/>
                <a:gridCol w="2297690"/>
              </a:tblGrid>
              <a:tr h="398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级别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运算符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结合顺序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::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从左向右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（）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[  ]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-&gt;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 .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从左向右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！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-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++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- -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 (type)  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sizeof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ungsuh" pitchFamily="18" charset="-127"/>
                          <a:ea typeface="Gungsuh" pitchFamily="18" charset="-127"/>
                        </a:rPr>
                        <a:t>*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&amp;  ~ 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从右向左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ungsuh" pitchFamily="18" charset="-127"/>
                          <a:ea typeface="Gungsuh" pitchFamily="18" charset="-127"/>
                        </a:rPr>
                        <a:t>*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   /    %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从左向右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+  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-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从左向右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&lt;&lt;   &gt;&gt;(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移位运算、输入提取、输出插入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)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从左向右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98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7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&lt;     &lt;=     &gt;     &gt;=  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从左向右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8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==     !=  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从左向右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+mn-cs"/>
                        </a:rPr>
                        <a:t>9</a:t>
                      </a:r>
                      <a:endParaRPr kumimoji="1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+mn-cs"/>
                        </a:rPr>
                        <a:t>&amp;(</a:t>
                      </a:r>
                      <a:r>
                        <a:rPr kumimoji="1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+mn-cs"/>
                        </a:rPr>
                        <a:t>位与运算</a:t>
                      </a: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+mn-cs"/>
                        </a:rPr>
                        <a:t>)</a:t>
                      </a:r>
                      <a:endParaRPr kumimoji="1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+mn-cs"/>
                        </a:rPr>
                        <a:t>从左向右</a:t>
                      </a:r>
                      <a:endParaRPr kumimoji="1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+mn-cs"/>
                        </a:rPr>
                        <a:t>10</a:t>
                      </a:r>
                      <a:endParaRPr kumimoji="1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+mn-cs"/>
                        </a:rPr>
                        <a:t>^(</a:t>
                      </a:r>
                      <a:r>
                        <a:rPr kumimoji="1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+mn-cs"/>
                        </a:rPr>
                        <a:t>位异或运算</a:t>
                      </a: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+mn-cs"/>
                        </a:rPr>
                        <a:t>)</a:t>
                      </a:r>
                      <a:endParaRPr kumimoji="1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+mn-cs"/>
                        </a:rPr>
                        <a:t>从左向右</a:t>
                      </a:r>
                      <a:endParaRPr kumimoji="1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+mn-cs"/>
                        </a:rPr>
                        <a:t>11</a:t>
                      </a:r>
                      <a:endParaRPr kumimoji="1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+mn-cs"/>
                        </a:rPr>
                        <a:t>|(</a:t>
                      </a:r>
                      <a:r>
                        <a:rPr kumimoji="1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+mn-cs"/>
                        </a:rPr>
                        <a:t>位或运算</a:t>
                      </a: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+mn-cs"/>
                        </a:rPr>
                        <a:t>)</a:t>
                      </a:r>
                      <a:endParaRPr kumimoji="1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+mn-cs"/>
                        </a:rPr>
                        <a:t>从左向右</a:t>
                      </a:r>
                      <a:endParaRPr kumimoji="1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12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&amp;&amp;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从左向右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13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| |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从左向右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14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?  :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从右向左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15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=   op =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从右向左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16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,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从左向右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700" name="Rectangle 74"/>
          <p:cNvSpPr>
            <a:spLocks noGrp="1" noChangeArrowheads="1"/>
          </p:cNvSpPr>
          <p:nvPr>
            <p:ph type="title"/>
          </p:nvPr>
        </p:nvSpPr>
        <p:spPr>
          <a:xfrm>
            <a:off x="1559496" y="609600"/>
            <a:ext cx="457200" cy="5638800"/>
          </a:xfrm>
          <a:noFill/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优先级总表</a:t>
            </a:r>
            <a:endParaRPr lang="zh-CN" altLang="en-US" sz="2400" b="1" dirty="0">
              <a:solidFill>
                <a:srgbClr val="FFFF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533400"/>
          </a:xfrm>
        </p:spPr>
        <p:txBody>
          <a:bodyPr/>
          <a:lstStyle/>
          <a:p>
            <a:pPr algn="ctr" eaLnBrk="1" hangingPunct="1"/>
            <a:r>
              <a:rPr lang="zh-CN" altLang="en-US" sz="3200" b="1" dirty="0">
                <a:solidFill>
                  <a:srgbClr val="FFFF00"/>
                </a:solidFill>
                <a:ea typeface="楷体_GB2312" pitchFamily="49" charset="-122"/>
              </a:rPr>
              <a:t>优先级特例</a:t>
            </a:r>
            <a:endParaRPr lang="zh-CN" altLang="en-US" sz="3200" b="1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67855" y="876729"/>
            <a:ext cx="7017136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ea typeface="华文新魏" panose="02010800040101010101" pitchFamily="2" charset="-122"/>
              </a:rPr>
              <a:t>        ⒈</a:t>
            </a:r>
            <a:r>
              <a:rPr lang="zh-CN" altLang="en-US" sz="2400" dirty="0">
                <a:solidFill>
                  <a:srgbClr val="FFFFCC"/>
                </a:solidFill>
                <a:ea typeface="楷体_GB2312" pitchFamily="49" charset="-122"/>
              </a:rPr>
              <a:t>自加、自减运算优先级遵循原则：</a:t>
            </a:r>
            <a:endParaRPr lang="zh-CN" altLang="en-US" sz="2400" dirty="0">
              <a:solidFill>
                <a:srgbClr val="FFFFCC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CC"/>
                </a:solidFill>
                <a:ea typeface="楷体_GB2312" pitchFamily="49" charset="-122"/>
              </a:rPr>
              <a:t>        </a:t>
            </a:r>
            <a:r>
              <a:rPr lang="zh-CN" altLang="en-US" sz="2400" dirty="0">
                <a:solidFill>
                  <a:srgbClr val="00FFFF"/>
                </a:solidFill>
                <a:ea typeface="楷体_GB2312" pitchFamily="49" charset="-122"/>
              </a:rPr>
              <a:t>前置：先运算后引用；</a:t>
            </a:r>
            <a:endParaRPr lang="zh-CN" altLang="en-US" sz="2400" dirty="0">
              <a:solidFill>
                <a:srgbClr val="00FFFF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CC"/>
                </a:solidFill>
                <a:ea typeface="楷体_GB2312" pitchFamily="49" charset="-122"/>
              </a:rPr>
              <a:t>        </a:t>
            </a:r>
            <a:r>
              <a:rPr lang="zh-CN" altLang="en-US" sz="2400" dirty="0">
                <a:solidFill>
                  <a:srgbClr val="CCFF33"/>
                </a:solidFill>
                <a:ea typeface="楷体_GB2312" pitchFamily="49" charset="-122"/>
              </a:rPr>
              <a:t>后置：先引用后运算（编译差别）。</a:t>
            </a:r>
            <a:endParaRPr lang="zh-CN" altLang="en-US" sz="2400" dirty="0">
              <a:solidFill>
                <a:srgbClr val="CCFF33"/>
              </a:solidFill>
              <a:ea typeface="楷体_GB2312" pitchFamily="49" charset="-122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7573458" y="294036"/>
            <a:ext cx="4269415" cy="415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#include &lt;iostream&gt;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using namespace std;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int main(void){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    int a = 3, b; 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    b = a+++a++;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 &lt;&lt; "b = " &lt;&lt; b &lt;&lt; </a:t>
            </a: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</a:rPr>
              <a:t>endl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;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    b = ++a + (++a);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 &lt;&lt; "b = " &lt;&lt; b &lt;&lt; </a:t>
            </a: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</a:rPr>
              <a:t>endl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;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    return 0;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}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867642" y="4451201"/>
            <a:ext cx="818394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ea typeface="华文新魏" panose="02010800040101010101" pitchFamily="2" charset="-122"/>
              </a:rPr>
              <a:t>⒉</a:t>
            </a:r>
            <a:r>
              <a:rPr lang="zh-CN" altLang="en-US" sz="2400">
                <a:solidFill>
                  <a:srgbClr val="FFFFCC"/>
                </a:solidFill>
                <a:ea typeface="楷体_GB2312" pitchFamily="49" charset="-122"/>
              </a:rPr>
              <a:t>在逻辑运算中，如果逻辑值能够确定，则不再进行运算。</a:t>
            </a:r>
            <a:endParaRPr lang="zh-CN" altLang="en-US" sz="2400">
              <a:solidFill>
                <a:srgbClr val="FFFFCC"/>
              </a:solidFill>
            </a:endParaRP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867642" y="4834465"/>
            <a:ext cx="7075487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 a=0,b=0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++a || ++b; 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&lt;&lt; "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a = " &lt;&lt; a &lt;&lt; </a:t>
            </a: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</a:rPr>
              <a:t>endl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 &lt;&lt; "b = " &lt;&lt; b &lt;&lt; </a:t>
            </a: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</a:rPr>
              <a:t>endl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;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a=0;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a&amp;&amp;++b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；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/*b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的值？*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indows 启动时发金属声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47" grpId="0" autoUpdateAnimBg="0" build="p"/>
      <p:bldP spid="31748" grpId="0" autoUpdateAnimBg="0"/>
      <p:bldP spid="31750" grpId="0" autoUpdateAnimBg="0"/>
      <p:bldP spid="3175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64" y="381000"/>
            <a:ext cx="11688024" cy="533400"/>
          </a:xfrm>
        </p:spPr>
        <p:txBody>
          <a:bodyPr/>
          <a:lstStyle/>
          <a:p>
            <a:pPr algn="ctr" eaLnBrk="1" hangingPunct="1"/>
            <a:r>
              <a:rPr lang="en-US" altLang="zh-CN" sz="32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C++</a:t>
            </a:r>
            <a:r>
              <a:rPr lang="zh-CN" altLang="en-US" sz="32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常用数学函数</a:t>
            </a:r>
            <a:endParaRPr lang="zh-CN" altLang="en-US" sz="3200" b="1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89930" y="831998"/>
            <a:ext cx="11902069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为方便用户使用，</a:t>
            </a:r>
            <a:r>
              <a:rPr lang="en-US" altLang="zh-CN" sz="2400" dirty="0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C++</a:t>
            </a:r>
            <a:r>
              <a:rPr lang="zh-CN" altLang="en-US" sz="2400" dirty="0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系统定义了大量函数。数学函数主要目的是应用数学函数如</a:t>
            </a:r>
            <a:r>
              <a:rPr lang="en-US" altLang="zh-CN" sz="2400" dirty="0" err="1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sinX</a:t>
            </a:r>
            <a:r>
              <a:rPr lang="zh-CN" altLang="en-US" sz="2400" dirty="0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等。数学函数的原型定义在系统的</a:t>
            </a:r>
            <a:r>
              <a:rPr lang="en-US" altLang="zh-CN" sz="2400" dirty="0" err="1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cmath</a:t>
            </a:r>
            <a:r>
              <a:rPr lang="zh-CN" altLang="en-US" sz="2400" dirty="0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头文件中。在使用此类函数时，应在程序的开始处加如下语句：</a:t>
            </a: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#include  &lt;</a:t>
            </a:r>
            <a:r>
              <a:rPr lang="en-US" altLang="zh-CN" sz="2400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cmath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629" name="Group 77"/>
              <p:cNvGraphicFramePr>
                <a:graphicFrameLocks noGrp="1"/>
              </p:cNvGraphicFramePr>
              <p:nvPr/>
            </p:nvGraphicFramePr>
            <p:xfrm>
              <a:off x="1103315" y="2194262"/>
              <a:ext cx="3048000" cy="4451353"/>
            </p:xfrm>
            <a:graphic>
              <a:graphicData uri="http://schemas.openxmlformats.org/drawingml/2006/table">
                <a:tbl>
                  <a:tblPr/>
                  <a:tblGrid>
                    <a:gridCol w="1524000"/>
                    <a:gridCol w="1524000"/>
                  </a:tblGrid>
                  <a:tr h="45935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zh-CN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函数</a:t>
                          </a:r>
                          <a:endParaRPr kumimoji="1" lang="zh-CN" altLang="en-US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zh-CN" altLang="en-US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数学含义</a:t>
                          </a:r>
                          <a:endParaRPr kumimoji="1" lang="zh-CN" altLang="en-US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5935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sin(x)</a:t>
                          </a:r>
                          <a:endParaRPr kumimoji="1" lang="en-US" altLang="zh-CN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sinX</a:t>
                          </a:r>
                          <a:endParaRPr kumimoji="1" lang="en-US" altLang="zh-CN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5935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cos(x)</a:t>
                          </a:r>
                          <a:endParaRPr kumimoji="1" lang="en-US" altLang="zh-CN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cosX</a:t>
                          </a:r>
                          <a:endParaRPr kumimoji="1" lang="en-US" altLang="zh-CN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079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    tan(x) </a:t>
                          </a:r>
                          <a:endParaRPr kumimoji="1" lang="en-US" altLang="zh-CN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tgX</a:t>
                          </a:r>
                          <a:endParaRPr kumimoji="1" lang="en-US" altLang="zh-CN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079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fabs(x)</a:t>
                          </a:r>
                          <a:endParaRPr kumimoji="1" lang="en-US" altLang="zh-CN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| x |</a:t>
                          </a:r>
                          <a:endParaRPr kumimoji="1" lang="en-US" altLang="zh-CN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079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pow(x,y)</a:t>
                          </a:r>
                          <a:endParaRPr kumimoji="1" lang="en-US" altLang="zh-CN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x</a:t>
                          </a:r>
                          <a:r>
                            <a:rPr kumimoji="1" lang="en-US" altLang="zh-CN" sz="2400" b="1" i="0" u="none" strike="noStrike" cap="none" normalizeH="0" baseline="3000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y</a:t>
                          </a:r>
                          <a:endParaRPr kumimoji="1" lang="en-US" altLang="zh-CN" sz="2400" b="1" i="0" u="none" strike="noStrike" cap="none" normalizeH="0" baseline="3000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3337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sqrt(x)</a:t>
                          </a:r>
                          <a:endParaRPr kumimoji="1" lang="en-US" altLang="zh-CN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kumimoji="1" lang="zh-CN" altLang="en-US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CC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_GB2312" pitchFamily="49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1" lang="en-US" altLang="zh-CN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CC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_GB2312" pitchFamily="49" charset="-122"/>
                                      </a:rPr>
                                      <m:t>𝒙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kumimoji="1" lang="zh-CN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079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log(x)</a:t>
                          </a:r>
                          <a:endParaRPr kumimoji="1" lang="en-US" altLang="zh-CN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lnx</a:t>
                          </a:r>
                          <a:endParaRPr kumimoji="1" lang="en-US" altLang="zh-CN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079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log10(x)</a:t>
                          </a:r>
                          <a:endParaRPr kumimoji="1" lang="en-US" altLang="zh-CN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log</a:t>
                          </a:r>
                          <a:r>
                            <a:rPr kumimoji="1" lang="en-US" altLang="zh-CN" sz="2400" b="1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10</a:t>
                          </a:r>
                          <a:r>
                            <a:rPr kumimoji="1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x</a:t>
                          </a:r>
                          <a:endParaRPr kumimoji="1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629" name="Group 77"/>
              <p:cNvGraphicFramePr>
                <a:graphicFrameLocks noGrp="1"/>
              </p:cNvGraphicFramePr>
              <p:nvPr/>
            </p:nvGraphicFramePr>
            <p:xfrm>
              <a:off x="1103315" y="2194262"/>
              <a:ext cx="3048000" cy="4451353"/>
            </p:xfrm>
            <a:graphic>
              <a:graphicData uri="http://schemas.openxmlformats.org/drawingml/2006/table">
                <a:tbl>
                  <a:tblPr/>
                  <a:tblGrid>
                    <a:gridCol w="1524000"/>
                    <a:gridCol w="1524000"/>
                  </a:tblGrid>
                  <a:tr h="45935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zh-CN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函数</a:t>
                          </a:r>
                          <a:endParaRPr kumimoji="1" lang="zh-CN" altLang="en-US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zh-CN" altLang="en-US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数学含义</a:t>
                          </a:r>
                          <a:endParaRPr kumimoji="1" lang="zh-CN" altLang="en-US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5935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sin(x)</a:t>
                          </a:r>
                          <a:endParaRPr kumimoji="1" lang="en-US" altLang="zh-CN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sinX</a:t>
                          </a:r>
                          <a:endParaRPr kumimoji="1" lang="en-US" altLang="zh-CN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5935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cos(x)</a:t>
                          </a:r>
                          <a:endParaRPr kumimoji="1" lang="en-US" altLang="zh-CN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cosX</a:t>
                          </a:r>
                          <a:endParaRPr kumimoji="1" lang="en-US" altLang="zh-CN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079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    tan(x) </a:t>
                          </a:r>
                          <a:endParaRPr kumimoji="1" lang="en-US" altLang="zh-CN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tgX</a:t>
                          </a:r>
                          <a:endParaRPr kumimoji="1" lang="en-US" altLang="zh-CN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079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fabs(x)</a:t>
                          </a:r>
                          <a:endParaRPr kumimoji="1" lang="en-US" altLang="zh-CN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| x |</a:t>
                          </a:r>
                          <a:endParaRPr kumimoji="1" lang="en-US" altLang="zh-CN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079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pow(x,y)</a:t>
                          </a:r>
                          <a:endParaRPr kumimoji="1" lang="en-US" altLang="zh-CN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x</a:t>
                          </a:r>
                          <a:r>
                            <a:rPr kumimoji="1" lang="en-US" altLang="zh-CN" sz="2400" b="1" i="0" u="none" strike="noStrike" cap="none" normalizeH="0" baseline="3000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y</a:t>
                          </a:r>
                          <a:endParaRPr kumimoji="1" lang="en-US" altLang="zh-CN" sz="2400" b="1" i="0" u="none" strike="noStrike" cap="none" normalizeH="0" baseline="3000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sqrt(x)</a:t>
                          </a:r>
                          <a:endParaRPr kumimoji="1" lang="en-US" altLang="zh-CN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</a:tr>
                  <a:tr h="5079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log(x)</a:t>
                          </a:r>
                          <a:endParaRPr kumimoji="1" lang="en-US" altLang="zh-CN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lnx</a:t>
                          </a:r>
                          <a:endParaRPr kumimoji="1" lang="en-US" altLang="zh-CN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079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log10(x)</a:t>
                          </a:r>
                          <a:endParaRPr kumimoji="1" lang="en-US" altLang="zh-CN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log</a:t>
                          </a:r>
                          <a:r>
                            <a:rPr kumimoji="1" lang="en-US" altLang="zh-CN" sz="2400" b="1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10</a:t>
                          </a:r>
                          <a:r>
                            <a:rPr kumimoji="1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FFCC"/>
                              </a:solidFill>
                              <a:effectLst/>
                              <a:latin typeface="Arial" panose="020B0604020202020204" pitchFamily="34" charset="0"/>
                              <a:ea typeface="楷体_GB2312" pitchFamily="49" charset="-122"/>
                            </a:rPr>
                            <a:t>x</a:t>
                          </a:r>
                          <a:endParaRPr kumimoji="1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FFCC"/>
                            </a:solidFill>
                            <a:effectLst/>
                            <a:latin typeface="Arial" panose="020B0604020202020204" pitchFamily="34" charset="0"/>
                            <a:ea typeface="楷体_GB2312" pitchFamily="49" charset="-122"/>
                          </a:endParaRPr>
                        </a:p>
                      </a:txBody>
                      <a:tcPr marL="90000" marR="90000" marT="46799" marB="46799" horzOverflow="overflow">
                        <a:lnL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rgbClr val="FFFFCC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3623" name="Text Box 71"/>
          <p:cNvSpPr txBox="1">
            <a:spLocks noChangeArrowheads="1"/>
          </p:cNvSpPr>
          <p:nvPr/>
        </p:nvSpPr>
        <p:spPr bwMode="auto">
          <a:xfrm>
            <a:off x="5257046" y="2194262"/>
            <a:ext cx="171291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ea typeface="楷体_GB2312" pitchFamily="49" charset="-122"/>
              </a:rPr>
              <a:t>使用方法：</a:t>
            </a:r>
            <a:endParaRPr lang="zh-CN" altLang="en-US" sz="2400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23624" name="Text Box 72"/>
          <p:cNvSpPr txBox="1">
            <a:spLocks noChangeArrowheads="1"/>
          </p:cNvSpPr>
          <p:nvPr/>
        </p:nvSpPr>
        <p:spPr bwMode="auto">
          <a:xfrm>
            <a:off x="5257045" y="2575262"/>
            <a:ext cx="479840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CC00"/>
                </a:solidFill>
                <a:ea typeface="楷体_GB2312" pitchFamily="49" charset="-122"/>
              </a:rPr>
              <a:t>作为一个运算项参加表达式运算。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3626" name="Text Box 74"/>
          <p:cNvSpPr txBox="1">
            <a:spLocks noChangeArrowheads="1"/>
          </p:cNvSpPr>
          <p:nvPr/>
        </p:nvSpPr>
        <p:spPr bwMode="auto">
          <a:xfrm>
            <a:off x="5196439" y="5702540"/>
            <a:ext cx="759585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函数的参数（自变量）、函数的值都是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double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类型。</a:t>
            </a:r>
            <a:endParaRPr lang="zh-CN" altLang="en-US" sz="2400" dirty="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23627" name="Text Box 75"/>
          <p:cNvSpPr txBox="1">
            <a:spLocks noChangeArrowheads="1"/>
          </p:cNvSpPr>
          <p:nvPr/>
        </p:nvSpPr>
        <p:spPr bwMode="auto">
          <a:xfrm>
            <a:off x="5334001" y="4138901"/>
            <a:ext cx="483687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z=sqrt(sin(x)*sin(x)+cos(y)*cos(y))</a:t>
            </a:r>
            <a:endParaRPr lang="en-US" altLang="zh-CN" sz="240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196439" y="3371655"/>
                <a:ext cx="3737323" cy="447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FFCC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400" i="1">
                          <a:solidFill>
                            <a:srgbClr val="FFFFCC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FF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FF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FF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FF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FFFF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FF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FF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FF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FFFF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FF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FFFF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FF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altLang="zh-CN" sz="2400" dirty="0">
                  <a:solidFill>
                    <a:srgbClr val="FFFFCC"/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439" y="3371655"/>
                <a:ext cx="3737323" cy="447238"/>
              </a:xfrm>
              <a:prstGeom prst="rect">
                <a:avLst/>
              </a:prstGeom>
              <a:blipFill rotWithShape="1">
                <a:blip r:embed="rId2"/>
                <a:stretch>
                  <a:fillRect l="-6" t="-98" r="16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6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ir_int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5" grpId="0" autoUpdateAnimBg="0"/>
      <p:bldP spid="23623" grpId="0" autoUpdateAnimBg="0"/>
      <p:bldP spid="23624" grpId="0" autoUpdateAnimBg="0"/>
      <p:bldP spid="23626" grpId="0" autoUpdateAnimBg="0"/>
      <p:bldP spid="23627" grpId="0" autoUpdateAnimBg="0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71604" y="457200"/>
            <a:ext cx="11724238" cy="609600"/>
          </a:xfrm>
        </p:spPr>
        <p:txBody>
          <a:bodyPr/>
          <a:lstStyle/>
          <a:p>
            <a:pPr algn="ctr" eaLnBrk="1" hangingPunct="1"/>
            <a:r>
              <a:rPr lang="en-US" altLang="zh-CN" sz="32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2.6 </a:t>
            </a:r>
            <a:r>
              <a:rPr lang="zh-CN" altLang="en-US" sz="32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数据的输入输出</a:t>
            </a:r>
            <a:r>
              <a:rPr lang="en-US" altLang="zh-CN" sz="32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Input &amp;Output</a:t>
            </a:r>
            <a:endParaRPr lang="en-US" altLang="zh-CN" sz="3200" b="1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71604" y="981868"/>
            <a:ext cx="11920395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CC00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 ++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输入输出通过标准的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IO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类实现，输入输出是通过系统定义的标准设备对象加操纵符实现。</a:t>
            </a:r>
            <a:endParaRPr lang="zh-CN" altLang="en-US" sz="2400" dirty="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71604" y="1752600"/>
            <a:ext cx="11920394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 IO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类定义再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iostream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文件中，在引用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I/O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对象，在程序开始处加预处理语句包含文件。</a:t>
            </a:r>
            <a:endParaRPr lang="zh-CN" altLang="en-US" sz="2400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 #include    &lt;iostream&gt;</a:t>
            </a:r>
            <a:endParaRPr lang="en-US" altLang="zh-CN" sz="240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98579" y="2758026"/>
            <a:ext cx="348577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CECFF"/>
                </a:solidFill>
                <a:ea typeface="华文行楷" panose="02010800040101010101" pitchFamily="2" charset="-122"/>
              </a:rPr>
              <a:t>       ⒈</a:t>
            </a:r>
            <a:r>
              <a:rPr lang="zh-CN" altLang="en-US" sz="2400" dirty="0">
                <a:solidFill>
                  <a:srgbClr val="CCECFF"/>
                </a:solidFill>
                <a:ea typeface="楷体_GB2312" pitchFamily="49" charset="-122"/>
              </a:rPr>
              <a:t>输入输出的概念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937226" y="3295542"/>
            <a:ext cx="818394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FF33"/>
                </a:solidFill>
                <a:ea typeface="楷体_GB2312" pitchFamily="49" charset="-122"/>
              </a:rPr>
              <a:t>输入输出</a:t>
            </a:r>
            <a:r>
              <a:rPr lang="zh-CN" altLang="en-US" sz="2400" dirty="0">
                <a:solidFill>
                  <a:srgbClr val="FFFF00"/>
                </a:solidFill>
                <a:ea typeface="楷体_GB2312" pitchFamily="49" charset="-122"/>
              </a:rPr>
              <a:t>指的是</a:t>
            </a:r>
            <a:r>
              <a:rPr lang="zh-CN" altLang="en-US" sz="2400" dirty="0">
                <a:solidFill>
                  <a:srgbClr val="FFFFCC"/>
                </a:solidFill>
                <a:ea typeface="楷体_GB2312" pitchFamily="49" charset="-122"/>
              </a:rPr>
              <a:t>内存变量或程序</a:t>
            </a:r>
            <a:r>
              <a:rPr lang="zh-CN" altLang="en-US" sz="2400" dirty="0">
                <a:solidFill>
                  <a:srgbClr val="FFFF00"/>
                </a:solidFill>
                <a:ea typeface="楷体_GB2312" pitchFamily="49" charset="-122"/>
              </a:rPr>
              <a:t>和</a:t>
            </a:r>
            <a:r>
              <a:rPr lang="zh-CN" altLang="en-US" sz="2400" dirty="0">
                <a:solidFill>
                  <a:srgbClr val="FFFFCC"/>
                </a:solidFill>
                <a:ea typeface="楷体_GB2312" pitchFamily="49" charset="-122"/>
              </a:rPr>
              <a:t>外部设备间</a:t>
            </a:r>
            <a:r>
              <a:rPr lang="zh-CN" altLang="en-US" sz="2400" dirty="0">
                <a:solidFill>
                  <a:srgbClr val="FFFF00"/>
                </a:solidFill>
                <a:ea typeface="楷体_GB2312" pitchFamily="49" charset="-122"/>
              </a:rPr>
              <a:t>的数据交换。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2780923" y="4125120"/>
            <a:ext cx="687388" cy="1903413"/>
          </a:xfrm>
          <a:prstGeom prst="rect">
            <a:avLst/>
          </a:pr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2400" dirty="0">
                <a:solidFill>
                  <a:srgbClr val="FFFF00"/>
                </a:solidFill>
                <a:ea typeface="楷体_GB2312" pitchFamily="49" charset="-122"/>
              </a:rPr>
              <a:t>内</a:t>
            </a:r>
            <a:endParaRPr kumimoji="0" lang="zh-CN" altLang="en-US" sz="2400" dirty="0">
              <a:solidFill>
                <a:srgbClr val="FFFF00"/>
              </a:solidFill>
              <a:ea typeface="楷体_GB2312" pitchFamily="49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2400" dirty="0">
                <a:solidFill>
                  <a:srgbClr val="FFFF00"/>
                </a:solidFill>
                <a:ea typeface="楷体_GB2312" pitchFamily="49" charset="-122"/>
              </a:rPr>
              <a:t>存</a:t>
            </a:r>
            <a:endParaRPr kumimoji="0" lang="zh-CN" altLang="en-US" sz="2400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24591" name="AutoShape 15"/>
          <p:cNvSpPr>
            <a:spLocks noChangeArrowheads="1"/>
          </p:cNvSpPr>
          <p:nvPr/>
        </p:nvSpPr>
        <p:spPr bwMode="auto">
          <a:xfrm>
            <a:off x="5981323" y="4352926"/>
            <a:ext cx="838200" cy="1447800"/>
          </a:xfrm>
          <a:prstGeom prst="flowChartMagneticDisk">
            <a:avLst/>
          </a:prstGeom>
          <a:gradFill rotWithShape="0">
            <a:gsLst>
              <a:gs pos="0">
                <a:srgbClr val="FFFF99"/>
              </a:gs>
              <a:gs pos="50000">
                <a:srgbClr val="767647"/>
              </a:gs>
              <a:gs pos="100000">
                <a:srgbClr val="FFFF99"/>
              </a:gs>
            </a:gsLst>
            <a:lin ang="0" scaled="1"/>
          </a:gradFill>
          <a:ln w="12700">
            <a:solidFill>
              <a:srgbClr val="FFFFCC"/>
            </a:solidFill>
            <a:rou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FFFF00"/>
                </a:solidFill>
                <a:ea typeface="楷体_GB2312" pitchFamily="49" charset="-122"/>
              </a:rPr>
              <a:t>外</a:t>
            </a:r>
            <a:endParaRPr kumimoji="0" lang="zh-CN" altLang="en-US" sz="2400">
              <a:solidFill>
                <a:srgbClr val="FFFF00"/>
              </a:solidFill>
              <a:ea typeface="楷体_GB2312" pitchFamily="49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FFFF00"/>
                </a:solidFill>
                <a:ea typeface="楷体_GB2312" pitchFamily="49" charset="-122"/>
              </a:rPr>
              <a:t>设</a:t>
            </a:r>
            <a:endParaRPr kumimoji="0" lang="zh-CN" altLang="en-US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24592" name="AutoShape 16"/>
          <p:cNvSpPr/>
          <p:nvPr/>
        </p:nvSpPr>
        <p:spPr bwMode="auto">
          <a:xfrm>
            <a:off x="6849701" y="4067539"/>
            <a:ext cx="1614408" cy="469900"/>
          </a:xfrm>
          <a:prstGeom prst="borderCallout2">
            <a:avLst>
              <a:gd name="adj1" fmla="val 24324"/>
              <a:gd name="adj2" fmla="val -6153"/>
              <a:gd name="adj3" fmla="val 24324"/>
              <a:gd name="adj4" fmla="val -121028"/>
              <a:gd name="adj5" fmla="val 152704"/>
              <a:gd name="adj6" fmla="val -121282"/>
            </a:avLst>
          </a:prstGeom>
          <a:solidFill>
            <a:srgbClr val="FF6600"/>
          </a:solidFill>
          <a:ln w="12700">
            <a:solidFill>
              <a:srgbClr val="FF6600"/>
            </a:solidFill>
            <a:miter lim="800000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None/>
            </a:pPr>
            <a:r>
              <a:rPr kumimoji="0"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输入  </a:t>
            </a:r>
            <a:endParaRPr kumimoji="0"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4593" name="AutoShape 17"/>
          <p:cNvSpPr/>
          <p:nvPr/>
        </p:nvSpPr>
        <p:spPr bwMode="auto">
          <a:xfrm>
            <a:off x="2171323" y="6217444"/>
            <a:ext cx="1276350" cy="469900"/>
          </a:xfrm>
          <a:prstGeom prst="borderCallout2">
            <a:avLst>
              <a:gd name="adj1" fmla="val 24324"/>
              <a:gd name="adj2" fmla="val 105972"/>
              <a:gd name="adj3" fmla="val 24324"/>
              <a:gd name="adj4" fmla="val 187685"/>
              <a:gd name="adj5" fmla="val -135810"/>
              <a:gd name="adj6" fmla="val 187935"/>
            </a:avLst>
          </a:prstGeom>
          <a:solidFill>
            <a:srgbClr val="99FF99"/>
          </a:solidFill>
          <a:ln w="12700">
            <a:solidFill>
              <a:srgbClr val="CCFFCC"/>
            </a:solidFill>
            <a:miter lim="800000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None/>
            </a:pPr>
            <a:r>
              <a:rPr kumimoji="0"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输出</a:t>
            </a:r>
            <a:endParaRPr kumimoji="0" lang="zh-CN" altLang="en-US" sz="240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4594" name="AutoShape 18"/>
          <p:cNvSpPr>
            <a:spLocks noChangeArrowheads="1"/>
          </p:cNvSpPr>
          <p:nvPr/>
        </p:nvSpPr>
        <p:spPr bwMode="auto">
          <a:xfrm>
            <a:off x="3542923" y="4809332"/>
            <a:ext cx="2438400" cy="228600"/>
          </a:xfrm>
          <a:prstGeom prst="leftArrow">
            <a:avLst>
              <a:gd name="adj1" fmla="val 50000"/>
              <a:gd name="adj2" fmla="val 191667"/>
            </a:avLst>
          </a:prstGeom>
          <a:gradFill rotWithShape="0">
            <a:gsLst>
              <a:gs pos="0">
                <a:srgbClr val="2F7618"/>
              </a:gs>
              <a:gs pos="50000">
                <a:srgbClr val="66FF33"/>
              </a:gs>
              <a:gs pos="100000">
                <a:srgbClr val="2F761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rgbClr val="00FF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4595" name="AutoShape 19"/>
          <p:cNvSpPr>
            <a:spLocks noChangeArrowheads="1"/>
          </p:cNvSpPr>
          <p:nvPr/>
        </p:nvSpPr>
        <p:spPr bwMode="auto">
          <a:xfrm>
            <a:off x="3466723" y="5418932"/>
            <a:ext cx="2514600" cy="228600"/>
          </a:xfrm>
          <a:prstGeom prst="rightArrow">
            <a:avLst>
              <a:gd name="adj1" fmla="val 50000"/>
              <a:gd name="adj2" fmla="val 200000"/>
            </a:avLst>
          </a:prstGeom>
          <a:gradFill rotWithShape="0">
            <a:gsLst>
              <a:gs pos="0">
                <a:srgbClr val="007676"/>
              </a:gs>
              <a:gs pos="50000">
                <a:srgbClr val="00FFFF"/>
              </a:gs>
              <a:gs pos="100000">
                <a:srgbClr val="0076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rgbClr val="FF33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8816567" y="3835292"/>
            <a:ext cx="3259523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输入输出函数要描述：</a:t>
            </a:r>
            <a:endParaRPr lang="zh-CN" altLang="en-US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C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 dirty="0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输入输出的量；</a:t>
            </a:r>
            <a:endParaRPr lang="zh-CN" altLang="en-US" sz="2400" dirty="0">
              <a:solidFill>
                <a:srgbClr val="CC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C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400" dirty="0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输入输出的格式；</a:t>
            </a:r>
            <a:endParaRPr lang="zh-CN" altLang="en-US" sz="2400" dirty="0">
              <a:solidFill>
                <a:srgbClr val="CC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C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⑶</a:t>
            </a:r>
            <a:r>
              <a:rPr lang="zh-CN" altLang="en-US" sz="2400" dirty="0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输入输出的设备。</a:t>
            </a:r>
            <a:endParaRPr lang="zh-CN" altLang="en-US" sz="2400" dirty="0">
              <a:solidFill>
                <a:srgbClr val="CC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indows 启动时发金属声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autoUpdateAnimBg="0"/>
      <p:bldP spid="24580" grpId="0" autoUpdateAnimBg="0"/>
      <p:bldP spid="24582" grpId="0" autoUpdateAnimBg="0"/>
      <p:bldP spid="24589" grpId="0" autoUpdateAnimBg="0"/>
      <p:bldP spid="24590" grpId="0" animBg="1" autoUpdateAnimBg="0"/>
      <p:bldP spid="24591" grpId="0" animBg="1" autoUpdateAnimBg="0"/>
      <p:bldP spid="24592" grpId="0" animBg="1" autoUpdateAnimBg="0"/>
      <p:bldP spid="24593" grpId="0" animBg="1" autoUpdateAnimBg="0"/>
      <p:bldP spid="24594" grpId="0" animBg="1"/>
      <p:bldP spid="24595" grpId="0" animBg="1"/>
      <p:bldP spid="24596" grpId="0" autoUpdateAnimBg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>
          <a:xfrm>
            <a:off x="280656" y="490890"/>
            <a:ext cx="9701543" cy="514350"/>
          </a:xfrm>
        </p:spPr>
        <p:txBody>
          <a:bodyPr/>
          <a:lstStyle/>
          <a:p>
            <a:pPr algn="l"/>
            <a:r>
              <a:rPr lang="en-US" altLang="zh-CN" sz="24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sz="2400" b="1" dirty="0">
                <a:solidFill>
                  <a:srgbClr val="58E7E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⒉</a:t>
            </a:r>
            <a:r>
              <a:rPr lang="en-US" altLang="zh-CN" sz="2400" b="1" dirty="0">
                <a:solidFill>
                  <a:srgbClr val="58E7EF"/>
                </a:solidFill>
                <a:latin typeface="楷体_GB2312" pitchFamily="49" charset="-122"/>
                <a:ea typeface="楷体_GB2312" pitchFamily="49" charset="-122"/>
              </a:rPr>
              <a:t>con</a:t>
            </a:r>
            <a:r>
              <a:rPr lang="zh-CN" altLang="en-US" sz="2400" b="1" dirty="0">
                <a:solidFill>
                  <a:srgbClr val="58E7EF"/>
                </a:solidFill>
                <a:latin typeface="楷体_GB2312" pitchFamily="49" charset="-122"/>
                <a:ea typeface="楷体_GB2312" pitchFamily="49" charset="-122"/>
              </a:rPr>
              <a:t>输入输出</a:t>
            </a:r>
            <a:endParaRPr lang="zh-CN" altLang="en-US" sz="2400" b="1" dirty="0">
              <a:solidFill>
                <a:srgbClr val="58E7EF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0656" y="1041455"/>
            <a:ext cx="1191134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C++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提供了全新的输入输出方式。把输入抽象成从输入设备输入的一串字节流；输出则是一串向输出设备输出的字节流。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其头文件为 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iostream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，需要包含文件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#include &lt;iostream&gt;</a:t>
            </a:r>
            <a:endParaRPr lang="en-US" altLang="zh-CN" sz="2400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using namespace std;//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命名空间</a:t>
            </a:r>
            <a:endParaRPr lang="en-US" altLang="zh-CN" sz="2400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4494" y="4247255"/>
            <a:ext cx="6093633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       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输入输出量：</a:t>
            </a:r>
            <a:endParaRPr lang="en-US" altLang="zh-CN" sz="2400" b="1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       输入的量只能是变量。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       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输出的量可以是常量、变量、表达式。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84087" y="5448992"/>
            <a:ext cx="12007912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       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输入输出格式：</a:t>
            </a:r>
            <a:endParaRPr lang="en-US" altLang="zh-CN" sz="2400" b="1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      格式控制通过操纵符实现，含有参数的操纵符通过</a:t>
            </a: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iomanip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文件声明，应用时是应加 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#include  &lt;</a:t>
            </a:r>
            <a:r>
              <a:rPr lang="en-US" altLang="zh-CN" sz="2400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iomanip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&gt;</a:t>
            </a:r>
            <a:endParaRPr lang="en-US" altLang="zh-CN" sz="2400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94493" y="3052878"/>
            <a:ext cx="7664575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       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输入输出设备：</a:t>
            </a:r>
            <a:endParaRPr lang="en-US" altLang="zh-CN" sz="2400" b="1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cin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标准输入设备流对象 ，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&gt;&gt; 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表示输入提取符；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标准输出设备流对象，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&lt;&lt; 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表示输出插入符。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3" grpId="0" autoUpdateAnimBg="0"/>
      <p:bldP spid="5" grpId="0" autoUpdateAnimBg="0"/>
      <p:bldP spid="6" grpId="0" autoUpdateAnimBg="0"/>
      <p:bldP spid="7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 noChangeArrowheads="1"/>
          </p:cNvSpPr>
          <p:nvPr>
            <p:ph type="title"/>
          </p:nvPr>
        </p:nvSpPr>
        <p:spPr>
          <a:xfrm>
            <a:off x="2209800" y="104775"/>
            <a:ext cx="7772400" cy="444500"/>
          </a:xfrm>
        </p:spPr>
        <p:txBody>
          <a:bodyPr/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输出格式控制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Group 121"/>
          <p:cNvGraphicFramePr>
            <a:graphicFrameLocks noGrp="1"/>
          </p:cNvGraphicFramePr>
          <p:nvPr/>
        </p:nvGraphicFramePr>
        <p:xfrm>
          <a:off x="1108210" y="711195"/>
          <a:ext cx="9975580" cy="6042030"/>
        </p:xfrm>
        <a:graphic>
          <a:graphicData uri="http://schemas.openxmlformats.org/drawingml/2006/table">
            <a:tbl>
              <a:tblPr/>
              <a:tblGrid>
                <a:gridCol w="2289477"/>
                <a:gridCol w="2698312"/>
                <a:gridCol w="1962409"/>
                <a:gridCol w="3025382"/>
              </a:tblGrid>
              <a:tr h="528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操纵符</a:t>
                      </a:r>
                      <a:endParaRPr kumimoji="1" lang="zh-CN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功能</a:t>
                      </a:r>
                      <a:endParaRPr kumimoji="1" lang="zh-CN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操纵符</a:t>
                      </a:r>
                      <a:endParaRPr kumimoji="1" lang="zh-CN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功能</a:t>
                      </a:r>
                      <a:endParaRPr kumimoji="1" lang="zh-CN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dec</a:t>
                      </a:r>
                      <a:endParaRPr kumimoji="1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十进制</a:t>
                      </a:r>
                      <a:endParaRPr kumimoji="1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showpoint</a:t>
                      </a:r>
                      <a:endParaRPr kumimoji="1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显示小数点及尾随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0</a:t>
                      </a:r>
                      <a:endParaRPr kumimoji="1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endl</a:t>
                      </a:r>
                      <a:endParaRPr kumimoji="1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换行并刷新输出流</a:t>
                      </a:r>
                      <a:endParaRPr kumimoji="1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noshowpoint</a:t>
                      </a:r>
                      <a:endParaRPr kumimoji="1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不显示小数点及尾随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0</a:t>
                      </a:r>
                      <a:endParaRPr kumimoji="1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fixed</a:t>
                      </a:r>
                      <a:endParaRPr kumimoji="1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定点数</a:t>
                      </a:r>
                      <a:endParaRPr kumimoji="1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showpos</a:t>
                      </a:r>
                      <a:endParaRPr kumimoji="1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显示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+</a:t>
                      </a:r>
                      <a:endParaRPr kumimoji="1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flush</a:t>
                      </a:r>
                      <a:endParaRPr kumimoji="1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刷新输出流</a:t>
                      </a:r>
                      <a:endParaRPr kumimoji="1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noshowpos</a:t>
                      </a:r>
                      <a:endParaRPr kumimoji="1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不显示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+</a:t>
                      </a:r>
                      <a:endParaRPr kumimoji="1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hex</a:t>
                      </a:r>
                      <a:endParaRPr kumimoji="1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十六进制</a:t>
                      </a:r>
                      <a:endParaRPr kumimoji="1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skipws</a:t>
                      </a:r>
                      <a:endParaRPr kumimoji="1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忽略输入前导空格</a:t>
                      </a:r>
                      <a:endParaRPr kumimoji="1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left</a:t>
                      </a:r>
                      <a:endParaRPr kumimoji="1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左对齐</a:t>
                      </a:r>
                      <a:endParaRPr kumimoji="1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noskipws</a:t>
                      </a:r>
                      <a:endParaRPr kumimoji="1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不忽略输入前导空格</a:t>
                      </a:r>
                      <a:endParaRPr kumimoji="1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oct</a:t>
                      </a:r>
                      <a:endParaRPr kumimoji="1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八进制</a:t>
                      </a:r>
                      <a:endParaRPr kumimoji="1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ws</a:t>
                      </a:r>
                      <a:endParaRPr kumimoji="1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删除空格</a:t>
                      </a:r>
                      <a:endParaRPr kumimoji="1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right</a:t>
                      </a:r>
                      <a:endParaRPr kumimoji="1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右对齐</a:t>
                      </a:r>
                      <a:endParaRPr kumimoji="1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scientific</a:t>
                      </a:r>
                      <a:endParaRPr kumimoji="1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科学计数法</a:t>
                      </a:r>
                      <a:endParaRPr kumimoji="1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setfill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(c)</a:t>
                      </a:r>
                      <a:endParaRPr kumimoji="1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填充字符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c</a:t>
                      </a:r>
                      <a:endParaRPr kumimoji="1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不带参数的操作符定义在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:    </a:t>
                      </a:r>
                      <a:r>
                        <a:rPr kumimoji="1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iostream</a:t>
                      </a:r>
                      <a:endParaRPr kumimoji="1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带参数的操作符定义在：</a:t>
                      </a:r>
                      <a:r>
                        <a:rPr kumimoji="1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iomanip</a:t>
                      </a:r>
                      <a:endParaRPr kumimoji="1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setw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()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一次作用，其余始终作用。</a:t>
                      </a:r>
                      <a:endParaRPr kumimoji="1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setprecision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(n)</a:t>
                      </a:r>
                      <a:endParaRPr kumimoji="1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设置浮点数精度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n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位</a:t>
                      </a:r>
                      <a:endParaRPr kumimoji="1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gridSpan="2"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hMerge="1"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setw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(n)</a:t>
                      </a:r>
                      <a:endParaRPr kumimoji="1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设置宽带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n</a:t>
                      </a:r>
                      <a:endParaRPr kumimoji="1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90003" marR="90003" marT="46808" marB="46808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gridSpan="2"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hMerge="1"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71604" y="381000"/>
            <a:ext cx="9710596" cy="685800"/>
          </a:xfrm>
        </p:spPr>
        <p:txBody>
          <a:bodyPr/>
          <a:lstStyle/>
          <a:p>
            <a:pPr algn="l" eaLnBrk="1" hangingPunct="1"/>
            <a:r>
              <a:rPr lang="en-US" altLang="zh-CN" sz="2400" dirty="0">
                <a:solidFill>
                  <a:srgbClr val="FFFFCC"/>
                </a:solidFill>
                <a:ea typeface="华文新魏" panose="02010800040101010101" pitchFamily="2" charset="-122"/>
              </a:rPr>
              <a:t>【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案例</a:t>
            </a:r>
            <a:r>
              <a:rPr lang="en-US" altLang="zh-CN" sz="2400" dirty="0">
                <a:solidFill>
                  <a:srgbClr val="FFFFCC"/>
                </a:solidFill>
                <a:ea typeface="华文新魏" panose="02010800040101010101" pitchFamily="2" charset="-122"/>
              </a:rPr>
              <a:t>⒈】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求一元二次方程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ax</a:t>
            </a:r>
            <a:r>
              <a:rPr lang="en-US" altLang="zh-CN" sz="2400" b="1" baseline="300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+bx+c=0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的根</a:t>
            </a:r>
            <a:endParaRPr lang="zh-CN" altLang="en-US" sz="24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80657" y="288496"/>
            <a:ext cx="9701543" cy="533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b="1" dirty="0">
                <a:solidFill>
                  <a:srgbClr val="58E7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2.1.2  C/C++</a:t>
            </a:r>
            <a:r>
              <a:rPr lang="zh-CN" altLang="en-US" sz="2400" b="1" dirty="0">
                <a:solidFill>
                  <a:srgbClr val="58E7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语言的词法</a:t>
            </a:r>
            <a:endParaRPr lang="zh-CN" altLang="en-US" sz="2400" b="1" dirty="0">
              <a:solidFill>
                <a:srgbClr val="58E7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92592" y="729894"/>
            <a:ext cx="39068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85000"/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⒈ 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C/C++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语言的字符集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951368" y="1122763"/>
            <a:ext cx="6248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字母：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b…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Z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z         52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个</a:t>
            </a:r>
            <a:endParaRPr lang="zh-CN" altLang="en-US" sz="2400" dirty="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数字符号：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1…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9                    10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个</a:t>
            </a:r>
            <a:endParaRPr lang="zh-CN" altLang="en-US" sz="2400" dirty="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⑶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特殊符号：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+  -   *  /…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936625" y="2442394"/>
            <a:ext cx="210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⒉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系统保留字 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472426" y="6484421"/>
            <a:ext cx="111169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SzPct val="85000"/>
              <a:buFontTx/>
              <a:buNone/>
            </a:pPr>
            <a:r>
              <a:rPr lang="zh-CN" altLang="en-US" sz="2000" dirty="0">
                <a:solidFill>
                  <a:srgbClr val="FFFFFF"/>
                </a:solidFill>
                <a:ea typeface="楷体_GB2312" pitchFamily="49" charset="-122"/>
              </a:rPr>
              <a:t>        建议不要使用：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define</a:t>
            </a:r>
            <a:r>
              <a:rPr lang="zh-CN" altLang="en-US" sz="2000" dirty="0">
                <a:solidFill>
                  <a:srgbClr val="FFFFFF"/>
                </a:solidFill>
              </a:rPr>
              <a:t>、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undef</a:t>
            </a:r>
            <a:r>
              <a:rPr lang="zh-CN" altLang="en-US" sz="2000" dirty="0">
                <a:solidFill>
                  <a:srgbClr val="FFFFFF"/>
                </a:solidFill>
              </a:rPr>
              <a:t>、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include</a:t>
            </a:r>
            <a:r>
              <a:rPr lang="zh-CN" altLang="en-US" sz="2000" dirty="0">
                <a:solidFill>
                  <a:srgbClr val="FFFFFF"/>
                </a:solidFill>
              </a:rPr>
              <a:t>、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ifdef</a:t>
            </a:r>
            <a:r>
              <a:rPr lang="zh-CN" altLang="en-US" sz="2000" dirty="0">
                <a:solidFill>
                  <a:srgbClr val="FFFFFF"/>
                </a:solidFill>
              </a:rPr>
              <a:t>、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ifndef</a:t>
            </a:r>
            <a:r>
              <a:rPr lang="zh-CN" altLang="en-US" sz="2000" dirty="0">
                <a:solidFill>
                  <a:srgbClr val="FFFFFF"/>
                </a:solidFill>
              </a:rPr>
              <a:t>、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endif</a:t>
            </a:r>
            <a:r>
              <a:rPr lang="zh-CN" altLang="en-US" sz="2000" dirty="0">
                <a:solidFill>
                  <a:srgbClr val="FFFFFF"/>
                </a:solidFill>
              </a:rPr>
              <a:t>、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line</a:t>
            </a:r>
            <a:r>
              <a:rPr lang="zh-CN" altLang="en-US" sz="2000" dirty="0">
                <a:solidFill>
                  <a:srgbClr val="FFFFFF"/>
                </a:solidFill>
              </a:rPr>
              <a:t>、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error</a:t>
            </a:r>
            <a:r>
              <a:rPr lang="zh-CN" altLang="en-US" sz="2000" dirty="0">
                <a:solidFill>
                  <a:srgbClr val="FFFFFF"/>
                </a:solidFill>
              </a:rPr>
              <a:t>、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elif</a:t>
            </a:r>
            <a:r>
              <a:rPr lang="zh-CN" altLang="en-US" sz="2000" dirty="0">
                <a:solidFill>
                  <a:srgbClr val="FFFFFF"/>
                </a:solidFill>
              </a:rPr>
              <a:t>、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pragma</a:t>
            </a:r>
            <a:r>
              <a:rPr lang="zh-CN" altLang="en-US" sz="2000" dirty="0">
                <a:solidFill>
                  <a:srgbClr val="FFFFFF"/>
                </a:solidFill>
                <a:ea typeface="楷体_GB2312" pitchFamily="49" charset="-122"/>
              </a:rPr>
              <a:t>等。</a:t>
            </a:r>
            <a:endParaRPr lang="en-US" altLang="zh-CN" sz="2000" dirty="0">
              <a:solidFill>
                <a:srgbClr val="FFFFFF"/>
              </a:solidFill>
              <a:ea typeface="楷体_GB2312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76447" y="2890358"/>
          <a:ext cx="10856566" cy="35659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50938"/>
                <a:gridCol w="1550938"/>
                <a:gridCol w="1550938"/>
                <a:gridCol w="1550938"/>
                <a:gridCol w="1550938"/>
                <a:gridCol w="1550938"/>
                <a:gridCol w="1550938"/>
              </a:tblGrid>
              <a:tr h="370769"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FF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系统保留字</a:t>
                      </a:r>
                      <a:r>
                        <a:rPr lang="en-US" altLang="zh-CN" sz="2000" dirty="0">
                          <a:solidFill>
                            <a:srgbClr val="FFFF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——</a:t>
                      </a:r>
                      <a:r>
                        <a:rPr lang="zh-CN" altLang="en-US" sz="2000" dirty="0">
                          <a:solidFill>
                            <a:srgbClr val="FFFF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关键字</a:t>
                      </a:r>
                      <a:endParaRPr lang="zh-CN" altLang="en-US" sz="2000" dirty="0">
                        <a:solidFill>
                          <a:srgbClr val="FFFF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L="91442" marR="91442" marT="45711" marB="45711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auto</a:t>
                      </a:r>
                      <a:endParaRPr lang="zh-CN" altLang="en-US" sz="2000" dirty="0"/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break</a:t>
                      </a:r>
                      <a:endParaRPr lang="zh-CN" altLang="en-US" sz="2000" dirty="0"/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case</a:t>
                      </a:r>
                      <a:endParaRPr lang="zh-CN" altLang="en-US" sz="2000" dirty="0"/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char</a:t>
                      </a:r>
                      <a:endParaRPr lang="zh-CN" altLang="en-US" sz="2000" dirty="0"/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const</a:t>
                      </a:r>
                      <a:endParaRPr lang="zh-CN" altLang="en-US" sz="2000" dirty="0"/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continue</a:t>
                      </a:r>
                      <a:endParaRPr lang="zh-CN" altLang="en-US" sz="2000" dirty="0"/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default</a:t>
                      </a:r>
                      <a:endParaRPr lang="zh-CN" altLang="en-US" sz="2000" dirty="0"/>
                    </a:p>
                  </a:txBody>
                  <a:tcPr marL="91442" marR="91442" marT="45711" marB="45711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do</a:t>
                      </a:r>
                      <a:endParaRPr lang="zh-CN" altLang="en-US" sz="2000" dirty="0"/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double</a:t>
                      </a:r>
                      <a:endParaRPr lang="zh-CN" altLang="en-US" sz="2000" dirty="0"/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else</a:t>
                      </a:r>
                      <a:endParaRPr lang="zh-CN" altLang="en-US" sz="2000" dirty="0"/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enum</a:t>
                      </a:r>
                      <a:endParaRPr lang="zh-CN" altLang="en-US" sz="2000" dirty="0"/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extern</a:t>
                      </a:r>
                      <a:endParaRPr lang="zh-CN" altLang="en-US" sz="2000" dirty="0"/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float</a:t>
                      </a:r>
                      <a:endParaRPr lang="zh-CN" altLang="en-US" sz="2000" dirty="0"/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for</a:t>
                      </a:r>
                      <a:endParaRPr lang="zh-CN" altLang="en-US" sz="2000" dirty="0"/>
                    </a:p>
                  </a:txBody>
                  <a:tcPr marL="91442" marR="91442" marT="45711" marB="45711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goto</a:t>
                      </a:r>
                      <a:endParaRPr lang="zh-CN" altLang="en-US" sz="2000" dirty="0"/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if</a:t>
                      </a:r>
                      <a:endParaRPr lang="zh-CN" altLang="en-US" sz="2000" dirty="0"/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int</a:t>
                      </a:r>
                      <a:endParaRPr lang="zh-CN" altLang="en-US" sz="2000" dirty="0"/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long</a:t>
                      </a:r>
                      <a:endParaRPr lang="zh-CN" altLang="en-US" sz="2000" dirty="0"/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register</a:t>
                      </a:r>
                      <a:endParaRPr lang="zh-CN" altLang="en-US" sz="2000" dirty="0"/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return</a:t>
                      </a:r>
                      <a:endParaRPr lang="zh-CN" altLang="en-US" sz="2000" dirty="0"/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short</a:t>
                      </a:r>
                      <a:endParaRPr lang="zh-CN" altLang="en-US" sz="2000" dirty="0"/>
                    </a:p>
                  </a:txBody>
                  <a:tcPr marL="91442" marR="91442" marT="45711" marB="45711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signed</a:t>
                      </a:r>
                      <a:endParaRPr lang="zh-CN" altLang="en-US" sz="2000" dirty="0"/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sizeof</a:t>
                      </a:r>
                      <a:endParaRPr lang="zh-CN" altLang="en-US" sz="2000" dirty="0"/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static</a:t>
                      </a:r>
                      <a:endParaRPr lang="zh-CN" altLang="en-US" sz="2000" dirty="0"/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struct</a:t>
                      </a:r>
                      <a:endParaRPr lang="zh-CN" altLang="en-US" sz="2000" dirty="0"/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switch</a:t>
                      </a:r>
                      <a:endParaRPr lang="zh-CN" altLang="en-US" sz="2000" dirty="0"/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typedef</a:t>
                      </a:r>
                      <a:endParaRPr lang="zh-CN" altLang="en-US" sz="2000" dirty="0"/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union</a:t>
                      </a:r>
                      <a:endParaRPr lang="zh-CN" altLang="en-US" sz="2000" dirty="0"/>
                    </a:p>
                  </a:txBody>
                  <a:tcPr marL="91442" marR="91442" marT="45711" marB="45711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unsigned</a:t>
                      </a:r>
                      <a:endParaRPr lang="zh-CN" altLang="en-US" sz="2000" dirty="0"/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void</a:t>
                      </a:r>
                      <a:endParaRPr lang="zh-CN" altLang="en-US" sz="2000" dirty="0"/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volatile</a:t>
                      </a:r>
                      <a:endParaRPr lang="zh-CN" altLang="en-US" sz="2000" dirty="0"/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while</a:t>
                      </a:r>
                      <a:endParaRPr lang="zh-CN" altLang="en-US" sz="2000" dirty="0"/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kern="120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bool</a:t>
                      </a:r>
                      <a:endParaRPr lang="zh-CN" altLang="en-US" sz="2000" b="0" kern="1200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kern="120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true</a:t>
                      </a:r>
                      <a:endParaRPr lang="zh-CN" altLang="en-US" sz="2000" b="0" kern="1200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kern="120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false</a:t>
                      </a:r>
                      <a:endParaRPr lang="zh-CN" altLang="en-US" sz="2000" b="0" kern="1200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1442" marR="91442" marT="45711" marB="45711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rPr>
                        <a:t>asm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rPr>
                        <a:t>class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kern="120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public</a:t>
                      </a:r>
                      <a:endParaRPr lang="zh-CN" altLang="en-US" sz="2000" b="0" kern="1200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rPr>
                        <a:t>private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rPr>
                        <a:t>protected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rPr>
                        <a:t>friend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rPr>
                        <a:t>operator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marL="91442" marR="91442" marT="45711" marB="45711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rPr>
                        <a:t>template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rPr>
                        <a:t>virtual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rPr>
                        <a:t>new</a:t>
                      </a:r>
                      <a:endParaRPr lang="zh-CN" altLang="en-US" sz="2000" b="0" kern="1200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delete</a:t>
                      </a:r>
                      <a:endParaRPr lang="zh-CN" altLang="en-US" sz="2000" kern="1200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rPr>
                        <a:t>try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rPr>
                        <a:t>throw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rPr>
                        <a:t>catch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marL="91442" marR="91442" marT="45711" marB="45711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</a:rPr>
                        <a:t>inline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this</a:t>
                      </a:r>
                      <a:endParaRPr lang="zh-CN" altLang="en-US" sz="2000" kern="1200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b="0" kern="120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and</a:t>
                      </a:r>
                      <a:endParaRPr lang="zh-CN" altLang="en-US" sz="2000" b="0" kern="1200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err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and_eq</a:t>
                      </a:r>
                      <a:endParaRPr lang="zh-CN" altLang="en-US" sz="2000" kern="1200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err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bitand</a:t>
                      </a:r>
                      <a:endParaRPr lang="zh-CN" altLang="en-US" sz="2000" kern="1200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…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…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marL="91442" marR="91442" marT="45711" marB="4571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indows 退出时发金属声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8" grpId="0" autoUpdateAnimBg="0"/>
      <p:bldP spid="11270" grpId="0" autoUpdateAnimBg="0" build="p"/>
      <p:bldP spid="11271" grpId="0" autoUpdateAnimBg="0"/>
      <p:bldP spid="1127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77639" y="341744"/>
            <a:ext cx="11826844" cy="4572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FFFF00"/>
                </a:solidFill>
                <a:ea typeface="华文新魏" panose="02010800040101010101" pitchFamily="2" charset="-122"/>
              </a:rPr>
              <a:t>      ⒊</a:t>
            </a:r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标识符（用户构词规则）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77639" y="826294"/>
            <a:ext cx="628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ea typeface="楷体_GB2312" pitchFamily="49" charset="-122"/>
              </a:rPr>
              <a:t>        </a:t>
            </a:r>
            <a:r>
              <a:rPr lang="zh-CN" altLang="en-US" sz="2400" dirty="0">
                <a:solidFill>
                  <a:srgbClr val="FFFF00"/>
                </a:solidFill>
                <a:ea typeface="楷体_GB2312" pitchFamily="49" charset="-122"/>
              </a:rPr>
              <a:t>作        用：</a:t>
            </a:r>
            <a:r>
              <a:rPr lang="zh-CN" altLang="en-US" sz="2400" dirty="0">
                <a:solidFill>
                  <a:srgbClr val="FFFFCC"/>
                </a:solidFill>
                <a:ea typeface="楷体_GB2312" pitchFamily="49" charset="-122"/>
              </a:rPr>
              <a:t>用户为各种自定义数据命名。</a:t>
            </a:r>
            <a:endParaRPr lang="zh-CN" altLang="en-US" sz="2400" dirty="0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87995" y="1283494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组成规则： 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438401" y="1283494"/>
            <a:ext cx="483497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99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 dirty="0">
                <a:solidFill>
                  <a:srgbClr val="FFFF99"/>
                </a:solidFill>
                <a:latin typeface="Arial" panose="020B0604020202020204" pitchFamily="34" charset="0"/>
                <a:ea typeface="楷体_GB2312" pitchFamily="49" charset="-122"/>
              </a:rPr>
              <a:t>字母和数字以及 下划线</a:t>
            </a:r>
            <a:r>
              <a:rPr lang="en-US" altLang="zh-CN" sz="2400" dirty="0">
                <a:solidFill>
                  <a:srgbClr val="FFFF99"/>
                </a:solidFill>
                <a:latin typeface="Arial" panose="020B0604020202020204" pitchFamily="34" charset="0"/>
                <a:ea typeface="楷体_GB2312" pitchFamily="49" charset="-122"/>
              </a:rPr>
              <a:t>_ </a:t>
            </a:r>
            <a:r>
              <a:rPr lang="zh-CN" altLang="en-US" sz="2400" dirty="0">
                <a:solidFill>
                  <a:srgbClr val="FFFF99"/>
                </a:solidFill>
                <a:latin typeface="Arial" panose="020B0604020202020204" pitchFamily="34" charset="0"/>
                <a:ea typeface="楷体_GB2312" pitchFamily="49" charset="-122"/>
              </a:rPr>
              <a:t>组成。</a:t>
            </a:r>
            <a:endParaRPr lang="zh-CN" altLang="en-US" sz="2400" dirty="0">
              <a:solidFill>
                <a:srgbClr val="FFFF99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99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400" dirty="0">
                <a:solidFill>
                  <a:srgbClr val="FFFF99"/>
                </a:solidFill>
                <a:latin typeface="Arial" panose="020B0604020202020204" pitchFamily="34" charset="0"/>
                <a:ea typeface="楷体_GB2312" pitchFamily="49" charset="-122"/>
              </a:rPr>
              <a:t>以字母和  下划线</a:t>
            </a:r>
            <a:r>
              <a:rPr lang="en-US" altLang="zh-CN" sz="2400" dirty="0">
                <a:solidFill>
                  <a:srgbClr val="FFFF99"/>
                </a:solidFill>
                <a:latin typeface="Arial" panose="020B0604020202020204" pitchFamily="34" charset="0"/>
                <a:ea typeface="楷体_GB2312" pitchFamily="49" charset="-122"/>
              </a:rPr>
              <a:t>_  </a:t>
            </a:r>
            <a:r>
              <a:rPr lang="zh-CN" altLang="en-US" sz="2400" dirty="0">
                <a:solidFill>
                  <a:srgbClr val="FFFF99"/>
                </a:solidFill>
                <a:latin typeface="Arial" panose="020B0604020202020204" pitchFamily="34" charset="0"/>
                <a:ea typeface="楷体_GB2312" pitchFamily="49" charset="-122"/>
              </a:rPr>
              <a:t>开头。</a:t>
            </a:r>
            <a:endParaRPr lang="zh-CN" altLang="en-US" sz="2400" dirty="0">
              <a:solidFill>
                <a:srgbClr val="FFFF99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99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⑶</a:t>
            </a:r>
            <a:r>
              <a:rPr lang="zh-CN" altLang="en-US" sz="2400" dirty="0">
                <a:solidFill>
                  <a:srgbClr val="FFFF99"/>
                </a:solidFill>
                <a:latin typeface="Arial" panose="020B0604020202020204" pitchFamily="34" charset="0"/>
                <a:ea typeface="楷体_GB2312" pitchFamily="49" charset="-122"/>
              </a:rPr>
              <a:t>长度不超过</a:t>
            </a:r>
            <a:r>
              <a:rPr lang="en-US" altLang="zh-CN" sz="2400" dirty="0">
                <a:solidFill>
                  <a:srgbClr val="FFFF99"/>
                </a:solidFill>
                <a:latin typeface="Arial" panose="020B0604020202020204" pitchFamily="34" charset="0"/>
                <a:ea typeface="楷体_GB2312" pitchFamily="49" charset="-122"/>
              </a:rPr>
              <a:t>32</a:t>
            </a:r>
            <a:r>
              <a:rPr lang="zh-CN" altLang="en-US" sz="2400" dirty="0">
                <a:solidFill>
                  <a:srgbClr val="FFFF99"/>
                </a:solidFill>
                <a:latin typeface="Arial" panose="020B0604020202020204" pitchFamily="34" charset="0"/>
                <a:ea typeface="楷体_GB2312" pitchFamily="49" charset="-122"/>
              </a:rPr>
              <a:t>个字符。</a:t>
            </a:r>
            <a:endParaRPr lang="zh-CN" altLang="en-US" sz="2400" dirty="0">
              <a:solidFill>
                <a:srgbClr val="FFFF99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99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⑷</a:t>
            </a:r>
            <a:r>
              <a:rPr lang="zh-CN" altLang="en-US" sz="2400" dirty="0">
                <a:solidFill>
                  <a:srgbClr val="FFFF99"/>
                </a:solidFill>
                <a:latin typeface="Arial" panose="020B0604020202020204" pitchFamily="34" charset="0"/>
                <a:ea typeface="楷体_GB2312" pitchFamily="49" charset="-122"/>
              </a:rPr>
              <a:t>不能使用保留字。 </a:t>
            </a:r>
            <a:endParaRPr lang="zh-CN" altLang="en-US" sz="2400" dirty="0">
              <a:solidFill>
                <a:srgbClr val="FFFF99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7759212" y="2523749"/>
            <a:ext cx="2638425" cy="341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a1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_</a:t>
            </a: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iArea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_</a:t>
            </a: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fLoad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iStatus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faS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getArea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PutArea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316525" y="4118149"/>
            <a:ext cx="1594004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2Ab      </a:t>
            </a:r>
            <a:endParaRPr lang="en-US" altLang="zh-CN" dirty="0">
              <a:solidFill>
                <a:srgbClr val="66FF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int  </a:t>
            </a:r>
            <a:endParaRPr lang="en-US" altLang="zh-CN" dirty="0">
              <a:solidFill>
                <a:srgbClr val="66FF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a/1</a:t>
            </a:r>
            <a:endParaRPr lang="en-US" altLang="zh-CN" dirty="0">
              <a:solidFill>
                <a:srgbClr val="66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971522" y="2823866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注      意：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系统区分大小写字母。</a:t>
            </a:r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endParaRPr lang="zh-CN" altLang="en-US" sz="2400" dirty="0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442342" y="4404163"/>
            <a:ext cx="16536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aBc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Abc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13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13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13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autoUpdateAnimBg="0"/>
      <p:bldP spid="13316" grpId="0" autoUpdateAnimBg="0"/>
      <p:bldP spid="13317" grpId="0" autoUpdateAnimBg="0" build="p"/>
      <p:bldP spid="13318" grpId="0" autoUpdateAnimBg="0" build="p"/>
      <p:bldP spid="13319" grpId="0" autoUpdateAnimBg="0" build="p"/>
      <p:bldP spid="13320" grpId="0" autoUpdateAnimBg="0"/>
      <p:bldP spid="1332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/>
          </p:nvPr>
        </p:nvSpPr>
        <p:spPr>
          <a:xfrm>
            <a:off x="280657" y="609600"/>
            <a:ext cx="11733292" cy="515938"/>
          </a:xfrm>
        </p:spPr>
        <p:txBody>
          <a:bodyPr/>
          <a:lstStyle/>
          <a:p>
            <a:r>
              <a:rPr lang="zh-CN" altLang="en-US" sz="2800" dirty="0">
                <a:solidFill>
                  <a:srgbClr val="FFFF00"/>
                </a:solidFill>
                <a:latin typeface="+mj-ea"/>
              </a:rPr>
              <a:t>    </a:t>
            </a:r>
            <a:r>
              <a:rPr lang="en-US" altLang="zh-CN" sz="2800" dirty="0">
                <a:solidFill>
                  <a:srgbClr val="FFFF00"/>
                </a:solidFill>
                <a:latin typeface="+mj-ea"/>
              </a:rPr>
              <a:t>【</a:t>
            </a:r>
            <a:r>
              <a:rPr lang="zh-CN" altLang="en-US" sz="2800" dirty="0">
                <a:solidFill>
                  <a:srgbClr val="FFFF00"/>
                </a:solidFill>
                <a:latin typeface="+mj-ea"/>
              </a:rPr>
              <a:t>引例</a:t>
            </a:r>
            <a:r>
              <a:rPr lang="en-US" altLang="zh-CN" sz="2800" dirty="0">
                <a:solidFill>
                  <a:srgbClr val="FFFF00"/>
                </a:solidFill>
                <a:latin typeface="+mj-ea"/>
              </a:rPr>
              <a:t>】</a:t>
            </a:r>
            <a:r>
              <a:rPr lang="zh-CN" altLang="en-US" sz="2800" dirty="0">
                <a:solidFill>
                  <a:srgbClr val="FFFF00"/>
                </a:solidFill>
                <a:latin typeface="+mj-ea"/>
              </a:rPr>
              <a:t>：从问题到程序</a:t>
            </a:r>
            <a:endParaRPr lang="zh-CN" altLang="en-US" sz="28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80657" y="1151491"/>
            <a:ext cx="7046913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已知：有一圆柱体，底半径为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，圆柱高为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h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求： 底面积、表面积，底周长、体积。</a:t>
            </a:r>
            <a:endParaRPr lang="zh-CN" altLang="en-US" sz="2400" dirty="0">
              <a:solidFill>
                <a:srgbClr val="66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879949" y="2013300"/>
            <a:ext cx="7284664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66FF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定义变量   </a:t>
            </a:r>
            <a:r>
              <a:rPr lang="en-US" altLang="zh-CN" sz="2400" dirty="0" err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fAread</a:t>
            </a:r>
            <a:r>
              <a:rPr lang="zh-CN" altLang="en-US" sz="2400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、 </a:t>
            </a:r>
            <a:r>
              <a:rPr lang="en-US" altLang="zh-CN" sz="2400" dirty="0" err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fAreas</a:t>
            </a:r>
            <a:r>
              <a:rPr lang="zh-CN" altLang="en-US" sz="2400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， </a:t>
            </a:r>
            <a:r>
              <a:rPr lang="en-US" altLang="zh-CN" sz="2400" dirty="0" err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fLen</a:t>
            </a:r>
            <a:r>
              <a:rPr lang="zh-CN" altLang="en-US" sz="2400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， </a:t>
            </a:r>
            <a:r>
              <a:rPr lang="en-US" altLang="zh-CN" sz="2400" dirty="0" err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fV</a:t>
            </a:r>
            <a:r>
              <a:rPr lang="en-US" altLang="zh-CN" sz="2400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 ──</a:t>
            </a:r>
            <a:r>
              <a:rPr lang="zh-CN" altLang="en-US" sz="2400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输出；</a:t>
            </a:r>
            <a:endParaRPr lang="zh-CN" altLang="en-US" sz="2400" dirty="0">
              <a:solidFill>
                <a:srgbClr val="66FF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                      </a:t>
            </a:r>
            <a:r>
              <a:rPr lang="en-US" altLang="zh-CN" sz="2400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r </a:t>
            </a:r>
            <a:r>
              <a:rPr lang="zh-CN" altLang="en-US" sz="2400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h──</a:t>
            </a:r>
            <a:r>
              <a:rPr lang="zh-CN" altLang="en-US" sz="2400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输入。</a:t>
            </a:r>
            <a:endParaRPr lang="zh-CN" altLang="en-US" sz="2400" dirty="0">
              <a:solidFill>
                <a:srgbClr val="66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209839" y="3392775"/>
            <a:ext cx="1116012" cy="1908000"/>
          </a:xfrm>
          <a:prstGeom prst="can">
            <a:avLst>
              <a:gd name="adj" fmla="val 28734"/>
            </a:avLst>
          </a:prstGeom>
          <a:gradFill rotWithShape="0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0" scaled="1"/>
          </a:gradFill>
          <a:ln w="12700" cap="sq">
            <a:solidFill>
              <a:srgbClr val="FF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792451" y="3526269"/>
            <a:ext cx="533400" cy="0"/>
          </a:xfrm>
          <a:prstGeom prst="line">
            <a:avLst/>
          </a:prstGeom>
          <a:noFill/>
          <a:ln w="28575" cap="sq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" name="AutoShape 9"/>
          <p:cNvSpPr/>
          <p:nvPr/>
        </p:nvSpPr>
        <p:spPr bwMode="auto">
          <a:xfrm>
            <a:off x="2832925" y="3964778"/>
            <a:ext cx="284350" cy="463846"/>
          </a:xfrm>
          <a:prstGeom prst="borderCallout2">
            <a:avLst>
              <a:gd name="adj1" fmla="val 24324"/>
              <a:gd name="adj2" fmla="val -24366"/>
              <a:gd name="adj3" fmla="val 24324"/>
              <a:gd name="adj4" fmla="val -117259"/>
              <a:gd name="adj5" fmla="val -86486"/>
              <a:gd name="adj6" fmla="val -282741"/>
            </a:avLst>
          </a:prstGeom>
          <a:noFill/>
          <a:ln w="12700" cap="sq">
            <a:solidFill>
              <a:srgbClr val="00CC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en-US" altLang="zh-CN" sz="2400">
                <a:solidFill>
                  <a:srgbClr val="00CCFF"/>
                </a:solidFill>
                <a:latin typeface="Arial" panose="020B0604020202020204" pitchFamily="34" charset="0"/>
                <a:ea typeface="楷体_GB2312" pitchFamily="49" charset="-122"/>
              </a:rPr>
              <a:t>r</a:t>
            </a:r>
            <a:endParaRPr kumimoji="0" lang="en-US" altLang="zh-CN" sz="2400">
              <a:solidFill>
                <a:srgbClr val="00CC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" name="AutoShape 10"/>
          <p:cNvSpPr/>
          <p:nvPr/>
        </p:nvSpPr>
        <p:spPr bwMode="auto">
          <a:xfrm>
            <a:off x="2182512" y="5279615"/>
            <a:ext cx="396875" cy="469900"/>
          </a:xfrm>
          <a:prstGeom prst="borderCallout3">
            <a:avLst>
              <a:gd name="adj1" fmla="val 24324"/>
              <a:gd name="adj2" fmla="val 119199"/>
              <a:gd name="adj3" fmla="val 24324"/>
              <a:gd name="adj4" fmla="val 121199"/>
              <a:gd name="adj5" fmla="val -69931"/>
              <a:gd name="adj6" fmla="val 121199"/>
              <a:gd name="adj7" fmla="val -145269"/>
              <a:gd name="adj8" fmla="val 31602"/>
            </a:avLst>
          </a:prstGeom>
          <a:noFill/>
          <a:ln w="12700" cap="sq">
            <a:solidFill>
              <a:srgbClr val="99FF99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en-US" altLang="zh-CN" sz="2400">
                <a:solidFill>
                  <a:srgbClr val="00FF00"/>
                </a:solidFill>
                <a:latin typeface="Arial" panose="020B0604020202020204" pitchFamily="34" charset="0"/>
                <a:ea typeface="楷体_GB2312" pitchFamily="49" charset="-122"/>
              </a:rPr>
              <a:t>h</a:t>
            </a:r>
            <a:endParaRPr kumimoji="0" lang="en-US" altLang="zh-CN" sz="2400">
              <a:solidFill>
                <a:srgbClr val="00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836442" y="3458037"/>
            <a:ext cx="6069588" cy="19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⑵</a:t>
            </a:r>
            <a:r>
              <a:rPr lang="zh-CN" altLang="en-US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建立模型</a:t>
            </a:r>
            <a:endParaRPr lang="zh-CN" altLang="en-US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fLen</a:t>
            </a:r>
            <a:r>
              <a:rPr lang="en-US" altLang="zh-CN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=2</a:t>
            </a:r>
            <a:r>
              <a:rPr lang="en-US" altLang="zh-CN" dirty="0">
                <a:solidFill>
                  <a:srgbClr val="FFFF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r</a:t>
            </a:r>
            <a:endParaRPr lang="en-US" altLang="zh-CN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fAreab</a:t>
            </a:r>
            <a:r>
              <a:rPr lang="en-US" altLang="zh-CN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=</a:t>
            </a:r>
            <a:r>
              <a:rPr lang="en-US" altLang="zh-CN" dirty="0">
                <a:solidFill>
                  <a:srgbClr val="FFFF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r</a:t>
            </a:r>
            <a:r>
              <a:rPr lang="en-US" altLang="zh-CN" baseline="300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endParaRPr lang="zh-CN" altLang="en-US" dirty="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fAreas</a:t>
            </a:r>
            <a:r>
              <a:rPr lang="en-US" altLang="zh-CN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=2</a:t>
            </a:r>
            <a:r>
              <a:rPr lang="en-US" altLang="zh-CN" dirty="0">
                <a:solidFill>
                  <a:srgbClr val="FFFF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r</a:t>
            </a:r>
            <a:r>
              <a:rPr lang="en-US" altLang="zh-CN" baseline="300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+2</a:t>
            </a:r>
            <a:r>
              <a:rPr lang="en-US" altLang="zh-CN" dirty="0">
                <a:solidFill>
                  <a:srgbClr val="FFFF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rh</a:t>
            </a:r>
            <a:r>
              <a:rPr lang="en-US" altLang="zh-CN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=</a:t>
            </a:r>
            <a:r>
              <a:rPr lang="en-US" altLang="zh-CN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2fAread</a:t>
            </a:r>
            <a:r>
              <a:rPr lang="en-US" altLang="zh-CN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+</a:t>
            </a:r>
            <a:r>
              <a:rPr lang="en-US" altLang="zh-CN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fLen</a:t>
            </a:r>
            <a:r>
              <a:rPr lang="en-US" altLang="zh-CN" dirty="0">
                <a:solidFill>
                  <a:srgbClr val="FFFF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h</a:t>
            </a:r>
            <a:endParaRPr lang="en-US" altLang="zh-CN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fV</a:t>
            </a:r>
            <a:r>
              <a:rPr lang="en-US" altLang="zh-CN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=</a:t>
            </a:r>
            <a:r>
              <a:rPr lang="en-US" altLang="zh-CN" dirty="0" err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fAread</a:t>
            </a:r>
            <a:r>
              <a:rPr lang="en-US" altLang="zh-CN" dirty="0" err="1">
                <a:solidFill>
                  <a:srgbClr val="FFFF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h</a:t>
            </a:r>
            <a:endParaRPr lang="en-US" altLang="zh-CN" dirty="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nimBg="1"/>
      <p:bldP spid="7" grpId="0" animBg="1" autoUpdateAnimBg="0"/>
      <p:bldP spid="8" grpId="0" animBg="1" autoUpdateAnimBg="0"/>
      <p:bldP spid="9" grpId="0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3254" y="361577"/>
            <a:ext cx="10515600" cy="79703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程序的主要内容</a:t>
            </a:r>
            <a:endParaRPr lang="zh-CN" altLang="en-US" sz="2800" b="1" dirty="0">
              <a:solidFill>
                <a:srgbClr val="FFFF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2891" y="1371600"/>
            <a:ext cx="7772400" cy="190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⒈</a:t>
            </a:r>
            <a:r>
              <a:rPr lang="zh-CN" altLang="en-US" b="1" dirty="0">
                <a:solidFill>
                  <a:srgbClr val="FFFFCC"/>
                </a:solidFill>
                <a:ea typeface="楷体_GB2312" pitchFamily="49" charset="-122"/>
              </a:rPr>
              <a:t>数据及其表示方法</a:t>
            </a:r>
            <a:r>
              <a:rPr lang="en-US" altLang="zh-CN" b="1" dirty="0">
                <a:solidFill>
                  <a:srgbClr val="FFFFCC"/>
                </a:solidFill>
                <a:ea typeface="楷体_GB2312" pitchFamily="49" charset="-122"/>
              </a:rPr>
              <a:t>——</a:t>
            </a:r>
            <a:r>
              <a:rPr lang="zh-CN" altLang="en-US" b="1" dirty="0">
                <a:solidFill>
                  <a:srgbClr val="FFFFCC"/>
                </a:solidFill>
                <a:ea typeface="楷体_GB2312" pitchFamily="49" charset="-122"/>
              </a:rPr>
              <a:t>数据构造；</a:t>
            </a:r>
            <a:endParaRPr lang="zh-CN" altLang="en-US" b="1" dirty="0">
              <a:solidFill>
                <a:srgbClr val="FFFFCC"/>
              </a:solidFill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FFFFCC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FFCC"/>
                </a:solidFill>
                <a:ea typeface="华文新魏" panose="02010800040101010101" pitchFamily="2" charset="-122"/>
              </a:rPr>
              <a:t>⒉</a:t>
            </a:r>
            <a:r>
              <a:rPr lang="zh-CN" altLang="en-US" b="1" dirty="0">
                <a:solidFill>
                  <a:srgbClr val="FFFFCC"/>
                </a:solidFill>
                <a:ea typeface="楷体_GB2312" pitchFamily="49" charset="-122"/>
              </a:rPr>
              <a:t>数据的基本运算</a:t>
            </a:r>
            <a:r>
              <a:rPr lang="en-US" altLang="zh-CN" b="1" dirty="0">
                <a:solidFill>
                  <a:srgbClr val="FFFFCC"/>
                </a:solidFill>
                <a:ea typeface="楷体_GB2312" pitchFamily="49" charset="-122"/>
              </a:rPr>
              <a:t>——</a:t>
            </a:r>
            <a:r>
              <a:rPr lang="zh-CN" altLang="en-US" b="1" dirty="0">
                <a:solidFill>
                  <a:srgbClr val="FFFFCC"/>
                </a:solidFill>
                <a:ea typeface="楷体_GB2312" pitchFamily="49" charset="-122"/>
              </a:rPr>
              <a:t>数据处理；</a:t>
            </a:r>
            <a:endParaRPr lang="zh-CN" altLang="en-US" b="1" dirty="0">
              <a:solidFill>
                <a:srgbClr val="FFFFCC"/>
              </a:solidFill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FFFFCC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FFCC"/>
                </a:solidFill>
                <a:ea typeface="华文新魏" panose="02010800040101010101" pitchFamily="2" charset="-122"/>
              </a:rPr>
              <a:t>⒊</a:t>
            </a:r>
            <a:r>
              <a:rPr lang="zh-CN" altLang="en-US" b="1" dirty="0">
                <a:solidFill>
                  <a:srgbClr val="FFFFCC"/>
                </a:solidFill>
                <a:ea typeface="楷体_GB2312" pitchFamily="49" charset="-122"/>
              </a:rPr>
              <a:t>基本输入输出。</a:t>
            </a:r>
            <a:endParaRPr lang="zh-CN" altLang="en-US" b="1" dirty="0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93254" y="3054928"/>
            <a:ext cx="11898746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程序是对数据按照算法处理，并输出结果的过程，因此，以上三个问题是程序设计的基本问题。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utoUpdateAnimBg="0" build="p"/>
      <p:bldP spid="307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6096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876801" y="5257801"/>
            <a:ext cx="2587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60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1/2 </a:t>
            </a:r>
            <a:r>
              <a:rPr lang="zh-CN" altLang="en-US" sz="60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？</a:t>
            </a:r>
            <a:endParaRPr lang="zh-CN" altLang="en-US" sz="6000">
              <a:solidFill>
                <a:srgbClr val="66FF33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67855" y="990600"/>
            <a:ext cx="1192414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sz="2400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是对客观事物特征抽象的符号化表示，客观事物不同，表示的方法也不同（人数以整数表示，圆面积用小数表示，灯的状态用开关表示，信件要用文字表示），计算机的处理方法也不同，因此根据程序处理的数据对象，应规定数据的</a:t>
            </a:r>
            <a:r>
              <a:rPr lang="zh-CN" altLang="en-US" sz="2400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</a:t>
            </a:r>
            <a:r>
              <a:rPr lang="zh-CN" altLang="en-US" sz="2400" dirty="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dirty="0">
              <a:solidFill>
                <a:srgbClr val="66FF33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85946" y="2220605"/>
            <a:ext cx="119060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计算机由于工程的限制，只能在有限精度和有限范围内在工程上近似地描述操作的对象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——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数据。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</a:rPr>
              <a:t> 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89000" y="3126001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ea typeface="楷体_GB2312" pitchFamily="49" charset="-122"/>
              </a:rPr>
              <a:t>数据类型决定了数据的如下特征：</a:t>
            </a:r>
            <a:endParaRPr lang="zh-CN" altLang="en-US" sz="2400">
              <a:solidFill>
                <a:srgbClr val="FFFFCC"/>
              </a:solidFill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889000" y="3657600"/>
            <a:ext cx="634019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CFFFF"/>
                </a:solidFill>
                <a:ea typeface="华文新魏" panose="02010800040101010101" pitchFamily="2" charset="-122"/>
              </a:rPr>
              <a:t>⑴</a:t>
            </a:r>
            <a:r>
              <a:rPr lang="zh-CN" altLang="en-US" sz="2400" dirty="0">
                <a:solidFill>
                  <a:srgbClr val="CCFFFF"/>
                </a:solidFill>
                <a:ea typeface="楷体_GB2312" pitchFamily="49" charset="-122"/>
              </a:rPr>
              <a:t>数据的外部表示方式和内部存储方式不同；</a:t>
            </a:r>
            <a:endParaRPr lang="zh-CN" altLang="en-US" sz="2400" dirty="0">
              <a:solidFill>
                <a:srgbClr val="CCFFFF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CFFFF"/>
                </a:solidFill>
                <a:ea typeface="华文新魏" panose="02010800040101010101" pitchFamily="2" charset="-122"/>
              </a:rPr>
              <a:t>⑵</a:t>
            </a:r>
            <a:r>
              <a:rPr lang="zh-CN" altLang="en-US" sz="2400" dirty="0">
                <a:solidFill>
                  <a:srgbClr val="CCFFFF"/>
                </a:solidFill>
                <a:ea typeface="楷体_GB2312" pitchFamily="49" charset="-122"/>
              </a:rPr>
              <a:t>表示的范围和精度不同；</a:t>
            </a:r>
            <a:endParaRPr lang="zh-CN" altLang="en-US" sz="2400" dirty="0">
              <a:solidFill>
                <a:srgbClr val="CCFFFF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CFFFF"/>
                </a:solidFill>
                <a:ea typeface="华文新魏" panose="02010800040101010101" pitchFamily="2" charset="-122"/>
              </a:rPr>
              <a:t>⑶</a:t>
            </a:r>
            <a:r>
              <a:rPr lang="zh-CN" altLang="en-US" sz="2400" dirty="0">
                <a:solidFill>
                  <a:srgbClr val="CCFFFF"/>
                </a:solidFill>
                <a:ea typeface="楷体_GB2312" pitchFamily="49" charset="-122"/>
              </a:rPr>
              <a:t>对数据的处理方式不同。</a:t>
            </a:r>
            <a:endParaRPr lang="zh-CN" altLang="en-US" sz="2400" dirty="0">
              <a:solidFill>
                <a:srgbClr val="CCFF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indows 启动时发金属声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75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75"/>
                                        <p:tgtEl>
                                          <p:spTgt spid="4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75"/>
                                        <p:tgtEl>
                                          <p:spTgt spid="4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autoUpdateAnimBg="0"/>
      <p:bldP spid="4100" grpId="0" autoUpdateAnimBg="0"/>
      <p:bldP spid="4101" grpId="0" autoUpdateAnimBg="0"/>
      <p:bldP spid="4102" grpId="0" autoUpdateAnimBg="0"/>
      <p:bldP spid="4103" grpId="0" autoUpdateAnimBg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11544</Words>
  <Application>WPS 演示</Application>
  <PresentationFormat>宽屏</PresentationFormat>
  <Paragraphs>1846</Paragraphs>
  <Slides>49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81" baseType="lpstr">
      <vt:lpstr>Arial</vt:lpstr>
      <vt:lpstr>宋体</vt:lpstr>
      <vt:lpstr>Wingdings</vt:lpstr>
      <vt:lpstr>PingFang SC</vt:lpstr>
      <vt:lpstr>Segoe Print</vt:lpstr>
      <vt:lpstr>华文行楷</vt:lpstr>
      <vt:lpstr>Times New Roman</vt:lpstr>
      <vt:lpstr>华文新魏</vt:lpstr>
      <vt:lpstr>微软雅黑</vt:lpstr>
      <vt:lpstr>楷体_GB2312</vt:lpstr>
      <vt:lpstr>新宋体</vt:lpstr>
      <vt:lpstr>Nirmala UI Semilight</vt:lpstr>
      <vt:lpstr>Wingdings 2</vt:lpstr>
      <vt:lpstr>Symbol</vt:lpstr>
      <vt:lpstr>黑体</vt:lpstr>
      <vt:lpstr>微软雅黑 Light</vt:lpstr>
      <vt:lpstr>等线</vt:lpstr>
      <vt:lpstr>等线 Light</vt:lpstr>
      <vt:lpstr>Arial Unicode MS</vt:lpstr>
      <vt:lpstr>Gungsuh</vt:lpstr>
      <vt:lpstr>Century Schoolbook</vt:lpstr>
      <vt:lpstr>Georgia</vt:lpstr>
      <vt:lpstr>MS Mincho</vt:lpstr>
      <vt:lpstr>Dubai Light</vt:lpstr>
      <vt:lpstr>楷体_GB2312</vt:lpstr>
      <vt:lpstr>楷体</vt:lpstr>
      <vt:lpstr>幼圆</vt:lpstr>
      <vt:lpstr>Malgun Gothic</vt:lpstr>
      <vt:lpstr>Cambria Math</vt:lpstr>
      <vt:lpstr>Calibri</vt:lpstr>
      <vt:lpstr>Yu Gothic</vt:lpstr>
      <vt:lpstr>Office 主题​​</vt:lpstr>
      <vt:lpstr>第2章 基本程序设计</vt:lpstr>
      <vt:lpstr>2.1 C++语言的结构及词法</vt:lpstr>
      <vt:lpstr>       2.1.1  面向过程的基本程序结构</vt:lpstr>
      <vt:lpstr>程序的结构说明</vt:lpstr>
      <vt:lpstr>       2.1.2  C/C++语言的词法</vt:lpstr>
      <vt:lpstr>      ⒊标识符（用户构词规则）</vt:lpstr>
      <vt:lpstr>    【引例】：从问题到程序</vt:lpstr>
      <vt:lpstr>        程序的主要内容</vt:lpstr>
      <vt:lpstr>2.2 基本数据类型</vt:lpstr>
      <vt:lpstr>C/C++语言的数据类型</vt:lpstr>
      <vt:lpstr>2.3 常量（Constant）及其类型</vt:lpstr>
      <vt:lpstr>       ⑵浮点型常量的表示（只有十进制表示）</vt:lpstr>
      <vt:lpstr>       ⑶字符常量的表示</vt:lpstr>
      <vt:lpstr>       ⑸转义字符</vt:lpstr>
      <vt:lpstr>       ⑹逻辑常量</vt:lpstr>
      <vt:lpstr>2.4 变量(Variable)</vt:lpstr>
      <vt:lpstr>       ⒉变量的说明</vt:lpstr>
      <vt:lpstr>       ⑴整型变量说明</vt:lpstr>
      <vt:lpstr>       ⑵字符型变量的说明</vt:lpstr>
      <vt:lpstr>     ⑷bool型变量</vt:lpstr>
      <vt:lpstr>       ⒊符号常量的说明</vt:lpstr>
      <vt:lpstr>2.5  运算与表达式</vt:lpstr>
      <vt:lpstr>       ⒉算术运算（Arithmetic operators） </vt:lpstr>
      <vt:lpstr>       ⑵自加Increment、自减Decrement运算（单目运算）</vt:lpstr>
      <vt:lpstr>       ⑶算术运算赋值</vt:lpstr>
      <vt:lpstr>       ⒈关系运算和逻辑运算</vt:lpstr>
      <vt:lpstr>       ⑵关系运算(Relational Operator)</vt:lpstr>
      <vt:lpstr>       ⑶逻辑运算(Logical  Operator)</vt:lpstr>
      <vt:lpstr>C++的逻辑运算</vt:lpstr>
      <vt:lpstr>       ⑷复杂逻辑关系的表示</vt:lpstr>
      <vt:lpstr>      *⒋位运算</vt:lpstr>
      <vt:lpstr>       ⑴位逻辑运算</vt:lpstr>
      <vt:lpstr>       ①位非（单目、按位取反）运算 ~（单目）</vt:lpstr>
      <vt:lpstr>       ④位异或运算 ^</vt:lpstr>
      <vt:lpstr>       ⑵移位运算</vt:lpstr>
      <vt:lpstr>        ②右移 &gt;&gt;</vt:lpstr>
      <vt:lpstr>       ⑶运算赋值</vt:lpstr>
      <vt:lpstr>       ⒌条件运算运算</vt:lpstr>
      <vt:lpstr>       ⒏运算中的类型</vt:lpstr>
      <vt:lpstr>类型转换举例</vt:lpstr>
      <vt:lpstr>       C++类型转换说明</vt:lpstr>
      <vt:lpstr>        ⒐运算的优先级</vt:lpstr>
      <vt:lpstr>优先级总表</vt:lpstr>
      <vt:lpstr>优先级特例</vt:lpstr>
      <vt:lpstr>C++常用数学函数</vt:lpstr>
      <vt:lpstr>2.6 数据的输入输出Input &amp;Output</vt:lpstr>
      <vt:lpstr>       ⒉con输入输出</vt:lpstr>
      <vt:lpstr>输出格式控制</vt:lpstr>
      <vt:lpstr>【案例⒈】求一元二次方程ax2+bx+c=0的根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Shanli Xuan</dc:creator>
  <cp:lastModifiedBy>叶子</cp:lastModifiedBy>
  <cp:revision>30</cp:revision>
  <dcterms:created xsi:type="dcterms:W3CDTF">2019-02-12T01:55:00Z</dcterms:created>
  <dcterms:modified xsi:type="dcterms:W3CDTF">2023-10-15T11:19:10Z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CCB66AC6E48D442EBC561106D26707FB_13</vt:lpwstr>
  </property>
  <property fmtid="{D5CDD505-2E9C-101B-9397-08002B2CF9AE}" pid="3" name="KSOProductBuildVer">
    <vt:lpwstr>2052-12.1.0.15374</vt:lpwstr>
  </property>
</Properties>
</file>