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95" r:id="rId4"/>
    <p:sldId id="258" r:id="rId6"/>
    <p:sldId id="296" r:id="rId7"/>
    <p:sldId id="297" r:id="rId8"/>
    <p:sldId id="261" r:id="rId9"/>
    <p:sldId id="266" r:id="rId10"/>
    <p:sldId id="267" r:id="rId11"/>
    <p:sldId id="268" r:id="rId12"/>
    <p:sldId id="269" r:id="rId13"/>
    <p:sldId id="271" r:id="rId14"/>
    <p:sldId id="272" r:id="rId15"/>
    <p:sldId id="273" r:id="rId16"/>
    <p:sldId id="274" r:id="rId17"/>
    <p:sldId id="276" r:id="rId18"/>
    <p:sldId id="279" r:id="rId19"/>
    <p:sldId id="313" r:id="rId20"/>
    <p:sldId id="314" r:id="rId21"/>
    <p:sldId id="315" r:id="rId22"/>
    <p:sldId id="309" r:id="rId23"/>
    <p:sldId id="316" r:id="rId24"/>
    <p:sldId id="310" r:id="rId25"/>
    <p:sldId id="317" r:id="rId26"/>
    <p:sldId id="318" r:id="rId27"/>
    <p:sldId id="319" r:id="rId28"/>
    <p:sldId id="320" r:id="rId29"/>
    <p:sldId id="321" r:id="rId30"/>
    <p:sldId id="322" r:id="rId31"/>
    <p:sldId id="323" r:id="rId32"/>
    <p:sldId id="301" r:id="rId33"/>
    <p:sldId id="324" r:id="rId34"/>
    <p:sldId id="325" r:id="rId35"/>
    <p:sldId id="326" r:id="rId36"/>
    <p:sldId id="303" r:id="rId37"/>
    <p:sldId id="304" r:id="rId38"/>
    <p:sldId id="305" r:id="rId39"/>
    <p:sldId id="327" r:id="rId40"/>
    <p:sldId id="299" r:id="rId41"/>
    <p:sldId id="300" r:id="rId42"/>
    <p:sldId id="328" r:id="rId43"/>
    <p:sldId id="302"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E73"/>
    <a:srgbClr val="07518A"/>
    <a:srgbClr val="012E82"/>
    <a:srgbClr val="02295A"/>
    <a:srgbClr val="0966A3"/>
    <a:srgbClr val="001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8E58E-C713-4A0D-880D-30CFFCA0FD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FBF03C-56F6-472A-9A91-6D3B8D09EF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F44CE63-BE06-49B3-AB99-8D1AF97ABC3D}" type="slidenum">
              <a:rPr lang="en-US" altLang="zh-CN" sz="1200" smtClean="0"/>
            </a:fld>
            <a:endParaRPr lang="en-US" altLang="zh-CN" sz="1200"/>
          </a:p>
        </p:txBody>
      </p:sp>
      <p:sp>
        <p:nvSpPr>
          <p:cNvPr id="512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4BFB91C-E4A4-42EE-95F5-68BFA14BAFA3}" type="slidenum">
              <a:rPr lang="en-US" altLang="zh-CN" sz="1200" smtClean="0"/>
            </a:fld>
            <a:endParaRPr lang="en-US" altLang="zh-CN" sz="1200"/>
          </a:p>
        </p:txBody>
      </p:sp>
      <p:sp>
        <p:nvSpPr>
          <p:cNvPr id="3993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DDAAA9C-6038-4874-89D4-618A5183A20E}" type="slidenum">
              <a:rPr lang="en-US" altLang="zh-CN" sz="1200" smtClean="0"/>
            </a:fld>
            <a:endParaRPr lang="en-US" altLang="zh-CN" sz="1200"/>
          </a:p>
        </p:txBody>
      </p:sp>
      <p:sp>
        <p:nvSpPr>
          <p:cNvPr id="4198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A452C1C-72E3-46DA-B026-6C6B1FAE14A4}" type="slidenum">
              <a:rPr lang="en-US" altLang="zh-CN" sz="1200" smtClean="0"/>
            </a:fld>
            <a:endParaRPr lang="en-US" altLang="zh-CN" sz="1200"/>
          </a:p>
        </p:txBody>
      </p:sp>
      <p:sp>
        <p:nvSpPr>
          <p:cNvPr id="4403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0781FBC-3982-4775-804D-3954087174C5}" type="slidenum">
              <a:rPr lang="en-US" altLang="zh-CN" sz="1200" smtClean="0"/>
            </a:fld>
            <a:endParaRPr lang="en-US" altLang="zh-CN" sz="1200"/>
          </a:p>
        </p:txBody>
      </p:sp>
      <p:sp>
        <p:nvSpPr>
          <p:cNvPr id="4608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7D47A10-6166-477B-9591-F44AEE639014}" type="slidenum">
              <a:rPr lang="en-US" altLang="zh-CN" sz="1200" smtClean="0"/>
            </a:fld>
            <a:endParaRPr lang="en-US" altLang="zh-CN" sz="1200"/>
          </a:p>
        </p:txBody>
      </p:sp>
      <p:sp>
        <p:nvSpPr>
          <p:cNvPr id="4813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053828C-CC82-40D3-AD46-A0632AF0C507}" type="slidenum">
              <a:rPr lang="en-US" altLang="zh-CN" sz="1200" smtClean="0"/>
            </a:fld>
            <a:endParaRPr lang="en-US" altLang="zh-CN" sz="1200"/>
          </a:p>
        </p:txBody>
      </p:sp>
      <p:sp>
        <p:nvSpPr>
          <p:cNvPr id="5017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4FD5BD8-0CF8-4649-A943-EF3B9DB89C41}" type="slidenum">
              <a:rPr lang="en-US" altLang="zh-CN" sz="1200" smtClean="0"/>
            </a:fld>
            <a:endParaRPr lang="en-US" altLang="zh-CN" sz="1200"/>
          </a:p>
        </p:txBody>
      </p:sp>
      <p:sp>
        <p:nvSpPr>
          <p:cNvPr id="5222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1D85283-0097-4677-97DD-717F2615B1C8}" type="slidenum">
              <a:rPr lang="en-US" altLang="zh-CN" sz="1200" smtClean="0"/>
            </a:fld>
            <a:endParaRPr lang="en-US" altLang="zh-CN" sz="1200"/>
          </a:p>
        </p:txBody>
      </p:sp>
      <p:sp>
        <p:nvSpPr>
          <p:cNvPr id="5427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11E36F2-73F9-4565-A0AC-41B9C91A5C52}" type="slidenum">
              <a:rPr lang="en-US" altLang="zh-CN" sz="1200" smtClean="0"/>
            </a:fld>
            <a:endParaRPr lang="en-US" altLang="zh-CN" sz="1200"/>
          </a:p>
        </p:txBody>
      </p:sp>
      <p:sp>
        <p:nvSpPr>
          <p:cNvPr id="5632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CD5502A-D6DF-44A6-BA3F-052D275E58E5}" type="slidenum">
              <a:rPr lang="en-US" altLang="zh-CN" sz="1200" smtClean="0"/>
            </a:fld>
            <a:endParaRPr lang="en-US" altLang="zh-CN" sz="1200"/>
          </a:p>
        </p:txBody>
      </p:sp>
      <p:sp>
        <p:nvSpPr>
          <p:cNvPr id="5837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3D210A6-3D7A-4AD2-81E9-D9B6727C5A9D}" type="slidenum">
              <a:rPr lang="en-US" altLang="zh-CN" sz="1200" smtClean="0"/>
            </a:fld>
            <a:endParaRPr lang="en-US" altLang="zh-CN" sz="1200"/>
          </a:p>
        </p:txBody>
      </p:sp>
      <p:sp>
        <p:nvSpPr>
          <p:cNvPr id="717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85F0037-35D0-44D2-A3E0-1C460BEB898D}" type="slidenum">
              <a:rPr lang="en-US" altLang="zh-CN" sz="1200" smtClean="0"/>
            </a:fld>
            <a:endParaRPr lang="en-US" altLang="zh-CN" sz="1200"/>
          </a:p>
        </p:txBody>
      </p:sp>
      <p:sp>
        <p:nvSpPr>
          <p:cNvPr id="6041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E8CDBC5-D2A2-486F-8F45-7738B2E61684}" type="slidenum">
              <a:rPr lang="en-US" altLang="zh-CN" sz="1200" smtClean="0"/>
            </a:fld>
            <a:endParaRPr lang="en-US" altLang="zh-CN" sz="1200"/>
          </a:p>
        </p:txBody>
      </p:sp>
      <p:sp>
        <p:nvSpPr>
          <p:cNvPr id="6246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6627C88-717A-4D52-A461-A616B235C058}" type="slidenum">
              <a:rPr lang="en-US" altLang="zh-CN" sz="1200" smtClean="0"/>
            </a:fld>
            <a:endParaRPr lang="en-US" altLang="zh-CN" sz="1200"/>
          </a:p>
        </p:txBody>
      </p:sp>
      <p:sp>
        <p:nvSpPr>
          <p:cNvPr id="645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79A2465-469F-467E-911F-8297CD85E6B4}" type="slidenum">
              <a:rPr lang="en-US" altLang="zh-CN" sz="1200" smtClean="0"/>
            </a:fld>
            <a:endParaRPr lang="en-US" altLang="zh-CN" sz="1200"/>
          </a:p>
        </p:txBody>
      </p:sp>
      <p:sp>
        <p:nvSpPr>
          <p:cNvPr id="665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7FD949A-ACFF-4B73-B28A-C657C14C9EC9}" type="slidenum">
              <a:rPr lang="en-US" altLang="zh-CN" sz="1200" smtClean="0"/>
            </a:fld>
            <a:endParaRPr lang="en-US" altLang="zh-CN" sz="1200"/>
          </a:p>
        </p:txBody>
      </p:sp>
      <p:sp>
        <p:nvSpPr>
          <p:cNvPr id="6861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8A0B3D2-2679-491A-9166-C2DAE9DC4849}" type="slidenum">
              <a:rPr lang="en-US" altLang="zh-CN" sz="1200" smtClean="0"/>
            </a:fld>
            <a:endParaRPr lang="en-US" altLang="zh-CN" sz="1200"/>
          </a:p>
        </p:txBody>
      </p:sp>
      <p:sp>
        <p:nvSpPr>
          <p:cNvPr id="7065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ED18661-9C56-463E-8AC6-395303AEA436}" type="slidenum">
              <a:rPr lang="en-US" altLang="zh-CN" sz="1200" smtClean="0"/>
            </a:fld>
            <a:endParaRPr lang="en-US" altLang="zh-CN" sz="1200"/>
          </a:p>
        </p:txBody>
      </p:sp>
      <p:sp>
        <p:nvSpPr>
          <p:cNvPr id="7270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02A11EE-AB97-41D5-9C2D-EA53C0733E38}" type="slidenum">
              <a:rPr lang="en-US" altLang="zh-CN" sz="1200" smtClean="0"/>
            </a:fld>
            <a:endParaRPr lang="en-US" altLang="zh-CN" sz="1200"/>
          </a:p>
        </p:txBody>
      </p:sp>
      <p:sp>
        <p:nvSpPr>
          <p:cNvPr id="7475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6641248-A3BB-4BE4-B124-C51392C16740}" type="slidenum">
              <a:rPr lang="en-US" altLang="zh-CN" sz="1200" smtClean="0"/>
            </a:fld>
            <a:endParaRPr lang="en-US" altLang="zh-CN" sz="1200"/>
          </a:p>
        </p:txBody>
      </p:sp>
      <p:sp>
        <p:nvSpPr>
          <p:cNvPr id="7680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785DD20-A60C-48E4-9404-CDBFF25BA945}" type="slidenum">
              <a:rPr lang="en-US" altLang="zh-CN" sz="1200" smtClean="0"/>
            </a:fld>
            <a:endParaRPr lang="en-US" altLang="zh-CN" sz="1200"/>
          </a:p>
        </p:txBody>
      </p:sp>
      <p:sp>
        <p:nvSpPr>
          <p:cNvPr id="7885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28C1821-9C81-4C93-BC6D-61148B1D8958}" type="slidenum">
              <a:rPr lang="en-US" altLang="zh-CN" sz="1200" smtClean="0"/>
            </a:fld>
            <a:endParaRPr lang="en-US" altLang="zh-CN" sz="1200"/>
          </a:p>
        </p:txBody>
      </p:sp>
      <p:sp>
        <p:nvSpPr>
          <p:cNvPr id="921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EB337AA-AF18-4D2F-8EC9-7944440D81C7}" type="slidenum">
              <a:rPr lang="en-US" altLang="zh-CN" sz="1200" smtClean="0"/>
            </a:fld>
            <a:endParaRPr lang="en-US" altLang="zh-CN" sz="1200"/>
          </a:p>
        </p:txBody>
      </p:sp>
      <p:sp>
        <p:nvSpPr>
          <p:cNvPr id="8089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2BAA5E3-B2A6-4E8E-A764-B416A3EAF479}" type="slidenum">
              <a:rPr lang="en-US" altLang="zh-CN" sz="1200" smtClean="0"/>
            </a:fld>
            <a:endParaRPr lang="en-US" altLang="zh-CN" sz="1200"/>
          </a:p>
        </p:txBody>
      </p:sp>
      <p:sp>
        <p:nvSpPr>
          <p:cNvPr id="8294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5814AE7-8868-4682-8EB9-0E94C13D31E8}" type="slidenum">
              <a:rPr lang="en-US" altLang="zh-CN" sz="1200" smtClean="0"/>
            </a:fld>
            <a:endParaRPr lang="en-US" altLang="zh-CN" sz="1200"/>
          </a:p>
        </p:txBody>
      </p:sp>
      <p:sp>
        <p:nvSpPr>
          <p:cNvPr id="849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5D891D3-78FA-46EE-91F1-7BDEE94FF072}" type="slidenum">
              <a:rPr lang="en-US" altLang="zh-CN" sz="1200" smtClean="0"/>
            </a:fld>
            <a:endParaRPr lang="en-US" altLang="zh-CN" sz="1200"/>
          </a:p>
        </p:txBody>
      </p:sp>
      <p:sp>
        <p:nvSpPr>
          <p:cNvPr id="8704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DB845D7-F906-49E9-9D10-BFD88536487D}" type="slidenum">
              <a:rPr lang="en-US" altLang="zh-CN" sz="1200" smtClean="0"/>
            </a:fld>
            <a:endParaRPr lang="en-US" altLang="zh-CN" sz="1200"/>
          </a:p>
        </p:txBody>
      </p:sp>
      <p:sp>
        <p:nvSpPr>
          <p:cNvPr id="8909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67FD782-8CD9-4A0B-9476-1F987FC3A8F2}" type="slidenum">
              <a:rPr lang="en-US" altLang="zh-CN" sz="1200" smtClean="0"/>
            </a:fld>
            <a:endParaRPr lang="en-US" altLang="zh-CN" sz="1200"/>
          </a:p>
        </p:txBody>
      </p:sp>
      <p:sp>
        <p:nvSpPr>
          <p:cNvPr id="9113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D794114-2FA5-4A8D-BFE8-87C58A74233B}" type="slidenum">
              <a:rPr lang="en-US" altLang="zh-CN" sz="1200" smtClean="0"/>
            </a:fld>
            <a:endParaRPr lang="en-US" altLang="zh-CN" sz="1200"/>
          </a:p>
        </p:txBody>
      </p:sp>
      <p:sp>
        <p:nvSpPr>
          <p:cNvPr id="9421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47050BC-B809-48DC-BF43-422567A2AC11}" type="slidenum">
              <a:rPr lang="en-US" altLang="zh-CN" sz="1200" smtClean="0"/>
            </a:fld>
            <a:endParaRPr lang="en-US" altLang="zh-CN" sz="1200"/>
          </a:p>
        </p:txBody>
      </p:sp>
      <p:sp>
        <p:nvSpPr>
          <p:cNvPr id="9625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8ED7455-54D4-4AB0-8828-D91DFB5E004A}" type="slidenum">
              <a:rPr lang="en-US" altLang="zh-CN" sz="1200" smtClean="0"/>
            </a:fld>
            <a:endParaRPr lang="en-US" altLang="zh-CN" sz="1200"/>
          </a:p>
        </p:txBody>
      </p:sp>
      <p:sp>
        <p:nvSpPr>
          <p:cNvPr id="9830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D597BB8-ACCE-413A-AE72-85E85B34D40F}" type="slidenum">
              <a:rPr lang="en-US" altLang="zh-CN" sz="1200" smtClean="0"/>
            </a:fld>
            <a:endParaRPr lang="en-US" altLang="zh-CN" sz="1200"/>
          </a:p>
        </p:txBody>
      </p:sp>
      <p:sp>
        <p:nvSpPr>
          <p:cNvPr id="10035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AB0EC08-72FD-40ED-9A34-2F5B508EEAA3}" type="slidenum">
              <a:rPr lang="en-US" altLang="zh-CN" sz="1200" smtClean="0"/>
            </a:fld>
            <a:endParaRPr lang="en-US" altLang="zh-CN" sz="1200"/>
          </a:p>
        </p:txBody>
      </p:sp>
      <p:sp>
        <p:nvSpPr>
          <p:cNvPr id="1126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2059F7D-2E1C-4E7C-ABEC-B5E9B7B69EFC}" type="slidenum">
              <a:rPr lang="en-US" altLang="zh-CN" sz="1200" smtClean="0"/>
            </a:fld>
            <a:endParaRPr lang="en-US" altLang="zh-CN" sz="1200"/>
          </a:p>
        </p:txBody>
      </p:sp>
      <p:sp>
        <p:nvSpPr>
          <p:cNvPr id="133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31E0119-A9FA-4C73-A5AD-BE972EC2D85F}" type="slidenum">
              <a:rPr lang="en-US" altLang="zh-CN" sz="1200" smtClean="0"/>
            </a:fld>
            <a:endParaRPr lang="en-US" altLang="zh-CN" sz="1200"/>
          </a:p>
        </p:txBody>
      </p:sp>
      <p:sp>
        <p:nvSpPr>
          <p:cNvPr id="3174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B5F75E8-7567-4F29-9400-46171D832D54}" type="slidenum">
              <a:rPr lang="en-US" altLang="zh-CN" sz="1200" smtClean="0"/>
            </a:fld>
            <a:endParaRPr lang="en-US" altLang="zh-CN" sz="1200"/>
          </a:p>
        </p:txBody>
      </p:sp>
      <p:sp>
        <p:nvSpPr>
          <p:cNvPr id="337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1A8021F-73E4-450C-AD3D-6F389BDAC271}" type="slidenum">
              <a:rPr lang="en-US" altLang="zh-CN" sz="1200" smtClean="0"/>
            </a:fld>
            <a:endParaRPr lang="en-US" altLang="zh-CN" sz="1200"/>
          </a:p>
        </p:txBody>
      </p:sp>
      <p:sp>
        <p:nvSpPr>
          <p:cNvPr id="3584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90BC4DB-AB6C-4F78-A9BE-811013CCC289}" type="slidenum">
              <a:rPr lang="en-US" altLang="zh-CN" sz="1200" smtClean="0"/>
            </a:fld>
            <a:endParaRPr lang="en-US" altLang="zh-CN" sz="1200"/>
          </a:p>
        </p:txBody>
      </p:sp>
      <p:sp>
        <p:nvSpPr>
          <p:cNvPr id="3789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82246D-F710-47E8-B0EB-F7C8D906C2D0}" type="datetimeFigureOut">
              <a:rPr lang="zh-CN" altLang="en-US" smtClean="0"/>
            </a:fld>
            <a:endParaRPr lang="zh-CN" altLang="en-US"/>
          </a:p>
        </p:txBody>
      </p:sp>
      <p:sp useBgFill="1">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C66258D2-2584-4E9D-9BAB-8A5C3256909F}"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2246D-F710-47E8-B0EB-F7C8D906C2D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258D2-2584-4E9D-9BAB-8A5C3256909F}" type="slidenum">
              <a:rPr lang="zh-CN" altLang="en-US" smtClean="0"/>
            </a:fld>
            <a:endParaRPr lang="zh-CN" altLang="en-US"/>
          </a:p>
        </p:txBody>
      </p:sp>
      <p:sp>
        <p:nvSpPr>
          <p:cNvPr id="12" name="矩形 11"/>
          <p:cNvSpPr/>
          <p:nvPr userDrawn="1"/>
        </p:nvSpPr>
        <p:spPr>
          <a:xfrm>
            <a:off x="0" y="0"/>
            <a:ext cx="281354" cy="6858000"/>
          </a:xfrm>
          <a:prstGeom prst="rect">
            <a:avLst/>
          </a:prstGeom>
          <a:solidFill>
            <a:schemeClr val="accent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13" name="文本框 12"/>
          <p:cNvSpPr txBox="1"/>
          <p:nvPr userDrawn="1"/>
        </p:nvSpPr>
        <p:spPr>
          <a:xfrm>
            <a:off x="-90156" y="977001"/>
            <a:ext cx="461665" cy="5199962"/>
          </a:xfrm>
          <a:prstGeom prst="rect">
            <a:avLst/>
          </a:prstGeom>
          <a:noFill/>
        </p:spPr>
        <p:txBody>
          <a:bodyPr vert="eaVert" wrap="square" rtlCol="0">
            <a:spAutoFit/>
          </a:bodyPr>
          <a:lstStyle/>
          <a:p>
            <a:r>
              <a:rPr lang="en-US" altLang="zh-CN" dirty="0">
                <a:solidFill>
                  <a:schemeClr val="accent1">
                    <a:lumMod val="75000"/>
                  </a:schemeClr>
                </a:solidFill>
              </a:rPr>
              <a:t>HFUT  </a:t>
            </a:r>
            <a:r>
              <a:rPr lang="en-US" altLang="zh-CN" sz="1800" b="1" kern="1200" dirty="0">
                <a:solidFill>
                  <a:schemeClr val="accent1">
                    <a:lumMod val="75000"/>
                  </a:schemeClr>
                </a:solidFill>
                <a:effectLst/>
                <a:latin typeface="+mn-lt"/>
                <a:ea typeface="+mn-ea"/>
                <a:cs typeface="+mn-cs"/>
              </a:rPr>
              <a:t>School of Computer and Information</a:t>
            </a:r>
            <a:r>
              <a:rPr lang="en-US" altLang="zh-CN" dirty="0">
                <a:solidFill>
                  <a:schemeClr val="accent1">
                    <a:lumMod val="75000"/>
                  </a:schemeClr>
                </a:solidFill>
              </a:rPr>
              <a:t>  </a:t>
            </a:r>
            <a:endParaRPr lang="en-US" altLang="zh-CN" dirty="0">
              <a:solidFill>
                <a:schemeClr val="accent1">
                  <a:lumMod val="75000"/>
                </a:schemeClr>
              </a:solidFill>
            </a:endParaRPr>
          </a:p>
        </p:txBody>
      </p:sp>
      <p:pic>
        <p:nvPicPr>
          <p:cNvPr id="8" name="图片 7"/>
          <p:cNvPicPr>
            <a:picLocks noChangeAspect="1"/>
          </p:cNvPicPr>
          <p:nvPr userDrawn="1"/>
        </p:nvPicPr>
        <p:blipFill>
          <a:blip r:embed="rId13">
            <a:alphaModFix amt="40000"/>
            <a:extLst>
              <a:ext uri="{28A0092B-C50C-407E-A947-70E740481C1C}">
                <a14:useLocalDpi xmlns:a14="http://schemas.microsoft.com/office/drawing/2010/main" val="0"/>
              </a:ext>
            </a:extLst>
          </a:blip>
          <a:stretch>
            <a:fillRect/>
          </a:stretch>
        </p:blipFill>
        <p:spPr>
          <a:xfrm>
            <a:off x="9862127" y="6234713"/>
            <a:ext cx="2157978" cy="486762"/>
          </a:xfrm>
          <a:prstGeom prst="rect">
            <a:avLst/>
          </a:prstGeom>
          <a:effectLst>
            <a:glow>
              <a:schemeClr val="accent1">
                <a:lumMod val="60000"/>
                <a:lumOff val="40000"/>
                <a:alpha val="38000"/>
              </a:schemeClr>
            </a:glow>
          </a:effectLst>
        </p:spPr>
      </p:pic>
      <p:sp>
        <p:nvSpPr>
          <p:cNvPr id="7" name="文本框 6"/>
          <p:cNvSpPr txBox="1"/>
          <p:nvPr userDrawn="1"/>
        </p:nvSpPr>
        <p:spPr>
          <a:xfrm>
            <a:off x="221565" y="6308079"/>
            <a:ext cx="3916457" cy="461665"/>
          </a:xfrm>
          <a:prstGeom prst="rect">
            <a:avLst/>
          </a:prstGeom>
          <a:noFill/>
        </p:spPr>
        <p:txBody>
          <a:bodyPr wrap="none" rtlCol="0">
            <a:spAutoFit/>
          </a:bodyPr>
          <a:lstStyle/>
          <a:p>
            <a:r>
              <a:rPr lang="en-US" altLang="zh-CN" sz="2400" dirty="0">
                <a:solidFill>
                  <a:schemeClr val="accent1">
                    <a:lumMod val="50000"/>
                  </a:schemeClr>
                </a:solidFill>
              </a:rPr>
              <a:t>CHAP3 Flow Control of C++</a:t>
            </a:r>
            <a:endParaRPr lang="zh-CN" altLang="en-US" sz="2400" dirty="0">
              <a:solidFill>
                <a:schemeClr val="accent1">
                  <a:lumMod val="50000"/>
                </a:schemeClr>
              </a:solidFill>
            </a:endParaRPr>
          </a:p>
        </p:txBody>
      </p:sp>
      <p:sp>
        <p:nvSpPr>
          <p:cNvPr id="9" name="文本框 8"/>
          <p:cNvSpPr txBox="1"/>
          <p:nvPr userDrawn="1"/>
        </p:nvSpPr>
        <p:spPr>
          <a:xfrm rot="18900000">
            <a:off x="1827844" y="3231853"/>
            <a:ext cx="8536311" cy="769441"/>
          </a:xfrm>
          <a:prstGeom prst="rect">
            <a:avLst/>
          </a:prstGeom>
          <a:noFill/>
        </p:spPr>
        <p:txBody>
          <a:bodyPr wrap="none" rtlCol="0">
            <a:spAutoFit/>
          </a:bodyPr>
          <a:lstStyle/>
          <a:p>
            <a:r>
              <a:rPr lang="en-US" altLang="zh-CN" sz="4400" dirty="0">
                <a:solidFill>
                  <a:srgbClr val="001C4C"/>
                </a:solidFill>
              </a:rPr>
              <a:t>CHAPTER 3 Flow  </a:t>
            </a:r>
            <a:r>
              <a:rPr lang="en-US" altLang="zh-CN" sz="4400" dirty="0">
                <a:solidFill>
                  <a:srgbClr val="0966A3"/>
                </a:solidFill>
              </a:rPr>
              <a:t>Control  of  C++</a:t>
            </a:r>
            <a:endParaRPr lang="zh-CN" altLang="en-US" sz="4400" dirty="0">
              <a:solidFill>
                <a:srgbClr val="0966A3"/>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audio1.wav"/><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audio" Target="../media/audio11.wav"/><Relationship Id="rId3" Type="http://schemas.openxmlformats.org/officeDocument/2006/relationships/audio" Target="../media/audio10.wav"/><Relationship Id="rId2" Type="http://schemas.openxmlformats.org/officeDocument/2006/relationships/audio" Target="../media/audio2.wav"/><Relationship Id="rId1" Type="http://schemas.openxmlformats.org/officeDocument/2006/relationships/audio" Target="../media/audio9.wav"/></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audio" Target="../media/audio12.wav"/></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audio" Target="../media/audio9.wav"/><Relationship Id="rId1" Type="http://schemas.openxmlformats.org/officeDocument/2006/relationships/audio" Target="../media/audio3.wav"/></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6.xml"/><Relationship Id="rId3" Type="http://schemas.openxmlformats.org/officeDocument/2006/relationships/audio" Target="../media/audio9.wav"/><Relationship Id="rId2" Type="http://schemas.openxmlformats.org/officeDocument/2006/relationships/hyperlink" Target="file:///D:\OneDrive\2021~2022&#31532;&#19968;&#23398;&#26399;&#25945;&#23398;&#25991;&#26723;\CCAI22FIN\EXE\CHAP3EX6.exe" TargetMode="External"/><Relationship Id="rId1" Type="http://schemas.openxmlformats.org/officeDocument/2006/relationships/hyperlink" Target="file:///D:\OneDrive\2021~2022&#31532;&#19968;&#23398;&#26399;&#25945;&#23398;&#25991;&#26723;\CCAI22FIN\EXE\CHAP3EX5.exe"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audio" Target="../media/audio12.wav"/></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audio" Target="../media/audio9.wav"/><Relationship Id="rId3" Type="http://schemas.openxmlformats.org/officeDocument/2006/relationships/audio" Target="../media/audio3.wav"/><Relationship Id="rId2" Type="http://schemas.openxmlformats.org/officeDocument/2006/relationships/audio" Target="../media/audio8.wav"/><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audio" Target="../media/audio9.wav"/></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audio" Target="../media/audio9.wav"/><Relationship Id="rId1" Type="http://schemas.openxmlformats.org/officeDocument/2006/relationships/audio" Target="../media/audio3.wav"/></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6.xml"/><Relationship Id="rId3" Type="http://schemas.openxmlformats.org/officeDocument/2006/relationships/audio" Target="../media/audio13.wav"/><Relationship Id="rId2" Type="http://schemas.openxmlformats.org/officeDocument/2006/relationships/audio" Target="../media/audio9.wav"/><Relationship Id="rId1" Type="http://schemas.openxmlformats.org/officeDocument/2006/relationships/audio" Target="../media/audio3.wav"/></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1.vml"/><Relationship Id="rId5" Type="http://schemas.openxmlformats.org/officeDocument/2006/relationships/slideLayout" Target="../slideLayouts/slideLayout6.xml"/><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image" Target="../media/image4.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audio" Target="../media/audio5.wav"/></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6.xml"/><Relationship Id="rId3" Type="http://schemas.openxmlformats.org/officeDocument/2006/relationships/audio" Target="../media/audio14.wav"/><Relationship Id="rId2" Type="http://schemas.openxmlformats.org/officeDocument/2006/relationships/audio" Target="../media/audio9.wav"/><Relationship Id="rId1" Type="http://schemas.openxmlformats.org/officeDocument/2006/relationships/audio" Target="../media/audio3.wav"/></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6.xml"/><Relationship Id="rId4" Type="http://schemas.openxmlformats.org/officeDocument/2006/relationships/audio" Target="../media/audio11.wav"/><Relationship Id="rId3" Type="http://schemas.openxmlformats.org/officeDocument/2006/relationships/audio" Target="../media/audio16.wav"/><Relationship Id="rId2" Type="http://schemas.openxmlformats.org/officeDocument/2006/relationships/audio" Target="../media/audio15.wav"/><Relationship Id="rId1" Type="http://schemas.openxmlformats.org/officeDocument/2006/relationships/hyperlink" Target="file:///D:\CAIWorkSpace\2021~2022&#31532;&#19968;&#23398;&#26399;&#25945;&#23398;&#25991;&#26723;\CCAI21FIN\EXE\CHAP3EX9.exe" TargetMode="Externa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6.xml"/><Relationship Id="rId2" Type="http://schemas.openxmlformats.org/officeDocument/2006/relationships/audio" Target="../media/audio6.wav"/><Relationship Id="rId1" Type="http://schemas.openxmlformats.org/officeDocument/2006/relationships/audio" Target="../media/audio9.wav"/></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6.xml"/><Relationship Id="rId3" Type="http://schemas.openxmlformats.org/officeDocument/2006/relationships/audio" Target="../media/audio12.wav"/><Relationship Id="rId2" Type="http://schemas.openxmlformats.org/officeDocument/2006/relationships/audio" Target="../media/audio6.wav"/><Relationship Id="rId1" Type="http://schemas.openxmlformats.org/officeDocument/2006/relationships/audio" Target="../media/audio9.wav"/></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6.xml"/><Relationship Id="rId2" Type="http://schemas.openxmlformats.org/officeDocument/2006/relationships/audio" Target="../media/audio9.wav"/><Relationship Id="rId1" Type="http://schemas.openxmlformats.org/officeDocument/2006/relationships/audio" Target="../media/audio8.wav"/></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audio" Target="../media/audio9.wav"/></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audio" Target="../media/audio9.wav"/></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audio" Target="../media/audio9.wav"/></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audio" Target="../media/audio9.wav"/></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6.xml"/><Relationship Id="rId2" Type="http://schemas.openxmlformats.org/officeDocument/2006/relationships/audio" Target="../media/audio6.wav"/><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6.xml"/><Relationship Id="rId3" Type="http://schemas.openxmlformats.org/officeDocument/2006/relationships/audio" Target="../media/audio9.wav"/><Relationship Id="rId2" Type="http://schemas.openxmlformats.org/officeDocument/2006/relationships/audio" Target="../media/audio3.wav"/><Relationship Id="rId1" Type="http://schemas.openxmlformats.org/officeDocument/2006/relationships/hyperlink" Target="exe/CHAP3EXE.EX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audio" Target="../media/audio6.wav"/></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6.xml"/><Relationship Id="rId2" Type="http://schemas.openxmlformats.org/officeDocument/2006/relationships/audio" Target="../media/audio3.wav"/><Relationship Id="rId1" Type="http://schemas.openxmlformats.org/officeDocument/2006/relationships/audio" Target="../media/audio9.wav"/></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audio" Target="../media/audio6.wav"/><Relationship Id="rId2" Type="http://schemas.openxmlformats.org/officeDocument/2006/relationships/audio" Target="../media/audio5.wav"/><Relationship Id="rId1" Type="http://schemas.openxmlformats.org/officeDocument/2006/relationships/audio" Target="../media/audio4.wav"/></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hyperlink" Target="file:///C:\Program%20Files\Microsoft%20Visual%20Studio\COMMON\MSDev98\Bin\msdev.exe%20d:\ccai09\pi.c"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audio" Target="../media/audio3.wav"/><Relationship Id="rId1" Type="http://schemas.openxmlformats.org/officeDocument/2006/relationships/audio" Target="../media/audio6.wav"/></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audio" Target="../media/audio8.wav"/><Relationship Id="rId2" Type="http://schemas.openxmlformats.org/officeDocument/2006/relationships/audio" Target="../media/audio7.wav"/><Relationship Id="rId1" Type="http://schemas.openxmlformats.org/officeDocument/2006/relationships/hyperlink" Target="&#20132;&#25442;.exe" TargetMode="Externa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6.xml"/><Relationship Id="rId3" Type="http://schemas.openxmlformats.org/officeDocument/2006/relationships/audio" Target="../media/audio9.wav"/><Relationship Id="rId2" Type="http://schemas.openxmlformats.org/officeDocument/2006/relationships/audio" Target="../media/audio6.wav"/><Relationship Id="rId1" Type="http://schemas.openxmlformats.org/officeDocument/2006/relationships/audio" Target="../media/audio8.wav"/></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audio" Target="../media/audio9.wav"/></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audio" Target="../media/audio9.wav"/></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09800" y="2819401"/>
            <a:ext cx="7772400" cy="969963"/>
          </a:xfrm>
        </p:spPr>
        <p:txBody>
          <a:bodyPr/>
          <a:lstStyle/>
          <a:p>
            <a:pPr eaLnBrk="1" fontAlgn="t" hangingPunct="1"/>
            <a:r>
              <a:rPr lang="zh-CN" altLang="en-US" sz="5400" b="1">
                <a:solidFill>
                  <a:srgbClr val="FFFF00"/>
                </a:solidFill>
                <a:latin typeface="华文行楷" panose="02010800040101010101" pitchFamily="2" charset="-122"/>
                <a:ea typeface="华文行楷" panose="02010800040101010101" pitchFamily="2" charset="-122"/>
              </a:rPr>
              <a:t>第三章  </a:t>
            </a:r>
            <a:r>
              <a:rPr lang="zh-CN" altLang="en-US" sz="5400" b="1">
                <a:solidFill>
                  <a:srgbClr val="FFFF00"/>
                </a:solidFill>
                <a:latin typeface="Arial" panose="020B0604020202020204" pitchFamily="34" charset="0"/>
                <a:ea typeface="华文行楷" panose="02010800040101010101" pitchFamily="2" charset="-122"/>
                <a:cs typeface="Arial" panose="020B0604020202020204" pitchFamily="34" charset="0"/>
              </a:rPr>
              <a:t>程序的控制结构</a:t>
            </a:r>
            <a:endParaRPr lang="zh-CN" altLang="en-US" sz="5400" b="1">
              <a:solidFill>
                <a:srgbClr val="FFFF00"/>
              </a:solidFill>
              <a:latin typeface="华文行楷" panose="02010800040101010101" pitchFamily="2" charset="-122"/>
              <a:ea typeface="华文行楷" panose="02010800040101010101"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5761" y="159614"/>
            <a:ext cx="1924050" cy="1323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0" fill="hold"/>
                                        <p:tgtEl>
                                          <p:spTgt spid="2050"/>
                                        </p:tgtEl>
                                        <p:attrNameLst>
                                          <p:attrName>ppt_w</p:attrName>
                                        </p:attrNameLst>
                                      </p:cBhvr>
                                      <p:tavLst>
                                        <p:tav tm="0" fmla="#ppt_w*sin(2.5*pi*$)">
                                          <p:val>
                                            <p:fltVal val="0"/>
                                          </p:val>
                                        </p:tav>
                                        <p:tav tm="100000">
                                          <p:val>
                                            <p:fltVal val="1"/>
                                          </p:val>
                                        </p:tav>
                                      </p:tavLst>
                                    </p:anim>
                                    <p:anim calcmode="lin" valueType="num">
                                      <p:cBhvr>
                                        <p:cTn id="8" dur="5000" fill="hold"/>
                                        <p:tgtEl>
                                          <p:spTgt spid="205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indows 登录音.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44475" y="272359"/>
            <a:ext cx="9714345" cy="381000"/>
          </a:xfrm>
        </p:spPr>
        <p:txBody>
          <a:bodyPr>
            <a:normAutofit fontScale="90000"/>
          </a:bodyPr>
          <a:lstStyle/>
          <a:p>
            <a:pPr algn="l" eaLnBrk="1" hangingPunct="1"/>
            <a:r>
              <a:rPr lang="en-US" altLang="zh-CN" sz="2400" b="1" dirty="0">
                <a:solidFill>
                  <a:srgbClr val="FFFFCC"/>
                </a:solidFill>
                <a:latin typeface="Arial" panose="020B0604020202020204" pitchFamily="34" charset="0"/>
                <a:ea typeface="楷体_GB2312" pitchFamily="49" charset="-122"/>
              </a:rPr>
              <a:t>       if  else if</a:t>
            </a:r>
            <a:r>
              <a:rPr lang="zh-CN" altLang="en-US" sz="2400" b="1" dirty="0">
                <a:solidFill>
                  <a:srgbClr val="FFFFCC"/>
                </a:solidFill>
                <a:latin typeface="Arial" panose="020B0604020202020204" pitchFamily="34" charset="0"/>
                <a:ea typeface="楷体_GB2312" pitchFamily="49" charset="-122"/>
              </a:rPr>
              <a:t>结构举例：</a:t>
            </a:r>
            <a:endParaRPr lang="zh-CN" altLang="en-US" sz="2400" b="1" dirty="0">
              <a:solidFill>
                <a:srgbClr val="FFFFCC"/>
              </a:solidFill>
              <a:latin typeface="Arial" panose="020B0604020202020204" pitchFamily="34" charset="0"/>
              <a:ea typeface="楷体_GB2312" pitchFamily="49" charset="-122"/>
            </a:endParaRPr>
          </a:p>
        </p:txBody>
      </p:sp>
      <p:sp>
        <p:nvSpPr>
          <p:cNvPr id="17411" name="Text Box 3"/>
          <p:cNvSpPr txBox="1">
            <a:spLocks noChangeArrowheads="1"/>
          </p:cNvSpPr>
          <p:nvPr/>
        </p:nvSpPr>
        <p:spPr bwMode="auto">
          <a:xfrm>
            <a:off x="7090353" y="176771"/>
            <a:ext cx="4721225"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dirty="0">
                <a:solidFill>
                  <a:srgbClr val="FFFFCC"/>
                </a:solidFill>
                <a:latin typeface="Arial" panose="020B0604020202020204" pitchFamily="34" charset="0"/>
                <a:ea typeface="楷体_GB2312" pitchFamily="49" charset="-122"/>
              </a:rPr>
              <a:t>征税问题：</a:t>
            </a:r>
            <a:r>
              <a:rPr lang="en-US" altLang="zh-CN" sz="2400" dirty="0">
                <a:solidFill>
                  <a:srgbClr val="FFFFCC"/>
                </a:solidFill>
                <a:latin typeface="Arial" panose="020B0604020202020204" pitchFamily="34" charset="0"/>
                <a:ea typeface="楷体_GB2312" pitchFamily="49" charset="-122"/>
              </a:rPr>
              <a:t>1000</a:t>
            </a:r>
            <a:r>
              <a:rPr lang="zh-CN" altLang="en-US" sz="2400" dirty="0">
                <a:solidFill>
                  <a:srgbClr val="FFFFCC"/>
                </a:solidFill>
                <a:latin typeface="Arial" panose="020B0604020202020204" pitchFamily="34" charset="0"/>
                <a:ea typeface="楷体_GB2312" pitchFamily="49" charset="-122"/>
              </a:rPr>
              <a:t>以下税率为</a:t>
            </a:r>
            <a:r>
              <a:rPr lang="en-US" altLang="zh-CN" sz="2400" dirty="0">
                <a:solidFill>
                  <a:srgbClr val="FFFFCC"/>
                </a:solidFill>
                <a:latin typeface="Arial" panose="020B0604020202020204" pitchFamily="34" charset="0"/>
                <a:ea typeface="楷体_GB2312" pitchFamily="49" charset="-122"/>
              </a:rPr>
              <a:t>3%</a:t>
            </a:r>
            <a:endParaRPr lang="en-US" altLang="zh-CN" sz="2400" dirty="0">
              <a:solidFill>
                <a:srgbClr val="FFFFCC"/>
              </a:solidFill>
              <a:latin typeface="Arial" panose="020B0604020202020204" pitchFamily="34" charset="0"/>
              <a:ea typeface="楷体_GB2312" pitchFamily="49" charset="-122"/>
            </a:endParaRPr>
          </a:p>
          <a:p>
            <a:pPr>
              <a:spcBef>
                <a:spcPct val="0"/>
              </a:spcBef>
              <a:buFontTx/>
              <a:buNone/>
            </a:pPr>
            <a:r>
              <a:rPr lang="en-US" altLang="zh-CN" sz="2400" dirty="0">
                <a:solidFill>
                  <a:srgbClr val="FFFFCC"/>
                </a:solidFill>
                <a:latin typeface="Arial" panose="020B0604020202020204" pitchFamily="34" charset="0"/>
                <a:ea typeface="楷体_GB2312" pitchFamily="49" charset="-122"/>
              </a:rPr>
              <a:t>                   1000~2000</a:t>
            </a:r>
            <a:r>
              <a:rPr lang="zh-CN" altLang="en-US" sz="2400" dirty="0">
                <a:solidFill>
                  <a:srgbClr val="FFFFCC"/>
                </a:solidFill>
                <a:latin typeface="Arial" panose="020B0604020202020204" pitchFamily="34" charset="0"/>
                <a:ea typeface="楷体_GB2312" pitchFamily="49" charset="-122"/>
              </a:rPr>
              <a:t>税率为</a:t>
            </a:r>
            <a:r>
              <a:rPr lang="en-US" altLang="zh-CN" sz="2400" dirty="0">
                <a:solidFill>
                  <a:srgbClr val="FFFFCC"/>
                </a:solidFill>
                <a:latin typeface="Arial" panose="020B0604020202020204" pitchFamily="34" charset="0"/>
                <a:ea typeface="楷体_GB2312" pitchFamily="49" charset="-122"/>
              </a:rPr>
              <a:t>4%</a:t>
            </a:r>
            <a:endParaRPr lang="en-US" altLang="zh-CN" sz="2400" dirty="0">
              <a:solidFill>
                <a:srgbClr val="FFFFCC"/>
              </a:solidFill>
              <a:latin typeface="Arial" panose="020B0604020202020204" pitchFamily="34" charset="0"/>
              <a:ea typeface="楷体_GB2312" pitchFamily="49" charset="-122"/>
            </a:endParaRPr>
          </a:p>
          <a:p>
            <a:pPr>
              <a:spcBef>
                <a:spcPct val="0"/>
              </a:spcBef>
              <a:buFontTx/>
              <a:buNone/>
            </a:pPr>
            <a:r>
              <a:rPr lang="en-US" altLang="zh-CN" sz="2400" dirty="0">
                <a:solidFill>
                  <a:srgbClr val="FFFFCC"/>
                </a:solidFill>
                <a:latin typeface="Arial" panose="020B0604020202020204" pitchFamily="34" charset="0"/>
                <a:ea typeface="楷体_GB2312" pitchFamily="49" charset="-122"/>
              </a:rPr>
              <a:t>                   2000~3000</a:t>
            </a:r>
            <a:r>
              <a:rPr lang="zh-CN" altLang="en-US" sz="2400" dirty="0">
                <a:solidFill>
                  <a:srgbClr val="FFFFCC"/>
                </a:solidFill>
                <a:latin typeface="Arial" panose="020B0604020202020204" pitchFamily="34" charset="0"/>
                <a:ea typeface="楷体_GB2312" pitchFamily="49" charset="-122"/>
              </a:rPr>
              <a:t>税率为</a:t>
            </a:r>
            <a:r>
              <a:rPr lang="en-US" altLang="zh-CN" sz="2400" dirty="0">
                <a:solidFill>
                  <a:srgbClr val="FFFFCC"/>
                </a:solidFill>
                <a:latin typeface="Arial" panose="020B0604020202020204" pitchFamily="34" charset="0"/>
                <a:ea typeface="楷体_GB2312" pitchFamily="49" charset="-122"/>
              </a:rPr>
              <a:t>5%</a:t>
            </a:r>
            <a:endParaRPr lang="en-US" altLang="zh-CN" sz="2400" dirty="0">
              <a:solidFill>
                <a:srgbClr val="FFFFCC"/>
              </a:solidFill>
              <a:latin typeface="Arial" panose="020B0604020202020204" pitchFamily="34" charset="0"/>
              <a:ea typeface="楷体_GB2312" pitchFamily="49" charset="-122"/>
            </a:endParaRPr>
          </a:p>
          <a:p>
            <a:pPr>
              <a:spcBef>
                <a:spcPct val="0"/>
              </a:spcBef>
              <a:buFontTx/>
              <a:buNone/>
            </a:pPr>
            <a:r>
              <a:rPr lang="en-US" altLang="zh-CN" sz="2400" dirty="0">
                <a:solidFill>
                  <a:srgbClr val="FFFFCC"/>
                </a:solidFill>
                <a:latin typeface="Arial" panose="020B0604020202020204" pitchFamily="34" charset="0"/>
                <a:ea typeface="楷体_GB2312" pitchFamily="49" charset="-122"/>
              </a:rPr>
              <a:t>	        3000</a:t>
            </a:r>
            <a:r>
              <a:rPr lang="zh-CN" altLang="en-US" sz="2400" dirty="0">
                <a:solidFill>
                  <a:srgbClr val="FFFFCC"/>
                </a:solidFill>
                <a:latin typeface="Arial" panose="020B0604020202020204" pitchFamily="34" charset="0"/>
                <a:ea typeface="楷体_GB2312" pitchFamily="49" charset="-122"/>
              </a:rPr>
              <a:t>以上税率</a:t>
            </a:r>
            <a:r>
              <a:rPr lang="en-US" altLang="zh-CN" sz="2400" dirty="0">
                <a:solidFill>
                  <a:srgbClr val="FFFFCC"/>
                </a:solidFill>
                <a:latin typeface="Arial" panose="020B0604020202020204" pitchFamily="34" charset="0"/>
                <a:ea typeface="楷体_GB2312" pitchFamily="49" charset="-122"/>
              </a:rPr>
              <a:t>6%</a:t>
            </a:r>
            <a:endParaRPr lang="en-US" altLang="zh-CN" sz="2400" dirty="0">
              <a:solidFill>
                <a:srgbClr val="FFFFCC"/>
              </a:solidFill>
              <a:latin typeface="Arial" panose="020B0604020202020204" pitchFamily="34" charset="0"/>
              <a:ea typeface="楷体_GB2312" pitchFamily="49" charset="-122"/>
            </a:endParaRPr>
          </a:p>
          <a:p>
            <a:pPr>
              <a:spcBef>
                <a:spcPct val="0"/>
              </a:spcBef>
              <a:buFontTx/>
              <a:buNone/>
            </a:pPr>
            <a:r>
              <a:rPr lang="zh-CN" altLang="en-US" sz="2400" dirty="0">
                <a:solidFill>
                  <a:srgbClr val="FFFFCC"/>
                </a:solidFill>
                <a:latin typeface="Arial" panose="020B0604020202020204" pitchFamily="34" charset="0"/>
                <a:ea typeface="楷体_GB2312" pitchFamily="49" charset="-122"/>
              </a:rPr>
              <a:t>输入收入，求应缴税款。</a:t>
            </a:r>
            <a:endParaRPr lang="zh-CN" altLang="en-US" sz="2400" dirty="0">
              <a:solidFill>
                <a:srgbClr val="FFFFCC"/>
              </a:solidFill>
              <a:latin typeface="Arial" panose="020B0604020202020204" pitchFamily="34" charset="0"/>
            </a:endParaRPr>
          </a:p>
        </p:txBody>
      </p:sp>
      <p:sp>
        <p:nvSpPr>
          <p:cNvPr id="17412" name="Text Box 4"/>
          <p:cNvSpPr txBox="1">
            <a:spLocks noChangeArrowheads="1"/>
          </p:cNvSpPr>
          <p:nvPr/>
        </p:nvSpPr>
        <p:spPr bwMode="auto">
          <a:xfrm>
            <a:off x="788267" y="607955"/>
            <a:ext cx="5781675" cy="625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000" dirty="0">
                <a:solidFill>
                  <a:srgbClr val="FFFFCC"/>
                </a:solidFill>
                <a:latin typeface="Arial" panose="020B0604020202020204" pitchFamily="34" charset="0"/>
                <a:ea typeface="楷体_GB2312" pitchFamily="49" charset="-122"/>
              </a:rPr>
              <a:t>#include  &lt;iostream&gt;</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using namespace std;</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int  main(void){</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float  x ,rate;</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a:t>
            </a:r>
            <a:r>
              <a:rPr lang="en-US" altLang="zh-CN" sz="2000" dirty="0" err="1">
                <a:solidFill>
                  <a:srgbClr val="FFFFCC"/>
                </a:solidFill>
                <a:latin typeface="Arial" panose="020B0604020202020204" pitchFamily="34" charset="0"/>
                <a:ea typeface="楷体_GB2312" pitchFamily="49" charset="-122"/>
              </a:rPr>
              <a:t>cin</a:t>
            </a:r>
            <a:r>
              <a:rPr lang="en-US" altLang="zh-CN" sz="2000" dirty="0">
                <a:solidFill>
                  <a:srgbClr val="FFFFCC"/>
                </a:solidFill>
                <a:latin typeface="Arial" panose="020B0604020202020204" pitchFamily="34" charset="0"/>
                <a:ea typeface="楷体_GB2312" pitchFamily="49" charset="-122"/>
              </a:rPr>
              <a:t> &gt;&gt; x;</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a:t>
            </a:r>
            <a:r>
              <a:rPr lang="en-US" altLang="zh-CN" sz="2000" dirty="0">
                <a:solidFill>
                  <a:srgbClr val="FFFF00"/>
                </a:solidFill>
                <a:latin typeface="Arial" panose="020B0604020202020204" pitchFamily="34" charset="0"/>
                <a:ea typeface="楷体_GB2312" pitchFamily="49" charset="-122"/>
              </a:rPr>
              <a:t>if(x &lt; 1000)</a:t>
            </a:r>
            <a:r>
              <a:rPr lang="en-US" altLang="zh-CN" sz="2000" dirty="0">
                <a:solidFill>
                  <a:srgbClr val="FFFFCC"/>
                </a:solidFill>
                <a:latin typeface="Arial" panose="020B0604020202020204" pitchFamily="34" charset="0"/>
                <a:ea typeface="楷体_GB2312" pitchFamily="49" charset="-122"/>
              </a:rPr>
              <a:t>{</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rate = .03f;</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a:t>
            </a:r>
            <a:r>
              <a:rPr lang="en-US" altLang="zh-CN" sz="2000" dirty="0">
                <a:solidFill>
                  <a:srgbClr val="FFFF00"/>
                </a:solidFill>
                <a:latin typeface="Arial" panose="020B0604020202020204" pitchFamily="34" charset="0"/>
                <a:ea typeface="楷体_GB2312" pitchFamily="49" charset="-122"/>
              </a:rPr>
              <a:t>else if(x &lt; 2000)</a:t>
            </a:r>
            <a:r>
              <a:rPr lang="en-US" altLang="zh-CN" sz="2000" dirty="0">
                <a:solidFill>
                  <a:srgbClr val="FFFFCC"/>
                </a:solidFill>
                <a:latin typeface="Arial" panose="020B0604020202020204" pitchFamily="34" charset="0"/>
                <a:ea typeface="楷体_GB2312" pitchFamily="49" charset="-122"/>
              </a:rPr>
              <a:t>{</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rate = .04f;</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a:t>
            </a:r>
            <a:r>
              <a:rPr lang="en-US" altLang="zh-CN" sz="2000" dirty="0">
                <a:solidFill>
                  <a:srgbClr val="FFFF00"/>
                </a:solidFill>
                <a:latin typeface="Arial" panose="020B0604020202020204" pitchFamily="34" charset="0"/>
                <a:ea typeface="楷体_GB2312" pitchFamily="49" charset="-122"/>
              </a:rPr>
              <a:t>else if(x &lt; 3000)</a:t>
            </a:r>
            <a:r>
              <a:rPr lang="en-US" altLang="zh-CN" sz="2000" dirty="0">
                <a:solidFill>
                  <a:srgbClr val="FFFFCC"/>
                </a:solidFill>
                <a:latin typeface="Arial" panose="020B0604020202020204" pitchFamily="34" charset="0"/>
                <a:ea typeface="楷体_GB2312" pitchFamily="49" charset="-122"/>
              </a:rPr>
              <a:t>{</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rate = .05f;</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a:t>
            </a:r>
            <a:r>
              <a:rPr lang="en-US" altLang="zh-CN" sz="2000" dirty="0">
                <a:solidFill>
                  <a:srgbClr val="FFFF00"/>
                </a:solidFill>
                <a:latin typeface="Arial" panose="020B0604020202020204" pitchFamily="34" charset="0"/>
                <a:ea typeface="楷体_GB2312" pitchFamily="49" charset="-122"/>
              </a:rPr>
              <a:t>else</a:t>
            </a:r>
            <a:r>
              <a:rPr lang="en-US" altLang="zh-CN" sz="2000" dirty="0">
                <a:solidFill>
                  <a:srgbClr val="FFFFCC"/>
                </a:solidFill>
                <a:latin typeface="Arial" panose="020B0604020202020204" pitchFamily="34" charset="0"/>
                <a:ea typeface="楷体_GB2312" pitchFamily="49" charset="-122"/>
              </a:rPr>
              <a:t>{</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rate = .06f;</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a:t>
            </a:r>
            <a:r>
              <a:rPr lang="en-US" altLang="zh-CN" sz="2000" dirty="0" err="1">
                <a:solidFill>
                  <a:srgbClr val="FFFFCC"/>
                </a:solidFill>
                <a:latin typeface="Arial" panose="020B0604020202020204" pitchFamily="34" charset="0"/>
                <a:ea typeface="楷体_GB2312" pitchFamily="49" charset="-122"/>
              </a:rPr>
              <a:t>cout</a:t>
            </a:r>
            <a:r>
              <a:rPr lang="en-US" altLang="zh-CN" sz="2000" dirty="0">
                <a:solidFill>
                  <a:srgbClr val="FFFFCC"/>
                </a:solidFill>
                <a:latin typeface="Arial" panose="020B0604020202020204" pitchFamily="34" charset="0"/>
                <a:ea typeface="楷体_GB2312" pitchFamily="49" charset="-122"/>
              </a:rPr>
              <a:t> &lt;&lt; x * rate &lt;&lt; </a:t>
            </a:r>
            <a:r>
              <a:rPr lang="en-US" altLang="zh-CN" sz="2000" dirty="0" err="1">
                <a:solidFill>
                  <a:srgbClr val="FFFFCC"/>
                </a:solidFill>
                <a:latin typeface="Arial" panose="020B0604020202020204" pitchFamily="34" charset="0"/>
                <a:ea typeface="楷体_GB2312" pitchFamily="49" charset="-122"/>
              </a:rPr>
              <a:t>endl</a:t>
            </a:r>
            <a:r>
              <a:rPr lang="en-US" altLang="zh-CN" sz="2000" dirty="0">
                <a:solidFill>
                  <a:srgbClr val="FFFFCC"/>
                </a:solidFill>
                <a:latin typeface="Arial" panose="020B0604020202020204" pitchFamily="34" charset="0"/>
                <a:ea typeface="楷体_GB2312" pitchFamily="49" charset="-122"/>
              </a:rPr>
              <a:t>;</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     return 0;</a:t>
            </a:r>
            <a:endParaRPr lang="en-US" altLang="zh-CN" sz="2000" dirty="0">
              <a:solidFill>
                <a:srgbClr val="FFFFCC"/>
              </a:solidFill>
              <a:latin typeface="Arial" panose="020B0604020202020204" pitchFamily="34" charset="0"/>
              <a:ea typeface="楷体_GB2312" pitchFamily="49" charset="-122"/>
            </a:endParaRPr>
          </a:p>
          <a:p>
            <a:pPr>
              <a:spcBef>
                <a:spcPct val="0"/>
              </a:spcBef>
              <a:buNone/>
            </a:pPr>
            <a:r>
              <a:rPr lang="en-US" altLang="zh-CN" sz="2000" dirty="0">
                <a:solidFill>
                  <a:srgbClr val="FFFFCC"/>
                </a:solidFill>
                <a:latin typeface="Arial" panose="020B0604020202020204" pitchFamily="34" charset="0"/>
                <a:ea typeface="楷体_GB2312" pitchFamily="49" charset="-122"/>
              </a:rPr>
              <a:t>}</a:t>
            </a:r>
            <a:endParaRPr lang="en-US" altLang="zh-CN" sz="2000" dirty="0">
              <a:solidFill>
                <a:srgbClr val="FFFFCC"/>
              </a:solidFill>
            </a:endParaRPr>
          </a:p>
        </p:txBody>
      </p:sp>
      <p:sp>
        <p:nvSpPr>
          <p:cNvPr id="17413" name="AutoShape 5"/>
          <p:cNvSpPr>
            <a:spLocks noChangeArrowheads="1"/>
          </p:cNvSpPr>
          <p:nvPr/>
        </p:nvSpPr>
        <p:spPr bwMode="auto">
          <a:xfrm>
            <a:off x="4434834" y="2006691"/>
            <a:ext cx="1981200" cy="685800"/>
          </a:xfrm>
          <a:prstGeom prst="cloudCallout">
            <a:avLst>
              <a:gd name="adj1" fmla="val -133412"/>
              <a:gd name="adj2" fmla="val 39352"/>
            </a:avLst>
          </a:prstGeom>
          <a:noFill/>
          <a:ln w="9525">
            <a:solidFill>
              <a:schemeClr val="bg1"/>
            </a:solidFill>
            <a:round/>
            <a:headEnd type="non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prstClr val="white"/>
                </a:solidFill>
                <a:latin typeface="Arial" panose="020B0604020202020204" pitchFamily="34" charset="0"/>
                <a:ea typeface="楷体_GB2312" pitchFamily="49" charset="-122"/>
              </a:rPr>
              <a:t>3/100?</a:t>
            </a:r>
            <a:endParaRPr kumimoji="0" lang="en-US" altLang="zh-CN" sz="2400" dirty="0">
              <a:solidFill>
                <a:prstClr val="white"/>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box(in)">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wipe(up)">
                                      <p:cBhvr>
                                        <p:cTn id="12" dur="500"/>
                                        <p:tgtEl>
                                          <p:spTgt spid="174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strips(upRight)">
                                      <p:cBhvr>
                                        <p:cTn id="1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p:bldP spid="17412" grpId="0" autoUpdateAnimBg="0"/>
      <p:bldP spid="1741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98764" y="381000"/>
            <a:ext cx="9692489" cy="381000"/>
          </a:xfrm>
        </p:spPr>
        <p:txBody>
          <a:bodyPr>
            <a:normAutofit fontScale="90000"/>
          </a:bodyPr>
          <a:lstStyle/>
          <a:p>
            <a:pPr algn="l" eaLnBrk="1" hangingPunct="1"/>
            <a:r>
              <a:rPr lang="en-US" altLang="zh-CN" sz="2400" b="1" dirty="0">
                <a:solidFill>
                  <a:srgbClr val="00FFFF"/>
                </a:solidFill>
                <a:latin typeface="华文新魏" panose="02010800040101010101" pitchFamily="2" charset="-122"/>
                <a:ea typeface="华文新魏" panose="02010800040101010101" pitchFamily="2" charset="-122"/>
              </a:rPr>
              <a:t>       ⑷</a:t>
            </a:r>
            <a:r>
              <a:rPr lang="en-US" altLang="zh-CN" sz="2400" b="1" dirty="0">
                <a:solidFill>
                  <a:srgbClr val="00FFFF"/>
                </a:solidFill>
                <a:latin typeface="Arial" panose="020B0604020202020204" pitchFamily="34" charset="0"/>
                <a:ea typeface="楷体_GB2312" pitchFamily="49" charset="-122"/>
              </a:rPr>
              <a:t>if</a:t>
            </a:r>
            <a:r>
              <a:rPr lang="zh-CN" altLang="en-US" sz="2400" b="1" dirty="0">
                <a:solidFill>
                  <a:srgbClr val="00FFFF"/>
                </a:solidFill>
                <a:latin typeface="Arial" panose="020B0604020202020204" pitchFamily="34" charset="0"/>
                <a:ea typeface="楷体_GB2312" pitchFamily="49" charset="-122"/>
              </a:rPr>
              <a:t>语句的嵌套</a:t>
            </a:r>
            <a:endParaRPr lang="zh-CN" altLang="en-US" sz="2400" b="1" dirty="0">
              <a:solidFill>
                <a:srgbClr val="00FFFF"/>
              </a:solidFill>
              <a:latin typeface="Arial" panose="020B0604020202020204" pitchFamily="34" charset="0"/>
              <a:ea typeface="楷体_GB2312" pitchFamily="49" charset="-122"/>
            </a:endParaRPr>
          </a:p>
        </p:txBody>
      </p:sp>
      <p:sp>
        <p:nvSpPr>
          <p:cNvPr id="19459" name="Text Box 3"/>
          <p:cNvSpPr txBox="1">
            <a:spLocks noChangeArrowheads="1"/>
          </p:cNvSpPr>
          <p:nvPr/>
        </p:nvSpPr>
        <p:spPr bwMode="auto">
          <a:xfrm>
            <a:off x="856921" y="778690"/>
            <a:ext cx="2643970" cy="194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对于如下的结构：</a:t>
            </a:r>
            <a:endParaRPr lang="zh-CN" altLang="en-US"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  </a:t>
            </a:r>
            <a:r>
              <a:rPr lang="en-US" altLang="zh-CN" sz="2400" dirty="0">
                <a:solidFill>
                  <a:srgbClr val="66FF33"/>
                </a:solidFill>
                <a:latin typeface="Arial" panose="020B0604020202020204" pitchFamily="34" charset="0"/>
                <a:ea typeface="楷体_GB2312" pitchFamily="49" charset="-122"/>
              </a:rPr>
              <a:t>if(e1)</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stat1</a:t>
            </a:r>
            <a:r>
              <a:rPr lang="zh-CN" altLang="en-US" sz="2400" dirty="0">
                <a:solidFill>
                  <a:srgbClr val="66FF33"/>
                </a:solidFill>
                <a:latin typeface="Arial" panose="020B0604020202020204" pitchFamily="34" charset="0"/>
                <a:ea typeface="楷体_GB2312" pitchFamily="49" charset="-122"/>
              </a:rPr>
              <a:t>；</a:t>
            </a:r>
            <a:endParaRPr lang="zh-CN" altLang="en-US"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  </a:t>
            </a:r>
            <a:r>
              <a:rPr lang="en-US" altLang="zh-CN" sz="2400" dirty="0">
                <a:solidFill>
                  <a:srgbClr val="66FF33"/>
                </a:solidFill>
                <a:latin typeface="Arial" panose="020B0604020202020204" pitchFamily="34" charset="0"/>
                <a:ea typeface="楷体_GB2312" pitchFamily="49" charset="-122"/>
              </a:rPr>
              <a:t>else</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stat2</a:t>
            </a:r>
            <a:r>
              <a:rPr lang="zh-CN" altLang="en-US" sz="2400" dirty="0">
                <a:solidFill>
                  <a:srgbClr val="66FF33"/>
                </a:solidFill>
                <a:latin typeface="Arial" panose="020B0604020202020204" pitchFamily="34" charset="0"/>
                <a:ea typeface="楷体_GB2312" pitchFamily="49" charset="-122"/>
              </a:rPr>
              <a:t>；</a:t>
            </a:r>
            <a:endParaRPr lang="zh-CN" altLang="en-US" sz="2400" dirty="0"/>
          </a:p>
        </p:txBody>
      </p:sp>
      <p:sp>
        <p:nvSpPr>
          <p:cNvPr id="19460" name="AutoShape 4"/>
          <p:cNvSpPr/>
          <p:nvPr/>
        </p:nvSpPr>
        <p:spPr bwMode="auto">
          <a:xfrm>
            <a:off x="3937612" y="1107022"/>
            <a:ext cx="4800600" cy="2619375"/>
          </a:xfrm>
          <a:prstGeom prst="callout2">
            <a:avLst>
              <a:gd name="adj1" fmla="val 4366"/>
              <a:gd name="adj2" fmla="val -1588"/>
              <a:gd name="adj3" fmla="val 4366"/>
              <a:gd name="adj4" fmla="val -35218"/>
              <a:gd name="adj5" fmla="val 27819"/>
              <a:gd name="adj6" fmla="val -35352"/>
            </a:avLst>
          </a:prstGeom>
          <a:noFill/>
          <a:ln w="9525">
            <a:solidFill>
              <a:srgbClr val="FFFF00"/>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00"/>
                </a:solidFill>
                <a:latin typeface="Arial" panose="020B0604020202020204" pitchFamily="34" charset="0"/>
                <a:ea typeface="楷体_GB2312" pitchFamily="49" charset="-122"/>
              </a:rPr>
              <a:t>在</a:t>
            </a:r>
            <a:r>
              <a:rPr kumimoji="0" lang="en-US" altLang="zh-CN" sz="2400">
                <a:solidFill>
                  <a:srgbClr val="FFFF00"/>
                </a:solidFill>
                <a:latin typeface="Arial" panose="020B0604020202020204" pitchFamily="34" charset="0"/>
                <a:ea typeface="楷体_GB2312" pitchFamily="49" charset="-122"/>
              </a:rPr>
              <a:t>stat1</a:t>
            </a:r>
            <a:r>
              <a:rPr kumimoji="0" lang="zh-CN" altLang="en-US" sz="2400">
                <a:solidFill>
                  <a:srgbClr val="FFFF00"/>
                </a:solidFill>
                <a:latin typeface="Arial" panose="020B0604020202020204" pitchFamily="34" charset="0"/>
                <a:ea typeface="楷体_GB2312" pitchFamily="49" charset="-122"/>
              </a:rPr>
              <a:t>或</a:t>
            </a:r>
            <a:r>
              <a:rPr kumimoji="0" lang="en-US" altLang="zh-CN" sz="2400">
                <a:solidFill>
                  <a:srgbClr val="FFFF00"/>
                </a:solidFill>
                <a:latin typeface="Arial" panose="020B0604020202020204" pitchFamily="34" charset="0"/>
                <a:ea typeface="楷体_GB2312" pitchFamily="49" charset="-122"/>
              </a:rPr>
              <a:t>stat2</a:t>
            </a:r>
            <a:r>
              <a:rPr kumimoji="0" lang="zh-CN" altLang="en-US" sz="2400">
                <a:solidFill>
                  <a:srgbClr val="FFFF00"/>
                </a:solidFill>
                <a:latin typeface="Arial" panose="020B0604020202020204" pitchFamily="34" charset="0"/>
                <a:ea typeface="楷体_GB2312" pitchFamily="49" charset="-122"/>
              </a:rPr>
              <a:t>中又含有</a:t>
            </a:r>
            <a:r>
              <a:rPr kumimoji="0" lang="en-US" altLang="zh-CN" sz="2400">
                <a:solidFill>
                  <a:srgbClr val="FFFF00"/>
                </a:solidFill>
                <a:latin typeface="Arial" panose="020B0604020202020204" pitchFamily="34" charset="0"/>
                <a:ea typeface="楷体_GB2312" pitchFamily="49" charset="-122"/>
              </a:rPr>
              <a:t>if</a:t>
            </a:r>
            <a:r>
              <a:rPr kumimoji="0" lang="zh-CN" altLang="en-US" sz="2400">
                <a:solidFill>
                  <a:srgbClr val="FFFF00"/>
                </a:solidFill>
                <a:latin typeface="Arial" panose="020B0604020202020204" pitchFamily="34" charset="0"/>
                <a:ea typeface="楷体_GB2312" pitchFamily="49" charset="-122"/>
              </a:rPr>
              <a:t>结构：</a:t>
            </a:r>
            <a:endParaRPr kumimoji="0" lang="zh-CN" altLang="en-US" sz="2400">
              <a:solidFill>
                <a:srgbClr val="FFFF00"/>
              </a:solidFill>
              <a:latin typeface="Arial" panose="020B0604020202020204" pitchFamily="34" charset="0"/>
              <a:ea typeface="楷体_GB2312" pitchFamily="49" charset="-122"/>
            </a:endParaRPr>
          </a:p>
          <a:p>
            <a:pPr lvl="0">
              <a:spcBef>
                <a:spcPct val="0"/>
              </a:spcBef>
              <a:buNone/>
            </a:pPr>
            <a:r>
              <a:rPr kumimoji="0" lang="en-US" altLang="zh-CN" sz="2400">
                <a:solidFill>
                  <a:srgbClr val="FFFF00"/>
                </a:solidFill>
                <a:latin typeface="Arial" panose="020B0604020202020204" pitchFamily="34" charset="0"/>
                <a:ea typeface="楷体_GB2312" pitchFamily="49" charset="-122"/>
              </a:rPr>
              <a:t>if(e2)</a:t>
            </a:r>
            <a:endParaRPr kumimoji="0" lang="en-US" altLang="zh-CN" sz="2400">
              <a:solidFill>
                <a:srgbClr val="FFFF00"/>
              </a:solidFill>
              <a:latin typeface="Arial" panose="020B0604020202020204" pitchFamily="34" charset="0"/>
              <a:ea typeface="楷体_GB2312" pitchFamily="49" charset="-122"/>
            </a:endParaRPr>
          </a:p>
          <a:p>
            <a:pPr lvl="0">
              <a:spcBef>
                <a:spcPct val="0"/>
              </a:spcBef>
              <a:buNone/>
            </a:pPr>
            <a:r>
              <a:rPr kumimoji="0" lang="en-US" altLang="zh-CN" sz="2400">
                <a:solidFill>
                  <a:srgbClr val="FFFF00"/>
                </a:solidFill>
                <a:latin typeface="Arial" panose="020B0604020202020204" pitchFamily="34" charset="0"/>
                <a:ea typeface="楷体_GB2312" pitchFamily="49" charset="-122"/>
              </a:rPr>
              <a:t>     stat3;</a:t>
            </a:r>
            <a:endParaRPr kumimoji="0" lang="en-US" altLang="zh-CN" sz="2400">
              <a:solidFill>
                <a:srgbClr val="FFFF00"/>
              </a:solidFill>
              <a:latin typeface="Arial" panose="020B0604020202020204" pitchFamily="34" charset="0"/>
              <a:ea typeface="楷体_GB2312" pitchFamily="49" charset="-122"/>
            </a:endParaRPr>
          </a:p>
          <a:p>
            <a:pPr lvl="0">
              <a:spcBef>
                <a:spcPct val="0"/>
              </a:spcBef>
              <a:buNone/>
            </a:pPr>
            <a:r>
              <a:rPr kumimoji="0" lang="en-US" altLang="zh-CN" sz="2400">
                <a:solidFill>
                  <a:srgbClr val="FFFF00"/>
                </a:solidFill>
                <a:latin typeface="Arial" panose="020B0604020202020204" pitchFamily="34" charset="0"/>
                <a:ea typeface="楷体_GB2312" pitchFamily="49" charset="-122"/>
              </a:rPr>
              <a:t>else</a:t>
            </a:r>
            <a:endParaRPr kumimoji="0" lang="en-US" altLang="zh-CN" sz="2400">
              <a:solidFill>
                <a:srgbClr val="FFFF00"/>
              </a:solidFill>
              <a:latin typeface="Arial" panose="020B0604020202020204" pitchFamily="34" charset="0"/>
              <a:ea typeface="楷体_GB2312" pitchFamily="49" charset="-122"/>
            </a:endParaRPr>
          </a:p>
          <a:p>
            <a:pPr lvl="0">
              <a:spcBef>
                <a:spcPct val="0"/>
              </a:spcBef>
              <a:buNone/>
            </a:pPr>
            <a:r>
              <a:rPr kumimoji="0" lang="en-US" altLang="zh-CN" sz="2400">
                <a:solidFill>
                  <a:srgbClr val="FFFF00"/>
                </a:solidFill>
                <a:latin typeface="Arial" panose="020B0604020202020204" pitchFamily="34" charset="0"/>
                <a:ea typeface="楷体_GB2312" pitchFamily="49" charset="-122"/>
              </a:rPr>
              <a:t>     stat4;</a:t>
            </a:r>
            <a:endParaRPr kumimoji="0" lang="en-US" altLang="zh-CN" sz="2400">
              <a:solidFill>
                <a:srgbClr val="FFFF00"/>
              </a:solidFill>
              <a:latin typeface="Arial" panose="020B0604020202020204" pitchFamily="34" charset="0"/>
              <a:ea typeface="楷体_GB2312" pitchFamily="49" charset="-122"/>
            </a:endParaRPr>
          </a:p>
          <a:p>
            <a:pPr lvl="0">
              <a:spcBef>
                <a:spcPct val="0"/>
              </a:spcBef>
              <a:buNone/>
            </a:pPr>
            <a:r>
              <a:rPr kumimoji="0" lang="zh-CN" altLang="en-US" sz="2400">
                <a:solidFill>
                  <a:srgbClr val="FFFF00"/>
                </a:solidFill>
                <a:latin typeface="Arial" panose="020B0604020202020204" pitchFamily="34" charset="0"/>
                <a:ea typeface="楷体_GB2312" pitchFamily="49" charset="-122"/>
              </a:rPr>
              <a:t>称为</a:t>
            </a:r>
            <a:r>
              <a:rPr kumimoji="0" lang="en-US" altLang="zh-CN" sz="2400">
                <a:solidFill>
                  <a:srgbClr val="FFFF00"/>
                </a:solidFill>
                <a:latin typeface="Arial" panose="020B0604020202020204" pitchFamily="34" charset="0"/>
                <a:ea typeface="楷体_GB2312" pitchFamily="49" charset="-122"/>
              </a:rPr>
              <a:t>if</a:t>
            </a:r>
            <a:r>
              <a:rPr kumimoji="0" lang="zh-CN" altLang="en-US" sz="2400">
                <a:solidFill>
                  <a:srgbClr val="FFFF00"/>
                </a:solidFill>
                <a:latin typeface="Arial" panose="020B0604020202020204" pitchFamily="34" charset="0"/>
                <a:ea typeface="楷体_GB2312" pitchFamily="49" charset="-122"/>
              </a:rPr>
              <a:t>结构的嵌套。各种</a:t>
            </a:r>
            <a:r>
              <a:rPr kumimoji="0" lang="en-US" altLang="zh-CN" sz="2400">
                <a:solidFill>
                  <a:srgbClr val="FFFF00"/>
                </a:solidFill>
                <a:latin typeface="Arial" panose="020B0604020202020204" pitchFamily="34" charset="0"/>
                <a:ea typeface="楷体_GB2312" pitchFamily="49" charset="-122"/>
              </a:rPr>
              <a:t>if</a:t>
            </a:r>
            <a:r>
              <a:rPr kumimoji="0" lang="zh-CN" altLang="en-US" sz="2400">
                <a:solidFill>
                  <a:srgbClr val="FFFF00"/>
                </a:solidFill>
                <a:latin typeface="Arial" panose="020B0604020202020204" pitchFamily="34" charset="0"/>
                <a:ea typeface="楷体_GB2312" pitchFamily="49" charset="-122"/>
              </a:rPr>
              <a:t>结构都可以嵌套。</a:t>
            </a:r>
            <a:endParaRPr kumimoji="0" lang="zh-CN" altLang="en-US" sz="2400" dirty="0">
              <a:solidFill>
                <a:srgbClr val="FFFF00"/>
              </a:solidFill>
              <a:latin typeface="Arial" panose="020B0604020202020204" pitchFamily="34" charset="0"/>
              <a:ea typeface="楷体_GB2312" pitchFamily="49" charset="-122"/>
            </a:endParaRPr>
          </a:p>
        </p:txBody>
      </p:sp>
      <p:sp>
        <p:nvSpPr>
          <p:cNvPr id="19461" name="Text Box 5"/>
          <p:cNvSpPr txBox="1">
            <a:spLocks noChangeArrowheads="1"/>
          </p:cNvSpPr>
          <p:nvPr/>
        </p:nvSpPr>
        <p:spPr bwMode="auto">
          <a:xfrm>
            <a:off x="7817078" y="34924"/>
            <a:ext cx="4191000" cy="1562100"/>
          </a:xfrm>
          <a:prstGeom prst="rect">
            <a:avLst/>
          </a:prstGeom>
          <a:noFill/>
          <a:ln w="9525">
            <a:solidFill>
              <a:srgbClr val="FFFFCC"/>
            </a:solidFill>
            <a:miter lim="800000"/>
            <a:headEnd type="none" w="lg"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r>
              <a:rPr lang="zh-CN" altLang="en-US" sz="2400" dirty="0">
                <a:solidFill>
                  <a:srgbClr val="FFFFCC"/>
                </a:solidFill>
                <a:latin typeface="Arial" panose="020B0604020202020204" pitchFamily="34" charset="0"/>
                <a:cs typeface="Times New Roman" panose="02020603050405020304" pitchFamily="18" charset="0"/>
              </a:rPr>
              <a:t>如求符号函数：</a:t>
            </a:r>
            <a:endParaRPr lang="zh-CN" altLang="en-US"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zh-CN" altLang="en-US" sz="2400" dirty="0">
                <a:solidFill>
                  <a:srgbClr val="FFFFCC"/>
                </a:solidFill>
                <a:latin typeface="Arial" panose="020B0604020202020204" pitchFamily="34" charset="0"/>
                <a:cs typeface="Times New Roman" panose="02020603050405020304" pitchFamily="18" charset="0"/>
              </a:rPr>
              <a:t>                 </a:t>
            </a:r>
            <a:r>
              <a:rPr lang="en-US" altLang="zh-CN" sz="2400" dirty="0">
                <a:solidFill>
                  <a:srgbClr val="FFFFCC"/>
                </a:solidFill>
                <a:latin typeface="Arial" panose="020B0604020202020204" pitchFamily="34" charset="0"/>
                <a:cs typeface="Times New Roman" panose="02020603050405020304" pitchFamily="18" charset="0"/>
              </a:rPr>
              <a:t>-1      (x&lt;0)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y=    0      (x=0)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1      (x&gt;0)</a:t>
            </a:r>
            <a:endParaRPr lang="en-US" altLang="zh-CN" sz="2400" dirty="0">
              <a:solidFill>
                <a:srgbClr val="FFFFCC"/>
              </a:solidFill>
              <a:latin typeface="Arial" panose="020B0604020202020204" pitchFamily="34" charset="0"/>
              <a:cs typeface="Times New Roman" panose="02020603050405020304" pitchFamily="18" charset="0"/>
            </a:endParaRPr>
          </a:p>
        </p:txBody>
      </p:sp>
      <p:sp>
        <p:nvSpPr>
          <p:cNvPr id="19462" name="AutoShape 6"/>
          <p:cNvSpPr/>
          <p:nvPr/>
        </p:nvSpPr>
        <p:spPr bwMode="auto">
          <a:xfrm>
            <a:off x="9174933" y="703886"/>
            <a:ext cx="76200" cy="685800"/>
          </a:xfrm>
          <a:prstGeom prst="leftBrace">
            <a:avLst>
              <a:gd name="adj1" fmla="val 75000"/>
              <a:gd name="adj2" fmla="val 50000"/>
            </a:avLst>
          </a:prstGeom>
          <a:noFill/>
          <a:ln w="9525">
            <a:solidFill>
              <a:srgbClr val="FFFFCC"/>
            </a:solidFill>
            <a:round/>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rgbClr val="00FFFF"/>
              </a:solidFill>
              <a:latin typeface="Arial" panose="020B0604020202020204" pitchFamily="34" charset="0"/>
              <a:ea typeface="楷体_GB2312" pitchFamily="49" charset="-122"/>
            </a:endParaRPr>
          </a:p>
        </p:txBody>
      </p:sp>
      <p:sp>
        <p:nvSpPr>
          <p:cNvPr id="19463" name="Text Box 7"/>
          <p:cNvSpPr txBox="1">
            <a:spLocks noChangeArrowheads="1"/>
          </p:cNvSpPr>
          <p:nvPr/>
        </p:nvSpPr>
        <p:spPr bwMode="auto">
          <a:xfrm>
            <a:off x="5865814" y="1557339"/>
            <a:ext cx="4492625" cy="526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#include  &lt;iostream&gt;</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using namespace std;</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int  main(void){</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int x, y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r>
              <a:rPr lang="en-US" altLang="zh-CN" sz="2400" dirty="0" err="1">
                <a:solidFill>
                  <a:srgbClr val="FFFFCC"/>
                </a:solidFill>
                <a:latin typeface="Arial" panose="020B0604020202020204" pitchFamily="34" charset="0"/>
                <a:cs typeface="Times New Roman" panose="02020603050405020304" pitchFamily="18" charset="0"/>
              </a:rPr>
              <a:t>cin</a:t>
            </a:r>
            <a:r>
              <a:rPr lang="en-US" altLang="zh-CN" sz="2400" dirty="0">
                <a:solidFill>
                  <a:srgbClr val="FFFFCC"/>
                </a:solidFill>
                <a:latin typeface="Arial" panose="020B0604020202020204" pitchFamily="34" charset="0"/>
                <a:cs typeface="Times New Roman" panose="02020603050405020304" pitchFamily="18" charset="0"/>
              </a:rPr>
              <a:t> &gt;&gt; x;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r>
              <a:rPr lang="en-US" altLang="zh-CN" sz="2400" dirty="0">
                <a:solidFill>
                  <a:srgbClr val="00FFFF"/>
                </a:solidFill>
                <a:latin typeface="Arial" panose="020B0604020202020204" pitchFamily="34" charset="0"/>
                <a:cs typeface="Times New Roman" panose="02020603050405020304" pitchFamily="18" charset="0"/>
              </a:rPr>
              <a:t>if</a:t>
            </a:r>
            <a:r>
              <a:rPr lang="en-US" altLang="zh-CN" sz="2400" dirty="0">
                <a:solidFill>
                  <a:srgbClr val="FFFFCC"/>
                </a:solidFill>
                <a:latin typeface="Arial" panose="020B0604020202020204" pitchFamily="34" charset="0"/>
                <a:cs typeface="Times New Roman" panose="02020603050405020304" pitchFamily="18" charset="0"/>
              </a:rPr>
              <a:t> (x &lt;= 0)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r>
              <a:rPr lang="en-US" altLang="zh-CN" sz="2400" dirty="0">
                <a:solidFill>
                  <a:srgbClr val="FFFF00"/>
                </a:solidFill>
                <a:latin typeface="Arial" panose="020B0604020202020204" pitchFamily="34" charset="0"/>
                <a:cs typeface="Times New Roman" panose="02020603050405020304" pitchFamily="18" charset="0"/>
              </a:rPr>
              <a:t>if</a:t>
            </a:r>
            <a:r>
              <a:rPr lang="en-US" altLang="zh-CN" sz="2400" dirty="0">
                <a:solidFill>
                  <a:srgbClr val="FFFFCC"/>
                </a:solidFill>
                <a:latin typeface="Arial" panose="020B0604020202020204" pitchFamily="34" charset="0"/>
                <a:cs typeface="Times New Roman" panose="02020603050405020304" pitchFamily="18" charset="0"/>
              </a:rPr>
              <a:t> (x == 0)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y = 0;</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r>
              <a:rPr lang="en-US" altLang="zh-CN" sz="2400" dirty="0">
                <a:solidFill>
                  <a:srgbClr val="FFFF00"/>
                </a:solidFill>
                <a:latin typeface="Arial" panose="020B0604020202020204" pitchFamily="34" charset="0"/>
                <a:cs typeface="Times New Roman" panose="02020603050405020304" pitchFamily="18" charset="0"/>
              </a:rPr>
              <a:t>else</a:t>
            </a:r>
            <a:r>
              <a:rPr lang="en-US" altLang="zh-CN" sz="2400" dirty="0">
                <a:solidFill>
                  <a:srgbClr val="FFFFCC"/>
                </a:solidFill>
                <a:latin typeface="Arial" panose="020B0604020202020204" pitchFamily="34" charset="0"/>
                <a:cs typeface="Times New Roman" panose="02020603050405020304" pitchFamily="18" charset="0"/>
              </a:rPr>
              <a:t>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y = -1;</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r>
              <a:rPr lang="en-US" altLang="zh-CN" sz="2400" dirty="0">
                <a:solidFill>
                  <a:srgbClr val="00FFFF"/>
                </a:solidFill>
                <a:latin typeface="Arial" panose="020B0604020202020204" pitchFamily="34" charset="0"/>
                <a:cs typeface="Times New Roman" panose="02020603050405020304" pitchFamily="18" charset="0"/>
              </a:rPr>
              <a:t>else</a:t>
            </a:r>
            <a:r>
              <a:rPr lang="en-US" altLang="zh-CN" sz="2400" dirty="0">
                <a:solidFill>
                  <a:srgbClr val="FFFFCC"/>
                </a:solidFill>
                <a:latin typeface="Arial" panose="020B0604020202020204" pitchFamily="34" charset="0"/>
                <a:cs typeface="Times New Roman" panose="02020603050405020304" pitchFamily="18" charset="0"/>
              </a:rPr>
              <a:t>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y=1;</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r>
              <a:rPr lang="en-US" altLang="zh-CN" sz="2400" dirty="0" err="1">
                <a:solidFill>
                  <a:srgbClr val="FFFFCC"/>
                </a:solidFill>
                <a:latin typeface="Arial" panose="020B0604020202020204" pitchFamily="34" charset="0"/>
                <a:cs typeface="Times New Roman" panose="02020603050405020304" pitchFamily="18" charset="0"/>
              </a:rPr>
              <a:t>cout</a:t>
            </a:r>
            <a:r>
              <a:rPr lang="en-US" altLang="zh-CN" sz="2400" dirty="0">
                <a:solidFill>
                  <a:srgbClr val="FFFFCC"/>
                </a:solidFill>
                <a:latin typeface="Arial" panose="020B0604020202020204" pitchFamily="34" charset="0"/>
                <a:cs typeface="Times New Roman" panose="02020603050405020304" pitchFamily="18" charset="0"/>
              </a:rPr>
              <a:t> &lt;&lt; x &lt;&lt; ":" &lt;&lt; y &lt;&lt; </a:t>
            </a:r>
            <a:r>
              <a:rPr lang="en-US" altLang="zh-CN" sz="2400" dirty="0" err="1">
                <a:solidFill>
                  <a:srgbClr val="FFFFCC"/>
                </a:solidFill>
                <a:latin typeface="Arial" panose="020B0604020202020204" pitchFamily="34" charset="0"/>
                <a:cs typeface="Times New Roman" panose="02020603050405020304" pitchFamily="18" charset="0"/>
              </a:rPr>
              <a:t>endl</a:t>
            </a:r>
            <a:r>
              <a:rPr lang="en-US" altLang="zh-CN" sz="2400" dirty="0">
                <a:solidFill>
                  <a:srgbClr val="FFFFCC"/>
                </a:solidFill>
                <a:latin typeface="Arial" panose="020B0604020202020204" pitchFamily="34" charset="0"/>
                <a:cs typeface="Times New Roman" panose="02020603050405020304" pitchFamily="18" charset="0"/>
              </a:rPr>
              <a:t>;</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a:t>
            </a:r>
            <a:endParaRPr lang="en-US" altLang="zh-CN" sz="2400" dirty="0">
              <a:solidFill>
                <a:srgbClr val="FFFFCC"/>
              </a:solidFill>
              <a:latin typeface="Arial" panose="020B0604020202020204" pitchFamily="34" charset="0"/>
              <a:cs typeface="Times New Roman" panose="02020603050405020304" pitchFamily="18" charset="0"/>
            </a:endParaRPr>
          </a:p>
        </p:txBody>
      </p:sp>
      <p:sp>
        <p:nvSpPr>
          <p:cNvPr id="19464" name="AutoShape 8"/>
          <p:cNvSpPr/>
          <p:nvPr/>
        </p:nvSpPr>
        <p:spPr bwMode="auto">
          <a:xfrm>
            <a:off x="5842000" y="3633788"/>
            <a:ext cx="457200" cy="1871662"/>
          </a:xfrm>
          <a:prstGeom prst="leftBracket">
            <a:avLst>
              <a:gd name="adj" fmla="val 0"/>
            </a:avLst>
          </a:prstGeom>
          <a:noFill/>
          <a:ln w="9525">
            <a:solidFill>
              <a:srgbClr val="00FFFF"/>
            </a:solidFill>
            <a:round/>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00FFFF"/>
                </a:solidFill>
                <a:latin typeface="等线" panose="02010600030101010101" charset="-122"/>
                <a:ea typeface="楷体_GB2312" pitchFamily="49" charset="-122"/>
              </a:rPr>
              <a:t>外层</a:t>
            </a:r>
            <a:endParaRPr kumimoji="0" lang="zh-CN" altLang="en-US" sz="2400">
              <a:solidFill>
                <a:srgbClr val="00FFFF"/>
              </a:solidFill>
              <a:latin typeface="等线" panose="02010600030101010101" charset="-122"/>
              <a:ea typeface="楷体_GB2312" pitchFamily="49" charset="-122"/>
            </a:endParaRPr>
          </a:p>
        </p:txBody>
      </p:sp>
      <p:sp>
        <p:nvSpPr>
          <p:cNvPr id="19465" name="AutoShape 9"/>
          <p:cNvSpPr/>
          <p:nvPr/>
        </p:nvSpPr>
        <p:spPr bwMode="auto">
          <a:xfrm>
            <a:off x="6226175" y="4019550"/>
            <a:ext cx="457200" cy="1219200"/>
          </a:xfrm>
          <a:prstGeom prst="leftBracket">
            <a:avLst>
              <a:gd name="adj" fmla="val 0"/>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00"/>
                </a:solidFill>
                <a:latin typeface="等线" panose="02010600030101010101" charset="-122"/>
                <a:ea typeface="楷体_GB2312" pitchFamily="49" charset="-122"/>
              </a:rPr>
              <a:t>内层</a:t>
            </a:r>
            <a:endParaRPr kumimoji="0" lang="zh-CN" altLang="en-US" sz="2400">
              <a:solidFill>
                <a:srgbClr val="FFFF00"/>
              </a:solidFill>
              <a:latin typeface="等线" panose="02010600030101010101" charset="-122"/>
              <a:ea typeface="楷体_GB2312" pitchFamily="49" charset="-122"/>
            </a:endParaRPr>
          </a:p>
        </p:txBody>
      </p:sp>
      <p:sp>
        <p:nvSpPr>
          <p:cNvPr id="19466" name="AutoShape 10"/>
          <p:cNvSpPr/>
          <p:nvPr/>
        </p:nvSpPr>
        <p:spPr bwMode="auto">
          <a:xfrm>
            <a:off x="8472018" y="3881768"/>
            <a:ext cx="2438400" cy="1128713"/>
          </a:xfrm>
          <a:prstGeom prst="borderCallout2">
            <a:avLst>
              <a:gd name="adj1" fmla="val 10125"/>
              <a:gd name="adj2" fmla="val -3125"/>
              <a:gd name="adj3" fmla="val 10125"/>
              <a:gd name="adj4" fmla="val -10940"/>
              <a:gd name="adj5" fmla="val 114347"/>
              <a:gd name="adj6" fmla="val -10940"/>
            </a:avLst>
          </a:prstGeom>
          <a:noFill/>
          <a:ln w="9525">
            <a:solidFill>
              <a:srgbClr val="FFFF00"/>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en-US" altLang="zh-CN" sz="2400">
                <a:solidFill>
                  <a:srgbClr val="FFFF00"/>
                </a:solidFill>
                <a:latin typeface="Arial" panose="020B0604020202020204" pitchFamily="34" charset="0"/>
                <a:ea typeface="楷体_GB2312" pitchFamily="49" charset="-122"/>
              </a:rPr>
              <a:t> </a:t>
            </a:r>
            <a:r>
              <a:rPr kumimoji="0" lang="zh-CN" altLang="en-US" sz="2400">
                <a:solidFill>
                  <a:srgbClr val="FFFF00"/>
                </a:solidFill>
                <a:latin typeface="Arial" panose="020B0604020202020204" pitchFamily="34" charset="0"/>
                <a:ea typeface="楷体_GB2312" pitchFamily="49" charset="-122"/>
              </a:rPr>
              <a:t>在外层</a:t>
            </a:r>
            <a:r>
              <a:rPr kumimoji="0" lang="en-US" altLang="zh-CN" sz="2400">
                <a:solidFill>
                  <a:srgbClr val="FFFF00"/>
                </a:solidFill>
                <a:latin typeface="Arial" panose="020B0604020202020204" pitchFamily="34" charset="0"/>
                <a:ea typeface="楷体_GB2312" pitchFamily="49" charset="-122"/>
              </a:rPr>
              <a:t>if</a:t>
            </a:r>
            <a:r>
              <a:rPr kumimoji="0" lang="zh-CN" altLang="en-US" sz="2400">
                <a:solidFill>
                  <a:srgbClr val="FFFF00"/>
                </a:solidFill>
                <a:latin typeface="Arial" panose="020B0604020202020204" pitchFamily="34" charset="0"/>
                <a:ea typeface="楷体_GB2312" pitchFamily="49" charset="-122"/>
              </a:rPr>
              <a:t>语句中，含有一个</a:t>
            </a:r>
            <a:r>
              <a:rPr kumimoji="0" lang="en-US" altLang="zh-CN" sz="2400">
                <a:solidFill>
                  <a:srgbClr val="FFFF00"/>
                </a:solidFill>
                <a:latin typeface="Arial" panose="020B0604020202020204" pitchFamily="34" charset="0"/>
                <a:ea typeface="楷体_GB2312" pitchFamily="49" charset="-122"/>
              </a:rPr>
              <a:t>if else </a:t>
            </a:r>
            <a:r>
              <a:rPr kumimoji="0" lang="zh-CN" altLang="en-US" sz="2400">
                <a:solidFill>
                  <a:srgbClr val="FFFF00"/>
                </a:solidFill>
                <a:latin typeface="Arial" panose="020B0604020202020204" pitchFamily="34" charset="0"/>
                <a:ea typeface="楷体_GB2312" pitchFamily="49" charset="-122"/>
              </a:rPr>
              <a:t>结构。</a:t>
            </a:r>
            <a:endParaRPr kumimoji="0" lang="zh-CN" altLang="en-US" sz="2400">
              <a:solidFill>
                <a:srgbClr val="FFFF00"/>
              </a:solidFill>
              <a:latin typeface="Arial" panose="020B0604020202020204" pitchFamily="34" charset="0"/>
              <a:ea typeface="楷体_GB2312" pitchFamily="49" charset="-122"/>
            </a:endParaRPr>
          </a:p>
        </p:txBody>
      </p:sp>
      <p:sp>
        <p:nvSpPr>
          <p:cNvPr id="19467" name="Text Box 11"/>
          <p:cNvSpPr txBox="1">
            <a:spLocks noChangeArrowheads="1"/>
          </p:cNvSpPr>
          <p:nvPr/>
        </p:nvSpPr>
        <p:spPr bwMode="auto">
          <a:xfrm>
            <a:off x="856921" y="2755453"/>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楷体_GB2312" pitchFamily="49" charset="-122"/>
                <a:ea typeface="楷体_GB2312" pitchFamily="49" charset="-122"/>
              </a:rPr>
              <a:t>说明：</a:t>
            </a:r>
            <a:endParaRPr lang="zh-CN" altLang="en-US" sz="2400" dirty="0">
              <a:solidFill>
                <a:srgbClr val="66FF33"/>
              </a:solidFill>
              <a:latin typeface="楷体_GB2312" pitchFamily="49" charset="-122"/>
              <a:ea typeface="楷体_GB2312" pitchFamily="49" charset="-122"/>
            </a:endParaRPr>
          </a:p>
        </p:txBody>
      </p:sp>
      <p:sp>
        <p:nvSpPr>
          <p:cNvPr id="19468" name="Text Box 12"/>
          <p:cNvSpPr txBox="1">
            <a:spLocks noChangeArrowheads="1"/>
          </p:cNvSpPr>
          <p:nvPr/>
        </p:nvSpPr>
        <p:spPr bwMode="auto">
          <a:xfrm>
            <a:off x="298764" y="3219299"/>
            <a:ext cx="513032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宋体" panose="02010600030101010101" pitchFamily="2" charset="-122"/>
                <a:ea typeface="华文新魏" panose="02010800040101010101" pitchFamily="2" charset="-122"/>
              </a:rPr>
              <a:t>    ①</a:t>
            </a:r>
            <a:r>
              <a:rPr lang="zh-CN" altLang="en-US" sz="2400" dirty="0">
                <a:solidFill>
                  <a:srgbClr val="66FF33"/>
                </a:solidFill>
                <a:latin typeface="宋体" panose="02010600030101010101" pitchFamily="2" charset="-122"/>
                <a:ea typeface="楷体_GB2312" pitchFamily="49" charset="-122"/>
              </a:rPr>
              <a:t>书写采取缩进形式，便于</a:t>
            </a:r>
            <a:r>
              <a:rPr lang="zh-CN" altLang="en-US" sz="2400" dirty="0">
                <a:solidFill>
                  <a:srgbClr val="66FF33"/>
                </a:solidFill>
                <a:latin typeface="Arial" panose="020B0604020202020204" pitchFamily="34" charset="0"/>
                <a:ea typeface="楷体_GB2312" pitchFamily="49" charset="-122"/>
              </a:rPr>
              <a:t>区分。</a:t>
            </a:r>
            <a:endParaRPr lang="zh-CN" altLang="en-US" sz="2400" dirty="0"/>
          </a:p>
        </p:txBody>
      </p:sp>
      <p:sp>
        <p:nvSpPr>
          <p:cNvPr id="19469" name="Line 13"/>
          <p:cNvSpPr>
            <a:spLocks noChangeShapeType="1"/>
          </p:cNvSpPr>
          <p:nvPr/>
        </p:nvSpPr>
        <p:spPr bwMode="auto">
          <a:xfrm>
            <a:off x="6312024" y="3886200"/>
            <a:ext cx="0" cy="1981200"/>
          </a:xfrm>
          <a:prstGeom prst="line">
            <a:avLst/>
          </a:prstGeom>
          <a:noFill/>
          <a:ln w="9525">
            <a:solidFill>
              <a:srgbClr val="00FFFF"/>
            </a:solidFill>
            <a:prstDash val="dash"/>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70" name="Line 14"/>
          <p:cNvSpPr>
            <a:spLocks noChangeShapeType="1"/>
          </p:cNvSpPr>
          <p:nvPr/>
        </p:nvSpPr>
        <p:spPr bwMode="auto">
          <a:xfrm>
            <a:off x="6816080" y="3933825"/>
            <a:ext cx="0" cy="1798638"/>
          </a:xfrm>
          <a:prstGeom prst="line">
            <a:avLst/>
          </a:prstGeom>
          <a:noFill/>
          <a:ln w="9525">
            <a:solidFill>
              <a:srgbClr val="FFFF00"/>
            </a:solidFill>
            <a:prstDash val="dash"/>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71" name="Line 15"/>
          <p:cNvSpPr>
            <a:spLocks noChangeShapeType="1"/>
          </p:cNvSpPr>
          <p:nvPr/>
        </p:nvSpPr>
        <p:spPr bwMode="auto">
          <a:xfrm>
            <a:off x="6282680" y="5732463"/>
            <a:ext cx="5334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72" name="AutoShape 16"/>
          <p:cNvSpPr/>
          <p:nvPr/>
        </p:nvSpPr>
        <p:spPr bwMode="auto">
          <a:xfrm>
            <a:off x="7250907" y="6172200"/>
            <a:ext cx="1722437" cy="609600"/>
          </a:xfrm>
          <a:prstGeom prst="accentCallout2">
            <a:avLst>
              <a:gd name="adj1" fmla="val 18750"/>
              <a:gd name="adj2" fmla="val -4426"/>
              <a:gd name="adj3" fmla="val 18750"/>
              <a:gd name="adj4" fmla="val -21657"/>
              <a:gd name="adj5" fmla="val -89324"/>
              <a:gd name="adj6" fmla="val -21843"/>
            </a:avLst>
          </a:prstGeom>
          <a:noFill/>
          <a:ln w="9525">
            <a:solidFill>
              <a:srgbClr val="FF9900"/>
            </a:solidFill>
            <a:miter lim="800000"/>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9900"/>
                </a:solidFill>
                <a:latin typeface="等线" panose="02010600030101010101" charset="-122"/>
                <a:ea typeface="楷体_GB2312" pitchFamily="49" charset="-122"/>
              </a:rPr>
              <a:t>内层缩进。</a:t>
            </a:r>
            <a:endParaRPr kumimoji="0" lang="zh-CN" altLang="en-US" sz="2400">
              <a:solidFill>
                <a:srgbClr val="FF9900"/>
              </a:solidFill>
              <a:latin typeface="等线" panose="02010600030101010101" charset="-122"/>
              <a:ea typeface="楷体_GB2312" pitchFamily="49" charset="-122"/>
            </a:endParaRPr>
          </a:p>
        </p:txBody>
      </p:sp>
      <p:sp>
        <p:nvSpPr>
          <p:cNvPr id="19473" name="Text Box 17"/>
          <p:cNvSpPr txBox="1">
            <a:spLocks noChangeArrowheads="1"/>
          </p:cNvSpPr>
          <p:nvPr/>
        </p:nvSpPr>
        <p:spPr bwMode="auto">
          <a:xfrm>
            <a:off x="296885" y="3676511"/>
            <a:ext cx="5141443"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Arial" panose="020B0604020202020204" pitchFamily="34" charset="0"/>
                <a:ea typeface="华文新魏" panose="02010800040101010101" pitchFamily="2" charset="-122"/>
              </a:rPr>
              <a:t>       ②</a:t>
            </a:r>
            <a:r>
              <a:rPr lang="en-US" altLang="zh-CN" sz="2400" dirty="0">
                <a:solidFill>
                  <a:srgbClr val="66FF33"/>
                </a:solidFill>
                <a:latin typeface="Arial" panose="020B0604020202020204" pitchFamily="34" charset="0"/>
                <a:ea typeface="楷体_GB2312" pitchFamily="49" charset="-122"/>
              </a:rPr>
              <a:t>else</a:t>
            </a:r>
            <a:r>
              <a:rPr lang="zh-CN" altLang="en-US" sz="2400" dirty="0">
                <a:solidFill>
                  <a:srgbClr val="66FF33"/>
                </a:solidFill>
                <a:latin typeface="Arial" panose="020B0604020202020204" pitchFamily="34" charset="0"/>
                <a:ea typeface="楷体_GB2312" pitchFamily="49" charset="-122"/>
              </a:rPr>
              <a:t>与最近的</a:t>
            </a:r>
            <a:r>
              <a:rPr lang="en-US" altLang="zh-CN" sz="2400" dirty="0">
                <a:solidFill>
                  <a:srgbClr val="66FF33"/>
                </a:solidFill>
                <a:latin typeface="Arial" panose="020B0604020202020204" pitchFamily="34" charset="0"/>
                <a:ea typeface="楷体_GB2312" pitchFamily="49" charset="-122"/>
              </a:rPr>
              <a:t>if </a:t>
            </a:r>
            <a:r>
              <a:rPr lang="zh-CN" altLang="en-US" sz="2400" dirty="0">
                <a:solidFill>
                  <a:srgbClr val="66FF33"/>
                </a:solidFill>
                <a:latin typeface="Arial" panose="020B0604020202020204" pitchFamily="34" charset="0"/>
                <a:ea typeface="楷体_GB2312" pitchFamily="49" charset="-122"/>
              </a:rPr>
              <a:t>相匹配，从内到外。</a:t>
            </a:r>
            <a:endParaRPr lang="zh-CN" altLang="en-US" sz="2400" dirty="0"/>
          </a:p>
        </p:txBody>
      </p:sp>
      <p:sp>
        <p:nvSpPr>
          <p:cNvPr id="19474" name="Text Box 18"/>
          <p:cNvSpPr txBox="1">
            <a:spLocks noChangeArrowheads="1"/>
          </p:cNvSpPr>
          <p:nvPr/>
        </p:nvSpPr>
        <p:spPr bwMode="auto">
          <a:xfrm>
            <a:off x="1113085" y="5081328"/>
            <a:ext cx="2305050" cy="1562100"/>
          </a:xfrm>
          <a:prstGeom prst="rect">
            <a:avLst/>
          </a:prstGeom>
          <a:noFill/>
          <a:ln w="9525">
            <a:solidFill>
              <a:srgbClr val="FFFFCC"/>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y=-1;</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if  (x!=0)</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if  (x&gt;0)  y=1;</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else   y=0;</a:t>
            </a:r>
            <a:endParaRPr lang="en-US" altLang="zh-CN" sz="2400" dirty="0">
              <a:solidFill>
                <a:srgbClr val="FFFFCC"/>
              </a:solidFill>
              <a:latin typeface="Arial" panose="020B0604020202020204" pitchFamily="34" charset="0"/>
              <a:cs typeface="Times New Roman" panose="02020603050405020304" pitchFamily="18" charset="0"/>
            </a:endParaRPr>
          </a:p>
        </p:txBody>
      </p:sp>
      <p:sp>
        <p:nvSpPr>
          <p:cNvPr id="19475" name="AutoShape 19"/>
          <p:cNvSpPr>
            <a:spLocks noChangeArrowheads="1"/>
          </p:cNvSpPr>
          <p:nvPr/>
        </p:nvSpPr>
        <p:spPr bwMode="auto">
          <a:xfrm>
            <a:off x="3076494" y="4057524"/>
            <a:ext cx="2460104" cy="914400"/>
          </a:xfrm>
          <a:prstGeom prst="cloudCallout">
            <a:avLst>
              <a:gd name="adj1" fmla="val -79426"/>
              <a:gd name="adj2" fmla="val 94265"/>
            </a:avLst>
          </a:prstGeom>
          <a:noFill/>
          <a:ln w="9525">
            <a:solidFill>
              <a:srgbClr val="FFFF00"/>
            </a:solidFill>
            <a:round/>
            <a:headEnd type="non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CC"/>
                </a:solidFill>
                <a:latin typeface="Arial" panose="020B0604020202020204" pitchFamily="34" charset="0"/>
                <a:ea typeface="楷体_GB2312" pitchFamily="49" charset="-122"/>
              </a:rPr>
              <a:t>x==0</a:t>
            </a:r>
            <a:r>
              <a:rPr kumimoji="0" lang="zh-CN" altLang="en-US" sz="2400">
                <a:solidFill>
                  <a:srgbClr val="FFFFCC"/>
                </a:solidFill>
                <a:latin typeface="Arial" panose="020B0604020202020204" pitchFamily="34" charset="0"/>
                <a:ea typeface="楷体_GB2312" pitchFamily="49" charset="-122"/>
              </a:rPr>
              <a:t>结果？</a:t>
            </a:r>
            <a:endParaRPr kumimoji="0" lang="zh-CN" altLang="en-US" sz="2400" dirty="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ox(in)">
                                      <p:cBhvr>
                                        <p:cTn id="7" dur="500"/>
                                        <p:tgtEl>
                                          <p:spTgt spid="19458"/>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wipe(up)">
                                      <p:cBhvr>
                                        <p:cTn id="12" dur="500"/>
                                        <p:tgtEl>
                                          <p:spTgt spid="1945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60"/>
                                        </p:tgtEl>
                                        <p:attrNameLst>
                                          <p:attrName>style.visibility</p:attrName>
                                        </p:attrNameLst>
                                      </p:cBhvr>
                                      <p:to>
                                        <p:strVal val="visible"/>
                                      </p:to>
                                    </p:set>
                                    <p:animEffect transition="in" filter="box(in)">
                                      <p:cBhvr>
                                        <p:cTn id="17" dur="500"/>
                                        <p:tgtEl>
                                          <p:spTgt spid="19460"/>
                                        </p:tgtEl>
                                      </p:cBhvr>
                                    </p:animEffect>
                                  </p:childTnLst>
                                  <p:subTnLst>
                                    <p:set>
                                      <p:cBhvr override="childStyle">
                                        <p:cTn dur="1" fill="hold" display="0" masterRel="nextClick" afterEffect="1"/>
                                        <p:tgtEl>
                                          <p:spTgt spid="1946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9461"/>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194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19463"/>
                                        </p:tgtEl>
                                        <p:attrNameLst>
                                          <p:attrName>style.visibility</p:attrName>
                                        </p:attrNameLst>
                                      </p:cBhvr>
                                      <p:to>
                                        <p:strVal val="visible"/>
                                      </p:to>
                                    </p:set>
                                    <p:animEffect transition="in" filter="barn(outHorizontal)">
                                      <p:cBhvr>
                                        <p:cTn id="29" dur="500"/>
                                        <p:tgtEl>
                                          <p:spTgt spid="1946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9464"/>
                                        </p:tgtEl>
                                        <p:attrNameLst>
                                          <p:attrName>style.visibility</p:attrName>
                                        </p:attrNameLst>
                                      </p:cBhvr>
                                      <p:to>
                                        <p:strVal val="visible"/>
                                      </p:to>
                                    </p:set>
                                    <p:animEffect transition="in" filter="barn(outHorizontal)">
                                      <p:cBhvr>
                                        <p:cTn id="34" dur="500"/>
                                        <p:tgtEl>
                                          <p:spTgt spid="19464"/>
                                        </p:tgtEl>
                                      </p:cBhvr>
                                    </p:animEffect>
                                  </p:childTnLst>
                                  <p:subTnLst>
                                    <p:set>
                                      <p:cBhvr override="childStyle">
                                        <p:cTn dur="1" fill="hold" display="0" masterRel="nextClick" afterEffect="1"/>
                                        <p:tgtEl>
                                          <p:spTgt spid="19464"/>
                                        </p:tgtEl>
                                        <p:attrNameLst>
                                          <p:attrName>style.visibility</p:attrName>
                                        </p:attrNameLst>
                                      </p:cBhvr>
                                      <p:to>
                                        <p:strVal val="hidden"/>
                                      </p:to>
                                    </p:set>
                                    <p:audio>
                                      <p:cMediaNode>
                                        <p:cTn display="0" masterRel="sameClick">
                                          <p:stCondLst>
                                            <p:cond evt="begin" delay="0">
                                              <p:tn val="32"/>
                                            </p:cond>
                                          </p:stCondLst>
                                          <p:endCondLst>
                                            <p:cond evt="onStopAudio" delay="0">
                                              <p:tgtEl>
                                                <p:sldTgt/>
                                              </p:tgtEl>
                                            </p:cond>
                                          </p:endCondLst>
                                        </p:cTn>
                                        <p:tgtEl>
                                          <p:sndTgt r:embed="rId1" name="chimes.wav"/>
                                        </p:tgtEl>
                                      </p:cMediaNode>
                                    </p:audio>
                                  </p:sub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19465"/>
                                        </p:tgtEl>
                                        <p:attrNameLst>
                                          <p:attrName>style.visibility</p:attrName>
                                        </p:attrNameLst>
                                      </p:cBhvr>
                                      <p:to>
                                        <p:strVal val="visible"/>
                                      </p:to>
                                    </p:set>
                                    <p:animEffect transition="in" filter="barn(outHorizontal)">
                                      <p:cBhvr>
                                        <p:cTn id="39" dur="500"/>
                                        <p:tgtEl>
                                          <p:spTgt spid="19465"/>
                                        </p:tgtEl>
                                      </p:cBhvr>
                                    </p:animEffect>
                                  </p:childTnLst>
                                  <p:subTnLst>
                                    <p:set>
                                      <p:cBhvr override="childStyle">
                                        <p:cTn dur="1" fill="hold" display="0" masterRel="nextClick" afterEffect="1"/>
                                        <p:tgtEl>
                                          <p:spTgt spid="19465"/>
                                        </p:tgtEl>
                                        <p:attrNameLst>
                                          <p:attrName>style.visibility</p:attrName>
                                        </p:attrNameLst>
                                      </p:cBhvr>
                                      <p:to>
                                        <p:strVal val="hidden"/>
                                      </p:to>
                                    </p:set>
                                    <p:audio>
                                      <p:cMediaNode>
                                        <p:cTn display="0" masterRel="sameClick">
                                          <p:stCondLst>
                                            <p:cond evt="begin" delay="0">
                                              <p:tn val="37"/>
                                            </p:cond>
                                          </p:stCondLst>
                                          <p:endCondLst>
                                            <p:cond evt="onStopAudio" delay="0">
                                              <p:tgtEl>
                                                <p:sldTgt/>
                                              </p:tgtEl>
                                            </p:cond>
                                          </p:endCondLst>
                                        </p:cTn>
                                        <p:tgtEl>
                                          <p:sndTgt r:embed="rId1" name="chimes.wav"/>
                                        </p:tgtEl>
                                      </p:cMediaNode>
                                    </p:audio>
                                  </p:sub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19466"/>
                                        </p:tgtEl>
                                        <p:attrNameLst>
                                          <p:attrName>style.visibility</p:attrName>
                                        </p:attrNameLst>
                                      </p:cBhvr>
                                      <p:to>
                                        <p:strVal val="visible"/>
                                      </p:to>
                                    </p:set>
                                    <p:animEffect transition="in" filter="barn(outHorizontal)">
                                      <p:cBhvr>
                                        <p:cTn id="44" dur="500"/>
                                        <p:tgtEl>
                                          <p:spTgt spid="19466"/>
                                        </p:tgtEl>
                                      </p:cBhvr>
                                    </p:animEffect>
                                  </p:childTnLst>
                                  <p:subTnLst>
                                    <p:set>
                                      <p:cBhvr override="childStyle">
                                        <p:cTn dur="1" fill="hold" display="0" masterRel="nextClick" afterEffect="1"/>
                                        <p:tgtEl>
                                          <p:spTgt spid="19466"/>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946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9468"/>
                                        </p:tgtEl>
                                        <p:attrNameLst>
                                          <p:attrName>style.visibility</p:attrName>
                                        </p:attrNameLst>
                                      </p:cBhvr>
                                      <p:to>
                                        <p:strVal val="visible"/>
                                      </p:to>
                                    </p:set>
                                    <p:animEffect transition="in" filter="blinds(horizontal)">
                                      <p:cBhvr>
                                        <p:cTn id="53" dur="500"/>
                                        <p:tgtEl>
                                          <p:spTgt spid="19468"/>
                                        </p:tgtEl>
                                      </p:cBhvr>
                                    </p:animEffect>
                                  </p:childTnLst>
                                  <p:subTnLst>
                                    <p:audio>
                                      <p:cMediaNode>
                                        <p:cTn display="0" masterRel="sameClick">
                                          <p:stCondLst>
                                            <p:cond evt="begin" delay="0">
                                              <p:tn val="51"/>
                                            </p:cond>
                                          </p:stCondLst>
                                          <p:endCondLst>
                                            <p:cond evt="onStopAudio" delay="0">
                                              <p:tgtEl>
                                                <p:sldTgt/>
                                              </p:tgtEl>
                                            </p:cond>
                                          </p:endCondLst>
                                        </p:cTn>
                                        <p:tgtEl>
                                          <p:sndTgt r:embed="rId1" name="chimes.wav"/>
                                        </p:tgtEl>
                                      </p:cMediaNode>
                                    </p:audio>
                                  </p:sub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19469"/>
                                        </p:tgtEl>
                                        <p:attrNameLst>
                                          <p:attrName>style.visibility</p:attrName>
                                        </p:attrNameLst>
                                      </p:cBhvr>
                                      <p:to>
                                        <p:strVal val="visible"/>
                                      </p:to>
                                    </p:se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499"/>
                                          </p:stCondLst>
                                        </p:cTn>
                                        <p:tgtEl>
                                          <p:spTgt spid="19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9471"/>
                                        </p:tgtEl>
                                        <p:attrNameLst>
                                          <p:attrName>style.visibility</p:attrName>
                                        </p:attrNameLst>
                                      </p:cBhvr>
                                      <p:to>
                                        <p:strVal val="visible"/>
                                      </p:to>
                                    </p:set>
                                    <p:animEffect transition="in" filter="wipe(left)">
                                      <p:cBhvr>
                                        <p:cTn id="65" dur="500"/>
                                        <p:tgtEl>
                                          <p:spTgt spid="19471"/>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19472"/>
                                        </p:tgtEl>
                                        <p:attrNameLst>
                                          <p:attrName>style.visibility</p:attrName>
                                        </p:attrNameLst>
                                      </p:cBhvr>
                                      <p:to>
                                        <p:strVal val="visible"/>
                                      </p:to>
                                    </p:set>
                                    <p:animEffect transition="in" filter="strips(downRight)">
                                      <p:cBhvr>
                                        <p:cTn id="70" dur="500"/>
                                        <p:tgtEl>
                                          <p:spTgt spid="19472"/>
                                        </p:tgtEl>
                                      </p:cBhvr>
                                    </p:animEffect>
                                  </p:childTnLst>
                                  <p:subTnLst>
                                    <p:set>
                                      <p:cBhvr override="childStyle">
                                        <p:cTn dur="1" fill="hold" display="0" masterRel="nextClick" afterEffect="1"/>
                                        <p:tgtEl>
                                          <p:spTgt spid="19472"/>
                                        </p:tgtEl>
                                        <p:attrNameLst>
                                          <p:attrName>style.visibility</p:attrName>
                                        </p:attrNameLst>
                                      </p:cBhvr>
                                      <p:to>
                                        <p:strVal val="hidden"/>
                                      </p:to>
                                    </p:set>
                                    <p:audio>
                                      <p:cMediaNode>
                                        <p:cTn display="0" masterRel="sameClick">
                                          <p:stCondLst>
                                            <p:cond evt="begin" delay="0">
                                              <p:tn val="68"/>
                                            </p:cond>
                                          </p:stCondLst>
                                          <p:endCondLst>
                                            <p:cond evt="onStopAudio" delay="0">
                                              <p:tgtEl>
                                                <p:sldTgt/>
                                              </p:tgtEl>
                                            </p:cond>
                                          </p:endCondLst>
                                        </p:cTn>
                                        <p:tgtEl>
                                          <p:sndTgt r:embed="rId2" name="ding.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19473"/>
                                        </p:tgtEl>
                                        <p:attrNameLst>
                                          <p:attrName>style.visibility</p:attrName>
                                        </p:attrNameLst>
                                      </p:cBhvr>
                                      <p:to>
                                        <p:strVal val="visible"/>
                                      </p:to>
                                    </p:set>
                                    <p:animEffect transition="in" filter="box(in)">
                                      <p:cBhvr>
                                        <p:cTn id="75" dur="500"/>
                                        <p:tgtEl>
                                          <p:spTgt spid="19473"/>
                                        </p:tgtEl>
                                      </p:cBhvr>
                                    </p:animEffect>
                                  </p:childTnLst>
                                  <p:subTnLst>
                                    <p:audio>
                                      <p:cMediaNode>
                                        <p:cTn display="0" masterRel="sameClick">
                                          <p:stCondLst>
                                            <p:cond evt="begin" delay="0">
                                              <p:tn val="73"/>
                                            </p:cond>
                                          </p:stCondLst>
                                          <p:endCondLst>
                                            <p:cond evt="onStopAudio" delay="0">
                                              <p:tgtEl>
                                                <p:sldTgt/>
                                              </p:tgtEl>
                                            </p:cond>
                                          </p:endCondLst>
                                        </p:cTn>
                                        <p:tgtEl>
                                          <p:sndTgt r:embed="rId1" name="chimes.wav"/>
                                        </p:tgtEl>
                                      </p:cMediaNode>
                                    </p:audio>
                                  </p:subTnLst>
                                </p:cTn>
                              </p:par>
                            </p:childTnLst>
                          </p:cTn>
                        </p:par>
                      </p:childTnLst>
                    </p:cTn>
                  </p:par>
                  <p:par>
                    <p:cTn id="76" fill="hold">
                      <p:stCondLst>
                        <p:cond delay="indefinite"/>
                      </p:stCondLst>
                      <p:childTnLst>
                        <p:par>
                          <p:cTn id="77" fill="hold">
                            <p:stCondLst>
                              <p:cond delay="0"/>
                            </p:stCondLst>
                            <p:childTnLst>
                              <p:par>
                                <p:cTn id="78" presetID="15" presetClass="entr" presetSubtype="0" fill="hold" grpId="0" nodeType="clickEffect">
                                  <p:stCondLst>
                                    <p:cond delay="0"/>
                                  </p:stCondLst>
                                  <p:childTnLst>
                                    <p:set>
                                      <p:cBhvr>
                                        <p:cTn id="79" dur="1" fill="hold">
                                          <p:stCondLst>
                                            <p:cond delay="0"/>
                                          </p:stCondLst>
                                        </p:cTn>
                                        <p:tgtEl>
                                          <p:spTgt spid="19474"/>
                                        </p:tgtEl>
                                        <p:attrNameLst>
                                          <p:attrName>style.visibility</p:attrName>
                                        </p:attrNameLst>
                                      </p:cBhvr>
                                      <p:to>
                                        <p:strVal val="visible"/>
                                      </p:to>
                                    </p:set>
                                    <p:anim calcmode="lin" valueType="num">
                                      <p:cBhvr>
                                        <p:cTn id="80" dur="1000" fill="hold"/>
                                        <p:tgtEl>
                                          <p:spTgt spid="19474"/>
                                        </p:tgtEl>
                                        <p:attrNameLst>
                                          <p:attrName>ppt_w</p:attrName>
                                        </p:attrNameLst>
                                      </p:cBhvr>
                                      <p:tavLst>
                                        <p:tav tm="0">
                                          <p:val>
                                            <p:fltVal val="0"/>
                                          </p:val>
                                        </p:tav>
                                        <p:tav tm="100000">
                                          <p:val>
                                            <p:strVal val="#ppt_w"/>
                                          </p:val>
                                        </p:tav>
                                      </p:tavLst>
                                    </p:anim>
                                    <p:anim calcmode="lin" valueType="num">
                                      <p:cBhvr>
                                        <p:cTn id="81" dur="1000" fill="hold"/>
                                        <p:tgtEl>
                                          <p:spTgt spid="19474"/>
                                        </p:tgtEl>
                                        <p:attrNameLst>
                                          <p:attrName>ppt_h</p:attrName>
                                        </p:attrNameLst>
                                      </p:cBhvr>
                                      <p:tavLst>
                                        <p:tav tm="0">
                                          <p:val>
                                            <p:fltVal val="0"/>
                                          </p:val>
                                        </p:tav>
                                        <p:tav tm="100000">
                                          <p:val>
                                            <p:strVal val="#ppt_h"/>
                                          </p:val>
                                        </p:tav>
                                      </p:tavLst>
                                    </p:anim>
                                    <p:anim calcmode="lin" valueType="num">
                                      <p:cBhvr>
                                        <p:cTn id="82" dur="1000" fill="hold"/>
                                        <p:tgtEl>
                                          <p:spTgt spid="19474"/>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19474"/>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78"/>
                                            </p:cond>
                                          </p:stCondLst>
                                          <p:endCondLst>
                                            <p:cond evt="onStopAudio" delay="0">
                                              <p:tgtEl>
                                                <p:sldTgt/>
                                              </p:tgtEl>
                                            </p:cond>
                                          </p:endCondLst>
                                        </p:cTn>
                                        <p:tgtEl>
                                          <p:sndTgt r:embed="rId3" name="whoosh.wav"/>
                                        </p:tgtEl>
                                      </p:cMediaNode>
                                    </p:audio>
                                  </p:subTnLst>
                                </p:cTn>
                              </p:par>
                            </p:childTnLst>
                          </p:cTn>
                        </p:par>
                      </p:childTnLst>
                    </p:cTn>
                  </p:par>
                  <p:par>
                    <p:cTn id="84" fill="hold">
                      <p:stCondLst>
                        <p:cond delay="indefinite"/>
                      </p:stCondLst>
                      <p:childTnLst>
                        <p:par>
                          <p:cTn id="85" fill="hold">
                            <p:stCondLst>
                              <p:cond delay="0"/>
                            </p:stCondLst>
                            <p:childTnLst>
                              <p:par>
                                <p:cTn id="86" presetID="18" presetClass="entr" presetSubtype="6" fill="hold" grpId="0" nodeType="clickEffect">
                                  <p:stCondLst>
                                    <p:cond delay="0"/>
                                  </p:stCondLst>
                                  <p:childTnLst>
                                    <p:set>
                                      <p:cBhvr>
                                        <p:cTn id="87" dur="1" fill="hold">
                                          <p:stCondLst>
                                            <p:cond delay="0"/>
                                          </p:stCondLst>
                                        </p:cTn>
                                        <p:tgtEl>
                                          <p:spTgt spid="19475"/>
                                        </p:tgtEl>
                                        <p:attrNameLst>
                                          <p:attrName>style.visibility</p:attrName>
                                        </p:attrNameLst>
                                      </p:cBhvr>
                                      <p:to>
                                        <p:strVal val="visible"/>
                                      </p:to>
                                    </p:set>
                                    <p:animEffect transition="in" filter="strips(downRight)">
                                      <p:cBhvr>
                                        <p:cTn id="88" dur="500"/>
                                        <p:tgtEl>
                                          <p:spTgt spid="19475"/>
                                        </p:tgtEl>
                                      </p:cBhvr>
                                    </p:animEffect>
                                  </p:childTnLst>
                                  <p:subTnLst>
                                    <p:audio>
                                      <p:cMediaNode>
                                        <p:cTn display="0" masterRel="sameClick">
                                          <p:stCondLst>
                                            <p:cond evt="begin" delay="0">
                                              <p:tn val="8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utoUpdateAnimBg="0"/>
      <p:bldP spid="19460" grpId="0" animBg="1" autoUpdateAnimBg="0"/>
      <p:bldP spid="19461" grpId="0" animBg="1" autoUpdateAnimBg="0"/>
      <p:bldP spid="19462" grpId="0" animBg="1"/>
      <p:bldP spid="19463" grpId="0" autoUpdateAnimBg="0"/>
      <p:bldP spid="19464" grpId="0" animBg="1" autoUpdateAnimBg="0"/>
      <p:bldP spid="19465" grpId="0" animBg="1" autoUpdateAnimBg="0"/>
      <p:bldP spid="19466" grpId="0" animBg="1" autoUpdateAnimBg="0"/>
      <p:bldP spid="19467" grpId="0" autoUpdateAnimBg="0"/>
      <p:bldP spid="19468" grpId="0" autoUpdateAnimBg="0"/>
      <p:bldP spid="19472" grpId="0" animBg="1" autoUpdateAnimBg="0"/>
      <p:bldP spid="19473" grpId="0" autoUpdateAnimBg="0"/>
      <p:bldP spid="19474" grpId="0" animBg="1" autoUpdateAnimBg="0"/>
      <p:bldP spid="1947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54502" y="80169"/>
            <a:ext cx="7772400" cy="381000"/>
          </a:xfrm>
        </p:spPr>
        <p:txBody>
          <a:bodyPr>
            <a:normAutofit fontScale="90000"/>
          </a:bodyPr>
          <a:lstStyle/>
          <a:p>
            <a:pPr algn="r" eaLnBrk="1" hangingPunct="1"/>
            <a:r>
              <a:rPr lang="zh-CN" altLang="en-US" sz="2400" b="1">
                <a:solidFill>
                  <a:srgbClr val="66FF33"/>
                </a:solidFill>
                <a:latin typeface="Arial" panose="020B0604020202020204" pitchFamily="34" charset="0"/>
                <a:ea typeface="楷体_GB2312" pitchFamily="49" charset="-122"/>
              </a:rPr>
              <a:t>举例：求一元二次方程</a:t>
            </a:r>
            <a:r>
              <a:rPr lang="en-US" altLang="zh-CN" sz="2400" b="1">
                <a:solidFill>
                  <a:srgbClr val="66FF33"/>
                </a:solidFill>
                <a:latin typeface="Arial" panose="020B0604020202020204" pitchFamily="34" charset="0"/>
                <a:ea typeface="楷体_GB2312" pitchFamily="49" charset="-122"/>
              </a:rPr>
              <a:t>ax</a:t>
            </a:r>
            <a:r>
              <a:rPr lang="en-US" altLang="zh-CN" sz="2400" b="1" baseline="30000">
                <a:solidFill>
                  <a:srgbClr val="66FF33"/>
                </a:solidFill>
                <a:latin typeface="Arial" panose="020B0604020202020204" pitchFamily="34" charset="0"/>
                <a:ea typeface="楷体_GB2312" pitchFamily="49" charset="-122"/>
              </a:rPr>
              <a:t>2</a:t>
            </a:r>
            <a:r>
              <a:rPr lang="en-US" altLang="zh-CN" sz="2400" b="1">
                <a:solidFill>
                  <a:srgbClr val="66FF33"/>
                </a:solidFill>
                <a:latin typeface="Arial" panose="020B0604020202020204" pitchFamily="34" charset="0"/>
                <a:ea typeface="楷体_GB2312" pitchFamily="49" charset="-122"/>
              </a:rPr>
              <a:t>+bx+c=0</a:t>
            </a:r>
            <a:r>
              <a:rPr lang="zh-CN" altLang="en-US" sz="2400" b="1">
                <a:solidFill>
                  <a:srgbClr val="66FF33"/>
                </a:solidFill>
                <a:latin typeface="Arial" panose="020B0604020202020204" pitchFamily="34" charset="0"/>
                <a:ea typeface="楷体_GB2312" pitchFamily="49" charset="-122"/>
              </a:rPr>
              <a:t>的根。</a:t>
            </a:r>
            <a:endParaRPr lang="zh-CN" altLang="en-US" sz="2400" b="1">
              <a:solidFill>
                <a:srgbClr val="66FF33"/>
              </a:solidFill>
              <a:latin typeface="Arial" panose="020B0604020202020204" pitchFamily="34" charset="0"/>
              <a:ea typeface="楷体_GB2312" pitchFamily="49" charset="-122"/>
            </a:endParaRPr>
          </a:p>
        </p:txBody>
      </p:sp>
      <p:sp>
        <p:nvSpPr>
          <p:cNvPr id="20483" name="Text Box 3"/>
          <p:cNvSpPr txBox="1">
            <a:spLocks noChangeArrowheads="1"/>
          </p:cNvSpPr>
          <p:nvPr/>
        </p:nvSpPr>
        <p:spPr bwMode="auto">
          <a:xfrm>
            <a:off x="1007305" y="0"/>
            <a:ext cx="8342312" cy="729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#include  &lt;iostream&gt;</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#include  &lt;</a:t>
            </a:r>
            <a:r>
              <a:rPr lang="en-US" altLang="zh-CN" sz="1800" dirty="0" err="1">
                <a:solidFill>
                  <a:srgbClr val="FFFFCC"/>
                </a:solidFill>
                <a:latin typeface="Arial" panose="020B0604020202020204" pitchFamily="34" charset="0"/>
                <a:ea typeface="楷体_GB2312" pitchFamily="49" charset="-122"/>
              </a:rPr>
              <a:t>cmath</a:t>
            </a:r>
            <a:r>
              <a:rPr lang="en-US" altLang="zh-CN" sz="1800" dirty="0">
                <a:solidFill>
                  <a:srgbClr val="FFFFCC"/>
                </a:solidFill>
                <a:latin typeface="Arial" panose="020B0604020202020204" pitchFamily="34" charset="0"/>
                <a:ea typeface="楷体_GB2312" pitchFamily="49" charset="-122"/>
              </a:rPr>
              <a:t>&gt;</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#include  &lt;</a:t>
            </a:r>
            <a:r>
              <a:rPr lang="en-US" altLang="zh-CN" sz="1800" dirty="0" err="1">
                <a:solidFill>
                  <a:srgbClr val="FFFFCC"/>
                </a:solidFill>
                <a:latin typeface="Arial" panose="020B0604020202020204" pitchFamily="34" charset="0"/>
                <a:ea typeface="楷体_GB2312" pitchFamily="49" charset="-122"/>
              </a:rPr>
              <a:t>iomanip</a:t>
            </a:r>
            <a:r>
              <a:rPr lang="en-US" altLang="zh-CN" sz="1800" dirty="0">
                <a:solidFill>
                  <a:srgbClr val="FFFFCC"/>
                </a:solidFill>
                <a:latin typeface="Arial" panose="020B0604020202020204" pitchFamily="34" charset="0"/>
                <a:ea typeface="楷体_GB2312" pitchFamily="49" charset="-122"/>
              </a:rPr>
              <a:t>&gt;</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using namespace std;</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int  main(void){  </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float </a:t>
            </a:r>
            <a:r>
              <a:rPr lang="en-US" altLang="zh-CN" sz="1800" dirty="0" err="1">
                <a:solidFill>
                  <a:srgbClr val="FFFFCC"/>
                </a:solidFill>
                <a:latin typeface="Arial" panose="020B0604020202020204" pitchFamily="34" charset="0"/>
                <a:ea typeface="楷体_GB2312" pitchFamily="49" charset="-122"/>
              </a:rPr>
              <a:t>a,b,c,d</a:t>
            </a:r>
            <a:r>
              <a:rPr lang="en-US" altLang="zh-CN" sz="1800" dirty="0">
                <a:solidFill>
                  <a:srgbClr val="FFFFCC"/>
                </a:solidFill>
                <a:latin typeface="Arial" panose="020B0604020202020204" pitchFamily="34" charset="0"/>
                <a:ea typeface="楷体_GB2312" pitchFamily="49" charset="-122"/>
              </a:rPr>
              <a:t>;</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err="1">
                <a:solidFill>
                  <a:srgbClr val="FFFFCC"/>
                </a:solidFill>
                <a:latin typeface="Arial" panose="020B0604020202020204" pitchFamily="34" charset="0"/>
                <a:ea typeface="楷体_GB2312" pitchFamily="49" charset="-122"/>
              </a:rPr>
              <a:t>cin</a:t>
            </a:r>
            <a:r>
              <a:rPr lang="en-US" altLang="zh-CN" sz="1800" dirty="0">
                <a:solidFill>
                  <a:srgbClr val="FFFFCC"/>
                </a:solidFill>
                <a:latin typeface="Arial" panose="020B0604020202020204" pitchFamily="34" charset="0"/>
                <a:ea typeface="楷体_GB2312" pitchFamily="49" charset="-122"/>
              </a:rPr>
              <a:t> &gt;&gt; a &gt;&gt; b &gt;&gt; c;</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d = b * b - 4.0f * a * c;</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a:solidFill>
                  <a:srgbClr val="CCCCFF"/>
                </a:solidFill>
                <a:latin typeface="Arial" panose="020B0604020202020204" pitchFamily="34" charset="0"/>
                <a:ea typeface="楷体_GB2312" pitchFamily="49" charset="-122"/>
              </a:rPr>
              <a:t>if(fabs(d) &lt; 1.0e-6f){</a:t>
            </a:r>
            <a:endParaRPr lang="en-US" altLang="zh-CN" sz="1800" dirty="0">
              <a:solidFill>
                <a:srgbClr val="CCCCFF"/>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err="1">
                <a:solidFill>
                  <a:srgbClr val="FFFFCC"/>
                </a:solidFill>
                <a:latin typeface="Arial" panose="020B0604020202020204" pitchFamily="34" charset="0"/>
                <a:ea typeface="楷体_GB2312" pitchFamily="49" charset="-122"/>
              </a:rPr>
              <a:t>cout</a:t>
            </a:r>
            <a:r>
              <a:rPr lang="en-US" altLang="zh-CN" sz="1800" dirty="0">
                <a:solidFill>
                  <a:srgbClr val="FFFFCC"/>
                </a:solidFill>
                <a:latin typeface="Arial" panose="020B0604020202020204" pitchFamily="34" charset="0"/>
                <a:ea typeface="楷体_GB2312" pitchFamily="49" charset="-122"/>
              </a:rPr>
              <a:t> &lt;&lt; "x1 = x2 = " &lt;&lt;  -b/(2.0f*a) &lt;&lt; </a:t>
            </a:r>
            <a:r>
              <a:rPr lang="en-US" altLang="zh-CN" sz="1800" dirty="0" err="1">
                <a:solidFill>
                  <a:srgbClr val="FFFFCC"/>
                </a:solidFill>
                <a:latin typeface="Arial" panose="020B0604020202020204" pitchFamily="34" charset="0"/>
                <a:ea typeface="楷体_GB2312" pitchFamily="49" charset="-122"/>
              </a:rPr>
              <a:t>endl</a:t>
            </a:r>
            <a:r>
              <a:rPr lang="en-US" altLang="zh-CN" sz="1800" dirty="0">
                <a:solidFill>
                  <a:srgbClr val="FFFFCC"/>
                </a:solidFill>
                <a:latin typeface="Arial" panose="020B0604020202020204" pitchFamily="34" charset="0"/>
                <a:ea typeface="楷体_GB2312" pitchFamily="49" charset="-122"/>
              </a:rPr>
              <a:t>;</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CCCCFF"/>
                </a:solidFill>
                <a:latin typeface="Arial" panose="020B0604020202020204" pitchFamily="34" charset="0"/>
                <a:ea typeface="楷体_GB2312" pitchFamily="49" charset="-122"/>
              </a:rPr>
              <a:t>    }</a:t>
            </a:r>
            <a:endParaRPr lang="en-US" altLang="zh-CN" sz="1800" dirty="0">
              <a:solidFill>
                <a:srgbClr val="CCCCFF"/>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CCCCFF"/>
                </a:solidFill>
                <a:latin typeface="Arial" panose="020B0604020202020204" pitchFamily="34" charset="0"/>
                <a:ea typeface="楷体_GB2312" pitchFamily="49" charset="-122"/>
              </a:rPr>
              <a:t>    else{</a:t>
            </a:r>
            <a:r>
              <a:rPr lang="en-US" altLang="zh-CN" sz="1800" dirty="0">
                <a:solidFill>
                  <a:srgbClr val="FFFFCC"/>
                </a:solidFill>
                <a:latin typeface="Arial" panose="020B0604020202020204" pitchFamily="34" charset="0"/>
                <a:ea typeface="楷体_GB2312" pitchFamily="49" charset="-122"/>
              </a:rPr>
              <a:t> </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a:solidFill>
                  <a:srgbClr val="FFC000"/>
                </a:solidFill>
                <a:latin typeface="Arial" panose="020B0604020202020204" pitchFamily="34" charset="0"/>
                <a:ea typeface="楷体_GB2312" pitchFamily="49" charset="-122"/>
              </a:rPr>
              <a:t>if(d &gt; 0){</a:t>
            </a:r>
            <a:endParaRPr lang="en-US" altLang="zh-CN" sz="18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err="1">
                <a:solidFill>
                  <a:srgbClr val="FFFFCC"/>
                </a:solidFill>
                <a:latin typeface="Arial" panose="020B0604020202020204" pitchFamily="34" charset="0"/>
                <a:ea typeface="楷体_GB2312" pitchFamily="49" charset="-122"/>
              </a:rPr>
              <a:t>cout</a:t>
            </a:r>
            <a:r>
              <a:rPr lang="en-US" altLang="zh-CN" sz="1800" dirty="0">
                <a:solidFill>
                  <a:srgbClr val="FFFFCC"/>
                </a:solidFill>
                <a:latin typeface="Arial" panose="020B0604020202020204" pitchFamily="34" charset="0"/>
                <a:ea typeface="楷体_GB2312" pitchFamily="49" charset="-122"/>
              </a:rPr>
              <a:t> &lt;&lt; fixed &lt;&lt; </a:t>
            </a:r>
            <a:r>
              <a:rPr lang="en-US" altLang="zh-CN" sz="1800" dirty="0" err="1">
                <a:solidFill>
                  <a:srgbClr val="FFFFCC"/>
                </a:solidFill>
                <a:latin typeface="Arial" panose="020B0604020202020204" pitchFamily="34" charset="0"/>
                <a:ea typeface="楷体_GB2312" pitchFamily="49" charset="-122"/>
              </a:rPr>
              <a:t>setprecision</a:t>
            </a:r>
            <a:r>
              <a:rPr lang="en-US" altLang="zh-CN" sz="1800" dirty="0">
                <a:solidFill>
                  <a:srgbClr val="FFFFCC"/>
                </a:solidFill>
                <a:latin typeface="Arial" panose="020B0604020202020204" pitchFamily="34" charset="0"/>
                <a:ea typeface="楷体_GB2312" pitchFamily="49" charset="-122"/>
              </a:rPr>
              <a:t>(4);</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err="1">
                <a:solidFill>
                  <a:srgbClr val="FFFFCC"/>
                </a:solidFill>
                <a:latin typeface="Arial" panose="020B0604020202020204" pitchFamily="34" charset="0"/>
                <a:ea typeface="楷体_GB2312" pitchFamily="49" charset="-122"/>
              </a:rPr>
              <a:t>cout</a:t>
            </a:r>
            <a:r>
              <a:rPr lang="en-US" altLang="zh-CN" sz="1800" dirty="0">
                <a:solidFill>
                  <a:srgbClr val="FFFFCC"/>
                </a:solidFill>
                <a:latin typeface="Arial" panose="020B0604020202020204" pitchFamily="34" charset="0"/>
                <a:ea typeface="楷体_GB2312" pitchFamily="49" charset="-122"/>
              </a:rPr>
              <a:t> &lt;&lt; " x1=" &lt;&lt; (-b + (float)sqrt(d) ) / (2.0f * a) &lt;&lt; </a:t>
            </a:r>
            <a:r>
              <a:rPr lang="en-US" altLang="zh-CN" sz="1800" dirty="0" err="1">
                <a:solidFill>
                  <a:srgbClr val="FFFFCC"/>
                </a:solidFill>
                <a:latin typeface="Arial" panose="020B0604020202020204" pitchFamily="34" charset="0"/>
                <a:ea typeface="楷体_GB2312" pitchFamily="49" charset="-122"/>
              </a:rPr>
              <a:t>endl</a:t>
            </a:r>
            <a:r>
              <a:rPr lang="en-US" altLang="zh-CN" sz="1800" dirty="0">
                <a:solidFill>
                  <a:srgbClr val="FFFFCC"/>
                </a:solidFill>
                <a:latin typeface="Arial" panose="020B0604020202020204" pitchFamily="34" charset="0"/>
                <a:ea typeface="楷体_GB2312" pitchFamily="49" charset="-122"/>
              </a:rPr>
              <a:t>;                        </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err="1">
                <a:solidFill>
                  <a:srgbClr val="FFFFCC"/>
                </a:solidFill>
                <a:latin typeface="Arial" panose="020B0604020202020204" pitchFamily="34" charset="0"/>
                <a:ea typeface="楷体_GB2312" pitchFamily="49" charset="-122"/>
              </a:rPr>
              <a:t>cout</a:t>
            </a:r>
            <a:r>
              <a:rPr lang="en-US" altLang="zh-CN" sz="1800" dirty="0">
                <a:solidFill>
                  <a:srgbClr val="FFFFCC"/>
                </a:solidFill>
                <a:latin typeface="Arial" panose="020B0604020202020204" pitchFamily="34" charset="0"/>
                <a:ea typeface="楷体_GB2312" pitchFamily="49" charset="-122"/>
              </a:rPr>
              <a:t> &lt;&lt; " x2=" &lt;&lt; (-b - (float)sqrt(d) ) / (2.0f * a) &lt;&lt; </a:t>
            </a:r>
            <a:r>
              <a:rPr lang="en-US" altLang="zh-CN" sz="1800" dirty="0" err="1">
                <a:solidFill>
                  <a:srgbClr val="FFFFCC"/>
                </a:solidFill>
                <a:latin typeface="Arial" panose="020B0604020202020204" pitchFamily="34" charset="0"/>
                <a:ea typeface="楷体_GB2312" pitchFamily="49" charset="-122"/>
              </a:rPr>
              <a:t>endl</a:t>
            </a:r>
            <a:r>
              <a:rPr lang="en-US" altLang="zh-CN" sz="1800" dirty="0">
                <a:solidFill>
                  <a:srgbClr val="FFFFCC"/>
                </a:solidFill>
                <a:latin typeface="Arial" panose="020B0604020202020204" pitchFamily="34" charset="0"/>
                <a:ea typeface="楷体_GB2312" pitchFamily="49" charset="-122"/>
              </a:rPr>
              <a:t>;</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a:solidFill>
                  <a:srgbClr val="FFC000"/>
                </a:solidFill>
                <a:latin typeface="Arial" panose="020B0604020202020204" pitchFamily="34" charset="0"/>
                <a:ea typeface="楷体_GB2312" pitchFamily="49" charset="-122"/>
              </a:rPr>
              <a:t>}</a:t>
            </a:r>
            <a:endParaRPr lang="en-US" altLang="zh-CN" sz="18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C000"/>
                </a:solidFill>
                <a:latin typeface="Arial" panose="020B0604020202020204" pitchFamily="34" charset="0"/>
                <a:ea typeface="楷体_GB2312" pitchFamily="49" charset="-122"/>
              </a:rPr>
              <a:t>         else {</a:t>
            </a:r>
            <a:endParaRPr lang="en-US" altLang="zh-CN" sz="18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err="1">
                <a:solidFill>
                  <a:srgbClr val="FFFFCC"/>
                </a:solidFill>
                <a:latin typeface="Arial" panose="020B0604020202020204" pitchFamily="34" charset="0"/>
                <a:ea typeface="楷体_GB2312" pitchFamily="49" charset="-122"/>
              </a:rPr>
              <a:t>cout</a:t>
            </a:r>
            <a:r>
              <a:rPr lang="en-US" altLang="zh-CN" sz="1800" dirty="0">
                <a:solidFill>
                  <a:srgbClr val="FFFFCC"/>
                </a:solidFill>
                <a:latin typeface="Arial" panose="020B0604020202020204" pitchFamily="34" charset="0"/>
                <a:ea typeface="楷体_GB2312" pitchFamily="49" charset="-122"/>
              </a:rPr>
              <a:t> &lt;&lt; fixed &lt;&lt; </a:t>
            </a:r>
            <a:r>
              <a:rPr lang="en-US" altLang="zh-CN" sz="1800" dirty="0" err="1">
                <a:solidFill>
                  <a:srgbClr val="FFFFCC"/>
                </a:solidFill>
                <a:latin typeface="Arial" panose="020B0604020202020204" pitchFamily="34" charset="0"/>
                <a:ea typeface="楷体_GB2312" pitchFamily="49" charset="-122"/>
              </a:rPr>
              <a:t>setprecision</a:t>
            </a:r>
            <a:r>
              <a:rPr lang="en-US" altLang="zh-CN" sz="1800" dirty="0">
                <a:solidFill>
                  <a:srgbClr val="FFFFCC"/>
                </a:solidFill>
                <a:latin typeface="Arial" panose="020B0604020202020204" pitchFamily="34" charset="0"/>
                <a:ea typeface="楷体_GB2312" pitchFamily="49" charset="-122"/>
              </a:rPr>
              <a:t>(4);</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err="1">
                <a:solidFill>
                  <a:srgbClr val="FFFFCC"/>
                </a:solidFill>
                <a:latin typeface="Arial" panose="020B0604020202020204" pitchFamily="34" charset="0"/>
                <a:ea typeface="楷体_GB2312" pitchFamily="49" charset="-122"/>
              </a:rPr>
              <a:t>cout</a:t>
            </a:r>
            <a:r>
              <a:rPr lang="en-US" altLang="zh-CN" sz="1800" dirty="0">
                <a:solidFill>
                  <a:srgbClr val="FFFFCC"/>
                </a:solidFill>
                <a:latin typeface="Arial" panose="020B0604020202020204" pitchFamily="34" charset="0"/>
                <a:ea typeface="楷体_GB2312" pitchFamily="49" charset="-122"/>
              </a:rPr>
              <a:t> &lt;&lt; "x1=" &lt;&lt; -b/(2.0f*a) &lt;&lt; " + </a:t>
            </a:r>
            <a:r>
              <a:rPr lang="en-US" altLang="zh-CN" sz="1800" dirty="0" err="1">
                <a:solidFill>
                  <a:srgbClr val="FFFFCC"/>
                </a:solidFill>
                <a:latin typeface="Arial" panose="020B0604020202020204" pitchFamily="34" charset="0"/>
                <a:ea typeface="楷体_GB2312" pitchFamily="49" charset="-122"/>
              </a:rPr>
              <a:t>i</a:t>
            </a:r>
            <a:r>
              <a:rPr lang="en-US" altLang="zh-CN" sz="1800" dirty="0">
                <a:solidFill>
                  <a:srgbClr val="FFFFCC"/>
                </a:solidFill>
                <a:latin typeface="Arial" panose="020B0604020202020204" pitchFamily="34" charset="0"/>
                <a:ea typeface="楷体_GB2312" pitchFamily="49" charset="-122"/>
              </a:rPr>
              <a:t>" &lt;&lt; (float)sqrt(-d)/(2.0f*a) &lt;&lt; </a:t>
            </a:r>
            <a:r>
              <a:rPr lang="en-US" altLang="zh-CN" sz="1800" dirty="0" err="1">
                <a:solidFill>
                  <a:srgbClr val="FFFFCC"/>
                </a:solidFill>
                <a:latin typeface="Arial" panose="020B0604020202020204" pitchFamily="34" charset="0"/>
                <a:ea typeface="楷体_GB2312" pitchFamily="49" charset="-122"/>
              </a:rPr>
              <a:t>endl</a:t>
            </a:r>
            <a:r>
              <a:rPr lang="en-US" altLang="zh-CN" sz="1800" dirty="0">
                <a:solidFill>
                  <a:srgbClr val="FFFFCC"/>
                </a:solidFill>
                <a:latin typeface="Arial" panose="020B0604020202020204" pitchFamily="34" charset="0"/>
                <a:ea typeface="楷体_GB2312" pitchFamily="49" charset="-122"/>
              </a:rPr>
              <a:t>;</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err="1">
                <a:solidFill>
                  <a:srgbClr val="FFFFCC"/>
                </a:solidFill>
                <a:latin typeface="Arial" panose="020B0604020202020204" pitchFamily="34" charset="0"/>
                <a:ea typeface="楷体_GB2312" pitchFamily="49" charset="-122"/>
              </a:rPr>
              <a:t>cout</a:t>
            </a:r>
            <a:r>
              <a:rPr lang="en-US" altLang="zh-CN" sz="1800" dirty="0">
                <a:solidFill>
                  <a:srgbClr val="FFFFCC"/>
                </a:solidFill>
                <a:latin typeface="Arial" panose="020B0604020202020204" pitchFamily="34" charset="0"/>
                <a:ea typeface="楷体_GB2312" pitchFamily="49" charset="-122"/>
              </a:rPr>
              <a:t> &lt;&lt; "x1=" &lt;&lt; -b/(2.0f*a) &lt;&lt; " - </a:t>
            </a:r>
            <a:r>
              <a:rPr lang="en-US" altLang="zh-CN" sz="1800" dirty="0" err="1">
                <a:solidFill>
                  <a:srgbClr val="FFFFCC"/>
                </a:solidFill>
                <a:latin typeface="Arial" panose="020B0604020202020204" pitchFamily="34" charset="0"/>
                <a:ea typeface="楷体_GB2312" pitchFamily="49" charset="-122"/>
              </a:rPr>
              <a:t>i</a:t>
            </a:r>
            <a:r>
              <a:rPr lang="en-US" altLang="zh-CN" sz="1800" dirty="0">
                <a:solidFill>
                  <a:srgbClr val="FFFFCC"/>
                </a:solidFill>
                <a:latin typeface="Arial" panose="020B0604020202020204" pitchFamily="34" charset="0"/>
                <a:ea typeface="楷体_GB2312" pitchFamily="49" charset="-122"/>
              </a:rPr>
              <a:t>" &lt;&lt; (float)sqrt(-d)/(2.0f*a) &lt;&lt; </a:t>
            </a:r>
            <a:r>
              <a:rPr lang="en-US" altLang="zh-CN" sz="1800" dirty="0" err="1">
                <a:solidFill>
                  <a:srgbClr val="FFFFCC"/>
                </a:solidFill>
                <a:latin typeface="Arial" panose="020B0604020202020204" pitchFamily="34" charset="0"/>
                <a:ea typeface="楷体_GB2312" pitchFamily="49" charset="-122"/>
              </a:rPr>
              <a:t>endl</a:t>
            </a:r>
            <a:r>
              <a:rPr lang="en-US" altLang="zh-CN" sz="1800" dirty="0">
                <a:solidFill>
                  <a:srgbClr val="FFFFCC"/>
                </a:solidFill>
                <a:latin typeface="Arial" panose="020B0604020202020204" pitchFamily="34" charset="0"/>
                <a:ea typeface="楷体_GB2312" pitchFamily="49" charset="-122"/>
              </a:rPr>
              <a:t>;</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a:solidFill>
                  <a:srgbClr val="FFC000"/>
                </a:solidFill>
                <a:latin typeface="Arial" panose="020B0604020202020204" pitchFamily="34" charset="0"/>
                <a:ea typeface="楷体_GB2312" pitchFamily="49" charset="-122"/>
              </a:rPr>
              <a:t>}</a:t>
            </a:r>
            <a:endParaRPr lang="en-US" altLang="zh-CN" sz="18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a:t>
            </a:r>
            <a:r>
              <a:rPr lang="en-US" altLang="zh-CN" sz="1800" dirty="0">
                <a:solidFill>
                  <a:srgbClr val="CCCCFF"/>
                </a:solidFill>
                <a:latin typeface="Arial" panose="020B0604020202020204" pitchFamily="34" charset="0"/>
                <a:ea typeface="楷体_GB2312" pitchFamily="49" charset="-122"/>
              </a:rPr>
              <a:t>}</a:t>
            </a:r>
            <a:endParaRPr lang="en-US" altLang="zh-CN" sz="1800" dirty="0">
              <a:solidFill>
                <a:srgbClr val="CCCCFF"/>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   return 0;</a:t>
            </a:r>
            <a:endParaRPr lang="en-US" altLang="zh-CN" sz="18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1800" dirty="0">
                <a:solidFill>
                  <a:srgbClr val="FFFFCC"/>
                </a:solidFill>
                <a:latin typeface="Arial" panose="020B0604020202020204" pitchFamily="34" charset="0"/>
                <a:ea typeface="楷体_GB2312" pitchFamily="49" charset="-122"/>
              </a:rPr>
              <a:t>}</a:t>
            </a:r>
            <a:endParaRPr lang="en-US" altLang="zh-CN" sz="1800" dirty="0">
              <a:solidFill>
                <a:srgbClr val="FFFFCC"/>
              </a:solidFill>
              <a:latin typeface="Arial" panose="020B0604020202020204" pitchFamily="34" charset="0"/>
              <a:ea typeface="楷体_GB2312" pitchFamily="49" charset="-122"/>
            </a:endParaRPr>
          </a:p>
        </p:txBody>
      </p:sp>
      <p:sp>
        <p:nvSpPr>
          <p:cNvPr id="20484" name="AutoShape 4"/>
          <p:cNvSpPr/>
          <p:nvPr/>
        </p:nvSpPr>
        <p:spPr bwMode="auto">
          <a:xfrm>
            <a:off x="573125" y="2420938"/>
            <a:ext cx="750887" cy="3816350"/>
          </a:xfrm>
          <a:prstGeom prst="leftBracket">
            <a:avLst>
              <a:gd name="adj" fmla="val 0"/>
            </a:avLst>
          </a:prstGeom>
          <a:noFill/>
          <a:ln w="9525">
            <a:solidFill>
              <a:srgbClr val="00FFFF"/>
            </a:solidFill>
            <a:round/>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endParaRPr kumimoji="0" lang="en-US" altLang="zh-CN" sz="2400">
              <a:solidFill>
                <a:srgbClr val="00FFFF"/>
              </a:solidFill>
              <a:latin typeface="等线" panose="02010600030101010101" charset="-122"/>
              <a:ea typeface="楷体_GB2312" pitchFamily="49" charset="-122"/>
            </a:endParaRPr>
          </a:p>
          <a:p>
            <a:pPr lvl="0" algn="ctr">
              <a:spcBef>
                <a:spcPct val="0"/>
              </a:spcBef>
              <a:buNone/>
            </a:pPr>
            <a:r>
              <a:rPr kumimoji="0" lang="zh-CN" altLang="en-US" sz="2400">
                <a:solidFill>
                  <a:srgbClr val="00FFFF"/>
                </a:solidFill>
                <a:latin typeface="等线" panose="02010600030101010101" charset="-122"/>
                <a:ea typeface="楷体_GB2312" pitchFamily="49" charset="-122"/>
              </a:rPr>
              <a:t>外层</a:t>
            </a:r>
            <a:endParaRPr kumimoji="0" lang="zh-CN" altLang="en-US" sz="2400" dirty="0">
              <a:solidFill>
                <a:srgbClr val="00FFFF"/>
              </a:solidFill>
              <a:latin typeface="等线" panose="02010600030101010101" charset="-122"/>
              <a:ea typeface="楷体_GB2312" pitchFamily="49" charset="-122"/>
            </a:endParaRPr>
          </a:p>
        </p:txBody>
      </p:sp>
      <p:sp>
        <p:nvSpPr>
          <p:cNvPr id="20485" name="Line 5"/>
          <p:cNvSpPr>
            <a:spLocks noChangeShapeType="1"/>
          </p:cNvSpPr>
          <p:nvPr/>
        </p:nvSpPr>
        <p:spPr bwMode="auto">
          <a:xfrm>
            <a:off x="590586" y="3213100"/>
            <a:ext cx="674688" cy="0"/>
          </a:xfrm>
          <a:prstGeom prst="line">
            <a:avLst/>
          </a:prstGeom>
          <a:noFill/>
          <a:ln w="9525">
            <a:solidFill>
              <a:srgbClr val="00FFFF"/>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486" name="AutoShape 6"/>
          <p:cNvSpPr/>
          <p:nvPr/>
        </p:nvSpPr>
        <p:spPr bwMode="auto">
          <a:xfrm>
            <a:off x="1043024" y="3468688"/>
            <a:ext cx="520700" cy="2520950"/>
          </a:xfrm>
          <a:prstGeom prst="leftBracket">
            <a:avLst>
              <a:gd name="adj" fmla="val 0"/>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000">
                <a:solidFill>
                  <a:srgbClr val="FFFFCC"/>
                </a:solidFill>
                <a:latin typeface="等线" panose="02010600030101010101" charset="-122"/>
                <a:ea typeface="楷体_GB2312" pitchFamily="49" charset="-122"/>
              </a:rPr>
              <a:t>内        层</a:t>
            </a:r>
            <a:endParaRPr kumimoji="0" lang="en-US" altLang="zh-CN" sz="2000" dirty="0">
              <a:solidFill>
                <a:srgbClr val="FFFFCC"/>
              </a:solidFill>
              <a:latin typeface="等线" panose="02010600030101010101" charset="-122"/>
              <a:ea typeface="楷体_GB2312" pitchFamily="49" charset="-122"/>
            </a:endParaRPr>
          </a:p>
        </p:txBody>
      </p:sp>
      <p:sp>
        <p:nvSpPr>
          <p:cNvPr id="20487" name="Line 7"/>
          <p:cNvSpPr>
            <a:spLocks noChangeShapeType="1"/>
          </p:cNvSpPr>
          <p:nvPr/>
        </p:nvSpPr>
        <p:spPr bwMode="auto">
          <a:xfrm>
            <a:off x="1043024" y="4868863"/>
            <a:ext cx="596900" cy="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488" name="AutoShape 8"/>
          <p:cNvSpPr/>
          <p:nvPr/>
        </p:nvSpPr>
        <p:spPr bwMode="auto">
          <a:xfrm>
            <a:off x="5610262" y="2185988"/>
            <a:ext cx="2447925" cy="576262"/>
          </a:xfrm>
          <a:prstGeom prst="borderCallout1">
            <a:avLst>
              <a:gd name="adj1" fmla="val 113222"/>
              <a:gd name="adj2" fmla="val 95329"/>
              <a:gd name="adj3" fmla="val 113222"/>
              <a:gd name="adj4" fmla="val -51944"/>
            </a:avLst>
          </a:prstGeom>
          <a:noFill/>
          <a:ln w="9525">
            <a:solidFill>
              <a:srgbClr val="FFFFCC"/>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CC"/>
                </a:solidFill>
                <a:latin typeface="Arial" panose="020B0604020202020204" pitchFamily="34" charset="0"/>
                <a:ea typeface="楷体_GB2312" pitchFamily="49" charset="-122"/>
              </a:rPr>
              <a:t>求相等实根。</a:t>
            </a:r>
            <a:endParaRPr kumimoji="0" lang="zh-CN" altLang="en-US" sz="2400">
              <a:solidFill>
                <a:srgbClr val="FFFFCC"/>
              </a:solidFill>
              <a:latin typeface="Arial" panose="020B0604020202020204" pitchFamily="34" charset="0"/>
              <a:ea typeface="楷体_GB2312" pitchFamily="49" charset="-122"/>
            </a:endParaRPr>
          </a:p>
        </p:txBody>
      </p:sp>
      <p:sp>
        <p:nvSpPr>
          <p:cNvPr id="20489" name="AutoShape 9"/>
          <p:cNvSpPr/>
          <p:nvPr/>
        </p:nvSpPr>
        <p:spPr bwMode="auto">
          <a:xfrm>
            <a:off x="7129499" y="4608513"/>
            <a:ext cx="2057400" cy="457200"/>
          </a:xfrm>
          <a:prstGeom prst="borderCallout1">
            <a:avLst>
              <a:gd name="adj1" fmla="val -16667"/>
              <a:gd name="adj2" fmla="val 94444"/>
              <a:gd name="adj3" fmla="val -16667"/>
              <a:gd name="adj4" fmla="val -125773"/>
            </a:avLst>
          </a:prstGeom>
          <a:noFill/>
          <a:ln w="9525">
            <a:solidFill>
              <a:srgbClr val="66FF33"/>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66FF33"/>
                </a:solidFill>
                <a:latin typeface="Arial" panose="020B0604020202020204" pitchFamily="34" charset="0"/>
                <a:ea typeface="楷体_GB2312" pitchFamily="49" charset="-122"/>
              </a:rPr>
              <a:t>求不等实根。</a:t>
            </a:r>
            <a:endParaRPr kumimoji="0" lang="zh-CN" altLang="en-US" sz="2400">
              <a:solidFill>
                <a:srgbClr val="66FF33"/>
              </a:solidFill>
              <a:latin typeface="Arial" panose="020B0604020202020204" pitchFamily="34" charset="0"/>
              <a:ea typeface="楷体_GB2312" pitchFamily="49" charset="-122"/>
            </a:endParaRPr>
          </a:p>
        </p:txBody>
      </p:sp>
      <p:sp>
        <p:nvSpPr>
          <p:cNvPr id="20490" name="AutoShape 10"/>
          <p:cNvSpPr/>
          <p:nvPr/>
        </p:nvSpPr>
        <p:spPr bwMode="auto">
          <a:xfrm>
            <a:off x="7062825" y="5965826"/>
            <a:ext cx="2124075" cy="542925"/>
          </a:xfrm>
          <a:prstGeom prst="borderCallout1">
            <a:avLst>
              <a:gd name="adj1" fmla="val -14037"/>
              <a:gd name="adj2" fmla="val 94620"/>
              <a:gd name="adj3" fmla="val -17440"/>
              <a:gd name="adj4" fmla="val -122481"/>
            </a:avLst>
          </a:prstGeom>
          <a:noFill/>
          <a:ln w="9525">
            <a:solidFill>
              <a:srgbClr val="FFFFCC"/>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CC"/>
                </a:solidFill>
                <a:latin typeface="Arial" panose="020B0604020202020204" pitchFamily="34" charset="0"/>
                <a:ea typeface="楷体_GB2312" pitchFamily="49" charset="-122"/>
              </a:rPr>
              <a:t>求共扼复根。</a:t>
            </a:r>
            <a:endParaRPr kumimoji="0" lang="zh-CN" altLang="en-US" sz="2400">
              <a:solidFill>
                <a:srgbClr val="FFFFCC"/>
              </a:solidFill>
              <a:latin typeface="Arial" panose="020B0604020202020204" pitchFamily="34" charset="0"/>
              <a:ea typeface="楷体_GB2312" pitchFamily="49" charset="-122"/>
            </a:endParaRPr>
          </a:p>
        </p:txBody>
      </p:sp>
      <p:sp>
        <p:nvSpPr>
          <p:cNvPr id="20492" name="AutoShape 12"/>
          <p:cNvSpPr/>
          <p:nvPr/>
        </p:nvSpPr>
        <p:spPr bwMode="auto">
          <a:xfrm>
            <a:off x="5718211" y="911225"/>
            <a:ext cx="2743200" cy="1143000"/>
          </a:xfrm>
          <a:prstGeom prst="accentCallout2">
            <a:avLst>
              <a:gd name="adj1" fmla="val 10000"/>
              <a:gd name="adj2" fmla="val -2778"/>
              <a:gd name="adj3" fmla="val 10000"/>
              <a:gd name="adj4" fmla="val -42306"/>
              <a:gd name="adj5" fmla="val 127500"/>
              <a:gd name="adj6" fmla="val -90801"/>
            </a:avLst>
          </a:prstGeom>
          <a:noFill/>
          <a:ln w="25400">
            <a:solidFill>
              <a:srgbClr val="CCFF33"/>
            </a:solidFill>
            <a:miter lim="800000"/>
            <a:tailEnd type="triangle" w="sm" len="lg"/>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en-US" altLang="zh-CN" sz="2400">
                <a:solidFill>
                  <a:srgbClr val="CCFF33"/>
                </a:solidFill>
                <a:latin typeface="等线" panose="02010600030101010101" charset="-122"/>
                <a:ea typeface="楷体_GB2312" pitchFamily="49" charset="-122"/>
              </a:rPr>
              <a:t> </a:t>
            </a:r>
            <a:r>
              <a:rPr kumimoji="0" lang="zh-CN" altLang="en-US" sz="2400">
                <a:solidFill>
                  <a:srgbClr val="CCFF33"/>
                </a:solidFill>
                <a:latin typeface="等线" panose="02010600030101010101" charset="-122"/>
                <a:ea typeface="楷体_GB2312" pitchFamily="49" charset="-122"/>
              </a:rPr>
              <a:t>判断实型量相等或不等用误差的方法。</a:t>
            </a:r>
            <a:endParaRPr kumimoji="0" lang="zh-CN" altLang="en-US" sz="2400">
              <a:solidFill>
                <a:srgbClr val="CCFF33"/>
              </a:solidFill>
              <a:latin typeface="等线" panose="02010600030101010101" charset="-122"/>
              <a:ea typeface="楷体_GB2312" pitchFamily="49" charset="-122"/>
            </a:endParaRPr>
          </a:p>
        </p:txBody>
      </p:sp>
      <p:sp>
        <p:nvSpPr>
          <p:cNvPr id="20493" name="Text Box 13"/>
          <p:cNvSpPr txBox="1">
            <a:spLocks noChangeArrowheads="1"/>
          </p:cNvSpPr>
          <p:nvPr/>
        </p:nvSpPr>
        <p:spPr bwMode="auto">
          <a:xfrm>
            <a:off x="5476911" y="2730500"/>
            <a:ext cx="40274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float  a=1.0f</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/*a=1.000001f</a:t>
            </a:r>
            <a:r>
              <a:rPr lang="zh-CN" altLang="en-US" sz="2400">
                <a:solidFill>
                  <a:srgbClr val="FFFFCC"/>
                </a:solidFill>
                <a:latin typeface="Arial" panose="020B0604020202020204" pitchFamily="34" charset="0"/>
                <a:ea typeface="楷体_GB2312" pitchFamily="49" charset="-122"/>
              </a:rPr>
              <a:t>或</a:t>
            </a:r>
            <a:r>
              <a:rPr lang="en-US" altLang="zh-CN" sz="2400">
                <a:solidFill>
                  <a:srgbClr val="FFFFCC"/>
                </a:solidFill>
                <a:latin typeface="Arial" panose="020B0604020202020204" pitchFamily="34" charset="0"/>
                <a:ea typeface="楷体_GB2312" pitchFamily="49" charset="-122"/>
              </a:rPr>
              <a:t>0.999999f*/</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a==1.0f?</a:t>
            </a:r>
            <a:endParaRPr lang="en-US" altLang="zh-CN" sz="240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barn(inHorizontal)">
                                      <p:cBhvr>
                                        <p:cTn id="7" dur="500"/>
                                        <p:tgtEl>
                                          <p:spTgt spid="20483"/>
                                        </p:tgtEl>
                                      </p:cBhvr>
                                    </p:animEffect>
                                  </p:childTnLst>
                                  <p:subTnLst>
                                    <p:audio>
                                      <p:cMediaNode>
                                        <p:cTn display="0" masterRel="sameClick">
                                          <p:stCondLst>
                                            <p:cond evt="begin" delay="0">
                                              <p:tn val="5"/>
                                            </p:cond>
                                          </p:stCondLst>
                                          <p:endCondLst>
                                            <p:cond evt="onStopAudio" delay="0">
                                              <p:tgtEl>
                                                <p:sldTgt/>
                                              </p:tgtEl>
                                            </p:cond>
                                          </p:endCondLst>
                                        </p:cTn>
                                        <p:tgtEl>
                                          <p:sndTgt r:embed="rId1" name="TADA.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barn(outHorizontal)">
                                      <p:cBhvr>
                                        <p:cTn id="12" dur="500"/>
                                        <p:tgtEl>
                                          <p:spTgt spid="2048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485"/>
                                        </p:tgtEl>
                                        <p:attrNameLst>
                                          <p:attrName>style.visibility</p:attrName>
                                        </p:attrNameLst>
                                      </p:cBhvr>
                                      <p:to>
                                        <p:strVal val="visible"/>
                                      </p:to>
                                    </p:set>
                                    <p:animEffect transition="in" filter="wipe(left)">
                                      <p:cBhvr>
                                        <p:cTn id="16" dur="500"/>
                                        <p:tgtEl>
                                          <p:spTgt spid="2048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20486"/>
                                        </p:tgtEl>
                                        <p:attrNameLst>
                                          <p:attrName>style.visibility</p:attrName>
                                        </p:attrNameLst>
                                      </p:cBhvr>
                                      <p:to>
                                        <p:strVal val="visible"/>
                                      </p:to>
                                    </p:set>
                                    <p:animEffect transition="in" filter="barn(outHorizontal)">
                                      <p:cBhvr>
                                        <p:cTn id="21" dur="500"/>
                                        <p:tgtEl>
                                          <p:spTgt spid="2048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0487"/>
                                        </p:tgtEl>
                                        <p:attrNameLst>
                                          <p:attrName>style.visibility</p:attrName>
                                        </p:attrNameLst>
                                      </p:cBhvr>
                                      <p:to>
                                        <p:strVal val="visible"/>
                                      </p:to>
                                    </p:set>
                                    <p:animEffect transition="in" filter="wipe(left)">
                                      <p:cBhvr>
                                        <p:cTn id="25" dur="500"/>
                                        <p:tgtEl>
                                          <p:spTgt spid="20487"/>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20488"/>
                                        </p:tgtEl>
                                        <p:attrNameLst>
                                          <p:attrName>style.visibility</p:attrName>
                                        </p:attrNameLst>
                                      </p:cBhvr>
                                      <p:to>
                                        <p:strVal val="visible"/>
                                      </p:to>
                                    </p:set>
                                    <p:animEffect transition="in" filter="strips(upRight)">
                                      <p:cBhvr>
                                        <p:cTn id="30" dur="500"/>
                                        <p:tgtEl>
                                          <p:spTgt spid="20488"/>
                                        </p:tgtEl>
                                      </p:cBhvr>
                                    </p:animEffect>
                                  </p:childTnLst>
                                  <p:subTnLst>
                                    <p:set>
                                      <p:cBhvr override="childStyle">
                                        <p:cTn dur="1" fill="hold" display="0" masterRel="nextClick" afterEffect="1"/>
                                        <p:tgtEl>
                                          <p:spTgt spid="2048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strips(upRight)">
                                      <p:cBhvr>
                                        <p:cTn id="35" dur="500"/>
                                        <p:tgtEl>
                                          <p:spTgt spid="20489"/>
                                        </p:tgtEl>
                                      </p:cBhvr>
                                    </p:animEffect>
                                  </p:childTnLst>
                                  <p:subTnLst>
                                    <p:set>
                                      <p:cBhvr override="childStyle">
                                        <p:cTn dur="1" fill="hold" display="0" masterRel="nextClick" afterEffect="1"/>
                                        <p:tgtEl>
                                          <p:spTgt spid="2048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20490"/>
                                        </p:tgtEl>
                                        <p:attrNameLst>
                                          <p:attrName>style.visibility</p:attrName>
                                        </p:attrNameLst>
                                      </p:cBhvr>
                                      <p:to>
                                        <p:strVal val="visible"/>
                                      </p:to>
                                    </p:set>
                                    <p:animEffect transition="in" filter="strips(downRight)">
                                      <p:cBhvr>
                                        <p:cTn id="40" dur="500"/>
                                        <p:tgtEl>
                                          <p:spTgt spid="20490"/>
                                        </p:tgtEl>
                                      </p:cBhvr>
                                    </p:animEffect>
                                  </p:childTnLst>
                                  <p:subTnLst>
                                    <p:set>
                                      <p:cBhvr override="childStyle">
                                        <p:cTn dur="1" fill="hold" display="0" masterRel="nextClick" afterEffect="1"/>
                                        <p:tgtEl>
                                          <p:spTgt spid="20490"/>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20492"/>
                                        </p:tgtEl>
                                        <p:attrNameLst>
                                          <p:attrName>style.visibility</p:attrName>
                                        </p:attrNameLst>
                                      </p:cBhvr>
                                      <p:to>
                                        <p:strVal val="visible"/>
                                      </p:to>
                                    </p:set>
                                    <p:animEffect transition="in" filter="strips(upRight)">
                                      <p:cBhvr>
                                        <p:cTn id="45" dur="500"/>
                                        <p:tgtEl>
                                          <p:spTgt spid="2049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20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P spid="20484" grpId="0" animBg="1" autoUpdateAnimBg="0"/>
      <p:bldP spid="20486" grpId="0" animBg="1" autoUpdateAnimBg="0"/>
      <p:bldP spid="20488" grpId="0" animBg="1" autoUpdateAnimBg="0"/>
      <p:bldP spid="20489" grpId="0" animBg="1" autoUpdateAnimBg="0"/>
      <p:bldP spid="20490" grpId="0" animBg="1" autoUpdateAnimBg="0"/>
      <p:bldP spid="20492" grpId="0" animBg="1" autoUpdateAnimBg="0"/>
      <p:bldP spid="2049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9711" y="381000"/>
            <a:ext cx="9692489" cy="381000"/>
          </a:xfrm>
        </p:spPr>
        <p:txBody>
          <a:bodyPr>
            <a:normAutofit fontScale="90000"/>
          </a:bodyPr>
          <a:lstStyle/>
          <a:p>
            <a:pPr algn="l" eaLnBrk="1" hangingPunct="1"/>
            <a:r>
              <a:rPr lang="en-US" altLang="zh-CN" sz="2400" b="1" dirty="0">
                <a:solidFill>
                  <a:srgbClr val="00FFFF"/>
                </a:solidFill>
                <a:ea typeface="华文新魏" panose="02010800040101010101" pitchFamily="2" charset="-122"/>
              </a:rPr>
              <a:t>     ⒉</a:t>
            </a:r>
            <a:r>
              <a:rPr lang="en-US" altLang="zh-CN" sz="2400" b="1" dirty="0">
                <a:solidFill>
                  <a:srgbClr val="00FFFF"/>
                </a:solidFill>
                <a:latin typeface="Arial" panose="020B0604020202020204" pitchFamily="34" charset="0"/>
                <a:ea typeface="楷体_GB2312" pitchFamily="49" charset="-122"/>
              </a:rPr>
              <a:t>switch</a:t>
            </a:r>
            <a:r>
              <a:rPr lang="zh-CN" altLang="en-US" sz="2400" b="1" dirty="0">
                <a:solidFill>
                  <a:srgbClr val="00FFFF"/>
                </a:solidFill>
                <a:latin typeface="Arial" panose="020B0604020202020204" pitchFamily="34" charset="0"/>
                <a:ea typeface="楷体_GB2312" pitchFamily="49" charset="-122"/>
              </a:rPr>
              <a:t>语句（多分支结构）</a:t>
            </a:r>
            <a:endParaRPr lang="zh-CN" altLang="en-US" sz="2400" b="1" dirty="0">
              <a:solidFill>
                <a:srgbClr val="00FFFF"/>
              </a:solidFill>
              <a:latin typeface="Arial" panose="020B0604020202020204" pitchFamily="34" charset="0"/>
              <a:ea typeface="楷体_GB2312" pitchFamily="49" charset="-122"/>
            </a:endParaRPr>
          </a:p>
        </p:txBody>
      </p:sp>
      <p:sp>
        <p:nvSpPr>
          <p:cNvPr id="21507" name="Text Box 3"/>
          <p:cNvSpPr txBox="1">
            <a:spLocks noChangeArrowheads="1"/>
          </p:cNvSpPr>
          <p:nvPr/>
        </p:nvSpPr>
        <p:spPr bwMode="auto">
          <a:xfrm>
            <a:off x="717307" y="762000"/>
            <a:ext cx="5378693" cy="341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格式：</a:t>
            </a:r>
            <a:endParaRPr lang="zh-CN" altLang="en-US"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switch</a:t>
            </a:r>
            <a:r>
              <a:rPr lang="en-US" altLang="zh-CN" sz="2400" dirty="0">
                <a:solidFill>
                  <a:srgbClr val="66FF33"/>
                </a:solidFill>
                <a:latin typeface="Arial" panose="020B0604020202020204" pitchFamily="34" charset="0"/>
                <a:ea typeface="楷体_GB2312" pitchFamily="49" charset="-122"/>
              </a:rPr>
              <a:t>  </a:t>
            </a:r>
            <a:r>
              <a:rPr lang="en-US" altLang="zh-CN" sz="2400" dirty="0">
                <a:solidFill>
                  <a:schemeClr val="bg1">
                    <a:lumMod val="95000"/>
                  </a:schemeClr>
                </a:solidFill>
                <a:latin typeface="Arial" panose="020B0604020202020204" pitchFamily="34" charset="0"/>
                <a:ea typeface="楷体_GB2312" pitchFamily="49" charset="-122"/>
              </a:rPr>
              <a:t>(expression)</a:t>
            </a:r>
            <a:endParaRPr lang="en-US" altLang="zh-CN" sz="2400" dirty="0">
              <a:solidFill>
                <a:schemeClr val="bg1">
                  <a:lumMod val="95000"/>
                </a:schemeClr>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case  </a:t>
            </a:r>
            <a:r>
              <a:rPr lang="zh-CN" altLang="en-US" sz="2400" dirty="0">
                <a:solidFill>
                  <a:srgbClr val="66FF33"/>
                </a:solidFill>
                <a:latin typeface="Arial" panose="020B0604020202020204" pitchFamily="34" charset="0"/>
                <a:ea typeface="楷体_GB2312" pitchFamily="49" charset="-122"/>
              </a:rPr>
              <a:t>常量表达式</a:t>
            </a:r>
            <a:r>
              <a:rPr lang="en-US" altLang="zh-CN" sz="2400" dirty="0">
                <a:solidFill>
                  <a:srgbClr val="66FF33"/>
                </a:solidFill>
                <a:latin typeface="Arial" panose="020B0604020202020204" pitchFamily="34" charset="0"/>
                <a:ea typeface="楷体_GB2312" pitchFamily="49" charset="-122"/>
              </a:rPr>
              <a:t>1:  </a:t>
            </a:r>
            <a:r>
              <a:rPr lang="en-US" altLang="zh-CN" sz="2400" dirty="0">
                <a:solidFill>
                  <a:srgbClr val="FFFFCC"/>
                </a:solidFill>
                <a:latin typeface="Arial" panose="020B0604020202020204" pitchFamily="34" charset="0"/>
                <a:ea typeface="楷体_GB2312" pitchFamily="49" charset="-122"/>
              </a:rPr>
              <a:t>statement 1;</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case  </a:t>
            </a:r>
            <a:r>
              <a:rPr lang="zh-CN" altLang="en-US" sz="2400" dirty="0">
                <a:solidFill>
                  <a:srgbClr val="66FF33"/>
                </a:solidFill>
                <a:latin typeface="Arial" panose="020B0604020202020204" pitchFamily="34" charset="0"/>
                <a:ea typeface="楷体_GB2312" pitchFamily="49" charset="-122"/>
              </a:rPr>
              <a:t>常量表达式</a:t>
            </a:r>
            <a:r>
              <a:rPr lang="en-US" altLang="zh-CN" sz="2400" dirty="0">
                <a:solidFill>
                  <a:srgbClr val="66FF33"/>
                </a:solidFill>
                <a:latin typeface="Arial" panose="020B0604020202020204" pitchFamily="34" charset="0"/>
                <a:ea typeface="楷体_GB2312" pitchFamily="49" charset="-122"/>
              </a:rPr>
              <a:t>2:  </a:t>
            </a:r>
            <a:r>
              <a:rPr lang="en-US" altLang="zh-CN" sz="2400" dirty="0">
                <a:solidFill>
                  <a:srgbClr val="FFFFCC"/>
                </a:solidFill>
                <a:latin typeface="Arial" panose="020B0604020202020204" pitchFamily="34" charset="0"/>
                <a:ea typeface="楷体_GB2312" pitchFamily="49" charset="-122"/>
              </a:rPr>
              <a:t>statement 2;</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case  </a:t>
            </a:r>
            <a:r>
              <a:rPr lang="zh-CN" altLang="en-US" sz="2400" dirty="0">
                <a:solidFill>
                  <a:srgbClr val="66FF33"/>
                </a:solidFill>
                <a:latin typeface="Arial" panose="020B0604020202020204" pitchFamily="34" charset="0"/>
                <a:ea typeface="楷体_GB2312" pitchFamily="49" charset="-122"/>
              </a:rPr>
              <a:t>常量表达式</a:t>
            </a:r>
            <a:r>
              <a:rPr lang="en-US" altLang="zh-CN" sz="2400" dirty="0">
                <a:solidFill>
                  <a:srgbClr val="66FF33"/>
                </a:solidFill>
                <a:latin typeface="Arial" panose="020B0604020202020204" pitchFamily="34" charset="0"/>
                <a:ea typeface="楷体_GB2312" pitchFamily="49" charset="-122"/>
              </a:rPr>
              <a:t>n-1:  </a:t>
            </a:r>
            <a:r>
              <a:rPr lang="en-US" altLang="zh-CN" sz="2400" dirty="0">
                <a:solidFill>
                  <a:srgbClr val="FFFFCC"/>
                </a:solidFill>
                <a:latin typeface="Arial" panose="020B0604020202020204" pitchFamily="34" charset="0"/>
                <a:ea typeface="楷体_GB2312" pitchFamily="49" charset="-122"/>
              </a:rPr>
              <a:t>statement n-1;</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default </a:t>
            </a:r>
            <a:r>
              <a:rPr lang="en-US" altLang="zh-CN" sz="2400" dirty="0">
                <a:solidFill>
                  <a:srgbClr val="FFFFCC"/>
                </a:solidFill>
                <a:latin typeface="Arial" panose="020B0604020202020204" pitchFamily="34" charset="0"/>
                <a:ea typeface="楷体_GB2312" pitchFamily="49" charset="-122"/>
              </a:rPr>
              <a:t>:  statement n;</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a:t>
            </a:r>
            <a:endParaRPr lang="en-US" altLang="zh-CN" sz="2400" dirty="0">
              <a:solidFill>
                <a:srgbClr val="FFFF00"/>
              </a:solidFill>
              <a:latin typeface="Arial" panose="020B0604020202020204" pitchFamily="34" charset="0"/>
              <a:ea typeface="楷体_GB2312" pitchFamily="49" charset="-122"/>
            </a:endParaRPr>
          </a:p>
        </p:txBody>
      </p:sp>
      <p:sp>
        <p:nvSpPr>
          <p:cNvPr id="21508" name="AutoShape 4"/>
          <p:cNvSpPr/>
          <p:nvPr/>
        </p:nvSpPr>
        <p:spPr bwMode="auto">
          <a:xfrm>
            <a:off x="5269871" y="890075"/>
            <a:ext cx="4260850" cy="457200"/>
          </a:xfrm>
          <a:prstGeom prst="borderCallout1">
            <a:avLst>
              <a:gd name="adj1" fmla="val 116667"/>
              <a:gd name="adj2" fmla="val 97319"/>
              <a:gd name="adj3" fmla="val 116667"/>
              <a:gd name="adj4" fmla="val -40907"/>
            </a:avLst>
          </a:prstGeom>
          <a:noFill/>
          <a:ln w="9525">
            <a:solidFill>
              <a:srgbClr val="66CCFF"/>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prstClr val="white">
                    <a:lumMod val="95000"/>
                  </a:prstClr>
                </a:solidFill>
                <a:latin typeface="Arial" panose="020B0604020202020204" pitchFamily="34" charset="0"/>
                <a:ea typeface="楷体_GB2312" pitchFamily="49" charset="-122"/>
              </a:rPr>
              <a:t>只能是整型或字符型表达式。</a:t>
            </a:r>
            <a:endParaRPr kumimoji="0" lang="zh-CN" altLang="en-US" sz="2400">
              <a:solidFill>
                <a:prstClr val="white">
                  <a:lumMod val="95000"/>
                </a:prstClr>
              </a:solidFill>
              <a:latin typeface="Arial" panose="020B0604020202020204" pitchFamily="34" charset="0"/>
              <a:ea typeface="楷体_GB2312" pitchFamily="49" charset="-122"/>
            </a:endParaRPr>
          </a:p>
        </p:txBody>
      </p:sp>
      <p:sp>
        <p:nvSpPr>
          <p:cNvPr id="21509" name="AutoShape 5"/>
          <p:cNvSpPr/>
          <p:nvPr/>
        </p:nvSpPr>
        <p:spPr bwMode="auto">
          <a:xfrm>
            <a:off x="6114016" y="1590550"/>
            <a:ext cx="6077983" cy="862013"/>
          </a:xfrm>
          <a:prstGeom prst="borderCallout2">
            <a:avLst>
              <a:gd name="adj1" fmla="val 13259"/>
              <a:gd name="adj2" fmla="val -1810"/>
              <a:gd name="adj3" fmla="val 13259"/>
              <a:gd name="adj4" fmla="val -9542"/>
              <a:gd name="adj5" fmla="val 148903"/>
              <a:gd name="adj6" fmla="val -9286"/>
            </a:avLst>
          </a:prstGeom>
          <a:noFill/>
          <a:ln w="9525">
            <a:solidFill>
              <a:srgbClr val="66FF33"/>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66FF33"/>
                </a:solidFill>
                <a:latin typeface="Arial" panose="020B0604020202020204" pitchFamily="34" charset="0"/>
                <a:ea typeface="楷体_GB2312" pitchFamily="49" charset="-122"/>
              </a:rPr>
              <a:t> </a:t>
            </a:r>
            <a:r>
              <a:rPr kumimoji="0" lang="zh-CN" altLang="en-US" sz="2400">
                <a:solidFill>
                  <a:srgbClr val="FFFF66"/>
                </a:solidFill>
                <a:latin typeface="Arial" panose="020B0604020202020204" pitchFamily="34" charset="0"/>
                <a:ea typeface="楷体_GB2312" pitchFamily="49" charset="-122"/>
              </a:rPr>
              <a:t>要求是互不能相等的整型或字符型常量表达式！</a:t>
            </a:r>
            <a:r>
              <a:rPr kumimoji="0" lang="zh-CN" altLang="en-US" sz="2400">
                <a:solidFill>
                  <a:srgbClr val="66FF33"/>
                </a:solidFill>
                <a:latin typeface="Arial" panose="020B0604020202020204" pitchFamily="34" charset="0"/>
                <a:ea typeface="楷体_GB2312" pitchFamily="49" charset="-122"/>
              </a:rPr>
              <a:t>  </a:t>
            </a:r>
            <a:endParaRPr lang="zh-CN" altLang="en-US" sz="2400" dirty="0">
              <a:solidFill>
                <a:srgbClr val="66FF33"/>
              </a:solidFill>
              <a:latin typeface="Arial" panose="020B0604020202020204" pitchFamily="34" charset="0"/>
              <a:ea typeface="楷体_GB2312" pitchFamily="49" charset="-122"/>
            </a:endParaRPr>
          </a:p>
        </p:txBody>
      </p:sp>
      <p:sp>
        <p:nvSpPr>
          <p:cNvPr id="21510" name="Text Box 6"/>
          <p:cNvSpPr txBox="1">
            <a:spLocks noChangeArrowheads="1"/>
          </p:cNvSpPr>
          <p:nvPr/>
        </p:nvSpPr>
        <p:spPr bwMode="auto">
          <a:xfrm>
            <a:off x="717307" y="4191853"/>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流程：</a:t>
            </a:r>
            <a:endParaRPr lang="zh-CN" altLang="en-US" sz="2400" dirty="0">
              <a:solidFill>
                <a:srgbClr val="66FF33"/>
              </a:solidFill>
              <a:latin typeface="Arial" panose="020B0604020202020204" pitchFamily="34" charset="0"/>
              <a:ea typeface="楷体_GB2312" pitchFamily="49" charset="-122"/>
            </a:endParaRPr>
          </a:p>
        </p:txBody>
      </p:sp>
      <p:sp>
        <p:nvSpPr>
          <p:cNvPr id="21511" name="Text Box 7"/>
          <p:cNvSpPr txBox="1">
            <a:spLocks noChangeArrowheads="1"/>
          </p:cNvSpPr>
          <p:nvPr/>
        </p:nvSpPr>
        <p:spPr bwMode="auto">
          <a:xfrm>
            <a:off x="717307" y="4572853"/>
            <a:ext cx="351921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华文新魏" panose="02010800040101010101" pitchFamily="2" charset="-122"/>
              </a:rPr>
              <a:t>①</a:t>
            </a:r>
            <a:r>
              <a:rPr lang="zh-CN" altLang="en-US" sz="2400" dirty="0">
                <a:solidFill>
                  <a:srgbClr val="FFFF00"/>
                </a:solidFill>
                <a:latin typeface="Arial" panose="020B0604020202020204" pitchFamily="34" charset="0"/>
                <a:ea typeface="楷体_GB2312" pitchFamily="49" charset="-122"/>
              </a:rPr>
              <a:t>先求</a:t>
            </a:r>
            <a:r>
              <a:rPr lang="en-US" altLang="zh-CN" sz="2400" dirty="0">
                <a:solidFill>
                  <a:srgbClr val="FFFF00"/>
                </a:solidFill>
                <a:latin typeface="Arial" panose="020B0604020202020204" pitchFamily="34" charset="0"/>
                <a:ea typeface="楷体_GB2312" pitchFamily="49" charset="-122"/>
              </a:rPr>
              <a:t>expression</a:t>
            </a:r>
            <a:r>
              <a:rPr lang="zh-CN" altLang="en-US" sz="2400" dirty="0">
                <a:solidFill>
                  <a:srgbClr val="FFFF00"/>
                </a:solidFill>
                <a:latin typeface="Arial" panose="020B0604020202020204" pitchFamily="34" charset="0"/>
                <a:ea typeface="楷体_GB2312" pitchFamily="49" charset="-122"/>
              </a:rPr>
              <a:t>的值。</a:t>
            </a:r>
            <a:endParaRPr lang="zh-CN" altLang="en-US" sz="2400" dirty="0">
              <a:solidFill>
                <a:srgbClr val="FFFF00"/>
              </a:solidFill>
              <a:latin typeface="Arial" panose="020B0604020202020204" pitchFamily="34" charset="0"/>
              <a:ea typeface="楷体_GB2312" pitchFamily="49" charset="-122"/>
            </a:endParaRPr>
          </a:p>
        </p:txBody>
      </p:sp>
      <p:sp>
        <p:nvSpPr>
          <p:cNvPr id="21512" name="Text Box 8"/>
          <p:cNvSpPr txBox="1">
            <a:spLocks noChangeArrowheads="1"/>
          </p:cNvSpPr>
          <p:nvPr/>
        </p:nvSpPr>
        <p:spPr bwMode="auto">
          <a:xfrm>
            <a:off x="717308" y="4958616"/>
            <a:ext cx="637415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华文新魏" panose="02010800040101010101" pitchFamily="2" charset="-122"/>
              </a:rPr>
              <a:t>②</a:t>
            </a:r>
            <a:r>
              <a:rPr lang="zh-CN" altLang="en-US" sz="2400">
                <a:solidFill>
                  <a:srgbClr val="FFFF00"/>
                </a:solidFill>
                <a:latin typeface="Arial" panose="020B0604020202020204" pitchFamily="34" charset="0"/>
                <a:ea typeface="楷体_GB2312" pitchFamily="49" charset="-122"/>
              </a:rPr>
              <a:t>依次比较</a:t>
            </a:r>
            <a:r>
              <a:rPr lang="en-US" altLang="zh-CN" sz="2400">
                <a:solidFill>
                  <a:srgbClr val="FFFF00"/>
                </a:solidFill>
                <a:latin typeface="Arial" panose="020B0604020202020204" pitchFamily="34" charset="0"/>
                <a:ea typeface="楷体_GB2312" pitchFamily="49" charset="-122"/>
              </a:rPr>
              <a:t>expression</a:t>
            </a:r>
            <a:r>
              <a:rPr lang="zh-CN" altLang="en-US" sz="2400">
                <a:solidFill>
                  <a:srgbClr val="FFFF00"/>
                </a:solidFill>
                <a:latin typeface="Arial" panose="020B0604020202020204" pitchFamily="34" charset="0"/>
                <a:ea typeface="楷体_GB2312" pitchFamily="49" charset="-122"/>
              </a:rPr>
              <a:t>和各常量表达式的值。 </a:t>
            </a:r>
            <a:endParaRPr lang="zh-CN" altLang="en-US" sz="2400">
              <a:solidFill>
                <a:srgbClr val="FFFF00"/>
              </a:solidFill>
              <a:latin typeface="Arial" panose="020B0604020202020204" pitchFamily="34" charset="0"/>
              <a:ea typeface="楷体_GB2312" pitchFamily="49" charset="-122"/>
            </a:endParaRPr>
          </a:p>
        </p:txBody>
      </p:sp>
      <p:sp>
        <p:nvSpPr>
          <p:cNvPr id="21513" name="Text Box 9"/>
          <p:cNvSpPr txBox="1">
            <a:spLocks noChangeArrowheads="1"/>
          </p:cNvSpPr>
          <p:nvPr/>
        </p:nvSpPr>
        <p:spPr bwMode="auto">
          <a:xfrm>
            <a:off x="137871" y="5339616"/>
            <a:ext cx="869370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       </a:t>
            </a:r>
            <a:r>
              <a:rPr lang="en-US" altLang="zh-CN" sz="2400">
                <a:solidFill>
                  <a:srgbClr val="FFFF00"/>
                </a:solidFill>
                <a:latin typeface="Arial" panose="020B0604020202020204" pitchFamily="34" charset="0"/>
                <a:ea typeface="华文新魏" panose="02010800040101010101" pitchFamily="2" charset="-122"/>
              </a:rPr>
              <a:t>③</a:t>
            </a:r>
            <a:r>
              <a:rPr lang="zh-CN" altLang="en-US" sz="2400">
                <a:solidFill>
                  <a:srgbClr val="FFFF00"/>
                </a:solidFill>
                <a:latin typeface="Arial" panose="020B0604020202020204" pitchFamily="34" charset="0"/>
                <a:ea typeface="楷体_GB2312" pitchFamily="49" charset="-122"/>
              </a:rPr>
              <a:t>如果与第</a:t>
            </a:r>
            <a:r>
              <a:rPr lang="en-US" altLang="zh-CN" sz="2400">
                <a:solidFill>
                  <a:srgbClr val="FFFF00"/>
                </a:solidFill>
                <a:latin typeface="Arial" panose="020B0604020202020204" pitchFamily="34" charset="0"/>
                <a:ea typeface="楷体_GB2312" pitchFamily="49" charset="-122"/>
              </a:rPr>
              <a:t>i</a:t>
            </a:r>
            <a:r>
              <a:rPr lang="zh-CN" altLang="en-US" sz="2400">
                <a:solidFill>
                  <a:srgbClr val="FFFF00"/>
                </a:solidFill>
                <a:latin typeface="Arial" panose="020B0604020202020204" pitchFamily="34" charset="0"/>
                <a:ea typeface="楷体_GB2312" pitchFamily="49" charset="-122"/>
              </a:rPr>
              <a:t>个常量表达式相等，则执行</a:t>
            </a:r>
            <a:r>
              <a:rPr lang="zh-CN" altLang="en-US" sz="2400">
                <a:solidFill>
                  <a:srgbClr val="CCFF33"/>
                </a:solidFill>
                <a:latin typeface="Arial" panose="020B0604020202020204" pitchFamily="34" charset="0"/>
                <a:ea typeface="楷体_GB2312" pitchFamily="49" charset="-122"/>
              </a:rPr>
              <a:t>第</a:t>
            </a:r>
            <a:r>
              <a:rPr lang="en-US" altLang="zh-CN" sz="2400">
                <a:solidFill>
                  <a:srgbClr val="CCFF33"/>
                </a:solidFill>
                <a:latin typeface="Arial" panose="020B0604020202020204" pitchFamily="34" charset="0"/>
                <a:ea typeface="楷体_GB2312" pitchFamily="49" charset="-122"/>
              </a:rPr>
              <a:t>i</a:t>
            </a:r>
            <a:r>
              <a:rPr lang="zh-CN" altLang="en-US" sz="2400">
                <a:solidFill>
                  <a:srgbClr val="CCFF33"/>
                </a:solidFill>
                <a:latin typeface="Arial" panose="020B0604020202020204" pitchFamily="34" charset="0"/>
                <a:ea typeface="楷体_GB2312" pitchFamily="49" charset="-122"/>
              </a:rPr>
              <a:t>条以后</a:t>
            </a:r>
            <a:r>
              <a:rPr lang="zh-CN" altLang="en-US" sz="2400">
                <a:solidFill>
                  <a:srgbClr val="FFFF00"/>
                </a:solidFill>
                <a:latin typeface="Arial" panose="020B0604020202020204" pitchFamily="34" charset="0"/>
                <a:ea typeface="楷体_GB2312" pitchFamily="49" charset="-122"/>
              </a:rPr>
              <a:t>的语句。 </a:t>
            </a:r>
            <a:endParaRPr lang="zh-CN" altLang="en-US" sz="2400">
              <a:solidFill>
                <a:srgbClr val="FFFF00"/>
              </a:solidFill>
              <a:latin typeface="Arial" panose="020B0604020202020204" pitchFamily="34" charset="0"/>
              <a:ea typeface="楷体_GB2312" pitchFamily="49" charset="-122"/>
            </a:endParaRPr>
          </a:p>
        </p:txBody>
      </p:sp>
      <p:sp>
        <p:nvSpPr>
          <p:cNvPr id="21514" name="Text Box 10"/>
          <p:cNvSpPr txBox="1">
            <a:spLocks noChangeArrowheads="1"/>
          </p:cNvSpPr>
          <p:nvPr/>
        </p:nvSpPr>
        <p:spPr bwMode="auto">
          <a:xfrm>
            <a:off x="717308" y="5715853"/>
            <a:ext cx="642385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华文新魏" panose="02010800040101010101" pitchFamily="2" charset="-122"/>
              </a:rPr>
              <a:t>④</a:t>
            </a:r>
            <a:r>
              <a:rPr lang="zh-CN" altLang="en-US" sz="2400">
                <a:solidFill>
                  <a:srgbClr val="FFFF00"/>
                </a:solidFill>
                <a:latin typeface="Arial" panose="020B0604020202020204" pitchFamily="34" charset="0"/>
                <a:ea typeface="楷体_GB2312" pitchFamily="49" charset="-122"/>
              </a:rPr>
              <a:t>如果都不相等，则执行</a:t>
            </a:r>
            <a:r>
              <a:rPr lang="en-US" altLang="zh-CN" sz="2400">
                <a:solidFill>
                  <a:srgbClr val="FFFF00"/>
                </a:solidFill>
                <a:latin typeface="Arial" panose="020B0604020202020204" pitchFamily="34" charset="0"/>
                <a:ea typeface="楷体_GB2312" pitchFamily="49" charset="-122"/>
              </a:rPr>
              <a:t>default</a:t>
            </a:r>
            <a:r>
              <a:rPr lang="zh-CN" altLang="en-US" sz="2400">
                <a:solidFill>
                  <a:srgbClr val="FFFF00"/>
                </a:solidFill>
                <a:latin typeface="Arial" panose="020B0604020202020204" pitchFamily="34" charset="0"/>
                <a:ea typeface="楷体_GB2312" pitchFamily="49" charset="-122"/>
              </a:rPr>
              <a:t>以后的语句。 </a:t>
            </a:r>
            <a:endParaRPr lang="zh-CN" altLang="en-US" sz="2400">
              <a:solidFill>
                <a:srgbClr val="FFFF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subTnLst>
                                    <p:audio>
                                      <p:cMediaNode>
                                        <p:cTn display="0" masterRel="sameClick">
                                          <p:stCondLst>
                                            <p:cond evt="begin" delay="0">
                                              <p:tn val="5"/>
                                            </p:cond>
                                          </p:stCondLst>
                                          <p:endCondLst>
                                            <p:cond evt="onStopAudio" delay="0">
                                              <p:tgtEl>
                                                <p:sldTgt/>
                                              </p:tgtEl>
                                            </p:cond>
                                          </p:endCondLst>
                                        </p:cTn>
                                        <p:tgtEl>
                                          <p:sndTgt r:embed="rId1" name="notify.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box(in)">
                                      <p:cBhvr>
                                        <p:cTn id="12" dur="500"/>
                                        <p:tgtEl>
                                          <p:spTgt spid="2150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strips(upRight)">
                                      <p:cBhvr>
                                        <p:cTn id="17" dur="500"/>
                                        <p:tgtEl>
                                          <p:spTgt spid="21508"/>
                                        </p:tgtEl>
                                      </p:cBhvr>
                                    </p:animEffect>
                                  </p:childTnLst>
                                  <p:subTnLst>
                                    <p:set>
                                      <p:cBhvr override="childStyle">
                                        <p:cTn dur="1" fill="hold" display="0" masterRel="nextClick" afterEffect="1"/>
                                        <p:tgtEl>
                                          <p:spTgt spid="2150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21509"/>
                                        </p:tgtEl>
                                        <p:attrNameLst>
                                          <p:attrName>style.visibility</p:attrName>
                                        </p:attrNameLst>
                                      </p:cBhvr>
                                      <p:to>
                                        <p:strVal val="visible"/>
                                      </p:to>
                                    </p:set>
                                    <p:animEffect transition="in" filter="strips(upRight)">
                                      <p:cBhvr>
                                        <p:cTn id="22" dur="500"/>
                                        <p:tgtEl>
                                          <p:spTgt spid="21509"/>
                                        </p:tgtEl>
                                      </p:cBhvr>
                                    </p:animEffect>
                                  </p:childTnLst>
                                  <p:subTnLst>
                                    <p:set>
                                      <p:cBhvr override="childStyle">
                                        <p:cTn dur="1" fill="hold" display="0" masterRel="nextClick" afterEffect="1"/>
                                        <p:tgtEl>
                                          <p:spTgt spid="2150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10"/>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511"/>
                                        </p:tgtEl>
                                        <p:attrNameLst>
                                          <p:attrName>style.visibility</p:attrName>
                                        </p:attrNameLst>
                                      </p:cBhvr>
                                      <p:to>
                                        <p:strVal val="visible"/>
                                      </p:to>
                                    </p:set>
                                    <p:anim calcmode="lin" valueType="num">
                                      <p:cBhvr additive="base">
                                        <p:cTn id="31" dur="500" fill="hold"/>
                                        <p:tgtEl>
                                          <p:spTgt spid="21511"/>
                                        </p:tgtEl>
                                        <p:attrNameLst>
                                          <p:attrName>ppt_x</p:attrName>
                                        </p:attrNameLst>
                                      </p:cBhvr>
                                      <p:tavLst>
                                        <p:tav tm="0">
                                          <p:val>
                                            <p:strVal val="1+#ppt_w/2"/>
                                          </p:val>
                                        </p:tav>
                                        <p:tav tm="100000">
                                          <p:val>
                                            <p:strVal val="#ppt_x"/>
                                          </p:val>
                                        </p:tav>
                                      </p:tavLst>
                                    </p:anim>
                                    <p:anim calcmode="lin" valueType="num">
                                      <p:cBhvr additive="base">
                                        <p:cTn id="32" dur="500" fill="hold"/>
                                        <p:tgtEl>
                                          <p:spTgt spid="215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215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75"/>
                                  </p:iterate>
                                  <p:childTnLst>
                                    <p:set>
                                      <p:cBhvr>
                                        <p:cTn id="40" dur="1" fill="hold">
                                          <p:stCondLst>
                                            <p:cond delay="74"/>
                                          </p:stCondLst>
                                        </p:cTn>
                                        <p:tgtEl>
                                          <p:spTgt spid="215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75"/>
                                  </p:iterate>
                                  <p:childTnLst>
                                    <p:set>
                                      <p:cBhvr>
                                        <p:cTn id="44" dur="1" fill="hold">
                                          <p:stCondLst>
                                            <p:cond delay="74"/>
                                          </p:stCondLst>
                                        </p:cTn>
                                        <p:tgtEl>
                                          <p:spTgt spid="21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utoUpdateAnimBg="0"/>
      <p:bldP spid="21508" grpId="0" animBg="1" autoUpdateAnimBg="0"/>
      <p:bldP spid="21509" grpId="0" animBg="1" autoUpdateAnimBg="0"/>
      <p:bldP spid="21510" grpId="0" autoUpdateAnimBg="0"/>
      <p:bldP spid="21511" grpId="0" autoUpdateAnimBg="0"/>
      <p:bldP spid="21512" grpId="0" autoUpdateAnimBg="0"/>
      <p:bldP spid="21513" grpId="0" autoUpdateAnimBg="0"/>
      <p:bldP spid="215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89710" y="381000"/>
            <a:ext cx="9701543" cy="381000"/>
          </a:xfrm>
        </p:spPr>
        <p:txBody>
          <a:bodyPr>
            <a:normAutofit fontScale="90000"/>
          </a:bodyPr>
          <a:lstStyle/>
          <a:p>
            <a:pPr algn="l" eaLnBrk="1" hangingPunct="1"/>
            <a:r>
              <a:rPr lang="zh-CN" altLang="en-US" sz="2400" b="1" dirty="0">
                <a:solidFill>
                  <a:srgbClr val="FFFFCC"/>
                </a:solidFill>
                <a:ea typeface="楷体_GB2312" pitchFamily="49" charset="-122"/>
              </a:rPr>
              <a:t>       语句标号的概念</a:t>
            </a:r>
            <a:r>
              <a:rPr lang="en-US" altLang="zh-CN" sz="2400" b="1" dirty="0">
                <a:solidFill>
                  <a:srgbClr val="FFFFCC"/>
                </a:solidFill>
                <a:latin typeface="Arial" panose="020B0604020202020204" pitchFamily="34" charset="0"/>
                <a:ea typeface="楷体_GB2312" pitchFamily="49" charset="-122"/>
              </a:rPr>
              <a:t>: </a:t>
            </a:r>
            <a:endParaRPr lang="en-US" altLang="zh-CN" sz="2400" b="1" dirty="0">
              <a:solidFill>
                <a:srgbClr val="FFFFCC"/>
              </a:solidFill>
              <a:latin typeface="Arial" panose="020B0604020202020204" pitchFamily="34" charset="0"/>
              <a:ea typeface="楷体_GB2312" pitchFamily="49" charset="-122"/>
            </a:endParaRPr>
          </a:p>
        </p:txBody>
      </p:sp>
      <p:sp>
        <p:nvSpPr>
          <p:cNvPr id="22531" name="Text Box 3"/>
          <p:cNvSpPr txBox="1">
            <a:spLocks noChangeArrowheads="1"/>
          </p:cNvSpPr>
          <p:nvPr/>
        </p:nvSpPr>
        <p:spPr bwMode="auto">
          <a:xfrm>
            <a:off x="807871" y="768646"/>
            <a:ext cx="4756728" cy="600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#include &lt;iostream&gt;</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using namespace std;</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int main(void){</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char grade;</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r>
              <a:rPr lang="en-US" altLang="zh-CN" sz="2400" dirty="0" err="1">
                <a:solidFill>
                  <a:srgbClr val="FFFFCC"/>
                </a:solidFill>
                <a:latin typeface="Arial" panose="020B0604020202020204" pitchFamily="34" charset="0"/>
                <a:cs typeface="Times New Roman" panose="02020603050405020304" pitchFamily="18" charset="0"/>
              </a:rPr>
              <a:t>cin</a:t>
            </a:r>
            <a:r>
              <a:rPr lang="en-US" altLang="zh-CN" sz="2400" dirty="0">
                <a:solidFill>
                  <a:srgbClr val="FFFFCC"/>
                </a:solidFill>
                <a:latin typeface="Arial" panose="020B0604020202020204" pitchFamily="34" charset="0"/>
                <a:cs typeface="Times New Roman" panose="02020603050405020304" pitchFamily="18" charset="0"/>
              </a:rPr>
              <a:t> &gt;&gt; grade;</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latin typeface="Arial" panose="020B0604020202020204" pitchFamily="34" charset="0"/>
                <a:cs typeface="Times New Roman" panose="02020603050405020304" pitchFamily="18" charset="0"/>
              </a:rPr>
              <a:t>    </a:t>
            </a:r>
            <a:r>
              <a:rPr lang="en-US" altLang="zh-CN" sz="2400" dirty="0">
                <a:solidFill>
                  <a:srgbClr val="FFFF00"/>
                </a:solidFill>
                <a:latin typeface="Arial" panose="020B0604020202020204" pitchFamily="34" charset="0"/>
                <a:cs typeface="Times New Roman" panose="02020603050405020304" pitchFamily="18" charset="0"/>
              </a:rPr>
              <a:t>switch(grade)</a:t>
            </a:r>
            <a:endParaRPr lang="zh-CN" altLang="en-US" sz="240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zh-CN" altLang="en-US" sz="2400" dirty="0">
                <a:solidFill>
                  <a:srgbClr val="FFFF00"/>
                </a:solidFill>
                <a:latin typeface="Arial" panose="020B0604020202020204" pitchFamily="34" charset="0"/>
                <a:cs typeface="Times New Roman" panose="02020603050405020304" pitchFamily="18" charset="0"/>
              </a:rPr>
              <a:t>    </a:t>
            </a:r>
            <a:r>
              <a:rPr lang="en-US" altLang="zh-CN" sz="2400" dirty="0">
                <a:solidFill>
                  <a:srgbClr val="FFFF00"/>
                </a:solidFill>
                <a:latin typeface="Arial" panose="020B0604020202020204" pitchFamily="34" charset="0"/>
                <a:cs typeface="Times New Roman" panose="02020603050405020304" pitchFamily="18" charset="0"/>
              </a:rPr>
              <a:t>{</a:t>
            </a:r>
            <a:endParaRPr lang="en-US" altLang="zh-CN" sz="240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00"/>
                </a:solidFill>
                <a:latin typeface="Arial" panose="020B0604020202020204" pitchFamily="34" charset="0"/>
                <a:cs typeface="Times New Roman" panose="02020603050405020304" pitchFamily="18" charset="0"/>
              </a:rPr>
              <a:t>    </a:t>
            </a:r>
            <a:r>
              <a:rPr lang="en-US" altLang="zh-CN" sz="2400" dirty="0">
                <a:solidFill>
                  <a:srgbClr val="66FF33"/>
                </a:solidFill>
                <a:latin typeface="Arial" panose="020B0604020202020204" pitchFamily="34" charset="0"/>
                <a:cs typeface="Times New Roman" panose="02020603050405020304" pitchFamily="18" charset="0"/>
              </a:rPr>
              <a:t>case  'A':</a:t>
            </a:r>
            <a:r>
              <a:rPr lang="en-US" altLang="zh-CN" sz="2400" dirty="0">
                <a:solidFill>
                  <a:srgbClr val="FFFF00"/>
                </a:solidFill>
                <a:latin typeface="Arial" panose="020B0604020202020204" pitchFamily="34" charset="0"/>
                <a:cs typeface="Times New Roman" panose="02020603050405020304" pitchFamily="18" charset="0"/>
              </a:rPr>
              <a:t>  </a:t>
            </a:r>
            <a:r>
              <a:rPr lang="en-US" altLang="zh-CN" sz="2400" dirty="0" err="1">
                <a:solidFill>
                  <a:srgbClr val="FFFF00"/>
                </a:solidFill>
                <a:latin typeface="Arial" panose="020B0604020202020204" pitchFamily="34" charset="0"/>
                <a:cs typeface="Times New Roman" panose="02020603050405020304" pitchFamily="18" charset="0"/>
              </a:rPr>
              <a:t>cout</a:t>
            </a:r>
            <a:r>
              <a:rPr lang="en-US" altLang="zh-CN" sz="2400" dirty="0">
                <a:solidFill>
                  <a:srgbClr val="FFFF00"/>
                </a:solidFill>
                <a:latin typeface="Arial" panose="020B0604020202020204" pitchFamily="34" charset="0"/>
                <a:cs typeface="Times New Roman" panose="02020603050405020304" pitchFamily="18" charset="0"/>
              </a:rPr>
              <a:t> &lt;&lt; "90—100\n";</a:t>
            </a:r>
            <a:endParaRPr lang="en-US" altLang="zh-CN" sz="240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00"/>
                </a:solidFill>
                <a:latin typeface="Arial" panose="020B0604020202020204" pitchFamily="34" charset="0"/>
                <a:cs typeface="Times New Roman" panose="02020603050405020304" pitchFamily="18" charset="0"/>
              </a:rPr>
              <a:t>    </a:t>
            </a:r>
            <a:r>
              <a:rPr lang="en-US" altLang="zh-CN" sz="2400" dirty="0">
                <a:solidFill>
                  <a:srgbClr val="66FF33"/>
                </a:solidFill>
                <a:latin typeface="Arial" panose="020B0604020202020204" pitchFamily="34" charset="0"/>
                <a:cs typeface="Times New Roman" panose="02020603050405020304" pitchFamily="18" charset="0"/>
              </a:rPr>
              <a:t>case  'B':</a:t>
            </a:r>
            <a:r>
              <a:rPr lang="en-US" altLang="zh-CN" sz="2400" dirty="0">
                <a:solidFill>
                  <a:srgbClr val="FFFF00"/>
                </a:solidFill>
                <a:latin typeface="Arial" panose="020B0604020202020204" pitchFamily="34" charset="0"/>
                <a:cs typeface="Times New Roman" panose="02020603050405020304" pitchFamily="18" charset="0"/>
              </a:rPr>
              <a:t>  </a:t>
            </a:r>
            <a:r>
              <a:rPr lang="en-US" altLang="zh-CN" sz="2400" dirty="0" err="1">
                <a:solidFill>
                  <a:srgbClr val="FFFF00"/>
                </a:solidFill>
                <a:latin typeface="Arial" panose="020B0604020202020204" pitchFamily="34" charset="0"/>
                <a:cs typeface="Times New Roman" panose="02020603050405020304" pitchFamily="18" charset="0"/>
              </a:rPr>
              <a:t>cout</a:t>
            </a:r>
            <a:r>
              <a:rPr lang="en-US" altLang="zh-CN" sz="2400" dirty="0">
                <a:solidFill>
                  <a:srgbClr val="FFFF00"/>
                </a:solidFill>
                <a:latin typeface="Arial" panose="020B0604020202020204" pitchFamily="34" charset="0"/>
                <a:cs typeface="Times New Roman" panose="02020603050405020304" pitchFamily="18" charset="0"/>
              </a:rPr>
              <a:t> &lt;&lt; "80—89\n";</a:t>
            </a:r>
            <a:endParaRPr lang="en-US" altLang="zh-CN" sz="240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00"/>
                </a:solidFill>
                <a:latin typeface="Arial" panose="020B0604020202020204" pitchFamily="34" charset="0"/>
                <a:cs typeface="Times New Roman" panose="02020603050405020304" pitchFamily="18" charset="0"/>
              </a:rPr>
              <a:t>    </a:t>
            </a:r>
            <a:r>
              <a:rPr lang="en-US" altLang="zh-CN" sz="2400" dirty="0">
                <a:solidFill>
                  <a:srgbClr val="66FF33"/>
                </a:solidFill>
                <a:latin typeface="Arial" panose="020B0604020202020204" pitchFamily="34" charset="0"/>
                <a:cs typeface="Times New Roman" panose="02020603050405020304" pitchFamily="18" charset="0"/>
              </a:rPr>
              <a:t>case  'C':</a:t>
            </a:r>
            <a:r>
              <a:rPr lang="en-US" altLang="zh-CN" sz="2400" dirty="0">
                <a:solidFill>
                  <a:srgbClr val="FFFF00"/>
                </a:solidFill>
                <a:latin typeface="Arial" panose="020B0604020202020204" pitchFamily="34" charset="0"/>
                <a:cs typeface="Times New Roman" panose="02020603050405020304" pitchFamily="18" charset="0"/>
              </a:rPr>
              <a:t>  </a:t>
            </a:r>
            <a:r>
              <a:rPr lang="en-US" altLang="zh-CN" sz="2400" dirty="0" err="1">
                <a:solidFill>
                  <a:srgbClr val="FFFF00"/>
                </a:solidFill>
                <a:latin typeface="Arial" panose="020B0604020202020204" pitchFamily="34" charset="0"/>
                <a:cs typeface="Times New Roman" panose="02020603050405020304" pitchFamily="18" charset="0"/>
              </a:rPr>
              <a:t>cout</a:t>
            </a:r>
            <a:r>
              <a:rPr lang="en-US" altLang="zh-CN" sz="2400" dirty="0">
                <a:solidFill>
                  <a:srgbClr val="FFFF00"/>
                </a:solidFill>
                <a:latin typeface="Arial" panose="020B0604020202020204" pitchFamily="34" charset="0"/>
                <a:cs typeface="Times New Roman" panose="02020603050405020304" pitchFamily="18" charset="0"/>
              </a:rPr>
              <a:t> &lt;&lt; "70—79\n";</a:t>
            </a:r>
            <a:endParaRPr lang="en-US" altLang="zh-CN" sz="240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00"/>
                </a:solidFill>
                <a:latin typeface="Arial" panose="020B0604020202020204" pitchFamily="34" charset="0"/>
                <a:cs typeface="Times New Roman" panose="02020603050405020304" pitchFamily="18" charset="0"/>
              </a:rPr>
              <a:t>    </a:t>
            </a:r>
            <a:r>
              <a:rPr lang="en-US" altLang="zh-CN" sz="2400" dirty="0">
                <a:solidFill>
                  <a:srgbClr val="66FF33"/>
                </a:solidFill>
                <a:latin typeface="Arial" panose="020B0604020202020204" pitchFamily="34" charset="0"/>
                <a:cs typeface="Times New Roman" panose="02020603050405020304" pitchFamily="18" charset="0"/>
              </a:rPr>
              <a:t>case  'D':</a:t>
            </a:r>
            <a:r>
              <a:rPr lang="en-US" altLang="zh-CN" sz="2400" dirty="0">
                <a:solidFill>
                  <a:srgbClr val="FFFF00"/>
                </a:solidFill>
                <a:latin typeface="Arial" panose="020B0604020202020204" pitchFamily="34" charset="0"/>
                <a:cs typeface="Times New Roman" panose="02020603050405020304" pitchFamily="18" charset="0"/>
              </a:rPr>
              <a:t>  </a:t>
            </a:r>
            <a:r>
              <a:rPr lang="en-US" altLang="zh-CN" sz="2400" dirty="0" err="1">
                <a:solidFill>
                  <a:srgbClr val="FFFF00"/>
                </a:solidFill>
                <a:latin typeface="Arial" panose="020B0604020202020204" pitchFamily="34" charset="0"/>
                <a:cs typeface="Times New Roman" panose="02020603050405020304" pitchFamily="18" charset="0"/>
              </a:rPr>
              <a:t>cout</a:t>
            </a:r>
            <a:r>
              <a:rPr lang="en-US" altLang="zh-CN" sz="2400" dirty="0">
                <a:solidFill>
                  <a:srgbClr val="FFFF00"/>
                </a:solidFill>
                <a:latin typeface="Arial" panose="020B0604020202020204" pitchFamily="34" charset="0"/>
                <a:cs typeface="Times New Roman" panose="02020603050405020304" pitchFamily="18" charset="0"/>
              </a:rPr>
              <a:t> &lt;&lt; "60—89\n";</a:t>
            </a:r>
            <a:endParaRPr lang="en-US" altLang="zh-CN" sz="240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00"/>
                </a:solidFill>
                <a:latin typeface="Arial" panose="020B0604020202020204" pitchFamily="34" charset="0"/>
                <a:cs typeface="Times New Roman" panose="02020603050405020304" pitchFamily="18" charset="0"/>
              </a:rPr>
              <a:t>    </a:t>
            </a:r>
            <a:r>
              <a:rPr lang="en-US" altLang="zh-CN" sz="2400" dirty="0">
                <a:solidFill>
                  <a:srgbClr val="66FF33"/>
                </a:solidFill>
                <a:latin typeface="Arial" panose="020B0604020202020204" pitchFamily="34" charset="0"/>
                <a:cs typeface="Times New Roman" panose="02020603050405020304" pitchFamily="18" charset="0"/>
              </a:rPr>
              <a:t>case  'E':</a:t>
            </a:r>
            <a:r>
              <a:rPr lang="en-US" altLang="zh-CN" sz="2400" dirty="0">
                <a:solidFill>
                  <a:srgbClr val="FFFF00"/>
                </a:solidFill>
                <a:latin typeface="Arial" panose="020B0604020202020204" pitchFamily="34" charset="0"/>
                <a:cs typeface="Times New Roman" panose="02020603050405020304" pitchFamily="18" charset="0"/>
              </a:rPr>
              <a:t>  </a:t>
            </a:r>
            <a:r>
              <a:rPr lang="en-US" altLang="zh-CN" sz="2400" dirty="0" err="1">
                <a:solidFill>
                  <a:srgbClr val="FFFF00"/>
                </a:solidFill>
                <a:latin typeface="Arial" panose="020B0604020202020204" pitchFamily="34" charset="0"/>
                <a:cs typeface="Times New Roman" panose="02020603050405020304" pitchFamily="18" charset="0"/>
              </a:rPr>
              <a:t>cout</a:t>
            </a:r>
            <a:r>
              <a:rPr lang="en-US" altLang="zh-CN" sz="2400" dirty="0">
                <a:solidFill>
                  <a:srgbClr val="FFFF00"/>
                </a:solidFill>
                <a:latin typeface="Arial" panose="020B0604020202020204" pitchFamily="34" charset="0"/>
                <a:cs typeface="Times New Roman" panose="02020603050405020304" pitchFamily="18" charset="0"/>
              </a:rPr>
              <a:t> &lt;&lt; "&lt;60\n";</a:t>
            </a:r>
            <a:endParaRPr lang="en-US" altLang="zh-CN" sz="240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00"/>
                </a:solidFill>
                <a:latin typeface="Arial" panose="020B0604020202020204" pitchFamily="34" charset="0"/>
                <a:cs typeface="Times New Roman" panose="02020603050405020304" pitchFamily="18" charset="0"/>
              </a:rPr>
              <a:t>    </a:t>
            </a:r>
            <a:r>
              <a:rPr lang="en-US" altLang="zh-CN" sz="2400" dirty="0">
                <a:solidFill>
                  <a:srgbClr val="66FF33"/>
                </a:solidFill>
                <a:latin typeface="Arial" panose="020B0604020202020204" pitchFamily="34" charset="0"/>
                <a:cs typeface="Times New Roman" panose="02020603050405020304" pitchFamily="18" charset="0"/>
              </a:rPr>
              <a:t>default :</a:t>
            </a:r>
            <a:r>
              <a:rPr lang="en-US" altLang="zh-CN" sz="2400" dirty="0">
                <a:solidFill>
                  <a:srgbClr val="FFFF00"/>
                </a:solidFill>
                <a:latin typeface="Arial" panose="020B0604020202020204" pitchFamily="34" charset="0"/>
                <a:cs typeface="Times New Roman" panose="02020603050405020304" pitchFamily="18" charset="0"/>
              </a:rPr>
              <a:t>    </a:t>
            </a:r>
            <a:r>
              <a:rPr lang="en-US" altLang="zh-CN" sz="2400" dirty="0" err="1">
                <a:solidFill>
                  <a:srgbClr val="FFFF00"/>
                </a:solidFill>
                <a:latin typeface="Arial" panose="020B0604020202020204" pitchFamily="34" charset="0"/>
                <a:cs typeface="Times New Roman" panose="02020603050405020304" pitchFamily="18" charset="0"/>
              </a:rPr>
              <a:t>cout</a:t>
            </a:r>
            <a:r>
              <a:rPr lang="en-US" altLang="zh-CN" sz="2400" dirty="0">
                <a:solidFill>
                  <a:srgbClr val="FFFF00"/>
                </a:solidFill>
                <a:latin typeface="Arial" panose="020B0604020202020204" pitchFamily="34" charset="0"/>
                <a:cs typeface="Times New Roman" panose="02020603050405020304" pitchFamily="18" charset="0"/>
              </a:rPr>
              <a:t> &lt;&lt; "error!\n";</a:t>
            </a:r>
            <a:endParaRPr lang="en-US" altLang="zh-CN" sz="240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00"/>
                </a:solidFill>
                <a:latin typeface="Arial" panose="020B0604020202020204" pitchFamily="34" charset="0"/>
                <a:cs typeface="Times New Roman" panose="02020603050405020304" pitchFamily="18" charset="0"/>
              </a:rPr>
              <a:t>    }</a:t>
            </a:r>
            <a:endParaRPr lang="en-US" altLang="zh-CN" sz="240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00"/>
                </a:solidFill>
                <a:latin typeface="Arial" panose="020B0604020202020204" pitchFamily="34" charset="0"/>
                <a:cs typeface="Times New Roman" panose="02020603050405020304" pitchFamily="18" charset="0"/>
              </a:rPr>
              <a:t>    return 0;</a:t>
            </a:r>
            <a:endParaRPr lang="en-US" altLang="zh-CN" sz="240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a:t>
            </a:r>
            <a:endParaRPr lang="en-US" altLang="zh-CN" sz="2400" dirty="0">
              <a:solidFill>
                <a:srgbClr val="FFFFCC"/>
              </a:solidFill>
              <a:latin typeface="Arial" panose="020B0604020202020204" pitchFamily="34" charset="0"/>
              <a:cs typeface="Times New Roman" panose="02020603050405020304" pitchFamily="18" charset="0"/>
            </a:endParaRPr>
          </a:p>
        </p:txBody>
      </p:sp>
      <p:sp>
        <p:nvSpPr>
          <p:cNvPr id="22532" name="AutoShape 4">
            <a:hlinkClick r:id="rId1" action="ppaction://program" highlightClick="1"/>
          </p:cNvPr>
          <p:cNvSpPr>
            <a:spLocks noChangeArrowheads="1"/>
          </p:cNvSpPr>
          <p:nvPr/>
        </p:nvSpPr>
        <p:spPr bwMode="auto">
          <a:xfrm>
            <a:off x="6675271" y="5950246"/>
            <a:ext cx="1830388" cy="533400"/>
          </a:xfrm>
          <a:prstGeom prst="actionButtonBlank">
            <a:avLst/>
          </a:prstGeom>
          <a:solidFill>
            <a:srgbClr val="3366FF"/>
          </a:solidFill>
          <a:ln w="9525">
            <a:solidFill>
              <a:srgbClr val="0000FF"/>
            </a:solidFill>
            <a:miter lim="800000"/>
            <a:headEnd type="none" w="lg" len="me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00"/>
                </a:solidFill>
                <a:latin typeface="Arial" panose="020B0604020202020204" pitchFamily="34" charset="0"/>
                <a:ea typeface="楷体_GB2312" pitchFamily="49" charset="-122"/>
              </a:rPr>
              <a:t>CHAP3EX5</a:t>
            </a:r>
            <a:endParaRPr kumimoji="0" lang="en-US" altLang="zh-CN" sz="2400">
              <a:solidFill>
                <a:srgbClr val="FFFF00"/>
              </a:solidFill>
              <a:latin typeface="Arial" panose="020B0604020202020204" pitchFamily="34" charset="0"/>
              <a:ea typeface="楷体_GB2312" pitchFamily="49" charset="-122"/>
            </a:endParaRPr>
          </a:p>
        </p:txBody>
      </p:sp>
      <p:sp>
        <p:nvSpPr>
          <p:cNvPr id="22533" name="AutoShape 5"/>
          <p:cNvSpPr/>
          <p:nvPr/>
        </p:nvSpPr>
        <p:spPr bwMode="auto">
          <a:xfrm>
            <a:off x="5765635" y="3030834"/>
            <a:ext cx="2020887" cy="481012"/>
          </a:xfrm>
          <a:prstGeom prst="borderCallout2">
            <a:avLst>
              <a:gd name="adj1" fmla="val 23764"/>
              <a:gd name="adj2" fmla="val -3769"/>
              <a:gd name="adj3" fmla="val 23764"/>
              <a:gd name="adj4" fmla="val -170463"/>
              <a:gd name="adj5" fmla="val 457426"/>
              <a:gd name="adj6" fmla="val -171329"/>
            </a:avLst>
          </a:prstGeom>
          <a:noFill/>
          <a:ln w="9525">
            <a:solidFill>
              <a:srgbClr val="66FF33"/>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66FF33"/>
                </a:solidFill>
                <a:latin typeface="Arial" panose="020B0604020202020204" pitchFamily="34" charset="0"/>
                <a:ea typeface="楷体_GB2312" pitchFamily="49" charset="-122"/>
              </a:rPr>
              <a:t>语句标号。</a:t>
            </a:r>
            <a:endParaRPr kumimoji="0" lang="zh-CN" altLang="en-US" sz="2400">
              <a:solidFill>
                <a:srgbClr val="66FF33"/>
              </a:solidFill>
              <a:latin typeface="Arial" panose="020B0604020202020204" pitchFamily="34" charset="0"/>
              <a:ea typeface="楷体_GB2312" pitchFamily="49" charset="-122"/>
            </a:endParaRPr>
          </a:p>
        </p:txBody>
      </p:sp>
      <p:sp>
        <p:nvSpPr>
          <p:cNvPr id="22534" name="Line 6"/>
          <p:cNvSpPr>
            <a:spLocks noChangeShapeType="1"/>
          </p:cNvSpPr>
          <p:nvPr/>
        </p:nvSpPr>
        <p:spPr bwMode="auto">
          <a:xfrm flipH="1">
            <a:off x="579271" y="2978446"/>
            <a:ext cx="1752600" cy="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35" name="Line 7"/>
          <p:cNvSpPr>
            <a:spLocks noChangeShapeType="1"/>
          </p:cNvSpPr>
          <p:nvPr/>
        </p:nvSpPr>
        <p:spPr bwMode="auto">
          <a:xfrm>
            <a:off x="579271" y="2978446"/>
            <a:ext cx="0" cy="99060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36" name="Line 8"/>
          <p:cNvSpPr>
            <a:spLocks noChangeShapeType="1"/>
          </p:cNvSpPr>
          <p:nvPr/>
        </p:nvSpPr>
        <p:spPr bwMode="auto">
          <a:xfrm>
            <a:off x="579271" y="3969046"/>
            <a:ext cx="685800" cy="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37" name="Line 9"/>
          <p:cNvSpPr>
            <a:spLocks noChangeShapeType="1"/>
          </p:cNvSpPr>
          <p:nvPr/>
        </p:nvSpPr>
        <p:spPr bwMode="auto">
          <a:xfrm>
            <a:off x="1265071" y="3969046"/>
            <a:ext cx="0" cy="1447800"/>
          </a:xfrm>
          <a:prstGeom prst="line">
            <a:avLst/>
          </a:prstGeom>
          <a:noFill/>
          <a:ln w="9525">
            <a:solidFill>
              <a:srgbClr val="66FF33"/>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38" name="Text Box 10"/>
          <p:cNvSpPr txBox="1">
            <a:spLocks noChangeArrowheads="1"/>
          </p:cNvSpPr>
          <p:nvPr/>
        </p:nvSpPr>
        <p:spPr bwMode="auto">
          <a:xfrm>
            <a:off x="6959600" y="304800"/>
            <a:ext cx="187613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break</a:t>
            </a:r>
            <a:r>
              <a:rPr lang="zh-CN" altLang="en-US" sz="2400" dirty="0">
                <a:solidFill>
                  <a:srgbClr val="66FF33"/>
                </a:solidFill>
                <a:latin typeface="Arial" panose="020B0604020202020204" pitchFamily="34" charset="0"/>
                <a:ea typeface="楷体_GB2312" pitchFamily="49" charset="-122"/>
              </a:rPr>
              <a:t>语句：</a:t>
            </a:r>
            <a:endParaRPr lang="zh-CN" altLang="en-US" sz="2400" dirty="0">
              <a:solidFill>
                <a:srgbClr val="66FF33"/>
              </a:solidFill>
              <a:latin typeface="Arial" panose="020B0604020202020204" pitchFamily="34" charset="0"/>
              <a:ea typeface="楷体_GB2312" pitchFamily="49" charset="-122"/>
            </a:endParaRPr>
          </a:p>
        </p:txBody>
      </p:sp>
      <p:sp>
        <p:nvSpPr>
          <p:cNvPr id="22539" name="Text Box 11"/>
          <p:cNvSpPr txBox="1">
            <a:spLocks noChangeArrowheads="1"/>
          </p:cNvSpPr>
          <p:nvPr/>
        </p:nvSpPr>
        <p:spPr bwMode="auto">
          <a:xfrm>
            <a:off x="6959600" y="713258"/>
            <a:ext cx="243878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格式：  </a:t>
            </a:r>
            <a:r>
              <a:rPr lang="en-US" altLang="zh-CN" sz="2400" dirty="0">
                <a:solidFill>
                  <a:srgbClr val="66FF33"/>
                </a:solidFill>
                <a:latin typeface="Arial" panose="020B0604020202020204" pitchFamily="34" charset="0"/>
                <a:ea typeface="楷体_GB2312" pitchFamily="49" charset="-122"/>
              </a:rPr>
              <a:t>break</a:t>
            </a:r>
            <a:r>
              <a:rPr lang="zh-CN" altLang="en-US" sz="2400" dirty="0">
                <a:solidFill>
                  <a:srgbClr val="66FF33"/>
                </a:solidFill>
                <a:latin typeface="Arial" panose="020B0604020202020204" pitchFamily="34" charset="0"/>
                <a:ea typeface="楷体_GB2312" pitchFamily="49" charset="-122"/>
              </a:rPr>
              <a:t>； </a:t>
            </a:r>
            <a:endParaRPr lang="zh-CN" altLang="en-US" sz="2400" dirty="0">
              <a:solidFill>
                <a:srgbClr val="66FF33"/>
              </a:solidFill>
              <a:latin typeface="Arial" panose="020B0604020202020204" pitchFamily="34" charset="0"/>
              <a:ea typeface="楷体_GB2312" pitchFamily="49" charset="-122"/>
            </a:endParaRPr>
          </a:p>
        </p:txBody>
      </p:sp>
      <p:sp>
        <p:nvSpPr>
          <p:cNvPr id="22540" name="Text Box 12"/>
          <p:cNvSpPr txBox="1">
            <a:spLocks noChangeArrowheads="1"/>
          </p:cNvSpPr>
          <p:nvPr/>
        </p:nvSpPr>
        <p:spPr bwMode="auto">
          <a:xfrm>
            <a:off x="6959600" y="1128361"/>
            <a:ext cx="349997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作用：中断</a:t>
            </a:r>
            <a:r>
              <a:rPr lang="en-US" altLang="zh-CN" sz="2400" dirty="0">
                <a:solidFill>
                  <a:srgbClr val="66FF33"/>
                </a:solidFill>
                <a:latin typeface="Arial" panose="020B0604020202020204" pitchFamily="34" charset="0"/>
                <a:ea typeface="楷体_GB2312" pitchFamily="49" charset="-122"/>
              </a:rPr>
              <a:t>switch</a:t>
            </a:r>
            <a:r>
              <a:rPr lang="zh-CN" altLang="en-US" sz="2400" dirty="0">
                <a:solidFill>
                  <a:srgbClr val="66FF33"/>
                </a:solidFill>
                <a:latin typeface="Arial" panose="020B0604020202020204" pitchFamily="34" charset="0"/>
                <a:ea typeface="楷体_GB2312" pitchFamily="49" charset="-122"/>
              </a:rPr>
              <a:t>流程。</a:t>
            </a:r>
            <a:endParaRPr lang="zh-CN" altLang="en-US" sz="2400" dirty="0">
              <a:solidFill>
                <a:srgbClr val="66FF33"/>
              </a:solidFill>
              <a:latin typeface="Arial" panose="020B0604020202020204" pitchFamily="34" charset="0"/>
              <a:ea typeface="楷体_GB2312" pitchFamily="49" charset="-122"/>
            </a:endParaRPr>
          </a:p>
        </p:txBody>
      </p:sp>
      <p:sp>
        <p:nvSpPr>
          <p:cNvPr id="22541" name="Text Box 13"/>
          <p:cNvSpPr txBox="1">
            <a:spLocks noChangeArrowheads="1"/>
          </p:cNvSpPr>
          <p:nvPr/>
        </p:nvSpPr>
        <p:spPr bwMode="auto">
          <a:xfrm>
            <a:off x="5303672" y="3326109"/>
            <a:ext cx="1122363"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 break;</a:t>
            </a:r>
            <a:endParaRPr lang="en-US" altLang="zh-CN" sz="240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 break;</a:t>
            </a:r>
            <a:endParaRPr lang="en-US" altLang="zh-CN" sz="240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 break;</a:t>
            </a:r>
            <a:endParaRPr lang="en-US" altLang="zh-CN" sz="240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 break;</a:t>
            </a:r>
            <a:endParaRPr lang="en-US" altLang="zh-CN" sz="240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 break;</a:t>
            </a:r>
            <a:endParaRPr lang="en-US" altLang="zh-CN" sz="2400">
              <a:solidFill>
                <a:srgbClr val="66FF33"/>
              </a:solidFill>
              <a:latin typeface="Arial" panose="020B0604020202020204" pitchFamily="34" charset="0"/>
              <a:ea typeface="楷体_GB2312" pitchFamily="49" charset="-122"/>
            </a:endParaRPr>
          </a:p>
        </p:txBody>
      </p:sp>
      <p:sp>
        <p:nvSpPr>
          <p:cNvPr id="22542" name="AutoShape 14">
            <a:hlinkClick r:id="rId2" action="ppaction://program" highlightClick="1"/>
          </p:cNvPr>
          <p:cNvSpPr>
            <a:spLocks noChangeArrowheads="1"/>
          </p:cNvSpPr>
          <p:nvPr/>
        </p:nvSpPr>
        <p:spPr bwMode="auto">
          <a:xfrm>
            <a:off x="6675271" y="5340646"/>
            <a:ext cx="1830388" cy="547688"/>
          </a:xfrm>
          <a:prstGeom prst="actionButtonBlank">
            <a:avLst/>
          </a:prstGeom>
          <a:solidFill>
            <a:srgbClr val="3366FF"/>
          </a:solidFill>
          <a:ln w="9525">
            <a:solidFill>
              <a:srgbClr val="0000FF"/>
            </a:solidFill>
            <a:miter lim="800000"/>
            <a:headEnd type="none" w="lg" len="me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00"/>
                </a:solidFill>
                <a:latin typeface="Arial" panose="020B0604020202020204" pitchFamily="34" charset="0"/>
                <a:ea typeface="楷体_GB2312" pitchFamily="49" charset="-122"/>
              </a:rPr>
              <a:t>CHAP3EX6</a:t>
            </a:r>
            <a:endParaRPr kumimoji="0" lang="en-US" altLang="zh-CN" sz="2400" dirty="0">
              <a:solidFill>
                <a:srgbClr val="FFFF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out)">
                                      <p:cBhvr>
                                        <p:cTn id="7" dur="500"/>
                                        <p:tgtEl>
                                          <p:spTgt spid="22531"/>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 calcmode="lin" valueType="num">
                                      <p:cBhvr>
                                        <p:cTn id="12" dur="1000" fill="hold"/>
                                        <p:tgtEl>
                                          <p:spTgt spid="22532"/>
                                        </p:tgtEl>
                                        <p:attrNameLst>
                                          <p:attrName>ppt_w</p:attrName>
                                        </p:attrNameLst>
                                      </p:cBhvr>
                                      <p:tavLst>
                                        <p:tav tm="0">
                                          <p:val>
                                            <p:fltVal val="0"/>
                                          </p:val>
                                        </p:tav>
                                        <p:tav tm="100000">
                                          <p:val>
                                            <p:strVal val="#ppt_w"/>
                                          </p:val>
                                        </p:tav>
                                      </p:tavLst>
                                    </p:anim>
                                    <p:anim calcmode="lin" valueType="num">
                                      <p:cBhvr>
                                        <p:cTn id="13" dur="1000" fill="hold"/>
                                        <p:tgtEl>
                                          <p:spTgt spid="22532"/>
                                        </p:tgtEl>
                                        <p:attrNameLst>
                                          <p:attrName>ppt_h</p:attrName>
                                        </p:attrNameLst>
                                      </p:cBhvr>
                                      <p:tavLst>
                                        <p:tav tm="0">
                                          <p:val>
                                            <p:fltVal val="0"/>
                                          </p:val>
                                        </p:tav>
                                        <p:tav tm="100000">
                                          <p:val>
                                            <p:strVal val="#ppt_h"/>
                                          </p:val>
                                        </p:tav>
                                      </p:tavLst>
                                    </p:anim>
                                    <p:anim calcmode="lin" valueType="num">
                                      <p:cBhvr>
                                        <p:cTn id="14" dur="1000" fill="hold"/>
                                        <p:tgtEl>
                                          <p:spTgt spid="2253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2532"/>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2532"/>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8" presetClass="entr" presetSubtype="3" fill="hold" grpId="0" nodeType="clickEffect">
                                  <p:stCondLst>
                                    <p:cond delay="0"/>
                                  </p:stCondLst>
                                  <p:childTnLst>
                                    <p:set>
                                      <p:cBhvr>
                                        <p:cTn id="19" dur="1" fill="hold">
                                          <p:stCondLst>
                                            <p:cond delay="0"/>
                                          </p:stCondLst>
                                        </p:cTn>
                                        <p:tgtEl>
                                          <p:spTgt spid="22533"/>
                                        </p:tgtEl>
                                        <p:attrNameLst>
                                          <p:attrName>style.visibility</p:attrName>
                                        </p:attrNameLst>
                                      </p:cBhvr>
                                      <p:to>
                                        <p:strVal val="visible"/>
                                      </p:to>
                                    </p:set>
                                    <p:animEffect transition="in" filter="strips(upRight)">
                                      <p:cBhvr>
                                        <p:cTn id="20" dur="500"/>
                                        <p:tgtEl>
                                          <p:spTgt spid="22533"/>
                                        </p:tgtEl>
                                      </p:cBhvr>
                                    </p:animEffect>
                                  </p:childTnLst>
                                  <p:subTnLst>
                                    <p:set>
                                      <p:cBhvr override="childStyle">
                                        <p:cTn dur="1" fill="hold" display="0" masterRel="nextClick" afterEffect="1"/>
                                        <p:tgtEl>
                                          <p:spTgt spid="2253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2534"/>
                                        </p:tgtEl>
                                        <p:attrNameLst>
                                          <p:attrName>style.visibility</p:attrName>
                                        </p:attrNameLst>
                                      </p:cBhvr>
                                      <p:to>
                                        <p:strVal val="visible"/>
                                      </p:to>
                                    </p:set>
                                    <p:animEffect transition="in" filter="wipe(right)">
                                      <p:cBhvr>
                                        <p:cTn id="25" dur="500"/>
                                        <p:tgtEl>
                                          <p:spTgt spid="2253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22535"/>
                                        </p:tgtEl>
                                        <p:attrNameLst>
                                          <p:attrName>style.visibility</p:attrName>
                                        </p:attrNameLst>
                                      </p:cBhvr>
                                      <p:to>
                                        <p:strVal val="visible"/>
                                      </p:to>
                                    </p:set>
                                    <p:animEffect transition="in" filter="wipe(up)">
                                      <p:cBhvr>
                                        <p:cTn id="29" dur="500"/>
                                        <p:tgtEl>
                                          <p:spTgt spid="22535"/>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22536"/>
                                        </p:tgtEl>
                                        <p:attrNameLst>
                                          <p:attrName>style.visibility</p:attrName>
                                        </p:attrNameLst>
                                      </p:cBhvr>
                                      <p:to>
                                        <p:strVal val="visible"/>
                                      </p:to>
                                    </p:set>
                                    <p:animEffect transition="in" filter="wipe(left)">
                                      <p:cBhvr>
                                        <p:cTn id="33" dur="500"/>
                                        <p:tgtEl>
                                          <p:spTgt spid="225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2537"/>
                                        </p:tgtEl>
                                        <p:attrNameLst>
                                          <p:attrName>style.visibility</p:attrName>
                                        </p:attrNameLst>
                                      </p:cBhvr>
                                      <p:to>
                                        <p:strVal val="visible"/>
                                      </p:to>
                                    </p:set>
                                    <p:animEffect transition="in" filter="wipe(up)">
                                      <p:cBhvr>
                                        <p:cTn id="38" dur="500"/>
                                        <p:tgtEl>
                                          <p:spTgt spid="2253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2538"/>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3" name="chimes.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2539"/>
                                        </p:tgtEl>
                                        <p:attrNameLst>
                                          <p:attrName>style.visibility</p:attrName>
                                        </p:attrNameLst>
                                      </p:cBhvr>
                                      <p:to>
                                        <p:strVal val="visible"/>
                                      </p:to>
                                    </p:set>
                                    <p:animEffect transition="in" filter="box(in)">
                                      <p:cBhvr>
                                        <p:cTn id="47" dur="500"/>
                                        <p:tgtEl>
                                          <p:spTgt spid="2253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2540"/>
                                        </p:tgtEl>
                                        <p:attrNameLst>
                                          <p:attrName>style.visibility</p:attrName>
                                        </p:attrNameLst>
                                      </p:cBhvr>
                                      <p:to>
                                        <p:strVal val="visible"/>
                                      </p:to>
                                    </p:set>
                                    <p:animEffect transition="in" filter="box(in)">
                                      <p:cBhvr>
                                        <p:cTn id="52" dur="500"/>
                                        <p:tgtEl>
                                          <p:spTgt spid="2254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2541"/>
                                        </p:tgtEl>
                                        <p:attrNameLst>
                                          <p:attrName>style.visibility</p:attrName>
                                        </p:attrNameLst>
                                      </p:cBhvr>
                                      <p:to>
                                        <p:strVal val="visible"/>
                                      </p:to>
                                    </p:set>
                                    <p:anim calcmode="lin" valueType="num">
                                      <p:cBhvr additive="base">
                                        <p:cTn id="57" dur="500" fill="hold"/>
                                        <p:tgtEl>
                                          <p:spTgt spid="22541"/>
                                        </p:tgtEl>
                                        <p:attrNameLst>
                                          <p:attrName>ppt_x</p:attrName>
                                        </p:attrNameLst>
                                      </p:cBhvr>
                                      <p:tavLst>
                                        <p:tav tm="0">
                                          <p:val>
                                            <p:strVal val="1+#ppt_w/2"/>
                                          </p:val>
                                        </p:tav>
                                        <p:tav tm="100000">
                                          <p:val>
                                            <p:strVal val="#ppt_x"/>
                                          </p:val>
                                        </p:tav>
                                      </p:tavLst>
                                    </p:anim>
                                    <p:anim calcmode="lin" valueType="num">
                                      <p:cBhvr additive="base">
                                        <p:cTn id="58" dur="500" fill="hold"/>
                                        <p:tgtEl>
                                          <p:spTgt spid="2254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2542"/>
                                        </p:tgtEl>
                                        <p:attrNameLst>
                                          <p:attrName>style.visibility</p:attrName>
                                        </p:attrNameLst>
                                      </p:cBhvr>
                                      <p:to>
                                        <p:strVal val="visible"/>
                                      </p:to>
                                    </p:set>
                                    <p:anim calcmode="lin" valueType="num">
                                      <p:cBhvr>
                                        <p:cTn id="63" dur="1000" fill="hold"/>
                                        <p:tgtEl>
                                          <p:spTgt spid="22542"/>
                                        </p:tgtEl>
                                        <p:attrNameLst>
                                          <p:attrName>ppt_w</p:attrName>
                                        </p:attrNameLst>
                                      </p:cBhvr>
                                      <p:tavLst>
                                        <p:tav tm="0">
                                          <p:val>
                                            <p:fltVal val="0"/>
                                          </p:val>
                                        </p:tav>
                                        <p:tav tm="100000">
                                          <p:val>
                                            <p:strVal val="#ppt_w"/>
                                          </p:val>
                                        </p:tav>
                                      </p:tavLst>
                                    </p:anim>
                                    <p:anim calcmode="lin" valueType="num">
                                      <p:cBhvr>
                                        <p:cTn id="64" dur="1000" fill="hold"/>
                                        <p:tgtEl>
                                          <p:spTgt spid="22542"/>
                                        </p:tgtEl>
                                        <p:attrNameLst>
                                          <p:attrName>ppt_h</p:attrName>
                                        </p:attrNameLst>
                                      </p:cBhvr>
                                      <p:tavLst>
                                        <p:tav tm="0">
                                          <p:val>
                                            <p:fltVal val="0"/>
                                          </p:val>
                                        </p:tav>
                                        <p:tav tm="100000">
                                          <p:val>
                                            <p:strVal val="#ppt_h"/>
                                          </p:val>
                                        </p:tav>
                                      </p:tavLst>
                                    </p:anim>
                                    <p:anim calcmode="lin" valueType="num">
                                      <p:cBhvr>
                                        <p:cTn id="65" dur="1000" fill="hold"/>
                                        <p:tgtEl>
                                          <p:spTgt spid="22542"/>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254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P spid="22532" grpId="0" animBg="1" autoUpdateAnimBg="0"/>
      <p:bldP spid="22533" grpId="0" animBg="1" autoUpdateAnimBg="0"/>
      <p:bldP spid="22538" grpId="0" autoUpdateAnimBg="0"/>
      <p:bldP spid="22539" grpId="0" autoUpdateAnimBg="0"/>
      <p:bldP spid="22540" grpId="0" autoUpdateAnimBg="0"/>
      <p:bldP spid="22541" grpId="0" autoUpdateAnimBg="0"/>
      <p:bldP spid="2254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271604" y="260648"/>
            <a:ext cx="9710596" cy="457200"/>
          </a:xfrm>
        </p:spPr>
        <p:txBody>
          <a:bodyPr/>
          <a:lstStyle/>
          <a:p>
            <a:pPr algn="l" eaLnBrk="1" hangingPunct="1"/>
            <a:r>
              <a:rPr lang="zh-CN" altLang="en-US" sz="2400" b="1" dirty="0">
                <a:solidFill>
                  <a:srgbClr val="FFFFCC"/>
                </a:solidFill>
                <a:ea typeface="楷体_GB2312" pitchFamily="49" charset="-122"/>
              </a:rPr>
              <a:t>       例：输出五分制对应的百分制范围。</a:t>
            </a:r>
            <a:endParaRPr lang="zh-CN" altLang="en-US" sz="2400" b="1" dirty="0">
              <a:solidFill>
                <a:srgbClr val="FFFFCC"/>
              </a:solidFill>
              <a:ea typeface="楷体_GB2312" pitchFamily="49" charset="-122"/>
            </a:endParaRPr>
          </a:p>
        </p:txBody>
      </p:sp>
      <p:sp>
        <p:nvSpPr>
          <p:cNvPr id="24580" name="Text Box 4"/>
          <p:cNvSpPr txBox="1">
            <a:spLocks noChangeArrowheads="1"/>
          </p:cNvSpPr>
          <p:nvPr/>
        </p:nvSpPr>
        <p:spPr bwMode="auto">
          <a:xfrm>
            <a:off x="894172" y="717848"/>
            <a:ext cx="5625556" cy="625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solidFill>
                  <a:srgbClr val="66FF33"/>
                </a:solidFill>
                <a:latin typeface="Arial" panose="020B0604020202020204" pitchFamily="34" charset="0"/>
                <a:ea typeface="楷体_GB2312" pitchFamily="49" charset="-122"/>
              </a:rPr>
              <a:t>#include  &lt;iostream&gt;</a:t>
            </a:r>
            <a:endParaRPr lang="en-US" altLang="zh-CN" sz="20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66FF33"/>
                </a:solidFill>
                <a:latin typeface="Arial" panose="020B0604020202020204" pitchFamily="34" charset="0"/>
                <a:ea typeface="楷体_GB2312" pitchFamily="49" charset="-122"/>
              </a:rPr>
              <a:t>using namespace std;</a:t>
            </a:r>
            <a:endParaRPr lang="en-US" altLang="zh-CN" sz="20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66FF33"/>
                </a:solidFill>
                <a:latin typeface="Arial" panose="020B0604020202020204" pitchFamily="34" charset="0"/>
                <a:ea typeface="楷体_GB2312" pitchFamily="49" charset="-122"/>
              </a:rPr>
              <a:t>int main(void)</a:t>
            </a:r>
            <a:endParaRPr lang="en-US" altLang="zh-CN" sz="20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66FF33"/>
                </a:solidFill>
                <a:latin typeface="Arial" panose="020B0604020202020204" pitchFamily="34" charset="0"/>
                <a:ea typeface="楷体_GB2312" pitchFamily="49" charset="-122"/>
              </a:rPr>
              <a:t>{</a:t>
            </a:r>
            <a:endParaRPr lang="en-US" altLang="zh-CN" sz="20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66FF33"/>
                </a:solidFill>
                <a:latin typeface="Arial" panose="020B0604020202020204" pitchFamily="34" charset="0"/>
                <a:ea typeface="楷体_GB2312" pitchFamily="49" charset="-122"/>
              </a:rPr>
              <a:t>    char  </a:t>
            </a:r>
            <a:r>
              <a:rPr lang="en-US" altLang="zh-CN" sz="2000" dirty="0" err="1">
                <a:solidFill>
                  <a:srgbClr val="66FF33"/>
                </a:solidFill>
                <a:latin typeface="Arial" panose="020B0604020202020204" pitchFamily="34" charset="0"/>
                <a:ea typeface="楷体_GB2312" pitchFamily="49" charset="-122"/>
              </a:rPr>
              <a:t>chGrad</a:t>
            </a:r>
            <a:r>
              <a:rPr lang="en-US" altLang="zh-CN" sz="2000" dirty="0">
                <a:solidFill>
                  <a:srgbClr val="66FF33"/>
                </a:solidFill>
                <a:latin typeface="Arial" panose="020B0604020202020204" pitchFamily="34" charset="0"/>
                <a:ea typeface="楷体_GB2312" pitchFamily="49" charset="-122"/>
              </a:rPr>
              <a:t>;</a:t>
            </a:r>
            <a:endParaRPr lang="en-US" altLang="zh-CN" sz="20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66FF33"/>
                </a:solidFill>
                <a:latin typeface="Arial" panose="020B0604020202020204" pitchFamily="34" charset="0"/>
                <a:ea typeface="楷体_GB2312" pitchFamily="49" charset="-122"/>
              </a:rPr>
              <a:t>    </a:t>
            </a:r>
            <a:r>
              <a:rPr lang="en-US" altLang="zh-CN" sz="2000" dirty="0" err="1">
                <a:solidFill>
                  <a:srgbClr val="66FF33"/>
                </a:solidFill>
                <a:latin typeface="Arial" panose="020B0604020202020204" pitchFamily="34" charset="0"/>
                <a:ea typeface="楷体_GB2312" pitchFamily="49" charset="-122"/>
              </a:rPr>
              <a:t>cin</a:t>
            </a:r>
            <a:r>
              <a:rPr lang="en-US" altLang="zh-CN" sz="2000" dirty="0">
                <a:solidFill>
                  <a:srgbClr val="66FF33"/>
                </a:solidFill>
                <a:latin typeface="Arial" panose="020B0604020202020204" pitchFamily="34" charset="0"/>
                <a:ea typeface="楷体_GB2312" pitchFamily="49" charset="-122"/>
              </a:rPr>
              <a:t> &gt;&gt; </a:t>
            </a:r>
            <a:r>
              <a:rPr lang="en-US" altLang="zh-CN" sz="2000" dirty="0" err="1">
                <a:solidFill>
                  <a:srgbClr val="66FF33"/>
                </a:solidFill>
                <a:latin typeface="Arial" panose="020B0604020202020204" pitchFamily="34" charset="0"/>
                <a:ea typeface="楷体_GB2312" pitchFamily="49" charset="-122"/>
              </a:rPr>
              <a:t>chGrad</a:t>
            </a:r>
            <a:r>
              <a:rPr lang="en-US" altLang="zh-CN" sz="2000" dirty="0">
                <a:solidFill>
                  <a:srgbClr val="66FF33"/>
                </a:solidFill>
                <a:latin typeface="Arial" panose="020B0604020202020204" pitchFamily="34" charset="0"/>
                <a:ea typeface="楷体_GB2312" pitchFamily="49" charset="-122"/>
              </a:rPr>
              <a:t>;</a:t>
            </a:r>
            <a:endParaRPr lang="en-US" altLang="zh-CN" sz="20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switch(</a:t>
            </a:r>
            <a:r>
              <a:rPr lang="en-US" altLang="zh-CN" sz="2000" dirty="0" err="1">
                <a:solidFill>
                  <a:srgbClr val="FFFFCC"/>
                </a:solidFill>
                <a:latin typeface="Arial" panose="020B0604020202020204" pitchFamily="34" charset="0"/>
                <a:ea typeface="楷体_GB2312" pitchFamily="49" charset="-122"/>
              </a:rPr>
              <a:t>chGrad</a:t>
            </a:r>
            <a:r>
              <a:rPr lang="en-US" altLang="zh-CN" sz="2000" dirty="0">
                <a:solidFill>
                  <a:srgbClr val="FFFFCC"/>
                </a:solidFill>
                <a:latin typeface="Arial" panose="020B0604020202020204" pitchFamily="34" charset="0"/>
                <a:ea typeface="楷体_GB2312" pitchFamily="49" charset="-122"/>
              </a:rPr>
              <a:t>)</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a:t>
            </a:r>
            <a:r>
              <a:rPr lang="en-US" altLang="zh-CN" sz="2000" dirty="0">
                <a:solidFill>
                  <a:srgbClr val="FFFF00"/>
                </a:solidFill>
                <a:latin typeface="Arial" panose="020B0604020202020204" pitchFamily="34" charset="0"/>
                <a:ea typeface="楷体_GB2312" pitchFamily="49" charset="-122"/>
              </a:rPr>
              <a:t>case 'a': case 'A': </a:t>
            </a:r>
            <a:r>
              <a:rPr lang="en-US" altLang="zh-CN" sz="2000" dirty="0" err="1">
                <a:solidFill>
                  <a:srgbClr val="FFFFCC"/>
                </a:solidFill>
                <a:latin typeface="Arial" panose="020B0604020202020204" pitchFamily="34" charset="0"/>
                <a:ea typeface="楷体_GB2312" pitchFamily="49" charset="-122"/>
              </a:rPr>
              <a:t>cout</a:t>
            </a:r>
            <a:r>
              <a:rPr lang="en-US" altLang="zh-CN" sz="2000" dirty="0">
                <a:solidFill>
                  <a:srgbClr val="FFFFCC"/>
                </a:solidFill>
                <a:latin typeface="Arial" panose="020B0604020202020204" pitchFamily="34" charset="0"/>
                <a:ea typeface="楷体_GB2312" pitchFamily="49" charset="-122"/>
              </a:rPr>
              <a:t> &lt;&lt; "90—100\n"; break;</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case 'b':</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case 'B': </a:t>
            </a:r>
            <a:r>
              <a:rPr lang="en-US" altLang="zh-CN" sz="2000" dirty="0" err="1">
                <a:solidFill>
                  <a:srgbClr val="FFFFCC"/>
                </a:solidFill>
                <a:latin typeface="Arial" panose="020B0604020202020204" pitchFamily="34" charset="0"/>
                <a:ea typeface="楷体_GB2312" pitchFamily="49" charset="-122"/>
              </a:rPr>
              <a:t>cout</a:t>
            </a:r>
            <a:r>
              <a:rPr lang="en-US" altLang="zh-CN" sz="2000" dirty="0">
                <a:solidFill>
                  <a:srgbClr val="FFFFCC"/>
                </a:solidFill>
                <a:latin typeface="Arial" panose="020B0604020202020204" pitchFamily="34" charset="0"/>
                <a:ea typeface="楷体_GB2312" pitchFamily="49" charset="-122"/>
              </a:rPr>
              <a:t> &lt;&lt; "80—90\n"; break;</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case 'c': case 'C': </a:t>
            </a:r>
            <a:r>
              <a:rPr lang="en-US" altLang="zh-CN" sz="2000" dirty="0" err="1">
                <a:solidFill>
                  <a:srgbClr val="FFFFCC"/>
                </a:solidFill>
                <a:latin typeface="Arial" panose="020B0604020202020204" pitchFamily="34" charset="0"/>
                <a:ea typeface="楷体_GB2312" pitchFamily="49" charset="-122"/>
              </a:rPr>
              <a:t>cout</a:t>
            </a:r>
            <a:r>
              <a:rPr lang="en-US" altLang="zh-CN" sz="2000" dirty="0">
                <a:solidFill>
                  <a:srgbClr val="FFFFCC"/>
                </a:solidFill>
                <a:latin typeface="Arial" panose="020B0604020202020204" pitchFamily="34" charset="0"/>
                <a:ea typeface="楷体_GB2312" pitchFamily="49" charset="-122"/>
              </a:rPr>
              <a:t> &lt;&lt; "70—79\n"; break;</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case 'd':</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case 'D': </a:t>
            </a:r>
            <a:r>
              <a:rPr lang="en-US" altLang="zh-CN" sz="2000" dirty="0" err="1">
                <a:solidFill>
                  <a:srgbClr val="FFFFCC"/>
                </a:solidFill>
                <a:latin typeface="Arial" panose="020B0604020202020204" pitchFamily="34" charset="0"/>
                <a:ea typeface="楷体_GB2312" pitchFamily="49" charset="-122"/>
              </a:rPr>
              <a:t>cout</a:t>
            </a:r>
            <a:r>
              <a:rPr lang="en-US" altLang="zh-CN" sz="2000" dirty="0">
                <a:solidFill>
                  <a:srgbClr val="FFFFCC"/>
                </a:solidFill>
                <a:latin typeface="Arial" panose="020B0604020202020204" pitchFamily="34" charset="0"/>
                <a:ea typeface="楷体_GB2312" pitchFamily="49" charset="-122"/>
              </a:rPr>
              <a:t> &lt;&lt; "60—69\n"; break;</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case 'e':</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case 'E': </a:t>
            </a:r>
            <a:r>
              <a:rPr lang="en-US" altLang="zh-CN" sz="2000" dirty="0" err="1">
                <a:solidFill>
                  <a:srgbClr val="FFFFCC"/>
                </a:solidFill>
                <a:latin typeface="Arial" panose="020B0604020202020204" pitchFamily="34" charset="0"/>
                <a:ea typeface="楷体_GB2312" pitchFamily="49" charset="-122"/>
              </a:rPr>
              <a:t>cout</a:t>
            </a:r>
            <a:r>
              <a:rPr lang="en-US" altLang="zh-CN" sz="2000" dirty="0">
                <a:solidFill>
                  <a:srgbClr val="FFFFCC"/>
                </a:solidFill>
                <a:latin typeface="Arial" panose="020B0604020202020204" pitchFamily="34" charset="0"/>
                <a:ea typeface="楷体_GB2312" pitchFamily="49" charset="-122"/>
              </a:rPr>
              <a:t> &lt;&lt; "&lt;60\n"; break;</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default : </a:t>
            </a:r>
            <a:r>
              <a:rPr lang="en-US" altLang="zh-CN" sz="2000" dirty="0" err="1">
                <a:solidFill>
                  <a:srgbClr val="FFFFCC"/>
                </a:solidFill>
                <a:latin typeface="Arial" panose="020B0604020202020204" pitchFamily="34" charset="0"/>
                <a:ea typeface="楷体_GB2312" pitchFamily="49" charset="-122"/>
              </a:rPr>
              <a:t>cout</a:t>
            </a:r>
            <a:r>
              <a:rPr lang="en-US" altLang="zh-CN" sz="2000" dirty="0">
                <a:solidFill>
                  <a:srgbClr val="FFFFCC"/>
                </a:solidFill>
                <a:latin typeface="Arial" panose="020B0604020202020204" pitchFamily="34" charset="0"/>
                <a:ea typeface="楷体_GB2312" pitchFamily="49" charset="-122"/>
              </a:rPr>
              <a:t> &lt;&lt; "Data Error!\n";</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66FF33"/>
                </a:solidFill>
                <a:latin typeface="Arial" panose="020B0604020202020204" pitchFamily="34" charset="0"/>
                <a:ea typeface="楷体_GB2312" pitchFamily="49" charset="-122"/>
              </a:rPr>
              <a:t>    return 0;</a:t>
            </a:r>
            <a:endParaRPr lang="en-US" altLang="zh-CN" sz="20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66FF33"/>
                </a:solidFill>
                <a:latin typeface="Arial" panose="020B0604020202020204" pitchFamily="34" charset="0"/>
                <a:ea typeface="楷体_GB2312" pitchFamily="49" charset="-122"/>
              </a:rPr>
              <a:t>}</a:t>
            </a:r>
            <a:endParaRPr lang="en-US" altLang="zh-CN" sz="2000" dirty="0">
              <a:solidFill>
                <a:srgbClr val="66FF33"/>
              </a:solidFill>
              <a:latin typeface="Arial" panose="020B0604020202020204" pitchFamily="34" charset="0"/>
              <a:ea typeface="楷体_GB2312" pitchFamily="49" charset="-122"/>
            </a:endParaRPr>
          </a:p>
        </p:txBody>
      </p:sp>
      <p:sp>
        <p:nvSpPr>
          <p:cNvPr id="24581" name="AutoShape 5"/>
          <p:cNvSpPr/>
          <p:nvPr/>
        </p:nvSpPr>
        <p:spPr bwMode="auto">
          <a:xfrm>
            <a:off x="5303912" y="2790317"/>
            <a:ext cx="4775200" cy="314325"/>
          </a:xfrm>
          <a:prstGeom prst="callout1">
            <a:avLst>
              <a:gd name="adj1" fmla="val 124241"/>
              <a:gd name="adj2" fmla="val 97606"/>
              <a:gd name="adj3" fmla="val 124241"/>
              <a:gd name="adj4" fmla="val -53648"/>
            </a:avLst>
          </a:prstGeom>
          <a:noFill/>
          <a:ln w="9525">
            <a:solidFill>
              <a:srgbClr val="FFFF00"/>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00"/>
                </a:solidFill>
                <a:latin typeface="Arial" panose="020B0604020202020204" pitchFamily="34" charset="0"/>
                <a:ea typeface="楷体_GB2312" pitchFamily="49" charset="-122"/>
              </a:rPr>
              <a:t>多个标号可以共用相同的语句。</a:t>
            </a:r>
            <a:endParaRPr kumimoji="0" lang="zh-CN" altLang="en-US" sz="2400" dirty="0">
              <a:solidFill>
                <a:srgbClr val="FFFF00"/>
              </a:solidFill>
              <a:latin typeface="Arial" panose="020B0604020202020204" pitchFamily="34" charset="0"/>
              <a:ea typeface="楷体_GB2312" pitchFamily="49" charset="-122"/>
            </a:endParaRPr>
          </a:p>
        </p:txBody>
      </p:sp>
      <p:sp>
        <p:nvSpPr>
          <p:cNvPr id="24582" name="AutoShape 6"/>
          <p:cNvSpPr/>
          <p:nvPr/>
        </p:nvSpPr>
        <p:spPr bwMode="auto">
          <a:xfrm>
            <a:off x="6476594" y="6025330"/>
            <a:ext cx="3548063" cy="442912"/>
          </a:xfrm>
          <a:prstGeom prst="callout1">
            <a:avLst>
              <a:gd name="adj1" fmla="val -17204"/>
              <a:gd name="adj2" fmla="val 96778"/>
              <a:gd name="adj3" fmla="val -17204"/>
              <a:gd name="adj4" fmla="val -92796"/>
            </a:avLst>
          </a:prstGeom>
          <a:noFill/>
          <a:ln w="9525">
            <a:solidFill>
              <a:srgbClr val="CCFF33"/>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CCFF33"/>
                </a:solidFill>
                <a:latin typeface="Arial" panose="020B0604020202020204" pitchFamily="34" charset="0"/>
                <a:ea typeface="楷体_GB2312" pitchFamily="49" charset="-122"/>
              </a:rPr>
              <a:t>default</a:t>
            </a:r>
            <a:r>
              <a:rPr kumimoji="0" lang="zh-CN" altLang="en-US" sz="2400">
                <a:solidFill>
                  <a:srgbClr val="CCFF33"/>
                </a:solidFill>
                <a:latin typeface="Arial" panose="020B0604020202020204" pitchFamily="34" charset="0"/>
                <a:ea typeface="楷体_GB2312" pitchFamily="49" charset="-122"/>
              </a:rPr>
              <a:t>语句可以省略。</a:t>
            </a:r>
            <a:endParaRPr kumimoji="0" lang="zh-CN" altLang="en-US" sz="2400">
              <a:solidFill>
                <a:srgbClr val="CCFF33"/>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ox(in)">
                                      <p:cBhvr>
                                        <p:cTn id="7" dur="500"/>
                                        <p:tgtEl>
                                          <p:spTgt spid="24579"/>
                                        </p:tgtEl>
                                      </p:cBhvr>
                                    </p:animEffect>
                                  </p:childTnLst>
                                  <p:subTnLst>
                                    <p:audio>
                                      <p:cMediaNode>
                                        <p:cTn display="0" masterRel="sameClick">
                                          <p:stCondLst>
                                            <p:cond evt="begin" delay="0">
                                              <p:tn val="5"/>
                                            </p:cond>
                                          </p:stCondLst>
                                          <p:endCondLst>
                                            <p:cond evt="onStopAudio" delay="0">
                                              <p:tgtEl>
                                                <p:sldTgt/>
                                              </p:tgtEl>
                                            </p:cond>
                                          </p:endCondLst>
                                        </p:cTn>
                                        <p:tgtEl>
                                          <p:sndTgt r:embed="rId1" name="TAD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up)">
                                      <p:cBhvr>
                                        <p:cTn id="12" dur="500"/>
                                        <p:tgtEl>
                                          <p:spTgt spid="245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wipe(left)">
                                      <p:cBhvr>
                                        <p:cTn id="17" dur="500"/>
                                        <p:tgtEl>
                                          <p:spTgt spid="24581"/>
                                        </p:tgtEl>
                                      </p:cBhvr>
                                    </p:animEffect>
                                  </p:childTnLst>
                                  <p:subTnLst>
                                    <p:set>
                                      <p:cBhvr override="childStyle">
                                        <p:cTn dur="1" fill="hold" display="0" masterRel="nextClick" afterEffect="1"/>
                                        <p:tgtEl>
                                          <p:spTgt spid="2458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2"/>
                                        </p:tgtEl>
                                        <p:attrNameLst>
                                          <p:attrName>style.visibility</p:attrName>
                                        </p:attrNameLst>
                                      </p:cBhvr>
                                      <p:to>
                                        <p:strVal val="visible"/>
                                      </p:to>
                                    </p:set>
                                    <p:animEffect transition="in" filter="wipe(left)">
                                      <p:cBhvr>
                                        <p:cTn id="22"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utoUpdateAnimBg="0"/>
      <p:bldP spid="24581" grpId="0" animBg="1" autoUpdateAnimBg="0"/>
      <p:bldP spid="2458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89711" y="381000"/>
            <a:ext cx="11733291" cy="457200"/>
          </a:xfrm>
        </p:spPr>
        <p:txBody>
          <a:bodyPr>
            <a:normAutofit fontScale="90000"/>
          </a:bodyPr>
          <a:lstStyle/>
          <a:p>
            <a:pPr algn="ctr" eaLnBrk="1" hangingPunct="1"/>
            <a:r>
              <a:rPr lang="en-US" altLang="zh-CN" sz="3200" b="1" dirty="0">
                <a:solidFill>
                  <a:srgbClr val="FFFF00"/>
                </a:solidFill>
                <a:latin typeface="Arial" panose="020B0604020202020204" pitchFamily="34" charset="0"/>
                <a:ea typeface="楷体_GB2312" pitchFamily="49" charset="-122"/>
              </a:rPr>
              <a:t>3.3  </a:t>
            </a:r>
            <a:r>
              <a:rPr lang="zh-CN" altLang="en-US" sz="3200" b="1" dirty="0">
                <a:solidFill>
                  <a:srgbClr val="FFFF00"/>
                </a:solidFill>
                <a:latin typeface="Arial" panose="020B0604020202020204" pitchFamily="34" charset="0"/>
                <a:ea typeface="楷体_GB2312" pitchFamily="49" charset="-122"/>
              </a:rPr>
              <a:t>循环结构</a:t>
            </a:r>
            <a:r>
              <a:rPr lang="en-US" altLang="zh-CN" sz="3200" b="1" dirty="0">
                <a:solidFill>
                  <a:srgbClr val="FFFF00"/>
                </a:solidFill>
                <a:latin typeface="Arial" panose="020B0604020202020204" pitchFamily="34" charset="0"/>
                <a:ea typeface="楷体_GB2312" pitchFamily="49" charset="-122"/>
              </a:rPr>
              <a:t>(Repetition)</a:t>
            </a:r>
            <a:endParaRPr lang="en-US" altLang="zh-CN" sz="3200" b="1" dirty="0">
              <a:solidFill>
                <a:srgbClr val="FFFF00"/>
              </a:solidFill>
              <a:latin typeface="Arial" panose="020B0604020202020204" pitchFamily="34" charset="0"/>
              <a:ea typeface="楷体_GB2312" pitchFamily="49" charset="-122"/>
            </a:endParaRPr>
          </a:p>
        </p:txBody>
      </p:sp>
      <p:sp>
        <p:nvSpPr>
          <p:cNvPr id="27651" name="Text Box 3"/>
          <p:cNvSpPr txBox="1">
            <a:spLocks noChangeArrowheads="1"/>
          </p:cNvSpPr>
          <p:nvPr/>
        </p:nvSpPr>
        <p:spPr bwMode="auto">
          <a:xfrm>
            <a:off x="289711" y="837256"/>
            <a:ext cx="1190228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       程序经常会重复执行某些相同的操作，如：求：</a:t>
            </a:r>
            <a:r>
              <a:rPr lang="en-US" altLang="zh-CN" sz="2400" dirty="0">
                <a:solidFill>
                  <a:srgbClr val="FFFFCC"/>
                </a:solidFill>
                <a:latin typeface="Arial" panose="020B0604020202020204" pitchFamily="34" charset="0"/>
                <a:ea typeface="楷体_GB2312" pitchFamily="49" charset="-122"/>
              </a:rPr>
              <a:t>s=1+2+3+4+…+100</a:t>
            </a:r>
            <a:endParaRPr lang="en-US" altLang="zh-CN" sz="2400" dirty="0">
              <a:solidFill>
                <a:srgbClr val="FFFFCC"/>
              </a:solidFill>
              <a:latin typeface="Arial" panose="020B0604020202020204" pitchFamily="34" charset="0"/>
              <a:ea typeface="楷体_GB2312" pitchFamily="49" charset="-122"/>
            </a:endParaRPr>
          </a:p>
        </p:txBody>
      </p:sp>
      <p:sp>
        <p:nvSpPr>
          <p:cNvPr id="27652" name="Text Box 4"/>
          <p:cNvSpPr txBox="1">
            <a:spLocks noChangeArrowheads="1"/>
          </p:cNvSpPr>
          <p:nvPr/>
        </p:nvSpPr>
        <p:spPr bwMode="auto">
          <a:xfrm>
            <a:off x="930732" y="1295400"/>
            <a:ext cx="4681388" cy="26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Narrow" panose="020B0606020202030204" pitchFamily="34" charset="0"/>
                <a:ea typeface="楷体_GB2312" pitchFamily="49" charset="-122"/>
              </a:rPr>
              <a:t>算法描述：</a:t>
            </a:r>
            <a:endParaRPr lang="zh-CN" altLang="en-US" sz="2400" dirty="0">
              <a:solidFill>
                <a:srgbClr val="FFFFCC"/>
              </a:solidFill>
              <a:latin typeface="Arial Narrow" panose="020B0606020202030204" pitchFamily="34" charset="0"/>
              <a:ea typeface="楷体_GB2312" pitchFamily="49" charset="-122"/>
            </a:endParaRPr>
          </a:p>
          <a:p>
            <a:pPr eaLnBrk="1" hangingPunct="1">
              <a:spcBef>
                <a:spcPct val="0"/>
              </a:spcBef>
              <a:buFontTx/>
              <a:buNone/>
            </a:pPr>
            <a:r>
              <a:rPr lang="zh-CN" altLang="en-US" sz="2400" dirty="0">
                <a:solidFill>
                  <a:srgbClr val="FFFFCC"/>
                </a:solidFill>
                <a:latin typeface="Arial Narrow" panose="020B0606020202030204" pitchFamily="34" charset="0"/>
                <a:ea typeface="华文新魏" panose="02010800040101010101" pitchFamily="2" charset="-122"/>
              </a:rPr>
              <a:t>①</a:t>
            </a:r>
            <a:r>
              <a:rPr lang="en-US" altLang="zh-CN" sz="2400" dirty="0">
                <a:solidFill>
                  <a:srgbClr val="FFFFCC"/>
                </a:solidFill>
                <a:latin typeface="Arial" panose="020B0604020202020204" pitchFamily="34" charset="0"/>
                <a:ea typeface="楷体_GB2312" pitchFamily="49" charset="-122"/>
              </a:rPr>
              <a:t>s=0;i=1;</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Narrow" panose="020B0606020202030204" pitchFamily="34" charset="0"/>
                <a:ea typeface="华文新魏" panose="02010800040101010101" pitchFamily="2" charset="-122"/>
              </a:rPr>
              <a:t>②</a:t>
            </a:r>
            <a:r>
              <a:rPr lang="en-US" altLang="zh-CN" sz="2400" dirty="0">
                <a:solidFill>
                  <a:srgbClr val="FFFF00"/>
                </a:solidFill>
                <a:latin typeface="Arial" panose="020B0604020202020204" pitchFamily="34" charset="0"/>
                <a:ea typeface="楷体_GB2312" pitchFamily="49" charset="-122"/>
              </a:rPr>
              <a:t>s+=</a:t>
            </a:r>
            <a:r>
              <a:rPr lang="en-US" altLang="zh-CN" sz="2400" dirty="0" err="1">
                <a:solidFill>
                  <a:srgbClr val="FFFF00"/>
                </a:solidFill>
                <a:latin typeface="Arial" panose="020B0604020202020204" pitchFamily="34" charset="0"/>
                <a:ea typeface="楷体_GB2312" pitchFamily="49" charset="-122"/>
              </a:rPr>
              <a:t>i</a:t>
            </a:r>
            <a:r>
              <a:rPr lang="en-US" altLang="zh-CN" sz="2400" dirty="0">
                <a:solidFill>
                  <a:srgbClr val="FFFF00"/>
                </a:solidFill>
                <a:latin typeface="Arial" panose="020B0604020202020204" pitchFamily="34" charset="0"/>
                <a:ea typeface="楷体_GB2312" pitchFamily="49" charset="-122"/>
              </a:rPr>
              <a:t>;</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a:t>
            </a:r>
            <a:r>
              <a:rPr lang="en-US" altLang="zh-CN" sz="2400" dirty="0" err="1">
                <a:solidFill>
                  <a:srgbClr val="FFFF00"/>
                </a:solidFill>
                <a:latin typeface="Arial" panose="020B0604020202020204" pitchFamily="34" charset="0"/>
                <a:ea typeface="楷体_GB2312" pitchFamily="49" charset="-122"/>
              </a:rPr>
              <a:t>i</a:t>
            </a:r>
            <a:r>
              <a:rPr lang="en-US" altLang="zh-CN" sz="2400" dirty="0">
                <a:solidFill>
                  <a:srgbClr val="FFFF00"/>
                </a:solidFill>
                <a:latin typeface="Arial" panose="020B0604020202020204" pitchFamily="34" charset="0"/>
                <a:ea typeface="楷体_GB2312" pitchFamily="49" charset="-122"/>
              </a:rPr>
              <a:t>++;</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Narrow" panose="020B0606020202030204" pitchFamily="34" charset="0"/>
                <a:ea typeface="华文新魏" panose="02010800040101010101" pitchFamily="2" charset="-122"/>
              </a:rPr>
              <a:t>③</a:t>
            </a:r>
            <a:r>
              <a:rPr lang="zh-CN" altLang="en-US" sz="2400" dirty="0">
                <a:solidFill>
                  <a:srgbClr val="FFFFCC"/>
                </a:solidFill>
                <a:latin typeface="Arial Narrow" panose="020B0606020202030204" pitchFamily="34" charset="0"/>
                <a:ea typeface="楷体_GB2312" pitchFamily="49" charset="-122"/>
              </a:rPr>
              <a:t>判断</a:t>
            </a:r>
            <a:r>
              <a:rPr lang="en-US" altLang="zh-CN" sz="2400" dirty="0" err="1">
                <a:solidFill>
                  <a:srgbClr val="FFFFCC"/>
                </a:solidFill>
                <a:latin typeface="Arial" panose="020B0604020202020204" pitchFamily="34" charset="0"/>
                <a:ea typeface="楷体_GB2312" pitchFamily="49" charset="-122"/>
              </a:rPr>
              <a:t>i</a:t>
            </a:r>
            <a:r>
              <a:rPr lang="zh-CN" altLang="en-US" sz="2400" dirty="0">
                <a:solidFill>
                  <a:srgbClr val="FFFFCC"/>
                </a:solidFill>
                <a:latin typeface="Arial Narrow" panose="020B0606020202030204" pitchFamily="34" charset="0"/>
                <a:ea typeface="楷体_GB2312" pitchFamily="49" charset="-122"/>
              </a:rPr>
              <a:t>是否小于等于</a:t>
            </a:r>
            <a:r>
              <a:rPr lang="en-US" altLang="zh-CN" sz="2400" dirty="0">
                <a:solidFill>
                  <a:srgbClr val="FFFFCC"/>
                </a:solidFill>
                <a:latin typeface="Arial Narrow" panose="020B0606020202030204" pitchFamily="34" charset="0"/>
                <a:ea typeface="楷体_GB2312" pitchFamily="49" charset="-122"/>
              </a:rPr>
              <a:t>100</a:t>
            </a:r>
            <a:endParaRPr lang="en-US" altLang="zh-CN" sz="2400" dirty="0">
              <a:solidFill>
                <a:srgbClr val="FFFFCC"/>
              </a:solidFill>
              <a:latin typeface="Arial Narrow" panose="020B060602020203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Narrow" panose="020B0606020202030204" pitchFamily="34" charset="0"/>
                <a:ea typeface="楷体_GB2312" pitchFamily="49" charset="-122"/>
              </a:rPr>
              <a:t>         </a:t>
            </a:r>
            <a:r>
              <a:rPr lang="zh-CN" altLang="en-US" sz="2400" dirty="0">
                <a:solidFill>
                  <a:srgbClr val="FFFF00"/>
                </a:solidFill>
                <a:latin typeface="Arial Narrow" panose="020B0606020202030204" pitchFamily="34" charset="0"/>
                <a:ea typeface="楷体_GB2312" pitchFamily="49" charset="-122"/>
              </a:rPr>
              <a:t>如果</a:t>
            </a:r>
            <a:r>
              <a:rPr lang="en-US" altLang="zh-CN" sz="2400" dirty="0" err="1">
                <a:solidFill>
                  <a:srgbClr val="FFFF00"/>
                </a:solidFill>
                <a:latin typeface="Arial Narrow" panose="020B0606020202030204" pitchFamily="34" charset="0"/>
                <a:ea typeface="楷体_GB2312" pitchFamily="49" charset="-122"/>
              </a:rPr>
              <a:t>i</a:t>
            </a:r>
            <a:r>
              <a:rPr lang="zh-CN" altLang="en-US" sz="2400" dirty="0">
                <a:solidFill>
                  <a:srgbClr val="FFFF00"/>
                </a:solidFill>
                <a:latin typeface="Arial Narrow" panose="020B0606020202030204" pitchFamily="34" charset="0"/>
                <a:ea typeface="楷体_GB2312" pitchFamily="49" charset="-122"/>
              </a:rPr>
              <a:t>小于等于</a:t>
            </a:r>
            <a:r>
              <a:rPr lang="en-US" altLang="zh-CN" sz="2400" dirty="0">
                <a:solidFill>
                  <a:srgbClr val="FFFF00"/>
                </a:solidFill>
                <a:latin typeface="Arial Narrow" panose="020B0606020202030204" pitchFamily="34" charset="0"/>
                <a:ea typeface="楷体_GB2312" pitchFamily="49" charset="-122"/>
              </a:rPr>
              <a:t>100</a:t>
            </a:r>
            <a:r>
              <a:rPr lang="zh-CN" altLang="en-US" sz="2400" dirty="0">
                <a:solidFill>
                  <a:srgbClr val="FFFF00"/>
                </a:solidFill>
                <a:latin typeface="Arial Narrow" panose="020B0606020202030204" pitchFamily="34" charset="0"/>
                <a:ea typeface="楷体_GB2312" pitchFamily="49" charset="-122"/>
              </a:rPr>
              <a:t>，重复</a:t>
            </a:r>
            <a:r>
              <a:rPr lang="zh-CN" altLang="en-US" sz="2400" dirty="0">
                <a:solidFill>
                  <a:srgbClr val="FFFF00"/>
                </a:solidFill>
                <a:latin typeface="Arial Narrow" panose="020B0606020202030204" pitchFamily="34" charset="0"/>
                <a:ea typeface="华文新魏" panose="02010800040101010101" pitchFamily="2" charset="-122"/>
              </a:rPr>
              <a:t>②</a:t>
            </a:r>
            <a:r>
              <a:rPr lang="zh-CN" altLang="en-US" sz="2400" dirty="0">
                <a:solidFill>
                  <a:srgbClr val="66FF33"/>
                </a:solidFill>
                <a:latin typeface="Arial Narrow" panose="020B0606020202030204" pitchFamily="34" charset="0"/>
                <a:ea typeface="楷体_GB2312" pitchFamily="49" charset="-122"/>
              </a:rPr>
              <a:t>；</a:t>
            </a:r>
            <a:endParaRPr lang="zh-CN" altLang="en-US" sz="2400" dirty="0">
              <a:solidFill>
                <a:srgbClr val="66FF33"/>
              </a:solidFill>
              <a:latin typeface="Arial Narrow" panose="020B0606020202030204" pitchFamily="34" charset="0"/>
              <a:ea typeface="楷体_GB2312" pitchFamily="49" charset="-122"/>
            </a:endParaRPr>
          </a:p>
          <a:p>
            <a:pPr eaLnBrk="1" hangingPunct="1">
              <a:spcBef>
                <a:spcPct val="0"/>
              </a:spcBef>
              <a:buFontTx/>
              <a:buNone/>
            </a:pPr>
            <a:r>
              <a:rPr lang="zh-CN" altLang="en-US" sz="2400" dirty="0">
                <a:solidFill>
                  <a:srgbClr val="66FF33"/>
                </a:solidFill>
                <a:latin typeface="Arial Narrow" panose="020B0606020202030204" pitchFamily="34" charset="0"/>
                <a:ea typeface="楷体_GB2312" pitchFamily="49" charset="-122"/>
              </a:rPr>
              <a:t>         </a:t>
            </a:r>
            <a:r>
              <a:rPr lang="zh-CN" altLang="en-US" sz="2400" dirty="0">
                <a:solidFill>
                  <a:srgbClr val="FF9900"/>
                </a:solidFill>
                <a:latin typeface="Arial Narrow" panose="020B0606020202030204" pitchFamily="34" charset="0"/>
                <a:ea typeface="楷体_GB2312" pitchFamily="49" charset="-122"/>
              </a:rPr>
              <a:t>否则，结束。 </a:t>
            </a:r>
            <a:endParaRPr lang="zh-CN" altLang="en-US" sz="2400" dirty="0">
              <a:solidFill>
                <a:srgbClr val="FF9900"/>
              </a:solidFill>
            </a:endParaRPr>
          </a:p>
        </p:txBody>
      </p:sp>
      <p:sp>
        <p:nvSpPr>
          <p:cNvPr id="27654" name="Text Box 6"/>
          <p:cNvSpPr txBox="1">
            <a:spLocks noChangeArrowheads="1"/>
          </p:cNvSpPr>
          <p:nvPr/>
        </p:nvSpPr>
        <p:spPr bwMode="auto">
          <a:xfrm>
            <a:off x="1086758" y="4073988"/>
            <a:ext cx="787617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ea typeface="楷体_GB2312" pitchFamily="49" charset="-122"/>
              </a:rPr>
              <a:t>此类根据“条件”重复执行相同算法的结构，称为循环。</a:t>
            </a:r>
            <a:endParaRPr lang="zh-CN" altLang="en-US" sz="2400">
              <a:solidFill>
                <a:srgbClr val="FFFFCC"/>
              </a:solidFill>
              <a:ea typeface="楷体_GB2312" pitchFamily="49" charset="-122"/>
            </a:endParaRPr>
          </a:p>
        </p:txBody>
      </p:sp>
      <p:sp>
        <p:nvSpPr>
          <p:cNvPr id="27655" name="AutoShape 7"/>
          <p:cNvSpPr/>
          <p:nvPr/>
        </p:nvSpPr>
        <p:spPr bwMode="auto">
          <a:xfrm>
            <a:off x="5193898" y="1673703"/>
            <a:ext cx="2093913" cy="201613"/>
          </a:xfrm>
          <a:prstGeom prst="callout1">
            <a:avLst>
              <a:gd name="adj1" fmla="val 142285"/>
              <a:gd name="adj2" fmla="val 10230"/>
              <a:gd name="adj3" fmla="val 146777"/>
              <a:gd name="adj4" fmla="val -134045"/>
            </a:avLst>
          </a:prstGeom>
          <a:noFill/>
          <a:ln w="9525">
            <a:solidFill>
              <a:srgbClr val="FFFFCC"/>
            </a:solidFill>
            <a:miter lim="800000"/>
            <a:head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CC"/>
                </a:solidFill>
                <a:latin typeface="等线" panose="02010600030101010101" charset="-122"/>
                <a:ea typeface="楷体_GB2312" pitchFamily="49" charset="-122"/>
              </a:rPr>
              <a:t>初始化部分。</a:t>
            </a:r>
            <a:endParaRPr kumimoji="0" lang="zh-CN" altLang="en-US" sz="2400" dirty="0">
              <a:solidFill>
                <a:srgbClr val="FFFFCC"/>
              </a:solidFill>
              <a:latin typeface="等线" panose="02010600030101010101" charset="-122"/>
              <a:ea typeface="楷体_GB2312" pitchFamily="49" charset="-122"/>
            </a:endParaRPr>
          </a:p>
        </p:txBody>
      </p:sp>
      <p:sp>
        <p:nvSpPr>
          <p:cNvPr id="27656" name="AutoShape 8"/>
          <p:cNvSpPr/>
          <p:nvPr/>
        </p:nvSpPr>
        <p:spPr bwMode="auto">
          <a:xfrm>
            <a:off x="5839485" y="2072606"/>
            <a:ext cx="3726045" cy="520700"/>
          </a:xfrm>
          <a:prstGeom prst="accentCallout2">
            <a:avLst>
              <a:gd name="adj1" fmla="val 21949"/>
              <a:gd name="adj2" fmla="val -1546"/>
              <a:gd name="adj3" fmla="val 20210"/>
              <a:gd name="adj4" fmla="val -99290"/>
              <a:gd name="adj5" fmla="val 112626"/>
              <a:gd name="adj6" fmla="val -99112"/>
            </a:avLst>
          </a:prstGeom>
          <a:noFill/>
          <a:ln w="9525">
            <a:solidFill>
              <a:srgbClr val="FFFF00"/>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00"/>
                </a:solidFill>
                <a:latin typeface="等线" panose="02010600030101010101" charset="-122"/>
                <a:ea typeface="楷体_GB2312" pitchFamily="49" charset="-122"/>
              </a:rPr>
              <a:t>循环体。含有使条件趋假的语句。</a:t>
            </a:r>
            <a:endParaRPr kumimoji="0" lang="zh-CN" altLang="en-US" sz="2400">
              <a:solidFill>
                <a:srgbClr val="FFFF00"/>
              </a:solidFill>
              <a:latin typeface="等线" panose="02010600030101010101" charset="-122"/>
              <a:ea typeface="楷体_GB2312" pitchFamily="49" charset="-122"/>
            </a:endParaRPr>
          </a:p>
        </p:txBody>
      </p:sp>
      <p:sp>
        <p:nvSpPr>
          <p:cNvPr id="27657" name="AutoShape 9"/>
          <p:cNvSpPr/>
          <p:nvPr/>
        </p:nvSpPr>
        <p:spPr bwMode="auto">
          <a:xfrm>
            <a:off x="5902859" y="2692057"/>
            <a:ext cx="6120143" cy="609600"/>
          </a:xfrm>
          <a:prstGeom prst="callout2">
            <a:avLst>
              <a:gd name="adj1" fmla="val 17742"/>
              <a:gd name="adj2" fmla="val -8192"/>
              <a:gd name="adj3" fmla="val 17265"/>
              <a:gd name="adj4" fmla="val -25743"/>
              <a:gd name="adj5" fmla="val 62933"/>
              <a:gd name="adj6" fmla="val -25572"/>
            </a:avLst>
          </a:prstGeom>
          <a:noFill/>
          <a:ln w="9525">
            <a:solidFill>
              <a:srgbClr val="FFFF00"/>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en-US" altLang="zh-CN" sz="2400">
                <a:solidFill>
                  <a:srgbClr val="FFFF00"/>
                </a:solidFill>
                <a:latin typeface="等线" panose="02010600030101010101" charset="-122"/>
                <a:ea typeface="楷体_GB2312" pitchFamily="49" charset="-122"/>
              </a:rPr>
              <a:t> </a:t>
            </a:r>
            <a:r>
              <a:rPr kumimoji="0" lang="zh-CN" altLang="en-US" sz="2400">
                <a:solidFill>
                  <a:srgbClr val="FFFF00"/>
                </a:solidFill>
                <a:latin typeface="等线" panose="02010600030101010101" charset="-122"/>
                <a:ea typeface="楷体_GB2312" pitchFamily="49" charset="-122"/>
              </a:rPr>
              <a:t>循环的条件。循环应在有限次完成。</a:t>
            </a:r>
            <a:endParaRPr lang="zh-CN" altLang="en-US" sz="2400" dirty="0">
              <a:solidFill>
                <a:srgbClr val="FFFF00"/>
              </a:solidFill>
              <a:ea typeface="楷体_GB2312" pitchFamily="49" charset="-122"/>
            </a:endParaRPr>
          </a:p>
        </p:txBody>
      </p:sp>
      <p:pic>
        <p:nvPicPr>
          <p:cNvPr id="27658" name="Picture 10" descr="BD21313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3085" y="4724400"/>
            <a:ext cx="11838915" cy="13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9" name="Text Box 11"/>
          <p:cNvSpPr txBox="1">
            <a:spLocks noChangeArrowheads="1"/>
          </p:cNvSpPr>
          <p:nvPr/>
        </p:nvSpPr>
        <p:spPr bwMode="auto">
          <a:xfrm>
            <a:off x="930732" y="5254287"/>
            <a:ext cx="5319383"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 </a:t>
            </a:r>
            <a:r>
              <a:rPr lang="en-US" altLang="zh-CN" sz="2400" dirty="0">
                <a:solidFill>
                  <a:srgbClr val="FFFFCC"/>
                </a:solidFill>
                <a:latin typeface="Arial" panose="020B0604020202020204" pitchFamily="34" charset="0"/>
                <a:ea typeface="楷体_GB2312" pitchFamily="49" charset="-122"/>
              </a:rPr>
              <a:t>C++ </a:t>
            </a:r>
            <a:r>
              <a:rPr lang="zh-CN" altLang="en-US" sz="2400" dirty="0">
                <a:solidFill>
                  <a:srgbClr val="FFFFCC"/>
                </a:solidFill>
                <a:latin typeface="Arial" panose="020B0604020202020204" pitchFamily="34" charset="0"/>
                <a:ea typeface="楷体_GB2312" pitchFamily="49" charset="-122"/>
              </a:rPr>
              <a:t>语言提供了三类实现循环的语句</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CC00"/>
                </a:solidFill>
                <a:latin typeface="Arial" panose="020B0604020202020204" pitchFamily="34" charset="0"/>
                <a:ea typeface="楷体_GB2312" pitchFamily="49" charset="-122"/>
              </a:rPr>
              <a:t>  </a:t>
            </a:r>
            <a:r>
              <a:rPr lang="en-US" altLang="zh-CN" sz="2400" dirty="0">
                <a:solidFill>
                  <a:srgbClr val="66FF33"/>
                </a:solidFill>
                <a:latin typeface="Arial" panose="020B0604020202020204" pitchFamily="34" charset="0"/>
                <a:ea typeface="楷体_GB2312" pitchFamily="49" charset="-122"/>
              </a:rPr>
              <a:t>while</a:t>
            </a:r>
            <a:r>
              <a:rPr lang="zh-CN" altLang="en-US" sz="2400" dirty="0">
                <a:solidFill>
                  <a:srgbClr val="FFCC00"/>
                </a:solidFill>
                <a:latin typeface="Arial" panose="020B0604020202020204" pitchFamily="34" charset="0"/>
                <a:ea typeface="楷体_GB2312" pitchFamily="49" charset="-122"/>
              </a:rPr>
              <a:t>， </a:t>
            </a:r>
            <a:r>
              <a:rPr lang="en-US" altLang="zh-CN" sz="2400" dirty="0">
                <a:solidFill>
                  <a:srgbClr val="CCFF33"/>
                </a:solidFill>
                <a:latin typeface="Arial" panose="020B0604020202020204" pitchFamily="34" charset="0"/>
                <a:ea typeface="楷体_GB2312" pitchFamily="49" charset="-122"/>
              </a:rPr>
              <a:t>do  while</a:t>
            </a:r>
            <a:r>
              <a:rPr lang="zh-CN" altLang="en-US" sz="2400" dirty="0">
                <a:solidFill>
                  <a:srgbClr val="FFCC00"/>
                </a:solidFill>
                <a:latin typeface="Arial" panose="020B0604020202020204" pitchFamily="34" charset="0"/>
                <a:ea typeface="楷体_GB2312" pitchFamily="49" charset="-122"/>
              </a:rPr>
              <a:t>，</a:t>
            </a:r>
            <a:r>
              <a:rPr lang="en-US" altLang="zh-CN" sz="2400" dirty="0">
                <a:solidFill>
                  <a:srgbClr val="FFFF00"/>
                </a:solidFill>
                <a:latin typeface="Arial" panose="020B0604020202020204" pitchFamily="34" charset="0"/>
                <a:ea typeface="楷体_GB2312" pitchFamily="49" charset="-122"/>
              </a:rPr>
              <a:t>for </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indows 启动时发金属声.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7651"/>
                                        </p:tgtEl>
                                        <p:attrNameLst>
                                          <p:attrName>style.visibility</p:attrName>
                                        </p:attrNameLst>
                                      </p:cBhvr>
                                      <p:to>
                                        <p:strVal val="visible"/>
                                      </p:to>
                                    </p:set>
                                    <p:animEffect transition="in" filter="blinds(horizontal)">
                                      <p:cBhvr>
                                        <p:cTn id="13" dur="500"/>
                                        <p:tgtEl>
                                          <p:spTgt spid="27651"/>
                                        </p:tgtEl>
                                      </p:cBhvr>
                                    </p:animEffect>
                                  </p:childTnLst>
                                  <p:subTnLst>
                                    <p:audio>
                                      <p:cMediaNode>
                                        <p:cTn display="0" masterRel="sameClick">
                                          <p:stCondLst>
                                            <p:cond evt="begin" delay="0">
                                              <p:tn val="11"/>
                                            </p:cond>
                                          </p:stCondLst>
                                          <p:endCondLst>
                                            <p:cond evt="onStopAudio" delay="0">
                                              <p:tgtEl>
                                                <p:sldTgt/>
                                              </p:tgtEl>
                                            </p:cond>
                                          </p:endCondLst>
                                        </p:cTn>
                                        <p:tgtEl>
                                          <p:sndTgt r:embed="rId3" name="notify.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7652">
                                            <p:txEl>
                                              <p:pRg st="0" end="0"/>
                                            </p:txEl>
                                          </p:spTgt>
                                        </p:tgtEl>
                                        <p:attrNameLst>
                                          <p:attrName>style.visibility</p:attrName>
                                        </p:attrNameLst>
                                      </p:cBhvr>
                                      <p:to>
                                        <p:strVal val="visible"/>
                                      </p:to>
                                    </p:set>
                                    <p:animEffect transition="in" filter="box(in)">
                                      <p:cBhvr>
                                        <p:cTn id="18" dur="500"/>
                                        <p:tgtEl>
                                          <p:spTgt spid="2765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7652">
                                            <p:txEl>
                                              <p:pRg st="1" end="1"/>
                                            </p:txEl>
                                          </p:spTgt>
                                        </p:tgtEl>
                                        <p:attrNameLst>
                                          <p:attrName>style.visibility</p:attrName>
                                        </p:attrNameLst>
                                      </p:cBhvr>
                                      <p:to>
                                        <p:strVal val="visible"/>
                                      </p:to>
                                    </p:set>
                                    <p:animEffect transition="in" filter="box(in)">
                                      <p:cBhvr>
                                        <p:cTn id="23" dur="500"/>
                                        <p:tgtEl>
                                          <p:spTgt spid="27652">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7652">
                                            <p:txEl>
                                              <p:pRg st="2" end="2"/>
                                            </p:txEl>
                                          </p:spTgt>
                                        </p:tgtEl>
                                        <p:attrNameLst>
                                          <p:attrName>style.visibility</p:attrName>
                                        </p:attrNameLst>
                                      </p:cBhvr>
                                      <p:to>
                                        <p:strVal val="visible"/>
                                      </p:to>
                                    </p:set>
                                    <p:animEffect transition="in" filter="box(in)">
                                      <p:cBhvr>
                                        <p:cTn id="28" dur="500"/>
                                        <p:tgtEl>
                                          <p:spTgt spid="2765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7652">
                                            <p:txEl>
                                              <p:pRg st="3" end="3"/>
                                            </p:txEl>
                                          </p:spTgt>
                                        </p:tgtEl>
                                        <p:attrNameLst>
                                          <p:attrName>style.visibility</p:attrName>
                                        </p:attrNameLst>
                                      </p:cBhvr>
                                      <p:to>
                                        <p:strVal val="visible"/>
                                      </p:to>
                                    </p:set>
                                    <p:animEffect transition="in" filter="box(in)">
                                      <p:cBhvr>
                                        <p:cTn id="33" dur="500"/>
                                        <p:tgtEl>
                                          <p:spTgt spid="27652">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7652">
                                            <p:txEl>
                                              <p:pRg st="4" end="4"/>
                                            </p:txEl>
                                          </p:spTgt>
                                        </p:tgtEl>
                                        <p:attrNameLst>
                                          <p:attrName>style.visibility</p:attrName>
                                        </p:attrNameLst>
                                      </p:cBhvr>
                                      <p:to>
                                        <p:strVal val="visible"/>
                                      </p:to>
                                    </p:set>
                                    <p:animEffect transition="in" filter="box(in)">
                                      <p:cBhvr>
                                        <p:cTn id="38" dur="500"/>
                                        <p:tgtEl>
                                          <p:spTgt spid="27652">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7652">
                                            <p:txEl>
                                              <p:pRg st="5" end="5"/>
                                            </p:txEl>
                                          </p:spTgt>
                                        </p:tgtEl>
                                        <p:attrNameLst>
                                          <p:attrName>style.visibility</p:attrName>
                                        </p:attrNameLst>
                                      </p:cBhvr>
                                      <p:to>
                                        <p:strVal val="visible"/>
                                      </p:to>
                                    </p:set>
                                    <p:animEffect transition="in" filter="box(in)">
                                      <p:cBhvr>
                                        <p:cTn id="43" dur="500"/>
                                        <p:tgtEl>
                                          <p:spTgt spid="27652">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7652">
                                            <p:txEl>
                                              <p:pRg st="6" end="6"/>
                                            </p:txEl>
                                          </p:spTgt>
                                        </p:tgtEl>
                                        <p:attrNameLst>
                                          <p:attrName>style.visibility</p:attrName>
                                        </p:attrNameLst>
                                      </p:cBhvr>
                                      <p:to>
                                        <p:strVal val="visible"/>
                                      </p:to>
                                    </p:set>
                                    <p:animEffect transition="in" filter="box(in)">
                                      <p:cBhvr>
                                        <p:cTn id="48" dur="500"/>
                                        <p:tgtEl>
                                          <p:spTgt spid="27652">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276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grpId="0" nodeType="clickEffect">
                                  <p:stCondLst>
                                    <p:cond delay="0"/>
                                  </p:stCondLst>
                                  <p:childTnLst>
                                    <p:set>
                                      <p:cBhvr>
                                        <p:cTn id="56" dur="1" fill="hold">
                                          <p:stCondLst>
                                            <p:cond delay="0"/>
                                          </p:stCondLst>
                                        </p:cTn>
                                        <p:tgtEl>
                                          <p:spTgt spid="27655"/>
                                        </p:tgtEl>
                                        <p:attrNameLst>
                                          <p:attrName>style.visibility</p:attrName>
                                        </p:attrNameLst>
                                      </p:cBhvr>
                                      <p:to>
                                        <p:strVal val="visible"/>
                                      </p:to>
                                    </p:set>
                                    <p:animEffect transition="in" filter="strips(upRight)">
                                      <p:cBhvr>
                                        <p:cTn id="57" dur="500"/>
                                        <p:tgtEl>
                                          <p:spTgt spid="27655"/>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3" fill="hold" grpId="0" nodeType="clickEffect">
                                  <p:stCondLst>
                                    <p:cond delay="0"/>
                                  </p:stCondLst>
                                  <p:childTnLst>
                                    <p:set>
                                      <p:cBhvr>
                                        <p:cTn id="61" dur="1" fill="hold">
                                          <p:stCondLst>
                                            <p:cond delay="0"/>
                                          </p:stCondLst>
                                        </p:cTn>
                                        <p:tgtEl>
                                          <p:spTgt spid="27657"/>
                                        </p:tgtEl>
                                        <p:attrNameLst>
                                          <p:attrName>style.visibility</p:attrName>
                                        </p:attrNameLst>
                                      </p:cBhvr>
                                      <p:to>
                                        <p:strVal val="visible"/>
                                      </p:to>
                                    </p:set>
                                    <p:animEffect transition="in" filter="strips(upRight)">
                                      <p:cBhvr>
                                        <p:cTn id="62" dur="500"/>
                                        <p:tgtEl>
                                          <p:spTgt spid="27657"/>
                                        </p:tgtEl>
                                      </p:cBhvr>
                                    </p:animEffect>
                                  </p:childTnLst>
                                  <p:subTnLst>
                                    <p:audio>
                                      <p:cMediaNode>
                                        <p:cTn display="0" masterRel="sameClick">
                                          <p:stCondLst>
                                            <p:cond evt="begin" delay="0">
                                              <p:tn val="60"/>
                                            </p:cond>
                                          </p:stCondLst>
                                          <p:endCondLst>
                                            <p:cond evt="onStopAudio" delay="0">
                                              <p:tgtEl>
                                                <p:sldTgt/>
                                              </p:tgtEl>
                                            </p:cond>
                                          </p:endCondLst>
                                        </p:cTn>
                                        <p:tgtEl>
                                          <p:sndTgt r:embed="rId4" name="chimes.wav"/>
                                        </p:tgtEl>
                                      </p:cMediaNode>
                                    </p:audio>
                                  </p:sub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27656"/>
                                        </p:tgtEl>
                                        <p:attrNameLst>
                                          <p:attrName>style.visibility</p:attrName>
                                        </p:attrNameLst>
                                      </p:cBhvr>
                                      <p:to>
                                        <p:strVal val="visible"/>
                                      </p:to>
                                    </p:set>
                                    <p:animEffect transition="in" filter="strips(downRight)">
                                      <p:cBhvr>
                                        <p:cTn id="67" dur="500"/>
                                        <p:tgtEl>
                                          <p:spTgt spid="27656"/>
                                        </p:tgtEl>
                                      </p:cBhvr>
                                    </p:animEffect>
                                  </p:childTnLst>
                                  <p:subTnLst>
                                    <p:audio>
                                      <p:cMediaNode>
                                        <p:cTn display="0" masterRel="sameClick">
                                          <p:stCondLst>
                                            <p:cond evt="begin" delay="0">
                                              <p:tn val="65"/>
                                            </p:cond>
                                          </p:stCondLst>
                                          <p:endCondLst>
                                            <p:cond evt="onStopAudio" delay="0">
                                              <p:tgtEl>
                                                <p:sldTgt/>
                                              </p:tgtEl>
                                            </p:cond>
                                          </p:endCondLst>
                                        </p:cTn>
                                        <p:tgtEl>
                                          <p:sndTgt r:embed="rId4" name="chimes.wav"/>
                                        </p:tgtEl>
                                      </p:cMediaNode>
                                    </p:audio>
                                  </p:sub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7658"/>
                                        </p:tgtEl>
                                        <p:attrNameLst>
                                          <p:attrName>style.visibility</p:attrName>
                                        </p:attrNameLst>
                                      </p:cBhvr>
                                      <p:to>
                                        <p:strVal val="visible"/>
                                      </p:to>
                                    </p:set>
                                    <p:animEffect transition="in" filter="wipe(left)">
                                      <p:cBhvr>
                                        <p:cTn id="72" dur="500"/>
                                        <p:tgtEl>
                                          <p:spTgt spid="2765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7659">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76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utoUpdateAnimBg="0"/>
      <p:bldP spid="27652" grpId="0" autoUpdateAnimBg="0" build="p"/>
      <p:bldP spid="27654" grpId="0" autoUpdateAnimBg="0"/>
      <p:bldP spid="27655" grpId="0" animBg="1" autoUpdateAnimBg="0"/>
      <p:bldP spid="27656" grpId="0" animBg="1" autoUpdateAnimBg="0"/>
      <p:bldP spid="27657" grpId="0" animBg="1" autoUpdateAnimBg="0"/>
      <p:bldP spid="27659"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80657" y="381000"/>
            <a:ext cx="11805719" cy="457200"/>
          </a:xfrm>
        </p:spPr>
        <p:txBody>
          <a:bodyPr/>
          <a:lstStyle/>
          <a:p>
            <a:pPr algn="l" eaLnBrk="1" hangingPunct="1"/>
            <a:r>
              <a:rPr lang="en-US" altLang="zh-CN" sz="2400" b="1" dirty="0">
                <a:solidFill>
                  <a:srgbClr val="00FFFF"/>
                </a:solidFill>
                <a:latin typeface="Arial" panose="020B0604020202020204" pitchFamily="34" charset="0"/>
                <a:ea typeface="华文新魏" panose="02010800040101010101" pitchFamily="2" charset="-122"/>
              </a:rPr>
              <a:t>      ⒈</a:t>
            </a:r>
            <a:r>
              <a:rPr lang="en-US" altLang="zh-CN" sz="2400" b="1" dirty="0">
                <a:solidFill>
                  <a:srgbClr val="00FFFF"/>
                </a:solidFill>
                <a:latin typeface="Arial" panose="020B0604020202020204" pitchFamily="34" charset="0"/>
                <a:ea typeface="楷体_GB2312" pitchFamily="49" charset="-122"/>
              </a:rPr>
              <a:t>while </a:t>
            </a:r>
            <a:r>
              <a:rPr lang="zh-CN" altLang="en-US" sz="2400" b="1" dirty="0">
                <a:solidFill>
                  <a:srgbClr val="00FFFF"/>
                </a:solidFill>
                <a:latin typeface="Arial" panose="020B0604020202020204" pitchFamily="34" charset="0"/>
                <a:ea typeface="楷体_GB2312" pitchFamily="49" charset="-122"/>
              </a:rPr>
              <a:t>循环（当型循环）</a:t>
            </a:r>
            <a:endParaRPr lang="zh-CN" altLang="en-US" sz="2400" b="1" dirty="0">
              <a:solidFill>
                <a:srgbClr val="00FFFF"/>
              </a:solidFill>
              <a:latin typeface="Arial" panose="020B0604020202020204" pitchFamily="34" charset="0"/>
              <a:ea typeface="楷体_GB2312" pitchFamily="49" charset="-122"/>
            </a:endParaRPr>
          </a:p>
        </p:txBody>
      </p:sp>
      <p:sp>
        <p:nvSpPr>
          <p:cNvPr id="28675" name="Text Box 3"/>
          <p:cNvSpPr txBox="1">
            <a:spLocks noChangeArrowheads="1"/>
          </p:cNvSpPr>
          <p:nvPr/>
        </p:nvSpPr>
        <p:spPr bwMode="auto">
          <a:xfrm>
            <a:off x="902852" y="815976"/>
            <a:ext cx="357187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格式：</a:t>
            </a:r>
            <a:endParaRPr lang="zh-CN" altLang="en-US"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while</a:t>
            </a:r>
            <a:r>
              <a:rPr lang="en-US" altLang="zh-CN" sz="2400" dirty="0">
                <a:solidFill>
                  <a:srgbClr val="CCFF33"/>
                </a:solidFill>
                <a:latin typeface="Arial" panose="020B0604020202020204" pitchFamily="34" charset="0"/>
                <a:ea typeface="楷体_GB2312" pitchFamily="49" charset="-122"/>
              </a:rPr>
              <a:t>(exp)</a:t>
            </a:r>
            <a:endParaRPr lang="en-US" altLang="zh-CN" sz="2400" dirty="0">
              <a:solidFill>
                <a:srgbClr val="CC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statement;</a:t>
            </a:r>
            <a:endParaRPr lang="en-US" altLang="zh-CN" sz="2400" dirty="0">
              <a:solidFill>
                <a:srgbClr val="FFFFCC"/>
              </a:solidFill>
              <a:latin typeface="Arial" panose="020B0604020202020204" pitchFamily="34" charset="0"/>
              <a:ea typeface="楷体_GB2312" pitchFamily="49" charset="-122"/>
            </a:endParaRPr>
          </a:p>
        </p:txBody>
      </p:sp>
      <p:sp>
        <p:nvSpPr>
          <p:cNvPr id="28676" name="AutoShape 4"/>
          <p:cNvSpPr/>
          <p:nvPr/>
        </p:nvSpPr>
        <p:spPr bwMode="auto">
          <a:xfrm>
            <a:off x="4271963" y="819446"/>
            <a:ext cx="7639380" cy="554031"/>
          </a:xfrm>
          <a:prstGeom prst="borderCallout2">
            <a:avLst>
              <a:gd name="adj1" fmla="val 9338"/>
              <a:gd name="adj2" fmla="val -2509"/>
              <a:gd name="adj3" fmla="val 7859"/>
              <a:gd name="adj4" fmla="val -16460"/>
              <a:gd name="adj5" fmla="val 80427"/>
              <a:gd name="adj6" fmla="val -16390"/>
            </a:avLst>
          </a:prstGeom>
          <a:noFill/>
          <a:ln w="9525">
            <a:solidFill>
              <a:srgbClr val="CCFF33"/>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CCFF33"/>
                </a:solidFill>
                <a:latin typeface="Arial" panose="020B0604020202020204" pitchFamily="34" charset="0"/>
                <a:ea typeface="楷体_GB2312" pitchFamily="49" charset="-122"/>
              </a:rPr>
              <a:t>表达式：值非</a:t>
            </a:r>
            <a:r>
              <a:rPr kumimoji="0" lang="en-US" altLang="zh-CN" sz="2400">
                <a:solidFill>
                  <a:srgbClr val="CCFF33"/>
                </a:solidFill>
                <a:latin typeface="Arial" panose="020B0604020202020204" pitchFamily="34" charset="0"/>
                <a:ea typeface="楷体_GB2312" pitchFamily="49" charset="-122"/>
              </a:rPr>
              <a:t>0</a:t>
            </a:r>
            <a:r>
              <a:rPr kumimoji="0" lang="zh-CN" altLang="en-US" sz="2400">
                <a:solidFill>
                  <a:srgbClr val="CCFF33"/>
                </a:solidFill>
                <a:latin typeface="Arial" panose="020B0604020202020204" pitchFamily="34" charset="0"/>
                <a:ea typeface="楷体_GB2312" pitchFamily="49" charset="-122"/>
              </a:rPr>
              <a:t>，表示满足条件；值为</a:t>
            </a:r>
            <a:r>
              <a:rPr kumimoji="0" lang="en-US" altLang="zh-CN" sz="2400">
                <a:solidFill>
                  <a:srgbClr val="CCFF33"/>
                </a:solidFill>
                <a:latin typeface="Arial" panose="020B0604020202020204" pitchFamily="34" charset="0"/>
                <a:ea typeface="楷体_GB2312" pitchFamily="49" charset="-122"/>
              </a:rPr>
              <a:t>0</a:t>
            </a:r>
            <a:r>
              <a:rPr kumimoji="0" lang="zh-CN" altLang="en-US" sz="2400">
                <a:solidFill>
                  <a:srgbClr val="CCFF33"/>
                </a:solidFill>
                <a:latin typeface="Arial" panose="020B0604020202020204" pitchFamily="34" charset="0"/>
                <a:ea typeface="楷体_GB2312" pitchFamily="49" charset="-122"/>
              </a:rPr>
              <a:t>代表不满足条件。</a:t>
            </a:r>
            <a:endParaRPr kumimoji="0" lang="zh-CN" altLang="en-US" sz="2400" dirty="0">
              <a:solidFill>
                <a:srgbClr val="CCFF33"/>
              </a:solidFill>
              <a:latin typeface="Arial" panose="020B0604020202020204" pitchFamily="34" charset="0"/>
              <a:ea typeface="楷体_GB2312" pitchFamily="49" charset="-122"/>
            </a:endParaRPr>
          </a:p>
        </p:txBody>
      </p:sp>
      <p:sp>
        <p:nvSpPr>
          <p:cNvPr id="28677" name="AutoShape 5"/>
          <p:cNvSpPr/>
          <p:nvPr/>
        </p:nvSpPr>
        <p:spPr bwMode="auto">
          <a:xfrm>
            <a:off x="5346699" y="1853959"/>
            <a:ext cx="6564641" cy="510118"/>
          </a:xfrm>
          <a:prstGeom prst="borderCallout1">
            <a:avLst>
              <a:gd name="adj1" fmla="val -9093"/>
              <a:gd name="adj2" fmla="val 96875"/>
              <a:gd name="adj3" fmla="val -9093"/>
              <a:gd name="adj4" fmla="val -27736"/>
            </a:avLst>
          </a:prstGeom>
          <a:noFill/>
          <a:ln w="9525">
            <a:solidFill>
              <a:srgbClr val="FFFF00"/>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CC"/>
                </a:solidFill>
                <a:latin typeface="Arial" panose="020B0604020202020204" pitchFamily="34" charset="0"/>
                <a:ea typeface="楷体_GB2312" pitchFamily="49" charset="-122"/>
              </a:rPr>
              <a:t>语句（复合语句），重复执行部分（循环体）。</a:t>
            </a:r>
            <a:endParaRPr kumimoji="0" lang="zh-CN" altLang="en-US" sz="2400">
              <a:solidFill>
                <a:srgbClr val="FFFFCC"/>
              </a:solidFill>
              <a:latin typeface="Arial" panose="020B0604020202020204" pitchFamily="34" charset="0"/>
              <a:ea typeface="楷体_GB2312" pitchFamily="49" charset="-122"/>
            </a:endParaRPr>
          </a:p>
        </p:txBody>
      </p:sp>
      <p:sp>
        <p:nvSpPr>
          <p:cNvPr id="28678" name="Text Box 6"/>
          <p:cNvSpPr txBox="1">
            <a:spLocks noChangeArrowheads="1"/>
          </p:cNvSpPr>
          <p:nvPr/>
        </p:nvSpPr>
        <p:spPr bwMode="auto">
          <a:xfrm>
            <a:off x="950615" y="1943897"/>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Arial" panose="020B0604020202020204" pitchFamily="34" charset="0"/>
                <a:ea typeface="楷体_GB2312" pitchFamily="49" charset="-122"/>
              </a:rPr>
              <a:t>流程：</a:t>
            </a:r>
            <a:endParaRPr lang="zh-CN" altLang="en-US" sz="2400">
              <a:solidFill>
                <a:srgbClr val="66FF33"/>
              </a:solidFill>
              <a:latin typeface="Arial" panose="020B0604020202020204" pitchFamily="34" charset="0"/>
              <a:ea typeface="楷体_GB2312" pitchFamily="49" charset="-122"/>
            </a:endParaRPr>
          </a:p>
        </p:txBody>
      </p:sp>
      <p:sp>
        <p:nvSpPr>
          <p:cNvPr id="28679" name="Line 7"/>
          <p:cNvSpPr>
            <a:spLocks noChangeShapeType="1"/>
          </p:cNvSpPr>
          <p:nvPr/>
        </p:nvSpPr>
        <p:spPr bwMode="auto">
          <a:xfrm>
            <a:off x="2398415" y="2477297"/>
            <a:ext cx="0" cy="554031"/>
          </a:xfrm>
          <a:prstGeom prst="line">
            <a:avLst/>
          </a:prstGeom>
          <a:noFill/>
          <a:ln w="9525">
            <a:solidFill>
              <a:srgbClr val="FFFF00"/>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680" name="AutoShape 8"/>
          <p:cNvSpPr>
            <a:spLocks noChangeArrowheads="1"/>
          </p:cNvSpPr>
          <p:nvPr/>
        </p:nvSpPr>
        <p:spPr bwMode="auto">
          <a:xfrm>
            <a:off x="1636415" y="3086897"/>
            <a:ext cx="1524000" cy="554031"/>
          </a:xfrm>
          <a:prstGeom prst="flowChartDecision">
            <a:avLst/>
          </a:prstGeom>
          <a:noFill/>
          <a:ln w="9525">
            <a:solidFill>
              <a:srgbClr val="CCFF33"/>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CCFF33"/>
                </a:solidFill>
                <a:latin typeface="Arial" panose="020B0604020202020204" pitchFamily="34" charset="0"/>
                <a:ea typeface="楷体_GB2312" pitchFamily="49" charset="-122"/>
              </a:rPr>
              <a:t>exp?</a:t>
            </a:r>
            <a:endParaRPr kumimoji="0" lang="en-US" altLang="zh-CN" sz="2400" dirty="0">
              <a:solidFill>
                <a:srgbClr val="CCFF33"/>
              </a:solidFill>
              <a:latin typeface="Arial" panose="020B0604020202020204" pitchFamily="34" charset="0"/>
              <a:ea typeface="楷体_GB2312" pitchFamily="49" charset="-122"/>
            </a:endParaRPr>
          </a:p>
        </p:txBody>
      </p:sp>
      <p:sp>
        <p:nvSpPr>
          <p:cNvPr id="28681" name="Text Box 9"/>
          <p:cNvSpPr txBox="1">
            <a:spLocks noChangeArrowheads="1"/>
          </p:cNvSpPr>
          <p:nvPr/>
        </p:nvSpPr>
        <p:spPr bwMode="auto">
          <a:xfrm>
            <a:off x="1774528" y="3583785"/>
            <a:ext cx="71235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latin typeface="Arial" panose="020B0604020202020204" pitchFamily="34" charset="0"/>
                <a:ea typeface="楷体_GB2312" pitchFamily="49" charset="-122"/>
              </a:rPr>
              <a:t>true</a:t>
            </a:r>
            <a:endParaRPr lang="en-US" altLang="zh-CN" sz="2400">
              <a:solidFill>
                <a:srgbClr val="00FFFF"/>
              </a:solidFill>
              <a:latin typeface="Arial" panose="020B0604020202020204" pitchFamily="34" charset="0"/>
              <a:ea typeface="楷体_GB2312" pitchFamily="49" charset="-122"/>
            </a:endParaRPr>
          </a:p>
        </p:txBody>
      </p:sp>
      <p:sp>
        <p:nvSpPr>
          <p:cNvPr id="28682" name="Line 10"/>
          <p:cNvSpPr>
            <a:spLocks noChangeShapeType="1"/>
          </p:cNvSpPr>
          <p:nvPr/>
        </p:nvSpPr>
        <p:spPr bwMode="auto">
          <a:xfrm>
            <a:off x="2398415" y="3696497"/>
            <a:ext cx="0" cy="761793"/>
          </a:xfrm>
          <a:prstGeom prst="line">
            <a:avLst/>
          </a:prstGeom>
          <a:noFill/>
          <a:ln w="9525">
            <a:solidFill>
              <a:srgbClr val="00FFFF"/>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683" name="AutoShape 11"/>
          <p:cNvSpPr>
            <a:spLocks noChangeArrowheads="1"/>
          </p:cNvSpPr>
          <p:nvPr/>
        </p:nvSpPr>
        <p:spPr bwMode="auto">
          <a:xfrm>
            <a:off x="1484015" y="4508954"/>
            <a:ext cx="1828800" cy="554031"/>
          </a:xfrm>
          <a:prstGeom prst="flowChartProcess">
            <a:avLst/>
          </a:prstGeom>
          <a:noFill/>
          <a:ln w="9525">
            <a:solidFill>
              <a:srgbClr val="00FFFF"/>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00FFFF"/>
                </a:solidFill>
                <a:latin typeface="Arial" panose="020B0604020202020204" pitchFamily="34" charset="0"/>
                <a:ea typeface="楷体_GB2312" pitchFamily="49" charset="-122"/>
              </a:rPr>
              <a:t>statement;</a:t>
            </a:r>
            <a:endParaRPr kumimoji="0" lang="en-US" altLang="zh-CN" sz="2400">
              <a:solidFill>
                <a:srgbClr val="00FFFF"/>
              </a:solidFill>
              <a:latin typeface="Arial" panose="020B0604020202020204" pitchFamily="34" charset="0"/>
              <a:ea typeface="楷体_GB2312" pitchFamily="49" charset="-122"/>
            </a:endParaRPr>
          </a:p>
        </p:txBody>
      </p:sp>
      <p:sp>
        <p:nvSpPr>
          <p:cNvPr id="28684" name="Line 12"/>
          <p:cNvSpPr>
            <a:spLocks noChangeShapeType="1"/>
          </p:cNvSpPr>
          <p:nvPr/>
        </p:nvSpPr>
        <p:spPr bwMode="auto">
          <a:xfrm>
            <a:off x="2398415" y="5062985"/>
            <a:ext cx="0" cy="393567"/>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685" name="Line 13"/>
          <p:cNvSpPr>
            <a:spLocks noChangeShapeType="1"/>
          </p:cNvSpPr>
          <p:nvPr/>
        </p:nvSpPr>
        <p:spPr bwMode="auto">
          <a:xfrm flipH="1" flipV="1">
            <a:off x="1331615" y="5456552"/>
            <a:ext cx="1066800" cy="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686" name="Line 14"/>
          <p:cNvSpPr>
            <a:spLocks noChangeShapeType="1"/>
          </p:cNvSpPr>
          <p:nvPr/>
        </p:nvSpPr>
        <p:spPr bwMode="auto">
          <a:xfrm flipV="1">
            <a:off x="1331615" y="2858297"/>
            <a:ext cx="1" cy="2598255"/>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687" name="Line 15"/>
          <p:cNvSpPr>
            <a:spLocks noChangeShapeType="1"/>
          </p:cNvSpPr>
          <p:nvPr/>
        </p:nvSpPr>
        <p:spPr bwMode="auto">
          <a:xfrm>
            <a:off x="1331615" y="2858297"/>
            <a:ext cx="1066800" cy="0"/>
          </a:xfrm>
          <a:prstGeom prst="line">
            <a:avLst/>
          </a:prstGeom>
          <a:noFill/>
          <a:ln w="9525">
            <a:solidFill>
              <a:srgbClr val="00FFFF"/>
            </a:solidFill>
            <a:round/>
            <a:headEnd type="none" w="lg" len="med"/>
            <a:tailEnd type="triangl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688" name="Line 16"/>
          <p:cNvSpPr>
            <a:spLocks noChangeShapeType="1"/>
          </p:cNvSpPr>
          <p:nvPr/>
        </p:nvSpPr>
        <p:spPr bwMode="auto">
          <a:xfrm>
            <a:off x="3160415" y="3391697"/>
            <a:ext cx="457200" cy="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689" name="Line 17"/>
          <p:cNvSpPr>
            <a:spLocks noChangeShapeType="1"/>
          </p:cNvSpPr>
          <p:nvPr/>
        </p:nvSpPr>
        <p:spPr bwMode="auto">
          <a:xfrm>
            <a:off x="3617615" y="3391697"/>
            <a:ext cx="0" cy="2354632"/>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690" name="Line 18"/>
          <p:cNvSpPr>
            <a:spLocks noChangeShapeType="1"/>
          </p:cNvSpPr>
          <p:nvPr/>
        </p:nvSpPr>
        <p:spPr bwMode="auto">
          <a:xfrm flipH="1">
            <a:off x="2398415" y="5744485"/>
            <a:ext cx="1219200" cy="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691" name="Line 19"/>
          <p:cNvSpPr>
            <a:spLocks noChangeShapeType="1"/>
          </p:cNvSpPr>
          <p:nvPr/>
        </p:nvSpPr>
        <p:spPr bwMode="auto">
          <a:xfrm>
            <a:off x="2410487" y="5744485"/>
            <a:ext cx="0" cy="415523"/>
          </a:xfrm>
          <a:prstGeom prst="line">
            <a:avLst/>
          </a:prstGeom>
          <a:noFill/>
          <a:ln w="9525">
            <a:solidFill>
              <a:srgbClr val="66FF33"/>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692" name="Text Box 20"/>
          <p:cNvSpPr txBox="1">
            <a:spLocks noChangeArrowheads="1"/>
          </p:cNvSpPr>
          <p:nvPr/>
        </p:nvSpPr>
        <p:spPr bwMode="auto">
          <a:xfrm>
            <a:off x="3146129" y="2821785"/>
            <a:ext cx="83257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false</a:t>
            </a:r>
            <a:endParaRPr lang="en-US" altLang="zh-CN" sz="2400">
              <a:solidFill>
                <a:srgbClr val="66FF33"/>
              </a:solidFill>
              <a:latin typeface="Arial" panose="020B0604020202020204" pitchFamily="34" charset="0"/>
              <a:ea typeface="楷体_GB2312" pitchFamily="49" charset="-122"/>
            </a:endParaRPr>
          </a:p>
        </p:txBody>
      </p:sp>
      <p:sp>
        <p:nvSpPr>
          <p:cNvPr id="28693" name="AutoShape 21"/>
          <p:cNvSpPr/>
          <p:nvPr/>
        </p:nvSpPr>
        <p:spPr bwMode="auto">
          <a:xfrm>
            <a:off x="3923113" y="3466125"/>
            <a:ext cx="2062162" cy="809625"/>
          </a:xfrm>
          <a:prstGeom prst="borderCallout1">
            <a:avLst>
              <a:gd name="adj1" fmla="val 14116"/>
              <a:gd name="adj2" fmla="val -3694"/>
              <a:gd name="adj3" fmla="val 118236"/>
              <a:gd name="adj4" fmla="val -50037"/>
            </a:avLst>
          </a:prstGeom>
          <a:noFill/>
          <a:ln w="9525">
            <a:solidFill>
              <a:srgbClr val="FFFFCC"/>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CC"/>
                </a:solidFill>
                <a:latin typeface="Arial" panose="020B0604020202020204" pitchFamily="34" charset="0"/>
                <a:ea typeface="楷体_GB2312" pitchFamily="49" charset="-122"/>
              </a:rPr>
              <a:t>含有使条件趋假的语句。</a:t>
            </a:r>
            <a:endParaRPr kumimoji="0" lang="zh-CN" altLang="en-US" sz="2400" dirty="0">
              <a:solidFill>
                <a:srgbClr val="FFFFCC"/>
              </a:solidFill>
              <a:latin typeface="Arial" panose="020B0604020202020204" pitchFamily="34" charset="0"/>
              <a:ea typeface="楷体_GB2312" pitchFamily="49" charset="-122"/>
            </a:endParaRPr>
          </a:p>
        </p:txBody>
      </p:sp>
      <p:sp>
        <p:nvSpPr>
          <p:cNvPr id="28694" name="Text Box 22"/>
          <p:cNvSpPr txBox="1">
            <a:spLocks noChangeArrowheads="1"/>
          </p:cNvSpPr>
          <p:nvPr/>
        </p:nvSpPr>
        <p:spPr bwMode="auto">
          <a:xfrm>
            <a:off x="6367463" y="733425"/>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Arial" panose="020B0604020202020204" pitchFamily="34" charset="0"/>
                <a:ea typeface="楷体_GB2312" pitchFamily="49" charset="-122"/>
              </a:rPr>
              <a:t>举例：</a:t>
            </a:r>
            <a:endParaRPr lang="zh-CN" altLang="en-US" sz="2400">
              <a:solidFill>
                <a:srgbClr val="66FF33"/>
              </a:solidFill>
              <a:latin typeface="Arial" panose="020B0604020202020204" pitchFamily="34" charset="0"/>
              <a:ea typeface="楷体_GB2312" pitchFamily="49" charset="-122"/>
            </a:endParaRPr>
          </a:p>
        </p:txBody>
      </p:sp>
      <p:sp>
        <p:nvSpPr>
          <p:cNvPr id="28695" name="Text Box 23"/>
          <p:cNvSpPr txBox="1">
            <a:spLocks noChangeArrowheads="1"/>
          </p:cNvSpPr>
          <p:nvPr/>
        </p:nvSpPr>
        <p:spPr bwMode="auto">
          <a:xfrm>
            <a:off x="7430294" y="209838"/>
            <a:ext cx="33988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FF"/>
                </a:solidFill>
                <a:latin typeface="Arial" panose="020B0604020202020204" pitchFamily="34" charset="0"/>
                <a:ea typeface="楷体_GB2312" pitchFamily="49" charset="-122"/>
              </a:rPr>
              <a:t>求 </a:t>
            </a:r>
            <a:r>
              <a:rPr lang="en-US" altLang="zh-CN" sz="2400">
                <a:solidFill>
                  <a:srgbClr val="FFFFFF"/>
                </a:solidFill>
                <a:latin typeface="Arial" panose="020B0604020202020204" pitchFamily="34" charset="0"/>
                <a:ea typeface="楷体_GB2312" pitchFamily="49" charset="-122"/>
              </a:rPr>
              <a:t>s= 1+2+3+4+…+100</a:t>
            </a:r>
            <a:endParaRPr lang="en-US" altLang="zh-CN" sz="2400">
              <a:solidFill>
                <a:srgbClr val="FFFFFF"/>
              </a:solidFill>
              <a:latin typeface="Arial" panose="020B0604020202020204" pitchFamily="34" charset="0"/>
              <a:ea typeface="楷体_GB2312" pitchFamily="49" charset="-122"/>
            </a:endParaRPr>
          </a:p>
        </p:txBody>
      </p:sp>
      <p:sp>
        <p:nvSpPr>
          <p:cNvPr id="28696" name="Text Box 24"/>
          <p:cNvSpPr txBox="1">
            <a:spLocks noChangeArrowheads="1"/>
          </p:cNvSpPr>
          <p:nvPr/>
        </p:nvSpPr>
        <p:spPr bwMode="auto">
          <a:xfrm>
            <a:off x="6592092" y="1373477"/>
            <a:ext cx="3427413"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#include &lt;iostream&gt;</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using namespace std;</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int main(void){</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int  s=0, </a:t>
            </a:r>
            <a:r>
              <a:rPr lang="en-US" altLang="zh-CN" sz="2400" dirty="0" err="1">
                <a:solidFill>
                  <a:srgbClr val="FFFFCC"/>
                </a:solidFill>
                <a:latin typeface="Arial" panose="020B0604020202020204" pitchFamily="34" charset="0"/>
                <a:cs typeface="Times New Roman" panose="02020603050405020304" pitchFamily="18" charset="0"/>
              </a:rPr>
              <a:t>i</a:t>
            </a:r>
            <a:r>
              <a:rPr lang="en-US" altLang="zh-CN" sz="2400" dirty="0">
                <a:solidFill>
                  <a:srgbClr val="FFFFCC"/>
                </a:solidFill>
                <a:latin typeface="Arial" panose="020B0604020202020204" pitchFamily="34" charset="0"/>
                <a:cs typeface="Times New Roman" panose="02020603050405020304" pitchFamily="18" charset="0"/>
              </a:rPr>
              <a:t>=1;</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while (</a:t>
            </a:r>
            <a:r>
              <a:rPr lang="en-US" altLang="zh-CN" sz="2400" dirty="0" err="1">
                <a:solidFill>
                  <a:srgbClr val="FFFFCC"/>
                </a:solidFill>
                <a:latin typeface="Arial" panose="020B0604020202020204" pitchFamily="34" charset="0"/>
                <a:cs typeface="Times New Roman" panose="02020603050405020304" pitchFamily="18" charset="0"/>
              </a:rPr>
              <a:t>i</a:t>
            </a:r>
            <a:r>
              <a:rPr lang="en-US" altLang="zh-CN" sz="2400" dirty="0">
                <a:solidFill>
                  <a:srgbClr val="FFFFCC"/>
                </a:solidFill>
                <a:latin typeface="Arial" panose="020B0604020202020204" pitchFamily="34" charset="0"/>
                <a:cs typeface="Times New Roman" panose="02020603050405020304" pitchFamily="18" charset="0"/>
              </a:rPr>
              <a:t> &lt;= 100){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s = s + </a:t>
            </a:r>
            <a:r>
              <a:rPr lang="en-US" altLang="zh-CN" sz="2400" dirty="0" err="1">
                <a:solidFill>
                  <a:srgbClr val="FFFFCC"/>
                </a:solidFill>
                <a:latin typeface="Arial" panose="020B0604020202020204" pitchFamily="34" charset="0"/>
                <a:cs typeface="Times New Roman" panose="02020603050405020304" pitchFamily="18" charset="0"/>
              </a:rPr>
              <a:t>i</a:t>
            </a:r>
            <a:r>
              <a:rPr lang="en-US" altLang="zh-CN" sz="2400" dirty="0">
                <a:solidFill>
                  <a:srgbClr val="FFFFCC"/>
                </a:solidFill>
                <a:latin typeface="Arial" panose="020B0604020202020204" pitchFamily="34" charset="0"/>
                <a:cs typeface="Times New Roman" panose="02020603050405020304" pitchFamily="18" charset="0"/>
              </a:rPr>
              <a:t>; /* s+=</a:t>
            </a:r>
            <a:r>
              <a:rPr lang="en-US" altLang="zh-CN" sz="2400" dirty="0" err="1">
                <a:solidFill>
                  <a:srgbClr val="FFFFCC"/>
                </a:solidFill>
                <a:latin typeface="Arial" panose="020B0604020202020204" pitchFamily="34" charset="0"/>
                <a:cs typeface="Times New Roman" panose="02020603050405020304" pitchFamily="18" charset="0"/>
              </a:rPr>
              <a:t>i</a:t>
            </a:r>
            <a:r>
              <a:rPr lang="en-US" altLang="zh-CN" sz="2400" dirty="0">
                <a:solidFill>
                  <a:srgbClr val="FFFFCC"/>
                </a:solidFill>
                <a:latin typeface="Arial" panose="020B0604020202020204" pitchFamily="34" charset="0"/>
                <a:cs typeface="Times New Roman" panose="02020603050405020304" pitchFamily="18" charset="0"/>
              </a:rPr>
              <a:t>;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r>
              <a:rPr lang="en-US" altLang="zh-CN" sz="2400" dirty="0" err="1">
                <a:solidFill>
                  <a:srgbClr val="FFFFCC"/>
                </a:solidFill>
                <a:latin typeface="Arial" panose="020B0604020202020204" pitchFamily="34" charset="0"/>
                <a:cs typeface="Times New Roman" panose="02020603050405020304" pitchFamily="18" charset="0"/>
              </a:rPr>
              <a:t>i</a:t>
            </a:r>
            <a:r>
              <a:rPr lang="en-US" altLang="zh-CN" sz="2400" dirty="0">
                <a:solidFill>
                  <a:srgbClr val="FFFFCC"/>
                </a:solidFill>
                <a:latin typeface="Arial" panose="020B0604020202020204" pitchFamily="34" charset="0"/>
                <a:cs typeface="Times New Roman" panose="02020603050405020304" pitchFamily="18" charset="0"/>
              </a:rPr>
              <a:t>++;</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r>
              <a:rPr lang="en-US" altLang="zh-CN" sz="2400" dirty="0" err="1">
                <a:solidFill>
                  <a:srgbClr val="FFFFCC"/>
                </a:solidFill>
                <a:latin typeface="Arial" panose="020B0604020202020204" pitchFamily="34" charset="0"/>
                <a:cs typeface="Times New Roman" panose="02020603050405020304" pitchFamily="18" charset="0"/>
              </a:rPr>
              <a:t>cout</a:t>
            </a:r>
            <a:r>
              <a:rPr lang="en-US" altLang="zh-CN" sz="2400" dirty="0">
                <a:solidFill>
                  <a:srgbClr val="FFFFCC"/>
                </a:solidFill>
                <a:latin typeface="Arial" panose="020B0604020202020204" pitchFamily="34" charset="0"/>
                <a:cs typeface="Times New Roman" panose="02020603050405020304" pitchFamily="18" charset="0"/>
              </a:rPr>
              <a:t> &lt;&lt;  s &lt;&lt; </a:t>
            </a:r>
            <a:r>
              <a:rPr lang="en-US" altLang="zh-CN" sz="2400" dirty="0" err="1">
                <a:solidFill>
                  <a:srgbClr val="FFFFCC"/>
                </a:solidFill>
                <a:latin typeface="Arial" panose="020B0604020202020204" pitchFamily="34" charset="0"/>
                <a:cs typeface="Times New Roman" panose="02020603050405020304" pitchFamily="18" charset="0"/>
              </a:rPr>
              <a:t>endl</a:t>
            </a:r>
            <a:r>
              <a:rPr lang="en-US" altLang="zh-CN" sz="2400" dirty="0">
                <a:solidFill>
                  <a:srgbClr val="FFFFCC"/>
                </a:solidFill>
                <a:latin typeface="Arial" panose="020B0604020202020204" pitchFamily="34" charset="0"/>
                <a:cs typeface="Times New Roman" panose="02020603050405020304" pitchFamily="18" charset="0"/>
              </a:rPr>
              <a:t>;</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return 0;</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endParaRPr lang="en-US" altLang="zh-CN" sz="2400" dirty="0">
              <a:solidFill>
                <a:srgbClr val="FFFFCC"/>
              </a:solidFill>
              <a:latin typeface="Arial" panose="020B0604020202020204" pitchFamily="34" charset="0"/>
              <a:cs typeface="Times New Roman" panose="02020603050405020304" pitchFamily="18" charset="0"/>
            </a:endParaRPr>
          </a:p>
        </p:txBody>
      </p:sp>
      <p:sp>
        <p:nvSpPr>
          <p:cNvPr id="28697" name="AutoShape 25"/>
          <p:cNvSpPr/>
          <p:nvPr/>
        </p:nvSpPr>
        <p:spPr bwMode="auto">
          <a:xfrm>
            <a:off x="8759825" y="2827338"/>
            <a:ext cx="1828800" cy="457200"/>
          </a:xfrm>
          <a:prstGeom prst="borderCallout1">
            <a:avLst>
              <a:gd name="adj1" fmla="val 116667"/>
              <a:gd name="adj2" fmla="val 93750"/>
              <a:gd name="adj3" fmla="val 116667"/>
              <a:gd name="adj4" fmla="val -42449"/>
            </a:avLst>
          </a:prstGeom>
          <a:noFill/>
          <a:ln w="9525">
            <a:solidFill>
              <a:schemeClr val="bg1"/>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eaLnBrk="1" hangingPunct="1">
              <a:spcBef>
                <a:spcPct val="0"/>
              </a:spcBef>
              <a:buNone/>
            </a:pPr>
            <a:r>
              <a:rPr lang="zh-CN" altLang="en-US" sz="2400">
                <a:solidFill>
                  <a:srgbClr val="FFFFCC"/>
                </a:solidFill>
                <a:latin typeface="Arial" panose="020B0604020202020204" pitchFamily="34" charset="0"/>
                <a:ea typeface="楷体_GB2312" pitchFamily="49" charset="-122"/>
              </a:rPr>
              <a:t>初始化部分</a:t>
            </a:r>
            <a:endParaRPr lang="zh-CN" altLang="en-US" sz="2400">
              <a:solidFill>
                <a:srgbClr val="FFFFCC"/>
              </a:solidFill>
              <a:latin typeface="Arial" panose="020B0604020202020204" pitchFamily="34" charset="0"/>
              <a:ea typeface="楷体_GB2312" pitchFamily="49" charset="-122"/>
            </a:endParaRPr>
          </a:p>
        </p:txBody>
      </p:sp>
      <p:sp>
        <p:nvSpPr>
          <p:cNvPr id="28698" name="AutoShape 26"/>
          <p:cNvSpPr/>
          <p:nvPr/>
        </p:nvSpPr>
        <p:spPr bwMode="auto">
          <a:xfrm>
            <a:off x="9296400" y="4365626"/>
            <a:ext cx="1143000" cy="409575"/>
          </a:xfrm>
          <a:prstGeom prst="borderCallout1">
            <a:avLst>
              <a:gd name="adj1" fmla="val 118606"/>
              <a:gd name="adj2" fmla="val 90000"/>
              <a:gd name="adj3" fmla="val 118606"/>
              <a:gd name="adj4" fmla="val -123750"/>
            </a:avLst>
          </a:prstGeom>
          <a:noFill/>
          <a:ln w="9525">
            <a:solidFill>
              <a:srgbClr val="00FFFF"/>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00FFFF"/>
                </a:solidFill>
                <a:latin typeface="Arial" panose="020B0604020202020204" pitchFamily="34" charset="0"/>
                <a:ea typeface="楷体_GB2312" pitchFamily="49" charset="-122"/>
              </a:rPr>
              <a:t>循环体</a:t>
            </a:r>
            <a:endParaRPr kumimoji="0" lang="zh-CN" altLang="en-US" sz="2400">
              <a:solidFill>
                <a:srgbClr val="00FFFF"/>
              </a:solidFill>
              <a:latin typeface="Arial" panose="020B0604020202020204" pitchFamily="34" charset="0"/>
              <a:ea typeface="楷体_GB2312" pitchFamily="49" charset="-122"/>
            </a:endParaRPr>
          </a:p>
        </p:txBody>
      </p:sp>
      <p:sp>
        <p:nvSpPr>
          <p:cNvPr id="28699" name="AutoShape 27"/>
          <p:cNvSpPr/>
          <p:nvPr/>
        </p:nvSpPr>
        <p:spPr bwMode="auto">
          <a:xfrm>
            <a:off x="8763000" y="3849688"/>
            <a:ext cx="1676400" cy="442912"/>
          </a:xfrm>
          <a:prstGeom prst="borderCallout1">
            <a:avLst>
              <a:gd name="adj1" fmla="val -17204"/>
              <a:gd name="adj2" fmla="val 93181"/>
              <a:gd name="adj3" fmla="val -17204"/>
              <a:gd name="adj4" fmla="val -51704"/>
            </a:avLst>
          </a:prstGeom>
          <a:noFill/>
          <a:ln w="9525">
            <a:solidFill>
              <a:srgbClr val="FFFF00"/>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00"/>
                </a:solidFill>
                <a:latin typeface="Arial" panose="020B0604020202020204" pitchFamily="34" charset="0"/>
                <a:ea typeface="楷体_GB2312" pitchFamily="49" charset="-122"/>
              </a:rPr>
              <a:t>条件测试</a:t>
            </a:r>
            <a:endParaRPr kumimoji="0" lang="zh-CN" altLang="en-US" sz="2400">
              <a:solidFill>
                <a:srgbClr val="FFFF00"/>
              </a:solidFill>
              <a:latin typeface="Arial" panose="020B0604020202020204" pitchFamily="34" charset="0"/>
              <a:ea typeface="楷体_GB2312" pitchFamily="49" charset="-122"/>
            </a:endParaRPr>
          </a:p>
        </p:txBody>
      </p:sp>
      <p:sp>
        <p:nvSpPr>
          <p:cNvPr id="28700" name="AutoShape 28"/>
          <p:cNvSpPr/>
          <p:nvPr/>
        </p:nvSpPr>
        <p:spPr bwMode="auto">
          <a:xfrm>
            <a:off x="6404546" y="6229640"/>
            <a:ext cx="2360612" cy="409575"/>
          </a:xfrm>
          <a:prstGeom prst="borderCallout3">
            <a:avLst>
              <a:gd name="adj1" fmla="val 27907"/>
              <a:gd name="adj2" fmla="val -3227"/>
              <a:gd name="adj3" fmla="val 27907"/>
              <a:gd name="adj4" fmla="val -5648"/>
              <a:gd name="adj5" fmla="val -394574"/>
              <a:gd name="adj6" fmla="val -5648"/>
              <a:gd name="adj7" fmla="val -394963"/>
              <a:gd name="adj8" fmla="val 37120"/>
            </a:avLst>
          </a:prstGeom>
          <a:noFill/>
          <a:ln w="9525">
            <a:solidFill>
              <a:srgbClr val="FFFFFF"/>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CC"/>
                </a:solidFill>
                <a:latin typeface="Arial" panose="020B0604020202020204" pitchFamily="34" charset="0"/>
                <a:ea typeface="楷体_GB2312" pitchFamily="49" charset="-122"/>
              </a:rPr>
              <a:t>使条件趋假语句</a:t>
            </a:r>
            <a:endParaRPr kumimoji="0" lang="zh-CN" altLang="en-US" sz="240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ox(in)">
                                      <p:cBhvr>
                                        <p:cTn id="7" dur="500"/>
                                        <p:tgtEl>
                                          <p:spTgt spid="28675"/>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wipe(left)">
                                      <p:cBhvr>
                                        <p:cTn id="12" dur="500"/>
                                        <p:tgtEl>
                                          <p:spTgt spid="28676"/>
                                        </p:tgtEl>
                                      </p:cBhvr>
                                    </p:animEffect>
                                  </p:childTnLst>
                                  <p:subTnLst>
                                    <p:set>
                                      <p:cBhvr override="childStyle">
                                        <p:cTn dur="1" fill="hold" display="0" masterRel="nextClick" afterEffect="1"/>
                                        <p:tgtEl>
                                          <p:spTgt spid="2867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wipe(left)">
                                      <p:cBhvr>
                                        <p:cTn id="17" dur="500"/>
                                        <p:tgtEl>
                                          <p:spTgt spid="28677"/>
                                        </p:tgtEl>
                                      </p:cBhvr>
                                    </p:animEffect>
                                  </p:childTnLst>
                                  <p:subTnLst>
                                    <p:set>
                                      <p:cBhvr override="childStyle">
                                        <p:cTn dur="1" fill="hold" display="0" masterRel="nextClick" afterEffect="1"/>
                                        <p:tgtEl>
                                          <p:spTgt spid="2867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blinds(horizontal)">
                                      <p:cBhvr>
                                        <p:cTn id="22" dur="500"/>
                                        <p:tgtEl>
                                          <p:spTgt spid="28678"/>
                                        </p:tgtEl>
                                      </p:cBhvr>
                                    </p:animEffect>
                                  </p:childTnLst>
                                  <p:subTnLst>
                                    <p:audio>
                                      <p:cMediaNode>
                                        <p:cTn display="0" masterRel="sameClick">
                                          <p:stCondLst>
                                            <p:cond evt="begin" delay="0">
                                              <p:tn val="20"/>
                                            </p:cond>
                                          </p:stCondLst>
                                          <p:endCondLst>
                                            <p:cond evt="onStopAudio" delay="0">
                                              <p:tgtEl>
                                                <p:sldTgt/>
                                              </p:tgtEl>
                                            </p:cond>
                                          </p:endCondLst>
                                        </p:cTn>
                                        <p:tgtEl>
                                          <p:sndTgt r:embed="rId1" name="chimes.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679"/>
                                        </p:tgtEl>
                                        <p:attrNameLst>
                                          <p:attrName>style.visibility</p:attrName>
                                        </p:attrNameLst>
                                      </p:cBhvr>
                                      <p:to>
                                        <p:strVal val="visible"/>
                                      </p:to>
                                    </p:set>
                                    <p:animEffect transition="in" filter="wipe(up)">
                                      <p:cBhvr>
                                        <p:cTn id="27" dur="500"/>
                                        <p:tgtEl>
                                          <p:spTgt spid="28679"/>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286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6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8682"/>
                                        </p:tgtEl>
                                        <p:attrNameLst>
                                          <p:attrName>style.visibility</p:attrName>
                                        </p:attrNameLst>
                                      </p:cBhvr>
                                      <p:to>
                                        <p:strVal val="visible"/>
                                      </p:to>
                                    </p:set>
                                    <p:animEffect transition="in" filter="wipe(up)">
                                      <p:cBhvr>
                                        <p:cTn id="39" dur="500"/>
                                        <p:tgtEl>
                                          <p:spTgt spid="28682"/>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286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8684"/>
                                        </p:tgtEl>
                                        <p:attrNameLst>
                                          <p:attrName>style.visibility</p:attrName>
                                        </p:attrNameLst>
                                      </p:cBhvr>
                                      <p:to>
                                        <p:strVal val="visible"/>
                                      </p:to>
                                    </p:set>
                                    <p:animEffect transition="in" filter="wipe(up)">
                                      <p:cBhvr>
                                        <p:cTn id="47" dur="500"/>
                                        <p:tgtEl>
                                          <p:spTgt spid="28684"/>
                                        </p:tgtEl>
                                      </p:cBhvr>
                                    </p:animEffect>
                                  </p:childTnLst>
                                </p:cTn>
                              </p:par>
                            </p:childTnLst>
                          </p:cTn>
                        </p:par>
                        <p:par>
                          <p:cTn id="48" fill="hold">
                            <p:stCondLst>
                              <p:cond delay="500"/>
                            </p:stCondLst>
                            <p:childTnLst>
                              <p:par>
                                <p:cTn id="49" presetID="22" presetClass="entr" presetSubtype="2" fill="hold" nodeType="afterEffect">
                                  <p:stCondLst>
                                    <p:cond delay="0"/>
                                  </p:stCondLst>
                                  <p:childTnLst>
                                    <p:set>
                                      <p:cBhvr>
                                        <p:cTn id="50" dur="1" fill="hold">
                                          <p:stCondLst>
                                            <p:cond delay="0"/>
                                          </p:stCondLst>
                                        </p:cTn>
                                        <p:tgtEl>
                                          <p:spTgt spid="28685"/>
                                        </p:tgtEl>
                                        <p:attrNameLst>
                                          <p:attrName>style.visibility</p:attrName>
                                        </p:attrNameLst>
                                      </p:cBhvr>
                                      <p:to>
                                        <p:strVal val="visible"/>
                                      </p:to>
                                    </p:set>
                                    <p:animEffect transition="in" filter="wipe(right)">
                                      <p:cBhvr>
                                        <p:cTn id="51" dur="500"/>
                                        <p:tgtEl>
                                          <p:spTgt spid="28685"/>
                                        </p:tgtEl>
                                      </p:cBhvr>
                                    </p:animEffect>
                                  </p:childTnLst>
                                </p:cTn>
                              </p:par>
                            </p:childTnLst>
                          </p:cTn>
                        </p:par>
                        <p:par>
                          <p:cTn id="52" fill="hold">
                            <p:stCondLst>
                              <p:cond delay="1000"/>
                            </p:stCondLst>
                            <p:childTnLst>
                              <p:par>
                                <p:cTn id="53" presetID="22" presetClass="entr" presetSubtype="4" fill="hold" nodeType="afterEffect">
                                  <p:stCondLst>
                                    <p:cond delay="0"/>
                                  </p:stCondLst>
                                  <p:childTnLst>
                                    <p:set>
                                      <p:cBhvr>
                                        <p:cTn id="54" dur="1" fill="hold">
                                          <p:stCondLst>
                                            <p:cond delay="0"/>
                                          </p:stCondLst>
                                        </p:cTn>
                                        <p:tgtEl>
                                          <p:spTgt spid="28686"/>
                                        </p:tgtEl>
                                        <p:attrNameLst>
                                          <p:attrName>style.visibility</p:attrName>
                                        </p:attrNameLst>
                                      </p:cBhvr>
                                      <p:to>
                                        <p:strVal val="visible"/>
                                      </p:to>
                                    </p:set>
                                    <p:animEffect transition="in" filter="wipe(down)">
                                      <p:cBhvr>
                                        <p:cTn id="55" dur="500"/>
                                        <p:tgtEl>
                                          <p:spTgt spid="28686"/>
                                        </p:tgtEl>
                                      </p:cBhvr>
                                    </p:animEffect>
                                  </p:childTnLst>
                                </p:cTn>
                              </p:par>
                            </p:childTnLst>
                          </p:cTn>
                        </p:par>
                        <p:par>
                          <p:cTn id="56" fill="hold">
                            <p:stCondLst>
                              <p:cond delay="1500"/>
                            </p:stCondLst>
                            <p:childTnLst>
                              <p:par>
                                <p:cTn id="57" presetID="22" presetClass="entr" presetSubtype="8" fill="hold" nodeType="afterEffect">
                                  <p:stCondLst>
                                    <p:cond delay="0"/>
                                  </p:stCondLst>
                                  <p:childTnLst>
                                    <p:set>
                                      <p:cBhvr>
                                        <p:cTn id="58" dur="1" fill="hold">
                                          <p:stCondLst>
                                            <p:cond delay="0"/>
                                          </p:stCondLst>
                                        </p:cTn>
                                        <p:tgtEl>
                                          <p:spTgt spid="28687"/>
                                        </p:tgtEl>
                                        <p:attrNameLst>
                                          <p:attrName>style.visibility</p:attrName>
                                        </p:attrNameLst>
                                      </p:cBhvr>
                                      <p:to>
                                        <p:strVal val="visible"/>
                                      </p:to>
                                    </p:set>
                                    <p:animEffect transition="in" filter="wipe(left)">
                                      <p:cBhvr>
                                        <p:cTn id="59" dur="500"/>
                                        <p:tgtEl>
                                          <p:spTgt spid="2868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869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8688"/>
                                        </p:tgtEl>
                                        <p:attrNameLst>
                                          <p:attrName>style.visibility</p:attrName>
                                        </p:attrNameLst>
                                      </p:cBhvr>
                                      <p:to>
                                        <p:strVal val="visible"/>
                                      </p:to>
                                    </p:set>
                                    <p:animEffect transition="in" filter="wipe(left)">
                                      <p:cBhvr>
                                        <p:cTn id="68" dur="500"/>
                                        <p:tgtEl>
                                          <p:spTgt spid="28688"/>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28689"/>
                                        </p:tgtEl>
                                        <p:attrNameLst>
                                          <p:attrName>style.visibility</p:attrName>
                                        </p:attrNameLst>
                                      </p:cBhvr>
                                      <p:to>
                                        <p:strVal val="visible"/>
                                      </p:to>
                                    </p:set>
                                    <p:animEffect transition="in" filter="wipe(up)">
                                      <p:cBhvr>
                                        <p:cTn id="72" dur="500"/>
                                        <p:tgtEl>
                                          <p:spTgt spid="28689"/>
                                        </p:tgtEl>
                                      </p:cBhvr>
                                    </p:animEffect>
                                  </p:childTnLst>
                                </p:cTn>
                              </p:par>
                            </p:childTnLst>
                          </p:cTn>
                        </p:par>
                        <p:par>
                          <p:cTn id="73" fill="hold">
                            <p:stCondLst>
                              <p:cond delay="1000"/>
                            </p:stCondLst>
                            <p:childTnLst>
                              <p:par>
                                <p:cTn id="74" presetID="22" presetClass="entr" presetSubtype="2" fill="hold" nodeType="afterEffect">
                                  <p:stCondLst>
                                    <p:cond delay="0"/>
                                  </p:stCondLst>
                                  <p:childTnLst>
                                    <p:set>
                                      <p:cBhvr>
                                        <p:cTn id="75" dur="1" fill="hold">
                                          <p:stCondLst>
                                            <p:cond delay="0"/>
                                          </p:stCondLst>
                                        </p:cTn>
                                        <p:tgtEl>
                                          <p:spTgt spid="28690"/>
                                        </p:tgtEl>
                                        <p:attrNameLst>
                                          <p:attrName>style.visibility</p:attrName>
                                        </p:attrNameLst>
                                      </p:cBhvr>
                                      <p:to>
                                        <p:strVal val="visible"/>
                                      </p:to>
                                    </p:set>
                                    <p:animEffect transition="in" filter="wipe(right)">
                                      <p:cBhvr>
                                        <p:cTn id="76" dur="500"/>
                                        <p:tgtEl>
                                          <p:spTgt spid="28690"/>
                                        </p:tgtEl>
                                      </p:cBhvr>
                                    </p:animEffect>
                                  </p:childTnLst>
                                </p:cTn>
                              </p:par>
                            </p:childTnLst>
                          </p:cTn>
                        </p:par>
                        <p:par>
                          <p:cTn id="77" fill="hold">
                            <p:stCondLst>
                              <p:cond delay="1500"/>
                            </p:stCondLst>
                            <p:childTnLst>
                              <p:par>
                                <p:cTn id="78" presetID="22" presetClass="entr" presetSubtype="1" fill="hold" nodeType="afterEffect">
                                  <p:stCondLst>
                                    <p:cond delay="0"/>
                                  </p:stCondLst>
                                  <p:childTnLst>
                                    <p:set>
                                      <p:cBhvr>
                                        <p:cTn id="79" dur="1" fill="hold">
                                          <p:stCondLst>
                                            <p:cond delay="0"/>
                                          </p:stCondLst>
                                        </p:cTn>
                                        <p:tgtEl>
                                          <p:spTgt spid="28691"/>
                                        </p:tgtEl>
                                        <p:attrNameLst>
                                          <p:attrName>style.visibility</p:attrName>
                                        </p:attrNameLst>
                                      </p:cBhvr>
                                      <p:to>
                                        <p:strVal val="visible"/>
                                      </p:to>
                                    </p:set>
                                    <p:animEffect transition="in" filter="wipe(up)">
                                      <p:cBhvr>
                                        <p:cTn id="80" dur="500"/>
                                        <p:tgtEl>
                                          <p:spTgt spid="28691"/>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3" fill="hold" grpId="0" nodeType="clickEffect">
                                  <p:stCondLst>
                                    <p:cond delay="0"/>
                                  </p:stCondLst>
                                  <p:childTnLst>
                                    <p:set>
                                      <p:cBhvr>
                                        <p:cTn id="84" dur="1" fill="hold">
                                          <p:stCondLst>
                                            <p:cond delay="0"/>
                                          </p:stCondLst>
                                        </p:cTn>
                                        <p:tgtEl>
                                          <p:spTgt spid="28693"/>
                                        </p:tgtEl>
                                        <p:attrNameLst>
                                          <p:attrName>style.visibility</p:attrName>
                                        </p:attrNameLst>
                                      </p:cBhvr>
                                      <p:to>
                                        <p:strVal val="visible"/>
                                      </p:to>
                                    </p:set>
                                    <p:animEffect transition="in" filter="strips(upRight)">
                                      <p:cBhvr>
                                        <p:cTn id="85" dur="500"/>
                                        <p:tgtEl>
                                          <p:spTgt spid="28693"/>
                                        </p:tgtEl>
                                      </p:cBhvr>
                                    </p:animEffect>
                                  </p:childTnLst>
                                  <p:subTnLst>
                                    <p:set>
                                      <p:cBhvr override="childStyle">
                                        <p:cTn dur="1" fill="hold" display="0" masterRel="nextClick" afterEffect="1"/>
                                        <p:tgtEl>
                                          <p:spTgt spid="28693"/>
                                        </p:tgtEl>
                                        <p:attrNameLst>
                                          <p:attrName>style.visibility</p:attrName>
                                        </p:attrNameLst>
                                      </p:cBhvr>
                                      <p:to>
                                        <p:strVal val="hidden"/>
                                      </p:to>
                                    </p:set>
                                  </p:sub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28694"/>
                                        </p:tgtEl>
                                        <p:attrNameLst>
                                          <p:attrName>style.visibility</p:attrName>
                                        </p:attrNameLst>
                                      </p:cBhvr>
                                      <p:to>
                                        <p:strVal val="visible"/>
                                      </p:to>
                                    </p:set>
                                    <p:animEffect transition="in" filter="blinds(horizontal)">
                                      <p:cBhvr>
                                        <p:cTn id="90" dur="500"/>
                                        <p:tgtEl>
                                          <p:spTgt spid="28694"/>
                                        </p:tgtEl>
                                      </p:cBhvr>
                                    </p:animEffect>
                                  </p:childTnLst>
                                  <p:subTnLst>
                                    <p:audio>
                                      <p:cMediaNode>
                                        <p:cTn display="0" masterRel="sameClick">
                                          <p:stCondLst>
                                            <p:cond evt="begin" delay="0">
                                              <p:tn val="88"/>
                                            </p:cond>
                                          </p:stCondLst>
                                          <p:endCondLst>
                                            <p:cond evt="onStopAudio" delay="0">
                                              <p:tgtEl>
                                                <p:sldTgt/>
                                              </p:tgtEl>
                                            </p:cond>
                                          </p:endCondLst>
                                        </p:cTn>
                                        <p:tgtEl>
                                          <p:sndTgt r:embed="rId1" name="chimes.wav"/>
                                        </p:tgtEl>
                                      </p:cMediaNode>
                                    </p:audio>
                                  </p:sub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28695"/>
                                        </p:tgtEl>
                                        <p:attrNameLst>
                                          <p:attrName>style.visibility</p:attrName>
                                        </p:attrNameLst>
                                      </p:cBhvr>
                                      <p:to>
                                        <p:strVal val="visible"/>
                                      </p:to>
                                    </p:set>
                                    <p:anim calcmode="lin" valueType="num">
                                      <p:cBhvr additive="base">
                                        <p:cTn id="95" dur="500" fill="hold"/>
                                        <p:tgtEl>
                                          <p:spTgt spid="28695"/>
                                        </p:tgtEl>
                                        <p:attrNameLst>
                                          <p:attrName>ppt_x</p:attrName>
                                        </p:attrNameLst>
                                      </p:cBhvr>
                                      <p:tavLst>
                                        <p:tav tm="0">
                                          <p:val>
                                            <p:strVal val="1+#ppt_w/2"/>
                                          </p:val>
                                        </p:tav>
                                        <p:tav tm="100000">
                                          <p:val>
                                            <p:strVal val="#ppt_x"/>
                                          </p:val>
                                        </p:tav>
                                      </p:tavLst>
                                    </p:anim>
                                    <p:anim calcmode="lin" valueType="num">
                                      <p:cBhvr additive="base">
                                        <p:cTn id="96" dur="500" fill="hold"/>
                                        <p:tgtEl>
                                          <p:spTgt spid="28695"/>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grpId="0" nodeType="clickEffect">
                                  <p:stCondLst>
                                    <p:cond delay="0"/>
                                  </p:stCondLst>
                                  <p:childTnLst>
                                    <p:set>
                                      <p:cBhvr>
                                        <p:cTn id="100" dur="1" fill="hold">
                                          <p:stCondLst>
                                            <p:cond delay="0"/>
                                          </p:stCondLst>
                                        </p:cTn>
                                        <p:tgtEl>
                                          <p:spTgt spid="28696"/>
                                        </p:tgtEl>
                                        <p:attrNameLst>
                                          <p:attrName>style.visibility</p:attrName>
                                        </p:attrNameLst>
                                      </p:cBhvr>
                                      <p:to>
                                        <p:strVal val="visible"/>
                                      </p:to>
                                    </p:set>
                                    <p:animEffect transition="in" filter="checkerboard(across)">
                                      <p:cBhvr>
                                        <p:cTn id="101" dur="500"/>
                                        <p:tgtEl>
                                          <p:spTgt spid="28696"/>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3" fill="hold" grpId="0" nodeType="clickEffect">
                                  <p:stCondLst>
                                    <p:cond delay="0"/>
                                  </p:stCondLst>
                                  <p:childTnLst>
                                    <p:set>
                                      <p:cBhvr>
                                        <p:cTn id="105" dur="1" fill="hold">
                                          <p:stCondLst>
                                            <p:cond delay="0"/>
                                          </p:stCondLst>
                                        </p:cTn>
                                        <p:tgtEl>
                                          <p:spTgt spid="28697"/>
                                        </p:tgtEl>
                                        <p:attrNameLst>
                                          <p:attrName>style.visibility</p:attrName>
                                        </p:attrNameLst>
                                      </p:cBhvr>
                                      <p:to>
                                        <p:strVal val="visible"/>
                                      </p:to>
                                    </p:set>
                                    <p:animEffect transition="in" filter="strips(upRight)">
                                      <p:cBhvr>
                                        <p:cTn id="106" dur="500"/>
                                        <p:tgtEl>
                                          <p:spTgt spid="28697"/>
                                        </p:tgtEl>
                                      </p:cBhvr>
                                    </p:animEffect>
                                  </p:childTnLst>
                                  <p:subTnLst>
                                    <p:set>
                                      <p:cBhvr override="childStyle">
                                        <p:cTn dur="1" fill="hold" display="0" masterRel="nextClick" afterEffect="1"/>
                                        <p:tgtEl>
                                          <p:spTgt spid="28697"/>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8" presetClass="entr" presetSubtype="3" fill="hold" grpId="0" nodeType="clickEffect">
                                  <p:stCondLst>
                                    <p:cond delay="0"/>
                                  </p:stCondLst>
                                  <p:childTnLst>
                                    <p:set>
                                      <p:cBhvr>
                                        <p:cTn id="110" dur="1" fill="hold">
                                          <p:stCondLst>
                                            <p:cond delay="0"/>
                                          </p:stCondLst>
                                        </p:cTn>
                                        <p:tgtEl>
                                          <p:spTgt spid="28698"/>
                                        </p:tgtEl>
                                        <p:attrNameLst>
                                          <p:attrName>style.visibility</p:attrName>
                                        </p:attrNameLst>
                                      </p:cBhvr>
                                      <p:to>
                                        <p:strVal val="visible"/>
                                      </p:to>
                                    </p:set>
                                    <p:animEffect transition="in" filter="strips(upRight)">
                                      <p:cBhvr>
                                        <p:cTn id="111" dur="500"/>
                                        <p:tgtEl>
                                          <p:spTgt spid="28698"/>
                                        </p:tgtEl>
                                      </p:cBhvr>
                                    </p:animEffect>
                                  </p:childTnLst>
                                  <p:subTnLst>
                                    <p:set>
                                      <p:cBhvr override="childStyle">
                                        <p:cTn dur="1" fill="hold" display="0" masterRel="nextClick" afterEffect="1"/>
                                        <p:tgtEl>
                                          <p:spTgt spid="28698"/>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18" presetClass="entr" presetSubtype="6" fill="hold" grpId="0" nodeType="clickEffect">
                                  <p:stCondLst>
                                    <p:cond delay="0"/>
                                  </p:stCondLst>
                                  <p:childTnLst>
                                    <p:set>
                                      <p:cBhvr>
                                        <p:cTn id="115" dur="1" fill="hold">
                                          <p:stCondLst>
                                            <p:cond delay="0"/>
                                          </p:stCondLst>
                                        </p:cTn>
                                        <p:tgtEl>
                                          <p:spTgt spid="28699"/>
                                        </p:tgtEl>
                                        <p:attrNameLst>
                                          <p:attrName>style.visibility</p:attrName>
                                        </p:attrNameLst>
                                      </p:cBhvr>
                                      <p:to>
                                        <p:strVal val="visible"/>
                                      </p:to>
                                    </p:set>
                                    <p:animEffect transition="in" filter="strips(downRight)">
                                      <p:cBhvr>
                                        <p:cTn id="116" dur="500"/>
                                        <p:tgtEl>
                                          <p:spTgt spid="28699"/>
                                        </p:tgtEl>
                                      </p:cBhvr>
                                    </p:animEffect>
                                  </p:childTnLst>
                                  <p:subTnLst>
                                    <p:set>
                                      <p:cBhvr override="childStyle">
                                        <p:cTn dur="1" fill="hold" display="0" masterRel="nextClick" afterEffect="1"/>
                                        <p:tgtEl>
                                          <p:spTgt spid="28699"/>
                                        </p:tgtEl>
                                        <p:attrNameLst>
                                          <p:attrName>style.visibility</p:attrName>
                                        </p:attrNameLst>
                                      </p:cBhvr>
                                      <p:to>
                                        <p:strVal val="hidden"/>
                                      </p:to>
                                    </p:set>
                                  </p:sub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28700"/>
                                        </p:tgtEl>
                                        <p:attrNameLst>
                                          <p:attrName>style.visibility</p:attrName>
                                        </p:attrNameLst>
                                      </p:cBhvr>
                                      <p:to>
                                        <p:strVal val="visible"/>
                                      </p:to>
                                    </p:set>
                                    <p:animEffect transition="in" filter="wipe(up)">
                                      <p:cBhvr>
                                        <p:cTn id="121" dur="500"/>
                                        <p:tgtEl>
                                          <p:spTgt spid="28700"/>
                                        </p:tgtEl>
                                      </p:cBhvr>
                                    </p:animEffect>
                                  </p:childTnLst>
                                  <p:subTnLst>
                                    <p:set>
                                      <p:cBhvr override="childStyle">
                                        <p:cTn dur="1" fill="hold" display="0" masterRel="nextClick" afterEffect="1"/>
                                        <p:tgtEl>
                                          <p:spTgt spid="2870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P spid="28676" grpId="0" animBg="1" autoUpdateAnimBg="0"/>
      <p:bldP spid="28677" grpId="0" animBg="1" autoUpdateAnimBg="0"/>
      <p:bldP spid="28678" grpId="0" autoUpdateAnimBg="0"/>
      <p:bldP spid="28680" grpId="0" animBg="1" autoUpdateAnimBg="0"/>
      <p:bldP spid="28681" grpId="0" autoUpdateAnimBg="0"/>
      <p:bldP spid="28683" grpId="0" animBg="1" autoUpdateAnimBg="0"/>
      <p:bldP spid="28692" grpId="0" autoUpdateAnimBg="0"/>
      <p:bldP spid="28693" grpId="0" animBg="1" autoUpdateAnimBg="0"/>
      <p:bldP spid="28694" grpId="0" autoUpdateAnimBg="0"/>
      <p:bldP spid="28695" grpId="0" autoUpdateAnimBg="0"/>
      <p:bldP spid="28696" grpId="0" autoUpdateAnimBg="0"/>
      <p:bldP spid="28697" grpId="0" animBg="1" autoUpdateAnimBg="0"/>
      <p:bldP spid="28698" grpId="0" animBg="1" autoUpdateAnimBg="0"/>
      <p:bldP spid="28699" grpId="0" animBg="1" autoUpdateAnimBg="0"/>
      <p:bldP spid="2870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89711" y="247650"/>
            <a:ext cx="9692489" cy="438150"/>
          </a:xfrm>
        </p:spPr>
        <p:txBody>
          <a:bodyPr>
            <a:normAutofit/>
          </a:bodyPr>
          <a:lstStyle/>
          <a:p>
            <a:pPr algn="l" eaLnBrk="1" hangingPunct="1"/>
            <a:r>
              <a:rPr lang="en-US" altLang="zh-CN" sz="2400" b="1" dirty="0">
                <a:solidFill>
                  <a:srgbClr val="00FFFF"/>
                </a:solidFill>
                <a:latin typeface="Arial" panose="020B0604020202020204" pitchFamily="34" charset="0"/>
                <a:ea typeface="华文新魏" panose="02010800040101010101" pitchFamily="2" charset="-122"/>
              </a:rPr>
              <a:t>       ⒉</a:t>
            </a:r>
            <a:r>
              <a:rPr lang="en-US" altLang="zh-CN" sz="2400" b="1" dirty="0">
                <a:solidFill>
                  <a:srgbClr val="00FFFF"/>
                </a:solidFill>
                <a:latin typeface="Arial" panose="020B0604020202020204" pitchFamily="34" charset="0"/>
                <a:ea typeface="楷体_GB2312" pitchFamily="49" charset="-122"/>
              </a:rPr>
              <a:t>do – while</a:t>
            </a:r>
            <a:r>
              <a:rPr lang="zh-CN" altLang="en-US" sz="2400" b="1" dirty="0">
                <a:solidFill>
                  <a:srgbClr val="00FFFF"/>
                </a:solidFill>
                <a:latin typeface="Arial" panose="020B0604020202020204" pitchFamily="34" charset="0"/>
                <a:ea typeface="楷体_GB2312" pitchFamily="49" charset="-122"/>
              </a:rPr>
              <a:t>循环（直到型循环）</a:t>
            </a:r>
            <a:endParaRPr lang="zh-CN" altLang="en-US" sz="2400" b="1" dirty="0">
              <a:solidFill>
                <a:srgbClr val="00FFFF"/>
              </a:solidFill>
              <a:latin typeface="Arial" panose="020B0604020202020204" pitchFamily="34" charset="0"/>
              <a:ea typeface="楷体_GB2312" pitchFamily="49" charset="-122"/>
            </a:endParaRPr>
          </a:p>
        </p:txBody>
      </p:sp>
      <p:sp>
        <p:nvSpPr>
          <p:cNvPr id="29699" name="Text Box 3"/>
          <p:cNvSpPr txBox="1">
            <a:spLocks noChangeArrowheads="1"/>
          </p:cNvSpPr>
          <p:nvPr/>
        </p:nvSpPr>
        <p:spPr bwMode="auto">
          <a:xfrm>
            <a:off x="934462" y="623374"/>
            <a:ext cx="3958433"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格式：</a:t>
            </a:r>
            <a:endParaRPr lang="zh-CN" altLang="en-US"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do</a:t>
            </a:r>
            <a:r>
              <a:rPr lang="en-US" altLang="zh-CN" sz="2400" dirty="0">
                <a:solidFill>
                  <a:srgbClr val="66FF33"/>
                </a:solidFill>
                <a:latin typeface="Arial" panose="020B0604020202020204" pitchFamily="34" charset="0"/>
                <a:ea typeface="楷体_GB2312" pitchFamily="49" charset="-122"/>
              </a:rPr>
              <a:t> { </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00FFFF"/>
                </a:solidFill>
                <a:latin typeface="Arial" panose="020B0604020202020204" pitchFamily="34" charset="0"/>
                <a:ea typeface="楷体_GB2312" pitchFamily="49" charset="-122"/>
              </a:rPr>
              <a:t>statement</a:t>
            </a:r>
            <a:r>
              <a:rPr lang="zh-CN" altLang="en-US" sz="2400" dirty="0">
                <a:solidFill>
                  <a:srgbClr val="00FFFF"/>
                </a:solidFill>
                <a:latin typeface="Arial" panose="020B0604020202020204" pitchFamily="34" charset="0"/>
                <a:ea typeface="楷体_GB2312" pitchFamily="49" charset="-122"/>
              </a:rPr>
              <a:t>；</a:t>
            </a:r>
            <a:endParaRPr lang="zh-CN" altLang="en-US" sz="2400" dirty="0">
              <a:solidFill>
                <a:srgbClr val="00FFFF"/>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00FFFF"/>
                </a:solidFill>
                <a:latin typeface="Arial" panose="020B0604020202020204" pitchFamily="34" charset="0"/>
                <a:ea typeface="楷体_GB2312" pitchFamily="49" charset="-122"/>
              </a:rPr>
              <a:t>          </a:t>
            </a:r>
            <a:r>
              <a:rPr lang="en-US" altLang="zh-CN" sz="2400" dirty="0">
                <a:solidFill>
                  <a:srgbClr val="99FF33"/>
                </a:solidFill>
                <a:latin typeface="Arial" panose="020B0604020202020204" pitchFamily="34" charset="0"/>
                <a:ea typeface="楷体_GB2312" pitchFamily="49" charset="-122"/>
              </a:rPr>
              <a:t>}</a:t>
            </a:r>
            <a:r>
              <a:rPr lang="en-US" altLang="zh-CN" sz="2400" dirty="0">
                <a:solidFill>
                  <a:srgbClr val="FFFF00"/>
                </a:solidFill>
                <a:latin typeface="Arial" panose="020B0604020202020204" pitchFamily="34" charset="0"/>
                <a:ea typeface="楷体_GB2312" pitchFamily="49" charset="-122"/>
              </a:rPr>
              <a:t>while</a:t>
            </a: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CCFF33"/>
                </a:solidFill>
                <a:latin typeface="Arial" panose="020B0604020202020204" pitchFamily="34" charset="0"/>
                <a:ea typeface="楷体_GB2312" pitchFamily="49" charset="-122"/>
              </a:rPr>
              <a:t>(expression ); </a:t>
            </a:r>
            <a:endParaRPr lang="en-US" altLang="zh-CN" sz="2400" dirty="0">
              <a:solidFill>
                <a:srgbClr val="CCFF33"/>
              </a:solidFill>
              <a:latin typeface="Arial" panose="020B0604020202020204" pitchFamily="34" charset="0"/>
              <a:ea typeface="楷体_GB2312" pitchFamily="49" charset="-122"/>
            </a:endParaRPr>
          </a:p>
        </p:txBody>
      </p:sp>
      <p:sp>
        <p:nvSpPr>
          <p:cNvPr id="29700" name="Text Box 4"/>
          <p:cNvSpPr txBox="1">
            <a:spLocks noChangeArrowheads="1"/>
          </p:cNvSpPr>
          <p:nvPr/>
        </p:nvSpPr>
        <p:spPr bwMode="auto">
          <a:xfrm>
            <a:off x="875224" y="2268739"/>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Arial" panose="020B0604020202020204" pitchFamily="34" charset="0"/>
                <a:ea typeface="楷体_GB2312" pitchFamily="49" charset="-122"/>
              </a:rPr>
              <a:t>流程：</a:t>
            </a:r>
            <a:endParaRPr lang="zh-CN" altLang="en-US" sz="2400">
              <a:solidFill>
                <a:srgbClr val="66FF33"/>
              </a:solidFill>
              <a:latin typeface="Arial" panose="020B0604020202020204" pitchFamily="34" charset="0"/>
              <a:ea typeface="楷体_GB2312" pitchFamily="49" charset="-122"/>
            </a:endParaRPr>
          </a:p>
        </p:txBody>
      </p:sp>
      <p:sp>
        <p:nvSpPr>
          <p:cNvPr id="29701" name="Line 5"/>
          <p:cNvSpPr>
            <a:spLocks noChangeShapeType="1"/>
          </p:cNvSpPr>
          <p:nvPr/>
        </p:nvSpPr>
        <p:spPr bwMode="auto">
          <a:xfrm>
            <a:off x="2153080" y="2711355"/>
            <a:ext cx="0" cy="609600"/>
          </a:xfrm>
          <a:prstGeom prst="line">
            <a:avLst/>
          </a:prstGeom>
          <a:noFill/>
          <a:ln w="9525">
            <a:solidFill>
              <a:srgbClr val="FFFF00"/>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702" name="AutoShape 6"/>
          <p:cNvSpPr>
            <a:spLocks noChangeArrowheads="1"/>
          </p:cNvSpPr>
          <p:nvPr/>
        </p:nvSpPr>
        <p:spPr bwMode="auto">
          <a:xfrm>
            <a:off x="1314880" y="3320955"/>
            <a:ext cx="1676400" cy="457200"/>
          </a:xfrm>
          <a:prstGeom prst="flowChartProcess">
            <a:avLst/>
          </a:prstGeom>
          <a:noFill/>
          <a:ln w="9525">
            <a:solidFill>
              <a:srgbClr val="00FFFF"/>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00FFFF"/>
                </a:solidFill>
                <a:latin typeface="Arial" panose="020B0604020202020204" pitchFamily="34" charset="0"/>
                <a:ea typeface="楷体_GB2312" pitchFamily="49" charset="-122"/>
              </a:rPr>
              <a:t>statement;</a:t>
            </a:r>
            <a:endParaRPr kumimoji="0" lang="en-US" altLang="zh-CN" sz="2400">
              <a:solidFill>
                <a:srgbClr val="00FFFF"/>
              </a:solidFill>
              <a:latin typeface="Arial" panose="020B0604020202020204" pitchFamily="34" charset="0"/>
              <a:ea typeface="楷体_GB2312" pitchFamily="49" charset="-122"/>
            </a:endParaRPr>
          </a:p>
        </p:txBody>
      </p:sp>
      <p:sp>
        <p:nvSpPr>
          <p:cNvPr id="29703" name="Line 7"/>
          <p:cNvSpPr>
            <a:spLocks noChangeShapeType="1"/>
          </p:cNvSpPr>
          <p:nvPr/>
        </p:nvSpPr>
        <p:spPr bwMode="auto">
          <a:xfrm>
            <a:off x="2143555" y="3809905"/>
            <a:ext cx="0" cy="457200"/>
          </a:xfrm>
          <a:prstGeom prst="line">
            <a:avLst/>
          </a:prstGeom>
          <a:noFill/>
          <a:ln w="9525">
            <a:solidFill>
              <a:srgbClr val="00CCFF"/>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704" name="AutoShape 8"/>
          <p:cNvSpPr>
            <a:spLocks noChangeArrowheads="1"/>
          </p:cNvSpPr>
          <p:nvPr/>
        </p:nvSpPr>
        <p:spPr bwMode="auto">
          <a:xfrm>
            <a:off x="1391080" y="4235355"/>
            <a:ext cx="1524000" cy="609600"/>
          </a:xfrm>
          <a:prstGeom prst="flowChartDecision">
            <a:avLst/>
          </a:prstGeom>
          <a:noFill/>
          <a:ln w="9525">
            <a:solidFill>
              <a:srgbClr val="CCFF33"/>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CCFF33"/>
                </a:solidFill>
                <a:latin typeface="Arial" panose="020B0604020202020204" pitchFamily="34" charset="0"/>
                <a:ea typeface="楷体_GB2312" pitchFamily="49" charset="-122"/>
              </a:rPr>
              <a:t>e?</a:t>
            </a:r>
            <a:endParaRPr kumimoji="0" lang="en-US" altLang="zh-CN" sz="2400">
              <a:solidFill>
                <a:srgbClr val="CCFF33"/>
              </a:solidFill>
              <a:latin typeface="Arial" panose="020B0604020202020204" pitchFamily="34" charset="0"/>
              <a:ea typeface="楷体_GB2312" pitchFamily="49" charset="-122"/>
            </a:endParaRPr>
          </a:p>
        </p:txBody>
      </p:sp>
      <p:sp>
        <p:nvSpPr>
          <p:cNvPr id="29705" name="Line 9"/>
          <p:cNvSpPr>
            <a:spLocks noChangeShapeType="1"/>
          </p:cNvSpPr>
          <p:nvPr/>
        </p:nvSpPr>
        <p:spPr bwMode="auto">
          <a:xfrm flipH="1" flipV="1">
            <a:off x="1086280" y="4540155"/>
            <a:ext cx="304800" cy="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706" name="Line 10"/>
          <p:cNvSpPr>
            <a:spLocks noChangeShapeType="1"/>
          </p:cNvSpPr>
          <p:nvPr/>
        </p:nvSpPr>
        <p:spPr bwMode="auto">
          <a:xfrm flipV="1">
            <a:off x="1086280" y="2863755"/>
            <a:ext cx="0" cy="167640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707" name="Line 11"/>
          <p:cNvSpPr>
            <a:spLocks noChangeShapeType="1"/>
          </p:cNvSpPr>
          <p:nvPr/>
        </p:nvSpPr>
        <p:spPr bwMode="auto">
          <a:xfrm>
            <a:off x="1086280" y="2863755"/>
            <a:ext cx="1066800" cy="0"/>
          </a:xfrm>
          <a:prstGeom prst="line">
            <a:avLst/>
          </a:prstGeom>
          <a:noFill/>
          <a:ln w="9525">
            <a:solidFill>
              <a:srgbClr val="00FFFF"/>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708" name="Text Box 12"/>
          <p:cNvSpPr txBox="1">
            <a:spLocks noChangeArrowheads="1"/>
          </p:cNvSpPr>
          <p:nvPr/>
        </p:nvSpPr>
        <p:spPr bwMode="auto">
          <a:xfrm>
            <a:off x="1224393" y="3894043"/>
            <a:ext cx="71235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latin typeface="Arial" panose="020B0604020202020204" pitchFamily="34" charset="0"/>
                <a:ea typeface="楷体_GB2312" pitchFamily="49" charset="-122"/>
              </a:rPr>
              <a:t>true</a:t>
            </a:r>
            <a:endParaRPr lang="en-US" altLang="zh-CN" sz="2400">
              <a:solidFill>
                <a:srgbClr val="00FFFF"/>
              </a:solidFill>
              <a:latin typeface="Arial" panose="020B0604020202020204" pitchFamily="34" charset="0"/>
              <a:ea typeface="楷体_GB2312" pitchFamily="49" charset="-122"/>
            </a:endParaRPr>
          </a:p>
        </p:txBody>
      </p:sp>
      <p:sp>
        <p:nvSpPr>
          <p:cNvPr id="29709" name="Text Box 13"/>
          <p:cNvSpPr txBox="1">
            <a:spLocks noChangeArrowheads="1"/>
          </p:cNvSpPr>
          <p:nvPr/>
        </p:nvSpPr>
        <p:spPr bwMode="auto">
          <a:xfrm>
            <a:off x="2214994" y="4732243"/>
            <a:ext cx="83257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false</a:t>
            </a:r>
            <a:endParaRPr lang="en-US" altLang="zh-CN" sz="2400">
              <a:solidFill>
                <a:srgbClr val="66FF33"/>
              </a:solidFill>
              <a:latin typeface="Arial" panose="020B0604020202020204" pitchFamily="34" charset="0"/>
              <a:ea typeface="楷体_GB2312" pitchFamily="49" charset="-122"/>
            </a:endParaRPr>
          </a:p>
        </p:txBody>
      </p:sp>
      <p:sp>
        <p:nvSpPr>
          <p:cNvPr id="29710" name="Line 14"/>
          <p:cNvSpPr>
            <a:spLocks noChangeShapeType="1"/>
          </p:cNvSpPr>
          <p:nvPr/>
        </p:nvSpPr>
        <p:spPr bwMode="auto">
          <a:xfrm>
            <a:off x="2153080" y="4844955"/>
            <a:ext cx="0" cy="838200"/>
          </a:xfrm>
          <a:prstGeom prst="line">
            <a:avLst/>
          </a:prstGeom>
          <a:noFill/>
          <a:ln w="9525">
            <a:solidFill>
              <a:srgbClr val="66FF33"/>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711" name="AutoShape 15"/>
          <p:cNvSpPr/>
          <p:nvPr/>
        </p:nvSpPr>
        <p:spPr bwMode="auto">
          <a:xfrm>
            <a:off x="3327400" y="3632648"/>
            <a:ext cx="3548062" cy="533400"/>
          </a:xfrm>
          <a:prstGeom prst="borderCallout1">
            <a:avLst>
              <a:gd name="adj1" fmla="val -14287"/>
              <a:gd name="adj2" fmla="val 96778"/>
              <a:gd name="adj3" fmla="val -14287"/>
              <a:gd name="adj4" fmla="val -10602"/>
            </a:avLst>
          </a:prstGeom>
          <a:noFill/>
          <a:ln w="9525">
            <a:solidFill>
              <a:srgbClr val="FFFF00"/>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CC"/>
                </a:solidFill>
                <a:latin typeface="Arial" panose="020B0604020202020204" pitchFamily="34" charset="0"/>
                <a:ea typeface="楷体_GB2312" pitchFamily="49" charset="-122"/>
              </a:rPr>
              <a:t>含有使条件趋假的语句。</a:t>
            </a:r>
            <a:endParaRPr kumimoji="0" lang="zh-CN" altLang="en-US" sz="2400">
              <a:solidFill>
                <a:srgbClr val="FFFFCC"/>
              </a:solidFill>
              <a:latin typeface="Arial" panose="020B0604020202020204" pitchFamily="34" charset="0"/>
              <a:ea typeface="楷体_GB2312" pitchFamily="49" charset="-122"/>
            </a:endParaRPr>
          </a:p>
        </p:txBody>
      </p:sp>
      <p:sp>
        <p:nvSpPr>
          <p:cNvPr id="29712" name="Text Box 16"/>
          <p:cNvSpPr txBox="1">
            <a:spLocks noChangeArrowheads="1"/>
          </p:cNvSpPr>
          <p:nvPr/>
        </p:nvSpPr>
        <p:spPr bwMode="auto">
          <a:xfrm>
            <a:off x="934462" y="5665894"/>
            <a:ext cx="6067985"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dirty="0">
                <a:solidFill>
                  <a:srgbClr val="66FF33"/>
                </a:solidFill>
                <a:latin typeface="Arial" panose="020B0604020202020204" pitchFamily="34" charset="0"/>
                <a:ea typeface="楷体_GB2312" pitchFamily="49" charset="-122"/>
              </a:rPr>
              <a:t>while</a:t>
            </a:r>
            <a:r>
              <a:rPr lang="zh-CN" altLang="en-US" sz="2400" dirty="0">
                <a:solidFill>
                  <a:srgbClr val="66FF33"/>
                </a:solidFill>
                <a:latin typeface="Arial" panose="020B0604020202020204" pitchFamily="34" charset="0"/>
                <a:ea typeface="楷体_GB2312" pitchFamily="49" charset="-122"/>
              </a:rPr>
              <a:t>循环与</a:t>
            </a:r>
            <a:r>
              <a:rPr lang="en-US" altLang="zh-CN" sz="2400" dirty="0">
                <a:solidFill>
                  <a:srgbClr val="66FF33"/>
                </a:solidFill>
                <a:latin typeface="Arial" panose="020B0604020202020204" pitchFamily="34" charset="0"/>
                <a:ea typeface="楷体_GB2312" pitchFamily="49" charset="-122"/>
              </a:rPr>
              <a:t>do-while</a:t>
            </a:r>
            <a:r>
              <a:rPr lang="zh-CN" altLang="en-US" sz="2400" dirty="0">
                <a:solidFill>
                  <a:srgbClr val="66FF33"/>
                </a:solidFill>
                <a:latin typeface="Arial" panose="020B0604020202020204" pitchFamily="34" charset="0"/>
                <a:ea typeface="楷体_GB2312" pitchFamily="49" charset="-122"/>
              </a:rPr>
              <a:t>循环的区别：</a:t>
            </a:r>
            <a:endParaRPr lang="zh-CN" altLang="en-US" sz="2400" dirty="0">
              <a:solidFill>
                <a:srgbClr val="66FF33"/>
              </a:solidFill>
              <a:latin typeface="Arial" panose="020B0604020202020204" pitchFamily="34" charset="0"/>
              <a:ea typeface="楷体_GB2312" pitchFamily="49" charset="-122"/>
            </a:endParaRPr>
          </a:p>
          <a:p>
            <a:pPr eaLnBrk="1" hangingPunct="1">
              <a:spcBef>
                <a:spcPct val="0"/>
              </a:spcBef>
              <a:buFont typeface="Wingdings" panose="05000000000000000000" pitchFamily="2" charset="2"/>
              <a:buChar char="v"/>
            </a:pPr>
            <a:r>
              <a:rPr lang="en-US" altLang="zh-CN" sz="2400" dirty="0">
                <a:solidFill>
                  <a:srgbClr val="FFCC00"/>
                </a:solidFill>
                <a:latin typeface="Arial" panose="020B0604020202020204" pitchFamily="34" charset="0"/>
                <a:ea typeface="楷体_GB2312" pitchFamily="49" charset="-122"/>
              </a:rPr>
              <a:t>while</a:t>
            </a:r>
            <a:r>
              <a:rPr lang="zh-CN" altLang="en-US" sz="2400" dirty="0">
                <a:solidFill>
                  <a:srgbClr val="FFCC00"/>
                </a:solidFill>
                <a:latin typeface="Arial" panose="020B0604020202020204" pitchFamily="34" charset="0"/>
                <a:ea typeface="楷体_GB2312" pitchFamily="49" charset="-122"/>
              </a:rPr>
              <a:t>循环先判条件，后执行循环体；</a:t>
            </a:r>
            <a:endParaRPr lang="zh-CN" altLang="en-US" sz="2400" dirty="0">
              <a:solidFill>
                <a:srgbClr val="FFCC00"/>
              </a:solidFill>
              <a:latin typeface="Arial" panose="020B0604020202020204" pitchFamily="34" charset="0"/>
              <a:ea typeface="楷体_GB2312" pitchFamily="49" charset="-122"/>
            </a:endParaRPr>
          </a:p>
          <a:p>
            <a:pPr eaLnBrk="1" hangingPunct="1">
              <a:spcBef>
                <a:spcPct val="0"/>
              </a:spcBef>
              <a:buFont typeface="Wingdings" panose="05000000000000000000" pitchFamily="2" charset="2"/>
              <a:buChar char="v"/>
            </a:pPr>
            <a:r>
              <a:rPr lang="en-US" altLang="zh-CN" sz="2400" dirty="0">
                <a:solidFill>
                  <a:srgbClr val="FFCC00"/>
                </a:solidFill>
                <a:latin typeface="Arial" panose="020B0604020202020204" pitchFamily="34" charset="0"/>
                <a:ea typeface="楷体_GB2312" pitchFamily="49" charset="-122"/>
              </a:rPr>
              <a:t>do –while</a:t>
            </a:r>
            <a:r>
              <a:rPr lang="zh-CN" altLang="en-US" sz="2400" dirty="0">
                <a:solidFill>
                  <a:srgbClr val="FFCC00"/>
                </a:solidFill>
                <a:latin typeface="Arial" panose="020B0604020202020204" pitchFamily="34" charset="0"/>
                <a:ea typeface="楷体_GB2312" pitchFamily="49" charset="-122"/>
              </a:rPr>
              <a:t>循环先执行循环体，后判条件。</a:t>
            </a:r>
            <a:endParaRPr lang="zh-CN" altLang="en-US" sz="2400" dirty="0">
              <a:solidFill>
                <a:srgbClr val="FFCC00"/>
              </a:solidFill>
              <a:latin typeface="Arial" panose="020B0604020202020204" pitchFamily="34" charset="0"/>
              <a:ea typeface="楷体_GB2312" pitchFamily="49" charset="-122"/>
            </a:endParaRPr>
          </a:p>
        </p:txBody>
      </p:sp>
      <p:sp>
        <p:nvSpPr>
          <p:cNvPr id="29713" name="Text Box 17"/>
          <p:cNvSpPr txBox="1">
            <a:spLocks noChangeArrowheads="1"/>
          </p:cNvSpPr>
          <p:nvPr/>
        </p:nvSpPr>
        <p:spPr bwMode="auto">
          <a:xfrm>
            <a:off x="6513513" y="661988"/>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Arial" panose="020B0604020202020204" pitchFamily="34" charset="0"/>
                <a:ea typeface="楷体_GB2312" pitchFamily="49" charset="-122"/>
              </a:rPr>
              <a:t>举例：</a:t>
            </a:r>
            <a:endParaRPr lang="zh-CN" altLang="en-US" sz="2400">
              <a:solidFill>
                <a:srgbClr val="66FF33"/>
              </a:solidFill>
              <a:latin typeface="Arial" panose="020B0604020202020204" pitchFamily="34" charset="0"/>
              <a:ea typeface="楷体_GB2312" pitchFamily="49" charset="-122"/>
            </a:endParaRPr>
          </a:p>
        </p:txBody>
      </p:sp>
      <p:sp>
        <p:nvSpPr>
          <p:cNvPr id="29714" name="Text Box 18"/>
          <p:cNvSpPr txBox="1">
            <a:spLocks noChangeArrowheads="1"/>
          </p:cNvSpPr>
          <p:nvPr/>
        </p:nvSpPr>
        <p:spPr bwMode="auto">
          <a:xfrm>
            <a:off x="7253288" y="681038"/>
            <a:ext cx="144813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rPr>
              <a:t>求：</a:t>
            </a:r>
            <a:r>
              <a:rPr lang="en-US" altLang="zh-CN" sz="2400">
                <a:solidFill>
                  <a:srgbClr val="FFFFCC"/>
                </a:solidFill>
                <a:latin typeface="Arial" panose="020B0604020202020204" pitchFamily="34" charset="0"/>
                <a:ea typeface="楷体_GB2312" pitchFamily="49" charset="-122"/>
              </a:rPr>
              <a:t>30</a:t>
            </a:r>
            <a:r>
              <a:rPr lang="zh-CN" altLang="en-US" sz="2400">
                <a:solidFill>
                  <a:srgbClr val="FFFFCC"/>
                </a:solidFill>
                <a:latin typeface="Arial" panose="020B0604020202020204" pitchFamily="34" charset="0"/>
                <a:ea typeface="楷体_GB2312" pitchFamily="49" charset="-122"/>
              </a:rPr>
              <a:t>！</a:t>
            </a:r>
            <a:endParaRPr lang="zh-CN" altLang="en-US" sz="2400">
              <a:solidFill>
                <a:srgbClr val="FFFFCC"/>
              </a:solidFill>
              <a:latin typeface="Arial" panose="020B0604020202020204" pitchFamily="34" charset="0"/>
              <a:ea typeface="楷体_GB2312" pitchFamily="49" charset="-122"/>
            </a:endParaRPr>
          </a:p>
        </p:txBody>
      </p:sp>
      <p:sp>
        <p:nvSpPr>
          <p:cNvPr id="29715" name="Text Box 19"/>
          <p:cNvSpPr txBox="1">
            <a:spLocks noChangeArrowheads="1"/>
          </p:cNvSpPr>
          <p:nvPr/>
        </p:nvSpPr>
        <p:spPr bwMode="auto">
          <a:xfrm>
            <a:off x="6473826" y="1068388"/>
            <a:ext cx="3178175"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#include &lt;iostream&gt;</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using namespace std;</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int main(void){</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   int  i = 1;</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   float s = 1.0f;</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   do{  </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        s *= i; /* s+=i; */</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        i++;</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    }while(i &lt;= 20);</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    cout &lt;&lt; s &lt;&lt; endl;</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    return 0;</a:t>
            </a:r>
            <a:endParaRPr lang="en-US" altLang="zh-CN"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a:t>
            </a:r>
            <a:endParaRPr lang="en-US" altLang="zh-CN" sz="2400">
              <a:solidFill>
                <a:srgbClr val="FFFFCC"/>
              </a:solidFill>
              <a:latin typeface="Arial" panose="020B0604020202020204" pitchFamily="34" charset="0"/>
              <a:ea typeface="楷体_GB2312" pitchFamily="49" charset="-122"/>
            </a:endParaRPr>
          </a:p>
        </p:txBody>
      </p:sp>
      <p:sp>
        <p:nvSpPr>
          <p:cNvPr id="29716" name="AutoShape 20"/>
          <p:cNvSpPr/>
          <p:nvPr/>
        </p:nvSpPr>
        <p:spPr bwMode="auto">
          <a:xfrm>
            <a:off x="8323263" y="2713038"/>
            <a:ext cx="1657350" cy="438150"/>
          </a:xfrm>
          <a:prstGeom prst="borderCallout1">
            <a:avLst>
              <a:gd name="adj1" fmla="val 117394"/>
              <a:gd name="adj2" fmla="val 93102"/>
              <a:gd name="adj3" fmla="val 117394"/>
              <a:gd name="adj4" fmla="val -31032"/>
            </a:avLst>
          </a:prstGeom>
          <a:noFill/>
          <a:ln w="9525">
            <a:solidFill>
              <a:srgbClr val="FFFFCC"/>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CC"/>
                </a:solidFill>
                <a:latin typeface="Arial" panose="020B0604020202020204" pitchFamily="34" charset="0"/>
                <a:ea typeface="楷体_GB2312" pitchFamily="49" charset="-122"/>
              </a:rPr>
              <a:t>初始化。</a:t>
            </a:r>
            <a:endParaRPr kumimoji="0" lang="zh-CN" altLang="en-US" sz="2400">
              <a:solidFill>
                <a:srgbClr val="FFFFCC"/>
              </a:solidFill>
              <a:latin typeface="Arial" panose="020B0604020202020204" pitchFamily="34" charset="0"/>
              <a:ea typeface="楷体_GB2312" pitchFamily="49" charset="-122"/>
            </a:endParaRPr>
          </a:p>
        </p:txBody>
      </p:sp>
      <p:sp>
        <p:nvSpPr>
          <p:cNvPr id="29717" name="AutoShape 21"/>
          <p:cNvSpPr/>
          <p:nvPr/>
        </p:nvSpPr>
        <p:spPr bwMode="auto">
          <a:xfrm>
            <a:off x="8864601" y="3516313"/>
            <a:ext cx="1571625" cy="381000"/>
          </a:xfrm>
          <a:prstGeom prst="borderCallout1">
            <a:avLst>
              <a:gd name="adj1" fmla="val 120000"/>
              <a:gd name="adj2" fmla="val 92727"/>
              <a:gd name="adj3" fmla="val 120000"/>
              <a:gd name="adj4" fmla="val -73912"/>
            </a:avLst>
          </a:prstGeom>
          <a:noFill/>
          <a:ln w="9525">
            <a:solidFill>
              <a:srgbClr val="00FFFF"/>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00FFFF"/>
                </a:solidFill>
                <a:latin typeface="Arial" panose="020B0604020202020204" pitchFamily="34" charset="0"/>
                <a:ea typeface="楷体_GB2312" pitchFamily="49" charset="-122"/>
              </a:rPr>
              <a:t>循环体。</a:t>
            </a:r>
            <a:endParaRPr kumimoji="0" lang="zh-CN" altLang="en-US" sz="2400">
              <a:solidFill>
                <a:srgbClr val="00FFFF"/>
              </a:solidFill>
              <a:latin typeface="Arial" panose="020B0604020202020204" pitchFamily="34" charset="0"/>
              <a:ea typeface="楷体_GB2312" pitchFamily="49" charset="-122"/>
            </a:endParaRPr>
          </a:p>
        </p:txBody>
      </p:sp>
      <p:sp>
        <p:nvSpPr>
          <p:cNvPr id="29718" name="AutoShape 22"/>
          <p:cNvSpPr/>
          <p:nvPr/>
        </p:nvSpPr>
        <p:spPr bwMode="auto">
          <a:xfrm>
            <a:off x="8732838" y="4567239"/>
            <a:ext cx="1835150" cy="471487"/>
          </a:xfrm>
          <a:prstGeom prst="borderCallout1">
            <a:avLst>
              <a:gd name="adj1" fmla="val 116162"/>
              <a:gd name="adj2" fmla="val 93773"/>
              <a:gd name="adj3" fmla="val 116162"/>
              <a:gd name="adj4" fmla="val -39620"/>
            </a:avLst>
          </a:prstGeom>
          <a:noFill/>
          <a:ln w="9525">
            <a:solidFill>
              <a:srgbClr val="00CCFF"/>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00CCFF"/>
                </a:solidFill>
                <a:latin typeface="Arial" panose="020B0604020202020204" pitchFamily="34" charset="0"/>
                <a:ea typeface="楷体_GB2312" pitchFamily="49" charset="-122"/>
              </a:rPr>
              <a:t>测试条件。</a:t>
            </a:r>
            <a:endParaRPr kumimoji="0" lang="zh-CN" altLang="en-US" sz="2400">
              <a:solidFill>
                <a:srgbClr val="00CCFF"/>
              </a:solidFill>
              <a:latin typeface="Arial" panose="020B0604020202020204" pitchFamily="34" charset="0"/>
              <a:ea typeface="楷体_GB2312" pitchFamily="49" charset="-122"/>
            </a:endParaRPr>
          </a:p>
        </p:txBody>
      </p:sp>
      <p:sp>
        <p:nvSpPr>
          <p:cNvPr id="29719" name="AutoShape 23"/>
          <p:cNvSpPr/>
          <p:nvPr/>
        </p:nvSpPr>
        <p:spPr bwMode="auto">
          <a:xfrm>
            <a:off x="4146550" y="5176839"/>
            <a:ext cx="2173288" cy="509587"/>
          </a:xfrm>
          <a:prstGeom prst="borderCallout2">
            <a:avLst>
              <a:gd name="adj1" fmla="val 22431"/>
              <a:gd name="adj2" fmla="val 103505"/>
              <a:gd name="adj3" fmla="val 22431"/>
              <a:gd name="adj4" fmla="val 110958"/>
              <a:gd name="adj5" fmla="val -115264"/>
              <a:gd name="adj6" fmla="val 136954"/>
            </a:avLst>
          </a:prstGeom>
          <a:noFill/>
          <a:ln w="9525">
            <a:solidFill>
              <a:srgbClr val="FFFF00"/>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CC"/>
                </a:solidFill>
                <a:latin typeface="Arial" panose="020B0604020202020204" pitchFamily="34" charset="0"/>
                <a:ea typeface="楷体_GB2312" pitchFamily="49" charset="-122"/>
              </a:rPr>
              <a:t>使条件趋假。</a:t>
            </a:r>
            <a:endParaRPr kumimoji="0" lang="zh-CN" altLang="en-US" sz="2400">
              <a:solidFill>
                <a:srgbClr val="FFFFCC"/>
              </a:solidFill>
              <a:latin typeface="Arial" panose="020B0604020202020204" pitchFamily="34" charset="0"/>
              <a:ea typeface="楷体_GB2312" pitchFamily="49" charset="-122"/>
            </a:endParaRPr>
          </a:p>
        </p:txBody>
      </p:sp>
      <p:sp>
        <p:nvSpPr>
          <p:cNvPr id="29721" name="Text Box 25"/>
          <p:cNvSpPr txBox="1">
            <a:spLocks noChangeArrowheads="1"/>
          </p:cNvSpPr>
          <p:nvPr/>
        </p:nvSpPr>
        <p:spPr bwMode="auto">
          <a:xfrm>
            <a:off x="934462" y="5970693"/>
            <a:ext cx="7302500" cy="831850"/>
          </a:xfrm>
          <a:prstGeom prst="rect">
            <a:avLst/>
          </a:prstGeom>
          <a:noFill/>
          <a:ln w="9525">
            <a:solidFill>
              <a:srgbClr val="FFFF00"/>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rPr>
              <a:t>思考题：</a:t>
            </a:r>
            <a:endParaRPr lang="zh-CN" altLang="en-US"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rPr>
              <a:t>用</a:t>
            </a:r>
            <a:r>
              <a:rPr lang="en-US" altLang="zh-CN" sz="2400">
                <a:solidFill>
                  <a:srgbClr val="FFFFCC"/>
                </a:solidFill>
                <a:latin typeface="Arial" panose="020B0604020202020204" pitchFamily="34" charset="0"/>
                <a:ea typeface="楷体_GB2312" pitchFamily="49" charset="-122"/>
              </a:rPr>
              <a:t>do-while</a:t>
            </a:r>
            <a:r>
              <a:rPr lang="zh-CN" altLang="en-US" sz="2400">
                <a:solidFill>
                  <a:srgbClr val="FFFFCC"/>
                </a:solidFill>
                <a:latin typeface="Arial" panose="020B0604020202020204" pitchFamily="34" charset="0"/>
                <a:ea typeface="楷体_GB2312" pitchFamily="49" charset="-122"/>
              </a:rPr>
              <a:t>实现</a:t>
            </a:r>
            <a:r>
              <a:rPr lang="en-US" altLang="zh-CN" sz="2400">
                <a:solidFill>
                  <a:srgbClr val="FFFFCC"/>
                </a:solidFill>
                <a:latin typeface="Arial" panose="020B0604020202020204" pitchFamily="34" charset="0"/>
                <a:ea typeface="楷体_GB2312" pitchFamily="49" charset="-122"/>
              </a:rPr>
              <a:t>s=1+2+…+100</a:t>
            </a:r>
            <a:r>
              <a:rPr lang="zh-CN" altLang="en-US" sz="2400">
                <a:solidFill>
                  <a:srgbClr val="FFFFCC"/>
                </a:solidFill>
                <a:latin typeface="Arial" panose="020B0604020202020204" pitchFamily="34" charset="0"/>
                <a:ea typeface="楷体_GB2312" pitchFamily="49" charset="-122"/>
              </a:rPr>
              <a:t>。用</a:t>
            </a:r>
            <a:r>
              <a:rPr lang="en-US" altLang="zh-CN" sz="2400">
                <a:solidFill>
                  <a:srgbClr val="FFFFCC"/>
                </a:solidFill>
                <a:latin typeface="Arial" panose="020B0604020202020204" pitchFamily="34" charset="0"/>
                <a:ea typeface="楷体_GB2312" pitchFamily="49" charset="-122"/>
              </a:rPr>
              <a:t>while</a:t>
            </a:r>
            <a:r>
              <a:rPr lang="zh-CN" altLang="en-US" sz="2400">
                <a:solidFill>
                  <a:srgbClr val="FFFFCC"/>
                </a:solidFill>
                <a:latin typeface="Arial" panose="020B0604020202020204" pitchFamily="34" charset="0"/>
                <a:ea typeface="楷体_GB2312" pitchFamily="49" charset="-122"/>
              </a:rPr>
              <a:t>实现</a:t>
            </a:r>
            <a:r>
              <a:rPr lang="en-US" altLang="zh-CN" sz="2400">
                <a:solidFill>
                  <a:srgbClr val="FFFFCC"/>
                </a:solidFill>
                <a:latin typeface="Arial" panose="020B0604020202020204" pitchFamily="34" charset="0"/>
                <a:ea typeface="楷体_GB2312" pitchFamily="49" charset="-122"/>
              </a:rPr>
              <a:t>30</a:t>
            </a:r>
            <a:r>
              <a:rPr lang="zh-CN" altLang="en-US" sz="2400">
                <a:solidFill>
                  <a:srgbClr val="FFFFCC"/>
                </a:solidFill>
                <a:latin typeface="Arial" panose="020B0604020202020204" pitchFamily="34" charset="0"/>
                <a:ea typeface="楷体_GB2312" pitchFamily="49" charset="-122"/>
              </a:rPr>
              <a:t>！。</a:t>
            </a:r>
            <a:endParaRPr lang="zh-CN" altLang="en-US" sz="240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linds(horizontal)">
                                      <p:cBhvr>
                                        <p:cTn id="7" dur="500"/>
                                        <p:tgtEl>
                                          <p:spTgt spid="29698"/>
                                        </p:tgtEl>
                                      </p:cBhvr>
                                    </p:animEffect>
                                  </p:childTnLst>
                                  <p:subTnLst>
                                    <p:audio>
                                      <p:cMediaNode>
                                        <p:cTn display="0" masterRel="sameClick">
                                          <p:stCondLst>
                                            <p:cond evt="begin" delay="0">
                                              <p:tn val="5"/>
                                            </p:cond>
                                          </p:stCondLst>
                                          <p:endCondLst>
                                            <p:cond evt="onStopAudio" delay="0">
                                              <p:tgtEl>
                                                <p:sldTgt/>
                                              </p:tgtEl>
                                            </p:cond>
                                          </p:endCondLst>
                                        </p:cTn>
                                        <p:tgtEl>
                                          <p:sndTgt r:embed="rId1" name="notify.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box(in)">
                                      <p:cBhvr>
                                        <p:cTn id="12" dur="500"/>
                                        <p:tgtEl>
                                          <p:spTgt spid="2969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9700"/>
                                        </p:tgtEl>
                                        <p:attrNameLst>
                                          <p:attrName>style.visibility</p:attrName>
                                        </p:attrNameLst>
                                      </p:cBhvr>
                                      <p:to>
                                        <p:strVal val="visible"/>
                                      </p:to>
                                    </p:set>
                                    <p:animEffect transition="in" filter="checkerboard(down)">
                                      <p:cBhvr>
                                        <p:cTn id="17" dur="500"/>
                                        <p:tgtEl>
                                          <p:spTgt spid="29700"/>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701"/>
                                        </p:tgtEl>
                                        <p:attrNameLst>
                                          <p:attrName>style.visibility</p:attrName>
                                        </p:attrNameLst>
                                      </p:cBhvr>
                                      <p:to>
                                        <p:strVal val="visible"/>
                                      </p:to>
                                    </p:set>
                                    <p:animEffect transition="in" filter="wipe(up)">
                                      <p:cBhvr>
                                        <p:cTn id="22" dur="500"/>
                                        <p:tgtEl>
                                          <p:spTgt spid="2970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7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9703"/>
                                        </p:tgtEl>
                                        <p:attrNameLst>
                                          <p:attrName>style.visibility</p:attrName>
                                        </p:attrNameLst>
                                      </p:cBhvr>
                                      <p:to>
                                        <p:strVal val="visible"/>
                                      </p:to>
                                    </p:set>
                                    <p:animEffect transition="in" filter="wipe(up)">
                                      <p:cBhvr>
                                        <p:cTn id="31" dur="500"/>
                                        <p:tgtEl>
                                          <p:spTgt spid="2970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970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970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29705"/>
                                        </p:tgtEl>
                                        <p:attrNameLst>
                                          <p:attrName>style.visibility</p:attrName>
                                        </p:attrNameLst>
                                      </p:cBhvr>
                                      <p:to>
                                        <p:strVal val="visible"/>
                                      </p:to>
                                    </p:set>
                                    <p:animEffect transition="in" filter="wipe(right)">
                                      <p:cBhvr>
                                        <p:cTn id="44" dur="500"/>
                                        <p:tgtEl>
                                          <p:spTgt spid="29705"/>
                                        </p:tgtEl>
                                      </p:cBhvr>
                                    </p:animEffect>
                                  </p:childTnLst>
                                </p:cTn>
                              </p:par>
                            </p:childTnLst>
                          </p:cTn>
                        </p:par>
                        <p:par>
                          <p:cTn id="45" fill="hold">
                            <p:stCondLst>
                              <p:cond delay="500"/>
                            </p:stCondLst>
                            <p:childTnLst>
                              <p:par>
                                <p:cTn id="46" presetID="22" presetClass="entr" presetSubtype="4" fill="hold" nodeType="afterEffect">
                                  <p:stCondLst>
                                    <p:cond delay="0"/>
                                  </p:stCondLst>
                                  <p:childTnLst>
                                    <p:set>
                                      <p:cBhvr>
                                        <p:cTn id="47" dur="1" fill="hold">
                                          <p:stCondLst>
                                            <p:cond delay="0"/>
                                          </p:stCondLst>
                                        </p:cTn>
                                        <p:tgtEl>
                                          <p:spTgt spid="29706"/>
                                        </p:tgtEl>
                                        <p:attrNameLst>
                                          <p:attrName>style.visibility</p:attrName>
                                        </p:attrNameLst>
                                      </p:cBhvr>
                                      <p:to>
                                        <p:strVal val="visible"/>
                                      </p:to>
                                    </p:set>
                                    <p:animEffect transition="in" filter="wipe(down)">
                                      <p:cBhvr>
                                        <p:cTn id="48" dur="500"/>
                                        <p:tgtEl>
                                          <p:spTgt spid="29706"/>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29707"/>
                                        </p:tgtEl>
                                        <p:attrNameLst>
                                          <p:attrName>style.visibility</p:attrName>
                                        </p:attrNameLst>
                                      </p:cBhvr>
                                      <p:to>
                                        <p:strVal val="visible"/>
                                      </p:to>
                                    </p:set>
                                    <p:animEffect transition="in" filter="wipe(left)">
                                      <p:cBhvr>
                                        <p:cTn id="52" dur="500"/>
                                        <p:tgtEl>
                                          <p:spTgt spid="2970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970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29710"/>
                                        </p:tgtEl>
                                        <p:attrNameLst>
                                          <p:attrName>style.visibility</p:attrName>
                                        </p:attrNameLst>
                                      </p:cBhvr>
                                      <p:to>
                                        <p:strVal val="visible"/>
                                      </p:to>
                                    </p:set>
                                    <p:animEffect transition="in" filter="wipe(up)">
                                      <p:cBhvr>
                                        <p:cTn id="61" dur="500"/>
                                        <p:tgtEl>
                                          <p:spTgt spid="2971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9711"/>
                                        </p:tgtEl>
                                        <p:attrNameLst>
                                          <p:attrName>style.visibility</p:attrName>
                                        </p:attrNameLst>
                                      </p:cBhvr>
                                      <p:to>
                                        <p:strVal val="visible"/>
                                      </p:to>
                                    </p:set>
                                    <p:animEffect transition="in" filter="wipe(left)">
                                      <p:cBhvr>
                                        <p:cTn id="66" dur="500"/>
                                        <p:tgtEl>
                                          <p:spTgt spid="29711"/>
                                        </p:tgtEl>
                                      </p:cBhvr>
                                    </p:animEffect>
                                  </p:childTnLst>
                                  <p:subTnLst>
                                    <p:set>
                                      <p:cBhvr override="childStyle">
                                        <p:cTn dur="1" fill="hold" display="0" masterRel="nextClick" afterEffect="1"/>
                                        <p:tgtEl>
                                          <p:spTgt spid="29711"/>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9712"/>
                                        </p:tgtEl>
                                        <p:attrNameLst>
                                          <p:attrName>style.visibility</p:attrName>
                                        </p:attrNameLst>
                                      </p:cBhvr>
                                      <p:to>
                                        <p:strVal val="visible"/>
                                      </p:to>
                                    </p:set>
                                    <p:animEffect transition="in" filter="box(in)">
                                      <p:cBhvr>
                                        <p:cTn id="71" dur="500"/>
                                        <p:tgtEl>
                                          <p:spTgt spid="29712"/>
                                        </p:tgtEl>
                                      </p:cBhvr>
                                    </p:animEffect>
                                  </p:childTnLst>
                                  <p:subTnLst>
                                    <p:set>
                                      <p:cBhvr override="childStyle">
                                        <p:cTn dur="1" fill="hold" display="0" masterRel="nextClick" afterEffect="1"/>
                                        <p:tgtEl>
                                          <p:spTgt spid="29712"/>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9713"/>
                                        </p:tgtEl>
                                        <p:attrNameLst>
                                          <p:attrName>style.visibility</p:attrName>
                                        </p:attrNameLst>
                                      </p:cBhvr>
                                      <p:to>
                                        <p:strVal val="visible"/>
                                      </p:to>
                                    </p:set>
                                    <p:animEffect transition="in" filter="blinds(horizontal)">
                                      <p:cBhvr>
                                        <p:cTn id="76" dur="500"/>
                                        <p:tgtEl>
                                          <p:spTgt spid="29713"/>
                                        </p:tgtEl>
                                      </p:cBhvr>
                                    </p:animEffect>
                                  </p:childTnLst>
                                  <p:subTnLst>
                                    <p:audio>
                                      <p:cMediaNode>
                                        <p:cTn display="0" masterRel="sameClick">
                                          <p:stCondLst>
                                            <p:cond evt="begin" delay="0">
                                              <p:tn val="74"/>
                                            </p:cond>
                                          </p:stCondLst>
                                          <p:endCondLst>
                                            <p:cond evt="onStopAudio" delay="0">
                                              <p:tgtEl>
                                                <p:sldTgt/>
                                              </p:tgtEl>
                                            </p:cond>
                                          </p:endCondLst>
                                        </p:cTn>
                                        <p:tgtEl>
                                          <p:sndTgt r:embed="rId2" name="chimes.wav"/>
                                        </p:tgtEl>
                                      </p:cMediaNode>
                                    </p:audio>
                                  </p:sub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29714"/>
                                        </p:tgtEl>
                                        <p:attrNameLst>
                                          <p:attrName>style.visibility</p:attrName>
                                        </p:attrNameLst>
                                      </p:cBhvr>
                                      <p:to>
                                        <p:strVal val="visible"/>
                                      </p:to>
                                    </p:set>
                                    <p:anim calcmode="lin" valueType="num">
                                      <p:cBhvr additive="base">
                                        <p:cTn id="81" dur="500" fill="hold"/>
                                        <p:tgtEl>
                                          <p:spTgt spid="29714"/>
                                        </p:tgtEl>
                                        <p:attrNameLst>
                                          <p:attrName>ppt_x</p:attrName>
                                        </p:attrNameLst>
                                      </p:cBhvr>
                                      <p:tavLst>
                                        <p:tav tm="0">
                                          <p:val>
                                            <p:strVal val="1+#ppt_w/2"/>
                                          </p:val>
                                        </p:tav>
                                        <p:tav tm="100000">
                                          <p:val>
                                            <p:strVal val="#ppt_x"/>
                                          </p:val>
                                        </p:tav>
                                      </p:tavLst>
                                    </p:anim>
                                    <p:anim calcmode="lin" valueType="num">
                                      <p:cBhvr additive="base">
                                        <p:cTn id="82" dur="500" fill="hold"/>
                                        <p:tgtEl>
                                          <p:spTgt spid="29714"/>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29715"/>
                                        </p:tgtEl>
                                        <p:attrNameLst>
                                          <p:attrName>style.visibility</p:attrName>
                                        </p:attrNameLst>
                                      </p:cBhvr>
                                      <p:to>
                                        <p:strVal val="visible"/>
                                      </p:to>
                                    </p:set>
                                    <p:animEffect transition="in" filter="checkerboard(across)">
                                      <p:cBhvr>
                                        <p:cTn id="87" dur="500"/>
                                        <p:tgtEl>
                                          <p:spTgt spid="2971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716"/>
                                        </p:tgtEl>
                                        <p:attrNameLst>
                                          <p:attrName>style.visibility</p:attrName>
                                        </p:attrNameLst>
                                      </p:cBhvr>
                                      <p:to>
                                        <p:strVal val="visible"/>
                                      </p:to>
                                    </p:set>
                                    <p:animEffect transition="in" filter="wipe(left)">
                                      <p:cBhvr>
                                        <p:cTn id="92" dur="500"/>
                                        <p:tgtEl>
                                          <p:spTgt spid="29716"/>
                                        </p:tgtEl>
                                      </p:cBhvr>
                                    </p:animEffect>
                                  </p:childTnLst>
                                  <p:subTnLst>
                                    <p:set>
                                      <p:cBhvr override="childStyle">
                                        <p:cTn dur="1" fill="hold" display="0" masterRel="nextClick" afterEffect="1"/>
                                        <p:tgtEl>
                                          <p:spTgt spid="29716"/>
                                        </p:tgtEl>
                                        <p:attrNameLst>
                                          <p:attrName>style.visibility</p:attrName>
                                        </p:attrNameLst>
                                      </p:cBhvr>
                                      <p:to>
                                        <p:strVal val="hidden"/>
                                      </p:to>
                                    </p:set>
                                  </p:sub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9717"/>
                                        </p:tgtEl>
                                        <p:attrNameLst>
                                          <p:attrName>style.visibility</p:attrName>
                                        </p:attrNameLst>
                                      </p:cBhvr>
                                      <p:to>
                                        <p:strVal val="visible"/>
                                      </p:to>
                                    </p:set>
                                    <p:animEffect transition="in" filter="wipe(left)">
                                      <p:cBhvr>
                                        <p:cTn id="97" dur="500"/>
                                        <p:tgtEl>
                                          <p:spTgt spid="29717"/>
                                        </p:tgtEl>
                                      </p:cBhvr>
                                    </p:animEffect>
                                  </p:childTnLst>
                                  <p:subTnLst>
                                    <p:set>
                                      <p:cBhvr override="childStyle">
                                        <p:cTn dur="1" fill="hold" display="0" masterRel="nextClick" afterEffect="1"/>
                                        <p:tgtEl>
                                          <p:spTgt spid="29717"/>
                                        </p:tgtEl>
                                        <p:attrNameLst>
                                          <p:attrName>style.visibility</p:attrName>
                                        </p:attrNameLst>
                                      </p:cBhvr>
                                      <p:to>
                                        <p:strVal val="hidden"/>
                                      </p:to>
                                    </p:set>
                                  </p:sub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9718"/>
                                        </p:tgtEl>
                                        <p:attrNameLst>
                                          <p:attrName>style.visibility</p:attrName>
                                        </p:attrNameLst>
                                      </p:cBhvr>
                                      <p:to>
                                        <p:strVal val="visible"/>
                                      </p:to>
                                    </p:set>
                                    <p:animEffect transition="in" filter="wipe(left)">
                                      <p:cBhvr>
                                        <p:cTn id="102" dur="500"/>
                                        <p:tgtEl>
                                          <p:spTgt spid="29718"/>
                                        </p:tgtEl>
                                      </p:cBhvr>
                                    </p:animEffect>
                                  </p:childTnLst>
                                  <p:subTnLst>
                                    <p:set>
                                      <p:cBhvr override="childStyle">
                                        <p:cTn dur="1" fill="hold" display="0" masterRel="nextClick" afterEffect="1"/>
                                        <p:tgtEl>
                                          <p:spTgt spid="29718"/>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8" presetClass="entr" presetSubtype="12" fill="hold" grpId="0" nodeType="clickEffect">
                                  <p:stCondLst>
                                    <p:cond delay="0"/>
                                  </p:stCondLst>
                                  <p:childTnLst>
                                    <p:set>
                                      <p:cBhvr>
                                        <p:cTn id="106" dur="1" fill="hold">
                                          <p:stCondLst>
                                            <p:cond delay="0"/>
                                          </p:stCondLst>
                                        </p:cTn>
                                        <p:tgtEl>
                                          <p:spTgt spid="29719"/>
                                        </p:tgtEl>
                                        <p:attrNameLst>
                                          <p:attrName>style.visibility</p:attrName>
                                        </p:attrNameLst>
                                      </p:cBhvr>
                                      <p:to>
                                        <p:strVal val="visible"/>
                                      </p:to>
                                    </p:set>
                                    <p:animEffect transition="in" filter="strips(downLeft)">
                                      <p:cBhvr>
                                        <p:cTn id="107" dur="500"/>
                                        <p:tgtEl>
                                          <p:spTgt spid="29719"/>
                                        </p:tgtEl>
                                      </p:cBhvr>
                                    </p:animEffect>
                                  </p:childTnLst>
                                  <p:subTnLst>
                                    <p:set>
                                      <p:cBhvr override="childStyle">
                                        <p:cTn dur="1" fill="hold" display="0" masterRel="nextClick" afterEffect="1"/>
                                        <p:tgtEl>
                                          <p:spTgt spid="29719"/>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29721"/>
                                        </p:tgtEl>
                                        <p:attrNameLst>
                                          <p:attrName>style.visibility</p:attrName>
                                        </p:attrNameLst>
                                      </p:cBhvr>
                                      <p:to>
                                        <p:strVal val="visible"/>
                                      </p:to>
                                    </p:set>
                                    <p:anim calcmode="lin" valueType="num">
                                      <p:cBhvr additive="base">
                                        <p:cTn id="112" dur="500" fill="hold"/>
                                        <p:tgtEl>
                                          <p:spTgt spid="29721"/>
                                        </p:tgtEl>
                                        <p:attrNameLst>
                                          <p:attrName>ppt_x</p:attrName>
                                        </p:attrNameLst>
                                      </p:cBhvr>
                                      <p:tavLst>
                                        <p:tav tm="0">
                                          <p:val>
                                            <p:strVal val="#ppt_x"/>
                                          </p:val>
                                        </p:tav>
                                        <p:tav tm="100000">
                                          <p:val>
                                            <p:strVal val="#ppt_x"/>
                                          </p:val>
                                        </p:tav>
                                      </p:tavLst>
                                    </p:anim>
                                    <p:anim calcmode="lin" valueType="num">
                                      <p:cBhvr additive="base">
                                        <p:cTn id="113" dur="500" fill="hold"/>
                                        <p:tgtEl>
                                          <p:spTgt spid="297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utoUpdateAnimBg="0"/>
      <p:bldP spid="29700" grpId="0" autoUpdateAnimBg="0"/>
      <p:bldP spid="29702" grpId="0" animBg="1" autoUpdateAnimBg="0"/>
      <p:bldP spid="29704" grpId="0" animBg="1" autoUpdateAnimBg="0"/>
      <p:bldP spid="29708" grpId="0" autoUpdateAnimBg="0"/>
      <p:bldP spid="29709" grpId="0" autoUpdateAnimBg="0"/>
      <p:bldP spid="29711" grpId="0" animBg="1" autoUpdateAnimBg="0"/>
      <p:bldP spid="29712" grpId="0" autoUpdateAnimBg="0"/>
      <p:bldP spid="29713" grpId="0" autoUpdateAnimBg="0"/>
      <p:bldP spid="29714" grpId="0" autoUpdateAnimBg="0"/>
      <p:bldP spid="29715" grpId="0" autoUpdateAnimBg="0"/>
      <p:bldP spid="29716" grpId="0" animBg="1" autoUpdateAnimBg="0"/>
      <p:bldP spid="29717" grpId="0" animBg="1" autoUpdateAnimBg="0"/>
      <p:bldP spid="29718" grpId="0" animBg="1" autoUpdateAnimBg="0"/>
      <p:bldP spid="29719" grpId="0" animBg="1" autoUpdateAnimBg="0"/>
      <p:bldP spid="29721"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3497" y="316570"/>
            <a:ext cx="9728703" cy="381000"/>
          </a:xfrm>
        </p:spPr>
        <p:txBody>
          <a:bodyPr>
            <a:normAutofit fontScale="90000"/>
          </a:bodyPr>
          <a:lstStyle/>
          <a:p>
            <a:pPr algn="l" eaLnBrk="1" hangingPunct="1"/>
            <a:r>
              <a:rPr lang="en-US" altLang="zh-CN" sz="2400" b="1" dirty="0">
                <a:solidFill>
                  <a:srgbClr val="00FFFF"/>
                </a:solidFill>
                <a:latin typeface="Arial" panose="020B0604020202020204" pitchFamily="34" charset="0"/>
                <a:ea typeface="华文新魏" panose="02010800040101010101" pitchFamily="2" charset="-122"/>
              </a:rPr>
              <a:t>       ⒊ </a:t>
            </a:r>
            <a:r>
              <a:rPr lang="en-US" altLang="zh-CN" sz="2400" b="1" dirty="0">
                <a:solidFill>
                  <a:srgbClr val="00FFFF"/>
                </a:solidFill>
                <a:latin typeface="Arial" panose="020B0604020202020204" pitchFamily="34" charset="0"/>
                <a:ea typeface="楷体_GB2312" pitchFamily="49" charset="-122"/>
              </a:rPr>
              <a:t>for</a:t>
            </a:r>
            <a:r>
              <a:rPr lang="zh-CN" altLang="en-US" sz="2400" b="1" dirty="0">
                <a:solidFill>
                  <a:srgbClr val="00FFFF"/>
                </a:solidFill>
                <a:latin typeface="Arial" panose="020B0604020202020204" pitchFamily="34" charset="0"/>
                <a:ea typeface="楷体_GB2312" pitchFamily="49" charset="-122"/>
              </a:rPr>
              <a:t>循环</a:t>
            </a:r>
            <a:endParaRPr lang="zh-CN" altLang="en-US" sz="2400" b="1" dirty="0">
              <a:solidFill>
                <a:srgbClr val="00FFFF"/>
              </a:solidFill>
              <a:latin typeface="Arial" panose="020B0604020202020204" pitchFamily="34" charset="0"/>
              <a:ea typeface="楷体_GB2312" pitchFamily="49" charset="-122"/>
            </a:endParaRPr>
          </a:p>
        </p:txBody>
      </p:sp>
      <p:sp>
        <p:nvSpPr>
          <p:cNvPr id="30723" name="Text Box 3"/>
          <p:cNvSpPr txBox="1">
            <a:spLocks noChangeArrowheads="1"/>
          </p:cNvSpPr>
          <p:nvPr/>
        </p:nvSpPr>
        <p:spPr bwMode="auto">
          <a:xfrm>
            <a:off x="802164" y="807358"/>
            <a:ext cx="3285171"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格式： </a:t>
            </a:r>
            <a:endParaRPr lang="zh-CN" altLang="en-US"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for</a:t>
            </a: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e1</a:t>
            </a:r>
            <a:r>
              <a:rPr lang="en-US" altLang="zh-CN" sz="2400" dirty="0">
                <a:solidFill>
                  <a:srgbClr val="FFFF00"/>
                </a:solidFill>
                <a:latin typeface="Arial" panose="020B0604020202020204" pitchFamily="34" charset="0"/>
                <a:ea typeface="楷体_GB2312" pitchFamily="49" charset="-122"/>
              </a:rPr>
              <a:t>;</a:t>
            </a:r>
            <a:r>
              <a:rPr lang="en-US" altLang="zh-CN" sz="2400" dirty="0">
                <a:solidFill>
                  <a:srgbClr val="00CCFF"/>
                </a:solidFill>
                <a:latin typeface="Arial" panose="020B0604020202020204" pitchFamily="34" charset="0"/>
                <a:ea typeface="楷体_GB2312" pitchFamily="49" charset="-122"/>
              </a:rPr>
              <a:t> </a:t>
            </a:r>
            <a:r>
              <a:rPr lang="en-US" altLang="zh-CN" sz="2400" dirty="0">
                <a:solidFill>
                  <a:srgbClr val="CCFF33"/>
                </a:solidFill>
                <a:latin typeface="Arial" panose="020B0604020202020204" pitchFamily="34" charset="0"/>
                <a:ea typeface="楷体_GB2312" pitchFamily="49" charset="-122"/>
              </a:rPr>
              <a:t>e2</a:t>
            </a:r>
            <a:r>
              <a:rPr lang="en-US" altLang="zh-CN" sz="2400" dirty="0">
                <a:solidFill>
                  <a:srgbClr val="FFFF00"/>
                </a:solidFill>
                <a:latin typeface="Arial" panose="020B0604020202020204" pitchFamily="34" charset="0"/>
                <a:ea typeface="楷体_GB2312" pitchFamily="49" charset="-122"/>
              </a:rPr>
              <a:t>; </a:t>
            </a:r>
            <a:r>
              <a:rPr lang="en-US" altLang="zh-CN" sz="2400" dirty="0">
                <a:solidFill>
                  <a:srgbClr val="66FF33"/>
                </a:solidFill>
                <a:latin typeface="Arial" panose="020B0604020202020204" pitchFamily="34" charset="0"/>
                <a:ea typeface="楷体_GB2312" pitchFamily="49" charset="-122"/>
              </a:rPr>
              <a:t>e3</a:t>
            </a:r>
            <a:r>
              <a:rPr lang="en-US" altLang="zh-CN" sz="2400" dirty="0">
                <a:solidFill>
                  <a:srgbClr val="FFFF00"/>
                </a:solidFill>
                <a:latin typeface="Arial" panose="020B0604020202020204" pitchFamily="34" charset="0"/>
                <a:ea typeface="楷体_GB2312" pitchFamily="49" charset="-122"/>
              </a:rPr>
              <a:t> )</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00FFFF"/>
                </a:solidFill>
                <a:latin typeface="Arial" panose="020B0604020202020204" pitchFamily="34" charset="0"/>
                <a:ea typeface="楷体_GB2312" pitchFamily="49" charset="-122"/>
              </a:rPr>
              <a:t>statement</a:t>
            </a:r>
            <a:r>
              <a:rPr lang="zh-CN" altLang="en-US" sz="2400" dirty="0">
                <a:solidFill>
                  <a:srgbClr val="00FFFF"/>
                </a:solidFill>
                <a:latin typeface="Arial" panose="020B0604020202020204" pitchFamily="34" charset="0"/>
                <a:ea typeface="楷体_GB2312" pitchFamily="49" charset="-122"/>
              </a:rPr>
              <a:t>；</a:t>
            </a:r>
            <a:endParaRPr lang="zh-CN" altLang="en-US" sz="2400" dirty="0">
              <a:solidFill>
                <a:srgbClr val="00FFFF"/>
              </a:solidFill>
              <a:latin typeface="Arial" panose="020B0604020202020204" pitchFamily="34" charset="0"/>
              <a:ea typeface="楷体_GB2312" pitchFamily="49" charset="-122"/>
            </a:endParaRPr>
          </a:p>
        </p:txBody>
      </p:sp>
      <p:sp>
        <p:nvSpPr>
          <p:cNvPr id="30728" name="Text Box 8"/>
          <p:cNvSpPr txBox="1">
            <a:spLocks noChangeArrowheads="1"/>
          </p:cNvSpPr>
          <p:nvPr/>
        </p:nvSpPr>
        <p:spPr bwMode="auto">
          <a:xfrm>
            <a:off x="819990" y="1783442"/>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Arial" panose="020B0604020202020204" pitchFamily="34" charset="0"/>
                <a:ea typeface="楷体_GB2312" pitchFamily="49" charset="-122"/>
              </a:rPr>
              <a:t>流程：</a:t>
            </a:r>
            <a:endParaRPr lang="zh-CN" altLang="en-US" sz="2400">
              <a:solidFill>
                <a:srgbClr val="66FF33"/>
              </a:solidFill>
              <a:latin typeface="Arial" panose="020B0604020202020204" pitchFamily="34" charset="0"/>
              <a:ea typeface="楷体_GB2312" pitchFamily="49" charset="-122"/>
            </a:endParaRPr>
          </a:p>
        </p:txBody>
      </p:sp>
      <p:sp>
        <p:nvSpPr>
          <p:cNvPr id="30729" name="Line 9"/>
          <p:cNvSpPr>
            <a:spLocks noChangeShapeType="1"/>
          </p:cNvSpPr>
          <p:nvPr/>
        </p:nvSpPr>
        <p:spPr bwMode="auto">
          <a:xfrm>
            <a:off x="1886790" y="2012042"/>
            <a:ext cx="0" cy="609600"/>
          </a:xfrm>
          <a:prstGeom prst="line">
            <a:avLst/>
          </a:prstGeom>
          <a:noFill/>
          <a:ln w="9525">
            <a:solidFill>
              <a:srgbClr val="FFFF00"/>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30" name="AutoShape 10"/>
          <p:cNvSpPr>
            <a:spLocks noChangeArrowheads="1"/>
          </p:cNvSpPr>
          <p:nvPr/>
        </p:nvSpPr>
        <p:spPr bwMode="auto">
          <a:xfrm>
            <a:off x="1277190" y="2621642"/>
            <a:ext cx="1219200" cy="457200"/>
          </a:xfrm>
          <a:prstGeom prst="flowChartProcess">
            <a:avLst/>
          </a:prstGeom>
          <a:noFill/>
          <a:ln w="9525">
            <a:solidFill>
              <a:srgbClr val="FFFFCC"/>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CC"/>
                </a:solidFill>
                <a:latin typeface="Arial" panose="020B0604020202020204" pitchFamily="34" charset="0"/>
                <a:ea typeface="楷体_GB2312" pitchFamily="49" charset="-122"/>
              </a:rPr>
              <a:t>e1</a:t>
            </a:r>
            <a:endParaRPr kumimoji="0" lang="en-US" altLang="zh-CN" sz="2400">
              <a:solidFill>
                <a:srgbClr val="FFFFCC"/>
              </a:solidFill>
              <a:latin typeface="Arial" panose="020B0604020202020204" pitchFamily="34" charset="0"/>
              <a:ea typeface="楷体_GB2312" pitchFamily="49" charset="-122"/>
            </a:endParaRPr>
          </a:p>
        </p:txBody>
      </p:sp>
      <p:sp>
        <p:nvSpPr>
          <p:cNvPr id="30731" name="Line 11"/>
          <p:cNvSpPr>
            <a:spLocks noChangeShapeType="1"/>
          </p:cNvSpPr>
          <p:nvPr/>
        </p:nvSpPr>
        <p:spPr bwMode="auto">
          <a:xfrm>
            <a:off x="1886790" y="3078842"/>
            <a:ext cx="0" cy="457200"/>
          </a:xfrm>
          <a:prstGeom prst="line">
            <a:avLst/>
          </a:prstGeom>
          <a:noFill/>
          <a:ln w="9525">
            <a:solidFill>
              <a:srgbClr val="FFFF00"/>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32" name="AutoShape 12"/>
          <p:cNvSpPr>
            <a:spLocks noChangeArrowheads="1"/>
          </p:cNvSpPr>
          <p:nvPr/>
        </p:nvSpPr>
        <p:spPr bwMode="auto">
          <a:xfrm>
            <a:off x="1277190" y="3536042"/>
            <a:ext cx="1219200" cy="609600"/>
          </a:xfrm>
          <a:prstGeom prst="flowChartDecision">
            <a:avLst/>
          </a:prstGeom>
          <a:noFill/>
          <a:ln w="9525">
            <a:solidFill>
              <a:srgbClr val="00CCFF"/>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00CCFF"/>
                </a:solidFill>
                <a:latin typeface="Arial" panose="020B0604020202020204" pitchFamily="34" charset="0"/>
                <a:ea typeface="楷体_GB2312" pitchFamily="49" charset="-122"/>
              </a:rPr>
              <a:t>e2?</a:t>
            </a:r>
            <a:endParaRPr kumimoji="0" lang="en-US" altLang="zh-CN" sz="2400">
              <a:solidFill>
                <a:srgbClr val="00CCFF"/>
              </a:solidFill>
              <a:latin typeface="Arial" panose="020B0604020202020204" pitchFamily="34" charset="0"/>
              <a:ea typeface="楷体_GB2312" pitchFamily="49" charset="-122"/>
            </a:endParaRPr>
          </a:p>
        </p:txBody>
      </p:sp>
      <p:sp>
        <p:nvSpPr>
          <p:cNvPr id="30733" name="Text Box 13"/>
          <p:cNvSpPr txBox="1">
            <a:spLocks noChangeArrowheads="1"/>
          </p:cNvSpPr>
          <p:nvPr/>
        </p:nvSpPr>
        <p:spPr bwMode="auto">
          <a:xfrm>
            <a:off x="1956640" y="3993242"/>
            <a:ext cx="71235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latin typeface="Arial" panose="020B0604020202020204" pitchFamily="34" charset="0"/>
                <a:ea typeface="楷体_GB2312" pitchFamily="49" charset="-122"/>
              </a:rPr>
              <a:t>true</a:t>
            </a:r>
            <a:endParaRPr lang="en-US" altLang="zh-CN" sz="2400">
              <a:solidFill>
                <a:srgbClr val="00FFFF"/>
              </a:solidFill>
              <a:latin typeface="Arial" panose="020B0604020202020204" pitchFamily="34" charset="0"/>
              <a:ea typeface="楷体_GB2312" pitchFamily="49" charset="-122"/>
            </a:endParaRPr>
          </a:p>
        </p:txBody>
      </p:sp>
      <p:sp>
        <p:nvSpPr>
          <p:cNvPr id="30734" name="Line 14"/>
          <p:cNvSpPr>
            <a:spLocks noChangeShapeType="1"/>
          </p:cNvSpPr>
          <p:nvPr/>
        </p:nvSpPr>
        <p:spPr bwMode="auto">
          <a:xfrm flipH="1">
            <a:off x="1880440" y="4145642"/>
            <a:ext cx="6350" cy="381000"/>
          </a:xfrm>
          <a:prstGeom prst="line">
            <a:avLst/>
          </a:prstGeom>
          <a:noFill/>
          <a:ln w="9525">
            <a:solidFill>
              <a:srgbClr val="00FFFF"/>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35" name="AutoShape 15"/>
          <p:cNvSpPr>
            <a:spLocks noChangeArrowheads="1"/>
          </p:cNvSpPr>
          <p:nvPr/>
        </p:nvSpPr>
        <p:spPr bwMode="auto">
          <a:xfrm>
            <a:off x="1194640" y="4526642"/>
            <a:ext cx="1371600" cy="533400"/>
          </a:xfrm>
          <a:prstGeom prst="flowChartProcess">
            <a:avLst/>
          </a:prstGeom>
          <a:noFill/>
          <a:ln w="9525">
            <a:solidFill>
              <a:srgbClr val="00FFFF"/>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srgbClr val="00FFFF"/>
                </a:solidFill>
                <a:latin typeface="Arial" panose="020B0604020202020204" pitchFamily="34" charset="0"/>
                <a:ea typeface="楷体_GB2312" pitchFamily="49" charset="-122"/>
              </a:rPr>
              <a:t>statement;</a:t>
            </a:r>
            <a:endParaRPr kumimoji="0" lang="en-US" altLang="zh-CN" sz="2000">
              <a:solidFill>
                <a:srgbClr val="00FFFF"/>
              </a:solidFill>
              <a:latin typeface="Arial" panose="020B0604020202020204" pitchFamily="34" charset="0"/>
              <a:ea typeface="楷体_GB2312" pitchFamily="49" charset="-122"/>
            </a:endParaRPr>
          </a:p>
        </p:txBody>
      </p:sp>
      <p:sp>
        <p:nvSpPr>
          <p:cNvPr id="30736" name="Line 16"/>
          <p:cNvSpPr>
            <a:spLocks noChangeShapeType="1"/>
          </p:cNvSpPr>
          <p:nvPr/>
        </p:nvSpPr>
        <p:spPr bwMode="auto">
          <a:xfrm>
            <a:off x="1880440" y="5060042"/>
            <a:ext cx="0" cy="457200"/>
          </a:xfrm>
          <a:prstGeom prst="line">
            <a:avLst/>
          </a:prstGeom>
          <a:noFill/>
          <a:ln w="9525">
            <a:solidFill>
              <a:srgbClr val="00FFFF"/>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37" name="AutoShape 17"/>
          <p:cNvSpPr>
            <a:spLocks noChangeArrowheads="1"/>
          </p:cNvSpPr>
          <p:nvPr/>
        </p:nvSpPr>
        <p:spPr bwMode="auto">
          <a:xfrm>
            <a:off x="1200990" y="5517242"/>
            <a:ext cx="1371600" cy="533400"/>
          </a:xfrm>
          <a:prstGeom prst="flowChartProcess">
            <a:avLst/>
          </a:prstGeom>
          <a:noFill/>
          <a:ln w="9525">
            <a:solidFill>
              <a:srgbClr val="00FFFF"/>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00FFFF"/>
                </a:solidFill>
                <a:latin typeface="Arial" panose="020B0604020202020204" pitchFamily="34" charset="0"/>
                <a:ea typeface="楷体_GB2312" pitchFamily="49" charset="-122"/>
              </a:rPr>
              <a:t>e3</a:t>
            </a:r>
            <a:endParaRPr kumimoji="0" lang="en-US" altLang="zh-CN" sz="2400">
              <a:solidFill>
                <a:srgbClr val="00FFFF"/>
              </a:solidFill>
              <a:latin typeface="Arial" panose="020B0604020202020204" pitchFamily="34" charset="0"/>
              <a:ea typeface="楷体_GB2312" pitchFamily="49" charset="-122"/>
            </a:endParaRPr>
          </a:p>
        </p:txBody>
      </p:sp>
      <p:sp>
        <p:nvSpPr>
          <p:cNvPr id="30738" name="Line 18"/>
          <p:cNvSpPr>
            <a:spLocks noChangeShapeType="1"/>
          </p:cNvSpPr>
          <p:nvPr/>
        </p:nvSpPr>
        <p:spPr bwMode="auto">
          <a:xfrm flipH="1">
            <a:off x="1880440" y="6050642"/>
            <a:ext cx="6350" cy="22860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39" name="Line 19"/>
          <p:cNvSpPr>
            <a:spLocks noChangeShapeType="1"/>
          </p:cNvSpPr>
          <p:nvPr/>
        </p:nvSpPr>
        <p:spPr bwMode="auto">
          <a:xfrm flipH="1">
            <a:off x="1042240" y="6279242"/>
            <a:ext cx="838200" cy="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40" name="Line 20"/>
          <p:cNvSpPr>
            <a:spLocks noChangeShapeType="1"/>
          </p:cNvSpPr>
          <p:nvPr/>
        </p:nvSpPr>
        <p:spPr bwMode="auto">
          <a:xfrm flipV="1">
            <a:off x="1042240" y="3307442"/>
            <a:ext cx="6350" cy="297180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41" name="Line 21"/>
          <p:cNvSpPr>
            <a:spLocks noChangeShapeType="1"/>
          </p:cNvSpPr>
          <p:nvPr/>
        </p:nvSpPr>
        <p:spPr bwMode="auto">
          <a:xfrm>
            <a:off x="1048590" y="3307442"/>
            <a:ext cx="838200" cy="0"/>
          </a:xfrm>
          <a:prstGeom prst="line">
            <a:avLst/>
          </a:prstGeom>
          <a:noFill/>
          <a:ln w="9525">
            <a:solidFill>
              <a:srgbClr val="00FFFF"/>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42" name="Text Box 22"/>
          <p:cNvSpPr txBox="1">
            <a:spLocks noChangeArrowheads="1"/>
          </p:cNvSpPr>
          <p:nvPr/>
        </p:nvSpPr>
        <p:spPr bwMode="auto">
          <a:xfrm>
            <a:off x="2405904" y="3423330"/>
            <a:ext cx="83257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false</a:t>
            </a:r>
            <a:endParaRPr lang="en-US" altLang="zh-CN" sz="2400">
              <a:solidFill>
                <a:srgbClr val="66FF33"/>
              </a:solidFill>
              <a:latin typeface="Arial" panose="020B0604020202020204" pitchFamily="34" charset="0"/>
              <a:ea typeface="楷体_GB2312" pitchFamily="49" charset="-122"/>
            </a:endParaRPr>
          </a:p>
        </p:txBody>
      </p:sp>
      <p:sp>
        <p:nvSpPr>
          <p:cNvPr id="30743" name="Line 23"/>
          <p:cNvSpPr>
            <a:spLocks noChangeShapeType="1"/>
          </p:cNvSpPr>
          <p:nvPr/>
        </p:nvSpPr>
        <p:spPr bwMode="auto">
          <a:xfrm>
            <a:off x="2496390" y="3840842"/>
            <a:ext cx="381000" cy="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44" name="Line 24"/>
          <p:cNvSpPr>
            <a:spLocks noChangeShapeType="1"/>
          </p:cNvSpPr>
          <p:nvPr/>
        </p:nvSpPr>
        <p:spPr bwMode="auto">
          <a:xfrm flipH="1">
            <a:off x="2871040" y="3840842"/>
            <a:ext cx="6350" cy="251460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45" name="Line 25"/>
          <p:cNvSpPr>
            <a:spLocks noChangeShapeType="1"/>
          </p:cNvSpPr>
          <p:nvPr/>
        </p:nvSpPr>
        <p:spPr bwMode="auto">
          <a:xfrm flipH="1">
            <a:off x="1880440" y="6355442"/>
            <a:ext cx="990600" cy="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46" name="Line 26"/>
          <p:cNvSpPr>
            <a:spLocks noChangeShapeType="1"/>
          </p:cNvSpPr>
          <p:nvPr/>
        </p:nvSpPr>
        <p:spPr bwMode="auto">
          <a:xfrm>
            <a:off x="1880440" y="6355442"/>
            <a:ext cx="0" cy="304800"/>
          </a:xfrm>
          <a:prstGeom prst="line">
            <a:avLst/>
          </a:prstGeom>
          <a:noFill/>
          <a:ln w="9525">
            <a:solidFill>
              <a:srgbClr val="66FF33"/>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47" name="Text Box 27"/>
          <p:cNvSpPr txBox="1">
            <a:spLocks noChangeArrowheads="1"/>
          </p:cNvSpPr>
          <p:nvPr/>
        </p:nvSpPr>
        <p:spPr bwMode="auto">
          <a:xfrm>
            <a:off x="7635523" y="639128"/>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Arial" panose="020B0604020202020204" pitchFamily="34" charset="0"/>
                <a:ea typeface="楷体_GB2312" pitchFamily="49" charset="-122"/>
              </a:rPr>
              <a:t>举例：</a:t>
            </a:r>
            <a:endParaRPr lang="zh-CN" altLang="en-US" sz="2400">
              <a:solidFill>
                <a:srgbClr val="66FF33"/>
              </a:solidFill>
              <a:latin typeface="Arial" panose="020B0604020202020204" pitchFamily="34" charset="0"/>
              <a:ea typeface="楷体_GB2312" pitchFamily="49" charset="-122"/>
            </a:endParaRPr>
          </a:p>
        </p:txBody>
      </p:sp>
      <p:sp>
        <p:nvSpPr>
          <p:cNvPr id="30748" name="Text Box 28"/>
          <p:cNvSpPr txBox="1">
            <a:spLocks noChangeArrowheads="1"/>
          </p:cNvSpPr>
          <p:nvPr/>
        </p:nvSpPr>
        <p:spPr bwMode="auto">
          <a:xfrm>
            <a:off x="7616474" y="1020128"/>
            <a:ext cx="318578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rPr>
              <a:t>求：</a:t>
            </a:r>
            <a:r>
              <a:rPr lang="en-US" altLang="zh-CN" sz="2400">
                <a:solidFill>
                  <a:srgbClr val="FFFFCC"/>
                </a:solidFill>
                <a:latin typeface="Arial" panose="020B0604020202020204" pitchFamily="34" charset="0"/>
                <a:ea typeface="楷体_GB2312" pitchFamily="49" charset="-122"/>
              </a:rPr>
              <a:t>s=1+2+3+…+100</a:t>
            </a:r>
            <a:endParaRPr lang="en-US" altLang="zh-CN" sz="2400">
              <a:solidFill>
                <a:srgbClr val="FFFFCC"/>
              </a:solidFill>
              <a:latin typeface="Arial" panose="020B0604020202020204" pitchFamily="34" charset="0"/>
              <a:ea typeface="楷体_GB2312" pitchFamily="49" charset="-122"/>
            </a:endParaRPr>
          </a:p>
        </p:txBody>
      </p:sp>
      <p:sp>
        <p:nvSpPr>
          <p:cNvPr id="30749" name="Text Box 29"/>
          <p:cNvSpPr txBox="1">
            <a:spLocks noChangeArrowheads="1"/>
          </p:cNvSpPr>
          <p:nvPr/>
        </p:nvSpPr>
        <p:spPr bwMode="auto">
          <a:xfrm>
            <a:off x="7695849" y="1477328"/>
            <a:ext cx="4234149" cy="452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#include  &lt;iostream&gt;</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using namespace std;</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int main (void){</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int s = 0, </a:t>
            </a:r>
            <a:r>
              <a:rPr lang="en-US" altLang="zh-CN" sz="2400" dirty="0" err="1">
                <a:solidFill>
                  <a:srgbClr val="FFFFCC"/>
                </a:solidFill>
                <a:latin typeface="Arial" panose="020B0604020202020204" pitchFamily="34" charset="0"/>
                <a:cs typeface="Times New Roman" panose="02020603050405020304" pitchFamily="18" charset="0"/>
              </a:rPr>
              <a:t>i</a:t>
            </a:r>
            <a:r>
              <a:rPr lang="en-US" altLang="zh-CN" sz="2400" dirty="0">
                <a:solidFill>
                  <a:srgbClr val="FFFFCC"/>
                </a:solidFill>
                <a:latin typeface="Arial" panose="020B0604020202020204" pitchFamily="34" charset="0"/>
                <a:cs typeface="Times New Roman" panose="02020603050405020304" pitchFamily="18" charset="0"/>
              </a:rPr>
              <a:t>;</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for (</a:t>
            </a:r>
            <a:r>
              <a:rPr lang="en-US" altLang="zh-CN" sz="2400" dirty="0" err="1">
                <a:solidFill>
                  <a:srgbClr val="FFFFCC"/>
                </a:solidFill>
                <a:latin typeface="Arial" panose="020B0604020202020204" pitchFamily="34" charset="0"/>
                <a:cs typeface="Times New Roman" panose="02020603050405020304" pitchFamily="18" charset="0"/>
              </a:rPr>
              <a:t>i</a:t>
            </a:r>
            <a:r>
              <a:rPr lang="en-US" altLang="zh-CN" sz="2400" dirty="0">
                <a:solidFill>
                  <a:srgbClr val="FFFFCC"/>
                </a:solidFill>
                <a:latin typeface="Arial" panose="020B0604020202020204" pitchFamily="34" charset="0"/>
                <a:cs typeface="Times New Roman" panose="02020603050405020304" pitchFamily="18" charset="0"/>
              </a:rPr>
              <a:t> = 1; </a:t>
            </a:r>
            <a:r>
              <a:rPr lang="en-US" altLang="zh-CN" sz="2400" dirty="0" err="1">
                <a:solidFill>
                  <a:srgbClr val="FFFFCC"/>
                </a:solidFill>
                <a:latin typeface="Arial" panose="020B0604020202020204" pitchFamily="34" charset="0"/>
                <a:cs typeface="Times New Roman" panose="02020603050405020304" pitchFamily="18" charset="0"/>
              </a:rPr>
              <a:t>i</a:t>
            </a:r>
            <a:r>
              <a:rPr lang="en-US" altLang="zh-CN" sz="2400" dirty="0">
                <a:solidFill>
                  <a:srgbClr val="FFFFCC"/>
                </a:solidFill>
                <a:latin typeface="Arial" panose="020B0604020202020204" pitchFamily="34" charset="0"/>
                <a:cs typeface="Times New Roman" panose="02020603050405020304" pitchFamily="18" charset="0"/>
              </a:rPr>
              <a:t> &lt;= 100; ++</a:t>
            </a:r>
            <a:r>
              <a:rPr lang="en-US" altLang="zh-CN" sz="2400" dirty="0" err="1">
                <a:solidFill>
                  <a:srgbClr val="FFFFCC"/>
                </a:solidFill>
                <a:latin typeface="Arial" panose="020B0604020202020204" pitchFamily="34" charset="0"/>
                <a:cs typeface="Times New Roman" panose="02020603050405020304" pitchFamily="18" charset="0"/>
              </a:rPr>
              <a:t>i</a:t>
            </a:r>
            <a:r>
              <a:rPr lang="en-US" altLang="zh-CN" sz="2400" dirty="0">
                <a:solidFill>
                  <a:srgbClr val="FFFFCC"/>
                </a:solidFill>
                <a:latin typeface="Arial" panose="020B0604020202020204" pitchFamily="34" charset="0"/>
                <a:cs typeface="Times New Roman" panose="02020603050405020304" pitchFamily="18" charset="0"/>
              </a:rPr>
              <a:t>)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s = s + </a:t>
            </a:r>
            <a:r>
              <a:rPr lang="en-US" altLang="zh-CN" sz="2400" dirty="0" err="1">
                <a:solidFill>
                  <a:srgbClr val="FFFFCC"/>
                </a:solidFill>
                <a:latin typeface="Arial" panose="020B0604020202020204" pitchFamily="34" charset="0"/>
                <a:cs typeface="Times New Roman" panose="02020603050405020304" pitchFamily="18" charset="0"/>
              </a:rPr>
              <a:t>i</a:t>
            </a:r>
            <a:r>
              <a:rPr lang="en-US" altLang="zh-CN" sz="2400" dirty="0">
                <a:solidFill>
                  <a:srgbClr val="FFFFCC"/>
                </a:solidFill>
                <a:latin typeface="Arial" panose="020B0604020202020204" pitchFamily="34" charset="0"/>
                <a:cs typeface="Times New Roman" panose="02020603050405020304" pitchFamily="18" charset="0"/>
              </a:rPr>
              <a:t>;</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r>
              <a:rPr lang="en-US" altLang="zh-CN" sz="2400" dirty="0" err="1">
                <a:solidFill>
                  <a:srgbClr val="FFFFCC"/>
                </a:solidFill>
                <a:latin typeface="Arial" panose="020B0604020202020204" pitchFamily="34" charset="0"/>
                <a:cs typeface="Times New Roman" panose="02020603050405020304" pitchFamily="18" charset="0"/>
              </a:rPr>
              <a:t>cout</a:t>
            </a:r>
            <a:r>
              <a:rPr lang="en-US" altLang="zh-CN" sz="2400" dirty="0">
                <a:solidFill>
                  <a:srgbClr val="FFFFCC"/>
                </a:solidFill>
                <a:latin typeface="Arial" panose="020B0604020202020204" pitchFamily="34" charset="0"/>
                <a:cs typeface="Times New Roman" panose="02020603050405020304" pitchFamily="18" charset="0"/>
              </a:rPr>
              <a:t> &lt;&lt; "s = " &lt;&lt; s &lt;&lt; </a:t>
            </a:r>
            <a:r>
              <a:rPr lang="en-US" altLang="zh-CN" sz="2400" dirty="0" err="1">
                <a:solidFill>
                  <a:srgbClr val="FFFFCC"/>
                </a:solidFill>
                <a:latin typeface="Arial" panose="020B0604020202020204" pitchFamily="34" charset="0"/>
                <a:cs typeface="Times New Roman" panose="02020603050405020304" pitchFamily="18" charset="0"/>
              </a:rPr>
              <a:t>endl</a:t>
            </a:r>
            <a:r>
              <a:rPr lang="en-US" altLang="zh-CN" sz="2400" dirty="0">
                <a:solidFill>
                  <a:srgbClr val="FFFFCC"/>
                </a:solidFill>
                <a:latin typeface="Arial" panose="020B0604020202020204" pitchFamily="34" charset="0"/>
                <a:cs typeface="Times New Roman" panose="02020603050405020304" pitchFamily="18" charset="0"/>
              </a:rPr>
              <a:t>;</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return 0;</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a:t>
            </a:r>
            <a:endParaRPr lang="en-US" altLang="zh-CN" sz="2400" dirty="0">
              <a:solidFill>
                <a:srgbClr val="FFFFCC"/>
              </a:solidFill>
              <a:latin typeface="Arial" panose="020B0604020202020204" pitchFamily="34" charset="0"/>
              <a:cs typeface="Times New Roman" panose="02020603050405020304" pitchFamily="18" charset="0"/>
            </a:endParaRPr>
          </a:p>
        </p:txBody>
      </p:sp>
      <p:sp>
        <p:nvSpPr>
          <p:cNvPr id="30750" name="AutoShape 30"/>
          <p:cNvSpPr/>
          <p:nvPr/>
        </p:nvSpPr>
        <p:spPr bwMode="auto">
          <a:xfrm>
            <a:off x="3023440" y="5364842"/>
            <a:ext cx="1892300" cy="400050"/>
          </a:xfrm>
          <a:prstGeom prst="callout1">
            <a:avLst>
              <a:gd name="adj1" fmla="val 119046"/>
              <a:gd name="adj2" fmla="val 93958"/>
              <a:gd name="adj3" fmla="val 119046"/>
              <a:gd name="adj4" fmla="val -22148"/>
            </a:avLst>
          </a:prstGeom>
          <a:noFill/>
          <a:ln w="9525">
            <a:solidFill>
              <a:srgbClr val="00FFFF"/>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00FFFF"/>
                </a:solidFill>
                <a:latin typeface="Arial" panose="020B0604020202020204" pitchFamily="34" charset="0"/>
                <a:ea typeface="楷体_GB2312" pitchFamily="49" charset="-122"/>
              </a:rPr>
              <a:t>使</a:t>
            </a:r>
            <a:r>
              <a:rPr kumimoji="0" lang="en-US" altLang="zh-CN" sz="2400">
                <a:solidFill>
                  <a:srgbClr val="00FFFF"/>
                </a:solidFill>
                <a:latin typeface="Arial" panose="020B0604020202020204" pitchFamily="34" charset="0"/>
                <a:ea typeface="楷体_GB2312" pitchFamily="49" charset="-122"/>
              </a:rPr>
              <a:t>e2</a:t>
            </a:r>
            <a:r>
              <a:rPr kumimoji="0" lang="zh-CN" altLang="en-US" sz="2400">
                <a:solidFill>
                  <a:srgbClr val="00FFFF"/>
                </a:solidFill>
                <a:latin typeface="Arial" panose="020B0604020202020204" pitchFamily="34" charset="0"/>
                <a:ea typeface="楷体_GB2312" pitchFamily="49" charset="-122"/>
              </a:rPr>
              <a:t>趋假。</a:t>
            </a:r>
            <a:endParaRPr kumimoji="0" lang="zh-CN" altLang="en-US" sz="2400">
              <a:solidFill>
                <a:srgbClr val="00FFFF"/>
              </a:solidFill>
              <a:latin typeface="Arial" panose="020B0604020202020204" pitchFamily="34" charset="0"/>
              <a:ea typeface="楷体_GB2312" pitchFamily="49" charset="-122"/>
            </a:endParaRPr>
          </a:p>
        </p:txBody>
      </p:sp>
      <p:sp>
        <p:nvSpPr>
          <p:cNvPr id="30751" name="Text Box 31"/>
          <p:cNvSpPr txBox="1">
            <a:spLocks noChangeArrowheads="1"/>
          </p:cNvSpPr>
          <p:nvPr/>
        </p:nvSpPr>
        <p:spPr bwMode="auto">
          <a:xfrm>
            <a:off x="6297260" y="6277928"/>
            <a:ext cx="557105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Arial" panose="020B0604020202020204" pitchFamily="34" charset="0"/>
                <a:ea typeface="楷体_GB2312" pitchFamily="49" charset="-122"/>
              </a:rPr>
              <a:t>在</a:t>
            </a:r>
            <a:r>
              <a:rPr lang="en-US" altLang="zh-CN" sz="2400">
                <a:solidFill>
                  <a:srgbClr val="66FF33"/>
                </a:solidFill>
                <a:latin typeface="Arial" panose="020B0604020202020204" pitchFamily="34" charset="0"/>
                <a:ea typeface="楷体_GB2312" pitchFamily="49" charset="-122"/>
              </a:rPr>
              <a:t>for</a:t>
            </a:r>
            <a:r>
              <a:rPr lang="zh-CN" altLang="en-US" sz="2400">
                <a:solidFill>
                  <a:srgbClr val="66FF33"/>
                </a:solidFill>
                <a:latin typeface="Arial" panose="020B0604020202020204" pitchFamily="34" charset="0"/>
                <a:ea typeface="楷体_GB2312" pitchFamily="49" charset="-122"/>
              </a:rPr>
              <a:t>循环中，</a:t>
            </a:r>
            <a:r>
              <a:rPr lang="en-US" altLang="zh-CN" sz="2400">
                <a:solidFill>
                  <a:srgbClr val="66FF33"/>
                </a:solidFill>
                <a:latin typeface="Arial" panose="020B0604020202020204" pitchFamily="34" charset="0"/>
                <a:ea typeface="楷体_GB2312" pitchFamily="49" charset="-122"/>
              </a:rPr>
              <a:t>e1</a:t>
            </a:r>
            <a:r>
              <a:rPr lang="zh-CN" altLang="en-US" sz="2400">
                <a:solidFill>
                  <a:srgbClr val="66FF33"/>
                </a:solidFill>
                <a:latin typeface="Arial" panose="020B0604020202020204" pitchFamily="34" charset="0"/>
                <a:ea typeface="楷体_GB2312" pitchFamily="49" charset="-122"/>
              </a:rPr>
              <a:t>、</a:t>
            </a:r>
            <a:r>
              <a:rPr lang="en-US" altLang="zh-CN" sz="2400">
                <a:solidFill>
                  <a:srgbClr val="66FF33"/>
                </a:solidFill>
                <a:latin typeface="Arial" panose="020B0604020202020204" pitchFamily="34" charset="0"/>
                <a:ea typeface="楷体_GB2312" pitchFamily="49" charset="-122"/>
              </a:rPr>
              <a:t>e2</a:t>
            </a:r>
            <a:r>
              <a:rPr lang="zh-CN" altLang="en-US" sz="2400">
                <a:solidFill>
                  <a:srgbClr val="66FF33"/>
                </a:solidFill>
                <a:latin typeface="Arial" panose="020B0604020202020204" pitchFamily="34" charset="0"/>
                <a:ea typeface="楷体_GB2312" pitchFamily="49" charset="-122"/>
              </a:rPr>
              <a:t>、</a:t>
            </a:r>
            <a:r>
              <a:rPr lang="en-US" altLang="zh-CN" sz="2400">
                <a:solidFill>
                  <a:srgbClr val="66FF33"/>
                </a:solidFill>
                <a:latin typeface="Arial" panose="020B0604020202020204" pitchFamily="34" charset="0"/>
                <a:ea typeface="楷体_GB2312" pitchFamily="49" charset="-122"/>
              </a:rPr>
              <a:t>e3</a:t>
            </a:r>
            <a:r>
              <a:rPr lang="zh-CN" altLang="en-US" sz="2400">
                <a:solidFill>
                  <a:srgbClr val="66FF33"/>
                </a:solidFill>
                <a:latin typeface="Arial" panose="020B0604020202020204" pitchFamily="34" charset="0"/>
                <a:ea typeface="楷体_GB2312" pitchFamily="49" charset="-122"/>
              </a:rPr>
              <a:t>都可以省略！</a:t>
            </a:r>
            <a:endParaRPr lang="zh-CN" altLang="en-US" sz="2400">
              <a:solidFill>
                <a:srgbClr val="66FF33"/>
              </a:solidFill>
              <a:latin typeface="Arial" panose="020B0604020202020204" pitchFamily="34" charset="0"/>
              <a:ea typeface="楷体_GB2312" pitchFamily="49" charset="-122"/>
            </a:endParaRPr>
          </a:p>
        </p:txBody>
      </p:sp>
      <p:sp>
        <p:nvSpPr>
          <p:cNvPr id="30752" name="Text Box 32"/>
          <p:cNvSpPr txBox="1">
            <a:spLocks noChangeArrowheads="1"/>
          </p:cNvSpPr>
          <p:nvPr/>
        </p:nvSpPr>
        <p:spPr bwMode="auto">
          <a:xfrm>
            <a:off x="6854541" y="3306128"/>
            <a:ext cx="114035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e1</a:t>
            </a:r>
            <a:r>
              <a:rPr lang="zh-CN" altLang="en-US" sz="2400" dirty="0">
                <a:solidFill>
                  <a:srgbClr val="66FF33"/>
                </a:solidFill>
                <a:latin typeface="Arial" panose="020B0604020202020204" pitchFamily="34" charset="0"/>
                <a:ea typeface="楷体_GB2312" pitchFamily="49" charset="-122"/>
              </a:rPr>
              <a:t>省略</a:t>
            </a:r>
            <a:endParaRPr lang="zh-CN" altLang="en-US" sz="2400" dirty="0">
              <a:solidFill>
                <a:srgbClr val="66FF33"/>
              </a:solidFill>
              <a:latin typeface="Arial" panose="020B0604020202020204" pitchFamily="34" charset="0"/>
              <a:ea typeface="楷体_GB2312" pitchFamily="49" charset="-122"/>
            </a:endParaRPr>
          </a:p>
        </p:txBody>
      </p:sp>
      <p:sp>
        <p:nvSpPr>
          <p:cNvPr id="30753" name="Text Box 33"/>
          <p:cNvSpPr txBox="1">
            <a:spLocks noChangeArrowheads="1"/>
          </p:cNvSpPr>
          <p:nvPr/>
        </p:nvSpPr>
        <p:spPr bwMode="auto">
          <a:xfrm>
            <a:off x="8660204" y="3382328"/>
            <a:ext cx="576064" cy="298176"/>
          </a:xfrm>
          <a:prstGeom prst="rect">
            <a:avLst/>
          </a:prstGeom>
          <a:solidFill>
            <a:srgbClr val="02295A"/>
          </a:solidFill>
          <a:ln>
            <a:noFill/>
          </a:ln>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0066"/>
                </a:solidFill>
                <a:latin typeface="Arial" panose="020B0604020202020204" pitchFamily="34" charset="0"/>
                <a:ea typeface="楷体_GB2312" pitchFamily="49" charset="-122"/>
              </a:rPr>
              <a:t>          </a:t>
            </a:r>
            <a:endParaRPr lang="en-US" altLang="zh-CN" sz="2400" dirty="0">
              <a:solidFill>
                <a:srgbClr val="000066"/>
              </a:solidFill>
              <a:latin typeface="Arial" panose="020B0604020202020204" pitchFamily="34" charset="0"/>
              <a:ea typeface="楷体_GB2312" pitchFamily="49" charset="-122"/>
            </a:endParaRPr>
          </a:p>
        </p:txBody>
      </p:sp>
      <p:sp>
        <p:nvSpPr>
          <p:cNvPr id="30754" name="Text Box 34"/>
          <p:cNvSpPr txBox="1">
            <a:spLocks noChangeArrowheads="1"/>
          </p:cNvSpPr>
          <p:nvPr/>
        </p:nvSpPr>
        <p:spPr bwMode="auto">
          <a:xfrm>
            <a:off x="8026759" y="2968729"/>
            <a:ext cx="68670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err="1">
                <a:solidFill>
                  <a:srgbClr val="FFFFCC"/>
                </a:solidFill>
                <a:latin typeface="Arial" panose="020B0604020202020204" pitchFamily="34" charset="0"/>
                <a:cs typeface="Times New Roman" panose="02020603050405020304" pitchFamily="18" charset="0"/>
              </a:rPr>
              <a:t>i</a:t>
            </a:r>
            <a:r>
              <a:rPr lang="en-US" altLang="zh-CN" sz="2400" dirty="0">
                <a:solidFill>
                  <a:srgbClr val="FFFFCC"/>
                </a:solidFill>
                <a:latin typeface="Arial" panose="020B0604020202020204" pitchFamily="34" charset="0"/>
                <a:cs typeface="Times New Roman" panose="02020603050405020304" pitchFamily="18" charset="0"/>
              </a:rPr>
              <a:t>=1;</a:t>
            </a:r>
            <a:endParaRPr lang="en-US" altLang="zh-CN" sz="2400" dirty="0">
              <a:solidFill>
                <a:srgbClr val="FFFFCC"/>
              </a:solidFill>
              <a:latin typeface="Arial" panose="020B0604020202020204" pitchFamily="34" charset="0"/>
              <a:cs typeface="Times New Roman" panose="02020603050405020304" pitchFamily="18" charset="0"/>
            </a:endParaRPr>
          </a:p>
        </p:txBody>
      </p:sp>
      <p:sp>
        <p:nvSpPr>
          <p:cNvPr id="30755" name="Text Box 35"/>
          <p:cNvSpPr txBox="1">
            <a:spLocks noChangeArrowheads="1"/>
          </p:cNvSpPr>
          <p:nvPr/>
        </p:nvSpPr>
        <p:spPr bwMode="auto">
          <a:xfrm>
            <a:off x="10327450" y="3901118"/>
            <a:ext cx="114035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e3</a:t>
            </a:r>
            <a:r>
              <a:rPr lang="zh-CN" altLang="en-US" sz="2400" dirty="0">
                <a:solidFill>
                  <a:srgbClr val="FFFFCC"/>
                </a:solidFill>
                <a:latin typeface="Arial" panose="020B0604020202020204" pitchFamily="34" charset="0"/>
                <a:ea typeface="楷体_GB2312" pitchFamily="49" charset="-122"/>
              </a:rPr>
              <a:t>省略</a:t>
            </a:r>
            <a:endParaRPr lang="zh-CN" altLang="en-US" sz="2400" dirty="0">
              <a:solidFill>
                <a:srgbClr val="FFFFCC"/>
              </a:solidFill>
              <a:latin typeface="Arial" panose="020B0604020202020204" pitchFamily="34" charset="0"/>
              <a:ea typeface="楷体_GB2312" pitchFamily="49" charset="-122"/>
            </a:endParaRPr>
          </a:p>
        </p:txBody>
      </p:sp>
      <p:sp>
        <p:nvSpPr>
          <p:cNvPr id="30756" name="Text Box 36"/>
          <p:cNvSpPr txBox="1">
            <a:spLocks noChangeArrowheads="1"/>
          </p:cNvSpPr>
          <p:nvPr/>
        </p:nvSpPr>
        <p:spPr bwMode="auto">
          <a:xfrm>
            <a:off x="10626904" y="3382328"/>
            <a:ext cx="481573" cy="298176"/>
          </a:xfrm>
          <a:prstGeom prst="rect">
            <a:avLst/>
          </a:prstGeom>
          <a:solidFill>
            <a:srgbClr val="012E82"/>
          </a:solidFill>
          <a:ln>
            <a:noFill/>
          </a:ln>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CC00"/>
                </a:solidFill>
                <a:latin typeface="Arial" panose="020B0604020202020204" pitchFamily="34" charset="0"/>
                <a:ea typeface="楷体_GB2312" pitchFamily="49" charset="-122"/>
              </a:rPr>
              <a:t>    </a:t>
            </a:r>
            <a:endParaRPr lang="en-US" altLang="zh-CN" sz="2400" dirty="0">
              <a:solidFill>
                <a:srgbClr val="FFCC00"/>
              </a:solidFill>
              <a:latin typeface="Arial" panose="020B0604020202020204" pitchFamily="34" charset="0"/>
              <a:ea typeface="楷体_GB2312" pitchFamily="49" charset="-122"/>
            </a:endParaRPr>
          </a:p>
        </p:txBody>
      </p:sp>
      <p:sp>
        <p:nvSpPr>
          <p:cNvPr id="30757" name="Text Box 37"/>
          <p:cNvSpPr txBox="1">
            <a:spLocks noChangeArrowheads="1"/>
          </p:cNvSpPr>
          <p:nvPr/>
        </p:nvSpPr>
        <p:spPr bwMode="auto">
          <a:xfrm>
            <a:off x="8401151" y="3996025"/>
            <a:ext cx="69471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a:t>
            </a:r>
            <a:r>
              <a:rPr lang="en-US" altLang="zh-CN" sz="2400" dirty="0" err="1">
                <a:solidFill>
                  <a:srgbClr val="FFFFCC"/>
                </a:solidFill>
                <a:latin typeface="Arial" panose="020B0604020202020204" pitchFamily="34" charset="0"/>
                <a:cs typeface="Times New Roman" panose="02020603050405020304" pitchFamily="18" charset="0"/>
              </a:rPr>
              <a:t>i</a:t>
            </a:r>
            <a:r>
              <a:rPr lang="en-US" altLang="zh-CN" sz="2400" dirty="0">
                <a:solidFill>
                  <a:srgbClr val="FFFFCC"/>
                </a:solidFill>
                <a:latin typeface="Arial" panose="020B0604020202020204" pitchFamily="34" charset="0"/>
                <a:cs typeface="Times New Roman" panose="02020603050405020304" pitchFamily="18" charset="0"/>
              </a:rPr>
              <a:t>;</a:t>
            </a:r>
            <a:endParaRPr lang="zh-CN" altLang="en-US" sz="2400" dirty="0">
              <a:solidFill>
                <a:srgbClr val="FFFFCC"/>
              </a:solidFill>
              <a:latin typeface="Arial" panose="020B0604020202020204" pitchFamily="34" charset="0"/>
              <a:cs typeface="Times New Roman" panose="02020603050405020304" pitchFamily="18" charset="0"/>
            </a:endParaRPr>
          </a:p>
        </p:txBody>
      </p:sp>
      <p:sp>
        <p:nvSpPr>
          <p:cNvPr id="30758" name="AutoShape 38"/>
          <p:cNvSpPr/>
          <p:nvPr/>
        </p:nvSpPr>
        <p:spPr bwMode="auto">
          <a:xfrm>
            <a:off x="4099284" y="19707"/>
            <a:ext cx="2187575" cy="333375"/>
          </a:xfrm>
          <a:prstGeom prst="accentCallout2">
            <a:avLst>
              <a:gd name="adj1" fmla="val 34287"/>
              <a:gd name="adj2" fmla="val -3481"/>
              <a:gd name="adj3" fmla="val 34287"/>
              <a:gd name="adj4" fmla="val -77574"/>
              <a:gd name="adj5" fmla="val 340954"/>
              <a:gd name="adj6" fmla="val -77792"/>
            </a:avLst>
          </a:prstGeom>
          <a:noFill/>
          <a:ln w="9525">
            <a:solidFill>
              <a:srgbClr val="FFFFCC"/>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CC"/>
                </a:solidFill>
                <a:latin typeface="等线" panose="02010600030101010101" charset="-122"/>
                <a:ea typeface="楷体_GB2312" pitchFamily="49" charset="-122"/>
              </a:rPr>
              <a:t>初值表达式。</a:t>
            </a:r>
            <a:endParaRPr kumimoji="0" lang="zh-CN" altLang="en-US" sz="2400">
              <a:solidFill>
                <a:srgbClr val="FFFFCC"/>
              </a:solidFill>
              <a:latin typeface="等线" panose="02010600030101010101" charset="-122"/>
              <a:ea typeface="楷体_GB2312" pitchFamily="49" charset="-122"/>
            </a:endParaRPr>
          </a:p>
        </p:txBody>
      </p:sp>
      <p:sp>
        <p:nvSpPr>
          <p:cNvPr id="30760" name="AutoShape 40"/>
          <p:cNvSpPr/>
          <p:nvPr/>
        </p:nvSpPr>
        <p:spPr bwMode="auto">
          <a:xfrm>
            <a:off x="4625679" y="341608"/>
            <a:ext cx="2155825" cy="350838"/>
          </a:xfrm>
          <a:prstGeom prst="accentCallout2">
            <a:avLst>
              <a:gd name="adj1" fmla="val 32579"/>
              <a:gd name="adj2" fmla="val -3532"/>
              <a:gd name="adj3" fmla="val 32579"/>
              <a:gd name="adj4" fmla="val -78718"/>
              <a:gd name="adj5" fmla="val 247060"/>
              <a:gd name="adj6" fmla="val -78940"/>
            </a:avLst>
          </a:prstGeom>
          <a:noFill/>
          <a:ln w="9525">
            <a:solidFill>
              <a:srgbClr val="CCFF33"/>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CCFF33"/>
                </a:solidFill>
                <a:latin typeface="等线" panose="02010600030101010101" charset="-122"/>
                <a:ea typeface="楷体_GB2312" pitchFamily="49" charset="-122"/>
              </a:rPr>
              <a:t>测试表达式。</a:t>
            </a:r>
            <a:endParaRPr kumimoji="0" lang="zh-CN" altLang="en-US" sz="2400">
              <a:solidFill>
                <a:srgbClr val="CCFF33"/>
              </a:solidFill>
              <a:latin typeface="等线" panose="02010600030101010101" charset="-122"/>
              <a:ea typeface="楷体_GB2312" pitchFamily="49" charset="-122"/>
            </a:endParaRPr>
          </a:p>
        </p:txBody>
      </p:sp>
      <p:sp>
        <p:nvSpPr>
          <p:cNvPr id="30761" name="AutoShape 41"/>
          <p:cNvSpPr/>
          <p:nvPr/>
        </p:nvSpPr>
        <p:spPr bwMode="auto">
          <a:xfrm>
            <a:off x="6179186" y="649595"/>
            <a:ext cx="2257425" cy="442912"/>
          </a:xfrm>
          <a:prstGeom prst="accentCallout2">
            <a:avLst>
              <a:gd name="adj1" fmla="val 25806"/>
              <a:gd name="adj2" fmla="val -3375"/>
              <a:gd name="adj3" fmla="val 25806"/>
              <a:gd name="adj4" fmla="val -120532"/>
              <a:gd name="adj5" fmla="val 133214"/>
              <a:gd name="adj6" fmla="val -120483"/>
            </a:avLst>
          </a:prstGeom>
          <a:noFill/>
          <a:ln w="9525">
            <a:solidFill>
              <a:srgbClr val="CCFF33"/>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CCFF33"/>
                </a:solidFill>
                <a:latin typeface="等线" panose="02010600030101010101" charset="-122"/>
                <a:ea typeface="楷体_GB2312" pitchFamily="49" charset="-122"/>
              </a:rPr>
              <a:t>增值表达式。</a:t>
            </a:r>
            <a:endParaRPr kumimoji="0" lang="zh-CN" altLang="en-US" sz="2400" dirty="0">
              <a:solidFill>
                <a:srgbClr val="CCFF33"/>
              </a:solidFill>
              <a:latin typeface="等线" panose="02010600030101010101"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blinds(horizontal)">
                                      <p:cBhvr>
                                        <p:cTn id="7" dur="500"/>
                                        <p:tgtEl>
                                          <p:spTgt spid="30722"/>
                                        </p:tgtEl>
                                      </p:cBhvr>
                                    </p:animEffect>
                                  </p:childTnLst>
                                  <p:subTnLst>
                                    <p:audio>
                                      <p:cMediaNode>
                                        <p:cTn display="0" masterRel="sameClick">
                                          <p:stCondLst>
                                            <p:cond evt="begin" delay="0">
                                              <p:tn val="5"/>
                                            </p:cond>
                                          </p:stCondLst>
                                          <p:endCondLst>
                                            <p:cond evt="onStopAudio" delay="0">
                                              <p:tgtEl>
                                                <p:sldTgt/>
                                              </p:tgtEl>
                                            </p:cond>
                                          </p:endCondLst>
                                        </p:cTn>
                                        <p:tgtEl>
                                          <p:sndTgt r:embed="rId1" name="notify.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dissolve">
                                      <p:cBhvr>
                                        <p:cTn id="12" dur="500"/>
                                        <p:tgtEl>
                                          <p:spTgt spid="30723"/>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30758"/>
                                        </p:tgtEl>
                                        <p:attrNameLst>
                                          <p:attrName>style.visibility</p:attrName>
                                        </p:attrNameLst>
                                      </p:cBhvr>
                                      <p:to>
                                        <p:strVal val="visible"/>
                                      </p:to>
                                    </p:set>
                                    <p:animEffect transition="in" filter="strips(upRight)">
                                      <p:cBhvr>
                                        <p:cTn id="17" dur="500"/>
                                        <p:tgtEl>
                                          <p:spTgt spid="30758"/>
                                        </p:tgtEl>
                                      </p:cBhvr>
                                    </p:animEffect>
                                  </p:childTnLst>
                                  <p:subTnLst>
                                    <p:set>
                                      <p:cBhvr override="childStyle">
                                        <p:cTn dur="1" fill="hold" display="0" masterRel="nextClick" afterEffect="1"/>
                                        <p:tgtEl>
                                          <p:spTgt spid="3075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30760"/>
                                        </p:tgtEl>
                                        <p:attrNameLst>
                                          <p:attrName>style.visibility</p:attrName>
                                        </p:attrNameLst>
                                      </p:cBhvr>
                                      <p:to>
                                        <p:strVal val="visible"/>
                                      </p:to>
                                    </p:set>
                                    <p:animEffect transition="in" filter="strips(upRight)">
                                      <p:cBhvr>
                                        <p:cTn id="22" dur="500"/>
                                        <p:tgtEl>
                                          <p:spTgt spid="30760"/>
                                        </p:tgtEl>
                                      </p:cBhvr>
                                    </p:animEffect>
                                  </p:childTnLst>
                                  <p:subTnLst>
                                    <p:set>
                                      <p:cBhvr override="childStyle">
                                        <p:cTn dur="1" fill="hold" display="0" masterRel="nextClick" afterEffect="1"/>
                                        <p:tgtEl>
                                          <p:spTgt spid="30760"/>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1" name="notify.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30761"/>
                                        </p:tgtEl>
                                        <p:attrNameLst>
                                          <p:attrName>style.visibility</p:attrName>
                                        </p:attrNameLst>
                                      </p:cBhvr>
                                      <p:to>
                                        <p:strVal val="visible"/>
                                      </p:to>
                                    </p:set>
                                    <p:animEffect transition="in" filter="strips(upRight)">
                                      <p:cBhvr>
                                        <p:cTn id="27" dur="500"/>
                                        <p:tgtEl>
                                          <p:spTgt spid="30761"/>
                                        </p:tgtEl>
                                      </p:cBhvr>
                                    </p:animEffect>
                                  </p:childTnLst>
                                  <p:subTnLst>
                                    <p:set>
                                      <p:cBhvr override="childStyle">
                                        <p:cTn dur="1" fill="hold" display="0" masterRel="nextClick" afterEffect="1"/>
                                        <p:tgtEl>
                                          <p:spTgt spid="30761"/>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1" name="notify.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28"/>
                                        </p:tgtEl>
                                        <p:attrNameLst>
                                          <p:attrName>style.visibility</p:attrName>
                                        </p:attrNameLst>
                                      </p:cBhvr>
                                      <p:to>
                                        <p:strVal val="visible"/>
                                      </p:to>
                                    </p:set>
                                    <p:animEffect transition="in" filter="blinds(horizontal)">
                                      <p:cBhvr>
                                        <p:cTn id="32" dur="500"/>
                                        <p:tgtEl>
                                          <p:spTgt spid="30728"/>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0729"/>
                                        </p:tgtEl>
                                        <p:attrNameLst>
                                          <p:attrName>style.visibility</p:attrName>
                                        </p:attrNameLst>
                                      </p:cBhvr>
                                      <p:to>
                                        <p:strVal val="visible"/>
                                      </p:to>
                                    </p:set>
                                    <p:animEffect transition="in" filter="wipe(up)">
                                      <p:cBhvr>
                                        <p:cTn id="37" dur="500"/>
                                        <p:tgtEl>
                                          <p:spTgt spid="30729"/>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30730"/>
                                        </p:tgtEl>
                                        <p:attrNameLst>
                                          <p:attrName>style.visibility</p:attrName>
                                        </p:attrNameLst>
                                      </p:cBhvr>
                                      <p:to>
                                        <p:strVal val="visible"/>
                                      </p:to>
                                    </p:se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30731"/>
                                        </p:tgtEl>
                                        <p:attrNameLst>
                                          <p:attrName>style.visibility</p:attrName>
                                        </p:attrNameLst>
                                      </p:cBhvr>
                                      <p:to>
                                        <p:strVal val="visible"/>
                                      </p:to>
                                    </p:set>
                                    <p:animEffect transition="in" filter="wipe(up)">
                                      <p:cBhvr>
                                        <p:cTn id="44" dur="500"/>
                                        <p:tgtEl>
                                          <p:spTgt spid="30731"/>
                                        </p:tgtEl>
                                      </p:cBhvr>
                                    </p:animEffect>
                                  </p:childTnLst>
                                </p:cTn>
                              </p:par>
                            </p:childTnLst>
                          </p:cTn>
                        </p:par>
                        <p:par>
                          <p:cTn id="45" fill="hold">
                            <p:stCondLst>
                              <p:cond delay="1500"/>
                            </p:stCondLst>
                            <p:childTnLst>
                              <p:par>
                                <p:cTn id="46" presetID="1" presetClass="entr" presetSubtype="0" fill="hold" grpId="0" nodeType="afterEffect">
                                  <p:stCondLst>
                                    <p:cond delay="0"/>
                                  </p:stCondLst>
                                  <p:childTnLst>
                                    <p:set>
                                      <p:cBhvr>
                                        <p:cTn id="47" dur="1" fill="hold">
                                          <p:stCondLst>
                                            <p:cond delay="499"/>
                                          </p:stCondLst>
                                        </p:cTn>
                                        <p:tgtEl>
                                          <p:spTgt spid="3073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307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30734"/>
                                        </p:tgtEl>
                                        <p:attrNameLst>
                                          <p:attrName>style.visibility</p:attrName>
                                        </p:attrNameLst>
                                      </p:cBhvr>
                                      <p:to>
                                        <p:strVal val="visible"/>
                                      </p:to>
                                    </p:set>
                                    <p:animEffect transition="in" filter="wipe(up)">
                                      <p:cBhvr>
                                        <p:cTn id="56" dur="500"/>
                                        <p:tgtEl>
                                          <p:spTgt spid="30734"/>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30735"/>
                                        </p:tgtEl>
                                        <p:attrNameLst>
                                          <p:attrName>style.visibility</p:attrName>
                                        </p:attrNameLst>
                                      </p:cBhvr>
                                      <p:to>
                                        <p:strVal val="visible"/>
                                      </p:to>
                                    </p:set>
                                  </p:childTnLst>
                                </p:cTn>
                              </p:par>
                            </p:childTnLst>
                          </p:cTn>
                        </p:par>
                        <p:par>
                          <p:cTn id="60" fill="hold">
                            <p:stCondLst>
                              <p:cond delay="1000"/>
                            </p:stCondLst>
                            <p:childTnLst>
                              <p:par>
                                <p:cTn id="61" presetID="22" presetClass="entr" presetSubtype="1" fill="hold" nodeType="afterEffect">
                                  <p:stCondLst>
                                    <p:cond delay="0"/>
                                  </p:stCondLst>
                                  <p:childTnLst>
                                    <p:set>
                                      <p:cBhvr>
                                        <p:cTn id="62" dur="1" fill="hold">
                                          <p:stCondLst>
                                            <p:cond delay="0"/>
                                          </p:stCondLst>
                                        </p:cTn>
                                        <p:tgtEl>
                                          <p:spTgt spid="30736"/>
                                        </p:tgtEl>
                                        <p:attrNameLst>
                                          <p:attrName>style.visibility</p:attrName>
                                        </p:attrNameLst>
                                      </p:cBhvr>
                                      <p:to>
                                        <p:strVal val="visible"/>
                                      </p:to>
                                    </p:set>
                                    <p:animEffect transition="in" filter="wipe(up)">
                                      <p:cBhvr>
                                        <p:cTn id="63" dur="500"/>
                                        <p:tgtEl>
                                          <p:spTgt spid="30736"/>
                                        </p:tgtEl>
                                      </p:cBhvr>
                                    </p:animEffect>
                                  </p:childTnLst>
                                </p:cTn>
                              </p:par>
                            </p:childTnLst>
                          </p:cTn>
                        </p:par>
                        <p:par>
                          <p:cTn id="64" fill="hold">
                            <p:stCondLst>
                              <p:cond delay="1500"/>
                            </p:stCondLst>
                            <p:childTnLst>
                              <p:par>
                                <p:cTn id="65" presetID="1" presetClass="entr" presetSubtype="0" fill="hold" grpId="0" nodeType="afterEffect">
                                  <p:stCondLst>
                                    <p:cond delay="0"/>
                                  </p:stCondLst>
                                  <p:childTnLst>
                                    <p:set>
                                      <p:cBhvr>
                                        <p:cTn id="66" dur="1" fill="hold">
                                          <p:stCondLst>
                                            <p:cond delay="499"/>
                                          </p:stCondLst>
                                        </p:cTn>
                                        <p:tgtEl>
                                          <p:spTgt spid="307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30738"/>
                                        </p:tgtEl>
                                        <p:attrNameLst>
                                          <p:attrName>style.visibility</p:attrName>
                                        </p:attrNameLst>
                                      </p:cBhvr>
                                      <p:to>
                                        <p:strVal val="visible"/>
                                      </p:to>
                                    </p:set>
                                    <p:animEffect transition="in" filter="wipe(up)">
                                      <p:cBhvr>
                                        <p:cTn id="71" dur="500"/>
                                        <p:tgtEl>
                                          <p:spTgt spid="30738"/>
                                        </p:tgtEl>
                                      </p:cBhvr>
                                    </p:animEffect>
                                  </p:childTnLst>
                                </p:cTn>
                              </p:par>
                            </p:childTnLst>
                          </p:cTn>
                        </p:par>
                        <p:par>
                          <p:cTn id="72" fill="hold">
                            <p:stCondLst>
                              <p:cond delay="500"/>
                            </p:stCondLst>
                            <p:childTnLst>
                              <p:par>
                                <p:cTn id="73" presetID="22" presetClass="entr" presetSubtype="2" fill="hold" nodeType="afterEffect">
                                  <p:stCondLst>
                                    <p:cond delay="0"/>
                                  </p:stCondLst>
                                  <p:childTnLst>
                                    <p:set>
                                      <p:cBhvr>
                                        <p:cTn id="74" dur="1" fill="hold">
                                          <p:stCondLst>
                                            <p:cond delay="0"/>
                                          </p:stCondLst>
                                        </p:cTn>
                                        <p:tgtEl>
                                          <p:spTgt spid="30739"/>
                                        </p:tgtEl>
                                        <p:attrNameLst>
                                          <p:attrName>style.visibility</p:attrName>
                                        </p:attrNameLst>
                                      </p:cBhvr>
                                      <p:to>
                                        <p:strVal val="visible"/>
                                      </p:to>
                                    </p:set>
                                    <p:animEffect transition="in" filter="wipe(right)">
                                      <p:cBhvr>
                                        <p:cTn id="75" dur="500"/>
                                        <p:tgtEl>
                                          <p:spTgt spid="30739"/>
                                        </p:tgtEl>
                                      </p:cBhvr>
                                    </p:animEffect>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30740"/>
                                        </p:tgtEl>
                                        <p:attrNameLst>
                                          <p:attrName>style.visibility</p:attrName>
                                        </p:attrNameLst>
                                      </p:cBhvr>
                                      <p:to>
                                        <p:strVal val="visible"/>
                                      </p:to>
                                    </p:set>
                                    <p:animEffect transition="in" filter="wipe(down)">
                                      <p:cBhvr>
                                        <p:cTn id="79" dur="500"/>
                                        <p:tgtEl>
                                          <p:spTgt spid="30740"/>
                                        </p:tgtEl>
                                      </p:cBhvr>
                                    </p:animEffect>
                                  </p:childTnLst>
                                </p:cTn>
                              </p:par>
                            </p:childTnLst>
                          </p:cTn>
                        </p:par>
                        <p:par>
                          <p:cTn id="80" fill="hold">
                            <p:stCondLst>
                              <p:cond delay="1500"/>
                            </p:stCondLst>
                            <p:childTnLst>
                              <p:par>
                                <p:cTn id="81" presetID="22" presetClass="entr" presetSubtype="8" fill="hold" nodeType="afterEffect">
                                  <p:stCondLst>
                                    <p:cond delay="0"/>
                                  </p:stCondLst>
                                  <p:childTnLst>
                                    <p:set>
                                      <p:cBhvr>
                                        <p:cTn id="82" dur="1" fill="hold">
                                          <p:stCondLst>
                                            <p:cond delay="0"/>
                                          </p:stCondLst>
                                        </p:cTn>
                                        <p:tgtEl>
                                          <p:spTgt spid="30741"/>
                                        </p:tgtEl>
                                        <p:attrNameLst>
                                          <p:attrName>style.visibility</p:attrName>
                                        </p:attrNameLst>
                                      </p:cBhvr>
                                      <p:to>
                                        <p:strVal val="visible"/>
                                      </p:to>
                                    </p:set>
                                    <p:animEffect transition="in" filter="wipe(left)">
                                      <p:cBhvr>
                                        <p:cTn id="83" dur="500"/>
                                        <p:tgtEl>
                                          <p:spTgt spid="30741"/>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3074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0743"/>
                                        </p:tgtEl>
                                        <p:attrNameLst>
                                          <p:attrName>style.visibility</p:attrName>
                                        </p:attrNameLst>
                                      </p:cBhvr>
                                      <p:to>
                                        <p:strVal val="visible"/>
                                      </p:to>
                                    </p:set>
                                    <p:animEffect transition="in" filter="wipe(left)">
                                      <p:cBhvr>
                                        <p:cTn id="92" dur="500"/>
                                        <p:tgtEl>
                                          <p:spTgt spid="30743"/>
                                        </p:tgtEl>
                                      </p:cBhvr>
                                    </p:animEffect>
                                  </p:childTnLst>
                                </p:cTn>
                              </p:par>
                            </p:childTnLst>
                          </p:cTn>
                        </p:par>
                        <p:par>
                          <p:cTn id="93" fill="hold">
                            <p:stCondLst>
                              <p:cond delay="500"/>
                            </p:stCondLst>
                            <p:childTnLst>
                              <p:par>
                                <p:cTn id="94" presetID="22" presetClass="entr" presetSubtype="1" fill="hold" nodeType="afterEffect">
                                  <p:stCondLst>
                                    <p:cond delay="0"/>
                                  </p:stCondLst>
                                  <p:childTnLst>
                                    <p:set>
                                      <p:cBhvr>
                                        <p:cTn id="95" dur="1" fill="hold">
                                          <p:stCondLst>
                                            <p:cond delay="0"/>
                                          </p:stCondLst>
                                        </p:cTn>
                                        <p:tgtEl>
                                          <p:spTgt spid="30744"/>
                                        </p:tgtEl>
                                        <p:attrNameLst>
                                          <p:attrName>style.visibility</p:attrName>
                                        </p:attrNameLst>
                                      </p:cBhvr>
                                      <p:to>
                                        <p:strVal val="visible"/>
                                      </p:to>
                                    </p:set>
                                    <p:animEffect transition="in" filter="wipe(up)">
                                      <p:cBhvr>
                                        <p:cTn id="96" dur="500"/>
                                        <p:tgtEl>
                                          <p:spTgt spid="30744"/>
                                        </p:tgtEl>
                                      </p:cBhvr>
                                    </p:animEffect>
                                  </p:childTnLst>
                                </p:cTn>
                              </p:par>
                            </p:childTnLst>
                          </p:cTn>
                        </p:par>
                        <p:par>
                          <p:cTn id="97" fill="hold">
                            <p:stCondLst>
                              <p:cond delay="1000"/>
                            </p:stCondLst>
                            <p:childTnLst>
                              <p:par>
                                <p:cTn id="98" presetID="22" presetClass="entr" presetSubtype="2" fill="hold" nodeType="afterEffect">
                                  <p:stCondLst>
                                    <p:cond delay="0"/>
                                  </p:stCondLst>
                                  <p:childTnLst>
                                    <p:set>
                                      <p:cBhvr>
                                        <p:cTn id="99" dur="1" fill="hold">
                                          <p:stCondLst>
                                            <p:cond delay="0"/>
                                          </p:stCondLst>
                                        </p:cTn>
                                        <p:tgtEl>
                                          <p:spTgt spid="30745"/>
                                        </p:tgtEl>
                                        <p:attrNameLst>
                                          <p:attrName>style.visibility</p:attrName>
                                        </p:attrNameLst>
                                      </p:cBhvr>
                                      <p:to>
                                        <p:strVal val="visible"/>
                                      </p:to>
                                    </p:set>
                                    <p:animEffect transition="in" filter="wipe(right)">
                                      <p:cBhvr>
                                        <p:cTn id="100" dur="500"/>
                                        <p:tgtEl>
                                          <p:spTgt spid="30745"/>
                                        </p:tgtEl>
                                      </p:cBhvr>
                                    </p:animEffect>
                                  </p:childTnLst>
                                </p:cTn>
                              </p:par>
                            </p:childTnLst>
                          </p:cTn>
                        </p:par>
                        <p:par>
                          <p:cTn id="101" fill="hold">
                            <p:stCondLst>
                              <p:cond delay="1500"/>
                            </p:stCondLst>
                            <p:childTnLst>
                              <p:par>
                                <p:cTn id="102" presetID="22" presetClass="entr" presetSubtype="1" fill="hold" nodeType="afterEffect">
                                  <p:stCondLst>
                                    <p:cond delay="0"/>
                                  </p:stCondLst>
                                  <p:childTnLst>
                                    <p:set>
                                      <p:cBhvr>
                                        <p:cTn id="103" dur="1" fill="hold">
                                          <p:stCondLst>
                                            <p:cond delay="0"/>
                                          </p:stCondLst>
                                        </p:cTn>
                                        <p:tgtEl>
                                          <p:spTgt spid="30746"/>
                                        </p:tgtEl>
                                        <p:attrNameLst>
                                          <p:attrName>style.visibility</p:attrName>
                                        </p:attrNameLst>
                                      </p:cBhvr>
                                      <p:to>
                                        <p:strVal val="visible"/>
                                      </p:to>
                                    </p:set>
                                    <p:animEffect transition="in" filter="wipe(up)">
                                      <p:cBhvr>
                                        <p:cTn id="104" dur="500"/>
                                        <p:tgtEl>
                                          <p:spTgt spid="30746"/>
                                        </p:tgtEl>
                                      </p:cBhvr>
                                    </p:animEffect>
                                  </p:childTnLst>
                                </p:cTn>
                              </p:par>
                            </p:childTnLst>
                          </p:cTn>
                        </p:par>
                      </p:childTnLst>
                    </p:cTn>
                  </p:par>
                  <p:par>
                    <p:cTn id="105" fill="hold">
                      <p:stCondLst>
                        <p:cond delay="indefinite"/>
                      </p:stCondLst>
                      <p:childTnLst>
                        <p:par>
                          <p:cTn id="106" fill="hold">
                            <p:stCondLst>
                              <p:cond delay="0"/>
                            </p:stCondLst>
                            <p:childTnLst>
                              <p:par>
                                <p:cTn id="107" presetID="4" presetClass="entr" presetSubtype="16" fill="hold" grpId="0" nodeType="clickEffect">
                                  <p:stCondLst>
                                    <p:cond delay="0"/>
                                  </p:stCondLst>
                                  <p:childTnLst>
                                    <p:set>
                                      <p:cBhvr>
                                        <p:cTn id="108" dur="1" fill="hold">
                                          <p:stCondLst>
                                            <p:cond delay="0"/>
                                          </p:stCondLst>
                                        </p:cTn>
                                        <p:tgtEl>
                                          <p:spTgt spid="30750"/>
                                        </p:tgtEl>
                                        <p:attrNameLst>
                                          <p:attrName>style.visibility</p:attrName>
                                        </p:attrNameLst>
                                      </p:cBhvr>
                                      <p:to>
                                        <p:strVal val="visible"/>
                                      </p:to>
                                    </p:set>
                                    <p:animEffect transition="in" filter="box(in)">
                                      <p:cBhvr>
                                        <p:cTn id="109" dur="500"/>
                                        <p:tgtEl>
                                          <p:spTgt spid="30750"/>
                                        </p:tgtEl>
                                      </p:cBhvr>
                                    </p:animEffect>
                                  </p:childTnLst>
                                  <p:subTnLst>
                                    <p:set>
                                      <p:cBhvr override="childStyle">
                                        <p:cTn dur="1" fill="hold" display="0" masterRel="nextClick" afterEffect="1"/>
                                        <p:tgtEl>
                                          <p:spTgt spid="30750"/>
                                        </p:tgtEl>
                                        <p:attrNameLst>
                                          <p:attrName>style.visibility</p:attrName>
                                        </p:attrNameLst>
                                      </p:cBhvr>
                                      <p:to>
                                        <p:strVal val="hidden"/>
                                      </p:to>
                                    </p:set>
                                  </p:sub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30747"/>
                                        </p:tgtEl>
                                        <p:attrNameLst>
                                          <p:attrName>style.visibility</p:attrName>
                                        </p:attrNameLst>
                                      </p:cBhvr>
                                      <p:to>
                                        <p:strVal val="visible"/>
                                      </p:to>
                                    </p:set>
                                    <p:animEffect transition="in" filter="blinds(horizontal)">
                                      <p:cBhvr>
                                        <p:cTn id="114" dur="500"/>
                                        <p:tgtEl>
                                          <p:spTgt spid="30747"/>
                                        </p:tgtEl>
                                      </p:cBhvr>
                                    </p:animEffect>
                                  </p:childTnLst>
                                  <p:subTnLst>
                                    <p:audio>
                                      <p:cMediaNode>
                                        <p:cTn display="0" masterRel="sameClick">
                                          <p:stCondLst>
                                            <p:cond evt="begin" delay="0">
                                              <p:tn val="112"/>
                                            </p:cond>
                                          </p:stCondLst>
                                          <p:endCondLst>
                                            <p:cond evt="onStopAudio" delay="0">
                                              <p:tgtEl>
                                                <p:sldTgt/>
                                              </p:tgtEl>
                                            </p:cond>
                                          </p:endCondLst>
                                        </p:cTn>
                                        <p:tgtEl>
                                          <p:sndTgt r:embed="rId2" name="chimes.wav"/>
                                        </p:tgtEl>
                                      </p:cMediaNode>
                                    </p:audio>
                                  </p:sub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stCondLst>
                                    <p:cond delay="0"/>
                                  </p:stCondLst>
                                  <p:childTnLst>
                                    <p:set>
                                      <p:cBhvr>
                                        <p:cTn id="118" dur="1" fill="hold">
                                          <p:stCondLst>
                                            <p:cond delay="0"/>
                                          </p:stCondLst>
                                        </p:cTn>
                                        <p:tgtEl>
                                          <p:spTgt spid="30748"/>
                                        </p:tgtEl>
                                        <p:attrNameLst>
                                          <p:attrName>style.visibility</p:attrName>
                                        </p:attrNameLst>
                                      </p:cBhvr>
                                      <p:to>
                                        <p:strVal val="visible"/>
                                      </p:to>
                                    </p:set>
                                    <p:anim calcmode="lin" valueType="num">
                                      <p:cBhvr additive="base">
                                        <p:cTn id="119" dur="500" fill="hold"/>
                                        <p:tgtEl>
                                          <p:spTgt spid="30748"/>
                                        </p:tgtEl>
                                        <p:attrNameLst>
                                          <p:attrName>ppt_x</p:attrName>
                                        </p:attrNameLst>
                                      </p:cBhvr>
                                      <p:tavLst>
                                        <p:tav tm="0">
                                          <p:val>
                                            <p:strVal val="1+#ppt_w/2"/>
                                          </p:val>
                                        </p:tav>
                                        <p:tav tm="100000">
                                          <p:val>
                                            <p:strVal val="#ppt_x"/>
                                          </p:val>
                                        </p:tav>
                                      </p:tavLst>
                                    </p:anim>
                                    <p:anim calcmode="lin" valueType="num">
                                      <p:cBhvr additive="base">
                                        <p:cTn id="120" dur="500" fill="hold"/>
                                        <p:tgtEl>
                                          <p:spTgt spid="30748"/>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 presetClass="entr" presetSubtype="16" fill="hold" grpId="0" nodeType="clickEffect">
                                  <p:stCondLst>
                                    <p:cond delay="0"/>
                                  </p:stCondLst>
                                  <p:childTnLst>
                                    <p:set>
                                      <p:cBhvr>
                                        <p:cTn id="124" dur="1" fill="hold">
                                          <p:stCondLst>
                                            <p:cond delay="0"/>
                                          </p:stCondLst>
                                        </p:cTn>
                                        <p:tgtEl>
                                          <p:spTgt spid="30749"/>
                                        </p:tgtEl>
                                        <p:attrNameLst>
                                          <p:attrName>style.visibility</p:attrName>
                                        </p:attrNameLst>
                                      </p:cBhvr>
                                      <p:to>
                                        <p:strVal val="visible"/>
                                      </p:to>
                                    </p:set>
                                    <p:animEffect transition="in" filter="box(in)">
                                      <p:cBhvr>
                                        <p:cTn id="125" dur="500"/>
                                        <p:tgtEl>
                                          <p:spTgt spid="30749"/>
                                        </p:tgtEl>
                                      </p:cBhvr>
                                    </p:animEffect>
                                  </p:childTnLst>
                                </p:cTn>
                              </p:par>
                            </p:childTnLst>
                          </p:cTn>
                        </p:par>
                      </p:childTnLst>
                    </p:cTn>
                  </p:par>
                  <p:par>
                    <p:cTn id="126" fill="hold">
                      <p:stCondLst>
                        <p:cond delay="indefinite"/>
                      </p:stCondLst>
                      <p:childTnLst>
                        <p:par>
                          <p:cTn id="127" fill="hold">
                            <p:stCondLst>
                              <p:cond delay="0"/>
                            </p:stCondLst>
                            <p:childTnLst>
                              <p:par>
                                <p:cTn id="128" presetID="23" presetClass="entr" presetSubtype="16" fill="hold" grpId="0" nodeType="clickEffect">
                                  <p:stCondLst>
                                    <p:cond delay="0"/>
                                  </p:stCondLst>
                                  <p:childTnLst>
                                    <p:set>
                                      <p:cBhvr>
                                        <p:cTn id="129" dur="1" fill="hold">
                                          <p:stCondLst>
                                            <p:cond delay="0"/>
                                          </p:stCondLst>
                                        </p:cTn>
                                        <p:tgtEl>
                                          <p:spTgt spid="30751"/>
                                        </p:tgtEl>
                                        <p:attrNameLst>
                                          <p:attrName>style.visibility</p:attrName>
                                        </p:attrNameLst>
                                      </p:cBhvr>
                                      <p:to>
                                        <p:strVal val="visible"/>
                                      </p:to>
                                    </p:set>
                                    <p:anim calcmode="lin" valueType="num">
                                      <p:cBhvr>
                                        <p:cTn id="130" dur="500" fill="hold"/>
                                        <p:tgtEl>
                                          <p:spTgt spid="30751"/>
                                        </p:tgtEl>
                                        <p:attrNameLst>
                                          <p:attrName>ppt_w</p:attrName>
                                        </p:attrNameLst>
                                      </p:cBhvr>
                                      <p:tavLst>
                                        <p:tav tm="0">
                                          <p:val>
                                            <p:fltVal val="0"/>
                                          </p:val>
                                        </p:tav>
                                        <p:tav tm="100000">
                                          <p:val>
                                            <p:strVal val="#ppt_w"/>
                                          </p:val>
                                        </p:tav>
                                      </p:tavLst>
                                    </p:anim>
                                    <p:anim calcmode="lin" valueType="num">
                                      <p:cBhvr>
                                        <p:cTn id="131" dur="500" fill="hold"/>
                                        <p:tgtEl>
                                          <p:spTgt spid="3075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8"/>
                                            </p:cond>
                                          </p:stCondLst>
                                          <p:endCondLst>
                                            <p:cond evt="onStopAudio" delay="0">
                                              <p:tgtEl>
                                                <p:sldTgt/>
                                              </p:tgtEl>
                                            </p:cond>
                                          </p:endCondLst>
                                        </p:cTn>
                                        <p:tgtEl>
                                          <p:sndTgt r:embed="rId3" name="laser.wav"/>
                                        </p:tgtEl>
                                      </p:cMediaNode>
                                    </p:audio>
                                  </p:subTnLst>
                                </p:cTn>
                              </p:par>
                            </p:childTnLst>
                          </p:cTn>
                        </p:par>
                      </p:childTnLst>
                    </p:cTn>
                  </p:par>
                  <p:par>
                    <p:cTn id="132" fill="hold">
                      <p:stCondLst>
                        <p:cond delay="indefinite"/>
                      </p:stCondLst>
                      <p:childTnLst>
                        <p:par>
                          <p:cTn id="133" fill="hold">
                            <p:stCondLst>
                              <p:cond delay="0"/>
                            </p:stCondLst>
                            <p:childTnLst>
                              <p:par>
                                <p:cTn id="134" presetID="15" presetClass="entr" presetSubtype="0" fill="hold" grpId="0" nodeType="clickEffect">
                                  <p:stCondLst>
                                    <p:cond delay="0"/>
                                  </p:stCondLst>
                                  <p:childTnLst>
                                    <p:set>
                                      <p:cBhvr>
                                        <p:cTn id="135" dur="1" fill="hold">
                                          <p:stCondLst>
                                            <p:cond delay="0"/>
                                          </p:stCondLst>
                                        </p:cTn>
                                        <p:tgtEl>
                                          <p:spTgt spid="30752"/>
                                        </p:tgtEl>
                                        <p:attrNameLst>
                                          <p:attrName>style.visibility</p:attrName>
                                        </p:attrNameLst>
                                      </p:cBhvr>
                                      <p:to>
                                        <p:strVal val="visible"/>
                                      </p:to>
                                    </p:set>
                                    <p:anim calcmode="lin" valueType="num">
                                      <p:cBhvr>
                                        <p:cTn id="136" dur="1000" fill="hold"/>
                                        <p:tgtEl>
                                          <p:spTgt spid="30752"/>
                                        </p:tgtEl>
                                        <p:attrNameLst>
                                          <p:attrName>ppt_w</p:attrName>
                                        </p:attrNameLst>
                                      </p:cBhvr>
                                      <p:tavLst>
                                        <p:tav tm="0">
                                          <p:val>
                                            <p:fltVal val="0"/>
                                          </p:val>
                                        </p:tav>
                                        <p:tav tm="100000">
                                          <p:val>
                                            <p:strVal val="#ppt_w"/>
                                          </p:val>
                                        </p:tav>
                                      </p:tavLst>
                                    </p:anim>
                                    <p:anim calcmode="lin" valueType="num">
                                      <p:cBhvr>
                                        <p:cTn id="137" dur="1000" fill="hold"/>
                                        <p:tgtEl>
                                          <p:spTgt spid="30752"/>
                                        </p:tgtEl>
                                        <p:attrNameLst>
                                          <p:attrName>ppt_h</p:attrName>
                                        </p:attrNameLst>
                                      </p:cBhvr>
                                      <p:tavLst>
                                        <p:tav tm="0">
                                          <p:val>
                                            <p:fltVal val="0"/>
                                          </p:val>
                                        </p:tav>
                                        <p:tav tm="100000">
                                          <p:val>
                                            <p:strVal val="#ppt_h"/>
                                          </p:val>
                                        </p:tav>
                                      </p:tavLst>
                                    </p:anim>
                                    <p:anim calcmode="lin" valueType="num">
                                      <p:cBhvr>
                                        <p:cTn id="138" dur="1000" fill="hold"/>
                                        <p:tgtEl>
                                          <p:spTgt spid="30752"/>
                                        </p:tgtEl>
                                        <p:attrNameLst>
                                          <p:attrName>ppt_x</p:attrName>
                                        </p:attrNameLst>
                                      </p:cBhvr>
                                      <p:tavLst>
                                        <p:tav tm="0" fmla="#ppt_x+(cos(-2*pi*(1-$))*-#ppt_x-sin(-2*pi*(1-$))*(1-#ppt_y))*(1-$)">
                                          <p:val>
                                            <p:fltVal val="0"/>
                                          </p:val>
                                        </p:tav>
                                        <p:tav tm="100000">
                                          <p:val>
                                            <p:fltVal val="1"/>
                                          </p:val>
                                        </p:tav>
                                      </p:tavLst>
                                    </p:anim>
                                    <p:anim calcmode="lin" valueType="num">
                                      <p:cBhvr>
                                        <p:cTn id="139" dur="1000" fill="hold"/>
                                        <p:tgtEl>
                                          <p:spTgt spid="3075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499"/>
                                          </p:stCondLst>
                                        </p:cTn>
                                        <p:tgtEl>
                                          <p:spTgt spid="30753"/>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499"/>
                                          </p:stCondLst>
                                        </p:cTn>
                                        <p:tgtEl>
                                          <p:spTgt spid="30754"/>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5" presetClass="entr" presetSubtype="0" fill="hold" grpId="0" nodeType="clickEffect">
                                  <p:stCondLst>
                                    <p:cond delay="0"/>
                                  </p:stCondLst>
                                  <p:childTnLst>
                                    <p:set>
                                      <p:cBhvr>
                                        <p:cTn id="151" dur="1" fill="hold">
                                          <p:stCondLst>
                                            <p:cond delay="0"/>
                                          </p:stCondLst>
                                        </p:cTn>
                                        <p:tgtEl>
                                          <p:spTgt spid="30755"/>
                                        </p:tgtEl>
                                        <p:attrNameLst>
                                          <p:attrName>style.visibility</p:attrName>
                                        </p:attrNameLst>
                                      </p:cBhvr>
                                      <p:to>
                                        <p:strVal val="visible"/>
                                      </p:to>
                                    </p:set>
                                    <p:anim calcmode="lin" valueType="num">
                                      <p:cBhvr>
                                        <p:cTn id="152" dur="1000" fill="hold"/>
                                        <p:tgtEl>
                                          <p:spTgt spid="30755"/>
                                        </p:tgtEl>
                                        <p:attrNameLst>
                                          <p:attrName>ppt_w</p:attrName>
                                        </p:attrNameLst>
                                      </p:cBhvr>
                                      <p:tavLst>
                                        <p:tav tm="0">
                                          <p:val>
                                            <p:fltVal val="0"/>
                                          </p:val>
                                        </p:tav>
                                        <p:tav tm="100000">
                                          <p:val>
                                            <p:strVal val="#ppt_w"/>
                                          </p:val>
                                        </p:tav>
                                      </p:tavLst>
                                    </p:anim>
                                    <p:anim calcmode="lin" valueType="num">
                                      <p:cBhvr>
                                        <p:cTn id="153" dur="1000" fill="hold"/>
                                        <p:tgtEl>
                                          <p:spTgt spid="30755"/>
                                        </p:tgtEl>
                                        <p:attrNameLst>
                                          <p:attrName>ppt_h</p:attrName>
                                        </p:attrNameLst>
                                      </p:cBhvr>
                                      <p:tavLst>
                                        <p:tav tm="0">
                                          <p:val>
                                            <p:fltVal val="0"/>
                                          </p:val>
                                        </p:tav>
                                        <p:tav tm="100000">
                                          <p:val>
                                            <p:strVal val="#ppt_h"/>
                                          </p:val>
                                        </p:tav>
                                      </p:tavLst>
                                    </p:anim>
                                    <p:anim calcmode="lin" valueType="num">
                                      <p:cBhvr>
                                        <p:cTn id="154" dur="1000" fill="hold"/>
                                        <p:tgtEl>
                                          <p:spTgt spid="30755"/>
                                        </p:tgtEl>
                                        <p:attrNameLst>
                                          <p:attrName>ppt_x</p:attrName>
                                        </p:attrNameLst>
                                      </p:cBhvr>
                                      <p:tavLst>
                                        <p:tav tm="0" fmla="#ppt_x+(cos(-2*pi*(1-$))*-#ppt_x-sin(-2*pi*(1-$))*(1-#ppt_y))*(1-$)">
                                          <p:val>
                                            <p:fltVal val="0"/>
                                          </p:val>
                                        </p:tav>
                                        <p:tav tm="100000">
                                          <p:val>
                                            <p:fltVal val="1"/>
                                          </p:val>
                                        </p:tav>
                                      </p:tavLst>
                                    </p:anim>
                                    <p:anim calcmode="lin" valueType="num">
                                      <p:cBhvr>
                                        <p:cTn id="155" dur="1000" fill="hold"/>
                                        <p:tgtEl>
                                          <p:spTgt spid="3075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30756"/>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499"/>
                                          </p:stCondLst>
                                        </p:cTn>
                                        <p:tgtEl>
                                          <p:spTgt spid="30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autoUpdateAnimBg="0"/>
      <p:bldP spid="30728" grpId="0" autoUpdateAnimBg="0"/>
      <p:bldP spid="30730" grpId="0" animBg="1" autoUpdateAnimBg="0"/>
      <p:bldP spid="30732" grpId="0" animBg="1" autoUpdateAnimBg="0"/>
      <p:bldP spid="30733" grpId="0" autoUpdateAnimBg="0"/>
      <p:bldP spid="30735" grpId="0" animBg="1" autoUpdateAnimBg="0"/>
      <p:bldP spid="30737" grpId="0" animBg="1" autoUpdateAnimBg="0"/>
      <p:bldP spid="30742" grpId="0" autoUpdateAnimBg="0"/>
      <p:bldP spid="30747" grpId="0" autoUpdateAnimBg="0"/>
      <p:bldP spid="30748" grpId="0" autoUpdateAnimBg="0"/>
      <p:bldP spid="30749" grpId="0" autoUpdateAnimBg="0"/>
      <p:bldP spid="30750" grpId="0" animBg="1" autoUpdateAnimBg="0"/>
      <p:bldP spid="30751" grpId="0" autoUpdateAnimBg="0"/>
      <p:bldP spid="30752" grpId="0" autoUpdateAnimBg="0"/>
      <p:bldP spid="30753" grpId="0" animBg="1" autoUpdateAnimBg="0"/>
      <p:bldP spid="30754" grpId="0" autoUpdateAnimBg="0"/>
      <p:bldP spid="30755" grpId="0" autoUpdateAnimBg="0"/>
      <p:bldP spid="30756" grpId="0" animBg="1" autoUpdateAnimBg="0"/>
      <p:bldP spid="30757" grpId="0" autoUpdateAnimBg="0"/>
      <p:bldP spid="30758" grpId="0" animBg="1" autoUpdateAnimBg="0"/>
      <p:bldP spid="30760" grpId="0" animBg="1" autoUpdateAnimBg="0"/>
      <p:bldP spid="3076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0145" y="199232"/>
            <a:ext cx="9742055" cy="457200"/>
          </a:xfrm>
          <a:noFill/>
        </p:spPr>
        <p:txBody>
          <a:bodyPr>
            <a:normAutofit fontScale="90000"/>
          </a:bodyPr>
          <a:lstStyle/>
          <a:p>
            <a:pPr algn="l" eaLnBrk="1" hangingPunct="1"/>
            <a:r>
              <a:rPr lang="zh-CN" altLang="en-US" sz="3200" b="1" dirty="0">
                <a:solidFill>
                  <a:srgbClr val="FFFF00"/>
                </a:solidFill>
                <a:ea typeface="楷体_GB2312" pitchFamily="49" charset="-122"/>
              </a:rPr>
              <a:t>       问题</a:t>
            </a:r>
            <a:endParaRPr lang="zh-CN" altLang="en-US" sz="3200" b="1" dirty="0">
              <a:solidFill>
                <a:srgbClr val="FFFF00"/>
              </a:solidFill>
              <a:ea typeface="楷体_GB2312" pitchFamily="49" charset="-122"/>
            </a:endParaRPr>
          </a:p>
        </p:txBody>
      </p:sp>
      <p:sp>
        <p:nvSpPr>
          <p:cNvPr id="4129" name="Text Box 33"/>
          <p:cNvSpPr txBox="1">
            <a:spLocks noChangeArrowheads="1"/>
          </p:cNvSpPr>
          <p:nvPr/>
        </p:nvSpPr>
        <p:spPr bwMode="auto">
          <a:xfrm>
            <a:off x="987646" y="574289"/>
            <a:ext cx="6950942"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400" dirty="0">
                <a:solidFill>
                  <a:srgbClr val="FFFFCC"/>
                </a:solidFill>
                <a:latin typeface="Arial" panose="020B0604020202020204" pitchFamily="34" charset="0"/>
              </a:rPr>
              <a:t>#include &lt;iostream&gt;</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#include  &lt;</a:t>
            </a:r>
            <a:r>
              <a:rPr lang="en-US" altLang="zh-CN" sz="2400" dirty="0" err="1">
                <a:solidFill>
                  <a:srgbClr val="FFFFCC"/>
                </a:solidFill>
                <a:latin typeface="Arial" panose="020B0604020202020204" pitchFamily="34" charset="0"/>
              </a:rPr>
              <a:t>iomanip</a:t>
            </a:r>
            <a:r>
              <a:rPr lang="en-US" altLang="zh-CN" sz="2400" dirty="0">
                <a:solidFill>
                  <a:srgbClr val="FFFFCC"/>
                </a:solidFill>
                <a:latin typeface="Arial" panose="020B0604020202020204" pitchFamily="34" charset="0"/>
              </a:rPr>
              <a:t>&gt;</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#include &lt;</a:t>
            </a:r>
            <a:r>
              <a:rPr lang="en-US" altLang="zh-CN" sz="2400" dirty="0" err="1">
                <a:solidFill>
                  <a:srgbClr val="FFFFCC"/>
                </a:solidFill>
                <a:latin typeface="Arial" panose="020B0604020202020204" pitchFamily="34" charset="0"/>
              </a:rPr>
              <a:t>cmath</a:t>
            </a:r>
            <a:r>
              <a:rPr lang="en-US" altLang="zh-CN" sz="2400" dirty="0">
                <a:solidFill>
                  <a:srgbClr val="FFFFCC"/>
                </a:solidFill>
                <a:latin typeface="Arial" panose="020B0604020202020204" pitchFamily="34" charset="0"/>
              </a:rPr>
              <a:t>&gt;</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using  namespace std;</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int main(void){</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     float a, b, c, x1, x2;</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     </a:t>
            </a:r>
            <a:r>
              <a:rPr lang="en-US" altLang="zh-CN" sz="2400" dirty="0" err="1">
                <a:solidFill>
                  <a:srgbClr val="FFFFCC"/>
                </a:solidFill>
                <a:latin typeface="Arial" panose="020B0604020202020204" pitchFamily="34" charset="0"/>
              </a:rPr>
              <a:t>cin</a:t>
            </a:r>
            <a:r>
              <a:rPr lang="en-US" altLang="zh-CN" sz="2400" dirty="0">
                <a:solidFill>
                  <a:srgbClr val="FFFFCC"/>
                </a:solidFill>
                <a:latin typeface="Arial" panose="020B0604020202020204" pitchFamily="34" charset="0"/>
              </a:rPr>
              <a:t> &gt;&gt; a &gt;&gt; b &gt;&gt; c;</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     </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     x1=(-b + (float)sqrt(b * b - 4.f * a * c))/(2.0f * a);</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     x2=(-b -  (float)sqrt(b * b - 4.f * a * c))/(2.0f * a);</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     </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     </a:t>
            </a:r>
            <a:r>
              <a:rPr lang="en-US" altLang="zh-CN" sz="2400" dirty="0" err="1">
                <a:solidFill>
                  <a:srgbClr val="FFFFCC"/>
                </a:solidFill>
                <a:latin typeface="Arial" panose="020B0604020202020204" pitchFamily="34" charset="0"/>
              </a:rPr>
              <a:t>cout</a:t>
            </a:r>
            <a:r>
              <a:rPr lang="en-US" altLang="zh-CN" sz="2400" dirty="0">
                <a:solidFill>
                  <a:srgbClr val="FFFFCC"/>
                </a:solidFill>
                <a:latin typeface="Arial" panose="020B0604020202020204" pitchFamily="34" charset="0"/>
              </a:rPr>
              <a:t> &lt;&lt; fixed &lt;&lt; </a:t>
            </a:r>
            <a:r>
              <a:rPr lang="en-US" altLang="zh-CN" sz="2400" dirty="0" err="1">
                <a:solidFill>
                  <a:srgbClr val="FFFFCC"/>
                </a:solidFill>
                <a:latin typeface="Arial" panose="020B0604020202020204" pitchFamily="34" charset="0"/>
              </a:rPr>
              <a:t>setprecision</a:t>
            </a:r>
            <a:r>
              <a:rPr lang="en-US" altLang="zh-CN" sz="2400" dirty="0">
                <a:solidFill>
                  <a:srgbClr val="FFFFCC"/>
                </a:solidFill>
                <a:latin typeface="Arial" panose="020B0604020202020204" pitchFamily="34" charset="0"/>
              </a:rPr>
              <a:t>(2) ;</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     </a:t>
            </a:r>
            <a:r>
              <a:rPr lang="en-US" altLang="zh-CN" sz="2400" dirty="0" err="1">
                <a:solidFill>
                  <a:srgbClr val="FFFFCC"/>
                </a:solidFill>
                <a:latin typeface="Arial" panose="020B0604020202020204" pitchFamily="34" charset="0"/>
              </a:rPr>
              <a:t>cout</a:t>
            </a:r>
            <a:r>
              <a:rPr lang="en-US" altLang="zh-CN" sz="2400" dirty="0">
                <a:solidFill>
                  <a:srgbClr val="FFFFCC"/>
                </a:solidFill>
                <a:latin typeface="Arial" panose="020B0604020202020204" pitchFamily="34" charset="0"/>
              </a:rPr>
              <a:t> &lt;&lt; </a:t>
            </a:r>
            <a:r>
              <a:rPr lang="en-US" altLang="zh-CN" sz="2400" dirty="0" err="1">
                <a:solidFill>
                  <a:srgbClr val="FFFFCC"/>
                </a:solidFill>
                <a:latin typeface="Arial" panose="020B0604020202020204" pitchFamily="34" charset="0"/>
              </a:rPr>
              <a:t>setw</a:t>
            </a:r>
            <a:r>
              <a:rPr lang="en-US" altLang="zh-CN" sz="2400" dirty="0">
                <a:solidFill>
                  <a:srgbClr val="FFFFCC"/>
                </a:solidFill>
                <a:latin typeface="Arial" panose="020B0604020202020204" pitchFamily="34" charset="0"/>
              </a:rPr>
              <a:t>(7) &lt;&lt; x1 &lt;&lt; </a:t>
            </a:r>
            <a:r>
              <a:rPr lang="en-US" altLang="zh-CN" sz="2400" dirty="0" err="1">
                <a:solidFill>
                  <a:srgbClr val="FFFFCC"/>
                </a:solidFill>
                <a:latin typeface="Arial" panose="020B0604020202020204" pitchFamily="34" charset="0"/>
              </a:rPr>
              <a:t>endl</a:t>
            </a:r>
            <a:r>
              <a:rPr lang="en-US" altLang="zh-CN" sz="2400" dirty="0">
                <a:solidFill>
                  <a:srgbClr val="FFFFCC"/>
                </a:solidFill>
                <a:latin typeface="Arial" panose="020B0604020202020204" pitchFamily="34" charset="0"/>
              </a:rPr>
              <a:t>;</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     </a:t>
            </a:r>
            <a:r>
              <a:rPr lang="en-US" altLang="zh-CN" sz="2400" dirty="0" err="1">
                <a:solidFill>
                  <a:srgbClr val="FFFFCC"/>
                </a:solidFill>
                <a:latin typeface="Arial" panose="020B0604020202020204" pitchFamily="34" charset="0"/>
              </a:rPr>
              <a:t>cout</a:t>
            </a:r>
            <a:r>
              <a:rPr lang="en-US" altLang="zh-CN" sz="2400" dirty="0">
                <a:solidFill>
                  <a:srgbClr val="FFFFCC"/>
                </a:solidFill>
                <a:latin typeface="Arial" panose="020B0604020202020204" pitchFamily="34" charset="0"/>
              </a:rPr>
              <a:t> &lt;&lt; </a:t>
            </a:r>
            <a:r>
              <a:rPr lang="en-US" altLang="zh-CN" sz="2400" dirty="0" err="1">
                <a:solidFill>
                  <a:srgbClr val="FFFFCC"/>
                </a:solidFill>
                <a:latin typeface="Arial" panose="020B0604020202020204" pitchFamily="34" charset="0"/>
              </a:rPr>
              <a:t>setw</a:t>
            </a:r>
            <a:r>
              <a:rPr lang="en-US" altLang="zh-CN" sz="2400" dirty="0">
                <a:solidFill>
                  <a:srgbClr val="FFFFCC"/>
                </a:solidFill>
                <a:latin typeface="Arial" panose="020B0604020202020204" pitchFamily="34" charset="0"/>
              </a:rPr>
              <a:t>(7) &lt;&lt; x2 &lt;&lt; </a:t>
            </a:r>
            <a:r>
              <a:rPr lang="en-US" altLang="zh-CN" sz="2400" dirty="0" err="1">
                <a:solidFill>
                  <a:srgbClr val="FFFFCC"/>
                </a:solidFill>
                <a:latin typeface="Arial" panose="020B0604020202020204" pitchFamily="34" charset="0"/>
              </a:rPr>
              <a:t>endl</a:t>
            </a:r>
            <a:r>
              <a:rPr lang="en-US" altLang="zh-CN" sz="2400" dirty="0">
                <a:solidFill>
                  <a:srgbClr val="FFFFCC"/>
                </a:solidFill>
                <a:latin typeface="Arial" panose="020B0604020202020204" pitchFamily="34" charset="0"/>
              </a:rPr>
              <a:t>;</a:t>
            </a:r>
            <a:endParaRPr lang="en-US" altLang="zh-CN" sz="2400" dirty="0">
              <a:solidFill>
                <a:srgbClr val="FFFFCC"/>
              </a:solidFill>
              <a:latin typeface="Arial" panose="020B0604020202020204" pitchFamily="34" charset="0"/>
            </a:endParaRPr>
          </a:p>
          <a:p>
            <a:pPr>
              <a:spcBef>
                <a:spcPct val="0"/>
              </a:spcBef>
              <a:buNone/>
            </a:pP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     return 0;</a:t>
            </a:r>
            <a:endParaRPr lang="en-US" altLang="zh-CN" sz="2400" dirty="0">
              <a:solidFill>
                <a:srgbClr val="FFFFCC"/>
              </a:solidFill>
              <a:latin typeface="Arial" panose="020B0604020202020204" pitchFamily="34" charset="0"/>
            </a:endParaRPr>
          </a:p>
          <a:p>
            <a:pPr>
              <a:spcBef>
                <a:spcPct val="0"/>
              </a:spcBef>
              <a:buNone/>
            </a:pPr>
            <a:r>
              <a:rPr lang="en-US" altLang="zh-CN" sz="2400" dirty="0">
                <a:solidFill>
                  <a:srgbClr val="FFFFCC"/>
                </a:solidFill>
                <a:latin typeface="Arial" panose="020B0604020202020204" pitchFamily="34" charset="0"/>
              </a:rPr>
              <a:t>}</a:t>
            </a:r>
            <a:endParaRPr lang="en-US" altLang="zh-CN" sz="2400" dirty="0">
              <a:solidFill>
                <a:srgbClr val="FFFFCC"/>
              </a:solidFill>
              <a:latin typeface="Arial" panose="020B0604020202020204" pitchFamily="34" charset="0"/>
            </a:endParaRPr>
          </a:p>
        </p:txBody>
      </p:sp>
      <p:graphicFrame>
        <p:nvGraphicFramePr>
          <p:cNvPr id="4130" name="Object 34"/>
          <p:cNvGraphicFramePr>
            <a:graphicFrameLocks noChangeAspect="1"/>
          </p:cNvGraphicFramePr>
          <p:nvPr/>
        </p:nvGraphicFramePr>
        <p:xfrm>
          <a:off x="7963332" y="1505527"/>
          <a:ext cx="3275012" cy="4508500"/>
        </p:xfrm>
        <a:graphic>
          <a:graphicData uri="http://schemas.openxmlformats.org/presentationml/2006/ole">
            <mc:AlternateContent xmlns:mc="http://schemas.openxmlformats.org/markup-compatibility/2006">
              <mc:Choice xmlns:v="urn:schemas-microsoft-com:vml" Requires="v">
                <p:oleObj spid="_x0000_s1031" name="Clip" r:id="rId1" imgW="3848100" imgH="5478780" progId="MS_ClipArt_Gallery.5">
                  <p:embed/>
                </p:oleObj>
              </mc:Choice>
              <mc:Fallback>
                <p:oleObj name="Clip" r:id="rId1" imgW="3848100" imgH="5478780" progId="MS_ClipArt_Gallery.5">
                  <p:embed/>
                  <p:pic>
                    <p:nvPicPr>
                      <p:cNvPr id="0" name="Object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3332" y="1505527"/>
                        <a:ext cx="3275012"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35" name="AutoShape 39"/>
          <p:cNvSpPr>
            <a:spLocks noChangeArrowheads="1"/>
          </p:cNvSpPr>
          <p:nvPr/>
        </p:nvSpPr>
        <p:spPr bwMode="auto">
          <a:xfrm>
            <a:off x="4264882" y="574289"/>
            <a:ext cx="3275013" cy="701675"/>
          </a:xfrm>
          <a:prstGeom prst="cloudCallout">
            <a:avLst>
              <a:gd name="adj1" fmla="val 109745"/>
              <a:gd name="adj2" fmla="val 219465"/>
            </a:avLst>
          </a:prstGeom>
          <a:noFill/>
          <a:ln w="1270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CC"/>
                </a:solidFill>
                <a:latin typeface="Arial" panose="020B0604020202020204" pitchFamily="34" charset="0"/>
                <a:ea typeface="楷体_GB2312" pitchFamily="49" charset="-122"/>
              </a:rPr>
              <a:t>b*b-4ac&lt;0?</a:t>
            </a:r>
            <a:endParaRPr kumimoji="0" lang="en-US" altLang="zh-CN" sz="240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subTnLst>
                                    <p:audio>
                                      <p:cMediaNode>
                                        <p:cTn display="0" masterRel="sameClick">
                                          <p:stCondLst>
                                            <p:cond evt="begin" delay="0">
                                              <p:tn val="5"/>
                                            </p:cond>
                                          </p:stCondLst>
                                          <p:endCondLst>
                                            <p:cond evt="onStopAudio" delay="0">
                                              <p:tgtEl>
                                                <p:sldTgt/>
                                              </p:tgtEl>
                                            </p:cond>
                                          </p:endCondLst>
                                        </p:cTn>
                                        <p:tgtEl>
                                          <p:sndTgt r:embed="rId3" name="ding.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29"/>
                                        </p:tgtEl>
                                        <p:attrNameLst>
                                          <p:attrName>style.visibility</p:attrName>
                                        </p:attrNameLst>
                                      </p:cBhvr>
                                      <p:to>
                                        <p:strVal val="visible"/>
                                      </p:to>
                                    </p:set>
                                    <p:animEffect transition="in" filter="blinds(horizontal)">
                                      <p:cBhvr>
                                        <p:cTn id="12" dur="500"/>
                                        <p:tgtEl>
                                          <p:spTgt spid="4129"/>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130"/>
                                        </p:tgtEl>
                                        <p:attrNameLst>
                                          <p:attrName>style.visibility</p:attrName>
                                        </p:attrNameLst>
                                      </p:cBhvr>
                                      <p:to>
                                        <p:strVal val="visible"/>
                                      </p:to>
                                    </p:set>
                                    <p:anim calcmode="lin" valueType="num">
                                      <p:cBhvr>
                                        <p:cTn id="17" dur="500" fill="hold"/>
                                        <p:tgtEl>
                                          <p:spTgt spid="4130"/>
                                        </p:tgtEl>
                                        <p:attrNameLst>
                                          <p:attrName>ppt_w</p:attrName>
                                        </p:attrNameLst>
                                      </p:cBhvr>
                                      <p:tavLst>
                                        <p:tav tm="0">
                                          <p:val>
                                            <p:fltVal val="0"/>
                                          </p:val>
                                        </p:tav>
                                        <p:tav tm="100000">
                                          <p:val>
                                            <p:strVal val="#ppt_w"/>
                                          </p:val>
                                        </p:tav>
                                      </p:tavLst>
                                    </p:anim>
                                    <p:anim calcmode="lin" valueType="num">
                                      <p:cBhvr>
                                        <p:cTn id="18" dur="500" fill="hold"/>
                                        <p:tgtEl>
                                          <p:spTgt spid="4130"/>
                                        </p:tgtEl>
                                        <p:attrNameLst>
                                          <p:attrName>ppt_h</p:attrName>
                                        </p:attrNameLst>
                                      </p:cBhvr>
                                      <p:tavLst>
                                        <p:tav tm="0">
                                          <p:val>
                                            <p:fltVal val="0"/>
                                          </p:val>
                                        </p:tav>
                                        <p:tav tm="100000">
                                          <p:val>
                                            <p:strVal val="#ppt_h"/>
                                          </p:val>
                                        </p:tav>
                                      </p:tavLst>
                                    </p:anim>
                                    <p:anim calcmode="lin" valueType="num">
                                      <p:cBhvr>
                                        <p:cTn id="19" dur="500" fill="hold"/>
                                        <p:tgtEl>
                                          <p:spTgt spid="4130"/>
                                        </p:tgtEl>
                                        <p:attrNameLst>
                                          <p:attrName>ppt_x</p:attrName>
                                        </p:attrNameLst>
                                      </p:cBhvr>
                                      <p:tavLst>
                                        <p:tav tm="0">
                                          <p:val>
                                            <p:fltVal val="0.5"/>
                                          </p:val>
                                        </p:tav>
                                        <p:tav tm="100000">
                                          <p:val>
                                            <p:strVal val="#ppt_x"/>
                                          </p:val>
                                        </p:tav>
                                      </p:tavLst>
                                    </p:anim>
                                    <p:anim calcmode="lin" valueType="num">
                                      <p:cBhvr>
                                        <p:cTn id="20" dur="500" fill="hold"/>
                                        <p:tgtEl>
                                          <p:spTgt spid="4130"/>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9" fill="hold" grpId="0" nodeType="clickEffect">
                                  <p:stCondLst>
                                    <p:cond delay="0"/>
                                  </p:stCondLst>
                                  <p:childTnLst>
                                    <p:set>
                                      <p:cBhvr>
                                        <p:cTn id="24" dur="1" fill="hold">
                                          <p:stCondLst>
                                            <p:cond delay="0"/>
                                          </p:stCondLst>
                                        </p:cTn>
                                        <p:tgtEl>
                                          <p:spTgt spid="4135"/>
                                        </p:tgtEl>
                                        <p:attrNameLst>
                                          <p:attrName>style.visibility</p:attrName>
                                        </p:attrNameLst>
                                      </p:cBhvr>
                                      <p:to>
                                        <p:strVal val="visible"/>
                                      </p:to>
                                    </p:set>
                                    <p:animEffect transition="in" filter="strips(upLeft)">
                                      <p:cBhvr>
                                        <p:cTn id="25" dur="500"/>
                                        <p:tgtEl>
                                          <p:spTgt spid="4135"/>
                                        </p:tgtEl>
                                      </p:cBhvr>
                                    </p:animEffect>
                                  </p:childTnLst>
                                  <p:subTnLst>
                                    <p:set>
                                      <p:cBhvr override="childStyle">
                                        <p:cTn dur="1" fill="hold" display="0" masterRel="nextClick" afterEffect="1"/>
                                        <p:tgtEl>
                                          <p:spTgt spid="4135"/>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4"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129" grpId="0" autoUpdateAnimBg="0"/>
      <p:bldP spid="413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44444" y="304800"/>
            <a:ext cx="9737756" cy="457200"/>
          </a:xfrm>
        </p:spPr>
        <p:txBody>
          <a:bodyPr>
            <a:normAutofit fontScale="90000"/>
          </a:bodyPr>
          <a:lstStyle/>
          <a:p>
            <a:pPr eaLnBrk="1" hangingPunct="1"/>
            <a:r>
              <a:rPr lang="en-US" altLang="zh-CN" sz="3200" b="1" dirty="0">
                <a:solidFill>
                  <a:srgbClr val="FFFF66"/>
                </a:solidFill>
                <a:latin typeface="华文新魏" panose="02010800040101010101" pitchFamily="2" charset="-122"/>
                <a:ea typeface="华文新魏" panose="02010800040101010101" pitchFamily="2" charset="-122"/>
              </a:rPr>
              <a:t>       for</a:t>
            </a:r>
            <a:r>
              <a:rPr lang="zh-CN" altLang="en-US" sz="3200" b="1" dirty="0">
                <a:solidFill>
                  <a:srgbClr val="FFFF66"/>
                </a:solidFill>
                <a:latin typeface="华文新魏" panose="02010800040101010101" pitchFamily="2" charset="-122"/>
                <a:ea typeface="华文新魏" panose="02010800040101010101" pitchFamily="2" charset="-122"/>
              </a:rPr>
              <a:t>循环实例</a:t>
            </a:r>
            <a:endParaRPr lang="zh-CN" altLang="en-US" sz="3200" b="1" dirty="0">
              <a:solidFill>
                <a:srgbClr val="FFFF66"/>
              </a:solidFill>
              <a:latin typeface="华文新魏" panose="02010800040101010101" pitchFamily="2" charset="-122"/>
              <a:ea typeface="华文新魏" panose="02010800040101010101" pitchFamily="2" charset="-122"/>
            </a:endParaRPr>
          </a:p>
        </p:txBody>
      </p:sp>
      <p:sp>
        <p:nvSpPr>
          <p:cNvPr id="60419" name="Text Box 3"/>
          <p:cNvSpPr txBox="1">
            <a:spLocks noChangeArrowheads="1"/>
          </p:cNvSpPr>
          <p:nvPr/>
        </p:nvSpPr>
        <p:spPr bwMode="auto">
          <a:xfrm>
            <a:off x="298769" y="733045"/>
            <a:ext cx="375324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zh-CN" altLang="en-US" sz="2400" dirty="0">
                <a:solidFill>
                  <a:srgbClr val="FFFFCC"/>
                </a:solidFill>
                <a:latin typeface="Arial" panose="020B0604020202020204" pitchFamily="34" charset="0"/>
                <a:ea typeface="楷体_GB2312" pitchFamily="49" charset="-122"/>
              </a:rPr>
              <a:t>求</a:t>
            </a:r>
            <a:r>
              <a:rPr lang="en-US" altLang="zh-CN" sz="2400" dirty="0">
                <a:solidFill>
                  <a:srgbClr val="FFFFCC"/>
                </a:solidFill>
                <a:latin typeface="Arial" panose="020B0604020202020204" pitchFamily="34" charset="0"/>
                <a:ea typeface="楷体_GB2312" pitchFamily="49" charset="-122"/>
              </a:rPr>
              <a:t>100</a:t>
            </a:r>
            <a:r>
              <a:rPr lang="zh-CN" altLang="en-US" sz="2400" dirty="0">
                <a:solidFill>
                  <a:srgbClr val="FFFFCC"/>
                </a:solidFill>
                <a:latin typeface="Arial" panose="020B0604020202020204" pitchFamily="34" charset="0"/>
                <a:ea typeface="楷体_GB2312" pitchFamily="49" charset="-122"/>
              </a:rPr>
              <a:t>以内的偶数和。</a:t>
            </a:r>
            <a:endParaRPr lang="zh-CN" altLang="en-US" sz="2400" dirty="0">
              <a:solidFill>
                <a:srgbClr val="FFFFCC"/>
              </a:solidFill>
              <a:latin typeface="Arial" panose="020B0604020202020204" pitchFamily="34" charset="0"/>
              <a:ea typeface="楷体_GB2312" pitchFamily="49" charset="-122"/>
            </a:endParaRPr>
          </a:p>
        </p:txBody>
      </p:sp>
      <p:sp>
        <p:nvSpPr>
          <p:cNvPr id="60420" name="Text Box 4"/>
          <p:cNvSpPr txBox="1">
            <a:spLocks noChangeArrowheads="1"/>
          </p:cNvSpPr>
          <p:nvPr/>
        </p:nvSpPr>
        <p:spPr bwMode="auto">
          <a:xfrm>
            <a:off x="960548" y="1091089"/>
            <a:ext cx="3480738"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int   s=0,i;</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for(</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 2;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&lt; 100; </a:t>
            </a:r>
            <a:r>
              <a:rPr lang="en-US" altLang="zh-CN" sz="2400" dirty="0" err="1">
                <a:solidFill>
                  <a:srgbClr val="CCFF33"/>
                </a:solidFill>
                <a:latin typeface="Arial" panose="020B0604020202020204" pitchFamily="34" charset="0"/>
                <a:ea typeface="楷体_GB2312" pitchFamily="49" charset="-122"/>
              </a:rPr>
              <a:t>i</a:t>
            </a:r>
            <a:r>
              <a:rPr lang="en-US" altLang="zh-CN" sz="2400" dirty="0">
                <a:solidFill>
                  <a:srgbClr val="CCFF33"/>
                </a:solidFill>
                <a:latin typeface="Arial" panose="020B0604020202020204" pitchFamily="34" charset="0"/>
                <a:ea typeface="楷体_GB2312" pitchFamily="49" charset="-122"/>
              </a:rPr>
              <a:t> += 2</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s+=</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p:txBody>
      </p:sp>
      <p:sp>
        <p:nvSpPr>
          <p:cNvPr id="60423" name="Text Box 7"/>
          <p:cNvSpPr txBox="1">
            <a:spLocks noChangeArrowheads="1"/>
          </p:cNvSpPr>
          <p:nvPr/>
        </p:nvSpPr>
        <p:spPr bwMode="auto">
          <a:xfrm>
            <a:off x="960548" y="2762726"/>
            <a:ext cx="579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求</a:t>
            </a:r>
            <a:r>
              <a:rPr lang="en-US" altLang="zh-CN" sz="2400" dirty="0">
                <a:solidFill>
                  <a:srgbClr val="FFFFCC"/>
                </a:solidFill>
                <a:latin typeface="Arial" panose="020B0604020202020204" pitchFamily="34" charset="0"/>
                <a:ea typeface="楷体_GB2312" pitchFamily="49" charset="-122"/>
              </a:rPr>
              <a:t>500</a:t>
            </a:r>
            <a:r>
              <a:rPr lang="zh-CN" altLang="en-US" sz="2400" dirty="0">
                <a:solidFill>
                  <a:srgbClr val="FFFFCC"/>
                </a:solidFill>
                <a:latin typeface="Arial" panose="020B0604020202020204" pitchFamily="34" charset="0"/>
                <a:ea typeface="楷体_GB2312" pitchFamily="49" charset="-122"/>
              </a:rPr>
              <a:t>以内最大的</a:t>
            </a:r>
            <a:r>
              <a:rPr lang="en-US" altLang="zh-CN" sz="2400" dirty="0">
                <a:solidFill>
                  <a:srgbClr val="FFFFCC"/>
                </a:solidFill>
                <a:latin typeface="Arial" panose="020B0604020202020204" pitchFamily="34" charset="0"/>
                <a:ea typeface="楷体_GB2312" pitchFamily="49" charset="-122"/>
              </a:rPr>
              <a:t>5</a:t>
            </a:r>
            <a:r>
              <a:rPr lang="zh-CN" altLang="en-US" sz="2400" dirty="0">
                <a:solidFill>
                  <a:srgbClr val="FFFFCC"/>
                </a:solidFill>
                <a:latin typeface="Arial" panose="020B0604020202020204" pitchFamily="34" charset="0"/>
                <a:ea typeface="楷体_GB2312" pitchFamily="49" charset="-122"/>
              </a:rPr>
              <a:t>个能被</a:t>
            </a:r>
            <a:r>
              <a:rPr lang="en-US" altLang="zh-CN" sz="2400" dirty="0">
                <a:solidFill>
                  <a:srgbClr val="FFFFCC"/>
                </a:solidFill>
                <a:latin typeface="Arial" panose="020B0604020202020204" pitchFamily="34" charset="0"/>
                <a:ea typeface="楷体_GB2312" pitchFamily="49" charset="-122"/>
              </a:rPr>
              <a:t>50</a:t>
            </a:r>
            <a:r>
              <a:rPr lang="zh-CN" altLang="en-US" sz="2400" dirty="0">
                <a:solidFill>
                  <a:srgbClr val="FFFFCC"/>
                </a:solidFill>
                <a:latin typeface="Arial" panose="020B0604020202020204" pitchFamily="34" charset="0"/>
                <a:ea typeface="楷体_GB2312" pitchFamily="49" charset="-122"/>
              </a:rPr>
              <a:t>整除数的和。</a:t>
            </a:r>
            <a:endParaRPr lang="zh-CN" altLang="en-US" sz="2400" dirty="0">
              <a:solidFill>
                <a:srgbClr val="FFFFCC"/>
              </a:solidFill>
              <a:latin typeface="Arial" panose="020B0604020202020204" pitchFamily="34" charset="0"/>
              <a:ea typeface="楷体_GB2312" pitchFamily="49" charset="-122"/>
            </a:endParaRPr>
          </a:p>
        </p:txBody>
      </p:sp>
      <p:sp>
        <p:nvSpPr>
          <p:cNvPr id="60424" name="Text Box 8"/>
          <p:cNvSpPr txBox="1">
            <a:spLocks noChangeArrowheads="1"/>
          </p:cNvSpPr>
          <p:nvPr/>
        </p:nvSpPr>
        <p:spPr bwMode="auto">
          <a:xfrm>
            <a:off x="960548" y="3154955"/>
            <a:ext cx="4984355"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int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j, s = 0;</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for</a:t>
            </a:r>
            <a:r>
              <a:rPr lang="en-US" altLang="zh-CN" sz="2400" dirty="0">
                <a:solidFill>
                  <a:srgbClr val="FFFF66"/>
                </a:solidFill>
                <a:latin typeface="Arial" panose="020B0604020202020204" pitchFamily="34" charset="0"/>
                <a:ea typeface="楷体_GB2312" pitchFamily="49" charset="-122"/>
              </a:rPr>
              <a:t>(j = 500, </a:t>
            </a:r>
            <a:r>
              <a:rPr lang="en-US" altLang="zh-CN" sz="2400" dirty="0" err="1">
                <a:solidFill>
                  <a:srgbClr val="FFFF66"/>
                </a:solidFill>
                <a:latin typeface="Arial" panose="020B0604020202020204" pitchFamily="34" charset="0"/>
                <a:ea typeface="楷体_GB2312" pitchFamily="49" charset="-122"/>
              </a:rPr>
              <a:t>i</a:t>
            </a:r>
            <a:r>
              <a:rPr lang="en-US" altLang="zh-CN" sz="2400" dirty="0">
                <a:solidFill>
                  <a:srgbClr val="FFFF66"/>
                </a:solidFill>
                <a:latin typeface="Arial" panose="020B0604020202020204" pitchFamily="34" charset="0"/>
                <a:ea typeface="楷体_GB2312" pitchFamily="49" charset="-122"/>
              </a:rPr>
              <a:t> = 0</a:t>
            </a:r>
            <a:r>
              <a:rPr lang="en-US" altLang="zh-CN" sz="2400" dirty="0">
                <a:solidFill>
                  <a:srgbClr val="FFFFCC"/>
                </a:solidFill>
                <a:latin typeface="Arial" panose="020B0604020202020204" pitchFamily="34" charset="0"/>
                <a:ea typeface="楷体_GB2312" pitchFamily="49" charset="-122"/>
              </a:rPr>
              <a:t>; </a:t>
            </a:r>
            <a:r>
              <a:rPr lang="en-US" altLang="zh-CN" sz="2400" dirty="0" err="1">
                <a:solidFill>
                  <a:srgbClr val="CCFF33"/>
                </a:solidFill>
                <a:latin typeface="Arial" panose="020B0604020202020204" pitchFamily="34" charset="0"/>
                <a:ea typeface="楷体_GB2312" pitchFamily="49" charset="-122"/>
              </a:rPr>
              <a:t>i</a:t>
            </a:r>
            <a:r>
              <a:rPr lang="en-US" altLang="zh-CN" sz="2400" dirty="0">
                <a:solidFill>
                  <a:srgbClr val="CCFF33"/>
                </a:solidFill>
                <a:latin typeface="Arial" panose="020B0604020202020204" pitchFamily="34" charset="0"/>
                <a:ea typeface="楷体_GB2312" pitchFamily="49" charset="-122"/>
              </a:rPr>
              <a:t> &lt; 5</a:t>
            </a:r>
            <a:r>
              <a:rPr lang="en-US" altLang="zh-CN" sz="2400" dirty="0">
                <a:solidFill>
                  <a:srgbClr val="FFFFCC"/>
                </a:solidFill>
                <a:latin typeface="Arial" panose="020B0604020202020204" pitchFamily="34" charset="0"/>
                <a:ea typeface="楷体_GB2312" pitchFamily="49" charset="-122"/>
              </a:rPr>
              <a:t>; </a:t>
            </a:r>
            <a:r>
              <a:rPr lang="en-US" altLang="zh-CN" sz="2400" dirty="0">
                <a:solidFill>
                  <a:srgbClr val="00FFFF"/>
                </a:solidFill>
                <a:latin typeface="Arial" panose="020B0604020202020204" pitchFamily="34" charset="0"/>
                <a:ea typeface="楷体_GB2312" pitchFamily="49" charset="-122"/>
              </a:rPr>
              <a:t>++</a:t>
            </a:r>
            <a:r>
              <a:rPr lang="en-US" altLang="zh-CN" sz="2400" dirty="0" err="1">
                <a:solidFill>
                  <a:srgbClr val="00FFFF"/>
                </a:solidFill>
                <a:latin typeface="Arial" panose="020B0604020202020204" pitchFamily="34" charset="0"/>
                <a:ea typeface="楷体_GB2312" pitchFamily="49" charset="-122"/>
              </a:rPr>
              <a:t>i</a:t>
            </a:r>
            <a:r>
              <a:rPr lang="en-US" altLang="zh-CN" sz="2400" dirty="0">
                <a:solidFill>
                  <a:srgbClr val="00FFFF"/>
                </a:solidFill>
                <a:latin typeface="Arial" panose="020B0604020202020204" pitchFamily="34" charset="0"/>
                <a:ea typeface="楷体_GB2312" pitchFamily="49" charset="-122"/>
              </a:rPr>
              <a:t>, j </a:t>
            </a:r>
            <a:r>
              <a:rPr lang="en-US" altLang="zh-CN" sz="2400" dirty="0">
                <a:solidFill>
                  <a:srgbClr val="00FFFF"/>
                </a:solidFill>
                <a:latin typeface="宋体" panose="02010600030101010101" pitchFamily="2" charset="-122"/>
              </a:rPr>
              <a:t>-</a:t>
            </a:r>
            <a:r>
              <a:rPr lang="en-US" altLang="zh-CN" sz="2400" dirty="0">
                <a:solidFill>
                  <a:srgbClr val="00FFFF"/>
                </a:solidFill>
                <a:latin typeface="Arial" panose="020B0604020202020204" pitchFamily="34" charset="0"/>
                <a:ea typeface="楷体_GB2312" pitchFamily="49" charset="-122"/>
              </a:rPr>
              <a:t>= 50)</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s += j;</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p:txBody>
      </p:sp>
      <p:sp>
        <p:nvSpPr>
          <p:cNvPr id="60425" name="Text Box 9"/>
          <p:cNvSpPr txBox="1">
            <a:spLocks noChangeArrowheads="1"/>
          </p:cNvSpPr>
          <p:nvPr/>
        </p:nvSpPr>
        <p:spPr bwMode="auto">
          <a:xfrm>
            <a:off x="889476" y="4763006"/>
            <a:ext cx="548449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从大到小输出</a:t>
            </a:r>
            <a:r>
              <a:rPr lang="en-US" altLang="zh-CN" sz="2400" dirty="0">
                <a:solidFill>
                  <a:srgbClr val="FFFFCC"/>
                </a:solidFill>
                <a:latin typeface="Arial" panose="020B0604020202020204" pitchFamily="34" charset="0"/>
                <a:ea typeface="楷体_GB2312" pitchFamily="49" charset="-122"/>
              </a:rPr>
              <a:t>100</a:t>
            </a:r>
            <a:r>
              <a:rPr lang="zh-CN" altLang="en-US" sz="2400" dirty="0">
                <a:solidFill>
                  <a:srgbClr val="FFFFCC"/>
                </a:solidFill>
                <a:latin typeface="Arial" panose="020B0604020202020204" pitchFamily="34" charset="0"/>
                <a:ea typeface="楷体_GB2312" pitchFamily="49" charset="-122"/>
              </a:rPr>
              <a:t>以内能被</a:t>
            </a:r>
            <a:r>
              <a:rPr lang="en-US" altLang="zh-CN" sz="2400" dirty="0">
                <a:solidFill>
                  <a:srgbClr val="FFFFCC"/>
                </a:solidFill>
                <a:latin typeface="Arial" panose="020B0604020202020204" pitchFamily="34" charset="0"/>
                <a:ea typeface="楷体_GB2312" pitchFamily="49" charset="-122"/>
              </a:rPr>
              <a:t>5</a:t>
            </a:r>
            <a:r>
              <a:rPr lang="zh-CN" altLang="en-US" sz="2400" dirty="0">
                <a:solidFill>
                  <a:srgbClr val="FFFFCC"/>
                </a:solidFill>
                <a:latin typeface="Arial" panose="020B0604020202020204" pitchFamily="34" charset="0"/>
                <a:ea typeface="楷体_GB2312" pitchFamily="49" charset="-122"/>
              </a:rPr>
              <a:t>整除的数。</a:t>
            </a:r>
            <a:endParaRPr lang="zh-CN" altLang="en-US" sz="2400" dirty="0">
              <a:solidFill>
                <a:srgbClr val="FFFFCC"/>
              </a:solidFill>
              <a:latin typeface="Arial" panose="020B0604020202020204" pitchFamily="34" charset="0"/>
              <a:ea typeface="楷体_GB2312" pitchFamily="49" charset="-122"/>
            </a:endParaRPr>
          </a:p>
        </p:txBody>
      </p:sp>
      <p:sp>
        <p:nvSpPr>
          <p:cNvPr id="60426" name="Text Box 10"/>
          <p:cNvSpPr txBox="1">
            <a:spLocks noChangeArrowheads="1"/>
          </p:cNvSpPr>
          <p:nvPr/>
        </p:nvSpPr>
        <p:spPr bwMode="auto">
          <a:xfrm>
            <a:off x="934900" y="5232691"/>
            <a:ext cx="3634626"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int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for(</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 100;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&gt;= 0;</a:t>
            </a:r>
            <a:r>
              <a:rPr lang="en-US" altLang="zh-CN" sz="2400" dirty="0">
                <a:solidFill>
                  <a:srgbClr val="CCFF33"/>
                </a:solidFill>
                <a:latin typeface="Arial" panose="020B0604020202020204" pitchFamily="34" charset="0"/>
                <a:ea typeface="楷体_GB2312" pitchFamily="49" charset="-122"/>
              </a:rPr>
              <a:t>i  </a:t>
            </a:r>
            <a:r>
              <a:rPr lang="en-US" altLang="zh-CN" sz="2400" dirty="0">
                <a:solidFill>
                  <a:srgbClr val="CCFF33"/>
                </a:solidFill>
                <a:latin typeface="宋体" panose="02010600030101010101" pitchFamily="2" charset="-122"/>
              </a:rPr>
              <a:t>-</a:t>
            </a:r>
            <a:r>
              <a:rPr lang="en-US" altLang="zh-CN" sz="2400" dirty="0">
                <a:solidFill>
                  <a:srgbClr val="CCFF33"/>
                </a:solidFill>
                <a:latin typeface="Arial" panose="020B0604020202020204" pitchFamily="34" charset="0"/>
                <a:ea typeface="楷体_GB2312" pitchFamily="49" charset="-122"/>
              </a:rPr>
              <a:t>= 5</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en-US" altLang="zh-CN" sz="2400" dirty="0" err="1">
                <a:solidFill>
                  <a:srgbClr val="FFFFCC"/>
                </a:solidFill>
                <a:latin typeface="Arial" panose="020B0604020202020204" pitchFamily="34" charset="0"/>
                <a:ea typeface="楷体_GB2312" pitchFamily="49" charset="-122"/>
              </a:rPr>
              <a:t>cout</a:t>
            </a:r>
            <a:r>
              <a:rPr lang="en-US" altLang="zh-CN" sz="2400" dirty="0">
                <a:solidFill>
                  <a:srgbClr val="FFFFCC"/>
                </a:solidFill>
                <a:latin typeface="Arial" panose="020B0604020202020204" pitchFamily="34" charset="0"/>
                <a:ea typeface="楷体_GB2312" pitchFamily="49" charset="-122"/>
              </a:rPr>
              <a:t>  &lt;&lt;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&lt;&lt;  </a:t>
            </a:r>
            <a:r>
              <a:rPr lang="en-US" altLang="zh-CN" sz="2400" dirty="0" err="1">
                <a:solidFill>
                  <a:srgbClr val="FFFFCC"/>
                </a:solidFill>
                <a:latin typeface="Arial" panose="020B0604020202020204" pitchFamily="34" charset="0"/>
                <a:ea typeface="楷体_GB2312" pitchFamily="49" charset="-122"/>
              </a:rPr>
              <a:t>endl</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p:txBody>
      </p:sp>
      <p:sp>
        <p:nvSpPr>
          <p:cNvPr id="60427" name="Text Box 11"/>
          <p:cNvSpPr txBox="1">
            <a:spLocks noChangeArrowheads="1"/>
          </p:cNvSpPr>
          <p:nvPr/>
        </p:nvSpPr>
        <p:spPr bwMode="auto">
          <a:xfrm>
            <a:off x="6667208" y="1037672"/>
            <a:ext cx="4830466"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int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j, s = 0;</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for(</a:t>
            </a:r>
            <a:r>
              <a:rPr lang="en-US" altLang="zh-CN" sz="2400" dirty="0" err="1">
                <a:solidFill>
                  <a:srgbClr val="CCFF33"/>
                </a:solidFill>
                <a:latin typeface="Arial" panose="020B0604020202020204" pitchFamily="34" charset="0"/>
                <a:ea typeface="楷体_GB2312" pitchFamily="49" charset="-122"/>
              </a:rPr>
              <a:t>i</a:t>
            </a:r>
            <a:r>
              <a:rPr lang="en-US" altLang="zh-CN" sz="2400" dirty="0">
                <a:solidFill>
                  <a:srgbClr val="CCFF33"/>
                </a:solidFill>
                <a:latin typeface="Arial" panose="020B0604020202020204" pitchFamily="34" charset="0"/>
                <a:ea typeface="楷体_GB2312" pitchFamily="49" charset="-122"/>
              </a:rPr>
              <a:t> = 0, j = 0</a:t>
            </a:r>
            <a:r>
              <a:rPr lang="en-US" altLang="zh-CN" sz="2400" dirty="0">
                <a:solidFill>
                  <a:srgbClr val="FFFFCC"/>
                </a:solidFill>
                <a:latin typeface="Arial" panose="020B0604020202020204" pitchFamily="34" charset="0"/>
                <a:ea typeface="楷体_GB2312" pitchFamily="49" charset="-122"/>
              </a:rPr>
              <a:t>; </a:t>
            </a:r>
            <a:r>
              <a:rPr lang="en-US" altLang="zh-CN" sz="2400" dirty="0" err="1">
                <a:solidFill>
                  <a:srgbClr val="CCFF33"/>
                </a:solidFill>
                <a:latin typeface="Arial" panose="020B0604020202020204" pitchFamily="34" charset="0"/>
                <a:ea typeface="楷体_GB2312" pitchFamily="49" charset="-122"/>
              </a:rPr>
              <a:t>i</a:t>
            </a:r>
            <a:r>
              <a:rPr lang="en-US" altLang="zh-CN" sz="2400" dirty="0">
                <a:solidFill>
                  <a:srgbClr val="CCFF33"/>
                </a:solidFill>
                <a:latin typeface="Arial" panose="020B0604020202020204" pitchFamily="34" charset="0"/>
                <a:ea typeface="楷体_GB2312" pitchFamily="49" charset="-122"/>
              </a:rPr>
              <a:t> + j &lt; 100</a:t>
            </a:r>
            <a:r>
              <a:rPr lang="en-US" altLang="zh-CN" sz="2400" dirty="0">
                <a:solidFill>
                  <a:srgbClr val="FFFFCC"/>
                </a:solidFill>
                <a:latin typeface="Arial" panose="020B0604020202020204" pitchFamily="34" charset="0"/>
                <a:ea typeface="楷体_GB2312" pitchFamily="49" charset="-122"/>
              </a:rPr>
              <a:t>; </a:t>
            </a:r>
            <a:r>
              <a:rPr lang="en-US" altLang="zh-CN" sz="2400" dirty="0" err="1">
                <a:solidFill>
                  <a:srgbClr val="00FFFF"/>
                </a:solidFill>
                <a:latin typeface="Arial" panose="020B0604020202020204" pitchFamily="34" charset="0"/>
                <a:ea typeface="楷体_GB2312" pitchFamily="49" charset="-122"/>
              </a:rPr>
              <a:t>i</a:t>
            </a:r>
            <a:r>
              <a:rPr lang="en-US" altLang="zh-CN" sz="2400" dirty="0">
                <a:solidFill>
                  <a:srgbClr val="00FFFF"/>
                </a:solidFill>
                <a:latin typeface="Arial" panose="020B0604020202020204" pitchFamily="34" charset="0"/>
                <a:ea typeface="楷体_GB2312" pitchFamily="49" charset="-122"/>
              </a:rPr>
              <a:t>++,++j</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s +=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 j;</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p:cTn id="7" dur="500" fill="hold"/>
                                        <p:tgtEl>
                                          <p:spTgt spid="60418"/>
                                        </p:tgtEl>
                                        <p:attrNameLst>
                                          <p:attrName>ppt_w</p:attrName>
                                        </p:attrNameLst>
                                      </p:cBhvr>
                                      <p:tavLst>
                                        <p:tav tm="0">
                                          <p:val>
                                            <p:fltVal val="0"/>
                                          </p:val>
                                        </p:tav>
                                        <p:tav tm="100000">
                                          <p:val>
                                            <p:strVal val="#ppt_w"/>
                                          </p:val>
                                        </p:tav>
                                      </p:tavLst>
                                    </p:anim>
                                    <p:anim calcmode="lin" valueType="num">
                                      <p:cBhvr>
                                        <p:cTn id="8" dur="500" fill="hold"/>
                                        <p:tgtEl>
                                          <p:spTgt spid="6041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1" name="菜单弹出时发金属声.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04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04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04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04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04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build="p"/>
      <p:bldP spid="60420" grpId="0" autoUpdateAnimBg="0"/>
      <p:bldP spid="60423" grpId="0" autoUpdateAnimBg="0"/>
      <p:bldP spid="60424" grpId="0" autoUpdateAnimBg="0"/>
      <p:bldP spid="60425" grpId="0" autoUpdateAnimBg="0"/>
      <p:bldP spid="60426" grpId="0" autoUpdateAnimBg="0"/>
      <p:bldP spid="6042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80657" y="381000"/>
            <a:ext cx="9701543" cy="304800"/>
          </a:xfrm>
        </p:spPr>
        <p:txBody>
          <a:bodyPr>
            <a:normAutofit fontScale="90000"/>
          </a:bodyPr>
          <a:lstStyle/>
          <a:p>
            <a:pPr algn="l" eaLnBrk="1" hangingPunct="1"/>
            <a:r>
              <a:rPr lang="en-US" altLang="zh-CN" sz="2400" b="1" dirty="0">
                <a:solidFill>
                  <a:srgbClr val="00FFFF"/>
                </a:solidFill>
                <a:latin typeface="华文新魏" panose="02010800040101010101" pitchFamily="2" charset="-122"/>
                <a:ea typeface="华文新魏" panose="02010800040101010101" pitchFamily="2" charset="-122"/>
              </a:rPr>
              <a:t>       ⒋</a:t>
            </a:r>
            <a:r>
              <a:rPr lang="zh-CN" altLang="en-US" sz="2400" b="1" dirty="0">
                <a:solidFill>
                  <a:srgbClr val="00FFFF"/>
                </a:solidFill>
                <a:latin typeface="楷体_GB2312" pitchFamily="49" charset="-122"/>
                <a:ea typeface="楷体_GB2312" pitchFamily="49" charset="-122"/>
              </a:rPr>
              <a:t>循环应用的几个问题</a:t>
            </a:r>
            <a:endParaRPr lang="zh-CN" altLang="en-US" sz="2400" b="1" dirty="0">
              <a:solidFill>
                <a:srgbClr val="00FFFF"/>
              </a:solidFill>
              <a:latin typeface="楷体_GB2312" pitchFamily="49" charset="-122"/>
              <a:ea typeface="楷体_GB2312" pitchFamily="49" charset="-122"/>
            </a:endParaRPr>
          </a:p>
        </p:txBody>
      </p:sp>
      <p:sp>
        <p:nvSpPr>
          <p:cNvPr id="32771" name="Text Box 3"/>
          <p:cNvSpPr txBox="1">
            <a:spLocks noChangeArrowheads="1"/>
          </p:cNvSpPr>
          <p:nvPr/>
        </p:nvSpPr>
        <p:spPr bwMode="auto">
          <a:xfrm>
            <a:off x="788407" y="644377"/>
            <a:ext cx="202841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CCFF33"/>
                </a:solidFill>
                <a:latin typeface="Arial" panose="020B0604020202020204" pitchFamily="34" charset="0"/>
                <a:ea typeface="华文新魏" panose="02010800040101010101" pitchFamily="2" charset="-122"/>
              </a:rPr>
              <a:t>⑴</a:t>
            </a:r>
            <a:r>
              <a:rPr lang="zh-CN" altLang="en-US" sz="2400" dirty="0">
                <a:solidFill>
                  <a:srgbClr val="CCFF33"/>
                </a:solidFill>
                <a:latin typeface="Arial" panose="020B0604020202020204" pitchFamily="34" charset="0"/>
                <a:ea typeface="楷体_GB2312" pitchFamily="49" charset="-122"/>
              </a:rPr>
              <a:t>循环的嵌套</a:t>
            </a:r>
            <a:endParaRPr lang="zh-CN" altLang="en-US" sz="2400" dirty="0">
              <a:solidFill>
                <a:srgbClr val="CCFF33"/>
              </a:solidFill>
            </a:endParaRPr>
          </a:p>
        </p:txBody>
      </p:sp>
      <p:sp>
        <p:nvSpPr>
          <p:cNvPr id="32772" name="Text Box 4"/>
          <p:cNvSpPr txBox="1">
            <a:spLocks noChangeArrowheads="1"/>
          </p:cNvSpPr>
          <p:nvPr/>
        </p:nvSpPr>
        <p:spPr bwMode="auto">
          <a:xfrm>
            <a:off x="280657" y="1064537"/>
            <a:ext cx="1017675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楷体_GB2312" pitchFamily="49" charset="-122"/>
                <a:ea typeface="楷体_GB2312" pitchFamily="49" charset="-122"/>
              </a:rPr>
              <a:t>     </a:t>
            </a:r>
            <a:r>
              <a:rPr lang="zh-CN" altLang="en-US" sz="2400" dirty="0">
                <a:solidFill>
                  <a:srgbClr val="FFFFCC"/>
                </a:solidFill>
                <a:latin typeface="楷体_GB2312" pitchFamily="49" charset="-122"/>
                <a:ea typeface="楷体_GB2312" pitchFamily="49" charset="-122"/>
              </a:rPr>
              <a:t>概念：在一个循环的循环体内又包含一个完整的循环称为循环的嵌套。 </a:t>
            </a:r>
            <a:endParaRPr lang="zh-CN" altLang="en-US" sz="2400" dirty="0">
              <a:solidFill>
                <a:srgbClr val="FFFFCC"/>
              </a:solidFill>
            </a:endParaRPr>
          </a:p>
        </p:txBody>
      </p:sp>
      <p:sp>
        <p:nvSpPr>
          <p:cNvPr id="32783" name="Text Box 15"/>
          <p:cNvSpPr txBox="1">
            <a:spLocks noChangeArrowheads="1"/>
          </p:cNvSpPr>
          <p:nvPr/>
        </p:nvSpPr>
        <p:spPr bwMode="auto">
          <a:xfrm>
            <a:off x="855506" y="2277624"/>
            <a:ext cx="10307928" cy="26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med"/>
                <a:tailEnd type="none" w="lg" len="me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FF00"/>
                </a:solidFill>
                <a:latin typeface="Arial" panose="020B0604020202020204" pitchFamily="34" charset="0"/>
                <a:ea typeface="楷体_GB2312" pitchFamily="49" charset="-122"/>
              </a:rPr>
              <a:t>            j          1          2          3         4         5         6         7         8         9</a:t>
            </a:r>
            <a:endParaRPr lang="en-US" altLang="zh-CN" sz="2400" dirty="0">
              <a:solidFill>
                <a:srgbClr val="00FF00"/>
              </a:solidFill>
              <a:latin typeface="Arial" panose="020B0604020202020204" pitchFamily="34" charset="0"/>
              <a:ea typeface="楷体_GB2312" pitchFamily="49" charset="-122"/>
            </a:endParaRPr>
          </a:p>
          <a:p>
            <a:pPr eaLnBrk="1" hangingPunct="1">
              <a:spcBef>
                <a:spcPct val="0"/>
              </a:spcBef>
              <a:buFontTx/>
              <a:buNone/>
            </a:pPr>
            <a:endParaRPr lang="en-US" altLang="zh-CN" sz="2400" dirty="0">
              <a:solidFill>
                <a:srgbClr val="00FF00"/>
              </a:solidFill>
              <a:latin typeface="Arial" panose="020B0604020202020204" pitchFamily="34" charset="0"/>
              <a:ea typeface="楷体_GB2312" pitchFamily="49" charset="-122"/>
            </a:endParaRPr>
          </a:p>
          <a:p>
            <a:pPr>
              <a:spcBef>
                <a:spcPct val="0"/>
              </a:spcBef>
              <a:buFontTx/>
              <a:buNone/>
            </a:pPr>
            <a:r>
              <a:rPr lang="en-US" altLang="zh-CN" sz="2400" dirty="0">
                <a:solidFill>
                  <a:srgbClr val="FFFF00"/>
                </a:solidFill>
                <a:latin typeface="Arial" panose="020B0604020202020204" pitchFamily="34" charset="0"/>
                <a:ea typeface="楷体_GB2312" pitchFamily="49" charset="-122"/>
              </a:rPr>
              <a:t>	 1       1</a:t>
            </a:r>
            <a:r>
              <a:rPr lang="en-US" altLang="zh-CN" sz="2400" dirty="0">
                <a:solidFill>
                  <a:srgbClr val="FFFF00"/>
                </a:solidFill>
                <a:latin typeface="Arial" panose="020B0604020202020204" pitchFamily="34" charset="0"/>
                <a:sym typeface="Symbol" panose="05050102010706020507" pitchFamily="18" charset="2"/>
              </a:rPr>
              <a:t></a:t>
            </a:r>
            <a:r>
              <a:rPr lang="en-US" altLang="zh-CN" sz="2400" dirty="0">
                <a:solidFill>
                  <a:srgbClr val="99FF33"/>
                </a:solidFill>
                <a:latin typeface="Arial" panose="020B0604020202020204" pitchFamily="34" charset="0"/>
                <a:ea typeface="楷体_GB2312" pitchFamily="49" charset="-122"/>
              </a:rPr>
              <a:t>1</a:t>
            </a:r>
            <a:r>
              <a:rPr lang="en-US" altLang="zh-CN" sz="2400" dirty="0">
                <a:solidFill>
                  <a:srgbClr val="FFFF00"/>
                </a:solidFill>
                <a:latin typeface="Arial" panose="020B0604020202020204" pitchFamily="34" charset="0"/>
                <a:ea typeface="楷体_GB2312" pitchFamily="49" charset="-122"/>
              </a:rPr>
              <a:t>      1</a:t>
            </a:r>
            <a:r>
              <a:rPr lang="en-US" altLang="zh-CN" sz="2400" dirty="0">
                <a:solidFill>
                  <a:srgbClr val="FFFF00"/>
                </a:solidFill>
                <a:latin typeface="Arial" panose="020B0604020202020204" pitchFamily="34" charset="0"/>
                <a:sym typeface="Symbol" panose="05050102010706020507" pitchFamily="18" charset="2"/>
              </a:rPr>
              <a:t></a:t>
            </a:r>
            <a:r>
              <a:rPr lang="en-US" altLang="zh-CN" sz="2400" dirty="0">
                <a:solidFill>
                  <a:srgbClr val="99FF33"/>
                </a:solidFill>
                <a:latin typeface="Arial" panose="020B0604020202020204" pitchFamily="34" charset="0"/>
                <a:ea typeface="楷体_GB2312" pitchFamily="49" charset="-122"/>
              </a:rPr>
              <a:t>2</a:t>
            </a:r>
            <a:r>
              <a:rPr lang="en-US" altLang="zh-CN" sz="2400" dirty="0">
                <a:solidFill>
                  <a:srgbClr val="FFFF00"/>
                </a:solidFill>
                <a:latin typeface="Arial" panose="020B0604020202020204" pitchFamily="34" charset="0"/>
                <a:ea typeface="楷体_GB2312" pitchFamily="49" charset="-122"/>
              </a:rPr>
              <a:t> ……                                                                1</a:t>
            </a:r>
            <a:r>
              <a:rPr lang="en-US" altLang="zh-CN" sz="2400" dirty="0">
                <a:solidFill>
                  <a:srgbClr val="FFFF00"/>
                </a:solidFill>
                <a:latin typeface="Arial" panose="020B0604020202020204" pitchFamily="34" charset="0"/>
                <a:sym typeface="Symbol" panose="05050102010706020507" pitchFamily="18" charset="2"/>
              </a:rPr>
              <a:t></a:t>
            </a:r>
            <a:r>
              <a:rPr lang="en-US" altLang="zh-CN" sz="2400" dirty="0">
                <a:solidFill>
                  <a:srgbClr val="99FF33"/>
                </a:solidFill>
                <a:latin typeface="Arial" panose="020B0604020202020204" pitchFamily="34" charset="0"/>
                <a:sym typeface="Symbol" panose="05050102010706020507" pitchFamily="18" charset="2"/>
              </a:rPr>
              <a:t>9</a:t>
            </a:r>
            <a:endParaRPr lang="en-US" altLang="zh-CN" sz="2400" dirty="0">
              <a:solidFill>
                <a:srgbClr val="99FF33"/>
              </a:solidFill>
              <a:latin typeface="Arial" panose="020B0604020202020204" pitchFamily="34" charset="0"/>
              <a:sym typeface="Symbol" panose="05050102010706020507" pitchFamily="18" charset="2"/>
            </a:endParaRPr>
          </a:p>
          <a:p>
            <a:pPr>
              <a:spcBef>
                <a:spcPct val="0"/>
              </a:spcBef>
              <a:buFontTx/>
              <a:buNone/>
            </a:pPr>
            <a:r>
              <a:rPr lang="en-US" altLang="zh-CN" sz="2400" dirty="0">
                <a:solidFill>
                  <a:srgbClr val="FFFF00"/>
                </a:solidFill>
                <a:latin typeface="Arial" panose="020B0604020202020204" pitchFamily="34" charset="0"/>
                <a:ea typeface="楷体_GB2312" pitchFamily="49" charset="-122"/>
              </a:rPr>
              <a:t> </a:t>
            </a:r>
            <a:endParaRPr lang="en-US" altLang="zh-CN" sz="2400" dirty="0">
              <a:solidFill>
                <a:srgbClr val="FFFF00"/>
              </a:solidFill>
              <a:latin typeface="Arial" panose="020B0604020202020204" pitchFamily="34" charset="0"/>
              <a:ea typeface="楷体_GB2312" pitchFamily="49" charset="-122"/>
            </a:endParaRPr>
          </a:p>
          <a:p>
            <a:pPr>
              <a:spcBef>
                <a:spcPct val="0"/>
              </a:spcBef>
              <a:buFontTx/>
              <a:buNone/>
            </a:pPr>
            <a:r>
              <a:rPr lang="en-US" altLang="zh-CN" sz="2400" dirty="0" err="1">
                <a:solidFill>
                  <a:srgbClr val="FFFF00"/>
                </a:solidFill>
                <a:latin typeface="Arial" panose="020B0604020202020204" pitchFamily="34" charset="0"/>
                <a:ea typeface="楷体_GB2312" pitchFamily="49" charset="-122"/>
              </a:rPr>
              <a:t>i</a:t>
            </a:r>
            <a:r>
              <a:rPr lang="en-US" altLang="zh-CN" sz="2400" dirty="0">
                <a:solidFill>
                  <a:srgbClr val="FFFF00"/>
                </a:solidFill>
                <a:latin typeface="Arial" panose="020B0604020202020204" pitchFamily="34" charset="0"/>
                <a:ea typeface="楷体_GB2312" pitchFamily="49" charset="-122"/>
              </a:rPr>
              <a:t> 	 2       2</a:t>
            </a:r>
            <a:r>
              <a:rPr lang="en-US" altLang="zh-CN" sz="2400" dirty="0">
                <a:solidFill>
                  <a:srgbClr val="FFFF00"/>
                </a:solidFill>
                <a:latin typeface="Arial" panose="020B0604020202020204" pitchFamily="34" charset="0"/>
                <a:sym typeface="Symbol" panose="05050102010706020507" pitchFamily="18" charset="2"/>
              </a:rPr>
              <a:t></a:t>
            </a:r>
            <a:r>
              <a:rPr lang="en-US" altLang="zh-CN" sz="2400" dirty="0">
                <a:solidFill>
                  <a:srgbClr val="99FF33"/>
                </a:solidFill>
                <a:latin typeface="Arial" panose="020B0604020202020204" pitchFamily="34" charset="0"/>
                <a:ea typeface="楷体_GB2312" pitchFamily="49" charset="-122"/>
              </a:rPr>
              <a:t>1</a:t>
            </a:r>
            <a:r>
              <a:rPr lang="en-US" altLang="zh-CN" sz="2400" dirty="0">
                <a:solidFill>
                  <a:srgbClr val="FFFF00"/>
                </a:solidFill>
                <a:latin typeface="Arial" panose="020B0604020202020204" pitchFamily="34" charset="0"/>
                <a:ea typeface="楷体_GB2312" pitchFamily="49" charset="-122"/>
              </a:rPr>
              <a:t>      2</a:t>
            </a:r>
            <a:r>
              <a:rPr lang="en-US" altLang="zh-CN" sz="2400" dirty="0">
                <a:solidFill>
                  <a:srgbClr val="FFFF00"/>
                </a:solidFill>
                <a:latin typeface="Arial" panose="020B0604020202020204" pitchFamily="34" charset="0"/>
                <a:sym typeface="Symbol" panose="05050102010706020507" pitchFamily="18" charset="2"/>
              </a:rPr>
              <a:t></a:t>
            </a:r>
            <a:r>
              <a:rPr lang="en-US" altLang="zh-CN" sz="2400" dirty="0">
                <a:solidFill>
                  <a:srgbClr val="99FF33"/>
                </a:solidFill>
                <a:latin typeface="Arial" panose="020B0604020202020204" pitchFamily="34" charset="0"/>
                <a:ea typeface="楷体_GB2312" pitchFamily="49" charset="-122"/>
              </a:rPr>
              <a:t>2 </a:t>
            </a:r>
            <a:r>
              <a:rPr lang="en-US" altLang="zh-CN" sz="2400" dirty="0">
                <a:solidFill>
                  <a:srgbClr val="FFFF00"/>
                </a:solidFill>
                <a:latin typeface="Arial" panose="020B0604020202020204" pitchFamily="34" charset="0"/>
                <a:ea typeface="楷体_GB2312" pitchFamily="49" charset="-122"/>
              </a:rPr>
              <a:t>……                                                                2</a:t>
            </a:r>
            <a:r>
              <a:rPr lang="en-US" altLang="zh-CN" sz="2400" dirty="0">
                <a:solidFill>
                  <a:srgbClr val="FFFF00"/>
                </a:solidFill>
                <a:latin typeface="Arial" panose="020B0604020202020204" pitchFamily="34" charset="0"/>
                <a:sym typeface="Symbol" panose="05050102010706020507" pitchFamily="18" charset="2"/>
              </a:rPr>
              <a:t></a:t>
            </a:r>
            <a:r>
              <a:rPr lang="en-US" altLang="zh-CN" sz="2400" dirty="0">
                <a:solidFill>
                  <a:srgbClr val="99FF33"/>
                </a:solidFill>
                <a:latin typeface="Arial" panose="020B0604020202020204" pitchFamily="34" charset="0"/>
                <a:sym typeface="Symbol" panose="05050102010706020507" pitchFamily="18" charset="2"/>
              </a:rPr>
              <a:t>9</a:t>
            </a:r>
            <a:endParaRPr lang="en-US" altLang="zh-CN" sz="2400" dirty="0">
              <a:solidFill>
                <a:srgbClr val="99FF33"/>
              </a:solidFill>
              <a:latin typeface="Arial" panose="020B0604020202020204" pitchFamily="34" charset="0"/>
              <a:ea typeface="楷体_GB2312" pitchFamily="49" charset="-122"/>
            </a:endParaRPr>
          </a:p>
          <a:p>
            <a:pPr lvl="2">
              <a:spcBef>
                <a:spcPct val="0"/>
              </a:spcBef>
              <a:buFontTx/>
              <a:buNone/>
            </a:pPr>
            <a:endParaRPr lang="en-US" altLang="zh-CN" dirty="0">
              <a:solidFill>
                <a:srgbClr val="FFFF00"/>
              </a:solidFill>
              <a:latin typeface="Arial" panose="020B0604020202020204" pitchFamily="34" charset="0"/>
              <a:ea typeface="楷体_GB2312" pitchFamily="49" charset="-122"/>
            </a:endParaRPr>
          </a:p>
          <a:p>
            <a:pPr>
              <a:spcBef>
                <a:spcPct val="0"/>
              </a:spcBef>
              <a:buFontTx/>
              <a:buNone/>
            </a:pPr>
            <a:r>
              <a:rPr lang="en-US" altLang="zh-CN" sz="2400" dirty="0">
                <a:solidFill>
                  <a:srgbClr val="FFFF00"/>
                </a:solidFill>
                <a:latin typeface="Arial" panose="020B0604020202020204" pitchFamily="34" charset="0"/>
                <a:ea typeface="楷体_GB2312" pitchFamily="49" charset="-122"/>
              </a:rPr>
              <a:t>         	 9       9</a:t>
            </a:r>
            <a:r>
              <a:rPr lang="en-US" altLang="zh-CN" sz="2400" dirty="0">
                <a:solidFill>
                  <a:srgbClr val="FFFF00"/>
                </a:solidFill>
                <a:latin typeface="Arial" panose="020B0604020202020204" pitchFamily="34" charset="0"/>
                <a:sym typeface="Symbol" panose="05050102010706020507" pitchFamily="18" charset="2"/>
              </a:rPr>
              <a:t></a:t>
            </a:r>
            <a:r>
              <a:rPr lang="en-US" altLang="zh-CN" sz="2400" dirty="0">
                <a:solidFill>
                  <a:srgbClr val="99FF33"/>
                </a:solidFill>
                <a:latin typeface="Arial" panose="020B0604020202020204" pitchFamily="34" charset="0"/>
                <a:ea typeface="楷体_GB2312" pitchFamily="49" charset="-122"/>
              </a:rPr>
              <a:t>1</a:t>
            </a:r>
            <a:r>
              <a:rPr lang="en-US" altLang="zh-CN" sz="2400" dirty="0">
                <a:solidFill>
                  <a:srgbClr val="FFFF00"/>
                </a:solidFill>
                <a:latin typeface="Arial" panose="020B0604020202020204" pitchFamily="34" charset="0"/>
                <a:ea typeface="楷体_GB2312" pitchFamily="49" charset="-122"/>
              </a:rPr>
              <a:t>      9</a:t>
            </a:r>
            <a:r>
              <a:rPr lang="en-US" altLang="zh-CN" sz="2400" dirty="0">
                <a:solidFill>
                  <a:srgbClr val="FFFF00"/>
                </a:solidFill>
                <a:latin typeface="Arial" panose="020B0604020202020204" pitchFamily="34" charset="0"/>
                <a:sym typeface="Symbol" panose="05050102010706020507" pitchFamily="18" charset="2"/>
              </a:rPr>
              <a:t></a:t>
            </a:r>
            <a:r>
              <a:rPr lang="en-US" altLang="zh-CN" sz="2400" dirty="0">
                <a:solidFill>
                  <a:srgbClr val="99FF33"/>
                </a:solidFill>
                <a:latin typeface="Arial" panose="020B0604020202020204" pitchFamily="34" charset="0"/>
                <a:ea typeface="楷体_GB2312" pitchFamily="49" charset="-122"/>
              </a:rPr>
              <a:t>2 </a:t>
            </a:r>
            <a:r>
              <a:rPr lang="en-US" altLang="zh-CN" sz="2400" dirty="0">
                <a:solidFill>
                  <a:srgbClr val="FFFF00"/>
                </a:solidFill>
                <a:latin typeface="Arial" panose="020B0604020202020204" pitchFamily="34" charset="0"/>
                <a:ea typeface="楷体_GB2312" pitchFamily="49" charset="-122"/>
              </a:rPr>
              <a:t>……                                                                9</a:t>
            </a:r>
            <a:r>
              <a:rPr lang="en-US" altLang="zh-CN" sz="2400" dirty="0">
                <a:solidFill>
                  <a:srgbClr val="FFFF00"/>
                </a:solidFill>
                <a:latin typeface="Arial" panose="020B0604020202020204" pitchFamily="34" charset="0"/>
                <a:sym typeface="Symbol" panose="05050102010706020507" pitchFamily="18" charset="2"/>
              </a:rPr>
              <a:t></a:t>
            </a:r>
            <a:r>
              <a:rPr lang="en-US" altLang="zh-CN" sz="2400" dirty="0">
                <a:solidFill>
                  <a:srgbClr val="99FF33"/>
                </a:solidFill>
                <a:latin typeface="Arial" panose="020B0604020202020204" pitchFamily="34" charset="0"/>
                <a:ea typeface="楷体_GB2312" pitchFamily="49" charset="-122"/>
              </a:rPr>
              <a:t>9 </a:t>
            </a:r>
            <a:endParaRPr lang="en-US" altLang="zh-CN" sz="2400" dirty="0">
              <a:solidFill>
                <a:srgbClr val="99FF33"/>
              </a:solidFill>
              <a:latin typeface="Arial" panose="020B0604020202020204" pitchFamily="34" charset="0"/>
              <a:ea typeface="楷体_GB2312" pitchFamily="49" charset="-122"/>
            </a:endParaRPr>
          </a:p>
        </p:txBody>
      </p:sp>
      <p:sp>
        <p:nvSpPr>
          <p:cNvPr id="32784" name="Text Box 16"/>
          <p:cNvSpPr txBox="1">
            <a:spLocks noChangeArrowheads="1"/>
          </p:cNvSpPr>
          <p:nvPr/>
        </p:nvSpPr>
        <p:spPr bwMode="auto">
          <a:xfrm>
            <a:off x="788407" y="1606235"/>
            <a:ext cx="346310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med"/>
                <a:tailEnd type="none" w="lg" len="me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如打印一</a:t>
            </a:r>
            <a:r>
              <a:rPr lang="en-US" altLang="zh-CN" sz="2400" dirty="0">
                <a:solidFill>
                  <a:srgbClr val="FFFFCC"/>
                </a:solidFill>
                <a:latin typeface="Arial" panose="020B0604020202020204" pitchFamily="34" charset="0"/>
                <a:ea typeface="楷体_GB2312" pitchFamily="49" charset="-122"/>
              </a:rPr>
              <a:t>9</a:t>
            </a:r>
            <a:r>
              <a:rPr lang="en-US" altLang="zh-CN" sz="2400" dirty="0">
                <a:solidFill>
                  <a:srgbClr val="FFFFCC"/>
                </a:solidFill>
                <a:latin typeface="Arial" panose="020B0604020202020204" pitchFamily="34" charset="0"/>
                <a:sym typeface="Symbol" panose="05050102010706020507" pitchFamily="18" charset="2"/>
              </a:rPr>
              <a:t></a:t>
            </a:r>
            <a:r>
              <a:rPr lang="en-US" altLang="zh-CN" sz="2400" dirty="0">
                <a:solidFill>
                  <a:srgbClr val="FFFFCC"/>
                </a:solidFill>
                <a:latin typeface="Arial" panose="020B0604020202020204" pitchFamily="34" charset="0"/>
                <a:ea typeface="楷体_GB2312" pitchFamily="49" charset="-122"/>
              </a:rPr>
              <a:t>9</a:t>
            </a:r>
            <a:r>
              <a:rPr lang="zh-CN" altLang="en-US" sz="2400" dirty="0">
                <a:solidFill>
                  <a:srgbClr val="FFFFCC"/>
                </a:solidFill>
                <a:latin typeface="Arial" panose="020B0604020202020204" pitchFamily="34" charset="0"/>
                <a:ea typeface="楷体_GB2312" pitchFamily="49" charset="-122"/>
              </a:rPr>
              <a:t>的乘法表：</a:t>
            </a:r>
            <a:endParaRPr lang="zh-CN" altLang="en-US" sz="2400" dirty="0">
              <a:solidFill>
                <a:srgbClr val="FFFFCC"/>
              </a:solidFill>
              <a:latin typeface="Arial" panose="020B0604020202020204" pitchFamily="34" charset="0"/>
              <a:ea typeface="楷体_GB2312" pitchFamily="49" charset="-122"/>
            </a:endParaRPr>
          </a:p>
        </p:txBody>
      </p:sp>
      <p:sp>
        <p:nvSpPr>
          <p:cNvPr id="32785" name="AutoShape 17"/>
          <p:cNvSpPr/>
          <p:nvPr/>
        </p:nvSpPr>
        <p:spPr bwMode="auto">
          <a:xfrm>
            <a:off x="3375811" y="6248400"/>
            <a:ext cx="4762500" cy="457200"/>
          </a:xfrm>
          <a:prstGeom prst="accentCallout2">
            <a:avLst>
              <a:gd name="adj1" fmla="val 25000"/>
              <a:gd name="adj2" fmla="val -1602"/>
              <a:gd name="adj3" fmla="val 25000"/>
              <a:gd name="adj4" fmla="val -8731"/>
              <a:gd name="adj5" fmla="val -315625"/>
              <a:gd name="adj6" fmla="val -8801"/>
            </a:avLst>
          </a:prstGeom>
          <a:noFill/>
          <a:ln w="12700">
            <a:solidFill>
              <a:srgbClr val="99FF33"/>
            </a:solidFill>
            <a:miter lim="800000"/>
            <a:headEnd type="none" w="lg" len="med"/>
            <a:tailEnd type="non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en-US" altLang="zh-CN" sz="2400">
                <a:solidFill>
                  <a:srgbClr val="00FF00"/>
                </a:solidFill>
                <a:latin typeface="Arial" panose="020B0604020202020204" pitchFamily="34" charset="0"/>
                <a:ea typeface="楷体_GB2312" pitchFamily="49" charset="-122"/>
              </a:rPr>
              <a:t>i=1</a:t>
            </a:r>
            <a:r>
              <a:rPr kumimoji="0" lang="zh-CN" altLang="en-US" sz="2400">
                <a:solidFill>
                  <a:srgbClr val="00FF00"/>
                </a:solidFill>
                <a:latin typeface="Arial" panose="020B0604020202020204" pitchFamily="34" charset="0"/>
                <a:ea typeface="楷体_GB2312" pitchFamily="49" charset="-122"/>
              </a:rPr>
              <a:t>时，</a:t>
            </a:r>
            <a:r>
              <a:rPr kumimoji="0" lang="en-US" altLang="zh-CN" sz="2400">
                <a:solidFill>
                  <a:srgbClr val="FFFF00"/>
                </a:solidFill>
                <a:latin typeface="Arial" panose="020B0604020202020204" pitchFamily="34" charset="0"/>
                <a:ea typeface="楷体_GB2312" pitchFamily="49" charset="-122"/>
              </a:rPr>
              <a:t>j</a:t>
            </a:r>
            <a:r>
              <a:rPr kumimoji="0" lang="zh-CN" altLang="en-US" sz="2400">
                <a:solidFill>
                  <a:srgbClr val="FFFF00"/>
                </a:solidFill>
                <a:latin typeface="Arial" panose="020B0604020202020204" pitchFamily="34" charset="0"/>
                <a:ea typeface="楷体_GB2312" pitchFamily="49" charset="-122"/>
              </a:rPr>
              <a:t>从</a:t>
            </a:r>
            <a:r>
              <a:rPr kumimoji="0" lang="en-US" altLang="zh-CN" sz="2400">
                <a:solidFill>
                  <a:srgbClr val="FFFF00"/>
                </a:solidFill>
                <a:latin typeface="Arial" panose="020B0604020202020204" pitchFamily="34" charset="0"/>
                <a:ea typeface="楷体_GB2312" pitchFamily="49" charset="-122"/>
              </a:rPr>
              <a:t>1</a:t>
            </a:r>
            <a:r>
              <a:rPr kumimoji="0" lang="zh-CN" altLang="en-US" sz="2400">
                <a:solidFill>
                  <a:srgbClr val="FFFF00"/>
                </a:solidFill>
                <a:latin typeface="Arial" panose="020B0604020202020204" pitchFamily="34" charset="0"/>
                <a:ea typeface="楷体_GB2312" pitchFamily="49" charset="-122"/>
              </a:rPr>
              <a:t>变化到</a:t>
            </a:r>
            <a:r>
              <a:rPr kumimoji="0" lang="en-US" altLang="zh-CN" sz="2400">
                <a:solidFill>
                  <a:srgbClr val="FFFF00"/>
                </a:solidFill>
                <a:latin typeface="Arial" panose="020B0604020202020204" pitchFamily="34" charset="0"/>
                <a:ea typeface="楷体_GB2312" pitchFamily="49" charset="-122"/>
              </a:rPr>
              <a:t>9</a:t>
            </a:r>
            <a:r>
              <a:rPr kumimoji="0" lang="zh-CN" altLang="en-US" sz="2400">
                <a:solidFill>
                  <a:srgbClr val="FFFF00"/>
                </a:solidFill>
                <a:latin typeface="Arial" panose="020B0604020202020204" pitchFamily="34" charset="0"/>
                <a:ea typeface="楷体_GB2312" pitchFamily="49" charset="-122"/>
              </a:rPr>
              <a:t>，完</a:t>
            </a:r>
            <a:r>
              <a:rPr kumimoji="0" lang="en-US" altLang="zh-CN" sz="2400">
                <a:solidFill>
                  <a:srgbClr val="FFFF00"/>
                </a:solidFill>
                <a:latin typeface="Arial" panose="020B0604020202020204" pitchFamily="34" charset="0"/>
                <a:ea typeface="楷体_GB2312" pitchFamily="49" charset="-122"/>
              </a:rPr>
              <a:t>i*j  </a:t>
            </a:r>
            <a:r>
              <a:rPr kumimoji="0" lang="zh-CN" altLang="en-US" sz="2400">
                <a:solidFill>
                  <a:srgbClr val="FFFF00"/>
                </a:solidFill>
                <a:latin typeface="Arial" panose="020B0604020202020204" pitchFamily="34" charset="0"/>
                <a:ea typeface="楷体_GB2312" pitchFamily="49" charset="-122"/>
              </a:rPr>
              <a:t>。</a:t>
            </a:r>
            <a:endParaRPr kumimoji="0" lang="zh-CN" altLang="en-US" sz="2400" dirty="0">
              <a:solidFill>
                <a:srgbClr val="FFFF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horizontal)">
                                      <p:cBhvr>
                                        <p:cTn id="7" dur="500"/>
                                        <p:tgtEl>
                                          <p:spTgt spid="32770"/>
                                        </p:tgtEl>
                                      </p:cBhvr>
                                    </p:animEffect>
                                  </p:childTnLst>
                                  <p:subTnLst>
                                    <p:audio>
                                      <p:cMediaNode>
                                        <p:cTn display="0" masterRel="sameClick">
                                          <p:stCondLst>
                                            <p:cond evt="begin" delay="0">
                                              <p:tn val="5"/>
                                            </p:cond>
                                          </p:stCondLst>
                                          <p:endCondLst>
                                            <p:cond evt="onStopAudio" delay="0">
                                              <p:tgtEl>
                                                <p:sldTgt/>
                                              </p:tgtEl>
                                            </p:cond>
                                          </p:endCondLst>
                                        </p:cTn>
                                        <p:tgtEl>
                                          <p:sndTgt r:embed="rId1" name="notify.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box(in)">
                                      <p:cBhvr>
                                        <p:cTn id="12" dur="500"/>
                                        <p:tgtEl>
                                          <p:spTgt spid="32771"/>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327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2784"/>
                                        </p:tgtEl>
                                        <p:attrNameLst>
                                          <p:attrName>style.visibility</p:attrName>
                                        </p:attrNameLst>
                                      </p:cBhvr>
                                      <p:to>
                                        <p:strVal val="visible"/>
                                      </p:to>
                                    </p:set>
                                    <p:animEffect transition="in" filter="box(in)">
                                      <p:cBhvr>
                                        <p:cTn id="21" dur="500"/>
                                        <p:tgtEl>
                                          <p:spTgt spid="32784"/>
                                        </p:tgtEl>
                                      </p:cBhvr>
                                    </p:animEffect>
                                  </p:childTnLst>
                                  <p:subTnLst>
                                    <p:audio>
                                      <p:cMediaNode>
                                        <p:cTn display="0" masterRel="sameClick">
                                          <p:stCondLst>
                                            <p:cond evt="begin" delay="0">
                                              <p:tn val="19"/>
                                            </p:cond>
                                          </p:stCondLst>
                                          <p:endCondLst>
                                            <p:cond evt="onStopAudio" delay="0">
                                              <p:tgtEl>
                                                <p:sldTgt/>
                                              </p:tgtEl>
                                            </p:cond>
                                          </p:endCondLst>
                                        </p:cTn>
                                        <p:tgtEl>
                                          <p:sndTgt r:embed="rId3" name="laser.wav"/>
                                        </p:tgtEl>
                                      </p:cMediaNode>
                                    </p:audio>
                                  </p:sub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32783"/>
                                        </p:tgtEl>
                                        <p:attrNameLst>
                                          <p:attrName>style.visibility</p:attrName>
                                        </p:attrNameLst>
                                      </p:cBhvr>
                                      <p:to>
                                        <p:strVal val="visible"/>
                                      </p:to>
                                    </p:set>
                                    <p:anim calcmode="lin" valueType="num">
                                      <p:cBhvr>
                                        <p:cTn id="26" dur="500" fill="hold"/>
                                        <p:tgtEl>
                                          <p:spTgt spid="32783"/>
                                        </p:tgtEl>
                                        <p:attrNameLst>
                                          <p:attrName>ppt_w</p:attrName>
                                        </p:attrNameLst>
                                      </p:cBhvr>
                                      <p:tavLst>
                                        <p:tav tm="0">
                                          <p:val>
                                            <p:fltVal val="0"/>
                                          </p:val>
                                        </p:tav>
                                        <p:tav tm="100000">
                                          <p:val>
                                            <p:strVal val="#ppt_w"/>
                                          </p:val>
                                        </p:tav>
                                      </p:tavLst>
                                    </p:anim>
                                    <p:anim calcmode="lin" valueType="num">
                                      <p:cBhvr>
                                        <p:cTn id="27" dur="500" fill="hold"/>
                                        <p:tgtEl>
                                          <p:spTgt spid="32783"/>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2785"/>
                                        </p:tgtEl>
                                        <p:attrNameLst>
                                          <p:attrName>style.visibility</p:attrName>
                                        </p:attrNameLst>
                                      </p:cBhvr>
                                      <p:to>
                                        <p:strVal val="visible"/>
                                      </p:to>
                                    </p:set>
                                    <p:animEffect transition="in" filter="strips(downRight)">
                                      <p:cBhvr>
                                        <p:cTn id="32" dur="500"/>
                                        <p:tgtEl>
                                          <p:spTgt spid="32785"/>
                                        </p:tgtEl>
                                      </p:cBhvr>
                                    </p:animEffect>
                                  </p:childTnLst>
                                  <p:subTnLst>
                                    <p:set>
                                      <p:cBhvr override="childStyle">
                                        <p:cTn dur="1" fill="hold" display="0" masterRel="nextClick" afterEffect="1"/>
                                        <p:tgtEl>
                                          <p:spTgt spid="3278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utoUpdateAnimBg="0"/>
      <p:bldP spid="32772" grpId="0" autoUpdateAnimBg="0"/>
      <p:bldP spid="32783" grpId="0" autoUpdateAnimBg="0"/>
      <p:bldP spid="32784" grpId="0" autoUpdateAnimBg="0"/>
      <p:bldP spid="3278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80657" y="189208"/>
            <a:ext cx="9701543" cy="457200"/>
          </a:xfrm>
        </p:spPr>
        <p:txBody>
          <a:bodyPr>
            <a:normAutofit fontScale="90000"/>
          </a:bodyPr>
          <a:lstStyle/>
          <a:p>
            <a:pPr eaLnBrk="1" hangingPunct="1"/>
            <a:r>
              <a:rPr lang="zh-CN" altLang="en-US" sz="3200" b="1" dirty="0">
                <a:solidFill>
                  <a:srgbClr val="FFFF66"/>
                </a:solidFill>
                <a:ea typeface="华文新魏" panose="02010800040101010101" pitchFamily="2" charset="-122"/>
              </a:rPr>
              <a:t>      多重循环</a:t>
            </a:r>
            <a:endParaRPr lang="zh-CN" altLang="en-US" sz="3200" b="1" dirty="0">
              <a:solidFill>
                <a:srgbClr val="FFFF66"/>
              </a:solidFill>
              <a:ea typeface="华文新魏" panose="02010800040101010101" pitchFamily="2" charset="-122"/>
            </a:endParaRPr>
          </a:p>
        </p:txBody>
      </p:sp>
      <p:sp>
        <p:nvSpPr>
          <p:cNvPr id="61443" name="Text Box 3"/>
          <p:cNvSpPr txBox="1">
            <a:spLocks noChangeArrowheads="1"/>
          </p:cNvSpPr>
          <p:nvPr/>
        </p:nvSpPr>
        <p:spPr bwMode="auto">
          <a:xfrm>
            <a:off x="998175" y="726203"/>
            <a:ext cx="2540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dirty="0">
                <a:solidFill>
                  <a:srgbClr val="FFFFCC"/>
                </a:solidFill>
                <a:latin typeface="Arial" panose="020B0604020202020204" pitchFamily="34" charset="0"/>
                <a:ea typeface="楷体_GB2312" pitchFamily="49" charset="-122"/>
              </a:rPr>
              <a:t>打印</a:t>
            </a:r>
            <a:r>
              <a:rPr kumimoji="0" lang="en-US" altLang="zh-CN" sz="2400" dirty="0">
                <a:solidFill>
                  <a:srgbClr val="FFFFCC"/>
                </a:solidFill>
                <a:latin typeface="Arial" panose="020B0604020202020204" pitchFamily="34" charset="0"/>
                <a:ea typeface="楷体_GB2312" pitchFamily="49" charset="-122"/>
              </a:rPr>
              <a:t>9</a:t>
            </a:r>
            <a:r>
              <a:rPr kumimoji="0" lang="en-US" altLang="zh-CN" sz="2400" dirty="0">
                <a:solidFill>
                  <a:srgbClr val="FFFFCC"/>
                </a:solidFill>
                <a:latin typeface="Arial" panose="020B0604020202020204" pitchFamily="34" charset="0"/>
                <a:ea typeface="楷体_GB2312" pitchFamily="49" charset="-122"/>
                <a:sym typeface="Symbol" panose="05050102010706020507" pitchFamily="18" charset="2"/>
              </a:rPr>
              <a:t></a:t>
            </a:r>
            <a:r>
              <a:rPr kumimoji="0" lang="en-US" altLang="zh-CN" sz="2400" dirty="0">
                <a:solidFill>
                  <a:srgbClr val="FFFFCC"/>
                </a:solidFill>
                <a:latin typeface="Arial" panose="020B0604020202020204" pitchFamily="34" charset="0"/>
                <a:ea typeface="楷体_GB2312" pitchFamily="49" charset="-122"/>
              </a:rPr>
              <a:t>9</a:t>
            </a:r>
            <a:r>
              <a:rPr kumimoji="0" lang="zh-CN" altLang="en-US" sz="2400" dirty="0">
                <a:solidFill>
                  <a:srgbClr val="FFFFCC"/>
                </a:solidFill>
                <a:latin typeface="Arial" panose="020B0604020202020204" pitchFamily="34" charset="0"/>
                <a:ea typeface="楷体_GB2312" pitchFamily="49" charset="-122"/>
              </a:rPr>
              <a:t>乘法表。</a:t>
            </a:r>
            <a:endParaRPr kumimoji="0" lang="zh-CN" altLang="en-US" sz="2400" dirty="0">
              <a:solidFill>
                <a:srgbClr val="FFFFCC"/>
              </a:solidFill>
            </a:endParaRPr>
          </a:p>
        </p:txBody>
      </p:sp>
      <p:sp>
        <p:nvSpPr>
          <p:cNvPr id="61444" name="Text Box 4"/>
          <p:cNvSpPr txBox="1">
            <a:spLocks noChangeArrowheads="1"/>
          </p:cNvSpPr>
          <p:nvPr/>
        </p:nvSpPr>
        <p:spPr bwMode="auto">
          <a:xfrm>
            <a:off x="1058501" y="1286347"/>
            <a:ext cx="3570506"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CC"/>
                </a:solidFill>
                <a:latin typeface="Arial" panose="020B0604020202020204" pitchFamily="34" charset="0"/>
              </a:rPr>
              <a:t>#include &lt;iostream&gt;</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#include &lt;</a:t>
            </a:r>
            <a:r>
              <a:rPr kumimoji="0" lang="en-US" altLang="zh-CN" sz="2400" dirty="0" err="1">
                <a:solidFill>
                  <a:srgbClr val="FFFFCC"/>
                </a:solidFill>
                <a:latin typeface="Arial" panose="020B0604020202020204" pitchFamily="34" charset="0"/>
              </a:rPr>
              <a:t>iomainp</a:t>
            </a:r>
            <a:r>
              <a:rPr kumimoji="0" lang="en-US" altLang="zh-CN" sz="2400" dirty="0">
                <a:solidFill>
                  <a:srgbClr val="FFFFCC"/>
                </a:solidFill>
                <a:latin typeface="Arial" panose="020B0604020202020204" pitchFamily="34" charset="0"/>
              </a:rPr>
              <a:t>&gt;</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using namespace std; </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int main (void ){  </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    int </a:t>
            </a:r>
            <a:r>
              <a:rPr kumimoji="0" lang="en-US" altLang="zh-CN" sz="2400" dirty="0" err="1">
                <a:solidFill>
                  <a:srgbClr val="FFFFCC"/>
                </a:solidFill>
                <a:latin typeface="Arial" panose="020B0604020202020204" pitchFamily="34" charset="0"/>
              </a:rPr>
              <a:t>i,j</a:t>
            </a:r>
            <a:r>
              <a:rPr kumimoji="0" lang="en-US" altLang="zh-CN" sz="2400" dirty="0">
                <a:solidFill>
                  <a:srgbClr val="FFFFCC"/>
                </a:solidFill>
                <a:latin typeface="Arial" panose="020B0604020202020204" pitchFamily="34" charset="0"/>
              </a:rPr>
              <a:t> ;</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    for  (</a:t>
            </a:r>
            <a:r>
              <a:rPr kumimoji="0" lang="en-US" altLang="zh-CN" sz="2400" dirty="0" err="1">
                <a:solidFill>
                  <a:srgbClr val="FFFFCC"/>
                </a:solidFill>
                <a:latin typeface="Arial" panose="020B0604020202020204" pitchFamily="34" charset="0"/>
              </a:rPr>
              <a:t>i</a:t>
            </a:r>
            <a:r>
              <a:rPr kumimoji="0" lang="en-US" altLang="zh-CN" sz="2400" dirty="0">
                <a:solidFill>
                  <a:srgbClr val="FFFFCC"/>
                </a:solidFill>
                <a:latin typeface="Arial" panose="020B0604020202020204" pitchFamily="34" charset="0"/>
              </a:rPr>
              <a:t> =1; </a:t>
            </a:r>
            <a:r>
              <a:rPr kumimoji="0" lang="en-US" altLang="zh-CN" sz="2400" dirty="0" err="1">
                <a:solidFill>
                  <a:srgbClr val="FFFFCC"/>
                </a:solidFill>
                <a:latin typeface="Arial" panose="020B0604020202020204" pitchFamily="34" charset="0"/>
              </a:rPr>
              <a:t>i</a:t>
            </a:r>
            <a:r>
              <a:rPr kumimoji="0" lang="en-US" altLang="zh-CN" sz="2400" dirty="0">
                <a:solidFill>
                  <a:srgbClr val="FFFFCC"/>
                </a:solidFill>
                <a:latin typeface="Arial" panose="020B0604020202020204" pitchFamily="34" charset="0"/>
              </a:rPr>
              <a:t> &lt;= 9; </a:t>
            </a:r>
            <a:r>
              <a:rPr kumimoji="0" lang="en-US" altLang="zh-CN" sz="2400" dirty="0" err="1">
                <a:solidFill>
                  <a:srgbClr val="FFFFCC"/>
                </a:solidFill>
                <a:latin typeface="Arial" panose="020B0604020202020204" pitchFamily="34" charset="0"/>
              </a:rPr>
              <a:t>i</a:t>
            </a:r>
            <a:r>
              <a:rPr kumimoji="0" lang="en-US" altLang="zh-CN" sz="2400" dirty="0">
                <a:solidFill>
                  <a:srgbClr val="FFFFCC"/>
                </a:solidFill>
                <a:latin typeface="Arial" panose="020B0604020202020204" pitchFamily="34" charset="0"/>
              </a:rPr>
              <a:t>++)</a:t>
            </a:r>
            <a:r>
              <a:rPr kumimoji="0" lang="en-US" altLang="zh-CN" sz="2400" dirty="0">
                <a:solidFill>
                  <a:srgbClr val="FFC000"/>
                </a:solidFill>
                <a:latin typeface="Arial" panose="020B0604020202020204" pitchFamily="34" charset="0"/>
              </a:rPr>
              <a:t>{</a:t>
            </a:r>
            <a:r>
              <a:rPr kumimoji="0" lang="en-US" altLang="zh-CN" sz="2400" dirty="0">
                <a:solidFill>
                  <a:srgbClr val="FFFFCC"/>
                </a:solidFill>
                <a:latin typeface="Arial" panose="020B0604020202020204" pitchFamily="34" charset="0"/>
              </a:rPr>
              <a:t>  </a:t>
            </a:r>
            <a:endParaRPr kumimoji="0" lang="en-US" altLang="zh-CN" sz="2400" dirty="0">
              <a:solidFill>
                <a:srgbClr val="FFFFCC"/>
              </a:solidFill>
              <a:latin typeface="Arial" panose="020B0604020202020204" pitchFamily="34" charset="0"/>
            </a:endParaRPr>
          </a:p>
          <a:p>
            <a:pPr>
              <a:spcBef>
                <a:spcPct val="0"/>
              </a:spcBef>
              <a:buFontTx/>
              <a:buNone/>
            </a:pPr>
            <a:endParaRPr kumimoji="0" lang="en-US" altLang="zh-CN" sz="2400" dirty="0">
              <a:solidFill>
                <a:srgbClr val="FFFFCC"/>
              </a:solidFill>
              <a:latin typeface="Arial" panose="020B0604020202020204" pitchFamily="34" charset="0"/>
            </a:endParaRPr>
          </a:p>
          <a:p>
            <a:pPr>
              <a:spcBef>
                <a:spcPct val="0"/>
              </a:spcBef>
              <a:buFontTx/>
              <a:buNone/>
            </a:pP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        </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          </a:t>
            </a:r>
            <a:r>
              <a:rPr kumimoji="0" lang="en-US" altLang="zh-CN" sz="2400" dirty="0" err="1">
                <a:solidFill>
                  <a:srgbClr val="FFFFCC"/>
                </a:solidFill>
                <a:latin typeface="Arial" panose="020B0604020202020204" pitchFamily="34" charset="0"/>
              </a:rPr>
              <a:t>cout</a:t>
            </a:r>
            <a:r>
              <a:rPr kumimoji="0" lang="en-US" altLang="zh-CN" sz="2400" dirty="0">
                <a:solidFill>
                  <a:srgbClr val="FFFFCC"/>
                </a:solidFill>
                <a:latin typeface="Arial" panose="020B0604020202020204" pitchFamily="34" charset="0"/>
              </a:rPr>
              <a:t> &lt;&lt; </a:t>
            </a:r>
            <a:r>
              <a:rPr kumimoji="0" lang="en-US" altLang="zh-CN" sz="2400" dirty="0" err="1">
                <a:solidFill>
                  <a:srgbClr val="FFFFCC"/>
                </a:solidFill>
                <a:latin typeface="Arial" panose="020B0604020202020204" pitchFamily="34" charset="0"/>
              </a:rPr>
              <a:t>endl</a:t>
            </a:r>
            <a:r>
              <a:rPr kumimoji="0" lang="en-US" altLang="zh-CN" sz="2400" dirty="0">
                <a:solidFill>
                  <a:srgbClr val="FFFFCC"/>
                </a:solidFill>
                <a:latin typeface="Arial" panose="020B0604020202020204" pitchFamily="34" charset="0"/>
              </a:rPr>
              <a:t>;</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C000"/>
                </a:solidFill>
                <a:latin typeface="Arial" panose="020B0604020202020204" pitchFamily="34" charset="0"/>
              </a:rPr>
              <a:t>     }</a:t>
            </a:r>
            <a:endParaRPr kumimoji="0" lang="en-US" altLang="zh-CN" sz="2400" dirty="0">
              <a:solidFill>
                <a:srgbClr val="FFC000"/>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     return 0;</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 }</a:t>
            </a:r>
            <a:endParaRPr kumimoji="0" lang="en-US" altLang="zh-CN" sz="2400" dirty="0">
              <a:solidFill>
                <a:srgbClr val="FFFFCC"/>
              </a:solidFill>
              <a:latin typeface="Arial" panose="020B0604020202020204" pitchFamily="34" charset="0"/>
            </a:endParaRPr>
          </a:p>
        </p:txBody>
      </p:sp>
      <p:sp>
        <p:nvSpPr>
          <p:cNvPr id="61445" name="AutoShape 5"/>
          <p:cNvSpPr/>
          <p:nvPr/>
        </p:nvSpPr>
        <p:spPr bwMode="auto">
          <a:xfrm>
            <a:off x="532522" y="3312660"/>
            <a:ext cx="914400" cy="1944688"/>
          </a:xfrm>
          <a:prstGeom prst="leftBracket">
            <a:avLst>
              <a:gd name="adj" fmla="val 0"/>
            </a:avLst>
          </a:prstGeom>
          <a:noFill/>
          <a:ln w="9525">
            <a:solidFill>
              <a:srgbClr val="FFFFFF"/>
            </a:solidFill>
            <a:round/>
            <a:headEnd type="none" w="lg" len="med"/>
            <a:tailEnd type="none" w="med" len="lg"/>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endParaRPr kumimoji="0" lang="en-US" altLang="zh-CN" sz="2000">
              <a:solidFill>
                <a:srgbClr val="FFFFFF"/>
              </a:solidFill>
              <a:latin typeface="等线" panose="02010600030101010101" charset="-122"/>
              <a:ea typeface="楷体_GB2312" pitchFamily="49" charset="-122"/>
            </a:endParaRPr>
          </a:p>
          <a:p>
            <a:pPr lvl="0" algn="ctr">
              <a:spcBef>
                <a:spcPct val="0"/>
              </a:spcBef>
              <a:buNone/>
            </a:pPr>
            <a:endParaRPr kumimoji="0" lang="en-US" altLang="zh-CN" sz="2000">
              <a:solidFill>
                <a:srgbClr val="FFFFFF"/>
              </a:solidFill>
              <a:latin typeface="等线" panose="02010600030101010101" charset="-122"/>
              <a:ea typeface="楷体_GB2312" pitchFamily="49" charset="-122"/>
            </a:endParaRPr>
          </a:p>
          <a:p>
            <a:pPr lvl="0" algn="ctr">
              <a:spcBef>
                <a:spcPct val="0"/>
              </a:spcBef>
              <a:buNone/>
            </a:pPr>
            <a:r>
              <a:rPr kumimoji="0" lang="zh-CN" altLang="en-US" sz="2000">
                <a:solidFill>
                  <a:srgbClr val="FFFFFF"/>
                </a:solidFill>
                <a:latin typeface="等线" panose="02010600030101010101" charset="-122"/>
                <a:ea typeface="楷体_GB2312" pitchFamily="49" charset="-122"/>
              </a:rPr>
              <a:t>外层循环</a:t>
            </a:r>
            <a:endParaRPr kumimoji="0" lang="zh-CN" altLang="en-US" sz="2000" dirty="0">
              <a:solidFill>
                <a:srgbClr val="FFFFFF"/>
              </a:solidFill>
              <a:latin typeface="等线" panose="02010600030101010101" charset="-122"/>
              <a:ea typeface="楷体_GB2312" pitchFamily="49" charset="-122"/>
            </a:endParaRPr>
          </a:p>
        </p:txBody>
      </p:sp>
      <p:sp>
        <p:nvSpPr>
          <p:cNvPr id="61446" name="AutoShape 6"/>
          <p:cNvSpPr/>
          <p:nvPr/>
        </p:nvSpPr>
        <p:spPr bwMode="auto">
          <a:xfrm flipH="1">
            <a:off x="1031514" y="3792131"/>
            <a:ext cx="792162" cy="719137"/>
          </a:xfrm>
          <a:prstGeom prst="rightBracket">
            <a:avLst>
              <a:gd name="adj" fmla="val 0"/>
            </a:avLst>
          </a:prstGeom>
          <a:noFill/>
          <a:ln w="9525">
            <a:solidFill>
              <a:srgbClr val="00FF00"/>
            </a:solidFill>
            <a:round/>
            <a:headEnd type="none" w="lg" len="med"/>
            <a:tailEnd type="none" w="sm" len="med"/>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000">
                <a:solidFill>
                  <a:srgbClr val="66FF33"/>
                </a:solidFill>
                <a:latin typeface="等线" panose="02010600030101010101" charset="-122"/>
                <a:ea typeface="楷体_GB2312" pitchFamily="49" charset="-122"/>
              </a:rPr>
              <a:t>内层循环</a:t>
            </a:r>
            <a:endParaRPr kumimoji="0" lang="zh-CN" altLang="en-US" sz="2000" dirty="0">
              <a:solidFill>
                <a:srgbClr val="66FF33"/>
              </a:solidFill>
              <a:latin typeface="等线" panose="02010600030101010101" charset="-122"/>
              <a:ea typeface="楷体_GB2312" pitchFamily="49" charset="-122"/>
            </a:endParaRPr>
          </a:p>
        </p:txBody>
      </p:sp>
      <p:sp>
        <p:nvSpPr>
          <p:cNvPr id="61447" name="Text Box 7"/>
          <p:cNvSpPr txBox="1">
            <a:spLocks noChangeArrowheads="1"/>
          </p:cNvSpPr>
          <p:nvPr/>
        </p:nvSpPr>
        <p:spPr bwMode="auto">
          <a:xfrm>
            <a:off x="7191250" y="1286650"/>
            <a:ext cx="119645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a:solidFill>
                  <a:srgbClr val="CCFF33"/>
                </a:solidFill>
                <a:latin typeface="楷体_GB2312" pitchFamily="49" charset="-122"/>
                <a:ea typeface="楷体_GB2312" pitchFamily="49" charset="-122"/>
              </a:rPr>
              <a:t>说明： </a:t>
            </a:r>
            <a:endParaRPr kumimoji="0" lang="zh-CN" altLang="en-US" sz="2400">
              <a:solidFill>
                <a:srgbClr val="CCFF33"/>
              </a:solidFill>
            </a:endParaRPr>
          </a:p>
        </p:txBody>
      </p:sp>
      <p:sp>
        <p:nvSpPr>
          <p:cNvPr id="61448" name="Text Box 8"/>
          <p:cNvSpPr txBox="1">
            <a:spLocks noChangeArrowheads="1"/>
          </p:cNvSpPr>
          <p:nvPr/>
        </p:nvSpPr>
        <p:spPr bwMode="auto">
          <a:xfrm>
            <a:off x="7226175" y="1667650"/>
            <a:ext cx="418285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a:solidFill>
                  <a:srgbClr val="FFFFCC"/>
                </a:solidFill>
                <a:latin typeface="宋体" panose="02010600030101010101" pitchFamily="2" charset="-122"/>
                <a:ea typeface="华文新魏" panose="02010800040101010101" pitchFamily="2" charset="-122"/>
              </a:rPr>
              <a:t>⒈</a:t>
            </a:r>
            <a:r>
              <a:rPr kumimoji="0" lang="zh-CN" altLang="en-US" sz="2400">
                <a:solidFill>
                  <a:srgbClr val="FFFFCC"/>
                </a:solidFill>
                <a:latin typeface="宋体" panose="02010600030101010101" pitchFamily="2" charset="-122"/>
                <a:ea typeface="楷体_GB2312" pitchFamily="49" charset="-122"/>
              </a:rPr>
              <a:t>内外层循环采用缩进形式。</a:t>
            </a:r>
            <a:endParaRPr kumimoji="0" lang="zh-CN" altLang="en-US" sz="2400">
              <a:solidFill>
                <a:srgbClr val="FFFFCC"/>
              </a:solidFill>
              <a:latin typeface="宋体" panose="02010600030101010101" pitchFamily="2" charset="-122"/>
              <a:ea typeface="楷体_GB2312" pitchFamily="49" charset="-122"/>
            </a:endParaRPr>
          </a:p>
        </p:txBody>
      </p:sp>
      <p:sp>
        <p:nvSpPr>
          <p:cNvPr id="61449" name="Text Box 9"/>
          <p:cNvSpPr txBox="1">
            <a:spLocks noChangeArrowheads="1"/>
          </p:cNvSpPr>
          <p:nvPr/>
        </p:nvSpPr>
        <p:spPr bwMode="auto">
          <a:xfrm>
            <a:off x="6616574" y="2124850"/>
            <a:ext cx="502920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CC"/>
                </a:solidFill>
                <a:latin typeface="Arial" panose="020B0604020202020204" pitchFamily="34" charset="0"/>
                <a:ea typeface="华文新魏" panose="02010800040101010101" pitchFamily="2" charset="-122"/>
              </a:rPr>
              <a:t>        ⒉</a:t>
            </a:r>
            <a:r>
              <a:rPr kumimoji="0" lang="en-US" altLang="zh-CN" sz="2400" dirty="0">
                <a:solidFill>
                  <a:srgbClr val="FFFFCC"/>
                </a:solidFill>
                <a:latin typeface="Arial" panose="020B0604020202020204" pitchFamily="34" charset="0"/>
                <a:ea typeface="楷体_GB2312" pitchFamily="49" charset="-122"/>
              </a:rPr>
              <a:t>while</a:t>
            </a:r>
            <a:r>
              <a:rPr kumimoji="0" lang="zh-CN" altLang="en-US" sz="2400" dirty="0">
                <a:solidFill>
                  <a:srgbClr val="FFFFCC"/>
                </a:solidFill>
                <a:latin typeface="Arial" panose="020B0604020202020204" pitchFamily="34" charset="0"/>
                <a:ea typeface="楷体_GB2312" pitchFamily="49" charset="-122"/>
              </a:rPr>
              <a:t>和</a:t>
            </a:r>
            <a:r>
              <a:rPr kumimoji="0" lang="en-US" altLang="zh-CN" sz="2400" dirty="0">
                <a:solidFill>
                  <a:srgbClr val="FFFFCC"/>
                </a:solidFill>
                <a:latin typeface="Arial" panose="020B0604020202020204" pitchFamily="34" charset="0"/>
                <a:ea typeface="楷体_GB2312" pitchFamily="49" charset="-122"/>
              </a:rPr>
              <a:t>do- while</a:t>
            </a:r>
            <a:r>
              <a:rPr kumimoji="0" lang="zh-CN" altLang="en-US" sz="2400" dirty="0">
                <a:solidFill>
                  <a:srgbClr val="FFFFCC"/>
                </a:solidFill>
                <a:latin typeface="Arial" panose="020B0604020202020204" pitchFamily="34" charset="0"/>
                <a:ea typeface="楷体_GB2312" pitchFamily="49" charset="-122"/>
              </a:rPr>
              <a:t>和</a:t>
            </a:r>
            <a:r>
              <a:rPr kumimoji="0" lang="en-US" altLang="zh-CN" sz="2400" dirty="0">
                <a:solidFill>
                  <a:srgbClr val="FFFFCC"/>
                </a:solidFill>
                <a:latin typeface="Arial" panose="020B0604020202020204" pitchFamily="34" charset="0"/>
                <a:ea typeface="楷体_GB2312" pitchFamily="49" charset="-122"/>
              </a:rPr>
              <a:t>for</a:t>
            </a:r>
            <a:r>
              <a:rPr kumimoji="0" lang="zh-CN" altLang="en-US" sz="2400" dirty="0">
                <a:solidFill>
                  <a:srgbClr val="FFFFCC"/>
                </a:solidFill>
                <a:latin typeface="Arial" panose="020B0604020202020204" pitchFamily="34" charset="0"/>
                <a:ea typeface="楷体_GB2312" pitchFamily="49" charset="-122"/>
              </a:rPr>
              <a:t>可以</a:t>
            </a:r>
            <a:endParaRPr kumimoji="0" lang="zh-CN" altLang="en-US" sz="2400" dirty="0">
              <a:solidFill>
                <a:srgbClr val="FFFFCC"/>
              </a:solidFill>
              <a:latin typeface="Arial" panose="020B0604020202020204" pitchFamily="34" charset="0"/>
              <a:ea typeface="楷体_GB2312" pitchFamily="49" charset="-122"/>
            </a:endParaRPr>
          </a:p>
          <a:p>
            <a:pPr>
              <a:spcBef>
                <a:spcPct val="0"/>
              </a:spcBef>
              <a:buFontTx/>
              <a:buNone/>
            </a:pPr>
            <a:r>
              <a:rPr kumimoji="0" lang="zh-CN" altLang="en-US" sz="2400" dirty="0">
                <a:solidFill>
                  <a:srgbClr val="FFFFCC"/>
                </a:solidFill>
                <a:latin typeface="Arial" panose="020B0604020202020204" pitchFamily="34" charset="0"/>
                <a:ea typeface="楷体_GB2312" pitchFamily="49" charset="-122"/>
              </a:rPr>
              <a:t>        相互嵌套。</a:t>
            </a:r>
            <a:endParaRPr kumimoji="0" lang="zh-CN" altLang="en-US" sz="2400" dirty="0">
              <a:solidFill>
                <a:srgbClr val="FFFFCC"/>
              </a:solidFill>
            </a:endParaRPr>
          </a:p>
        </p:txBody>
      </p:sp>
      <p:sp>
        <p:nvSpPr>
          <p:cNvPr id="61450" name="Text Box 10"/>
          <p:cNvSpPr txBox="1">
            <a:spLocks noChangeArrowheads="1"/>
          </p:cNvSpPr>
          <p:nvPr/>
        </p:nvSpPr>
        <p:spPr bwMode="auto">
          <a:xfrm>
            <a:off x="6845174" y="2856688"/>
            <a:ext cx="4639709"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CC"/>
                </a:solidFill>
                <a:latin typeface="楷体_GB2312" pitchFamily="49" charset="-122"/>
                <a:ea typeface="楷体_GB2312" pitchFamily="49" charset="-122"/>
              </a:rPr>
              <a:t>     </a:t>
            </a:r>
            <a:r>
              <a:rPr kumimoji="0" lang="en-US" altLang="zh-CN" sz="2400" dirty="0">
                <a:solidFill>
                  <a:srgbClr val="FFFFCC"/>
                </a:solidFill>
                <a:latin typeface="华文新魏" panose="02010800040101010101" pitchFamily="2" charset="-122"/>
                <a:ea typeface="华文新魏" panose="02010800040101010101" pitchFamily="2" charset="-122"/>
              </a:rPr>
              <a:t>⒊</a:t>
            </a:r>
            <a:r>
              <a:rPr kumimoji="0" lang="zh-CN" altLang="en-US" sz="2400" dirty="0">
                <a:solidFill>
                  <a:srgbClr val="FFFFCC"/>
                </a:solidFill>
                <a:latin typeface="楷体_GB2312" pitchFamily="49" charset="-122"/>
                <a:ea typeface="楷体_GB2312" pitchFamily="49" charset="-122"/>
              </a:rPr>
              <a:t>执行次数为内层循环次数和</a:t>
            </a:r>
            <a:endParaRPr kumimoji="0" lang="zh-CN" altLang="en-US" sz="2400" dirty="0">
              <a:solidFill>
                <a:srgbClr val="FFFFCC"/>
              </a:solidFill>
              <a:latin typeface="楷体_GB2312" pitchFamily="49" charset="-122"/>
              <a:ea typeface="楷体_GB2312" pitchFamily="49" charset="-122"/>
            </a:endParaRPr>
          </a:p>
          <a:p>
            <a:pPr>
              <a:spcBef>
                <a:spcPct val="0"/>
              </a:spcBef>
              <a:buFontTx/>
              <a:buNone/>
            </a:pPr>
            <a:r>
              <a:rPr kumimoji="0" lang="zh-CN" altLang="en-US" sz="2400" dirty="0">
                <a:solidFill>
                  <a:srgbClr val="FFFFCC"/>
                </a:solidFill>
                <a:latin typeface="楷体_GB2312" pitchFamily="49" charset="-122"/>
                <a:ea typeface="楷体_GB2312" pitchFamily="49" charset="-122"/>
              </a:rPr>
              <a:t>     外层循环次数的乘积。 </a:t>
            </a:r>
            <a:endParaRPr kumimoji="0" lang="zh-CN" altLang="en-US" sz="2400" dirty="0">
              <a:solidFill>
                <a:srgbClr val="FFFFCC"/>
              </a:solidFill>
            </a:endParaRPr>
          </a:p>
        </p:txBody>
      </p:sp>
      <p:sp>
        <p:nvSpPr>
          <p:cNvPr id="61451" name="AutoShape 11">
            <a:hlinkClick r:id="rId1" action="ppaction://program" highlightClick="1"/>
          </p:cNvPr>
          <p:cNvSpPr>
            <a:spLocks noChangeArrowheads="1"/>
          </p:cNvSpPr>
          <p:nvPr/>
        </p:nvSpPr>
        <p:spPr bwMode="auto">
          <a:xfrm>
            <a:off x="6019800" y="6019800"/>
            <a:ext cx="1676400" cy="457200"/>
          </a:xfrm>
          <a:prstGeom prst="actionButtonBlank">
            <a:avLst/>
          </a:prstGeom>
          <a:solidFill>
            <a:srgbClr val="0000FF"/>
          </a:solidFill>
          <a:ln w="9525">
            <a:solidFill>
              <a:srgbClr val="3366FF"/>
            </a:solidFill>
            <a:miter lim="800000"/>
            <a:headEnd type="none" w="lg" len="me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00"/>
                </a:solidFill>
                <a:latin typeface="Arial" panose="020B0604020202020204" pitchFamily="34" charset="0"/>
                <a:ea typeface="楷体_GB2312" pitchFamily="49" charset="-122"/>
              </a:rPr>
              <a:t>CHAP3EX9</a:t>
            </a:r>
            <a:endParaRPr kumimoji="0" lang="en-US" altLang="zh-CN" sz="2400" dirty="0">
              <a:solidFill>
                <a:srgbClr val="FFFF00"/>
              </a:solidFill>
              <a:latin typeface="Arial" panose="020B0604020202020204" pitchFamily="34" charset="0"/>
              <a:ea typeface="楷体_GB2312" pitchFamily="49" charset="-122"/>
            </a:endParaRPr>
          </a:p>
        </p:txBody>
      </p:sp>
      <p:sp>
        <p:nvSpPr>
          <p:cNvPr id="61452" name="AutoShape 12"/>
          <p:cNvSpPr>
            <a:spLocks noChangeArrowheads="1"/>
          </p:cNvSpPr>
          <p:nvPr/>
        </p:nvSpPr>
        <p:spPr bwMode="auto">
          <a:xfrm>
            <a:off x="6544901" y="4334346"/>
            <a:ext cx="2209800" cy="1600200"/>
          </a:xfrm>
          <a:prstGeom prst="cloudCallout">
            <a:avLst>
              <a:gd name="adj1" fmla="val -179093"/>
              <a:gd name="adj2" fmla="val -37102"/>
            </a:avLst>
          </a:prstGeom>
          <a:noFill/>
          <a:ln w="9525">
            <a:solidFill>
              <a:srgbClr val="FFFF00"/>
            </a:solidFill>
            <a:round/>
            <a:headEnd type="non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CC"/>
                </a:solidFill>
                <a:latin typeface="Arial" panose="020B0604020202020204" pitchFamily="34" charset="0"/>
                <a:ea typeface="楷体_GB2312" pitchFamily="49" charset="-122"/>
              </a:rPr>
              <a:t>如何打印乘法表的一半？</a:t>
            </a:r>
            <a:endParaRPr kumimoji="0" lang="zh-CN" altLang="en-US" sz="2400">
              <a:solidFill>
                <a:srgbClr val="FFFFCC"/>
              </a:solidFill>
              <a:latin typeface="Arial" panose="020B0604020202020204" pitchFamily="34" charset="0"/>
              <a:ea typeface="楷体_GB2312" pitchFamily="49" charset="-122"/>
            </a:endParaRPr>
          </a:p>
        </p:txBody>
      </p:sp>
      <p:sp>
        <p:nvSpPr>
          <p:cNvPr id="61453" name="Text Box 13"/>
          <p:cNvSpPr txBox="1">
            <a:spLocks noChangeArrowheads="1"/>
          </p:cNvSpPr>
          <p:nvPr/>
        </p:nvSpPr>
        <p:spPr bwMode="auto">
          <a:xfrm>
            <a:off x="1314088" y="3505848"/>
            <a:ext cx="44481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66FF33"/>
                </a:solidFill>
                <a:latin typeface="Arial" panose="020B0604020202020204" pitchFamily="34" charset="0"/>
              </a:rPr>
              <a:t>     for (j = 1; j &lt;= 9; </a:t>
            </a:r>
            <a:r>
              <a:rPr kumimoji="0" lang="en-US" altLang="zh-CN" sz="2400" dirty="0" err="1">
                <a:solidFill>
                  <a:srgbClr val="66FF33"/>
                </a:solidFill>
                <a:latin typeface="Arial" panose="020B0604020202020204" pitchFamily="34" charset="0"/>
              </a:rPr>
              <a:t>j++</a:t>
            </a:r>
            <a:r>
              <a:rPr kumimoji="0" lang="en-US" altLang="zh-CN" sz="2400" dirty="0">
                <a:solidFill>
                  <a:srgbClr val="66FF33"/>
                </a:solidFill>
                <a:latin typeface="Arial" panose="020B0604020202020204" pitchFamily="34" charset="0"/>
              </a:rPr>
              <a:t>){ </a:t>
            </a:r>
            <a:endParaRPr kumimoji="0" lang="en-US" altLang="zh-CN" sz="2400" dirty="0">
              <a:solidFill>
                <a:srgbClr val="66FF33"/>
              </a:solidFill>
              <a:latin typeface="Arial" panose="020B0604020202020204" pitchFamily="34" charset="0"/>
            </a:endParaRPr>
          </a:p>
          <a:p>
            <a:pPr>
              <a:spcBef>
                <a:spcPct val="0"/>
              </a:spcBef>
              <a:buFontTx/>
              <a:buNone/>
            </a:pPr>
            <a:r>
              <a:rPr kumimoji="0" lang="en-US" altLang="zh-CN" sz="2400" dirty="0">
                <a:solidFill>
                  <a:srgbClr val="66FF33"/>
                </a:solidFill>
                <a:latin typeface="Arial" panose="020B0604020202020204" pitchFamily="34" charset="0"/>
              </a:rPr>
              <a:t>            </a:t>
            </a:r>
            <a:r>
              <a:rPr kumimoji="0" lang="en-US" altLang="zh-CN" sz="2400" dirty="0" err="1">
                <a:solidFill>
                  <a:srgbClr val="66FF33"/>
                </a:solidFill>
                <a:latin typeface="Arial" panose="020B0604020202020204" pitchFamily="34" charset="0"/>
              </a:rPr>
              <a:t>cout</a:t>
            </a:r>
            <a:r>
              <a:rPr kumimoji="0" lang="en-US" altLang="zh-CN" sz="2400" dirty="0">
                <a:solidFill>
                  <a:srgbClr val="66FF33"/>
                </a:solidFill>
                <a:latin typeface="Arial" panose="020B0604020202020204" pitchFamily="34" charset="0"/>
              </a:rPr>
              <a:t>  &lt;&lt; </a:t>
            </a:r>
            <a:r>
              <a:rPr kumimoji="0" lang="en-US" altLang="zh-CN" sz="2400" dirty="0" err="1">
                <a:solidFill>
                  <a:srgbClr val="66FF33"/>
                </a:solidFill>
                <a:latin typeface="Arial" panose="020B0604020202020204" pitchFamily="34" charset="0"/>
              </a:rPr>
              <a:t>setw</a:t>
            </a:r>
            <a:r>
              <a:rPr kumimoji="0" lang="en-US" altLang="zh-CN" sz="2400" dirty="0">
                <a:solidFill>
                  <a:srgbClr val="66FF33"/>
                </a:solidFill>
                <a:latin typeface="Arial" panose="020B0604020202020204" pitchFamily="34" charset="0"/>
              </a:rPr>
              <a:t>(4) &lt;&lt; </a:t>
            </a:r>
            <a:r>
              <a:rPr kumimoji="0" lang="en-US" altLang="zh-CN" sz="2400" dirty="0" err="1">
                <a:solidFill>
                  <a:srgbClr val="66FF33"/>
                </a:solidFill>
                <a:latin typeface="Arial" panose="020B0604020202020204" pitchFamily="34" charset="0"/>
              </a:rPr>
              <a:t>i</a:t>
            </a:r>
            <a:r>
              <a:rPr kumimoji="0" lang="en-US" altLang="zh-CN" sz="2400" dirty="0">
                <a:solidFill>
                  <a:srgbClr val="66FF33"/>
                </a:solidFill>
                <a:latin typeface="Arial" panose="020B0604020202020204" pitchFamily="34" charset="0"/>
              </a:rPr>
              <a:t> </a:t>
            </a:r>
            <a:r>
              <a:rPr kumimoji="0" lang="zh-CN" altLang="en-US" sz="2400" dirty="0">
                <a:solidFill>
                  <a:srgbClr val="66FF33"/>
                </a:solidFill>
                <a:latin typeface="Arial" panose="020B0604020202020204" pitchFamily="34" charset="0"/>
              </a:rPr>
              <a:t>* </a:t>
            </a:r>
            <a:r>
              <a:rPr kumimoji="0" lang="en-US" altLang="zh-CN" sz="2400" dirty="0">
                <a:solidFill>
                  <a:srgbClr val="66FF33"/>
                </a:solidFill>
                <a:latin typeface="Arial" panose="020B0604020202020204" pitchFamily="34" charset="0"/>
              </a:rPr>
              <a:t>j;</a:t>
            </a:r>
            <a:endParaRPr kumimoji="0" lang="en-US" altLang="zh-CN" sz="2400" dirty="0">
              <a:solidFill>
                <a:srgbClr val="66FF33"/>
              </a:solidFill>
              <a:latin typeface="Arial" panose="020B0604020202020204" pitchFamily="34" charset="0"/>
            </a:endParaRPr>
          </a:p>
          <a:p>
            <a:pPr>
              <a:spcBef>
                <a:spcPct val="0"/>
              </a:spcBef>
              <a:buFontTx/>
              <a:buNone/>
            </a:pPr>
            <a:r>
              <a:rPr kumimoji="0" lang="en-US" altLang="zh-CN" sz="2400" dirty="0">
                <a:solidFill>
                  <a:srgbClr val="66FF33"/>
                </a:solidFill>
                <a:latin typeface="Arial" panose="020B0604020202020204" pitchFamily="34" charset="0"/>
              </a:rPr>
              <a:t>      }</a:t>
            </a:r>
            <a:endParaRPr lang="en-US" altLang="zh-CN" sz="2400" dirty="0">
              <a:solidFill>
                <a:srgbClr val="FFFFCC"/>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1444"/>
                                        </p:tgtEl>
                                        <p:attrNameLst>
                                          <p:attrName>style.visibility</p:attrName>
                                        </p:attrNameLst>
                                      </p:cBhvr>
                                      <p:to>
                                        <p:strVal val="visible"/>
                                      </p:to>
                                    </p:set>
                                    <p:animEffect transition="in" filter="wipe(up)">
                                      <p:cBhvr>
                                        <p:cTn id="15" dur="500"/>
                                        <p:tgtEl>
                                          <p:spTgt spid="6144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61445"/>
                                        </p:tgtEl>
                                        <p:attrNameLst>
                                          <p:attrName>style.visibility</p:attrName>
                                        </p:attrNameLst>
                                      </p:cBhvr>
                                      <p:to>
                                        <p:strVal val="visible"/>
                                      </p:to>
                                    </p:set>
                                    <p:animEffect transition="in" filter="barn(outHorizontal)">
                                      <p:cBhvr>
                                        <p:cTn id="20" dur="500"/>
                                        <p:tgtEl>
                                          <p:spTgt spid="6144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61446"/>
                                        </p:tgtEl>
                                        <p:attrNameLst>
                                          <p:attrName>style.visibility</p:attrName>
                                        </p:attrNameLst>
                                      </p:cBhvr>
                                      <p:to>
                                        <p:strVal val="visible"/>
                                      </p:to>
                                    </p:set>
                                    <p:animEffect transition="in" filter="barn(outHorizontal)">
                                      <p:cBhvr>
                                        <p:cTn id="25" dur="500"/>
                                        <p:tgtEl>
                                          <p:spTgt spid="61446"/>
                                        </p:tgtEl>
                                      </p:cBhvr>
                                    </p:animEffect>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61451"/>
                                        </p:tgtEl>
                                        <p:attrNameLst>
                                          <p:attrName>style.visibility</p:attrName>
                                        </p:attrNameLst>
                                      </p:cBhvr>
                                      <p:to>
                                        <p:strVal val="visible"/>
                                      </p:to>
                                    </p:set>
                                    <p:anim calcmode="lin" valueType="num">
                                      <p:cBhvr>
                                        <p:cTn id="30" dur="1000" fill="hold"/>
                                        <p:tgtEl>
                                          <p:spTgt spid="61451"/>
                                        </p:tgtEl>
                                        <p:attrNameLst>
                                          <p:attrName>ppt_w</p:attrName>
                                        </p:attrNameLst>
                                      </p:cBhvr>
                                      <p:tavLst>
                                        <p:tav tm="0">
                                          <p:val>
                                            <p:fltVal val="0"/>
                                          </p:val>
                                        </p:tav>
                                        <p:tav tm="100000">
                                          <p:val>
                                            <p:strVal val="#ppt_w"/>
                                          </p:val>
                                        </p:tav>
                                      </p:tavLst>
                                    </p:anim>
                                    <p:anim calcmode="lin" valueType="num">
                                      <p:cBhvr>
                                        <p:cTn id="31" dur="1000" fill="hold"/>
                                        <p:tgtEl>
                                          <p:spTgt spid="61451"/>
                                        </p:tgtEl>
                                        <p:attrNameLst>
                                          <p:attrName>ppt_h</p:attrName>
                                        </p:attrNameLst>
                                      </p:cBhvr>
                                      <p:tavLst>
                                        <p:tav tm="0">
                                          <p:val>
                                            <p:fltVal val="0"/>
                                          </p:val>
                                        </p:tav>
                                        <p:tav tm="100000">
                                          <p:val>
                                            <p:strVal val="#ppt_h"/>
                                          </p:val>
                                        </p:tav>
                                      </p:tavLst>
                                    </p:anim>
                                    <p:anim calcmode="lin" valueType="num">
                                      <p:cBhvr>
                                        <p:cTn id="32" dur="1000" fill="hold"/>
                                        <p:tgtEl>
                                          <p:spTgt spid="61451"/>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61451"/>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61451"/>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2" name="carbrake.wav"/>
                                        </p:tgtEl>
                                      </p:cMediaNode>
                                    </p:audio>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1447"/>
                                        </p:tgtEl>
                                        <p:attrNameLst>
                                          <p:attrName>style.visibility</p:attrName>
                                        </p:attrNameLst>
                                      </p:cBhvr>
                                      <p:to>
                                        <p:strVal val="visible"/>
                                      </p:to>
                                    </p:set>
                                    <p:animEffect transition="in" filter="blinds(horizontal)">
                                      <p:cBhvr>
                                        <p:cTn id="38" dur="500"/>
                                        <p:tgtEl>
                                          <p:spTgt spid="61447"/>
                                        </p:tgtEl>
                                      </p:cBhvr>
                                    </p:animEffect>
                                  </p:childTnLst>
                                  <p:subTnLst>
                                    <p:audio>
                                      <p:cMediaNode>
                                        <p:cTn display="0" masterRel="sameClick">
                                          <p:stCondLst>
                                            <p:cond evt="begin" delay="0">
                                              <p:tn val="36"/>
                                            </p:cond>
                                          </p:stCondLst>
                                          <p:endCondLst>
                                            <p:cond evt="onStopAudio" delay="0">
                                              <p:tgtEl>
                                                <p:sldTgt/>
                                              </p:tgtEl>
                                            </p:cond>
                                          </p:endCondLst>
                                        </p:cTn>
                                        <p:tgtEl>
                                          <p:sndTgt r:embed="rId3" name="projctor.wav"/>
                                        </p:tgtEl>
                                      </p:cMediaNode>
                                    </p:audio>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lt">
                                    <p:tmAbs val="75"/>
                                  </p:iterate>
                                  <p:childTnLst>
                                    <p:set>
                                      <p:cBhvr>
                                        <p:cTn id="42" dur="1" fill="hold">
                                          <p:stCondLst>
                                            <p:cond delay="74"/>
                                          </p:stCondLst>
                                        </p:cTn>
                                        <p:tgtEl>
                                          <p:spTgt spid="614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614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614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3" fill="hold" grpId="0" nodeType="clickEffect">
                                  <p:stCondLst>
                                    <p:cond delay="0"/>
                                  </p:stCondLst>
                                  <p:childTnLst>
                                    <p:set>
                                      <p:cBhvr>
                                        <p:cTn id="54" dur="1" fill="hold">
                                          <p:stCondLst>
                                            <p:cond delay="0"/>
                                          </p:stCondLst>
                                        </p:cTn>
                                        <p:tgtEl>
                                          <p:spTgt spid="61452"/>
                                        </p:tgtEl>
                                        <p:attrNameLst>
                                          <p:attrName>style.visibility</p:attrName>
                                        </p:attrNameLst>
                                      </p:cBhvr>
                                      <p:to>
                                        <p:strVal val="visible"/>
                                      </p:to>
                                    </p:set>
                                    <p:animEffect transition="in" filter="strips(upRight)">
                                      <p:cBhvr>
                                        <p:cTn id="55" dur="500"/>
                                        <p:tgtEl>
                                          <p:spTgt spid="61452"/>
                                        </p:tgtEl>
                                      </p:cBhvr>
                                    </p:animEffect>
                                  </p:childTnLst>
                                  <p:subTnLst>
                                    <p:set>
                                      <p:cBhvr override="childStyle">
                                        <p:cTn dur="1" fill="hold" display="0" masterRel="nextClick" afterEffect="1"/>
                                        <p:tgtEl>
                                          <p:spTgt spid="61452"/>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44" grpId="0" autoUpdateAnimBg="0"/>
      <p:bldP spid="61445" grpId="0" animBg="1" autoUpdateAnimBg="0"/>
      <p:bldP spid="61446" grpId="0" animBg="1" autoUpdateAnimBg="0"/>
      <p:bldP spid="61447" grpId="0" autoUpdateAnimBg="0"/>
      <p:bldP spid="61448" grpId="0" autoUpdateAnimBg="0"/>
      <p:bldP spid="61449" grpId="0" autoUpdateAnimBg="0"/>
      <p:bldP spid="61450" grpId="0" autoUpdateAnimBg="0"/>
      <p:bldP spid="61451" grpId="0" animBg="1" autoUpdateAnimBg="0"/>
      <p:bldP spid="61452" grpId="0" animBg="1" autoUpdateAnimBg="0"/>
      <p:bldP spid="6145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89711" y="381000"/>
            <a:ext cx="9692489" cy="457200"/>
          </a:xfrm>
        </p:spPr>
        <p:txBody>
          <a:bodyPr/>
          <a:lstStyle/>
          <a:p>
            <a:pPr algn="l" eaLnBrk="1" hangingPunct="1"/>
            <a:r>
              <a:rPr lang="en-US" altLang="zh-CN" sz="2400" b="1" dirty="0">
                <a:solidFill>
                  <a:srgbClr val="CCFF33"/>
                </a:solidFill>
                <a:latin typeface="Arial" panose="020B0604020202020204" pitchFamily="34" charset="0"/>
                <a:ea typeface="华文新魏" panose="02010800040101010101" pitchFamily="2" charset="-122"/>
              </a:rPr>
              <a:t>       ⑵</a:t>
            </a:r>
            <a:r>
              <a:rPr lang="zh-CN" altLang="en-US" sz="2400" b="1" dirty="0">
                <a:solidFill>
                  <a:srgbClr val="CCFF33"/>
                </a:solidFill>
                <a:latin typeface="Arial" panose="020B0604020202020204" pitchFamily="34" charset="0"/>
                <a:ea typeface="楷体_GB2312" pitchFamily="49" charset="-122"/>
              </a:rPr>
              <a:t>循环的中断</a:t>
            </a:r>
            <a:r>
              <a:rPr lang="en-US" altLang="zh-CN" sz="2400" b="1" dirty="0">
                <a:solidFill>
                  <a:srgbClr val="CCFF33"/>
                </a:solidFill>
                <a:latin typeface="Arial" panose="020B0604020202020204" pitchFamily="34" charset="0"/>
                <a:ea typeface="楷体_GB2312" pitchFamily="49" charset="-122"/>
              </a:rPr>
              <a:t>(break)</a:t>
            </a:r>
            <a:r>
              <a:rPr lang="zh-CN" altLang="en-US" sz="2400" b="1" dirty="0">
                <a:solidFill>
                  <a:srgbClr val="CCFF33"/>
                </a:solidFill>
                <a:latin typeface="Arial" panose="020B0604020202020204" pitchFamily="34" charset="0"/>
                <a:ea typeface="楷体_GB2312" pitchFamily="49" charset="-122"/>
              </a:rPr>
              <a:t>和继续</a:t>
            </a:r>
            <a:r>
              <a:rPr lang="en-US" altLang="zh-CN" sz="2400" b="1" dirty="0">
                <a:solidFill>
                  <a:srgbClr val="CCFF33"/>
                </a:solidFill>
                <a:latin typeface="Arial" panose="020B0604020202020204" pitchFamily="34" charset="0"/>
                <a:ea typeface="楷体_GB2312" pitchFamily="49" charset="-122"/>
              </a:rPr>
              <a:t>(continue)</a:t>
            </a:r>
            <a:endParaRPr lang="en-US" altLang="zh-CN" sz="2400" b="1" dirty="0">
              <a:solidFill>
                <a:srgbClr val="CCFF33"/>
              </a:solidFill>
              <a:latin typeface="Arial" panose="020B0604020202020204" pitchFamily="34" charset="0"/>
              <a:ea typeface="楷体_GB2312" pitchFamily="49" charset="-122"/>
            </a:endParaRPr>
          </a:p>
        </p:txBody>
      </p:sp>
      <p:sp>
        <p:nvSpPr>
          <p:cNvPr id="33795" name="Text Box 3"/>
          <p:cNvSpPr txBox="1">
            <a:spLocks noChangeArrowheads="1"/>
          </p:cNvSpPr>
          <p:nvPr/>
        </p:nvSpPr>
        <p:spPr bwMode="auto">
          <a:xfrm>
            <a:off x="835767" y="765028"/>
            <a:ext cx="372279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rPr>
              <a:t>①</a:t>
            </a:r>
            <a:r>
              <a:rPr lang="zh-CN" altLang="en-US" sz="2400" dirty="0">
                <a:solidFill>
                  <a:srgbClr val="FFFFCC"/>
                </a:solidFill>
                <a:latin typeface="Arial" panose="020B0604020202020204" pitchFamily="34" charset="0"/>
                <a:ea typeface="楷体_GB2312" pitchFamily="49" charset="-122"/>
              </a:rPr>
              <a:t>循环的中断：</a:t>
            </a:r>
            <a:r>
              <a:rPr lang="en-US" altLang="zh-CN" sz="2400" dirty="0">
                <a:solidFill>
                  <a:srgbClr val="FFFFCC"/>
                </a:solidFill>
                <a:latin typeface="Arial" panose="020B0604020202020204" pitchFamily="34" charset="0"/>
                <a:ea typeface="楷体_GB2312" pitchFamily="49" charset="-122"/>
              </a:rPr>
              <a:t>break</a:t>
            </a:r>
            <a:r>
              <a:rPr lang="zh-CN" altLang="en-US" sz="2400" dirty="0">
                <a:solidFill>
                  <a:srgbClr val="FFFFCC"/>
                </a:solidFill>
                <a:latin typeface="Arial" panose="020B0604020202020204" pitchFamily="34" charset="0"/>
                <a:ea typeface="楷体_GB2312" pitchFamily="49" charset="-122"/>
              </a:rPr>
              <a:t>语句</a:t>
            </a:r>
            <a:endParaRPr lang="zh-CN" altLang="en-US" sz="2400" dirty="0">
              <a:solidFill>
                <a:srgbClr val="FFFFCC"/>
              </a:solidFill>
            </a:endParaRPr>
          </a:p>
        </p:txBody>
      </p:sp>
      <p:sp>
        <p:nvSpPr>
          <p:cNvPr id="33796" name="Text Box 4"/>
          <p:cNvSpPr txBox="1">
            <a:spLocks noChangeArrowheads="1"/>
          </p:cNvSpPr>
          <p:nvPr/>
        </p:nvSpPr>
        <p:spPr bwMode="auto">
          <a:xfrm>
            <a:off x="289710" y="1161106"/>
            <a:ext cx="1190228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zh-CN" altLang="en-US" sz="2400" dirty="0">
                <a:solidFill>
                  <a:srgbClr val="FFFFCC"/>
                </a:solidFill>
                <a:latin typeface="Arial" panose="020B0604020202020204" pitchFamily="34" charset="0"/>
                <a:ea typeface="楷体_GB2312" pitchFamily="49" charset="-122"/>
              </a:rPr>
              <a:t>概念：循环体中可以加分支，判断是否继续执行循环，</a:t>
            </a:r>
            <a:r>
              <a:rPr lang="en-US" altLang="zh-CN" sz="2400" dirty="0">
                <a:solidFill>
                  <a:srgbClr val="FFFFCC"/>
                </a:solidFill>
                <a:latin typeface="Arial" panose="020B0604020202020204" pitchFamily="34" charset="0"/>
                <a:ea typeface="楷体_GB2312" pitchFamily="49" charset="-122"/>
              </a:rPr>
              <a:t>break</a:t>
            </a:r>
            <a:r>
              <a:rPr lang="zh-CN" altLang="en-US" sz="2400" dirty="0">
                <a:solidFill>
                  <a:srgbClr val="FFFFCC"/>
                </a:solidFill>
                <a:latin typeface="Arial" panose="020B0604020202020204" pitchFamily="34" charset="0"/>
                <a:ea typeface="楷体_GB2312" pitchFamily="49" charset="-122"/>
              </a:rPr>
              <a:t>语句可以提前结束循环。</a:t>
            </a:r>
            <a:endParaRPr lang="zh-CN" altLang="en-US" sz="2400" dirty="0">
              <a:solidFill>
                <a:srgbClr val="FFFFCC"/>
              </a:solidFill>
            </a:endParaRPr>
          </a:p>
        </p:txBody>
      </p:sp>
      <p:sp>
        <p:nvSpPr>
          <p:cNvPr id="33797" name="Text Box 5"/>
          <p:cNvSpPr txBox="1">
            <a:spLocks noChangeArrowheads="1"/>
          </p:cNvSpPr>
          <p:nvPr/>
        </p:nvSpPr>
        <p:spPr bwMode="auto">
          <a:xfrm>
            <a:off x="873619" y="1624952"/>
            <a:ext cx="83486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举例：求：</a:t>
            </a:r>
            <a:r>
              <a:rPr lang="en-US" altLang="zh-CN" sz="2400" dirty="0">
                <a:solidFill>
                  <a:srgbClr val="FFFFCC"/>
                </a:solidFill>
                <a:latin typeface="Arial" panose="020B0604020202020204" pitchFamily="34" charset="0"/>
                <a:ea typeface="楷体_GB2312" pitchFamily="49" charset="-122"/>
              </a:rPr>
              <a:t>r=1—10</a:t>
            </a:r>
            <a:r>
              <a:rPr lang="zh-CN" altLang="en-US" sz="2400" dirty="0">
                <a:solidFill>
                  <a:srgbClr val="FFFFCC"/>
                </a:solidFill>
                <a:latin typeface="Arial" panose="020B0604020202020204" pitchFamily="34" charset="0"/>
                <a:ea typeface="楷体_GB2312" pitchFamily="49" charset="-122"/>
              </a:rPr>
              <a:t>的圆的面积，如圆面积大于</a:t>
            </a:r>
            <a:r>
              <a:rPr lang="en-US" altLang="zh-CN" sz="2400" dirty="0">
                <a:solidFill>
                  <a:srgbClr val="FFFFCC"/>
                </a:solidFill>
                <a:latin typeface="Arial" panose="020B0604020202020204" pitchFamily="34" charset="0"/>
                <a:ea typeface="楷体_GB2312" pitchFamily="49" charset="-122"/>
              </a:rPr>
              <a:t>100</a:t>
            </a:r>
            <a:r>
              <a:rPr lang="zh-CN" altLang="en-US" sz="2400" dirty="0">
                <a:solidFill>
                  <a:srgbClr val="FFFFCC"/>
                </a:solidFill>
                <a:latin typeface="Arial" panose="020B0604020202020204" pitchFamily="34" charset="0"/>
                <a:ea typeface="楷体_GB2312" pitchFamily="49" charset="-122"/>
              </a:rPr>
              <a:t>则中断。 </a:t>
            </a:r>
            <a:endParaRPr lang="zh-CN" altLang="en-US" sz="2400" dirty="0">
              <a:solidFill>
                <a:srgbClr val="FFFFCC"/>
              </a:solidFill>
            </a:endParaRPr>
          </a:p>
        </p:txBody>
      </p:sp>
      <p:sp>
        <p:nvSpPr>
          <p:cNvPr id="33798" name="Text Box 6"/>
          <p:cNvSpPr txBox="1">
            <a:spLocks noChangeArrowheads="1"/>
          </p:cNvSpPr>
          <p:nvPr/>
        </p:nvSpPr>
        <p:spPr bwMode="auto">
          <a:xfrm>
            <a:off x="926913" y="2040346"/>
            <a:ext cx="3613150"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for (r = 1; r &lt;= 10; r++){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area = 3.14159f * r * r;</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latin typeface="Arial" panose="020B0604020202020204" pitchFamily="34" charset="0"/>
                <a:cs typeface="Times New Roman" panose="02020603050405020304" pitchFamily="18" charset="0"/>
              </a:rPr>
              <a:t>    </a:t>
            </a:r>
            <a:r>
              <a:rPr lang="en-US" altLang="zh-CN" sz="2400" dirty="0">
                <a:solidFill>
                  <a:srgbClr val="CCFF33"/>
                </a:solidFill>
                <a:latin typeface="Arial" panose="020B0604020202020204" pitchFamily="34" charset="0"/>
                <a:cs typeface="Times New Roman" panose="02020603050405020304" pitchFamily="18" charset="0"/>
              </a:rPr>
              <a:t>if ( area &gt;100.f ){</a:t>
            </a:r>
            <a:endParaRPr lang="en-US" altLang="zh-CN" sz="2400" dirty="0">
              <a:solidFill>
                <a:srgbClr val="CCFF33"/>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CCFF33"/>
                </a:solidFill>
                <a:latin typeface="Arial" panose="020B0604020202020204" pitchFamily="34" charset="0"/>
                <a:cs typeface="Times New Roman" panose="02020603050405020304" pitchFamily="18" charset="0"/>
              </a:rPr>
              <a:t>       </a:t>
            </a:r>
            <a:r>
              <a:rPr lang="en-US" altLang="zh-CN" sz="2400" dirty="0">
                <a:solidFill>
                  <a:srgbClr val="00CCFF"/>
                </a:solidFill>
                <a:latin typeface="Arial" panose="020B0604020202020204" pitchFamily="34" charset="0"/>
                <a:cs typeface="Times New Roman" panose="02020603050405020304" pitchFamily="18" charset="0"/>
              </a:rPr>
              <a:t> </a:t>
            </a:r>
            <a:r>
              <a:rPr lang="en-US" altLang="zh-CN" sz="2400" dirty="0">
                <a:solidFill>
                  <a:srgbClr val="FFFF00"/>
                </a:solidFill>
                <a:latin typeface="Arial" panose="020B0604020202020204" pitchFamily="34" charset="0"/>
                <a:cs typeface="Times New Roman" panose="02020603050405020304" pitchFamily="18" charset="0"/>
              </a:rPr>
              <a:t>break;</a:t>
            </a:r>
            <a:endParaRPr lang="en-US" altLang="zh-CN" sz="240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00"/>
                </a:solidFill>
                <a:latin typeface="Arial" panose="020B0604020202020204" pitchFamily="34" charset="0"/>
                <a:cs typeface="Times New Roman" panose="02020603050405020304" pitchFamily="18" charset="0"/>
              </a:rPr>
              <a:t>    }</a:t>
            </a:r>
            <a:endParaRPr lang="en-US" altLang="zh-CN" sz="240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latin typeface="Arial" panose="020B0604020202020204" pitchFamily="34" charset="0"/>
                <a:cs typeface="Times New Roman" panose="02020603050405020304" pitchFamily="18" charset="0"/>
              </a:rPr>
              <a:t>    </a:t>
            </a:r>
            <a:r>
              <a:rPr lang="en-US" altLang="zh-CN" sz="2400" dirty="0" err="1">
                <a:solidFill>
                  <a:srgbClr val="FFFFCC"/>
                </a:solidFill>
                <a:latin typeface="Arial" panose="020B0604020202020204" pitchFamily="34" charset="0"/>
                <a:cs typeface="Times New Roman" panose="02020603050405020304" pitchFamily="18" charset="0"/>
              </a:rPr>
              <a:t>cout</a:t>
            </a:r>
            <a:r>
              <a:rPr lang="en-US" altLang="zh-CN" sz="2400" dirty="0">
                <a:solidFill>
                  <a:srgbClr val="FFFFCC"/>
                </a:solidFill>
                <a:latin typeface="Arial" panose="020B0604020202020204" pitchFamily="34" charset="0"/>
                <a:cs typeface="Times New Roman" panose="02020603050405020304" pitchFamily="18" charset="0"/>
              </a:rPr>
              <a:t> &lt;&lt; area &lt;&lt; </a:t>
            </a:r>
            <a:r>
              <a:rPr lang="en-US" altLang="zh-CN" sz="2400" dirty="0" err="1">
                <a:solidFill>
                  <a:srgbClr val="FFFFCC"/>
                </a:solidFill>
                <a:latin typeface="Arial" panose="020B0604020202020204" pitchFamily="34" charset="0"/>
                <a:cs typeface="Times New Roman" panose="02020603050405020304" pitchFamily="18" charset="0"/>
              </a:rPr>
              <a:t>endl</a:t>
            </a:r>
            <a:r>
              <a:rPr lang="en-US" altLang="zh-CN" sz="2400" dirty="0">
                <a:solidFill>
                  <a:srgbClr val="FFFFCC"/>
                </a:solidFill>
                <a:latin typeface="Arial" panose="020B0604020202020204" pitchFamily="34" charset="0"/>
                <a:cs typeface="Times New Roman" panose="02020603050405020304" pitchFamily="18" charset="0"/>
              </a:rPr>
              <a:t>;</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endParaRPr lang="en-US" altLang="zh-CN" sz="2400" dirty="0">
              <a:solidFill>
                <a:srgbClr val="FFFFCC"/>
              </a:solidFill>
              <a:latin typeface="Arial" panose="020B0604020202020204" pitchFamily="34" charset="0"/>
              <a:cs typeface="Times New Roman" panose="02020603050405020304" pitchFamily="18" charset="0"/>
            </a:endParaRPr>
          </a:p>
        </p:txBody>
      </p:sp>
      <p:sp>
        <p:nvSpPr>
          <p:cNvPr id="33799" name="Line 7"/>
          <p:cNvSpPr>
            <a:spLocks noChangeShapeType="1"/>
          </p:cNvSpPr>
          <p:nvPr/>
        </p:nvSpPr>
        <p:spPr bwMode="auto">
          <a:xfrm>
            <a:off x="2720789" y="3411946"/>
            <a:ext cx="1863725" cy="0"/>
          </a:xfrm>
          <a:prstGeom prst="line">
            <a:avLst/>
          </a:prstGeom>
          <a:noFill/>
          <a:ln w="9525">
            <a:solidFill>
              <a:srgbClr val="FFFF00"/>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800" name="Line 8"/>
          <p:cNvSpPr>
            <a:spLocks noChangeShapeType="1"/>
          </p:cNvSpPr>
          <p:nvPr/>
        </p:nvSpPr>
        <p:spPr bwMode="auto">
          <a:xfrm>
            <a:off x="4584513" y="3404223"/>
            <a:ext cx="0" cy="922123"/>
          </a:xfrm>
          <a:prstGeom prst="line">
            <a:avLst/>
          </a:prstGeom>
          <a:noFill/>
          <a:ln w="9525">
            <a:solidFill>
              <a:srgbClr val="FFFF00"/>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801" name="Line 9"/>
          <p:cNvSpPr>
            <a:spLocks noChangeShapeType="1"/>
          </p:cNvSpPr>
          <p:nvPr/>
        </p:nvSpPr>
        <p:spPr bwMode="auto">
          <a:xfrm flipH="1">
            <a:off x="1460313" y="4326346"/>
            <a:ext cx="3124200" cy="0"/>
          </a:xfrm>
          <a:prstGeom prst="line">
            <a:avLst/>
          </a:prstGeom>
          <a:noFill/>
          <a:ln w="9525">
            <a:solidFill>
              <a:srgbClr val="FFFF00"/>
            </a:solidFill>
            <a:round/>
            <a:headEnd type="none" w="lg" len="med"/>
            <a:tailEnd type="triangl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802" name="Text Box 10"/>
          <p:cNvSpPr txBox="1">
            <a:spLocks noChangeArrowheads="1"/>
          </p:cNvSpPr>
          <p:nvPr/>
        </p:nvSpPr>
        <p:spPr bwMode="auto">
          <a:xfrm>
            <a:off x="1338076" y="4402546"/>
            <a:ext cx="35673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Arial" panose="020B0604020202020204" pitchFamily="34" charset="0"/>
                <a:ea typeface="楷体_GB2312" pitchFamily="49" charset="-122"/>
              </a:rPr>
              <a:t>满足条件，则退出循环。</a:t>
            </a:r>
            <a:endParaRPr lang="zh-CN" altLang="en-US" sz="2400">
              <a:solidFill>
                <a:srgbClr val="FFFF00"/>
              </a:solidFill>
              <a:latin typeface="Arial" panose="020B0604020202020204" pitchFamily="34" charset="0"/>
              <a:ea typeface="楷体_GB2312" pitchFamily="49" charset="-122"/>
            </a:endParaRPr>
          </a:p>
        </p:txBody>
      </p:sp>
      <p:sp>
        <p:nvSpPr>
          <p:cNvPr id="33803" name="Text Box 11"/>
          <p:cNvSpPr txBox="1">
            <a:spLocks noChangeArrowheads="1"/>
          </p:cNvSpPr>
          <p:nvPr/>
        </p:nvSpPr>
        <p:spPr bwMode="auto">
          <a:xfrm>
            <a:off x="926913" y="4995864"/>
            <a:ext cx="380935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rPr>
              <a:t>②</a:t>
            </a:r>
            <a:r>
              <a:rPr lang="zh-CN" altLang="en-US" sz="2400" dirty="0">
                <a:solidFill>
                  <a:srgbClr val="FFFFCC"/>
                </a:solidFill>
                <a:latin typeface="Arial" panose="020B0604020202020204" pitchFamily="34" charset="0"/>
                <a:ea typeface="楷体_GB2312" pitchFamily="49" charset="-122"/>
              </a:rPr>
              <a:t>继续循环：</a:t>
            </a:r>
            <a:r>
              <a:rPr lang="en-US" altLang="zh-CN" sz="2400" dirty="0">
                <a:solidFill>
                  <a:srgbClr val="FFFFCC"/>
                </a:solidFill>
                <a:latin typeface="Arial" panose="020B0604020202020204" pitchFamily="34" charset="0"/>
                <a:ea typeface="楷体_GB2312" pitchFamily="49" charset="-122"/>
              </a:rPr>
              <a:t>continue</a:t>
            </a:r>
            <a:r>
              <a:rPr lang="zh-CN" altLang="en-US" sz="2400" dirty="0">
                <a:solidFill>
                  <a:srgbClr val="FFFFCC"/>
                </a:solidFill>
                <a:latin typeface="Arial" panose="020B0604020202020204" pitchFamily="34" charset="0"/>
                <a:ea typeface="楷体_GB2312" pitchFamily="49" charset="-122"/>
              </a:rPr>
              <a:t>语句</a:t>
            </a:r>
            <a:endParaRPr lang="zh-CN" altLang="en-US" sz="2400" dirty="0">
              <a:solidFill>
                <a:srgbClr val="FFFFCC"/>
              </a:solidFill>
            </a:endParaRPr>
          </a:p>
        </p:txBody>
      </p:sp>
      <p:sp>
        <p:nvSpPr>
          <p:cNvPr id="33804" name="Text Box 12"/>
          <p:cNvSpPr txBox="1">
            <a:spLocks noChangeArrowheads="1"/>
          </p:cNvSpPr>
          <p:nvPr/>
        </p:nvSpPr>
        <p:spPr bwMode="auto">
          <a:xfrm>
            <a:off x="289710" y="5410200"/>
            <a:ext cx="1190228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continue</a:t>
            </a:r>
            <a:r>
              <a:rPr lang="zh-CN" altLang="en-US" sz="2400" dirty="0">
                <a:solidFill>
                  <a:srgbClr val="FFFFCC"/>
                </a:solidFill>
                <a:latin typeface="Arial" panose="020B0604020202020204" pitchFamily="34" charset="0"/>
                <a:ea typeface="楷体_GB2312" pitchFamily="49" charset="-122"/>
              </a:rPr>
              <a:t>语句的作用是跳过本次循环剩余的循环体内容，执行下次循环。 </a:t>
            </a:r>
            <a:endParaRPr lang="zh-CN" altLang="en-US" sz="2400" dirty="0">
              <a:solidFill>
                <a:srgbClr val="FFFFCC"/>
              </a:solidFill>
            </a:endParaRPr>
          </a:p>
        </p:txBody>
      </p:sp>
      <p:sp>
        <p:nvSpPr>
          <p:cNvPr id="33806" name="Text Box 14"/>
          <p:cNvSpPr txBox="1">
            <a:spLocks noChangeArrowheads="1"/>
          </p:cNvSpPr>
          <p:nvPr/>
        </p:nvSpPr>
        <p:spPr bwMode="auto">
          <a:xfrm>
            <a:off x="6210301" y="2286000"/>
            <a:ext cx="42529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rPr>
              <a:t>举例：求</a:t>
            </a:r>
            <a:r>
              <a:rPr lang="en-US" altLang="zh-CN" sz="2400">
                <a:solidFill>
                  <a:srgbClr val="FFFFCC"/>
                </a:solidFill>
                <a:latin typeface="Arial" panose="020B0604020202020204" pitchFamily="34" charset="0"/>
                <a:ea typeface="楷体_GB2312" pitchFamily="49" charset="-122"/>
              </a:rPr>
              <a:t>1—100</a:t>
            </a:r>
            <a:r>
              <a:rPr lang="zh-CN" altLang="en-US" sz="2400">
                <a:solidFill>
                  <a:srgbClr val="FFFFCC"/>
                </a:solidFill>
                <a:latin typeface="Arial" panose="020B0604020202020204" pitchFamily="34" charset="0"/>
                <a:ea typeface="楷体_GB2312" pitchFamily="49" charset="-122"/>
              </a:rPr>
              <a:t>内的偶数和。</a:t>
            </a:r>
            <a:endParaRPr lang="zh-CN" altLang="en-US" sz="2400">
              <a:solidFill>
                <a:srgbClr val="FFFFCC"/>
              </a:solidFill>
              <a:latin typeface="Arial" panose="020B0604020202020204" pitchFamily="34" charset="0"/>
              <a:ea typeface="楷体_GB2312" pitchFamily="49" charset="-122"/>
            </a:endParaRPr>
          </a:p>
        </p:txBody>
      </p:sp>
      <p:sp>
        <p:nvSpPr>
          <p:cNvPr id="33807" name="Text Box 15"/>
          <p:cNvSpPr txBox="1">
            <a:spLocks noChangeArrowheads="1"/>
          </p:cNvSpPr>
          <p:nvPr/>
        </p:nvSpPr>
        <p:spPr bwMode="auto">
          <a:xfrm>
            <a:off x="6158737" y="2684646"/>
            <a:ext cx="3626612" cy="194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s=0;</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for ( n=1; n&lt;=100; n++){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if (n%2!=0) continue;</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s+=n;   </a:t>
            </a:r>
            <a:endParaRPr lang="en-US" altLang="zh-CN" sz="240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CC"/>
                </a:solidFill>
                <a:latin typeface="Arial" panose="020B0604020202020204" pitchFamily="34" charset="0"/>
                <a:cs typeface="Times New Roman" panose="02020603050405020304" pitchFamily="18" charset="0"/>
              </a:rPr>
              <a:t> }</a:t>
            </a:r>
            <a:endParaRPr lang="en-US" altLang="zh-CN" sz="2400" dirty="0">
              <a:solidFill>
                <a:srgbClr val="FFFFCC"/>
              </a:solidFill>
              <a:latin typeface="Arial" panose="020B0604020202020204" pitchFamily="34" charset="0"/>
              <a:cs typeface="Times New Roman" panose="02020603050405020304" pitchFamily="18" charset="0"/>
            </a:endParaRPr>
          </a:p>
        </p:txBody>
      </p:sp>
      <p:sp>
        <p:nvSpPr>
          <p:cNvPr id="33814" name="Text Box 22"/>
          <p:cNvSpPr txBox="1">
            <a:spLocks noChangeArrowheads="1"/>
          </p:cNvSpPr>
          <p:nvPr/>
        </p:nvSpPr>
        <p:spPr bwMode="auto">
          <a:xfrm>
            <a:off x="6210301" y="4432316"/>
            <a:ext cx="5981698"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a:t>
            </a:r>
            <a:r>
              <a:rPr lang="zh-CN" altLang="en-US" sz="2400" dirty="0">
                <a:solidFill>
                  <a:srgbClr val="FFFF00"/>
                </a:solidFill>
                <a:latin typeface="Arial" panose="020B0604020202020204" pitchFamily="34" charset="0"/>
                <a:ea typeface="楷体_GB2312" pitchFamily="49" charset="-122"/>
              </a:rPr>
              <a:t>满足条件，跳过本次循环体剩余内容，继续下次循环。</a:t>
            </a:r>
            <a:endParaRPr lang="zh-CN" altLang="en-US" sz="2400" dirty="0">
              <a:solidFill>
                <a:srgbClr val="FFFF00"/>
              </a:solidFill>
              <a:latin typeface="Arial" panose="020B0604020202020204" pitchFamily="34" charset="0"/>
              <a:ea typeface="楷体_GB2312" pitchFamily="49" charset="-122"/>
            </a:endParaRPr>
          </a:p>
        </p:txBody>
      </p:sp>
      <p:sp>
        <p:nvSpPr>
          <p:cNvPr id="33815" name="Text Box 23"/>
          <p:cNvSpPr txBox="1">
            <a:spLocks noChangeArrowheads="1"/>
          </p:cNvSpPr>
          <p:nvPr/>
        </p:nvSpPr>
        <p:spPr bwMode="auto">
          <a:xfrm>
            <a:off x="1016362" y="5806044"/>
            <a:ext cx="3434251"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int s=0,i;</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for(</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=2;i&lt;100;</a:t>
            </a:r>
            <a:r>
              <a:rPr lang="en-US" altLang="zh-CN" sz="2400" dirty="0">
                <a:solidFill>
                  <a:srgbClr val="CCFF33"/>
                </a:solidFill>
                <a:latin typeface="Arial" panose="020B0604020202020204" pitchFamily="34" charset="0"/>
                <a:ea typeface="楷体_GB2312" pitchFamily="49" charset="-122"/>
              </a:rPr>
              <a:t>i=i+2</a:t>
            </a:r>
            <a:r>
              <a:rPr lang="en-US" altLang="zh-CN" sz="2400" dirty="0">
                <a:solidFill>
                  <a:srgbClr val="FFFFCC"/>
                </a:solidFill>
                <a:latin typeface="Arial" panose="020B0604020202020204" pitchFamily="34" charset="0"/>
                <a:ea typeface="楷体_GB2312" pitchFamily="49" charset="-122"/>
              </a:rPr>
              <a:t>)s+=</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p:txBody>
      </p:sp>
      <p:sp>
        <p:nvSpPr>
          <p:cNvPr id="4" name="任意多边形: 形状 3"/>
          <p:cNvSpPr/>
          <p:nvPr/>
        </p:nvSpPr>
        <p:spPr>
          <a:xfrm>
            <a:off x="9222281" y="2870822"/>
            <a:ext cx="1264893" cy="1169303"/>
          </a:xfrm>
          <a:custGeom>
            <a:avLst/>
            <a:gdLst>
              <a:gd name="connsiteX0" fmla="*/ 0 w 1814128"/>
              <a:gd name="connsiteY0" fmla="*/ 1057919 h 1200497"/>
              <a:gd name="connsiteX1" fmla="*/ 1810693 w 1814128"/>
              <a:gd name="connsiteY1" fmla="*/ 1112239 h 1200497"/>
              <a:gd name="connsiteX2" fmla="*/ 443620 w 1814128"/>
              <a:gd name="connsiteY2" fmla="*/ 25824 h 1200497"/>
              <a:gd name="connsiteX3" fmla="*/ 9053 w 1814128"/>
              <a:gd name="connsiteY3" fmla="*/ 315534 h 1200497"/>
              <a:gd name="connsiteX4" fmla="*/ 9053 w 1814128"/>
              <a:gd name="connsiteY4" fmla="*/ 315534 h 1200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4128" h="1200497">
                <a:moveTo>
                  <a:pt x="0" y="1057919"/>
                </a:moveTo>
                <a:cubicBezTo>
                  <a:pt x="868378" y="1171087"/>
                  <a:pt x="1736756" y="1284255"/>
                  <a:pt x="1810693" y="1112239"/>
                </a:cubicBezTo>
                <a:cubicBezTo>
                  <a:pt x="1884630" y="940223"/>
                  <a:pt x="743893" y="158608"/>
                  <a:pt x="443620" y="25824"/>
                </a:cubicBezTo>
                <a:cubicBezTo>
                  <a:pt x="143347" y="-106960"/>
                  <a:pt x="9053" y="315534"/>
                  <a:pt x="9053" y="315534"/>
                </a:cubicBezTo>
                <a:lnTo>
                  <a:pt x="9053" y="315534"/>
                </a:lnTo>
              </a:path>
            </a:pathLst>
          </a:custGeom>
          <a:ln w="19050">
            <a:tailEnd type="stealt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5" name="任意多边形: 形状 4"/>
          <p:cNvSpPr/>
          <p:nvPr/>
        </p:nvSpPr>
        <p:spPr>
          <a:xfrm>
            <a:off x="8037841" y="2743322"/>
            <a:ext cx="1170814" cy="443223"/>
          </a:xfrm>
          <a:custGeom>
            <a:avLst/>
            <a:gdLst>
              <a:gd name="connsiteX0" fmla="*/ 1170814 w 1170814"/>
              <a:gd name="connsiteY0" fmla="*/ 443223 h 443223"/>
              <a:gd name="connsiteX1" fmla="*/ 875250 w 1170814"/>
              <a:gd name="connsiteY1" fmla="*/ 18351 h 443223"/>
              <a:gd name="connsiteX2" fmla="*/ 99395 w 1170814"/>
              <a:gd name="connsiteY2" fmla="*/ 110714 h 443223"/>
              <a:gd name="connsiteX3" fmla="*/ 34741 w 1170814"/>
              <a:gd name="connsiteY3" fmla="*/ 415514 h 443223"/>
            </a:gdLst>
            <a:ahLst/>
            <a:cxnLst>
              <a:cxn ang="0">
                <a:pos x="connsiteX0" y="connsiteY0"/>
              </a:cxn>
              <a:cxn ang="0">
                <a:pos x="connsiteX1" y="connsiteY1"/>
              </a:cxn>
              <a:cxn ang="0">
                <a:pos x="connsiteX2" y="connsiteY2"/>
              </a:cxn>
              <a:cxn ang="0">
                <a:pos x="connsiteX3" y="connsiteY3"/>
              </a:cxn>
            </a:cxnLst>
            <a:rect l="l" t="t" r="r" b="b"/>
            <a:pathLst>
              <a:path w="1170814" h="443223">
                <a:moveTo>
                  <a:pt x="1170814" y="443223"/>
                </a:moveTo>
                <a:cubicBezTo>
                  <a:pt x="1112317" y="258496"/>
                  <a:pt x="1053820" y="73769"/>
                  <a:pt x="875250" y="18351"/>
                </a:cubicBezTo>
                <a:cubicBezTo>
                  <a:pt x="696680" y="-37067"/>
                  <a:pt x="239480" y="44520"/>
                  <a:pt x="99395" y="110714"/>
                </a:cubicBezTo>
                <a:cubicBezTo>
                  <a:pt x="-40690" y="176908"/>
                  <a:pt x="-2975" y="296211"/>
                  <a:pt x="34741" y="415514"/>
                </a:cubicBezTo>
              </a:path>
            </a:pathLst>
          </a:custGeom>
          <a:ln w="22225">
            <a:solidFill>
              <a:srgbClr val="FFC000"/>
            </a:solidFill>
            <a:tailEnd type="stealt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ox(in)">
                                      <p:cBhvr>
                                        <p:cTn id="7" dur="500"/>
                                        <p:tgtEl>
                                          <p:spTgt spid="33794"/>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3795"/>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3379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379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3798"/>
                                        </p:tgtEl>
                                        <p:attrNameLst>
                                          <p:attrName>style.visibility</p:attrName>
                                        </p:attrNameLst>
                                      </p:cBhvr>
                                      <p:to>
                                        <p:strVal val="visible"/>
                                      </p:to>
                                    </p:set>
                                    <p:animEffect transition="in" filter="slide(fromBottom)">
                                      <p:cBhvr>
                                        <p:cTn id="24" dur="500"/>
                                        <p:tgtEl>
                                          <p:spTgt spid="3379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3799"/>
                                        </p:tgtEl>
                                        <p:attrNameLst>
                                          <p:attrName>style.visibility</p:attrName>
                                        </p:attrNameLst>
                                      </p:cBhvr>
                                      <p:to>
                                        <p:strVal val="visible"/>
                                      </p:to>
                                    </p:set>
                                    <p:animEffect transition="in" filter="wipe(left)">
                                      <p:cBhvr>
                                        <p:cTn id="29" dur="500"/>
                                        <p:tgtEl>
                                          <p:spTgt spid="33799"/>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3800"/>
                                        </p:tgtEl>
                                        <p:attrNameLst>
                                          <p:attrName>style.visibility</p:attrName>
                                        </p:attrNameLst>
                                      </p:cBhvr>
                                      <p:to>
                                        <p:strVal val="visible"/>
                                      </p:to>
                                    </p:set>
                                    <p:animEffect transition="in" filter="wipe(up)">
                                      <p:cBhvr>
                                        <p:cTn id="33" dur="500"/>
                                        <p:tgtEl>
                                          <p:spTgt spid="33800"/>
                                        </p:tgtEl>
                                      </p:cBhvr>
                                    </p:animEffect>
                                  </p:childTnLst>
                                </p:cTn>
                              </p:par>
                            </p:childTnLst>
                          </p:cTn>
                        </p:par>
                        <p:par>
                          <p:cTn id="34" fill="hold">
                            <p:stCondLst>
                              <p:cond delay="1000"/>
                            </p:stCondLst>
                            <p:childTnLst>
                              <p:par>
                                <p:cTn id="35" presetID="22" presetClass="entr" presetSubtype="2" fill="hold" nodeType="afterEffect">
                                  <p:stCondLst>
                                    <p:cond delay="0"/>
                                  </p:stCondLst>
                                  <p:childTnLst>
                                    <p:set>
                                      <p:cBhvr>
                                        <p:cTn id="36" dur="1" fill="hold">
                                          <p:stCondLst>
                                            <p:cond delay="0"/>
                                          </p:stCondLst>
                                        </p:cTn>
                                        <p:tgtEl>
                                          <p:spTgt spid="33801"/>
                                        </p:tgtEl>
                                        <p:attrNameLst>
                                          <p:attrName>style.visibility</p:attrName>
                                        </p:attrNameLst>
                                      </p:cBhvr>
                                      <p:to>
                                        <p:strVal val="visible"/>
                                      </p:to>
                                    </p:set>
                                    <p:animEffect transition="in" filter="wipe(right)">
                                      <p:cBhvr>
                                        <p:cTn id="37" dur="500"/>
                                        <p:tgtEl>
                                          <p:spTgt spid="33801"/>
                                        </p:tgtEl>
                                      </p:cBhvr>
                                    </p:animEffect>
                                  </p:childTnLst>
                                </p:cTn>
                              </p:par>
                            </p:childTnLst>
                          </p:cTn>
                        </p:par>
                        <p:par>
                          <p:cTn id="38" fill="hold">
                            <p:stCondLst>
                              <p:cond delay="1500"/>
                            </p:stCondLst>
                            <p:childTnLst>
                              <p:par>
                                <p:cTn id="39" presetID="2" presetClass="entr" presetSubtype="4" fill="hold" grpId="0" nodeType="afterEffect">
                                  <p:stCondLst>
                                    <p:cond delay="0"/>
                                  </p:stCondLst>
                                  <p:childTnLst>
                                    <p:set>
                                      <p:cBhvr>
                                        <p:cTn id="40" dur="1" fill="hold">
                                          <p:stCondLst>
                                            <p:cond delay="0"/>
                                          </p:stCondLst>
                                        </p:cTn>
                                        <p:tgtEl>
                                          <p:spTgt spid="33802"/>
                                        </p:tgtEl>
                                        <p:attrNameLst>
                                          <p:attrName>style.visibility</p:attrName>
                                        </p:attrNameLst>
                                      </p:cBhvr>
                                      <p:to>
                                        <p:strVal val="visible"/>
                                      </p:to>
                                    </p:set>
                                    <p:anim calcmode="lin" valueType="num">
                                      <p:cBhvr additive="base">
                                        <p:cTn id="41" dur="500" fill="hold"/>
                                        <p:tgtEl>
                                          <p:spTgt spid="33802"/>
                                        </p:tgtEl>
                                        <p:attrNameLst>
                                          <p:attrName>ppt_x</p:attrName>
                                        </p:attrNameLst>
                                      </p:cBhvr>
                                      <p:tavLst>
                                        <p:tav tm="0">
                                          <p:val>
                                            <p:strVal val="#ppt_x"/>
                                          </p:val>
                                        </p:tav>
                                        <p:tav tm="100000">
                                          <p:val>
                                            <p:strVal val="#ppt_x"/>
                                          </p:val>
                                        </p:tav>
                                      </p:tavLst>
                                    </p:anim>
                                    <p:anim calcmode="lin" valueType="num">
                                      <p:cBhvr additive="base">
                                        <p:cTn id="42" dur="500" fill="hold"/>
                                        <p:tgtEl>
                                          <p:spTgt spid="3380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3803"/>
                                        </p:tgtEl>
                                        <p:attrNameLst>
                                          <p:attrName>style.visibility</p:attrName>
                                        </p:attrNameLst>
                                      </p:cBhvr>
                                      <p:to>
                                        <p:strVal val="visible"/>
                                      </p:to>
                                    </p:set>
                                    <p:animEffect transition="in" filter="checkerboard(across)">
                                      <p:cBhvr>
                                        <p:cTn id="47" dur="500"/>
                                        <p:tgtEl>
                                          <p:spTgt spid="33803"/>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type="lt">
                                    <p:tmAbs val="75"/>
                                  </p:iterate>
                                  <p:childTnLst>
                                    <p:set>
                                      <p:cBhvr>
                                        <p:cTn id="51" dur="1" fill="hold">
                                          <p:stCondLst>
                                            <p:cond delay="74"/>
                                          </p:stCondLst>
                                        </p:cTn>
                                        <p:tgtEl>
                                          <p:spTgt spid="3380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3806"/>
                                        </p:tgtEl>
                                        <p:attrNameLst>
                                          <p:attrName>style.visibility</p:attrName>
                                        </p:attrNameLst>
                                      </p:cBhvr>
                                      <p:to>
                                        <p:strVal val="visible"/>
                                      </p:to>
                                    </p:set>
                                    <p:anim calcmode="lin" valueType="num">
                                      <p:cBhvr additive="base">
                                        <p:cTn id="56" dur="500" fill="hold"/>
                                        <p:tgtEl>
                                          <p:spTgt spid="33806"/>
                                        </p:tgtEl>
                                        <p:attrNameLst>
                                          <p:attrName>ppt_x</p:attrName>
                                        </p:attrNameLst>
                                      </p:cBhvr>
                                      <p:tavLst>
                                        <p:tav tm="0">
                                          <p:val>
                                            <p:strVal val="#ppt_x"/>
                                          </p:val>
                                        </p:tav>
                                        <p:tav tm="100000">
                                          <p:val>
                                            <p:strVal val="#ppt_x"/>
                                          </p:val>
                                        </p:tav>
                                      </p:tavLst>
                                    </p:anim>
                                    <p:anim calcmode="lin" valueType="num">
                                      <p:cBhvr additive="base">
                                        <p:cTn id="57" dur="500" fill="hold"/>
                                        <p:tgtEl>
                                          <p:spTgt spid="33806"/>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grpId="0" nodeType="clickEffect">
                                  <p:stCondLst>
                                    <p:cond delay="0"/>
                                  </p:stCondLst>
                                  <p:childTnLst>
                                    <p:set>
                                      <p:cBhvr>
                                        <p:cTn id="61" dur="1" fill="hold">
                                          <p:stCondLst>
                                            <p:cond delay="0"/>
                                          </p:stCondLst>
                                        </p:cTn>
                                        <p:tgtEl>
                                          <p:spTgt spid="33807"/>
                                        </p:tgtEl>
                                        <p:attrNameLst>
                                          <p:attrName>style.visibility</p:attrName>
                                        </p:attrNameLst>
                                      </p:cBhvr>
                                      <p:to>
                                        <p:strVal val="visible"/>
                                      </p:to>
                                    </p:set>
                                    <p:animEffect transition="in" filter="slide(fromTop)">
                                      <p:cBhvr>
                                        <p:cTn id="62" dur="500"/>
                                        <p:tgtEl>
                                          <p:spTgt spid="3380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38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38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P spid="33796" grpId="0" autoUpdateAnimBg="0"/>
      <p:bldP spid="33797" grpId="0" autoUpdateAnimBg="0"/>
      <p:bldP spid="33798" grpId="0" autoUpdateAnimBg="0"/>
      <p:bldP spid="33802" grpId="0" autoUpdateAnimBg="0"/>
      <p:bldP spid="33803" grpId="0" autoUpdateAnimBg="0"/>
      <p:bldP spid="33804" grpId="0" autoUpdateAnimBg="0"/>
      <p:bldP spid="33806" grpId="0" autoUpdateAnimBg="0"/>
      <p:bldP spid="33807" grpId="0" autoUpdateAnimBg="0"/>
      <p:bldP spid="33814" grpId="0" autoUpdateAnimBg="0"/>
      <p:bldP spid="33815" grpId="0" autoUpdateAnimBg="0"/>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87447" y="311446"/>
            <a:ext cx="11769505" cy="381000"/>
          </a:xfrm>
        </p:spPr>
        <p:txBody>
          <a:bodyPr>
            <a:normAutofit fontScale="90000"/>
          </a:bodyPr>
          <a:lstStyle/>
          <a:p>
            <a:pPr algn="l" eaLnBrk="1" hangingPunct="1"/>
            <a:r>
              <a:rPr lang="en-US" altLang="zh-CN" sz="2400" b="1" dirty="0">
                <a:solidFill>
                  <a:srgbClr val="CCFF33"/>
                </a:solidFill>
                <a:latin typeface="华文新魏" panose="02010800040101010101" pitchFamily="2" charset="-122"/>
                <a:ea typeface="华文新魏" panose="02010800040101010101" pitchFamily="2" charset="-122"/>
              </a:rPr>
              <a:t>       ⑶</a:t>
            </a:r>
            <a:r>
              <a:rPr lang="zh-CN" altLang="en-US" sz="2400" b="1" dirty="0">
                <a:solidFill>
                  <a:srgbClr val="CCFF33"/>
                </a:solidFill>
                <a:latin typeface="楷体_GB2312" pitchFamily="49" charset="-122"/>
                <a:ea typeface="楷体_GB2312" pitchFamily="49" charset="-122"/>
              </a:rPr>
              <a:t>无限循环和空循环</a:t>
            </a:r>
            <a:endParaRPr lang="zh-CN" altLang="en-US" sz="2400" b="1" dirty="0">
              <a:solidFill>
                <a:srgbClr val="CCFF33"/>
              </a:solidFill>
              <a:latin typeface="楷体_GB2312" pitchFamily="49" charset="-122"/>
              <a:ea typeface="楷体_GB2312" pitchFamily="49" charset="-122"/>
            </a:endParaRPr>
          </a:p>
        </p:txBody>
      </p:sp>
      <p:sp>
        <p:nvSpPr>
          <p:cNvPr id="34819" name="Text Box 3"/>
          <p:cNvSpPr txBox="1">
            <a:spLocks noChangeArrowheads="1"/>
          </p:cNvSpPr>
          <p:nvPr/>
        </p:nvSpPr>
        <p:spPr bwMode="auto">
          <a:xfrm>
            <a:off x="743138" y="679863"/>
            <a:ext cx="479840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rPr>
              <a:t>①</a:t>
            </a:r>
            <a:r>
              <a:rPr lang="zh-CN" altLang="en-US" sz="2400" dirty="0">
                <a:solidFill>
                  <a:srgbClr val="FFFFCC"/>
                </a:solidFill>
                <a:latin typeface="Arial" panose="020B0604020202020204" pitchFamily="34" charset="0"/>
                <a:ea typeface="楷体_GB2312" pitchFamily="49" charset="-122"/>
              </a:rPr>
              <a:t>条件为恒真的循环</a:t>
            </a:r>
            <a:r>
              <a:rPr lang="en-US" altLang="zh-CN" sz="2400" dirty="0">
                <a:solidFill>
                  <a:srgbClr val="FFFFCC"/>
                </a:solidFill>
                <a:latin typeface="Arial" panose="020B0604020202020204" pitchFamily="34" charset="0"/>
                <a:ea typeface="楷体_GB2312" pitchFamily="49" charset="-122"/>
              </a:rPr>
              <a:t>——</a:t>
            </a:r>
            <a:r>
              <a:rPr lang="zh-CN" altLang="en-US" sz="2400" dirty="0">
                <a:solidFill>
                  <a:srgbClr val="FFFFCC"/>
                </a:solidFill>
                <a:latin typeface="Arial" panose="020B0604020202020204" pitchFamily="34" charset="0"/>
                <a:ea typeface="楷体_GB2312" pitchFamily="49" charset="-122"/>
              </a:rPr>
              <a:t>无限循环</a:t>
            </a:r>
            <a:endParaRPr lang="zh-CN" altLang="en-US" sz="2400" dirty="0">
              <a:solidFill>
                <a:srgbClr val="FFFFCC"/>
              </a:solidFill>
            </a:endParaRPr>
          </a:p>
        </p:txBody>
      </p:sp>
      <p:sp>
        <p:nvSpPr>
          <p:cNvPr id="34820" name="Text Box 4"/>
          <p:cNvSpPr txBox="1">
            <a:spLocks noChangeArrowheads="1"/>
          </p:cNvSpPr>
          <p:nvPr/>
        </p:nvSpPr>
        <p:spPr bwMode="auto">
          <a:xfrm>
            <a:off x="810285" y="1066800"/>
            <a:ext cx="249078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while(1){…}</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do{</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…}while(1)</a:t>
            </a:r>
            <a:r>
              <a:rPr lang="zh-CN" altLang="en-US" sz="2400" dirty="0">
                <a:solidFill>
                  <a:srgbClr val="66FF33"/>
                </a:solidFill>
                <a:latin typeface="Arial" panose="020B0604020202020204" pitchFamily="34" charset="0"/>
                <a:ea typeface="楷体_GB2312" pitchFamily="49" charset="-122"/>
              </a:rPr>
              <a:t>；</a:t>
            </a:r>
            <a:endParaRPr lang="zh-CN" altLang="en-US"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00FFFF"/>
                </a:solidFill>
                <a:latin typeface="Arial" panose="020B0604020202020204" pitchFamily="34" charset="0"/>
                <a:ea typeface="楷体_GB2312" pitchFamily="49" charset="-122"/>
              </a:rPr>
              <a:t>for( ; ;){…}</a:t>
            </a:r>
            <a:endParaRPr lang="en-US" altLang="zh-CN" sz="2400" dirty="0">
              <a:solidFill>
                <a:srgbClr val="00FFFF"/>
              </a:solidFill>
            </a:endParaRPr>
          </a:p>
        </p:txBody>
      </p:sp>
      <p:sp>
        <p:nvSpPr>
          <p:cNvPr id="34821" name="AutoShape 5"/>
          <p:cNvSpPr/>
          <p:nvPr/>
        </p:nvSpPr>
        <p:spPr bwMode="auto">
          <a:xfrm>
            <a:off x="3899781" y="1037347"/>
            <a:ext cx="5135563" cy="609600"/>
          </a:xfrm>
          <a:prstGeom prst="accentCallout2">
            <a:avLst>
              <a:gd name="adj1" fmla="val 18750"/>
              <a:gd name="adj2" fmla="val -1481"/>
              <a:gd name="adj3" fmla="val 18750"/>
              <a:gd name="adj4" fmla="val -10139"/>
              <a:gd name="adj5" fmla="val 200782"/>
              <a:gd name="adj6" fmla="val -10231"/>
            </a:avLst>
          </a:prstGeom>
          <a:noFill/>
          <a:ln w="9525">
            <a:solidFill>
              <a:srgbClr val="FFFF00"/>
            </a:solidFill>
            <a:miter lim="800000"/>
            <a:tailEnd type="non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00"/>
                </a:solidFill>
                <a:latin typeface="Arial" panose="020B0604020202020204" pitchFamily="34" charset="0"/>
                <a:ea typeface="楷体_GB2312" pitchFamily="49" charset="-122"/>
              </a:rPr>
              <a:t>通过条件控制的</a:t>
            </a:r>
            <a:r>
              <a:rPr kumimoji="0" lang="en-US" altLang="zh-CN" sz="2400">
                <a:solidFill>
                  <a:srgbClr val="FFFF00"/>
                </a:solidFill>
                <a:latin typeface="Arial" panose="020B0604020202020204" pitchFamily="34" charset="0"/>
                <a:ea typeface="楷体_GB2312" pitchFamily="49" charset="-122"/>
              </a:rPr>
              <a:t>break</a:t>
            </a:r>
            <a:r>
              <a:rPr kumimoji="0" lang="zh-CN" altLang="en-US" sz="2400">
                <a:solidFill>
                  <a:srgbClr val="FFFF00"/>
                </a:solidFill>
                <a:latin typeface="Arial" panose="020B0604020202020204" pitchFamily="34" charset="0"/>
                <a:ea typeface="楷体_GB2312" pitchFamily="49" charset="-122"/>
              </a:rPr>
              <a:t>语句退出循环。</a:t>
            </a:r>
            <a:endParaRPr kumimoji="0" lang="zh-CN" altLang="en-US" sz="2400">
              <a:solidFill>
                <a:srgbClr val="FFFF00"/>
              </a:solidFill>
              <a:latin typeface="等线" panose="02010600030101010101" charset="-122"/>
              <a:ea typeface="等线" panose="02010600030101010101" charset="-122"/>
            </a:endParaRPr>
          </a:p>
        </p:txBody>
      </p:sp>
      <p:sp>
        <p:nvSpPr>
          <p:cNvPr id="34822" name="Text Box 6"/>
          <p:cNvSpPr txBox="1">
            <a:spLocks noChangeArrowheads="1"/>
          </p:cNvSpPr>
          <p:nvPr/>
        </p:nvSpPr>
        <p:spPr bwMode="auto">
          <a:xfrm>
            <a:off x="6242603" y="1631568"/>
            <a:ext cx="5585481" cy="341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例：输入整数求和，直到负数或</a:t>
            </a:r>
            <a:r>
              <a:rPr lang="en-US" altLang="zh-CN" sz="2400" dirty="0">
                <a:solidFill>
                  <a:srgbClr val="FFFFCC"/>
                </a:solidFill>
                <a:latin typeface="Arial" panose="020B0604020202020204" pitchFamily="34" charset="0"/>
                <a:ea typeface="楷体_GB2312" pitchFamily="49" charset="-122"/>
              </a:rPr>
              <a:t>0</a:t>
            </a:r>
            <a:r>
              <a:rPr lang="zh-CN" altLang="en-US" sz="2400" dirty="0">
                <a:solidFill>
                  <a:srgbClr val="FFFFCC"/>
                </a:solidFill>
                <a:latin typeface="Arial" panose="020B0604020202020204" pitchFamily="34" charset="0"/>
                <a:ea typeface="楷体_GB2312" pitchFamily="49" charset="-122"/>
              </a:rPr>
              <a:t>结束。</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for ( ; ;)</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en-US" altLang="zh-CN" sz="2400" dirty="0" err="1">
                <a:solidFill>
                  <a:srgbClr val="FFFFCC"/>
                </a:solidFill>
                <a:latin typeface="Arial" panose="020B0604020202020204" pitchFamily="34" charset="0"/>
                <a:ea typeface="楷体_GB2312" pitchFamily="49" charset="-122"/>
              </a:rPr>
              <a:t>cin</a:t>
            </a:r>
            <a:r>
              <a:rPr lang="en-US" altLang="zh-CN" sz="2400" dirty="0">
                <a:solidFill>
                  <a:srgbClr val="FFFFCC"/>
                </a:solidFill>
                <a:latin typeface="Arial" panose="020B0604020202020204" pitchFamily="34" charset="0"/>
                <a:ea typeface="楷体_GB2312" pitchFamily="49" charset="-122"/>
              </a:rPr>
              <a:t> &gt;&gt;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if (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&lt;= 0) {</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break;</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en-US" altLang="zh-CN" sz="2400" dirty="0" err="1">
                <a:solidFill>
                  <a:srgbClr val="FFFFCC"/>
                </a:solidFill>
                <a:latin typeface="Arial" panose="020B0604020202020204" pitchFamily="34" charset="0"/>
                <a:ea typeface="楷体_GB2312" pitchFamily="49" charset="-122"/>
              </a:rPr>
              <a:t>iSum</a:t>
            </a:r>
            <a:r>
              <a:rPr lang="en-US" altLang="zh-CN" sz="2400" dirty="0">
                <a:solidFill>
                  <a:srgbClr val="FFFFCC"/>
                </a:solidFill>
                <a:latin typeface="Arial" panose="020B0604020202020204" pitchFamily="34" charset="0"/>
                <a:ea typeface="楷体_GB2312" pitchFamily="49" charset="-122"/>
              </a:rPr>
              <a:t> +=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endParaRPr>
          </a:p>
        </p:txBody>
      </p:sp>
      <p:sp>
        <p:nvSpPr>
          <p:cNvPr id="34823" name="Text Box 7"/>
          <p:cNvSpPr txBox="1">
            <a:spLocks noChangeArrowheads="1"/>
          </p:cNvSpPr>
          <p:nvPr/>
        </p:nvSpPr>
        <p:spPr bwMode="auto">
          <a:xfrm>
            <a:off x="287448" y="5034689"/>
            <a:ext cx="576111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rPr>
              <a:t>       ②</a:t>
            </a:r>
            <a:r>
              <a:rPr lang="zh-CN" altLang="en-US" sz="2400" dirty="0">
                <a:solidFill>
                  <a:srgbClr val="FFFFCC"/>
                </a:solidFill>
                <a:latin typeface="Arial" panose="020B0604020202020204" pitchFamily="34" charset="0"/>
                <a:ea typeface="楷体_GB2312" pitchFamily="49" charset="-122"/>
              </a:rPr>
              <a:t>循环体为空语句的循环</a:t>
            </a:r>
            <a:r>
              <a:rPr lang="en-US" altLang="zh-CN" sz="2400" dirty="0">
                <a:solidFill>
                  <a:srgbClr val="FFFFCC"/>
                </a:solidFill>
                <a:latin typeface="Arial" panose="020B0604020202020204" pitchFamily="34" charset="0"/>
                <a:ea typeface="楷体_GB2312" pitchFamily="49" charset="-122"/>
              </a:rPr>
              <a:t>——</a:t>
            </a:r>
            <a:r>
              <a:rPr lang="zh-CN" altLang="en-US" sz="2400" dirty="0">
                <a:solidFill>
                  <a:srgbClr val="FFFFCC"/>
                </a:solidFill>
                <a:latin typeface="Arial" panose="020B0604020202020204" pitchFamily="34" charset="0"/>
                <a:ea typeface="楷体_GB2312" pitchFamily="49" charset="-122"/>
              </a:rPr>
              <a:t>空循环</a:t>
            </a:r>
            <a:endParaRPr lang="zh-CN" altLang="en-US" sz="2400" dirty="0">
              <a:solidFill>
                <a:srgbClr val="FFFFCC"/>
              </a:solidFill>
            </a:endParaRPr>
          </a:p>
        </p:txBody>
      </p:sp>
      <p:sp>
        <p:nvSpPr>
          <p:cNvPr id="34824" name="Text Box 8"/>
          <p:cNvSpPr txBox="1">
            <a:spLocks noChangeArrowheads="1"/>
          </p:cNvSpPr>
          <p:nvPr/>
        </p:nvSpPr>
        <p:spPr bwMode="auto">
          <a:xfrm>
            <a:off x="942374" y="5489723"/>
            <a:ext cx="336852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FFFF"/>
                </a:solidFill>
                <a:latin typeface="Arial" panose="020B0604020202020204" pitchFamily="34" charset="0"/>
                <a:cs typeface="Times New Roman" panose="02020603050405020304" pitchFamily="18" charset="0"/>
              </a:rPr>
              <a:t>for (</a:t>
            </a:r>
            <a:r>
              <a:rPr lang="en-US" altLang="zh-CN" sz="2400" dirty="0" err="1">
                <a:solidFill>
                  <a:srgbClr val="00FFFF"/>
                </a:solidFill>
                <a:latin typeface="Arial" panose="020B0604020202020204" pitchFamily="34" charset="0"/>
                <a:cs typeface="Times New Roman" panose="02020603050405020304" pitchFamily="18" charset="0"/>
              </a:rPr>
              <a:t>i</a:t>
            </a:r>
            <a:r>
              <a:rPr lang="en-US" altLang="zh-CN" sz="2400" dirty="0">
                <a:solidFill>
                  <a:srgbClr val="00FFFF"/>
                </a:solidFill>
                <a:latin typeface="Arial" panose="020B0604020202020204" pitchFamily="34" charset="0"/>
                <a:cs typeface="Times New Roman" panose="02020603050405020304" pitchFamily="18" charset="0"/>
              </a:rPr>
              <a:t>=1 ;</a:t>
            </a:r>
            <a:r>
              <a:rPr lang="en-US" altLang="zh-CN" sz="2400" dirty="0" err="1">
                <a:solidFill>
                  <a:srgbClr val="00FFFF"/>
                </a:solidFill>
                <a:latin typeface="Arial" panose="020B0604020202020204" pitchFamily="34" charset="0"/>
                <a:cs typeface="Times New Roman" panose="02020603050405020304" pitchFamily="18" charset="0"/>
              </a:rPr>
              <a:t>i</a:t>
            </a:r>
            <a:r>
              <a:rPr lang="en-US" altLang="zh-CN" sz="2400" dirty="0">
                <a:solidFill>
                  <a:srgbClr val="00FFFF"/>
                </a:solidFill>
                <a:latin typeface="Arial" panose="020B0604020202020204" pitchFamily="34" charset="0"/>
                <a:cs typeface="Times New Roman" panose="02020603050405020304" pitchFamily="18" charset="0"/>
              </a:rPr>
              <a:t>&lt;=MAX ; </a:t>
            </a:r>
            <a:r>
              <a:rPr lang="en-US" altLang="zh-CN" sz="2400" dirty="0" err="1">
                <a:solidFill>
                  <a:srgbClr val="00FFFF"/>
                </a:solidFill>
                <a:latin typeface="Arial" panose="020B0604020202020204" pitchFamily="34" charset="0"/>
                <a:cs typeface="Times New Roman" panose="02020603050405020304" pitchFamily="18" charset="0"/>
              </a:rPr>
              <a:t>i</a:t>
            </a:r>
            <a:r>
              <a:rPr lang="en-US" altLang="zh-CN" sz="2400" dirty="0">
                <a:solidFill>
                  <a:srgbClr val="00FFFF"/>
                </a:solidFill>
                <a:latin typeface="Arial" panose="020B0604020202020204" pitchFamily="34" charset="0"/>
                <a:cs typeface="Times New Roman" panose="02020603050405020304" pitchFamily="18" charset="0"/>
              </a:rPr>
              <a:t>++)</a:t>
            </a:r>
            <a:r>
              <a:rPr lang="en-US" altLang="zh-CN" sz="2400" dirty="0">
                <a:solidFill>
                  <a:srgbClr val="00CCFF"/>
                </a:solidFill>
                <a:latin typeface="Arial" panose="020B0604020202020204" pitchFamily="34" charset="0"/>
                <a:cs typeface="Times New Roman" panose="02020603050405020304" pitchFamily="18" charset="0"/>
              </a:rPr>
              <a:t> </a:t>
            </a:r>
            <a:r>
              <a:rPr lang="en-US" altLang="zh-CN" sz="2400" dirty="0">
                <a:solidFill>
                  <a:srgbClr val="FFFF00"/>
                </a:solidFill>
                <a:latin typeface="Arial" panose="020B0604020202020204" pitchFamily="34" charset="0"/>
                <a:cs typeface="Times New Roman" panose="02020603050405020304" pitchFamily="18" charset="0"/>
              </a:rPr>
              <a:t>;</a:t>
            </a:r>
            <a:endParaRPr lang="en-US" altLang="zh-CN" sz="2400" dirty="0">
              <a:cs typeface="Times New Roman" panose="02020603050405020304" pitchFamily="18" charset="0"/>
            </a:endParaRPr>
          </a:p>
        </p:txBody>
      </p:sp>
      <p:sp>
        <p:nvSpPr>
          <p:cNvPr id="34825" name="Text Box 9"/>
          <p:cNvSpPr txBox="1">
            <a:spLocks noChangeArrowheads="1"/>
          </p:cNvSpPr>
          <p:nvPr/>
        </p:nvSpPr>
        <p:spPr bwMode="auto">
          <a:xfrm>
            <a:off x="948777" y="6016477"/>
            <a:ext cx="264397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宋体" panose="02010600030101010101" pitchFamily="2" charset="-122"/>
                <a:ea typeface="楷体_GB2312" pitchFamily="49" charset="-122"/>
              </a:rPr>
              <a:t>作用：程序延时。</a:t>
            </a:r>
            <a:endParaRPr lang="zh-CN" altLang="en-US" sz="2400" dirty="0"/>
          </a:p>
        </p:txBody>
      </p:sp>
      <p:sp>
        <p:nvSpPr>
          <p:cNvPr id="34826" name="AutoShape 10"/>
          <p:cNvSpPr/>
          <p:nvPr/>
        </p:nvSpPr>
        <p:spPr bwMode="auto">
          <a:xfrm>
            <a:off x="4577602" y="6101641"/>
            <a:ext cx="1295400" cy="411162"/>
          </a:xfrm>
          <a:prstGeom prst="accentCallout2">
            <a:avLst>
              <a:gd name="adj1" fmla="val 27801"/>
              <a:gd name="adj2" fmla="val -5884"/>
              <a:gd name="adj3" fmla="val 27801"/>
              <a:gd name="adj4" fmla="val -33454"/>
              <a:gd name="adj5" fmla="val -19690"/>
              <a:gd name="adj6" fmla="val -33699"/>
            </a:avLst>
          </a:prstGeom>
          <a:noFill/>
          <a:ln w="9525">
            <a:solidFill>
              <a:srgbClr val="FFFFCC"/>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00"/>
                </a:solidFill>
                <a:latin typeface="Arial" panose="020B0604020202020204" pitchFamily="34" charset="0"/>
                <a:ea typeface="楷体_GB2312" pitchFamily="49" charset="-122"/>
              </a:rPr>
              <a:t>空语句</a:t>
            </a:r>
            <a:endParaRPr kumimoji="0" lang="zh-CN" altLang="en-US" sz="2400">
              <a:solidFill>
                <a:srgbClr val="000000"/>
              </a:solidFill>
              <a:latin typeface="等线" panose="02010600030101010101" charset="-122"/>
              <a:ea typeface="等线" panose="02010600030101010101" charset="-122"/>
            </a:endParaRPr>
          </a:p>
        </p:txBody>
      </p:sp>
      <p:sp>
        <p:nvSpPr>
          <p:cNvPr id="34827" name="Text Box 11"/>
          <p:cNvSpPr txBox="1">
            <a:spLocks noChangeArrowheads="1"/>
          </p:cNvSpPr>
          <p:nvPr/>
        </p:nvSpPr>
        <p:spPr bwMode="auto">
          <a:xfrm>
            <a:off x="6172199" y="5489723"/>
            <a:ext cx="64182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66"/>
                </a:solidFill>
                <a:latin typeface="Arial" panose="020B0604020202020204" pitchFamily="34" charset="0"/>
                <a:ea typeface="楷体_GB2312" pitchFamily="49" charset="-122"/>
              </a:rPr>
              <a:t>{  ;}</a:t>
            </a:r>
            <a:endParaRPr lang="en-US" altLang="zh-CN" sz="2400">
              <a:solidFill>
                <a:srgbClr val="FFFF66"/>
              </a:solidFill>
              <a:latin typeface="Arial" panose="020B0604020202020204" pitchFamily="34" charset="0"/>
              <a:ea typeface="楷体_GB2312" pitchFamily="49" charset="-122"/>
            </a:endParaRPr>
          </a:p>
        </p:txBody>
      </p:sp>
      <p:sp>
        <p:nvSpPr>
          <p:cNvPr id="34828" name="AutoShape 12"/>
          <p:cNvSpPr>
            <a:spLocks noChangeArrowheads="1"/>
          </p:cNvSpPr>
          <p:nvPr/>
        </p:nvSpPr>
        <p:spPr bwMode="auto">
          <a:xfrm>
            <a:off x="4310902" y="5611752"/>
            <a:ext cx="1828800" cy="228600"/>
          </a:xfrm>
          <a:prstGeom prst="rightArrow">
            <a:avLst>
              <a:gd name="adj1" fmla="val 50000"/>
              <a:gd name="adj2" fmla="val 200000"/>
            </a:avLst>
          </a:prstGeom>
          <a:gradFill rotWithShape="0">
            <a:gsLst>
              <a:gs pos="0">
                <a:srgbClr val="76762F"/>
              </a:gs>
              <a:gs pos="50000">
                <a:srgbClr val="FFFF66"/>
              </a:gs>
              <a:gs pos="100000">
                <a:srgbClr val="76762F"/>
              </a:gs>
            </a:gsLst>
            <a:lin ang="5400000" scaled="1"/>
          </a:gradFill>
          <a:ln w="9525">
            <a:solidFill>
              <a:srgbClr val="FFFF66"/>
            </a:solidFill>
            <a:miter lim="800000"/>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rgbClr val="00FFFF"/>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ox(in)">
                                      <p:cBhvr>
                                        <p:cTn id="7" dur="500"/>
                                        <p:tgtEl>
                                          <p:spTgt spid="34818"/>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checkerboard(across)">
                                      <p:cBhvr>
                                        <p:cTn id="12" dur="500"/>
                                        <p:tgtEl>
                                          <p:spTgt spid="3481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20"/>
                                        </p:tgtEl>
                                        <p:attrNameLst>
                                          <p:attrName>style.visibility</p:attrName>
                                        </p:attrNameLst>
                                      </p:cBhvr>
                                      <p:to>
                                        <p:strVal val="visible"/>
                                      </p:to>
                                    </p:set>
                                    <p:animEffect transition="in" filter="wipe(up)">
                                      <p:cBhvr>
                                        <p:cTn id="17" dur="500"/>
                                        <p:tgtEl>
                                          <p:spTgt spid="34820"/>
                                        </p:tgtEl>
                                      </p:cBhvr>
                                    </p:animEffect>
                                  </p:childTnLst>
                                  <p:subTnLst>
                                    <p:audio>
                                      <p:cMediaNode>
                                        <p:cTn display="0" masterRel="sameClick">
                                          <p:stCondLst>
                                            <p:cond evt="begin" delay="0">
                                              <p:tn val="15"/>
                                            </p:cond>
                                          </p:stCondLst>
                                          <p:endCondLst>
                                            <p:cond evt="onStopAudio" delay="0">
                                              <p:tgtEl>
                                                <p:sldTgt/>
                                              </p:tgtEl>
                                            </p:cond>
                                          </p:endCondLst>
                                        </p:cTn>
                                        <p:tgtEl>
                                          <p:sndTgt r:embed="rId3" name="TAD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strips(upRight)">
                                      <p:cBhvr>
                                        <p:cTn id="22" dur="500"/>
                                        <p:tgtEl>
                                          <p:spTgt spid="34821"/>
                                        </p:tgtEl>
                                      </p:cBhvr>
                                    </p:animEffect>
                                  </p:childTnLst>
                                  <p:subTnLst>
                                    <p:set>
                                      <p:cBhvr override="childStyle">
                                        <p:cTn dur="1" fill="hold" display="0" masterRel="nextClick" afterEffect="1"/>
                                        <p:tgtEl>
                                          <p:spTgt spid="3482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4823"/>
                                        </p:tgtEl>
                                        <p:attrNameLst>
                                          <p:attrName>style.visibility</p:attrName>
                                        </p:attrNameLst>
                                      </p:cBhvr>
                                      <p:to>
                                        <p:strVal val="visible"/>
                                      </p:to>
                                    </p:set>
                                    <p:animEffect transition="in" filter="checkerboard(across)">
                                      <p:cBhvr>
                                        <p:cTn id="31" dur="500"/>
                                        <p:tgtEl>
                                          <p:spTgt spid="34823"/>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34824"/>
                                        </p:tgtEl>
                                        <p:attrNameLst>
                                          <p:attrName>style.visibility</p:attrName>
                                        </p:attrNameLst>
                                      </p:cBhvr>
                                      <p:to>
                                        <p:strVal val="visible"/>
                                      </p:to>
                                    </p:set>
                                    <p:animEffect transition="in" filter="barn(outVertical)">
                                      <p:cBhvr>
                                        <p:cTn id="36" dur="500"/>
                                        <p:tgtEl>
                                          <p:spTgt spid="3482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48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34826"/>
                                        </p:tgtEl>
                                        <p:attrNameLst>
                                          <p:attrName>style.visibility</p:attrName>
                                        </p:attrNameLst>
                                      </p:cBhvr>
                                      <p:to>
                                        <p:strVal val="visible"/>
                                      </p:to>
                                    </p:set>
                                    <p:animEffect transition="in" filter="strips(downRight)">
                                      <p:cBhvr>
                                        <p:cTn id="45" dur="500"/>
                                        <p:tgtEl>
                                          <p:spTgt spid="348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4828"/>
                                        </p:tgtEl>
                                        <p:attrNameLst>
                                          <p:attrName>style.visibility</p:attrName>
                                        </p:attrNameLst>
                                      </p:cBhvr>
                                      <p:to>
                                        <p:strVal val="visible"/>
                                      </p:to>
                                    </p:set>
                                    <p:animEffect transition="in" filter="wipe(left)">
                                      <p:cBhvr>
                                        <p:cTn id="50" dur="500"/>
                                        <p:tgtEl>
                                          <p:spTgt spid="34828"/>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34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utoUpdateAnimBg="0"/>
      <p:bldP spid="34820" grpId="0" autoUpdateAnimBg="0"/>
      <p:bldP spid="34821" grpId="0" animBg="1" autoUpdateAnimBg="0"/>
      <p:bldP spid="34822" grpId="0" autoUpdateAnimBg="0"/>
      <p:bldP spid="34823" grpId="0" autoUpdateAnimBg="0"/>
      <p:bldP spid="34824" grpId="0" autoUpdateAnimBg="0"/>
      <p:bldP spid="34825" grpId="0" autoUpdateAnimBg="0"/>
      <p:bldP spid="34826" grpId="0" animBg="1" autoUpdateAnimBg="0"/>
      <p:bldP spid="34827" grpId="0" autoUpdateAnimBg="0"/>
      <p:bldP spid="3482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7818" y="381000"/>
            <a:ext cx="11715184" cy="838200"/>
          </a:xfrm>
        </p:spPr>
        <p:txBody>
          <a:bodyPr/>
          <a:lstStyle/>
          <a:p>
            <a:pPr algn="ctr" eaLnBrk="1" hangingPunct="1"/>
            <a:r>
              <a:rPr lang="zh-CN" altLang="en-US" sz="4000" b="1" dirty="0">
                <a:solidFill>
                  <a:srgbClr val="FFFF00"/>
                </a:solidFill>
                <a:ea typeface="楷体_GB2312" pitchFamily="49" charset="-122"/>
              </a:rPr>
              <a:t>程序设计的基本方法</a:t>
            </a:r>
            <a:endParaRPr lang="zh-CN" altLang="en-US" sz="4000" b="1" dirty="0">
              <a:solidFill>
                <a:srgbClr val="FFFF00"/>
              </a:solidFill>
              <a:ea typeface="楷体_GB2312" pitchFamily="49" charset="-122"/>
            </a:endParaRPr>
          </a:p>
        </p:txBody>
      </p:sp>
      <p:sp>
        <p:nvSpPr>
          <p:cNvPr id="37891" name="Text Box 3"/>
          <p:cNvSpPr txBox="1">
            <a:spLocks noChangeArrowheads="1"/>
          </p:cNvSpPr>
          <p:nvPr/>
        </p:nvSpPr>
        <p:spPr bwMode="auto">
          <a:xfrm>
            <a:off x="307818" y="1082675"/>
            <a:ext cx="1188418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ea typeface="楷体_GB2312" pitchFamily="49" charset="-122"/>
              </a:rPr>
              <a:t>        </a:t>
            </a:r>
            <a:r>
              <a:rPr lang="zh-CN" altLang="en-US" sz="2400" dirty="0">
                <a:solidFill>
                  <a:srgbClr val="FFFFCC"/>
                </a:solidFill>
                <a:ea typeface="楷体_GB2312" pitchFamily="49" charset="-122"/>
              </a:rPr>
              <a:t>结合循环与分支结构在程序设计时常使两种常用的基本方法。</a:t>
            </a:r>
            <a:endParaRPr lang="zh-CN" altLang="en-US" sz="2400" dirty="0">
              <a:solidFill>
                <a:srgbClr val="FFFFCC"/>
              </a:solidFill>
            </a:endParaRPr>
          </a:p>
        </p:txBody>
      </p:sp>
      <p:sp>
        <p:nvSpPr>
          <p:cNvPr id="37892" name="Text Box 4"/>
          <p:cNvSpPr txBox="1">
            <a:spLocks noChangeArrowheads="1"/>
          </p:cNvSpPr>
          <p:nvPr/>
        </p:nvSpPr>
        <p:spPr bwMode="auto">
          <a:xfrm>
            <a:off x="3729274" y="2199328"/>
            <a:ext cx="3875077"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dirty="0">
                <a:solidFill>
                  <a:srgbClr val="66FFFF"/>
                </a:solidFill>
                <a:ea typeface="楷体_GB2312" pitchFamily="49" charset="-122"/>
              </a:rPr>
              <a:t>枚举法（穷举法）</a:t>
            </a:r>
            <a:endParaRPr lang="zh-CN" altLang="en-US" sz="3600" dirty="0">
              <a:solidFill>
                <a:srgbClr val="66FFFF"/>
              </a:solidFill>
              <a:ea typeface="楷体_GB2312" pitchFamily="49" charset="-122"/>
            </a:endParaRPr>
          </a:p>
          <a:p>
            <a:pPr eaLnBrk="1" hangingPunct="1">
              <a:spcBef>
                <a:spcPct val="0"/>
              </a:spcBef>
              <a:buFontTx/>
              <a:buNone/>
            </a:pPr>
            <a:r>
              <a:rPr lang="zh-CN" altLang="en-US" sz="3600" dirty="0">
                <a:solidFill>
                  <a:srgbClr val="CCFF33"/>
                </a:solidFill>
                <a:ea typeface="楷体_GB2312" pitchFamily="49" charset="-122"/>
              </a:rPr>
              <a:t>迭代法</a:t>
            </a:r>
            <a:endParaRPr lang="zh-CN" altLang="en-US" sz="2400" dirty="0">
              <a:solidFill>
                <a:srgbClr val="CCFF33"/>
              </a:solidFill>
            </a:endParaRPr>
          </a:p>
        </p:txBody>
      </p:sp>
      <p:sp>
        <p:nvSpPr>
          <p:cNvPr id="37893" name="Text Box 5"/>
          <p:cNvSpPr txBox="1">
            <a:spLocks noChangeArrowheads="1"/>
          </p:cNvSpPr>
          <p:nvPr/>
        </p:nvSpPr>
        <p:spPr bwMode="auto">
          <a:xfrm>
            <a:off x="307818" y="4262874"/>
            <a:ext cx="11715184" cy="52540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FFFF00"/>
                </a:solidFill>
                <a:ea typeface="楷体_GB2312" pitchFamily="49" charset="-122"/>
              </a:rPr>
              <a:t>        </a:t>
            </a:r>
            <a:r>
              <a:rPr lang="zh-CN" altLang="en-US" sz="2800" dirty="0">
                <a:solidFill>
                  <a:srgbClr val="FFFF00"/>
                </a:solidFill>
                <a:ea typeface="楷体_GB2312" pitchFamily="49" charset="-122"/>
              </a:rPr>
              <a:t>本专题将结合分支和循环介绍两种方法的基本思想和具体实现！</a:t>
            </a:r>
            <a:endParaRPr lang="zh-CN" altLang="en-US" sz="24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1" name="Windows 启动时发金属声.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378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789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789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7893"/>
                                        </p:tgtEl>
                                        <p:attrNameLst>
                                          <p:attrName>style.visibility</p:attrName>
                                        </p:attrNameLst>
                                      </p:cBhvr>
                                      <p:to>
                                        <p:strVal val="visible"/>
                                      </p:to>
                                    </p:set>
                                    <p:animEffect transition="in" filter="blinds(horizontal)">
                                      <p:cBhvr>
                                        <p:cTn id="25" dur="500"/>
                                        <p:tgtEl>
                                          <p:spTgt spid="37893"/>
                                        </p:tgtEl>
                                      </p:cBhvr>
                                    </p:animEffect>
                                  </p:childTnLst>
                                  <p:subTnLst>
                                    <p:audio>
                                      <p:cMediaNode>
                                        <p:cTn display="0" masterRel="sameClick">
                                          <p:stCondLst>
                                            <p:cond evt="begin" delay="0">
                                              <p:tn val="23"/>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1" grpId="0" autoUpdateAnimBg="0"/>
      <p:bldP spid="37892" grpId="0" autoUpdateAnimBg="0" build="p"/>
      <p:bldP spid="3789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09800" y="876300"/>
            <a:ext cx="7772400" cy="6096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eaLnBrk="1" hangingPunct="1"/>
            <a:r>
              <a:rPr lang="zh-CN" altLang="en-US" sz="3600" b="1" dirty="0">
                <a:solidFill>
                  <a:srgbClr val="FFFF00"/>
                </a:solidFill>
                <a:latin typeface="Arial" panose="020B0604020202020204" pitchFamily="34" charset="0"/>
                <a:ea typeface="楷体_GB2312" pitchFamily="49" charset="-122"/>
              </a:rPr>
              <a:t>枚举法   </a:t>
            </a:r>
            <a:r>
              <a:rPr lang="en-US" altLang="zh-CN" sz="3600" b="1" dirty="0">
                <a:solidFill>
                  <a:srgbClr val="FFFF00"/>
                </a:solidFill>
                <a:latin typeface="Arial" panose="020B0604020202020204" pitchFamily="34" charset="0"/>
              </a:rPr>
              <a:t>Enumeration</a:t>
            </a:r>
            <a:endParaRPr lang="en-US" altLang="zh-CN" sz="3600" b="1" dirty="0">
              <a:solidFill>
                <a:srgbClr val="FFFF00"/>
              </a:solidFill>
              <a:latin typeface="Arial" panose="020B0604020202020204" pitchFamily="34" charset="0"/>
            </a:endParaRPr>
          </a:p>
        </p:txBody>
      </p:sp>
      <p:sp>
        <p:nvSpPr>
          <p:cNvPr id="38915" name="Rectangle 3"/>
          <p:cNvSpPr>
            <a:spLocks noGrp="1" noChangeArrowheads="1"/>
          </p:cNvSpPr>
          <p:nvPr>
            <p:ph type="body" sz="half" idx="1"/>
          </p:nvPr>
        </p:nvSpPr>
        <p:spPr/>
        <p:txBody>
          <a:bodyPr/>
          <a:lstStyle/>
          <a:p>
            <a:pPr eaLnBrk="1" hangingPunct="1">
              <a:buFont typeface="Wingdings" panose="05000000000000000000" pitchFamily="2" charset="2"/>
              <a:buChar char="v"/>
            </a:pPr>
            <a:r>
              <a:rPr lang="zh-CN" altLang="en-US" sz="2400" b="1" dirty="0">
                <a:solidFill>
                  <a:srgbClr val="FFFFCC"/>
                </a:solidFill>
                <a:ea typeface="楷体_GB2312" pitchFamily="49" charset="-122"/>
              </a:rPr>
              <a:t>存在有限状态；其中某些状态满足特定条件。</a:t>
            </a:r>
            <a:endParaRPr lang="zh-CN" altLang="en-US" sz="2400" b="1" dirty="0">
              <a:solidFill>
                <a:srgbClr val="FFFFCC"/>
              </a:solidFill>
              <a:ea typeface="楷体_GB2312" pitchFamily="49" charset="-122"/>
            </a:endParaRPr>
          </a:p>
          <a:p>
            <a:pPr eaLnBrk="1" hangingPunct="1">
              <a:buFont typeface="Wingdings" panose="05000000000000000000" pitchFamily="2" charset="2"/>
              <a:buChar char="v"/>
            </a:pPr>
            <a:r>
              <a:rPr lang="zh-CN" altLang="en-US" sz="2400" b="1" dirty="0">
                <a:solidFill>
                  <a:srgbClr val="FFFFCC"/>
                </a:solidFill>
                <a:ea typeface="楷体_GB2312" pitchFamily="49" charset="-122"/>
              </a:rPr>
              <a:t>通过循环产生所有状态（枚举）。</a:t>
            </a:r>
            <a:endParaRPr lang="zh-CN" altLang="en-US" sz="2400" b="1" dirty="0">
              <a:solidFill>
                <a:srgbClr val="FFFFCC"/>
              </a:solidFill>
              <a:ea typeface="楷体_GB2312" pitchFamily="49" charset="-122"/>
            </a:endParaRPr>
          </a:p>
          <a:p>
            <a:pPr eaLnBrk="1" hangingPunct="1">
              <a:buFont typeface="Wingdings" panose="05000000000000000000" pitchFamily="2" charset="2"/>
              <a:buChar char="v"/>
            </a:pPr>
            <a:r>
              <a:rPr lang="zh-CN" altLang="en-US" sz="2400" b="1" dirty="0">
                <a:solidFill>
                  <a:srgbClr val="FFFFCC"/>
                </a:solidFill>
                <a:ea typeface="楷体_GB2312" pitchFamily="49" charset="-122"/>
              </a:rPr>
              <a:t>对每一状态，按条件进行状态测试，满足条件的态，为所求的解。</a:t>
            </a:r>
            <a:endParaRPr lang="zh-CN" altLang="en-US" sz="2400" b="1" dirty="0">
              <a:solidFill>
                <a:srgbClr val="FFFFCC"/>
              </a:solidFill>
              <a:ea typeface="楷体_GB2312" pitchFamily="49" charset="-122"/>
            </a:endParaRPr>
          </a:p>
        </p:txBody>
      </p:sp>
      <p:sp>
        <p:nvSpPr>
          <p:cNvPr id="38916" name="Rectangle 4"/>
          <p:cNvSpPr>
            <a:spLocks noGrp="1" noChangeArrowheads="1"/>
          </p:cNvSpPr>
          <p:nvPr>
            <p:ph type="body" sz="half" idx="2"/>
          </p:nvPr>
        </p:nvSpPr>
        <p:spPr/>
        <p:txBody>
          <a:bodyPr/>
          <a:lstStyle/>
          <a:p>
            <a:pPr eaLnBrk="1" hangingPunct="1">
              <a:buFont typeface="Wingdings" panose="05000000000000000000" pitchFamily="2" charset="2"/>
              <a:buChar char="v"/>
            </a:pPr>
            <a:r>
              <a:rPr lang="zh-CN" altLang="en-US" sz="2400" b="1" dirty="0">
                <a:solidFill>
                  <a:srgbClr val="CCFF33"/>
                </a:solidFill>
                <a:latin typeface="Arial" panose="020B0604020202020204" pitchFamily="34" charset="0"/>
                <a:ea typeface="楷体_GB2312" pitchFamily="49" charset="-122"/>
              </a:rPr>
              <a:t>求</a:t>
            </a:r>
            <a:r>
              <a:rPr lang="en-US" altLang="zh-CN" sz="2400" b="1" dirty="0">
                <a:solidFill>
                  <a:srgbClr val="CCFF33"/>
                </a:solidFill>
                <a:latin typeface="Arial" panose="020B0604020202020204" pitchFamily="34" charset="0"/>
                <a:ea typeface="楷体_GB2312" pitchFamily="49" charset="-122"/>
              </a:rPr>
              <a:t>100</a:t>
            </a:r>
            <a:r>
              <a:rPr lang="zh-CN" altLang="en-US" sz="2400" b="1" dirty="0">
                <a:solidFill>
                  <a:srgbClr val="CCFF33"/>
                </a:solidFill>
                <a:latin typeface="Arial" panose="020B0604020202020204" pitchFamily="34" charset="0"/>
                <a:ea typeface="楷体_GB2312" pitchFamily="49" charset="-122"/>
              </a:rPr>
              <a:t>到</a:t>
            </a:r>
            <a:r>
              <a:rPr lang="en-US" altLang="zh-CN" sz="2400" b="1" dirty="0">
                <a:solidFill>
                  <a:srgbClr val="CCFF33"/>
                </a:solidFill>
                <a:latin typeface="Arial" panose="020B0604020202020204" pitchFamily="34" charset="0"/>
                <a:ea typeface="楷体_GB2312" pitchFamily="49" charset="-122"/>
              </a:rPr>
              <a:t>200</a:t>
            </a:r>
            <a:r>
              <a:rPr lang="zh-CN" altLang="en-US" sz="2400" b="1" dirty="0">
                <a:solidFill>
                  <a:srgbClr val="CCFF33"/>
                </a:solidFill>
                <a:latin typeface="Arial" panose="020B0604020202020204" pitchFamily="34" charset="0"/>
                <a:ea typeface="楷体_GB2312" pitchFamily="49" charset="-122"/>
              </a:rPr>
              <a:t>内的所有素数。</a:t>
            </a:r>
            <a:endParaRPr lang="zh-CN" altLang="en-US" sz="2400" b="1" dirty="0">
              <a:solidFill>
                <a:srgbClr val="CCFF33"/>
              </a:solidFill>
              <a:latin typeface="Arial" panose="020B0604020202020204" pitchFamily="34" charset="0"/>
              <a:ea typeface="楷体_GB2312" pitchFamily="49" charset="-122"/>
            </a:endParaRPr>
          </a:p>
          <a:p>
            <a:pPr eaLnBrk="1" hangingPunct="1">
              <a:buFont typeface="Wingdings" panose="05000000000000000000" pitchFamily="2" charset="2"/>
              <a:buChar char="v"/>
            </a:pPr>
            <a:r>
              <a:rPr lang="zh-CN" altLang="en-US" sz="2400" b="1" dirty="0">
                <a:solidFill>
                  <a:srgbClr val="CCFF33"/>
                </a:solidFill>
                <a:latin typeface="Arial" panose="020B0604020202020204" pitchFamily="34" charset="0"/>
                <a:ea typeface="楷体_GB2312" pitchFamily="49" charset="-122"/>
              </a:rPr>
              <a:t>通过循环使</a:t>
            </a:r>
            <a:r>
              <a:rPr lang="en-US" altLang="zh-CN" sz="2400" b="1" dirty="0" err="1">
                <a:solidFill>
                  <a:srgbClr val="CCFF33"/>
                </a:solidFill>
                <a:latin typeface="Arial" panose="020B0604020202020204" pitchFamily="34" charset="0"/>
                <a:ea typeface="楷体_GB2312" pitchFamily="49" charset="-122"/>
              </a:rPr>
              <a:t>i</a:t>
            </a:r>
            <a:r>
              <a:rPr lang="zh-CN" altLang="en-US" sz="2400" b="1" dirty="0">
                <a:solidFill>
                  <a:srgbClr val="CCFF33"/>
                </a:solidFill>
                <a:latin typeface="Arial" panose="020B0604020202020204" pitchFamily="34" charset="0"/>
                <a:ea typeface="楷体_GB2312" pitchFamily="49" charset="-122"/>
              </a:rPr>
              <a:t>从</a:t>
            </a:r>
            <a:r>
              <a:rPr lang="en-US" altLang="zh-CN" sz="2400" b="1" dirty="0">
                <a:solidFill>
                  <a:srgbClr val="CCFF33"/>
                </a:solidFill>
                <a:latin typeface="Arial" panose="020B0604020202020204" pitchFamily="34" charset="0"/>
                <a:ea typeface="楷体_GB2312" pitchFamily="49" charset="-122"/>
              </a:rPr>
              <a:t>101</a:t>
            </a:r>
            <a:r>
              <a:rPr lang="zh-CN" altLang="en-US" sz="2400" b="1" dirty="0">
                <a:solidFill>
                  <a:srgbClr val="CCFF33"/>
                </a:solidFill>
                <a:latin typeface="Arial" panose="020B0604020202020204" pitchFamily="34" charset="0"/>
                <a:ea typeface="楷体_GB2312" pitchFamily="49" charset="-122"/>
              </a:rPr>
              <a:t>变化到</a:t>
            </a:r>
            <a:r>
              <a:rPr lang="en-US" altLang="zh-CN" sz="2400" b="1" dirty="0">
                <a:solidFill>
                  <a:srgbClr val="CCFF33"/>
                </a:solidFill>
                <a:latin typeface="Arial" panose="020B0604020202020204" pitchFamily="34" charset="0"/>
                <a:ea typeface="楷体_GB2312" pitchFamily="49" charset="-122"/>
              </a:rPr>
              <a:t>199</a:t>
            </a:r>
            <a:r>
              <a:rPr lang="zh-CN" altLang="en-US" sz="2400" b="1" dirty="0">
                <a:solidFill>
                  <a:srgbClr val="CCFF33"/>
                </a:solidFill>
                <a:latin typeface="Arial" panose="020B0604020202020204" pitchFamily="34" charset="0"/>
                <a:ea typeface="楷体_GB2312" pitchFamily="49" charset="-122"/>
              </a:rPr>
              <a:t>（枚举所有状态）</a:t>
            </a:r>
            <a:endParaRPr lang="zh-CN" altLang="en-US" sz="2400" b="1" dirty="0">
              <a:solidFill>
                <a:srgbClr val="CCFF33"/>
              </a:solidFill>
              <a:latin typeface="Arial" panose="020B0604020202020204" pitchFamily="34" charset="0"/>
              <a:ea typeface="楷体_GB2312" pitchFamily="49" charset="-122"/>
            </a:endParaRPr>
          </a:p>
          <a:p>
            <a:pPr eaLnBrk="1" hangingPunct="1">
              <a:buFont typeface="Wingdings" panose="05000000000000000000" pitchFamily="2" charset="2"/>
              <a:buChar char="v"/>
            </a:pPr>
            <a:r>
              <a:rPr lang="zh-CN" altLang="en-US" sz="2400" b="1" dirty="0">
                <a:solidFill>
                  <a:srgbClr val="CCFF33"/>
                </a:solidFill>
                <a:latin typeface="Arial" panose="020B0604020202020204" pitchFamily="34" charset="0"/>
                <a:ea typeface="楷体_GB2312" pitchFamily="49" charset="-122"/>
              </a:rPr>
              <a:t>对每次循环的</a:t>
            </a:r>
            <a:r>
              <a:rPr lang="en-US" altLang="zh-CN" sz="2400" b="1" dirty="0">
                <a:solidFill>
                  <a:srgbClr val="CCFF33"/>
                </a:solidFill>
                <a:latin typeface="Arial" panose="020B0604020202020204" pitchFamily="34" charset="0"/>
                <a:ea typeface="楷体_GB2312" pitchFamily="49" charset="-122"/>
              </a:rPr>
              <a:t>n</a:t>
            </a:r>
            <a:r>
              <a:rPr lang="zh-CN" altLang="en-US" sz="2400" b="1" dirty="0">
                <a:solidFill>
                  <a:srgbClr val="CCFF33"/>
                </a:solidFill>
                <a:latin typeface="Arial" panose="020B0604020202020204" pitchFamily="34" charset="0"/>
                <a:ea typeface="楷体_GB2312" pitchFamily="49" charset="-122"/>
              </a:rPr>
              <a:t>进行是否是素数的测试，如果是素数，输出</a:t>
            </a:r>
            <a:r>
              <a:rPr lang="en-US" altLang="zh-CN" sz="2400" b="1" dirty="0">
                <a:solidFill>
                  <a:srgbClr val="CCFF33"/>
                </a:solidFill>
                <a:latin typeface="Arial" panose="020B0604020202020204" pitchFamily="34" charset="0"/>
                <a:ea typeface="楷体_GB2312" pitchFamily="49" charset="-122"/>
              </a:rPr>
              <a:t>n</a:t>
            </a:r>
            <a:r>
              <a:rPr lang="zh-CN" altLang="en-US" sz="2400" b="1" dirty="0">
                <a:solidFill>
                  <a:srgbClr val="CCFF33"/>
                </a:solidFill>
                <a:latin typeface="Arial" panose="020B0604020202020204" pitchFamily="34" charset="0"/>
                <a:ea typeface="楷体_GB2312" pitchFamily="49" charset="-122"/>
              </a:rPr>
              <a:t>。</a:t>
            </a:r>
            <a:endParaRPr lang="zh-CN" altLang="en-US" sz="2400" b="1" dirty="0">
              <a:solidFill>
                <a:srgbClr val="CCFF33"/>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ppt_w</p:attrName>
                                        </p:attrNameLst>
                                      </p:cBhvr>
                                      <p:tavLst>
                                        <p:tav tm="0">
                                          <p:val>
                                            <p:fltVal val="0"/>
                                          </p:val>
                                        </p:tav>
                                        <p:tav tm="100000">
                                          <p:val>
                                            <p:strVal val="#ppt_w"/>
                                          </p:val>
                                        </p:tav>
                                      </p:tavLst>
                                    </p:anim>
                                    <p:anim calcmode="lin" valueType="num">
                                      <p:cBhvr>
                                        <p:cTn id="8" dur="500" fill="hold"/>
                                        <p:tgtEl>
                                          <p:spTgt spid="38914"/>
                                        </p:tgtEl>
                                        <p:attrNameLst>
                                          <p:attrName>ppt_h</p:attrName>
                                        </p:attrNameLst>
                                      </p:cBhvr>
                                      <p:tavLst>
                                        <p:tav tm="0">
                                          <p:val>
                                            <p:fltVal val="0"/>
                                          </p:val>
                                        </p:tav>
                                        <p:tav tm="100000">
                                          <p:val>
                                            <p:strVal val="#ppt_h"/>
                                          </p:val>
                                        </p:tav>
                                      </p:tavLst>
                                    </p:anim>
                                    <p:anim calcmode="lin" valueType="num">
                                      <p:cBhvr>
                                        <p:cTn id="9" dur="500" fill="hold"/>
                                        <p:tgtEl>
                                          <p:spTgt spid="38914"/>
                                        </p:tgtEl>
                                        <p:attrNameLst>
                                          <p:attrName>ppt_x</p:attrName>
                                        </p:attrNameLst>
                                      </p:cBhvr>
                                      <p:tavLst>
                                        <p:tav tm="0">
                                          <p:val>
                                            <p:fltVal val="0.5"/>
                                          </p:val>
                                        </p:tav>
                                        <p:tav tm="100000">
                                          <p:val>
                                            <p:strVal val="#ppt_x"/>
                                          </p:val>
                                        </p:tav>
                                      </p:tavLst>
                                    </p:anim>
                                    <p:anim calcmode="lin" valueType="num">
                                      <p:cBhvr>
                                        <p:cTn id="10" dur="500" fill="hold"/>
                                        <p:tgtEl>
                                          <p:spTgt spid="3891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8915">
                                            <p:txEl>
                                              <p:pRg st="0" end="0"/>
                                            </p:txEl>
                                          </p:spTgt>
                                        </p:tgtEl>
                                        <p:attrNameLst>
                                          <p:attrName>style.visibility</p:attrName>
                                        </p:attrNameLst>
                                      </p:cBhvr>
                                      <p:to>
                                        <p:strVal val="visible"/>
                                      </p:to>
                                    </p:set>
                                    <p:animEffect transition="in" filter="slide(fromBottom)">
                                      <p:cBhvr>
                                        <p:cTn id="15" dur="500"/>
                                        <p:tgtEl>
                                          <p:spTgt spid="3891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8915">
                                            <p:txEl>
                                              <p:pRg st="1" end="1"/>
                                            </p:txEl>
                                          </p:spTgt>
                                        </p:tgtEl>
                                        <p:attrNameLst>
                                          <p:attrName>style.visibility</p:attrName>
                                        </p:attrNameLst>
                                      </p:cBhvr>
                                      <p:to>
                                        <p:strVal val="visible"/>
                                      </p:to>
                                    </p:set>
                                    <p:animEffect transition="in" filter="slide(fromBottom)">
                                      <p:cBhvr>
                                        <p:cTn id="20" dur="500"/>
                                        <p:tgtEl>
                                          <p:spTgt spid="3891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8915">
                                            <p:txEl>
                                              <p:pRg st="2" end="2"/>
                                            </p:txEl>
                                          </p:spTgt>
                                        </p:tgtEl>
                                        <p:attrNameLst>
                                          <p:attrName>style.visibility</p:attrName>
                                        </p:attrNameLst>
                                      </p:cBhvr>
                                      <p:to>
                                        <p:strVal val="visible"/>
                                      </p:to>
                                    </p:set>
                                    <p:animEffect transition="in" filter="slide(fromBottom)">
                                      <p:cBhvr>
                                        <p:cTn id="25" dur="500"/>
                                        <p:tgtEl>
                                          <p:spTgt spid="3891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8916">
                                            <p:txEl>
                                              <p:pRg st="0" end="0"/>
                                            </p:txEl>
                                          </p:spTgt>
                                        </p:tgtEl>
                                        <p:attrNameLst>
                                          <p:attrName>style.visibility</p:attrName>
                                        </p:attrNameLst>
                                      </p:cBhvr>
                                      <p:to>
                                        <p:strVal val="visible"/>
                                      </p:to>
                                    </p:set>
                                    <p:anim calcmode="lin" valueType="num">
                                      <p:cBhvr additive="base">
                                        <p:cTn id="30" dur="500" fill="hold"/>
                                        <p:tgtEl>
                                          <p:spTgt spid="38916">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89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8916">
                                            <p:txEl>
                                              <p:pRg st="1" end="1"/>
                                            </p:txEl>
                                          </p:spTgt>
                                        </p:tgtEl>
                                        <p:attrNameLst>
                                          <p:attrName>style.visibility</p:attrName>
                                        </p:attrNameLst>
                                      </p:cBhvr>
                                      <p:to>
                                        <p:strVal val="visible"/>
                                      </p:to>
                                    </p:set>
                                    <p:anim calcmode="lin" valueType="num">
                                      <p:cBhvr additive="base">
                                        <p:cTn id="36" dur="500" fill="hold"/>
                                        <p:tgtEl>
                                          <p:spTgt spid="38916">
                                            <p:txEl>
                                              <p:pRg st="1" end="1"/>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89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8916">
                                            <p:txEl>
                                              <p:pRg st="2" end="2"/>
                                            </p:txEl>
                                          </p:spTgt>
                                        </p:tgtEl>
                                        <p:attrNameLst>
                                          <p:attrName>style.visibility</p:attrName>
                                        </p:attrNameLst>
                                      </p:cBhvr>
                                      <p:to>
                                        <p:strVal val="visible"/>
                                      </p:to>
                                    </p:set>
                                    <p:anim calcmode="lin" valueType="num">
                                      <p:cBhvr additive="base">
                                        <p:cTn id="42" dur="500" fill="hold"/>
                                        <p:tgtEl>
                                          <p:spTgt spid="38916">
                                            <p:txEl>
                                              <p:pRg st="2" end="2"/>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89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utoUpdateAnimBg="0" build="p"/>
      <p:bldP spid="38916"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89711" y="397234"/>
            <a:ext cx="9692489" cy="424732"/>
          </a:xfrm>
        </p:spPr>
        <p:txBody>
          <a:bodyPr wrap="square">
            <a:spAutoFit/>
          </a:bodyPr>
          <a:lstStyle/>
          <a:p>
            <a:pPr algn="l" eaLnBrk="1" hangingPunct="1"/>
            <a:r>
              <a:rPr lang="zh-CN" altLang="en-US" sz="2400" b="1" dirty="0">
                <a:solidFill>
                  <a:srgbClr val="FFFFCC"/>
                </a:solidFill>
                <a:ea typeface="楷体_GB2312" pitchFamily="49" charset="-122"/>
              </a:rPr>
              <a:t>       枚举法举例：</a:t>
            </a:r>
            <a:endParaRPr lang="zh-CN" altLang="en-US" sz="2400" b="1" dirty="0">
              <a:solidFill>
                <a:srgbClr val="FFFFCC"/>
              </a:solidFill>
              <a:ea typeface="楷体_GB2312" pitchFamily="49" charset="-122"/>
            </a:endParaRPr>
          </a:p>
        </p:txBody>
      </p:sp>
      <p:sp>
        <p:nvSpPr>
          <p:cNvPr id="39939" name="Text Box 3"/>
          <p:cNvSpPr txBox="1">
            <a:spLocks noChangeArrowheads="1"/>
          </p:cNvSpPr>
          <p:nvPr/>
        </p:nvSpPr>
        <p:spPr bwMode="auto">
          <a:xfrm>
            <a:off x="773113" y="828536"/>
            <a:ext cx="841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rPr>
              <a:t>⒈</a:t>
            </a:r>
            <a:r>
              <a:rPr lang="zh-CN" altLang="en-US" sz="2400" dirty="0">
                <a:solidFill>
                  <a:srgbClr val="FFFFCC"/>
                </a:solidFill>
                <a:latin typeface="Arial" panose="020B0604020202020204" pitchFamily="34" charset="0"/>
                <a:ea typeface="楷体_GB2312" pitchFamily="49" charset="-122"/>
              </a:rPr>
              <a:t>求</a:t>
            </a:r>
            <a:r>
              <a:rPr lang="en-US" altLang="zh-CN" sz="2400" dirty="0">
                <a:solidFill>
                  <a:srgbClr val="FFFFCC"/>
                </a:solidFill>
                <a:latin typeface="Arial" panose="020B0604020202020204" pitchFamily="34" charset="0"/>
                <a:ea typeface="楷体_GB2312" pitchFamily="49" charset="-122"/>
              </a:rPr>
              <a:t>100</a:t>
            </a:r>
            <a:r>
              <a:rPr lang="zh-CN" altLang="en-US" sz="2400" dirty="0">
                <a:solidFill>
                  <a:srgbClr val="FFFFCC"/>
                </a:solidFill>
                <a:latin typeface="Arial" panose="020B0604020202020204" pitchFamily="34" charset="0"/>
                <a:ea typeface="楷体_GB2312" pitchFamily="49" charset="-122"/>
              </a:rPr>
              <a:t>到</a:t>
            </a:r>
            <a:r>
              <a:rPr lang="en-US" altLang="zh-CN" sz="2400" dirty="0">
                <a:solidFill>
                  <a:srgbClr val="FFFFCC"/>
                </a:solidFill>
                <a:latin typeface="Arial" panose="020B0604020202020204" pitchFamily="34" charset="0"/>
                <a:ea typeface="楷体_GB2312" pitchFamily="49" charset="-122"/>
              </a:rPr>
              <a:t>200</a:t>
            </a:r>
            <a:r>
              <a:rPr lang="zh-CN" altLang="en-US" sz="2400" dirty="0">
                <a:solidFill>
                  <a:srgbClr val="FFFFCC"/>
                </a:solidFill>
                <a:latin typeface="Arial" panose="020B0604020202020204" pitchFamily="34" charset="0"/>
                <a:ea typeface="楷体_GB2312" pitchFamily="49" charset="-122"/>
              </a:rPr>
              <a:t>之间的所有素数（只能被</a:t>
            </a:r>
            <a:r>
              <a:rPr lang="en-US" altLang="zh-CN" sz="2400" dirty="0">
                <a:solidFill>
                  <a:srgbClr val="FFFFCC"/>
                </a:solidFill>
                <a:latin typeface="Arial" panose="020B0604020202020204" pitchFamily="34" charset="0"/>
                <a:ea typeface="楷体_GB2312" pitchFamily="49" charset="-122"/>
              </a:rPr>
              <a:t>1</a:t>
            </a:r>
            <a:r>
              <a:rPr lang="zh-CN" altLang="en-US" sz="2400" dirty="0">
                <a:solidFill>
                  <a:srgbClr val="FFFFCC"/>
                </a:solidFill>
                <a:latin typeface="Arial" panose="020B0604020202020204" pitchFamily="34" charset="0"/>
                <a:ea typeface="楷体_GB2312" pitchFamily="49" charset="-122"/>
              </a:rPr>
              <a:t>和自身整除的数）。</a:t>
            </a:r>
            <a:endParaRPr lang="zh-CN" altLang="en-US" sz="2400" dirty="0">
              <a:solidFill>
                <a:srgbClr val="FFFFCC"/>
              </a:solidFill>
              <a:latin typeface="Arial" panose="020B0604020202020204" pitchFamily="34" charset="0"/>
              <a:ea typeface="楷体_GB2312" pitchFamily="49" charset="-122"/>
            </a:endParaRPr>
          </a:p>
        </p:txBody>
      </p:sp>
      <p:sp>
        <p:nvSpPr>
          <p:cNvPr id="39940" name="Text Box 4"/>
          <p:cNvSpPr txBox="1">
            <a:spLocks noChangeArrowheads="1"/>
          </p:cNvSpPr>
          <p:nvPr/>
        </p:nvSpPr>
        <p:spPr bwMode="auto">
          <a:xfrm>
            <a:off x="887995" y="1217314"/>
            <a:ext cx="711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对于自然数</a:t>
            </a:r>
            <a:r>
              <a:rPr lang="en-US" altLang="zh-CN" sz="2400" dirty="0">
                <a:solidFill>
                  <a:srgbClr val="FFFFCC"/>
                </a:solidFill>
                <a:latin typeface="Arial" panose="020B0604020202020204" pitchFamily="34" charset="0"/>
                <a:ea typeface="楷体_GB2312" pitchFamily="49" charset="-122"/>
              </a:rPr>
              <a:t>n</a:t>
            </a:r>
            <a:r>
              <a:rPr lang="zh-CN" altLang="en-US" sz="2400" dirty="0">
                <a:solidFill>
                  <a:srgbClr val="FFFFCC"/>
                </a:solidFill>
                <a:latin typeface="Arial" panose="020B0604020202020204" pitchFamily="34" charset="0"/>
                <a:ea typeface="楷体_GB2312" pitchFamily="49" charset="-122"/>
              </a:rPr>
              <a:t>，判断其是否为素数有以下三种方法：</a:t>
            </a:r>
            <a:endParaRPr lang="zh-CN" altLang="en-US" sz="2400" dirty="0">
              <a:solidFill>
                <a:srgbClr val="FFFFCC"/>
              </a:solidFill>
              <a:latin typeface="Arial" panose="020B0604020202020204" pitchFamily="34" charset="0"/>
              <a:ea typeface="楷体_GB2312" pitchFamily="49" charset="-122"/>
            </a:endParaRPr>
          </a:p>
        </p:txBody>
      </p:sp>
      <p:sp>
        <p:nvSpPr>
          <p:cNvPr id="39941" name="Text Box 5"/>
          <p:cNvSpPr txBox="1">
            <a:spLocks noChangeArrowheads="1"/>
          </p:cNvSpPr>
          <p:nvPr/>
        </p:nvSpPr>
        <p:spPr bwMode="auto">
          <a:xfrm>
            <a:off x="854658" y="1598314"/>
            <a:ext cx="6205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400" dirty="0">
                <a:solidFill>
                  <a:srgbClr val="FFFF00"/>
                </a:solidFill>
                <a:latin typeface="Arial" panose="020B0604020202020204" pitchFamily="34" charset="0"/>
                <a:ea typeface="华文新魏" panose="02010800040101010101" pitchFamily="2" charset="-122"/>
              </a:rPr>
              <a:t>①</a:t>
            </a:r>
            <a:r>
              <a:rPr kumimoji="0" lang="zh-CN" altLang="en-US" sz="2400" dirty="0">
                <a:solidFill>
                  <a:srgbClr val="FFFF00"/>
                </a:solidFill>
                <a:latin typeface="Arial" panose="020B0604020202020204" pitchFamily="34" charset="0"/>
                <a:ea typeface="楷体_GB2312" pitchFamily="49" charset="-122"/>
              </a:rPr>
              <a:t>判断</a:t>
            </a:r>
            <a:r>
              <a:rPr kumimoji="0" lang="en-US" altLang="zh-CN" sz="2400" dirty="0">
                <a:solidFill>
                  <a:srgbClr val="FFFF00"/>
                </a:solidFill>
                <a:latin typeface="Arial" panose="020B0604020202020204" pitchFamily="34" charset="0"/>
                <a:ea typeface="楷体_GB2312" pitchFamily="49" charset="-122"/>
              </a:rPr>
              <a:t>n</a:t>
            </a:r>
            <a:r>
              <a:rPr kumimoji="0" lang="zh-CN" altLang="en-US" sz="2400" dirty="0">
                <a:solidFill>
                  <a:srgbClr val="FFFF00"/>
                </a:solidFill>
                <a:latin typeface="Arial" panose="020B0604020202020204" pitchFamily="34" charset="0"/>
                <a:ea typeface="楷体_GB2312" pitchFamily="49" charset="-122"/>
              </a:rPr>
              <a:t>是否能被从</a:t>
            </a:r>
            <a:r>
              <a:rPr kumimoji="0" lang="en-US" altLang="zh-CN" sz="2400" dirty="0">
                <a:solidFill>
                  <a:srgbClr val="FFFF00"/>
                </a:solidFill>
                <a:latin typeface="Arial" panose="020B0604020202020204" pitchFamily="34" charset="0"/>
                <a:ea typeface="楷体_GB2312" pitchFamily="49" charset="-122"/>
              </a:rPr>
              <a:t>2</a:t>
            </a:r>
            <a:r>
              <a:rPr kumimoji="0" lang="zh-CN" altLang="en-US" sz="2400" dirty="0">
                <a:solidFill>
                  <a:srgbClr val="FFFF00"/>
                </a:solidFill>
                <a:latin typeface="Arial" panose="020B0604020202020204" pitchFamily="34" charset="0"/>
                <a:ea typeface="楷体_GB2312" pitchFamily="49" charset="-122"/>
              </a:rPr>
              <a:t>到</a:t>
            </a:r>
            <a:r>
              <a:rPr kumimoji="0" lang="en-US" altLang="zh-CN" sz="2400" dirty="0">
                <a:solidFill>
                  <a:srgbClr val="FFFF00"/>
                </a:solidFill>
                <a:latin typeface="Arial" panose="020B0604020202020204" pitchFamily="34" charset="0"/>
                <a:ea typeface="楷体_GB2312" pitchFamily="49" charset="-122"/>
              </a:rPr>
              <a:t>n-1</a:t>
            </a:r>
            <a:r>
              <a:rPr kumimoji="0" lang="zh-CN" altLang="en-US" sz="2400" dirty="0">
                <a:solidFill>
                  <a:srgbClr val="FFFF00"/>
                </a:solidFill>
                <a:latin typeface="Arial" panose="020B0604020202020204" pitchFamily="34" charset="0"/>
                <a:ea typeface="楷体_GB2312" pitchFamily="49" charset="-122"/>
              </a:rPr>
              <a:t>范围内的数整除；</a:t>
            </a:r>
            <a:endParaRPr kumimoji="0" lang="zh-CN" altLang="en-US" sz="2400" dirty="0">
              <a:solidFill>
                <a:srgbClr val="FFFF00"/>
              </a:solidFill>
              <a:latin typeface="Arial" panose="020B0604020202020204" pitchFamily="34" charset="0"/>
              <a:ea typeface="楷体_GB2312" pitchFamily="49" charset="-122"/>
            </a:endParaRPr>
          </a:p>
        </p:txBody>
      </p:sp>
      <p:sp>
        <p:nvSpPr>
          <p:cNvPr id="39942" name="Text Box 6"/>
          <p:cNvSpPr txBox="1">
            <a:spLocks noChangeArrowheads="1"/>
          </p:cNvSpPr>
          <p:nvPr/>
        </p:nvSpPr>
        <p:spPr bwMode="auto">
          <a:xfrm>
            <a:off x="866885" y="1979314"/>
            <a:ext cx="6634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00FFFF"/>
                </a:solidFill>
                <a:latin typeface="Arial" panose="020B0604020202020204" pitchFamily="34" charset="0"/>
                <a:ea typeface="华文新魏" panose="02010800040101010101" pitchFamily="2" charset="-122"/>
              </a:rPr>
              <a:t>②</a:t>
            </a:r>
            <a:r>
              <a:rPr kumimoji="0" lang="zh-CN" altLang="en-US" sz="2400" dirty="0">
                <a:solidFill>
                  <a:srgbClr val="00FFFF"/>
                </a:solidFill>
                <a:latin typeface="Arial" panose="020B0604020202020204" pitchFamily="34" charset="0"/>
                <a:ea typeface="楷体_GB2312" pitchFamily="49" charset="-122"/>
              </a:rPr>
              <a:t>判断</a:t>
            </a:r>
            <a:r>
              <a:rPr kumimoji="0" lang="en-US" altLang="zh-CN" sz="2400" dirty="0">
                <a:solidFill>
                  <a:srgbClr val="00FFFF"/>
                </a:solidFill>
                <a:latin typeface="Arial" panose="020B0604020202020204" pitchFamily="34" charset="0"/>
                <a:ea typeface="楷体_GB2312" pitchFamily="49" charset="-122"/>
              </a:rPr>
              <a:t>n</a:t>
            </a:r>
            <a:r>
              <a:rPr kumimoji="0" lang="zh-CN" altLang="en-US" sz="2400" dirty="0">
                <a:solidFill>
                  <a:srgbClr val="00FFFF"/>
                </a:solidFill>
                <a:latin typeface="Arial" panose="020B0604020202020204" pitchFamily="34" charset="0"/>
                <a:ea typeface="楷体_GB2312" pitchFamily="49" charset="-122"/>
              </a:rPr>
              <a:t>是否能被从</a:t>
            </a:r>
            <a:r>
              <a:rPr kumimoji="0" lang="en-US" altLang="zh-CN" sz="2400" dirty="0">
                <a:solidFill>
                  <a:srgbClr val="00FFFF"/>
                </a:solidFill>
                <a:latin typeface="Arial" panose="020B0604020202020204" pitchFamily="34" charset="0"/>
                <a:ea typeface="楷体_GB2312" pitchFamily="49" charset="-122"/>
              </a:rPr>
              <a:t>2</a:t>
            </a:r>
            <a:r>
              <a:rPr kumimoji="0" lang="zh-CN" altLang="en-US" sz="2400" dirty="0">
                <a:solidFill>
                  <a:srgbClr val="00FFFF"/>
                </a:solidFill>
                <a:latin typeface="Arial" panose="020B0604020202020204" pitchFamily="34" charset="0"/>
                <a:ea typeface="楷体_GB2312" pitchFamily="49" charset="-122"/>
              </a:rPr>
              <a:t>到</a:t>
            </a:r>
            <a:r>
              <a:rPr kumimoji="0" lang="en-US" altLang="zh-CN" sz="2400" dirty="0">
                <a:solidFill>
                  <a:srgbClr val="00FFFF"/>
                </a:solidFill>
                <a:latin typeface="Arial" panose="020B0604020202020204" pitchFamily="34" charset="0"/>
                <a:ea typeface="楷体_GB2312" pitchFamily="49" charset="-122"/>
              </a:rPr>
              <a:t>(int)(n/2)</a:t>
            </a:r>
            <a:r>
              <a:rPr kumimoji="0" lang="zh-CN" altLang="en-US" sz="2400" dirty="0">
                <a:solidFill>
                  <a:srgbClr val="00FFFF"/>
                </a:solidFill>
                <a:latin typeface="Arial" panose="020B0604020202020204" pitchFamily="34" charset="0"/>
                <a:ea typeface="楷体_GB2312" pitchFamily="49" charset="-122"/>
              </a:rPr>
              <a:t>范围的数整除；</a:t>
            </a:r>
            <a:endParaRPr kumimoji="0" lang="zh-CN" altLang="en-US" sz="2400" dirty="0">
              <a:solidFill>
                <a:srgbClr val="00FFFF"/>
              </a:solidFill>
              <a:latin typeface="Arial" panose="020B0604020202020204" pitchFamily="34" charset="0"/>
              <a:ea typeface="楷体_GB2312" pitchFamily="49" charset="-122"/>
            </a:endParaRPr>
          </a:p>
        </p:txBody>
      </p:sp>
      <p:sp>
        <p:nvSpPr>
          <p:cNvPr id="39943" name="Text Box 7"/>
          <p:cNvSpPr txBox="1">
            <a:spLocks noChangeArrowheads="1"/>
          </p:cNvSpPr>
          <p:nvPr/>
        </p:nvSpPr>
        <p:spPr bwMode="auto">
          <a:xfrm>
            <a:off x="869889" y="2360314"/>
            <a:ext cx="698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CCFF33"/>
                </a:solidFill>
                <a:latin typeface="Arial" panose="020B0604020202020204" pitchFamily="34" charset="0"/>
                <a:ea typeface="华文新魏" panose="02010800040101010101" pitchFamily="2" charset="-122"/>
              </a:rPr>
              <a:t>③</a:t>
            </a:r>
            <a:r>
              <a:rPr kumimoji="0" lang="zh-CN" altLang="en-US" sz="2400" dirty="0">
                <a:solidFill>
                  <a:srgbClr val="CCFF33"/>
                </a:solidFill>
                <a:latin typeface="Arial" panose="020B0604020202020204" pitchFamily="34" charset="0"/>
                <a:ea typeface="楷体_GB2312" pitchFamily="49" charset="-122"/>
              </a:rPr>
              <a:t>判断</a:t>
            </a:r>
            <a:r>
              <a:rPr kumimoji="0" lang="en-US" altLang="zh-CN" sz="2400" dirty="0">
                <a:solidFill>
                  <a:srgbClr val="CCFF33"/>
                </a:solidFill>
                <a:latin typeface="Arial" panose="020B0604020202020204" pitchFamily="34" charset="0"/>
                <a:ea typeface="楷体_GB2312" pitchFamily="49" charset="-122"/>
              </a:rPr>
              <a:t>n</a:t>
            </a:r>
            <a:r>
              <a:rPr kumimoji="0" lang="zh-CN" altLang="en-US" sz="2400" dirty="0">
                <a:solidFill>
                  <a:srgbClr val="CCFF33"/>
                </a:solidFill>
                <a:latin typeface="Arial" panose="020B0604020202020204" pitchFamily="34" charset="0"/>
                <a:ea typeface="楷体_GB2312" pitchFamily="49" charset="-122"/>
              </a:rPr>
              <a:t>是否能被从</a:t>
            </a:r>
            <a:r>
              <a:rPr kumimoji="0" lang="en-US" altLang="zh-CN" sz="2400" dirty="0">
                <a:solidFill>
                  <a:srgbClr val="CCFF33"/>
                </a:solidFill>
                <a:latin typeface="Arial" panose="020B0604020202020204" pitchFamily="34" charset="0"/>
                <a:ea typeface="楷体_GB2312" pitchFamily="49" charset="-122"/>
              </a:rPr>
              <a:t>2</a:t>
            </a:r>
            <a:r>
              <a:rPr kumimoji="0" lang="zh-CN" altLang="en-US" sz="2400" dirty="0">
                <a:solidFill>
                  <a:srgbClr val="CCFF33"/>
                </a:solidFill>
                <a:latin typeface="Arial" panose="020B0604020202020204" pitchFamily="34" charset="0"/>
                <a:ea typeface="楷体_GB2312" pitchFamily="49" charset="-122"/>
              </a:rPr>
              <a:t>到</a:t>
            </a:r>
            <a:r>
              <a:rPr kumimoji="0" lang="en-US" altLang="zh-CN" sz="2400" dirty="0">
                <a:solidFill>
                  <a:srgbClr val="CCFF33"/>
                </a:solidFill>
                <a:latin typeface="Arial" panose="020B0604020202020204" pitchFamily="34" charset="0"/>
                <a:ea typeface="楷体_GB2312" pitchFamily="49" charset="-122"/>
              </a:rPr>
              <a:t>(int)sqrt(n)</a:t>
            </a:r>
            <a:r>
              <a:rPr kumimoji="0" lang="zh-CN" altLang="en-US" sz="2400" dirty="0">
                <a:solidFill>
                  <a:srgbClr val="CCFF33"/>
                </a:solidFill>
                <a:latin typeface="Arial" panose="020B0604020202020204" pitchFamily="34" charset="0"/>
                <a:ea typeface="楷体_GB2312" pitchFamily="49" charset="-122"/>
              </a:rPr>
              <a:t>范围的数整除；</a:t>
            </a:r>
            <a:endParaRPr kumimoji="0" lang="zh-CN" altLang="en-US" sz="2400" dirty="0">
              <a:solidFill>
                <a:srgbClr val="CCFF33"/>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linds(horizontal)">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blinds(horizontal)">
                                      <p:cBhvr>
                                        <p:cTn id="12" dur="500"/>
                                        <p:tgtEl>
                                          <p:spTgt spid="3993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9940"/>
                                        </p:tgtEl>
                                        <p:attrNameLst>
                                          <p:attrName>style.visibility</p:attrName>
                                        </p:attrNameLst>
                                      </p:cBhvr>
                                      <p:to>
                                        <p:strVal val="visible"/>
                                      </p:to>
                                    </p:set>
                                    <p:animEffect transition="in" filter="box(in)">
                                      <p:cBhvr>
                                        <p:cTn id="17" dur="500"/>
                                        <p:tgtEl>
                                          <p:spTgt spid="3994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9941"/>
                                        </p:tgtEl>
                                        <p:attrNameLst>
                                          <p:attrName>style.visibility</p:attrName>
                                        </p:attrNameLst>
                                      </p:cBhvr>
                                      <p:to>
                                        <p:strVal val="visible"/>
                                      </p:to>
                                    </p:set>
                                    <p:anim calcmode="lin" valueType="num">
                                      <p:cBhvr additive="base">
                                        <p:cTn id="22" dur="500" fill="hold"/>
                                        <p:tgtEl>
                                          <p:spTgt spid="39941"/>
                                        </p:tgtEl>
                                        <p:attrNameLst>
                                          <p:attrName>ppt_x</p:attrName>
                                        </p:attrNameLst>
                                      </p:cBhvr>
                                      <p:tavLst>
                                        <p:tav tm="0">
                                          <p:val>
                                            <p:strVal val="1+#ppt_w/2"/>
                                          </p:val>
                                        </p:tav>
                                        <p:tav tm="100000">
                                          <p:val>
                                            <p:strVal val="#ppt_x"/>
                                          </p:val>
                                        </p:tav>
                                      </p:tavLst>
                                    </p:anim>
                                    <p:anim calcmode="lin" valueType="num">
                                      <p:cBhvr additive="base">
                                        <p:cTn id="23"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39942"/>
                                        </p:tgtEl>
                                        <p:attrNameLst>
                                          <p:attrName>style.visibility</p:attrName>
                                        </p:attrNameLst>
                                      </p:cBhvr>
                                      <p:to>
                                        <p:strVal val="visible"/>
                                      </p:to>
                                    </p:set>
                                    <p:anim calcmode="lin" valueType="num">
                                      <p:cBhvr additive="base">
                                        <p:cTn id="28" dur="500" fill="hold"/>
                                        <p:tgtEl>
                                          <p:spTgt spid="39942"/>
                                        </p:tgtEl>
                                        <p:attrNameLst>
                                          <p:attrName>ppt_x</p:attrName>
                                        </p:attrNameLst>
                                      </p:cBhvr>
                                      <p:tavLst>
                                        <p:tav tm="0">
                                          <p:val>
                                            <p:strVal val="1+#ppt_w/2"/>
                                          </p:val>
                                        </p:tav>
                                        <p:tav tm="100000">
                                          <p:val>
                                            <p:strVal val="#ppt_x"/>
                                          </p:val>
                                        </p:tav>
                                      </p:tavLst>
                                    </p:anim>
                                    <p:anim calcmode="lin" valueType="num">
                                      <p:cBhvr additive="base">
                                        <p:cTn id="29" dur="500" fill="hold"/>
                                        <p:tgtEl>
                                          <p:spTgt spid="3994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39943"/>
                                        </p:tgtEl>
                                        <p:attrNameLst>
                                          <p:attrName>style.visibility</p:attrName>
                                        </p:attrNameLst>
                                      </p:cBhvr>
                                      <p:to>
                                        <p:strVal val="visible"/>
                                      </p:to>
                                    </p:set>
                                    <p:anim calcmode="lin" valueType="num">
                                      <p:cBhvr additive="base">
                                        <p:cTn id="34" dur="500" fill="hold"/>
                                        <p:tgtEl>
                                          <p:spTgt spid="39943"/>
                                        </p:tgtEl>
                                        <p:attrNameLst>
                                          <p:attrName>ppt_x</p:attrName>
                                        </p:attrNameLst>
                                      </p:cBhvr>
                                      <p:tavLst>
                                        <p:tav tm="0">
                                          <p:val>
                                            <p:strVal val="1+#ppt_w/2"/>
                                          </p:val>
                                        </p:tav>
                                        <p:tav tm="100000">
                                          <p:val>
                                            <p:strVal val="#ppt_x"/>
                                          </p:val>
                                        </p:tav>
                                      </p:tavLst>
                                    </p:anim>
                                    <p:anim calcmode="lin" valueType="num">
                                      <p:cBhvr additive="base">
                                        <p:cTn id="35" dur="500" fill="hold"/>
                                        <p:tgtEl>
                                          <p:spTgt spid="399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39" grpId="0" autoUpdateAnimBg="0"/>
      <p:bldP spid="39940" grpId="0" autoUpdateAnimBg="0"/>
      <p:bldP spid="39941" grpId="0" autoUpdateAnimBg="0"/>
      <p:bldP spid="39942" grpId="0" autoUpdateAnimBg="0"/>
      <p:bldP spid="3994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89711" y="239713"/>
            <a:ext cx="9768689" cy="381000"/>
          </a:xfrm>
        </p:spPr>
        <p:txBody>
          <a:bodyPr>
            <a:normAutofit fontScale="90000"/>
          </a:bodyPr>
          <a:lstStyle/>
          <a:p>
            <a:pPr algn="l" eaLnBrk="1" hangingPunct="1"/>
            <a:r>
              <a:rPr lang="zh-CN" altLang="en-US" sz="2400" b="1" dirty="0">
                <a:solidFill>
                  <a:srgbClr val="FFFFCC"/>
                </a:solidFill>
                <a:ea typeface="楷体_GB2312" pitchFamily="49" charset="-122"/>
              </a:rPr>
              <a:t>       程序如下：</a:t>
            </a:r>
            <a:endParaRPr lang="zh-CN" altLang="en-US" sz="2400" b="1" dirty="0">
              <a:solidFill>
                <a:srgbClr val="FFFFCC"/>
              </a:solidFill>
              <a:ea typeface="楷体_GB2312" pitchFamily="49" charset="-122"/>
            </a:endParaRPr>
          </a:p>
        </p:txBody>
      </p:sp>
      <p:sp>
        <p:nvSpPr>
          <p:cNvPr id="40963" name="Text Box 3"/>
          <p:cNvSpPr txBox="1">
            <a:spLocks noChangeArrowheads="1"/>
          </p:cNvSpPr>
          <p:nvPr/>
        </p:nvSpPr>
        <p:spPr bwMode="auto">
          <a:xfrm>
            <a:off x="3628818" y="239713"/>
            <a:ext cx="4934364"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#include &lt;iostream&gt;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#include &lt;</a:t>
            </a:r>
            <a:r>
              <a:rPr lang="en-US" altLang="zh-CN" sz="2400" dirty="0" err="1">
                <a:solidFill>
                  <a:srgbClr val="FFFFCC"/>
                </a:solidFill>
                <a:latin typeface="Arial" panose="020B0604020202020204" pitchFamily="34" charset="0"/>
                <a:ea typeface="楷体_GB2312" pitchFamily="49" charset="-122"/>
              </a:rPr>
              <a:t>cmath</a:t>
            </a:r>
            <a:r>
              <a:rPr lang="en-US" altLang="zh-CN" sz="2400" dirty="0">
                <a:solidFill>
                  <a:srgbClr val="FFFFCC"/>
                </a:solidFill>
                <a:latin typeface="Arial" panose="020B0604020202020204" pitchFamily="34" charset="0"/>
                <a:ea typeface="楷体_GB2312" pitchFamily="49" charset="-122"/>
              </a:rPr>
              <a:t>&gt;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using namespace std;</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int  main(void){</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int  n, j, s;</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latin typeface="Arial" panose="020B0604020202020204" pitchFamily="34" charset="0"/>
                <a:ea typeface="楷体_GB2312" pitchFamily="49" charset="-122"/>
              </a:rPr>
              <a:t>      </a:t>
            </a:r>
            <a:r>
              <a:rPr lang="en-US" altLang="zh-CN" sz="2400" dirty="0">
                <a:solidFill>
                  <a:srgbClr val="66FF33"/>
                </a:solidFill>
                <a:latin typeface="Arial" panose="020B0604020202020204" pitchFamily="34" charset="0"/>
                <a:ea typeface="楷体_GB2312" pitchFamily="49" charset="-122"/>
              </a:rPr>
              <a:t>for(n = 101; n &lt; 200; n += 2</a:t>
            </a:r>
            <a:r>
              <a:rPr lang="zh-CN" altLang="en-US" sz="2400" dirty="0">
                <a:solidFill>
                  <a:srgbClr val="66FF33"/>
                </a:solidFill>
                <a:latin typeface="Arial" panose="020B0604020202020204" pitchFamily="34" charset="0"/>
                <a:ea typeface="楷体_GB2312" pitchFamily="49" charset="-122"/>
              </a:rPr>
              <a:t>） </a:t>
            </a:r>
            <a:r>
              <a:rPr lang="en-US" altLang="zh-CN" sz="2400" dirty="0">
                <a:solidFill>
                  <a:srgbClr val="66FF33"/>
                </a:solidFill>
                <a:latin typeface="Arial" panose="020B0604020202020204" pitchFamily="34" charset="0"/>
                <a:ea typeface="楷体_GB2312" pitchFamily="49" charset="-122"/>
              </a:rPr>
              <a:t>{</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latin typeface="Arial" panose="020B0604020202020204" pitchFamily="34" charset="0"/>
                <a:ea typeface="楷体_GB2312" pitchFamily="49" charset="-122"/>
              </a:rPr>
              <a:t>          </a:t>
            </a:r>
            <a:r>
              <a:rPr lang="en-US" altLang="zh-CN" sz="2400" dirty="0">
                <a:solidFill>
                  <a:srgbClr val="FFFFCC"/>
                </a:solidFill>
                <a:latin typeface="Arial" panose="020B0604020202020204" pitchFamily="34" charset="0"/>
                <a:ea typeface="楷体_GB2312" pitchFamily="49" charset="-122"/>
              </a:rPr>
              <a:t>s = (int) sqrt((double)n);</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00FF"/>
                </a:solidFill>
                <a:latin typeface="Arial" panose="020B0604020202020204" pitchFamily="34" charset="0"/>
                <a:ea typeface="楷体_GB2312" pitchFamily="49" charset="-122"/>
              </a:rPr>
              <a:t>          </a:t>
            </a:r>
            <a:r>
              <a:rPr lang="en-US" altLang="zh-CN" sz="2400" dirty="0">
                <a:solidFill>
                  <a:srgbClr val="CCFF33"/>
                </a:solidFill>
                <a:latin typeface="Arial" panose="020B0604020202020204" pitchFamily="34" charset="0"/>
                <a:ea typeface="楷体_GB2312" pitchFamily="49" charset="-122"/>
              </a:rPr>
              <a:t>for(j=2; j&lt;=s; ++j) {</a:t>
            </a:r>
            <a:endParaRPr lang="en-US" altLang="zh-CN" sz="2400" dirty="0">
              <a:solidFill>
                <a:srgbClr val="CC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CCFF33"/>
                </a:solidFill>
                <a:latin typeface="Arial" panose="020B0604020202020204" pitchFamily="34" charset="0"/>
                <a:ea typeface="楷体_GB2312" pitchFamily="49" charset="-122"/>
              </a:rPr>
              <a:t>                if(n % j == 0){</a:t>
            </a:r>
            <a:endParaRPr lang="en-US" altLang="zh-CN" sz="2400" dirty="0">
              <a:solidFill>
                <a:srgbClr val="CC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CCFF33"/>
                </a:solidFill>
                <a:latin typeface="Arial" panose="020B0604020202020204" pitchFamily="34" charset="0"/>
                <a:ea typeface="楷体_GB2312" pitchFamily="49" charset="-122"/>
              </a:rPr>
              <a:t>                    </a:t>
            </a:r>
            <a:r>
              <a:rPr lang="en-US" altLang="zh-CN" sz="2400" dirty="0">
                <a:solidFill>
                  <a:srgbClr val="FFFFCC"/>
                </a:solidFill>
                <a:latin typeface="Arial" panose="020B0604020202020204" pitchFamily="34" charset="0"/>
                <a:ea typeface="楷体_GB2312" pitchFamily="49" charset="-122"/>
              </a:rPr>
              <a:t>break;</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CCFF33"/>
                </a:solidFill>
                <a:latin typeface="Arial" panose="020B0604020202020204" pitchFamily="34" charset="0"/>
                <a:ea typeface="楷体_GB2312" pitchFamily="49" charset="-122"/>
              </a:rPr>
              <a:t>          }</a:t>
            </a:r>
            <a:endParaRPr lang="en-US" altLang="zh-CN" sz="2400" dirty="0">
              <a:solidFill>
                <a:srgbClr val="CC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00FF"/>
                </a:solidFill>
                <a:latin typeface="Arial" panose="020B0604020202020204" pitchFamily="34" charset="0"/>
                <a:ea typeface="楷体_GB2312" pitchFamily="49" charset="-122"/>
              </a:rPr>
              <a:t>          </a:t>
            </a:r>
            <a:r>
              <a:rPr lang="en-US" altLang="zh-CN" sz="2400" dirty="0">
                <a:solidFill>
                  <a:srgbClr val="FFFF66"/>
                </a:solidFill>
                <a:latin typeface="Arial" panose="020B0604020202020204" pitchFamily="34" charset="0"/>
                <a:ea typeface="楷体_GB2312" pitchFamily="49" charset="-122"/>
              </a:rPr>
              <a:t>if(j &gt; s){</a:t>
            </a:r>
            <a:endParaRPr lang="en-US" altLang="zh-CN" sz="2400" dirty="0">
              <a:solidFill>
                <a:srgbClr val="FFFF66"/>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66"/>
                </a:solidFill>
                <a:latin typeface="Arial" panose="020B0604020202020204" pitchFamily="34" charset="0"/>
                <a:ea typeface="楷体_GB2312" pitchFamily="49" charset="-122"/>
              </a:rPr>
              <a:t>                 </a:t>
            </a:r>
            <a:r>
              <a:rPr lang="en-US" altLang="zh-CN" sz="2400" dirty="0" err="1">
                <a:solidFill>
                  <a:srgbClr val="FFFF66"/>
                </a:solidFill>
                <a:latin typeface="Arial" panose="020B0604020202020204" pitchFamily="34" charset="0"/>
                <a:ea typeface="楷体_GB2312" pitchFamily="49" charset="-122"/>
              </a:rPr>
              <a:t>cout</a:t>
            </a:r>
            <a:r>
              <a:rPr lang="en-US" altLang="zh-CN" sz="2400" dirty="0">
                <a:solidFill>
                  <a:srgbClr val="FFFF66"/>
                </a:solidFill>
                <a:latin typeface="Arial" panose="020B0604020202020204" pitchFamily="34" charset="0"/>
                <a:ea typeface="楷体_GB2312" pitchFamily="49" charset="-122"/>
              </a:rPr>
              <a:t> &lt;&lt; </a:t>
            </a:r>
            <a:r>
              <a:rPr lang="en-US" altLang="zh-CN" sz="2400" dirty="0">
                <a:solidFill>
                  <a:srgbClr val="FFFFCC"/>
                </a:solidFill>
                <a:latin typeface="Arial" panose="020B0604020202020204" pitchFamily="34" charset="0"/>
                <a:ea typeface="楷体_GB2312" pitchFamily="49" charset="-122"/>
              </a:rPr>
              <a:t>n &lt;&lt; </a:t>
            </a:r>
            <a:r>
              <a:rPr lang="en-US" altLang="zh-CN" sz="2400" dirty="0" err="1">
                <a:solidFill>
                  <a:srgbClr val="FFFFCC"/>
                </a:solidFill>
                <a:latin typeface="Arial" panose="020B0604020202020204" pitchFamily="34" charset="0"/>
                <a:ea typeface="楷体_GB2312" pitchFamily="49" charset="-122"/>
              </a:rPr>
              <a:t>endl</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latin typeface="Arial" panose="020B0604020202020204" pitchFamily="34" charset="0"/>
                <a:ea typeface="楷体_GB2312" pitchFamily="49" charset="-122"/>
              </a:rPr>
              <a:t>          </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return 0;</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p:txBody>
      </p:sp>
      <p:sp>
        <p:nvSpPr>
          <p:cNvPr id="40965" name="AutoShape 5"/>
          <p:cNvSpPr/>
          <p:nvPr/>
        </p:nvSpPr>
        <p:spPr bwMode="auto">
          <a:xfrm>
            <a:off x="3818618" y="2292480"/>
            <a:ext cx="382761" cy="3672000"/>
          </a:xfrm>
          <a:prstGeom prst="leftBracket">
            <a:avLst>
              <a:gd name="adj" fmla="val 0"/>
            </a:avLst>
          </a:prstGeom>
          <a:noFill/>
          <a:ln w="9525">
            <a:solidFill>
              <a:srgbClr val="66FF33"/>
            </a:solidFill>
            <a:rou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rgbClr val="00FFFF"/>
              </a:solidFill>
              <a:latin typeface="Arial" panose="020B0604020202020204" pitchFamily="34" charset="0"/>
              <a:ea typeface="楷体_GB2312" pitchFamily="49" charset="-122"/>
            </a:endParaRPr>
          </a:p>
        </p:txBody>
      </p:sp>
      <p:sp>
        <p:nvSpPr>
          <p:cNvPr id="40966" name="Text Box 6"/>
          <p:cNvSpPr txBox="1">
            <a:spLocks noChangeArrowheads="1"/>
          </p:cNvSpPr>
          <p:nvPr/>
        </p:nvSpPr>
        <p:spPr bwMode="auto">
          <a:xfrm>
            <a:off x="2037029" y="3092857"/>
            <a:ext cx="5539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ea typeface="楷体_GB2312" pitchFamily="49" charset="-122"/>
              </a:rPr>
              <a:t>枚举所有数</a:t>
            </a:r>
            <a:endParaRPr lang="zh-CN" altLang="en-US" sz="2400" dirty="0">
              <a:solidFill>
                <a:srgbClr val="66FF33"/>
              </a:solidFill>
              <a:ea typeface="楷体_GB2312" pitchFamily="49" charset="-122"/>
            </a:endParaRPr>
          </a:p>
        </p:txBody>
      </p:sp>
      <p:sp>
        <p:nvSpPr>
          <p:cNvPr id="40967" name="AutoShape 7"/>
          <p:cNvSpPr/>
          <p:nvPr/>
        </p:nvSpPr>
        <p:spPr bwMode="auto">
          <a:xfrm>
            <a:off x="7092416" y="3069000"/>
            <a:ext cx="448070" cy="1512000"/>
          </a:xfrm>
          <a:prstGeom prst="rightBracket">
            <a:avLst>
              <a:gd name="adj" fmla="val 0"/>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rgbClr val="00FFFF"/>
              </a:solidFill>
              <a:latin typeface="Arial" panose="020B0604020202020204" pitchFamily="34" charset="0"/>
              <a:ea typeface="楷体_GB2312" pitchFamily="49" charset="-122"/>
            </a:endParaRPr>
          </a:p>
        </p:txBody>
      </p:sp>
      <p:sp>
        <p:nvSpPr>
          <p:cNvPr id="40968" name="Text Box 8"/>
          <p:cNvSpPr txBox="1">
            <a:spLocks noChangeArrowheads="1"/>
          </p:cNvSpPr>
          <p:nvPr/>
        </p:nvSpPr>
        <p:spPr bwMode="auto">
          <a:xfrm>
            <a:off x="7820160" y="2785081"/>
            <a:ext cx="55399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CCFF33"/>
                </a:solidFill>
                <a:ea typeface="楷体_GB2312" pitchFamily="49" charset="-122"/>
              </a:rPr>
              <a:t>构造，测试条件</a:t>
            </a:r>
            <a:endParaRPr lang="zh-CN" altLang="en-US" sz="2400" dirty="0">
              <a:solidFill>
                <a:srgbClr val="CCFF33"/>
              </a:solidFill>
              <a:ea typeface="楷体_GB2312" pitchFamily="49" charset="-122"/>
            </a:endParaRPr>
          </a:p>
        </p:txBody>
      </p:sp>
      <p:sp>
        <p:nvSpPr>
          <p:cNvPr id="40970" name="AutoShape 10"/>
          <p:cNvSpPr/>
          <p:nvPr/>
        </p:nvSpPr>
        <p:spPr bwMode="auto">
          <a:xfrm>
            <a:off x="8184232" y="821939"/>
            <a:ext cx="2483768" cy="1202510"/>
          </a:xfrm>
          <a:prstGeom prst="borderCallout2">
            <a:avLst>
              <a:gd name="adj1" fmla="val 9551"/>
              <a:gd name="adj2" fmla="val -2491"/>
              <a:gd name="adj3" fmla="val 10429"/>
              <a:gd name="adj4" fmla="val -38884"/>
              <a:gd name="adj5" fmla="val 145450"/>
              <a:gd name="adj6" fmla="val -86674"/>
            </a:avLst>
          </a:prstGeom>
          <a:noFill/>
          <a:ln w="9525">
            <a:solidFill>
              <a:srgbClr val="CCFF33"/>
            </a:solidFill>
            <a:miter lim="800000"/>
            <a:tailEnd type="triangle" w="med" len="me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en-US" altLang="zh-CN" sz="2400">
                <a:solidFill>
                  <a:srgbClr val="CCFF33"/>
                </a:solidFill>
                <a:latin typeface="Arial" panose="020B0604020202020204" pitchFamily="34" charset="0"/>
                <a:ea typeface="楷体_GB2312" pitchFamily="49" charset="-122"/>
              </a:rPr>
              <a:t> </a:t>
            </a:r>
            <a:r>
              <a:rPr kumimoji="0" lang="zh-CN" altLang="en-US" sz="2400">
                <a:solidFill>
                  <a:srgbClr val="CCFF33"/>
                </a:solidFill>
                <a:latin typeface="Arial" panose="020B0604020202020204" pitchFamily="34" charset="0"/>
                <a:ea typeface="楷体_GB2312" pitchFamily="49" charset="-122"/>
              </a:rPr>
              <a:t>如果</a:t>
            </a:r>
            <a:r>
              <a:rPr kumimoji="0" lang="en-US" altLang="zh-CN" sz="2400">
                <a:solidFill>
                  <a:srgbClr val="CCFF33"/>
                </a:solidFill>
                <a:latin typeface="Arial" panose="020B0604020202020204" pitchFamily="34" charset="0"/>
                <a:ea typeface="楷体_GB2312" pitchFamily="49" charset="-122"/>
              </a:rPr>
              <a:t>n</a:t>
            </a:r>
            <a:r>
              <a:rPr kumimoji="0" lang="zh-CN" altLang="en-US" sz="2400">
                <a:solidFill>
                  <a:srgbClr val="CCFF33"/>
                </a:solidFill>
                <a:latin typeface="Arial" panose="020B0604020202020204" pitchFamily="34" charset="0"/>
                <a:ea typeface="楷体_GB2312" pitchFamily="49" charset="-122"/>
              </a:rPr>
              <a:t>能被</a:t>
            </a:r>
            <a:r>
              <a:rPr kumimoji="0" lang="en-US" altLang="zh-CN" sz="2400">
                <a:solidFill>
                  <a:srgbClr val="CCFF33"/>
                </a:solidFill>
                <a:latin typeface="Arial" panose="020B0604020202020204" pitchFamily="34" charset="0"/>
                <a:ea typeface="楷体_GB2312" pitchFamily="49" charset="-122"/>
              </a:rPr>
              <a:t>2</a:t>
            </a:r>
            <a:r>
              <a:rPr kumimoji="0" lang="zh-CN" altLang="en-US" sz="2400">
                <a:solidFill>
                  <a:srgbClr val="CCFF33"/>
                </a:solidFill>
                <a:latin typeface="Arial" panose="020B0604020202020204" pitchFamily="34" charset="0"/>
                <a:ea typeface="楷体_GB2312" pitchFamily="49" charset="-122"/>
              </a:rPr>
              <a:t>到</a:t>
            </a:r>
            <a:r>
              <a:rPr kumimoji="0" lang="en-US" altLang="zh-CN" sz="2400">
                <a:solidFill>
                  <a:srgbClr val="CCFF33"/>
                </a:solidFill>
                <a:latin typeface="Arial" panose="020B0604020202020204" pitchFamily="34" charset="0"/>
                <a:ea typeface="楷体_GB2312" pitchFamily="49" charset="-122"/>
              </a:rPr>
              <a:t>s</a:t>
            </a:r>
            <a:r>
              <a:rPr kumimoji="0" lang="zh-CN" altLang="en-US" sz="2400">
                <a:solidFill>
                  <a:srgbClr val="CCFF33"/>
                </a:solidFill>
                <a:latin typeface="Arial" panose="020B0604020202020204" pitchFamily="34" charset="0"/>
                <a:ea typeface="楷体_GB2312" pitchFamily="49" charset="-122"/>
              </a:rPr>
              <a:t>的任意数整除，退出循环。</a:t>
            </a:r>
            <a:endParaRPr kumimoji="0" lang="zh-CN" altLang="en-US" sz="2400" dirty="0">
              <a:solidFill>
                <a:srgbClr val="CCFF33"/>
              </a:solidFill>
              <a:latin typeface="Arial" panose="020B0604020202020204" pitchFamily="34" charset="0"/>
              <a:ea typeface="楷体_GB2312" pitchFamily="49" charset="-122"/>
            </a:endParaRPr>
          </a:p>
        </p:txBody>
      </p:sp>
      <p:sp>
        <p:nvSpPr>
          <p:cNvPr id="40971" name="AutoShape 11"/>
          <p:cNvSpPr/>
          <p:nvPr/>
        </p:nvSpPr>
        <p:spPr bwMode="auto">
          <a:xfrm>
            <a:off x="6526212" y="5630520"/>
            <a:ext cx="3532188" cy="466725"/>
          </a:xfrm>
          <a:prstGeom prst="borderCallout2">
            <a:avLst>
              <a:gd name="adj1" fmla="val 54968"/>
              <a:gd name="adj2" fmla="val -1583"/>
              <a:gd name="adj3" fmla="val 52792"/>
              <a:gd name="adj4" fmla="val -23417"/>
              <a:gd name="adj5" fmla="val -80000"/>
              <a:gd name="adj6" fmla="val -23463"/>
            </a:avLst>
          </a:prstGeom>
          <a:noFill/>
          <a:ln w="9525">
            <a:solidFill>
              <a:srgbClr val="FFFF66"/>
            </a:solidFill>
            <a:miter lim="800000"/>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66"/>
                </a:solidFill>
                <a:latin typeface="Arial" panose="020B0604020202020204" pitchFamily="34" charset="0"/>
                <a:ea typeface="楷体_GB2312" pitchFamily="49" charset="-122"/>
              </a:rPr>
              <a:t>如果</a:t>
            </a:r>
            <a:r>
              <a:rPr kumimoji="0" lang="en-US" altLang="zh-CN" sz="2400">
                <a:solidFill>
                  <a:srgbClr val="FFFF66"/>
                </a:solidFill>
                <a:latin typeface="Arial" panose="020B0604020202020204" pitchFamily="34" charset="0"/>
                <a:ea typeface="楷体_GB2312" pitchFamily="49" charset="-122"/>
              </a:rPr>
              <a:t>n</a:t>
            </a:r>
            <a:r>
              <a:rPr kumimoji="0" lang="zh-CN" altLang="en-US" sz="2400">
                <a:solidFill>
                  <a:srgbClr val="FFFF66"/>
                </a:solidFill>
                <a:latin typeface="Arial" panose="020B0604020202020204" pitchFamily="34" charset="0"/>
                <a:ea typeface="楷体_GB2312" pitchFamily="49" charset="-122"/>
              </a:rPr>
              <a:t>是素数，输出</a:t>
            </a:r>
            <a:r>
              <a:rPr kumimoji="0" lang="en-US" altLang="zh-CN" sz="2400">
                <a:solidFill>
                  <a:srgbClr val="FFFF66"/>
                </a:solidFill>
                <a:latin typeface="Arial" panose="020B0604020202020204" pitchFamily="34" charset="0"/>
                <a:ea typeface="楷体_GB2312" pitchFamily="49" charset="-122"/>
              </a:rPr>
              <a:t>n</a:t>
            </a:r>
            <a:r>
              <a:rPr kumimoji="0" lang="zh-CN" altLang="en-US" sz="2400">
                <a:solidFill>
                  <a:srgbClr val="FFFF66"/>
                </a:solidFill>
                <a:latin typeface="Arial" panose="020B0604020202020204" pitchFamily="34" charset="0"/>
                <a:ea typeface="楷体_GB2312" pitchFamily="49" charset="-122"/>
              </a:rPr>
              <a:t>。</a:t>
            </a:r>
            <a:endParaRPr kumimoji="0" lang="zh-CN" altLang="en-US" sz="2400">
              <a:solidFill>
                <a:srgbClr val="FFFF66"/>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checkerboard(across)">
                                      <p:cBhvr>
                                        <p:cTn id="7" dur="500"/>
                                        <p:tgtEl>
                                          <p:spTgt spid="4096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barn(outHorizontal)">
                                      <p:cBhvr>
                                        <p:cTn id="12" dur="500"/>
                                        <p:tgtEl>
                                          <p:spTgt spid="4096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0966"/>
                                        </p:tgtEl>
                                        <p:attrNameLst>
                                          <p:attrName>style.visibility</p:attrName>
                                        </p:attrNameLst>
                                      </p:cBhvr>
                                      <p:to>
                                        <p:strVal val="visible"/>
                                      </p:to>
                                    </p:set>
                                    <p:anim calcmode="lin" valueType="num">
                                      <p:cBhvr additive="base">
                                        <p:cTn id="17" dur="500" fill="hold"/>
                                        <p:tgtEl>
                                          <p:spTgt spid="40966"/>
                                        </p:tgtEl>
                                        <p:attrNameLst>
                                          <p:attrName>ppt_x</p:attrName>
                                        </p:attrNameLst>
                                      </p:cBhvr>
                                      <p:tavLst>
                                        <p:tav tm="0">
                                          <p:val>
                                            <p:strVal val="0-#ppt_w/2"/>
                                          </p:val>
                                        </p:tav>
                                        <p:tav tm="100000">
                                          <p:val>
                                            <p:strVal val="#ppt_x"/>
                                          </p:val>
                                        </p:tav>
                                      </p:tavLst>
                                    </p:anim>
                                    <p:anim calcmode="lin" valueType="num">
                                      <p:cBhvr additive="base">
                                        <p:cTn id="18"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40967"/>
                                        </p:tgtEl>
                                        <p:attrNameLst>
                                          <p:attrName>style.visibility</p:attrName>
                                        </p:attrNameLst>
                                      </p:cBhvr>
                                      <p:to>
                                        <p:strVal val="visible"/>
                                      </p:to>
                                    </p:set>
                                    <p:animEffect transition="in" filter="barn(outHorizontal)">
                                      <p:cBhvr>
                                        <p:cTn id="23" dur="500"/>
                                        <p:tgtEl>
                                          <p:spTgt spid="4096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0968"/>
                                        </p:tgtEl>
                                        <p:attrNameLst>
                                          <p:attrName>style.visibility</p:attrName>
                                        </p:attrNameLst>
                                      </p:cBhvr>
                                      <p:to>
                                        <p:strVal val="visible"/>
                                      </p:to>
                                    </p:set>
                                    <p:anim calcmode="lin" valueType="num">
                                      <p:cBhvr additive="base">
                                        <p:cTn id="28" dur="500" fill="hold"/>
                                        <p:tgtEl>
                                          <p:spTgt spid="40968"/>
                                        </p:tgtEl>
                                        <p:attrNameLst>
                                          <p:attrName>ppt_x</p:attrName>
                                        </p:attrNameLst>
                                      </p:cBhvr>
                                      <p:tavLst>
                                        <p:tav tm="0">
                                          <p:val>
                                            <p:strVal val="1+#ppt_w/2"/>
                                          </p:val>
                                        </p:tav>
                                        <p:tav tm="100000">
                                          <p:val>
                                            <p:strVal val="#ppt_x"/>
                                          </p:val>
                                        </p:tav>
                                      </p:tavLst>
                                    </p:anim>
                                    <p:anim calcmode="lin" valueType="num">
                                      <p:cBhvr additive="base">
                                        <p:cTn id="29" dur="500" fill="hold"/>
                                        <p:tgtEl>
                                          <p:spTgt spid="4096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grpId="0" nodeType="clickEffect">
                                  <p:stCondLst>
                                    <p:cond delay="0"/>
                                  </p:stCondLst>
                                  <p:childTnLst>
                                    <p:set>
                                      <p:cBhvr>
                                        <p:cTn id="33" dur="1" fill="hold">
                                          <p:stCondLst>
                                            <p:cond delay="0"/>
                                          </p:stCondLst>
                                        </p:cTn>
                                        <p:tgtEl>
                                          <p:spTgt spid="40970"/>
                                        </p:tgtEl>
                                        <p:attrNameLst>
                                          <p:attrName>style.visibility</p:attrName>
                                        </p:attrNameLst>
                                      </p:cBhvr>
                                      <p:to>
                                        <p:strVal val="visible"/>
                                      </p:to>
                                    </p:set>
                                    <p:animEffect transition="in" filter="strips(upRight)">
                                      <p:cBhvr>
                                        <p:cTn id="34" dur="500"/>
                                        <p:tgtEl>
                                          <p:spTgt spid="40970"/>
                                        </p:tgtEl>
                                      </p:cBhvr>
                                    </p:animEffect>
                                  </p:childTnLst>
                                  <p:subTnLst>
                                    <p:set>
                                      <p:cBhvr override="childStyle">
                                        <p:cTn dur="1" fill="hold" display="0" masterRel="nextClick" afterEffect="1"/>
                                        <p:tgtEl>
                                          <p:spTgt spid="40970"/>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40971"/>
                                        </p:tgtEl>
                                        <p:attrNameLst>
                                          <p:attrName>style.visibility</p:attrName>
                                        </p:attrNameLst>
                                      </p:cBhvr>
                                      <p:to>
                                        <p:strVal val="visible"/>
                                      </p:to>
                                    </p:set>
                                    <p:animEffect transition="in" filter="strips(downRight)">
                                      <p:cBhvr>
                                        <p:cTn id="39" dur="500"/>
                                        <p:tgtEl>
                                          <p:spTgt spid="40971"/>
                                        </p:tgtEl>
                                      </p:cBhvr>
                                    </p:animEffect>
                                  </p:childTnLst>
                                  <p:subTnLst>
                                    <p:set>
                                      <p:cBhvr override="childStyle">
                                        <p:cTn dur="1" fill="hold" display="0" masterRel="nextClick" afterEffect="1"/>
                                        <p:tgtEl>
                                          <p:spTgt spid="4097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P spid="40965" grpId="0" animBg="1"/>
      <p:bldP spid="40966" grpId="0" autoUpdateAnimBg="0"/>
      <p:bldP spid="40967" grpId="0" animBg="1"/>
      <p:bldP spid="40968" grpId="0" autoUpdateAnimBg="0"/>
      <p:bldP spid="40970" grpId="0" animBg="1" autoUpdateAnimBg="0"/>
      <p:bldP spid="4097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86327" y="98770"/>
            <a:ext cx="11998037" cy="663098"/>
          </a:xfrm>
        </p:spPr>
        <p:txBody>
          <a:bodyPr/>
          <a:lstStyle/>
          <a:p>
            <a:pPr algn="l" eaLnBrk="1" hangingPunct="1"/>
            <a:r>
              <a:rPr lang="en-US" altLang="zh-CN" sz="2400" b="1" dirty="0">
                <a:solidFill>
                  <a:srgbClr val="FFFFCC"/>
                </a:solidFill>
                <a:latin typeface="Arial" panose="020B0604020202020204" pitchFamily="34" charset="0"/>
                <a:ea typeface="楷体_GB2312" pitchFamily="49" charset="-122"/>
              </a:rPr>
              <a:t>       </a:t>
            </a:r>
            <a:r>
              <a:rPr lang="en-US" altLang="zh-CN" sz="2400" b="1" dirty="0">
                <a:solidFill>
                  <a:srgbClr val="FFFFCC"/>
                </a:solidFill>
                <a:latin typeface="Arial" panose="020B0604020202020204" pitchFamily="34" charset="0"/>
                <a:ea typeface="华文新魏" panose="02010800040101010101" pitchFamily="2" charset="-122"/>
              </a:rPr>
              <a:t>⒉</a:t>
            </a:r>
            <a:r>
              <a:rPr lang="zh-CN" altLang="en-US" sz="2400" b="1" dirty="0">
                <a:solidFill>
                  <a:srgbClr val="FFFFCC"/>
                </a:solidFill>
                <a:latin typeface="Arial" panose="020B0604020202020204" pitchFamily="34" charset="0"/>
                <a:ea typeface="楷体_GB2312" pitchFamily="49" charset="-122"/>
              </a:rPr>
              <a:t>求水仙花数（条件：三位数的个、十、百位的方和等于该数。</a:t>
            </a:r>
            <a:r>
              <a:rPr lang="en-US" altLang="zh-CN" sz="2400" b="1" dirty="0">
                <a:solidFill>
                  <a:srgbClr val="FFFFCC"/>
                </a:solidFill>
                <a:latin typeface="Arial" panose="020B0604020202020204" pitchFamily="34" charset="0"/>
                <a:ea typeface="楷体_GB2312" pitchFamily="49" charset="-122"/>
              </a:rPr>
              <a:t>153==1</a:t>
            </a:r>
            <a:r>
              <a:rPr lang="en-US" altLang="zh-CN" sz="2400" b="1" baseline="30000" dirty="0">
                <a:solidFill>
                  <a:srgbClr val="FFFFCC"/>
                </a:solidFill>
                <a:latin typeface="Arial" panose="020B0604020202020204" pitchFamily="34" charset="0"/>
                <a:ea typeface="楷体_GB2312" pitchFamily="49" charset="-122"/>
              </a:rPr>
              <a:t>3 </a:t>
            </a:r>
            <a:r>
              <a:rPr lang="en-US" altLang="zh-CN" sz="2400" b="1" dirty="0">
                <a:solidFill>
                  <a:srgbClr val="FFFFCC"/>
                </a:solidFill>
                <a:latin typeface="Arial" panose="020B0604020202020204" pitchFamily="34" charset="0"/>
                <a:ea typeface="楷体_GB2312" pitchFamily="49" charset="-122"/>
              </a:rPr>
              <a:t>+5</a:t>
            </a:r>
            <a:r>
              <a:rPr lang="en-US" altLang="zh-CN" sz="2400" b="1" baseline="30000" dirty="0">
                <a:solidFill>
                  <a:srgbClr val="FFFFCC"/>
                </a:solidFill>
                <a:latin typeface="Arial" panose="020B0604020202020204" pitchFamily="34" charset="0"/>
                <a:ea typeface="楷体_GB2312" pitchFamily="49" charset="-122"/>
              </a:rPr>
              <a:t>3 </a:t>
            </a:r>
            <a:r>
              <a:rPr lang="en-US" altLang="zh-CN" sz="2400" b="1" dirty="0">
                <a:solidFill>
                  <a:srgbClr val="FFFFCC"/>
                </a:solidFill>
                <a:latin typeface="Arial" panose="020B0604020202020204" pitchFamily="34" charset="0"/>
                <a:ea typeface="楷体_GB2312" pitchFamily="49" charset="-122"/>
              </a:rPr>
              <a:t>+3</a:t>
            </a:r>
            <a:r>
              <a:rPr lang="en-US" altLang="zh-CN" sz="2400" b="1" baseline="30000" dirty="0">
                <a:solidFill>
                  <a:srgbClr val="FFFFCC"/>
                </a:solidFill>
                <a:latin typeface="Arial" panose="020B0604020202020204" pitchFamily="34" charset="0"/>
                <a:ea typeface="楷体_GB2312" pitchFamily="49" charset="-122"/>
              </a:rPr>
              <a:t>3</a:t>
            </a:r>
            <a:r>
              <a:rPr lang="en-US" altLang="zh-CN" sz="2400" b="1" dirty="0">
                <a:solidFill>
                  <a:srgbClr val="FFFFCC"/>
                </a:solidFill>
                <a:latin typeface="Arial" panose="020B0604020202020204" pitchFamily="34" charset="0"/>
                <a:ea typeface="楷体_GB2312" pitchFamily="49" charset="-122"/>
              </a:rPr>
              <a:t> </a:t>
            </a:r>
            <a:r>
              <a:rPr lang="zh-CN" altLang="en-US" sz="2400" b="1" dirty="0">
                <a:solidFill>
                  <a:srgbClr val="FFFFCC"/>
                </a:solidFill>
                <a:latin typeface="Arial" panose="020B0604020202020204" pitchFamily="34" charset="0"/>
                <a:ea typeface="楷体_GB2312" pitchFamily="49" charset="-122"/>
              </a:rPr>
              <a:t>）。</a:t>
            </a:r>
            <a:endParaRPr lang="zh-CN" altLang="en-US" sz="2400" b="1" dirty="0">
              <a:solidFill>
                <a:srgbClr val="FFFFCC"/>
              </a:solidFill>
              <a:latin typeface="Arial" panose="020B0604020202020204" pitchFamily="34" charset="0"/>
              <a:ea typeface="楷体_GB2312" pitchFamily="49" charset="-122"/>
            </a:endParaRPr>
          </a:p>
        </p:txBody>
      </p:sp>
      <p:sp>
        <p:nvSpPr>
          <p:cNvPr id="41987" name="Text Box 3"/>
          <p:cNvSpPr txBox="1">
            <a:spLocks noChangeArrowheads="1"/>
          </p:cNvSpPr>
          <p:nvPr/>
        </p:nvSpPr>
        <p:spPr bwMode="auto">
          <a:xfrm>
            <a:off x="966644" y="567700"/>
            <a:ext cx="647675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n</a:t>
            </a:r>
            <a:r>
              <a:rPr lang="zh-CN" altLang="en-US" sz="2400">
                <a:solidFill>
                  <a:srgbClr val="66FF33"/>
                </a:solidFill>
                <a:latin typeface="Arial" panose="020B0604020202020204" pitchFamily="34" charset="0"/>
                <a:ea typeface="楷体_GB2312" pitchFamily="49" charset="-122"/>
              </a:rPr>
              <a:t>为枚举变量，枚举初值  </a:t>
            </a:r>
            <a:r>
              <a:rPr lang="en-US" altLang="zh-CN" sz="2400">
                <a:solidFill>
                  <a:srgbClr val="66FF33"/>
                </a:solidFill>
                <a:latin typeface="Arial" panose="020B0604020202020204" pitchFamily="34" charset="0"/>
                <a:ea typeface="楷体_GB2312" pitchFamily="49" charset="-122"/>
              </a:rPr>
              <a:t>100</a:t>
            </a:r>
            <a:r>
              <a:rPr lang="zh-CN" altLang="en-US" sz="2400">
                <a:solidFill>
                  <a:srgbClr val="66FF33"/>
                </a:solidFill>
                <a:latin typeface="Arial" panose="020B0604020202020204" pitchFamily="34" charset="0"/>
                <a:ea typeface="楷体_GB2312" pitchFamily="49" charset="-122"/>
              </a:rPr>
              <a:t>，枚举终值</a:t>
            </a:r>
            <a:r>
              <a:rPr lang="en-US" altLang="zh-CN" sz="2400">
                <a:solidFill>
                  <a:srgbClr val="66FF33"/>
                </a:solidFill>
                <a:latin typeface="Arial" panose="020B0604020202020204" pitchFamily="34" charset="0"/>
                <a:ea typeface="楷体_GB2312" pitchFamily="49" charset="-122"/>
              </a:rPr>
              <a:t>999</a:t>
            </a:r>
            <a:r>
              <a:rPr lang="zh-CN" altLang="en-US" sz="2400">
                <a:solidFill>
                  <a:srgbClr val="66FF33"/>
                </a:solidFill>
                <a:latin typeface="Arial" panose="020B0604020202020204" pitchFamily="34" charset="0"/>
                <a:ea typeface="楷体_GB2312" pitchFamily="49" charset="-122"/>
              </a:rPr>
              <a:t>。</a:t>
            </a:r>
            <a:endParaRPr lang="zh-CN" altLang="en-US" sz="2400">
              <a:solidFill>
                <a:srgbClr val="66FF33"/>
              </a:solidFill>
              <a:latin typeface="Arial" panose="020B0604020202020204" pitchFamily="34" charset="0"/>
              <a:ea typeface="楷体_GB2312" pitchFamily="49" charset="-122"/>
            </a:endParaRPr>
          </a:p>
        </p:txBody>
      </p:sp>
      <p:sp>
        <p:nvSpPr>
          <p:cNvPr id="41988" name="Text Box 4"/>
          <p:cNvSpPr txBox="1">
            <a:spLocks noChangeArrowheads="1"/>
          </p:cNvSpPr>
          <p:nvPr/>
        </p:nvSpPr>
        <p:spPr bwMode="auto">
          <a:xfrm>
            <a:off x="949182" y="948700"/>
            <a:ext cx="526007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99"/>
                </a:solidFill>
                <a:ea typeface="楷体_GB2312" pitchFamily="49" charset="-122"/>
              </a:rPr>
              <a:t>构造条件：取出</a:t>
            </a:r>
            <a:r>
              <a:rPr lang="en-US" altLang="zh-CN" sz="2400">
                <a:solidFill>
                  <a:srgbClr val="FFFF99"/>
                </a:solidFill>
                <a:ea typeface="楷体_GB2312" pitchFamily="49" charset="-122"/>
              </a:rPr>
              <a:t>n</a:t>
            </a:r>
            <a:r>
              <a:rPr lang="zh-CN" altLang="en-US" sz="2400">
                <a:solidFill>
                  <a:srgbClr val="FFFF99"/>
                </a:solidFill>
                <a:ea typeface="楷体_GB2312" pitchFamily="49" charset="-122"/>
              </a:rPr>
              <a:t>的个、十、百位数。</a:t>
            </a:r>
            <a:endParaRPr lang="zh-CN" altLang="en-US" sz="2400">
              <a:solidFill>
                <a:srgbClr val="FFFF99"/>
              </a:solidFill>
              <a:ea typeface="楷体_GB2312" pitchFamily="49" charset="-122"/>
            </a:endParaRPr>
          </a:p>
        </p:txBody>
      </p:sp>
      <p:sp>
        <p:nvSpPr>
          <p:cNvPr id="41989" name="Text Box 5"/>
          <p:cNvSpPr txBox="1">
            <a:spLocks noChangeArrowheads="1"/>
          </p:cNvSpPr>
          <p:nvPr/>
        </p:nvSpPr>
        <p:spPr bwMode="auto">
          <a:xfrm>
            <a:off x="944419" y="1328113"/>
            <a:ext cx="527770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Arial" panose="020B0604020202020204" pitchFamily="34" charset="0"/>
                <a:ea typeface="楷体_GB2312" pitchFamily="49" charset="-122"/>
              </a:rPr>
              <a:t>测试是否满足条件，满足条件输出</a:t>
            </a:r>
            <a:r>
              <a:rPr lang="en-US" altLang="zh-CN" sz="2400">
                <a:solidFill>
                  <a:srgbClr val="FFFF00"/>
                </a:solidFill>
                <a:latin typeface="Arial" panose="020B0604020202020204" pitchFamily="34" charset="0"/>
                <a:ea typeface="楷体_GB2312" pitchFamily="49" charset="-122"/>
              </a:rPr>
              <a:t>n</a:t>
            </a:r>
            <a:r>
              <a:rPr lang="zh-CN" altLang="en-US" sz="2400">
                <a:solidFill>
                  <a:srgbClr val="FFFF00"/>
                </a:solidFill>
                <a:latin typeface="Arial" panose="020B0604020202020204" pitchFamily="34" charset="0"/>
                <a:ea typeface="楷体_GB2312" pitchFamily="49" charset="-122"/>
              </a:rPr>
              <a:t>。</a:t>
            </a:r>
            <a:endParaRPr lang="zh-CN" altLang="en-US" sz="2400">
              <a:solidFill>
                <a:srgbClr val="FFFF00"/>
              </a:solidFill>
              <a:latin typeface="Arial" panose="020B0604020202020204" pitchFamily="34" charset="0"/>
              <a:ea typeface="楷体_GB2312" pitchFamily="49" charset="-122"/>
            </a:endParaRPr>
          </a:p>
        </p:txBody>
      </p:sp>
      <p:sp>
        <p:nvSpPr>
          <p:cNvPr id="41990" name="Text Box 6"/>
          <p:cNvSpPr txBox="1">
            <a:spLocks noChangeArrowheads="1"/>
          </p:cNvSpPr>
          <p:nvPr/>
        </p:nvSpPr>
        <p:spPr bwMode="auto">
          <a:xfrm>
            <a:off x="966644" y="1690641"/>
            <a:ext cx="5954712" cy="526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#include &lt;iostream&gt;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using namespace std;</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int  main(void){</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int n, a, b, c;</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latin typeface="Arial" panose="020B0604020202020204" pitchFamily="34" charset="0"/>
                <a:ea typeface="楷体_GB2312" pitchFamily="49" charset="-122"/>
              </a:rPr>
              <a:t>    </a:t>
            </a:r>
            <a:r>
              <a:rPr lang="en-US" altLang="zh-CN" sz="2400" dirty="0">
                <a:solidFill>
                  <a:srgbClr val="66FF33"/>
                </a:solidFill>
                <a:latin typeface="Arial" panose="020B0604020202020204" pitchFamily="34" charset="0"/>
                <a:ea typeface="楷体_GB2312" pitchFamily="49" charset="-122"/>
              </a:rPr>
              <a:t>for(n = 100 ; n &lt;= 999 ; n++){</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latin typeface="Arial" panose="020B0604020202020204" pitchFamily="34" charset="0"/>
                <a:ea typeface="楷体_GB2312" pitchFamily="49" charset="-122"/>
              </a:rPr>
              <a:t>        </a:t>
            </a:r>
            <a:r>
              <a:rPr lang="en-US" altLang="zh-CN" sz="2400" dirty="0">
                <a:solidFill>
                  <a:srgbClr val="FFFF99"/>
                </a:solidFill>
                <a:latin typeface="Arial" panose="020B0604020202020204" pitchFamily="34" charset="0"/>
                <a:ea typeface="楷体_GB2312" pitchFamily="49" charset="-122"/>
              </a:rPr>
              <a:t>a=n/100;</a:t>
            </a:r>
            <a:endParaRPr lang="en-US" altLang="zh-CN" sz="2400" dirty="0">
              <a:solidFill>
                <a:srgbClr val="FFFF99"/>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99"/>
                </a:solidFill>
                <a:latin typeface="Arial" panose="020B0604020202020204" pitchFamily="34" charset="0"/>
                <a:ea typeface="楷体_GB2312" pitchFamily="49" charset="-122"/>
              </a:rPr>
              <a:t>        b=n%100/10;</a:t>
            </a:r>
            <a:endParaRPr lang="en-US" altLang="zh-CN" sz="2400" dirty="0">
              <a:solidFill>
                <a:srgbClr val="FFFF99"/>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99"/>
                </a:solidFill>
                <a:latin typeface="Arial" panose="020B0604020202020204" pitchFamily="34" charset="0"/>
                <a:ea typeface="楷体_GB2312" pitchFamily="49" charset="-122"/>
              </a:rPr>
              <a:t>        c=n%10;</a:t>
            </a:r>
            <a:endParaRPr lang="en-US" altLang="zh-CN" sz="2400" dirty="0">
              <a:solidFill>
                <a:srgbClr val="FFFF99"/>
              </a:solidFill>
              <a:latin typeface="Arial" panose="020B0604020202020204" pitchFamily="34" charset="0"/>
              <a:ea typeface="楷体_GB2312" pitchFamily="49" charset="-122"/>
            </a:endParaRPr>
          </a:p>
          <a:p>
            <a:pPr eaLnBrk="1" hangingPunct="1">
              <a:spcBef>
                <a:spcPct val="0"/>
              </a:spcBef>
              <a:buFontTx/>
              <a:buNone/>
            </a:pPr>
            <a:r>
              <a:rPr lang="en-US" altLang="zh-CN" sz="2400" dirty="0">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if(a * a * a + b * b * b + c * c * c == n){</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a:t>
            </a:r>
            <a:r>
              <a:rPr lang="en-US" altLang="zh-CN" sz="2400" dirty="0" err="1">
                <a:solidFill>
                  <a:srgbClr val="FFFF00"/>
                </a:solidFill>
                <a:latin typeface="Arial" panose="020B0604020202020204" pitchFamily="34" charset="0"/>
                <a:ea typeface="楷体_GB2312" pitchFamily="49" charset="-122"/>
              </a:rPr>
              <a:t>cout</a:t>
            </a:r>
            <a:r>
              <a:rPr lang="en-US" altLang="zh-CN" sz="2400" dirty="0">
                <a:solidFill>
                  <a:srgbClr val="FFFF00"/>
                </a:solidFill>
                <a:latin typeface="Arial" panose="020B0604020202020204" pitchFamily="34" charset="0"/>
                <a:ea typeface="楷体_GB2312" pitchFamily="49" charset="-122"/>
              </a:rPr>
              <a:t> &lt;&lt; n &lt;&lt; </a:t>
            </a:r>
            <a:r>
              <a:rPr lang="en-US" altLang="zh-CN" sz="2400" dirty="0" err="1">
                <a:solidFill>
                  <a:srgbClr val="FFFF00"/>
                </a:solidFill>
                <a:latin typeface="Arial" panose="020B0604020202020204" pitchFamily="34" charset="0"/>
                <a:ea typeface="楷体_GB2312" pitchFamily="49" charset="-122"/>
              </a:rPr>
              <a:t>endl</a:t>
            </a:r>
            <a:r>
              <a:rPr lang="en-US" altLang="zh-CN" sz="2400" dirty="0">
                <a:solidFill>
                  <a:srgbClr val="FFFF00"/>
                </a:solidFill>
                <a:latin typeface="Arial" panose="020B0604020202020204" pitchFamily="34" charset="0"/>
                <a:ea typeface="楷体_GB2312" pitchFamily="49" charset="-122"/>
              </a:rPr>
              <a:t>;</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latin typeface="Arial" panose="020B0604020202020204" pitchFamily="34" charset="0"/>
                <a:ea typeface="楷体_GB2312" pitchFamily="49" charset="-122"/>
              </a:rPr>
              <a:t>    </a:t>
            </a:r>
            <a:r>
              <a:rPr lang="en-US" altLang="zh-CN" sz="2400" dirty="0">
                <a:solidFill>
                  <a:srgbClr val="66FF33"/>
                </a:solidFill>
                <a:latin typeface="Arial" panose="020B0604020202020204" pitchFamily="34" charset="0"/>
                <a:ea typeface="楷体_GB2312" pitchFamily="49" charset="-122"/>
              </a:rPr>
              <a:t>}</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FFFFCC"/>
                </a:solidFill>
                <a:latin typeface="Arial" panose="020B0604020202020204" pitchFamily="34" charset="0"/>
                <a:ea typeface="楷体_GB2312" pitchFamily="49" charset="-122"/>
              </a:rPr>
              <a:t>return 0;</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p:txBody>
      </p:sp>
      <p:sp>
        <p:nvSpPr>
          <p:cNvPr id="41991" name="AutoShape 7"/>
          <p:cNvSpPr/>
          <p:nvPr/>
        </p:nvSpPr>
        <p:spPr bwMode="auto">
          <a:xfrm>
            <a:off x="911080" y="3385132"/>
            <a:ext cx="457200" cy="2590800"/>
          </a:xfrm>
          <a:prstGeom prst="leftBracket">
            <a:avLst>
              <a:gd name="adj" fmla="val 341"/>
            </a:avLst>
          </a:prstGeom>
          <a:noFill/>
          <a:ln w="9525">
            <a:solidFill>
              <a:srgbClr val="66FF33"/>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rgbClr val="00FFFF"/>
              </a:solidFill>
              <a:latin typeface="Arial" panose="020B0604020202020204" pitchFamily="34" charset="0"/>
              <a:ea typeface="楷体_GB2312" pitchFamily="49" charset="-122"/>
            </a:endParaRPr>
          </a:p>
        </p:txBody>
      </p:sp>
      <p:sp>
        <p:nvSpPr>
          <p:cNvPr id="41992" name="Text Box 8"/>
          <p:cNvSpPr txBox="1">
            <a:spLocks noChangeArrowheads="1"/>
          </p:cNvSpPr>
          <p:nvPr/>
        </p:nvSpPr>
        <p:spPr bwMode="auto">
          <a:xfrm>
            <a:off x="390152" y="3521364"/>
            <a:ext cx="551090" cy="224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ea typeface="楷体_GB2312" pitchFamily="49" charset="-122"/>
              </a:rPr>
              <a:t>枚举所有三位数</a:t>
            </a:r>
            <a:endParaRPr lang="zh-CN" altLang="en-US" sz="2400">
              <a:solidFill>
                <a:srgbClr val="66FF33"/>
              </a:solidFill>
              <a:ea typeface="楷体_GB2312" pitchFamily="49" charset="-122"/>
            </a:endParaRPr>
          </a:p>
        </p:txBody>
      </p:sp>
      <p:sp>
        <p:nvSpPr>
          <p:cNvPr id="41993" name="AutoShape 9"/>
          <p:cNvSpPr/>
          <p:nvPr/>
        </p:nvSpPr>
        <p:spPr bwMode="auto">
          <a:xfrm>
            <a:off x="4008292" y="3678384"/>
            <a:ext cx="381000" cy="990600"/>
          </a:xfrm>
          <a:prstGeom prst="rightBracket">
            <a:avLst>
              <a:gd name="adj" fmla="val 0"/>
            </a:avLst>
          </a:prstGeom>
          <a:noFill/>
          <a:ln w="9525">
            <a:solidFill>
              <a:srgbClr val="FFFF99"/>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rgbClr val="00FFFF"/>
              </a:solidFill>
              <a:latin typeface="Arial" panose="020B0604020202020204" pitchFamily="34" charset="0"/>
              <a:ea typeface="楷体_GB2312" pitchFamily="49" charset="-122"/>
            </a:endParaRPr>
          </a:p>
        </p:txBody>
      </p:sp>
      <p:sp>
        <p:nvSpPr>
          <p:cNvPr id="41994" name="Text Box 10"/>
          <p:cNvSpPr txBox="1">
            <a:spLocks noChangeArrowheads="1"/>
          </p:cNvSpPr>
          <p:nvPr/>
        </p:nvSpPr>
        <p:spPr bwMode="auto">
          <a:xfrm>
            <a:off x="3696558" y="3589484"/>
            <a:ext cx="489534" cy="112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FFFF99"/>
                </a:solidFill>
                <a:ea typeface="楷体_GB2312" pitchFamily="49" charset="-122"/>
              </a:rPr>
              <a:t>构造条件</a:t>
            </a:r>
            <a:endParaRPr lang="zh-CN" altLang="en-US" sz="2000">
              <a:solidFill>
                <a:srgbClr val="FFFF99"/>
              </a:solidFill>
              <a:ea typeface="楷体_GB2312" pitchFamily="49" charset="-122"/>
            </a:endParaRPr>
          </a:p>
        </p:txBody>
      </p:sp>
      <p:sp>
        <p:nvSpPr>
          <p:cNvPr id="41995" name="AutoShape 11"/>
          <p:cNvSpPr/>
          <p:nvPr/>
        </p:nvSpPr>
        <p:spPr bwMode="auto">
          <a:xfrm>
            <a:off x="6921356" y="4840434"/>
            <a:ext cx="306387" cy="457200"/>
          </a:xfrm>
          <a:prstGeom prst="rightBracket">
            <a:avLst>
              <a:gd name="adj" fmla="val 0"/>
            </a:avLst>
          </a:prstGeom>
          <a:noFill/>
          <a:ln w="9525">
            <a:solidFill>
              <a:srgbClr val="FFFF99"/>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solidFill>
                <a:srgbClr val="FFFF00"/>
              </a:solidFill>
              <a:latin typeface="Arial" panose="020B0604020202020204" pitchFamily="34" charset="0"/>
              <a:ea typeface="楷体_GB2312" pitchFamily="49" charset="-122"/>
            </a:endParaRPr>
          </a:p>
        </p:txBody>
      </p:sp>
      <p:sp>
        <p:nvSpPr>
          <p:cNvPr id="41996" name="Text Box 12"/>
          <p:cNvSpPr txBox="1">
            <a:spLocks noChangeArrowheads="1"/>
          </p:cNvSpPr>
          <p:nvPr/>
        </p:nvSpPr>
        <p:spPr bwMode="auto">
          <a:xfrm>
            <a:off x="7227742" y="4840434"/>
            <a:ext cx="141286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ea typeface="楷体_GB2312" pitchFamily="49" charset="-122"/>
              </a:rPr>
              <a:t>测试条件</a:t>
            </a:r>
            <a:endParaRPr lang="zh-CN" altLang="en-US" sz="2400">
              <a:solidFill>
                <a:srgbClr val="FFFF00"/>
              </a:solidFill>
              <a:ea typeface="楷体_GB2312" pitchFamily="49" charset="-122"/>
            </a:endParaRPr>
          </a:p>
        </p:txBody>
      </p:sp>
      <p:sp>
        <p:nvSpPr>
          <p:cNvPr id="41997" name="AutoShape 13"/>
          <p:cNvSpPr/>
          <p:nvPr/>
        </p:nvSpPr>
        <p:spPr bwMode="auto">
          <a:xfrm>
            <a:off x="5054455" y="2509985"/>
            <a:ext cx="4038600" cy="771525"/>
          </a:xfrm>
          <a:prstGeom prst="borderCallout2">
            <a:avLst>
              <a:gd name="adj1" fmla="val 14815"/>
              <a:gd name="adj2" fmla="val -1889"/>
              <a:gd name="adj3" fmla="val 14815"/>
              <a:gd name="adj4" fmla="val -78421"/>
              <a:gd name="adj5" fmla="val 134847"/>
              <a:gd name="adj6" fmla="val -78190"/>
            </a:avLst>
          </a:prstGeom>
          <a:noFill/>
          <a:ln w="9525">
            <a:solidFill>
              <a:srgbClr val="FFFFCC"/>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99"/>
                </a:solidFill>
                <a:latin typeface="Arial" panose="020B0604020202020204" pitchFamily="34" charset="0"/>
                <a:ea typeface="楷体_GB2312" pitchFamily="49" charset="-122"/>
              </a:rPr>
              <a:t>取</a:t>
            </a:r>
            <a:r>
              <a:rPr kumimoji="0" lang="en-US" altLang="zh-CN" sz="2400">
                <a:solidFill>
                  <a:srgbClr val="FFFF99"/>
                </a:solidFill>
                <a:latin typeface="Arial" panose="020B0604020202020204" pitchFamily="34" charset="0"/>
                <a:ea typeface="楷体_GB2312" pitchFamily="49" charset="-122"/>
              </a:rPr>
              <a:t>n</a:t>
            </a:r>
            <a:r>
              <a:rPr kumimoji="0" lang="zh-CN" altLang="en-US" sz="2400">
                <a:solidFill>
                  <a:srgbClr val="FFFF99"/>
                </a:solidFill>
                <a:latin typeface="Arial" panose="020B0604020202020204" pitchFamily="34" charset="0"/>
                <a:ea typeface="楷体_GB2312" pitchFamily="49" charset="-122"/>
              </a:rPr>
              <a:t>的百位</a:t>
            </a:r>
            <a:r>
              <a:rPr kumimoji="0" lang="en-US" altLang="zh-CN" sz="2400">
                <a:solidFill>
                  <a:srgbClr val="FFFF99"/>
                </a:solidFill>
                <a:latin typeface="Arial" panose="020B0604020202020204" pitchFamily="34" charset="0"/>
                <a:ea typeface="楷体_GB2312" pitchFamily="49" charset="-122"/>
              </a:rPr>
              <a:t>a</a:t>
            </a:r>
            <a:r>
              <a:rPr kumimoji="0" lang="zh-CN" altLang="en-US" sz="2400">
                <a:solidFill>
                  <a:srgbClr val="FFFF99"/>
                </a:solidFill>
                <a:latin typeface="Arial" panose="020B0604020202020204" pitchFamily="34" charset="0"/>
                <a:ea typeface="楷体_GB2312" pitchFamily="49" charset="-122"/>
              </a:rPr>
              <a:t>、十位</a:t>
            </a:r>
            <a:r>
              <a:rPr kumimoji="0" lang="en-US" altLang="zh-CN" sz="2400">
                <a:solidFill>
                  <a:srgbClr val="FFFF99"/>
                </a:solidFill>
                <a:latin typeface="Arial" panose="020B0604020202020204" pitchFamily="34" charset="0"/>
                <a:ea typeface="楷体_GB2312" pitchFamily="49" charset="-122"/>
              </a:rPr>
              <a:t>b</a:t>
            </a:r>
            <a:r>
              <a:rPr kumimoji="0" lang="zh-CN" altLang="en-US" sz="2400">
                <a:solidFill>
                  <a:srgbClr val="FFFF99"/>
                </a:solidFill>
                <a:latin typeface="Arial" panose="020B0604020202020204" pitchFamily="34" charset="0"/>
                <a:ea typeface="楷体_GB2312" pitchFamily="49" charset="-122"/>
              </a:rPr>
              <a:t>、个位</a:t>
            </a:r>
            <a:r>
              <a:rPr kumimoji="0" lang="en-US" altLang="zh-CN" sz="2400">
                <a:solidFill>
                  <a:srgbClr val="FFFF99"/>
                </a:solidFill>
                <a:latin typeface="Arial" panose="020B0604020202020204" pitchFamily="34" charset="0"/>
                <a:ea typeface="楷体_GB2312" pitchFamily="49" charset="-122"/>
              </a:rPr>
              <a:t>c</a:t>
            </a:r>
            <a:r>
              <a:rPr kumimoji="0" lang="zh-CN" altLang="en-US" sz="2400">
                <a:solidFill>
                  <a:srgbClr val="FFFF99"/>
                </a:solidFill>
                <a:latin typeface="Arial" panose="020B0604020202020204" pitchFamily="34" charset="0"/>
                <a:ea typeface="楷体_GB2312" pitchFamily="49" charset="-122"/>
              </a:rPr>
              <a:t>。</a:t>
            </a:r>
            <a:endParaRPr kumimoji="0" lang="zh-CN" altLang="en-US" sz="2400">
              <a:solidFill>
                <a:srgbClr val="FFFF99"/>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1987"/>
                                        </p:tgtEl>
                                        <p:attrNameLst>
                                          <p:attrName>style.visibility</p:attrName>
                                        </p:attrNameLst>
                                      </p:cBhvr>
                                      <p:to>
                                        <p:strVal val="visible"/>
                                      </p:to>
                                    </p:set>
                                    <p:anim calcmode="lin" valueType="num">
                                      <p:cBhvr additive="base">
                                        <p:cTn id="11" dur="500" fill="hold"/>
                                        <p:tgtEl>
                                          <p:spTgt spid="41987"/>
                                        </p:tgtEl>
                                        <p:attrNameLst>
                                          <p:attrName>ppt_x</p:attrName>
                                        </p:attrNameLst>
                                      </p:cBhvr>
                                      <p:tavLst>
                                        <p:tav tm="0">
                                          <p:val>
                                            <p:strVal val="#ppt_x"/>
                                          </p:val>
                                        </p:tav>
                                        <p:tav tm="100000">
                                          <p:val>
                                            <p:strVal val="#ppt_x"/>
                                          </p:val>
                                        </p:tav>
                                      </p:tavLst>
                                    </p:anim>
                                    <p:anim calcmode="lin" valueType="num">
                                      <p:cBhvr additive="base">
                                        <p:cTn id="12"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988"/>
                                        </p:tgtEl>
                                        <p:attrNameLst>
                                          <p:attrName>style.visibility</p:attrName>
                                        </p:attrNameLst>
                                      </p:cBhvr>
                                      <p:to>
                                        <p:strVal val="visible"/>
                                      </p:to>
                                    </p:set>
                                    <p:anim calcmode="lin" valueType="num">
                                      <p:cBhvr additive="base">
                                        <p:cTn id="17" dur="500" fill="hold"/>
                                        <p:tgtEl>
                                          <p:spTgt spid="41988"/>
                                        </p:tgtEl>
                                        <p:attrNameLst>
                                          <p:attrName>ppt_x</p:attrName>
                                        </p:attrNameLst>
                                      </p:cBhvr>
                                      <p:tavLst>
                                        <p:tav tm="0">
                                          <p:val>
                                            <p:strVal val="#ppt_x"/>
                                          </p:val>
                                        </p:tav>
                                        <p:tav tm="100000">
                                          <p:val>
                                            <p:strVal val="#ppt_x"/>
                                          </p:val>
                                        </p:tav>
                                      </p:tavLst>
                                    </p:anim>
                                    <p:anim calcmode="lin" valueType="num">
                                      <p:cBhvr additive="base">
                                        <p:cTn id="18"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1989"/>
                                        </p:tgtEl>
                                        <p:attrNameLst>
                                          <p:attrName>style.visibility</p:attrName>
                                        </p:attrNameLst>
                                      </p:cBhvr>
                                      <p:to>
                                        <p:strVal val="visible"/>
                                      </p:to>
                                    </p:set>
                                    <p:anim calcmode="lin" valueType="num">
                                      <p:cBhvr additive="base">
                                        <p:cTn id="23" dur="500" fill="hold"/>
                                        <p:tgtEl>
                                          <p:spTgt spid="41989"/>
                                        </p:tgtEl>
                                        <p:attrNameLst>
                                          <p:attrName>ppt_x</p:attrName>
                                        </p:attrNameLst>
                                      </p:cBhvr>
                                      <p:tavLst>
                                        <p:tav tm="0">
                                          <p:val>
                                            <p:strVal val="#ppt_x"/>
                                          </p:val>
                                        </p:tav>
                                        <p:tav tm="100000">
                                          <p:val>
                                            <p:strVal val="#ppt_x"/>
                                          </p:val>
                                        </p:tav>
                                      </p:tavLst>
                                    </p:anim>
                                    <p:anim calcmode="lin" valueType="num">
                                      <p:cBhvr additive="base">
                                        <p:cTn id="24"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41990"/>
                                        </p:tgtEl>
                                        <p:attrNameLst>
                                          <p:attrName>style.visibility</p:attrName>
                                        </p:attrNameLst>
                                      </p:cBhvr>
                                      <p:to>
                                        <p:strVal val="visible"/>
                                      </p:to>
                                    </p:set>
                                    <p:animEffect transition="in" filter="slide(fromBottom)">
                                      <p:cBhvr>
                                        <p:cTn id="29" dur="500"/>
                                        <p:tgtEl>
                                          <p:spTgt spid="41990"/>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41991"/>
                                        </p:tgtEl>
                                        <p:attrNameLst>
                                          <p:attrName>style.visibility</p:attrName>
                                        </p:attrNameLst>
                                      </p:cBhvr>
                                      <p:to>
                                        <p:strVal val="visible"/>
                                      </p:to>
                                    </p:set>
                                    <p:animEffect transition="in" filter="barn(outHorizontal)">
                                      <p:cBhvr>
                                        <p:cTn id="34" dur="500"/>
                                        <p:tgtEl>
                                          <p:spTgt spid="4199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1992"/>
                                        </p:tgtEl>
                                        <p:attrNameLst>
                                          <p:attrName>style.visibility</p:attrName>
                                        </p:attrNameLst>
                                      </p:cBhvr>
                                      <p:to>
                                        <p:strVal val="visible"/>
                                      </p:to>
                                    </p:set>
                                    <p:anim calcmode="lin" valueType="num">
                                      <p:cBhvr additive="base">
                                        <p:cTn id="39" dur="500" fill="hold"/>
                                        <p:tgtEl>
                                          <p:spTgt spid="41992"/>
                                        </p:tgtEl>
                                        <p:attrNameLst>
                                          <p:attrName>ppt_x</p:attrName>
                                        </p:attrNameLst>
                                      </p:cBhvr>
                                      <p:tavLst>
                                        <p:tav tm="0">
                                          <p:val>
                                            <p:strVal val="0-#ppt_w/2"/>
                                          </p:val>
                                        </p:tav>
                                        <p:tav tm="100000">
                                          <p:val>
                                            <p:strVal val="#ppt_x"/>
                                          </p:val>
                                        </p:tav>
                                      </p:tavLst>
                                    </p:anim>
                                    <p:anim calcmode="lin" valueType="num">
                                      <p:cBhvr additive="base">
                                        <p:cTn id="40" dur="500" fill="hold"/>
                                        <p:tgtEl>
                                          <p:spTgt spid="4199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41993"/>
                                        </p:tgtEl>
                                        <p:attrNameLst>
                                          <p:attrName>style.visibility</p:attrName>
                                        </p:attrNameLst>
                                      </p:cBhvr>
                                      <p:to>
                                        <p:strVal val="visible"/>
                                      </p:to>
                                    </p:set>
                                    <p:animEffect transition="in" filter="barn(outHorizontal)">
                                      <p:cBhvr>
                                        <p:cTn id="45" dur="500"/>
                                        <p:tgtEl>
                                          <p:spTgt spid="4199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41994"/>
                                        </p:tgtEl>
                                        <p:attrNameLst>
                                          <p:attrName>style.visibility</p:attrName>
                                        </p:attrNameLst>
                                      </p:cBhvr>
                                      <p:to>
                                        <p:strVal val="visible"/>
                                      </p:to>
                                    </p:set>
                                    <p:anim calcmode="lin" valueType="num">
                                      <p:cBhvr additive="base">
                                        <p:cTn id="50" dur="500" fill="hold"/>
                                        <p:tgtEl>
                                          <p:spTgt spid="41994"/>
                                        </p:tgtEl>
                                        <p:attrNameLst>
                                          <p:attrName>ppt_x</p:attrName>
                                        </p:attrNameLst>
                                      </p:cBhvr>
                                      <p:tavLst>
                                        <p:tav tm="0">
                                          <p:val>
                                            <p:strVal val="1+#ppt_w/2"/>
                                          </p:val>
                                        </p:tav>
                                        <p:tav tm="100000">
                                          <p:val>
                                            <p:strVal val="#ppt_x"/>
                                          </p:val>
                                        </p:tav>
                                      </p:tavLst>
                                    </p:anim>
                                    <p:anim calcmode="lin" valueType="num">
                                      <p:cBhvr additive="base">
                                        <p:cTn id="51" dur="500" fill="hold"/>
                                        <p:tgtEl>
                                          <p:spTgt spid="41994"/>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42" fill="hold" grpId="0" nodeType="clickEffect">
                                  <p:stCondLst>
                                    <p:cond delay="0"/>
                                  </p:stCondLst>
                                  <p:childTnLst>
                                    <p:set>
                                      <p:cBhvr>
                                        <p:cTn id="55" dur="1" fill="hold">
                                          <p:stCondLst>
                                            <p:cond delay="0"/>
                                          </p:stCondLst>
                                        </p:cTn>
                                        <p:tgtEl>
                                          <p:spTgt spid="41995"/>
                                        </p:tgtEl>
                                        <p:attrNameLst>
                                          <p:attrName>style.visibility</p:attrName>
                                        </p:attrNameLst>
                                      </p:cBhvr>
                                      <p:to>
                                        <p:strVal val="visible"/>
                                      </p:to>
                                    </p:set>
                                    <p:animEffect transition="in" filter="barn(outHorizontal)">
                                      <p:cBhvr>
                                        <p:cTn id="56" dur="500"/>
                                        <p:tgtEl>
                                          <p:spTgt spid="4199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1996"/>
                                        </p:tgtEl>
                                        <p:attrNameLst>
                                          <p:attrName>style.visibility</p:attrName>
                                        </p:attrNameLst>
                                      </p:cBhvr>
                                      <p:to>
                                        <p:strVal val="visible"/>
                                      </p:to>
                                    </p:set>
                                    <p:anim calcmode="lin" valueType="num">
                                      <p:cBhvr additive="base">
                                        <p:cTn id="61" dur="500" fill="hold"/>
                                        <p:tgtEl>
                                          <p:spTgt spid="41996"/>
                                        </p:tgtEl>
                                        <p:attrNameLst>
                                          <p:attrName>ppt_x</p:attrName>
                                        </p:attrNameLst>
                                      </p:cBhvr>
                                      <p:tavLst>
                                        <p:tav tm="0">
                                          <p:val>
                                            <p:strVal val="1+#ppt_w/2"/>
                                          </p:val>
                                        </p:tav>
                                        <p:tav tm="100000">
                                          <p:val>
                                            <p:strVal val="#ppt_x"/>
                                          </p:val>
                                        </p:tav>
                                      </p:tavLst>
                                    </p:anim>
                                    <p:anim calcmode="lin" valueType="num">
                                      <p:cBhvr additive="base">
                                        <p:cTn id="62" dur="500" fill="hold"/>
                                        <p:tgtEl>
                                          <p:spTgt spid="4199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41997"/>
                                        </p:tgtEl>
                                        <p:attrNameLst>
                                          <p:attrName>style.visibility</p:attrName>
                                        </p:attrNameLst>
                                      </p:cBhvr>
                                      <p:to>
                                        <p:strVal val="visible"/>
                                      </p:to>
                                    </p:set>
                                    <p:animEffect transition="in" filter="barn(outHorizontal)">
                                      <p:cBhvr>
                                        <p:cTn id="67" dur="500"/>
                                        <p:tgtEl>
                                          <p:spTgt spid="41997"/>
                                        </p:tgtEl>
                                      </p:cBhvr>
                                    </p:animEffect>
                                  </p:childTnLst>
                                  <p:subTnLst>
                                    <p:set>
                                      <p:cBhvr override="childStyle">
                                        <p:cTn dur="1" fill="hold" display="0" masterRel="nextClick" afterEffect="1"/>
                                        <p:tgtEl>
                                          <p:spTgt spid="4199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1988" grpId="0" autoUpdateAnimBg="0"/>
      <p:bldP spid="41989" grpId="0" autoUpdateAnimBg="0"/>
      <p:bldP spid="41990" grpId="0" autoUpdateAnimBg="0"/>
      <p:bldP spid="41991" grpId="0" animBg="1"/>
      <p:bldP spid="41992" grpId="0" autoUpdateAnimBg="0"/>
      <p:bldP spid="41993" grpId="0" animBg="1"/>
      <p:bldP spid="41994" grpId="0" autoUpdateAnimBg="0"/>
      <p:bldP spid="41995" grpId="0" animBg="1" autoUpdateAnimBg="0"/>
      <p:bldP spid="41996" grpId="0" autoUpdateAnimBg="0"/>
      <p:bldP spid="419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67855" y="401784"/>
            <a:ext cx="11924145" cy="609600"/>
          </a:xfrm>
        </p:spPr>
        <p:txBody>
          <a:bodyPr/>
          <a:lstStyle/>
          <a:p>
            <a:pPr algn="ctr" eaLnBrk="1" hangingPunct="1"/>
            <a:r>
              <a:rPr lang="zh-CN" altLang="en-US" sz="3200" dirty="0">
                <a:solidFill>
                  <a:srgbClr val="FFFF00"/>
                </a:solidFill>
                <a:ea typeface="楷体_GB2312" pitchFamily="49" charset="-122"/>
              </a:rPr>
              <a:t>一元二次方程根求解算法描述</a:t>
            </a:r>
            <a:endParaRPr lang="zh-CN" altLang="en-US" sz="3200" dirty="0">
              <a:solidFill>
                <a:srgbClr val="FFFF00"/>
              </a:solidFill>
              <a:ea typeface="楷体_GB2312" pitchFamily="49" charset="-122"/>
            </a:endParaRPr>
          </a:p>
        </p:txBody>
      </p:sp>
      <p:sp>
        <p:nvSpPr>
          <p:cNvPr id="6148" name="AutoShape 4"/>
          <p:cNvSpPr>
            <a:spLocks noChangeArrowheads="1"/>
          </p:cNvSpPr>
          <p:nvPr/>
        </p:nvSpPr>
        <p:spPr bwMode="auto">
          <a:xfrm>
            <a:off x="1905000" y="3031600"/>
            <a:ext cx="2851150" cy="794802"/>
          </a:xfrm>
          <a:prstGeom prst="flowChartDecision">
            <a:avLst/>
          </a:prstGeom>
          <a:noFill/>
          <a:ln w="12700">
            <a:solidFill>
              <a:srgbClr val="00FF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srgbClr val="00FF00"/>
                </a:solidFill>
                <a:latin typeface="Arial" panose="020B0604020202020204" pitchFamily="34" charset="0"/>
                <a:ea typeface="楷体_GB2312" pitchFamily="49" charset="-122"/>
              </a:rPr>
              <a:t>b</a:t>
            </a:r>
            <a:r>
              <a:rPr kumimoji="0" lang="en-US" altLang="zh-CN" sz="2000" baseline="30000">
                <a:solidFill>
                  <a:srgbClr val="00FF00"/>
                </a:solidFill>
                <a:latin typeface="Arial" panose="020B0604020202020204" pitchFamily="34" charset="0"/>
                <a:ea typeface="楷体_GB2312" pitchFamily="49" charset="-122"/>
              </a:rPr>
              <a:t>2</a:t>
            </a:r>
            <a:r>
              <a:rPr kumimoji="0" lang="en-US" altLang="zh-CN" sz="2000">
                <a:solidFill>
                  <a:srgbClr val="00FF00"/>
                </a:solidFill>
                <a:latin typeface="Arial" panose="020B0604020202020204" pitchFamily="34" charset="0"/>
                <a:ea typeface="楷体_GB2312" pitchFamily="49" charset="-122"/>
              </a:rPr>
              <a:t>-4ac=0?</a:t>
            </a:r>
            <a:endParaRPr kumimoji="0" lang="en-US" altLang="zh-CN" sz="2000" dirty="0">
              <a:solidFill>
                <a:srgbClr val="00FF00"/>
              </a:solidFill>
              <a:latin typeface="Arial" panose="020B0604020202020204" pitchFamily="34" charset="0"/>
              <a:ea typeface="楷体_GB2312" pitchFamily="49" charset="-122"/>
            </a:endParaRPr>
          </a:p>
        </p:txBody>
      </p:sp>
      <p:sp>
        <p:nvSpPr>
          <p:cNvPr id="6149" name="Line 5"/>
          <p:cNvSpPr>
            <a:spLocks noChangeShapeType="1"/>
          </p:cNvSpPr>
          <p:nvPr/>
        </p:nvSpPr>
        <p:spPr bwMode="auto">
          <a:xfrm>
            <a:off x="3349914" y="2358305"/>
            <a:ext cx="0" cy="685800"/>
          </a:xfrm>
          <a:prstGeom prst="line">
            <a:avLst/>
          </a:prstGeom>
          <a:noFill/>
          <a:ln w="12700">
            <a:solidFill>
              <a:srgbClr val="00FF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150" name="Text Box 6"/>
          <p:cNvSpPr txBox="1">
            <a:spLocks noChangeArrowheads="1"/>
          </p:cNvSpPr>
          <p:nvPr/>
        </p:nvSpPr>
        <p:spPr bwMode="auto">
          <a:xfrm>
            <a:off x="2514600" y="3733801"/>
            <a:ext cx="992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000">
                <a:solidFill>
                  <a:srgbClr val="00FF00"/>
                </a:solidFill>
                <a:latin typeface="Arial" panose="020B0604020202020204" pitchFamily="34" charset="0"/>
                <a:ea typeface="楷体_GB2312" pitchFamily="49" charset="-122"/>
              </a:rPr>
              <a:t>yes</a:t>
            </a:r>
            <a:endParaRPr kumimoji="0" lang="en-US" altLang="zh-CN" sz="2000">
              <a:solidFill>
                <a:srgbClr val="FFFF00"/>
              </a:solidFill>
              <a:latin typeface="Arial" panose="020B0604020202020204" pitchFamily="34" charset="0"/>
              <a:ea typeface="楷体_GB2312" pitchFamily="49" charset="-122"/>
            </a:endParaRPr>
          </a:p>
        </p:txBody>
      </p:sp>
      <p:sp>
        <p:nvSpPr>
          <p:cNvPr id="6151" name="Line 7"/>
          <p:cNvSpPr>
            <a:spLocks noChangeShapeType="1"/>
          </p:cNvSpPr>
          <p:nvPr/>
        </p:nvSpPr>
        <p:spPr bwMode="auto">
          <a:xfrm>
            <a:off x="3315856" y="3810000"/>
            <a:ext cx="0" cy="1066800"/>
          </a:xfrm>
          <a:prstGeom prst="line">
            <a:avLst/>
          </a:prstGeom>
          <a:noFill/>
          <a:ln w="12700">
            <a:solidFill>
              <a:srgbClr val="00FF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152" name="Rectangle 8"/>
          <p:cNvSpPr>
            <a:spLocks noChangeArrowheads="1"/>
          </p:cNvSpPr>
          <p:nvPr/>
        </p:nvSpPr>
        <p:spPr bwMode="auto">
          <a:xfrm>
            <a:off x="2743200" y="4876800"/>
            <a:ext cx="1214438" cy="469900"/>
          </a:xfrm>
          <a:prstGeom prst="rect">
            <a:avLst/>
          </a:prstGeom>
          <a:noFill/>
          <a:ln w="12700">
            <a:solidFill>
              <a:srgbClr val="00FF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solidFill>
                  <a:srgbClr val="00FF00"/>
                </a:solidFill>
                <a:latin typeface="Arial" panose="020B0604020202020204" pitchFamily="34" charset="0"/>
                <a:ea typeface="楷体_GB2312" pitchFamily="49" charset="-122"/>
              </a:rPr>
              <a:t>求等根</a:t>
            </a:r>
            <a:endParaRPr kumimoji="0" lang="zh-CN" altLang="en-US" sz="2400">
              <a:solidFill>
                <a:srgbClr val="00FF00"/>
              </a:solidFill>
              <a:latin typeface="Arial" panose="020B0604020202020204" pitchFamily="34" charset="0"/>
              <a:ea typeface="楷体_GB2312" pitchFamily="49" charset="-122"/>
            </a:endParaRPr>
          </a:p>
        </p:txBody>
      </p:sp>
      <p:sp>
        <p:nvSpPr>
          <p:cNvPr id="6153" name="Line 9"/>
          <p:cNvSpPr>
            <a:spLocks noChangeShapeType="1"/>
          </p:cNvSpPr>
          <p:nvPr/>
        </p:nvSpPr>
        <p:spPr bwMode="auto">
          <a:xfrm>
            <a:off x="3359150" y="5348288"/>
            <a:ext cx="0" cy="457200"/>
          </a:xfrm>
          <a:prstGeom prst="line">
            <a:avLst/>
          </a:prstGeom>
          <a:noFill/>
          <a:ln w="12700">
            <a:solidFill>
              <a:srgbClr val="00FF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154" name="Line 10"/>
          <p:cNvSpPr>
            <a:spLocks noChangeShapeType="1"/>
          </p:cNvSpPr>
          <p:nvPr/>
        </p:nvSpPr>
        <p:spPr bwMode="auto">
          <a:xfrm>
            <a:off x="3362036" y="5796252"/>
            <a:ext cx="2743200" cy="0"/>
          </a:xfrm>
          <a:prstGeom prst="line">
            <a:avLst/>
          </a:prstGeom>
          <a:noFill/>
          <a:ln w="12700">
            <a:solidFill>
              <a:srgbClr val="00FF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155" name="Text Box 11"/>
          <p:cNvSpPr txBox="1">
            <a:spLocks noChangeArrowheads="1"/>
          </p:cNvSpPr>
          <p:nvPr/>
        </p:nvSpPr>
        <p:spPr bwMode="auto">
          <a:xfrm>
            <a:off x="4732338" y="3048001"/>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000">
                <a:solidFill>
                  <a:srgbClr val="FFFF00"/>
                </a:solidFill>
                <a:latin typeface="Arial" panose="020B0604020202020204" pitchFamily="34" charset="0"/>
                <a:ea typeface="楷体_GB2312" pitchFamily="49" charset="-122"/>
              </a:rPr>
              <a:t>no</a:t>
            </a:r>
            <a:endParaRPr kumimoji="0" lang="en-US" altLang="zh-CN" sz="2000">
              <a:solidFill>
                <a:srgbClr val="FFFF00"/>
              </a:solidFill>
              <a:latin typeface="Arial" panose="020B0604020202020204" pitchFamily="34" charset="0"/>
              <a:ea typeface="楷体_GB2312" pitchFamily="49" charset="-122"/>
            </a:endParaRPr>
          </a:p>
        </p:txBody>
      </p:sp>
      <p:sp>
        <p:nvSpPr>
          <p:cNvPr id="6156" name="Line 12"/>
          <p:cNvSpPr>
            <a:spLocks noChangeShapeType="1"/>
          </p:cNvSpPr>
          <p:nvPr/>
        </p:nvSpPr>
        <p:spPr bwMode="auto">
          <a:xfrm>
            <a:off x="4724400" y="3429000"/>
            <a:ext cx="1371600" cy="0"/>
          </a:xfrm>
          <a:prstGeom prst="line">
            <a:avLst/>
          </a:prstGeom>
          <a:noFill/>
          <a:ln w="12700">
            <a:solidFill>
              <a:srgbClr val="FFFF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157" name="Line 13"/>
          <p:cNvSpPr>
            <a:spLocks noChangeShapeType="1"/>
          </p:cNvSpPr>
          <p:nvPr/>
        </p:nvSpPr>
        <p:spPr bwMode="auto">
          <a:xfrm flipH="1">
            <a:off x="6092838" y="3429000"/>
            <a:ext cx="3161" cy="313799"/>
          </a:xfrm>
          <a:prstGeom prst="line">
            <a:avLst/>
          </a:prstGeom>
          <a:noFill/>
          <a:ln w="12700">
            <a:solidFill>
              <a:srgbClr val="FFFF00"/>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158" name="AutoShape 14"/>
          <p:cNvSpPr>
            <a:spLocks noChangeArrowheads="1"/>
          </p:cNvSpPr>
          <p:nvPr/>
        </p:nvSpPr>
        <p:spPr bwMode="auto">
          <a:xfrm>
            <a:off x="4565650" y="3758675"/>
            <a:ext cx="3054350" cy="794802"/>
          </a:xfrm>
          <a:prstGeom prst="flowChartDecision">
            <a:avLst/>
          </a:prstGeom>
          <a:noFill/>
          <a:ln w="12700">
            <a:solidFill>
              <a:srgbClr val="FFFF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srgbClr val="00FF00"/>
                </a:solidFill>
                <a:latin typeface="Arial" panose="020B0604020202020204" pitchFamily="34" charset="0"/>
                <a:ea typeface="楷体_GB2312" pitchFamily="49" charset="-122"/>
              </a:rPr>
              <a:t>b</a:t>
            </a:r>
            <a:r>
              <a:rPr kumimoji="0" lang="en-US" altLang="zh-CN" sz="2000" baseline="30000">
                <a:solidFill>
                  <a:srgbClr val="00FF00"/>
                </a:solidFill>
                <a:latin typeface="Arial" panose="020B0604020202020204" pitchFamily="34" charset="0"/>
                <a:ea typeface="楷体_GB2312" pitchFamily="49" charset="-122"/>
              </a:rPr>
              <a:t>2</a:t>
            </a:r>
            <a:r>
              <a:rPr kumimoji="0" lang="en-US" altLang="zh-CN" sz="2000">
                <a:solidFill>
                  <a:srgbClr val="00FF00"/>
                </a:solidFill>
                <a:latin typeface="Arial" panose="020B0604020202020204" pitchFamily="34" charset="0"/>
                <a:ea typeface="楷体_GB2312" pitchFamily="49" charset="-122"/>
              </a:rPr>
              <a:t>-4ac&gt;0?</a:t>
            </a:r>
            <a:endParaRPr kumimoji="0" lang="en-US" altLang="zh-CN" sz="2000">
              <a:solidFill>
                <a:srgbClr val="00FF00"/>
              </a:solidFill>
              <a:latin typeface="Arial" panose="020B0604020202020204" pitchFamily="34" charset="0"/>
              <a:ea typeface="楷体_GB2312" pitchFamily="49" charset="-122"/>
            </a:endParaRPr>
          </a:p>
        </p:txBody>
      </p:sp>
      <p:sp>
        <p:nvSpPr>
          <p:cNvPr id="6160" name="Text Box 16"/>
          <p:cNvSpPr txBox="1">
            <a:spLocks noChangeArrowheads="1"/>
          </p:cNvSpPr>
          <p:nvPr/>
        </p:nvSpPr>
        <p:spPr bwMode="auto">
          <a:xfrm>
            <a:off x="5181600" y="4419601"/>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000">
                <a:solidFill>
                  <a:srgbClr val="00CCFF"/>
                </a:solidFill>
                <a:latin typeface="Arial" panose="020B0604020202020204" pitchFamily="34" charset="0"/>
                <a:ea typeface="楷体_GB2312" pitchFamily="49" charset="-122"/>
              </a:rPr>
              <a:t>yes</a:t>
            </a:r>
            <a:endParaRPr kumimoji="0" lang="en-US" altLang="zh-CN" sz="2000">
              <a:solidFill>
                <a:srgbClr val="00CCFF"/>
              </a:solidFill>
              <a:latin typeface="Arial" panose="020B0604020202020204" pitchFamily="34" charset="0"/>
              <a:ea typeface="楷体_GB2312" pitchFamily="49" charset="-122"/>
            </a:endParaRPr>
          </a:p>
        </p:txBody>
      </p:sp>
      <p:sp>
        <p:nvSpPr>
          <p:cNvPr id="6161" name="Line 17"/>
          <p:cNvSpPr>
            <a:spLocks noChangeShapeType="1"/>
          </p:cNvSpPr>
          <p:nvPr/>
        </p:nvSpPr>
        <p:spPr bwMode="auto">
          <a:xfrm>
            <a:off x="6092839" y="4567765"/>
            <a:ext cx="0" cy="315386"/>
          </a:xfrm>
          <a:prstGeom prst="line">
            <a:avLst/>
          </a:prstGeom>
          <a:noFill/>
          <a:ln w="12700">
            <a:solidFill>
              <a:srgbClr val="00CCFF"/>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162" name="Rectangle 18"/>
          <p:cNvSpPr>
            <a:spLocks noChangeArrowheads="1"/>
          </p:cNvSpPr>
          <p:nvPr/>
        </p:nvSpPr>
        <p:spPr bwMode="auto">
          <a:xfrm>
            <a:off x="5530851" y="4876800"/>
            <a:ext cx="1128713" cy="469900"/>
          </a:xfrm>
          <a:prstGeom prst="rect">
            <a:avLst/>
          </a:prstGeom>
          <a:noFill/>
          <a:ln w="12700">
            <a:solidFill>
              <a:srgbClr val="00CCFF"/>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dirty="0">
                <a:solidFill>
                  <a:srgbClr val="00CCFF"/>
                </a:solidFill>
                <a:latin typeface="Arial" panose="020B0604020202020204" pitchFamily="34" charset="0"/>
                <a:ea typeface="楷体_GB2312" pitchFamily="49" charset="-122"/>
              </a:rPr>
              <a:t>求实根</a:t>
            </a:r>
            <a:endParaRPr kumimoji="0" lang="zh-CN" altLang="en-US" sz="2400" dirty="0">
              <a:solidFill>
                <a:srgbClr val="00CCFF"/>
              </a:solidFill>
              <a:latin typeface="Arial" panose="020B0604020202020204" pitchFamily="34" charset="0"/>
              <a:ea typeface="楷体_GB2312" pitchFamily="49" charset="-122"/>
            </a:endParaRPr>
          </a:p>
        </p:txBody>
      </p:sp>
      <p:sp>
        <p:nvSpPr>
          <p:cNvPr id="6163" name="Line 19"/>
          <p:cNvSpPr>
            <a:spLocks noChangeShapeType="1"/>
          </p:cNvSpPr>
          <p:nvPr/>
        </p:nvSpPr>
        <p:spPr bwMode="auto">
          <a:xfrm>
            <a:off x="6096000" y="5352472"/>
            <a:ext cx="0" cy="457200"/>
          </a:xfrm>
          <a:prstGeom prst="line">
            <a:avLst/>
          </a:prstGeom>
          <a:noFill/>
          <a:ln w="12700">
            <a:solidFill>
              <a:srgbClr val="00CCFF"/>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165" name="Text Box 21"/>
          <p:cNvSpPr txBox="1">
            <a:spLocks noChangeArrowheads="1"/>
          </p:cNvSpPr>
          <p:nvPr/>
        </p:nvSpPr>
        <p:spPr bwMode="auto">
          <a:xfrm>
            <a:off x="7772400" y="3733801"/>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000">
                <a:solidFill>
                  <a:srgbClr val="FFFFCC"/>
                </a:solidFill>
                <a:latin typeface="Arial" panose="020B0604020202020204" pitchFamily="34" charset="0"/>
                <a:ea typeface="楷体_GB2312" pitchFamily="49" charset="-122"/>
              </a:rPr>
              <a:t>no</a:t>
            </a:r>
            <a:endParaRPr kumimoji="0" lang="en-US" altLang="zh-CN" sz="2000">
              <a:solidFill>
                <a:srgbClr val="FFFFCC"/>
              </a:solidFill>
              <a:latin typeface="Arial" panose="020B0604020202020204" pitchFamily="34" charset="0"/>
              <a:ea typeface="楷体_GB2312" pitchFamily="49" charset="-122"/>
            </a:endParaRPr>
          </a:p>
        </p:txBody>
      </p:sp>
      <p:sp>
        <p:nvSpPr>
          <p:cNvPr id="6166" name="Line 22"/>
          <p:cNvSpPr>
            <a:spLocks noChangeShapeType="1"/>
          </p:cNvSpPr>
          <p:nvPr/>
        </p:nvSpPr>
        <p:spPr bwMode="auto">
          <a:xfrm flipV="1">
            <a:off x="7608888" y="4144964"/>
            <a:ext cx="1399812" cy="4761"/>
          </a:xfrm>
          <a:prstGeom prst="line">
            <a:avLst/>
          </a:prstGeom>
          <a:noFill/>
          <a:ln w="12700">
            <a:solidFill>
              <a:srgbClr val="FFFF00"/>
            </a:solidFill>
            <a:rou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167" name="Line 23"/>
          <p:cNvSpPr>
            <a:spLocks noChangeShapeType="1"/>
          </p:cNvSpPr>
          <p:nvPr/>
        </p:nvSpPr>
        <p:spPr bwMode="auto">
          <a:xfrm flipH="1">
            <a:off x="8993474" y="4144964"/>
            <a:ext cx="1" cy="731836"/>
          </a:xfrm>
          <a:prstGeom prst="line">
            <a:avLst/>
          </a:prstGeom>
          <a:noFill/>
          <a:ln w="12700">
            <a:solidFill>
              <a:srgbClr val="FFFFCC"/>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168" name="Rectangle 24"/>
          <p:cNvSpPr>
            <a:spLocks noChangeArrowheads="1"/>
          </p:cNvSpPr>
          <p:nvPr/>
        </p:nvSpPr>
        <p:spPr bwMode="auto">
          <a:xfrm>
            <a:off x="8444344" y="4876800"/>
            <a:ext cx="1128713" cy="469900"/>
          </a:xfrm>
          <a:prstGeom prst="rect">
            <a:avLst/>
          </a:prstGeom>
          <a:noFill/>
          <a:ln w="12700">
            <a:solidFill>
              <a:srgbClr val="FFFF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a:solidFill>
                  <a:srgbClr val="FFFFCC"/>
                </a:solidFill>
                <a:latin typeface="Arial" panose="020B0604020202020204" pitchFamily="34" charset="0"/>
                <a:ea typeface="楷体_GB2312" pitchFamily="49" charset="-122"/>
              </a:rPr>
              <a:t>求复根</a:t>
            </a:r>
            <a:endParaRPr kumimoji="0" lang="zh-CN" altLang="en-US" sz="2400">
              <a:solidFill>
                <a:srgbClr val="FFFFCC"/>
              </a:solidFill>
              <a:latin typeface="Arial" panose="020B0604020202020204" pitchFamily="34" charset="0"/>
              <a:ea typeface="楷体_GB2312" pitchFamily="49" charset="-122"/>
            </a:endParaRPr>
          </a:p>
        </p:txBody>
      </p:sp>
      <p:sp>
        <p:nvSpPr>
          <p:cNvPr id="6169" name="Line 25"/>
          <p:cNvSpPr>
            <a:spLocks noChangeShapeType="1"/>
          </p:cNvSpPr>
          <p:nvPr/>
        </p:nvSpPr>
        <p:spPr bwMode="auto">
          <a:xfrm>
            <a:off x="9008699" y="5365173"/>
            <a:ext cx="1" cy="426028"/>
          </a:xfrm>
          <a:prstGeom prst="line">
            <a:avLst/>
          </a:prstGeom>
          <a:noFill/>
          <a:ln w="12700">
            <a:solidFill>
              <a:srgbClr val="FFFFCC"/>
            </a:solidFill>
            <a:rou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170" name="Line 26"/>
          <p:cNvSpPr>
            <a:spLocks noChangeShapeType="1"/>
          </p:cNvSpPr>
          <p:nvPr/>
        </p:nvSpPr>
        <p:spPr bwMode="auto">
          <a:xfrm flipH="1">
            <a:off x="6105236" y="5796252"/>
            <a:ext cx="2912700" cy="0"/>
          </a:xfrm>
          <a:prstGeom prst="line">
            <a:avLst/>
          </a:prstGeom>
          <a:noFill/>
          <a:ln w="12700">
            <a:solidFill>
              <a:srgbClr val="FFFFCC"/>
            </a:solidFill>
            <a:rou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171" name="Line 27"/>
          <p:cNvSpPr>
            <a:spLocks noChangeShapeType="1"/>
          </p:cNvSpPr>
          <p:nvPr/>
        </p:nvSpPr>
        <p:spPr bwMode="auto">
          <a:xfrm flipH="1">
            <a:off x="6083603" y="5805488"/>
            <a:ext cx="3161" cy="650728"/>
          </a:xfrm>
          <a:prstGeom prst="line">
            <a:avLst/>
          </a:prstGeom>
          <a:noFill/>
          <a:ln w="12700">
            <a:solidFill>
              <a:srgbClr val="FFFFCC"/>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221" name="Text Box 77"/>
          <p:cNvSpPr txBox="1">
            <a:spLocks noChangeArrowheads="1"/>
          </p:cNvSpPr>
          <p:nvPr/>
        </p:nvSpPr>
        <p:spPr bwMode="auto">
          <a:xfrm>
            <a:off x="267855" y="1008930"/>
            <a:ext cx="57390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楷体_GB2312" pitchFamily="49" charset="-122"/>
                <a:ea typeface="楷体_GB2312" pitchFamily="49" charset="-122"/>
              </a:rPr>
              <a:t>       问题：如何构造条件？</a:t>
            </a:r>
            <a:endParaRPr lang="zh-CN" altLang="en-US" sz="2400" dirty="0">
              <a:solidFill>
                <a:srgbClr val="FFFF00"/>
              </a:solidFill>
              <a:latin typeface="楷体_GB2312" pitchFamily="49" charset="-122"/>
              <a:ea typeface="楷体_GB2312" pitchFamily="49" charset="-122"/>
            </a:endParaRPr>
          </a:p>
          <a:p>
            <a:pPr eaLnBrk="1" hangingPunct="1">
              <a:spcBef>
                <a:spcPct val="0"/>
              </a:spcBef>
              <a:buFontTx/>
              <a:buNone/>
            </a:pPr>
            <a:r>
              <a:rPr lang="zh-CN" altLang="en-US" sz="2400" dirty="0">
                <a:solidFill>
                  <a:srgbClr val="FFFF00"/>
                </a:solidFill>
                <a:latin typeface="楷体_GB2312" pitchFamily="49" charset="-122"/>
                <a:ea typeface="楷体_GB2312" pitchFamily="49" charset="-122"/>
              </a:rPr>
              <a:t>                 如何根据条件实现不同算法？</a:t>
            </a:r>
            <a:endParaRPr lang="zh-CN" altLang="en-US" sz="2400" dirty="0">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up)">
                                      <p:cBhvr>
                                        <p:cTn id="7" dur="500"/>
                                        <p:tgtEl>
                                          <p:spTgt spid="614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148"/>
                                        </p:tgtEl>
                                        <p:attrNameLst>
                                          <p:attrName>style.visibility</p:attrName>
                                        </p:attrNameLst>
                                      </p:cBhvr>
                                      <p:to>
                                        <p:strVal val="visible"/>
                                      </p:to>
                                    </p:set>
                                    <p:animEffect transition="in" filter="wipe(up)">
                                      <p:cBhvr>
                                        <p:cTn id="11" dur="500"/>
                                        <p:tgtEl>
                                          <p:spTgt spid="614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150"/>
                                        </p:tgtEl>
                                        <p:attrNameLst>
                                          <p:attrName>style.visibility</p:attrName>
                                        </p:attrNameLst>
                                      </p:cBhvr>
                                      <p:to>
                                        <p:strVal val="visible"/>
                                      </p:to>
                                    </p:se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6151"/>
                                        </p:tgtEl>
                                        <p:attrNameLst>
                                          <p:attrName>style.visibility</p:attrName>
                                        </p:attrNameLst>
                                      </p:cBhvr>
                                      <p:to>
                                        <p:strVal val="visible"/>
                                      </p:to>
                                    </p:set>
                                    <p:animEffect transition="in" filter="wipe(up)">
                                      <p:cBhvr>
                                        <p:cTn id="19" dur="500"/>
                                        <p:tgtEl>
                                          <p:spTgt spid="6151"/>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6152"/>
                                        </p:tgtEl>
                                        <p:attrNameLst>
                                          <p:attrName>style.visibility</p:attrName>
                                        </p:attrNameLst>
                                      </p:cBhvr>
                                      <p:to>
                                        <p:strVal val="visible"/>
                                      </p:to>
                                    </p:set>
                                    <p:animEffect transition="in" filter="wipe(up)">
                                      <p:cBhvr>
                                        <p:cTn id="23" dur="500"/>
                                        <p:tgtEl>
                                          <p:spTgt spid="6152"/>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6153"/>
                                        </p:tgtEl>
                                        <p:attrNameLst>
                                          <p:attrName>style.visibility</p:attrName>
                                        </p:attrNameLst>
                                      </p:cBhvr>
                                      <p:to>
                                        <p:strVal val="visible"/>
                                      </p:to>
                                    </p:set>
                                    <p:animEffect transition="in" filter="wipe(up)">
                                      <p:cBhvr>
                                        <p:cTn id="27" dur="500"/>
                                        <p:tgtEl>
                                          <p:spTgt spid="6153"/>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6154"/>
                                        </p:tgtEl>
                                        <p:attrNameLst>
                                          <p:attrName>style.visibility</p:attrName>
                                        </p:attrNameLst>
                                      </p:cBhvr>
                                      <p:to>
                                        <p:strVal val="visible"/>
                                      </p:to>
                                    </p:set>
                                    <p:animEffect transition="in" filter="wipe(left)">
                                      <p:cBhvr>
                                        <p:cTn id="31" dur="500"/>
                                        <p:tgtEl>
                                          <p:spTgt spid="615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6155"/>
                                        </p:tgtEl>
                                        <p:attrNameLst>
                                          <p:attrName>style.visibility</p:attrName>
                                        </p:attrNameLst>
                                      </p:cBhvr>
                                      <p:to>
                                        <p:strVal val="visible"/>
                                      </p:to>
                                    </p:se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6156"/>
                                        </p:tgtEl>
                                        <p:attrNameLst>
                                          <p:attrName>style.visibility</p:attrName>
                                        </p:attrNameLst>
                                      </p:cBhvr>
                                      <p:to>
                                        <p:strVal val="visible"/>
                                      </p:to>
                                    </p:set>
                                    <p:animEffect transition="in" filter="wipe(left)">
                                      <p:cBhvr>
                                        <p:cTn id="39" dur="500"/>
                                        <p:tgtEl>
                                          <p:spTgt spid="6156"/>
                                        </p:tgtEl>
                                      </p:cBhvr>
                                    </p:animEffec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6157"/>
                                        </p:tgtEl>
                                        <p:attrNameLst>
                                          <p:attrName>style.visibility</p:attrName>
                                        </p:attrNameLst>
                                      </p:cBhvr>
                                      <p:to>
                                        <p:strVal val="visible"/>
                                      </p:to>
                                    </p:set>
                                    <p:animEffect transition="in" filter="wipe(up)">
                                      <p:cBhvr>
                                        <p:cTn id="43" dur="500"/>
                                        <p:tgtEl>
                                          <p:spTgt spid="6157"/>
                                        </p:tgtEl>
                                      </p:cBhvr>
                                    </p:animEffect>
                                  </p:childTnLst>
                                </p:cTn>
                              </p:par>
                            </p:childTnLst>
                          </p:cTn>
                        </p:par>
                        <p:par>
                          <p:cTn id="44" fill="hold">
                            <p:stCondLst>
                              <p:cond delay="1500"/>
                            </p:stCondLst>
                            <p:childTnLst>
                              <p:par>
                                <p:cTn id="45" presetID="22" presetClass="entr" presetSubtype="1" fill="hold" grpId="0" nodeType="afterEffect">
                                  <p:stCondLst>
                                    <p:cond delay="0"/>
                                  </p:stCondLst>
                                  <p:childTnLst>
                                    <p:set>
                                      <p:cBhvr>
                                        <p:cTn id="46" dur="1" fill="hold">
                                          <p:stCondLst>
                                            <p:cond delay="0"/>
                                          </p:stCondLst>
                                        </p:cTn>
                                        <p:tgtEl>
                                          <p:spTgt spid="6158"/>
                                        </p:tgtEl>
                                        <p:attrNameLst>
                                          <p:attrName>style.visibility</p:attrName>
                                        </p:attrNameLst>
                                      </p:cBhvr>
                                      <p:to>
                                        <p:strVal val="visible"/>
                                      </p:to>
                                    </p:set>
                                    <p:animEffect transition="in" filter="wipe(up)">
                                      <p:cBhvr>
                                        <p:cTn id="47" dur="500"/>
                                        <p:tgtEl>
                                          <p:spTgt spid="6158"/>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6160"/>
                                        </p:tgtEl>
                                        <p:attrNameLst>
                                          <p:attrName>style.visibility</p:attrName>
                                        </p:attrNameLst>
                                      </p:cBhvr>
                                      <p:to>
                                        <p:strVal val="visible"/>
                                      </p:to>
                                    </p:se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6161"/>
                                        </p:tgtEl>
                                        <p:attrNameLst>
                                          <p:attrName>style.visibility</p:attrName>
                                        </p:attrNameLst>
                                      </p:cBhvr>
                                      <p:to>
                                        <p:strVal val="visible"/>
                                      </p:to>
                                    </p:set>
                                    <p:animEffect transition="in" filter="wipe(up)">
                                      <p:cBhvr>
                                        <p:cTn id="55" dur="500"/>
                                        <p:tgtEl>
                                          <p:spTgt spid="6161"/>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6162"/>
                                        </p:tgtEl>
                                        <p:attrNameLst>
                                          <p:attrName>style.visibility</p:attrName>
                                        </p:attrNameLst>
                                      </p:cBhvr>
                                      <p:to>
                                        <p:strVal val="visible"/>
                                      </p:to>
                                    </p:set>
                                    <p:animEffect transition="in" filter="wipe(up)">
                                      <p:cBhvr>
                                        <p:cTn id="59" dur="500"/>
                                        <p:tgtEl>
                                          <p:spTgt spid="6162"/>
                                        </p:tgtEl>
                                      </p:cBhvr>
                                    </p:animEffect>
                                  </p:childTnLst>
                                </p:cTn>
                              </p:par>
                            </p:childTnLst>
                          </p:cTn>
                        </p:par>
                        <p:par>
                          <p:cTn id="60" fill="hold">
                            <p:stCondLst>
                              <p:cond delay="1500"/>
                            </p:stCondLst>
                            <p:childTnLst>
                              <p:par>
                                <p:cTn id="61" presetID="22" presetClass="entr" presetSubtype="1" fill="hold" nodeType="afterEffect">
                                  <p:stCondLst>
                                    <p:cond delay="0"/>
                                  </p:stCondLst>
                                  <p:childTnLst>
                                    <p:set>
                                      <p:cBhvr>
                                        <p:cTn id="62" dur="1" fill="hold">
                                          <p:stCondLst>
                                            <p:cond delay="0"/>
                                          </p:stCondLst>
                                        </p:cTn>
                                        <p:tgtEl>
                                          <p:spTgt spid="6163"/>
                                        </p:tgtEl>
                                        <p:attrNameLst>
                                          <p:attrName>style.visibility</p:attrName>
                                        </p:attrNameLst>
                                      </p:cBhvr>
                                      <p:to>
                                        <p:strVal val="visible"/>
                                      </p:to>
                                    </p:set>
                                    <p:animEffect transition="in" filter="wipe(up)">
                                      <p:cBhvr>
                                        <p:cTn id="63" dur="500"/>
                                        <p:tgtEl>
                                          <p:spTgt spid="616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6165"/>
                                        </p:tgtEl>
                                        <p:attrNameLst>
                                          <p:attrName>style.visibility</p:attrName>
                                        </p:attrNameLst>
                                      </p:cBhvr>
                                      <p:to>
                                        <p:strVal val="visible"/>
                                      </p:to>
                                    </p:se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6166"/>
                                        </p:tgtEl>
                                        <p:attrNameLst>
                                          <p:attrName>style.visibility</p:attrName>
                                        </p:attrNameLst>
                                      </p:cBhvr>
                                      <p:to>
                                        <p:strVal val="visible"/>
                                      </p:to>
                                    </p:set>
                                    <p:animEffect transition="in" filter="wipe(left)">
                                      <p:cBhvr>
                                        <p:cTn id="71" dur="500"/>
                                        <p:tgtEl>
                                          <p:spTgt spid="6166"/>
                                        </p:tgtEl>
                                      </p:cBhvr>
                                    </p:animEffect>
                                  </p:childTnLst>
                                </p:cTn>
                              </p:par>
                            </p:childTnLst>
                          </p:cTn>
                        </p:par>
                        <p:par>
                          <p:cTn id="72" fill="hold">
                            <p:stCondLst>
                              <p:cond delay="1000"/>
                            </p:stCondLst>
                            <p:childTnLst>
                              <p:par>
                                <p:cTn id="73" presetID="22" presetClass="entr" presetSubtype="1" fill="hold" nodeType="afterEffect">
                                  <p:stCondLst>
                                    <p:cond delay="0"/>
                                  </p:stCondLst>
                                  <p:childTnLst>
                                    <p:set>
                                      <p:cBhvr>
                                        <p:cTn id="74" dur="1" fill="hold">
                                          <p:stCondLst>
                                            <p:cond delay="0"/>
                                          </p:stCondLst>
                                        </p:cTn>
                                        <p:tgtEl>
                                          <p:spTgt spid="6167"/>
                                        </p:tgtEl>
                                        <p:attrNameLst>
                                          <p:attrName>style.visibility</p:attrName>
                                        </p:attrNameLst>
                                      </p:cBhvr>
                                      <p:to>
                                        <p:strVal val="visible"/>
                                      </p:to>
                                    </p:set>
                                    <p:animEffect transition="in" filter="wipe(up)">
                                      <p:cBhvr>
                                        <p:cTn id="75" dur="500"/>
                                        <p:tgtEl>
                                          <p:spTgt spid="6167"/>
                                        </p:tgtEl>
                                      </p:cBhvr>
                                    </p:animEffect>
                                  </p:childTnLst>
                                </p:cTn>
                              </p:par>
                            </p:childTnLst>
                          </p:cTn>
                        </p:par>
                        <p:par>
                          <p:cTn id="76" fill="hold">
                            <p:stCondLst>
                              <p:cond delay="1500"/>
                            </p:stCondLst>
                            <p:childTnLst>
                              <p:par>
                                <p:cTn id="77" presetID="22" presetClass="entr" presetSubtype="1" fill="hold" grpId="0" nodeType="afterEffect">
                                  <p:stCondLst>
                                    <p:cond delay="0"/>
                                  </p:stCondLst>
                                  <p:childTnLst>
                                    <p:set>
                                      <p:cBhvr>
                                        <p:cTn id="78" dur="1" fill="hold">
                                          <p:stCondLst>
                                            <p:cond delay="0"/>
                                          </p:stCondLst>
                                        </p:cTn>
                                        <p:tgtEl>
                                          <p:spTgt spid="6168"/>
                                        </p:tgtEl>
                                        <p:attrNameLst>
                                          <p:attrName>style.visibility</p:attrName>
                                        </p:attrNameLst>
                                      </p:cBhvr>
                                      <p:to>
                                        <p:strVal val="visible"/>
                                      </p:to>
                                    </p:set>
                                    <p:animEffect transition="in" filter="wipe(up)">
                                      <p:cBhvr>
                                        <p:cTn id="79" dur="500"/>
                                        <p:tgtEl>
                                          <p:spTgt spid="6168"/>
                                        </p:tgtEl>
                                      </p:cBhvr>
                                    </p:animEffect>
                                  </p:childTnLst>
                                </p:cTn>
                              </p:par>
                            </p:childTnLst>
                          </p:cTn>
                        </p:par>
                        <p:par>
                          <p:cTn id="80" fill="hold">
                            <p:stCondLst>
                              <p:cond delay="2000"/>
                            </p:stCondLst>
                            <p:childTnLst>
                              <p:par>
                                <p:cTn id="81" presetID="22" presetClass="entr" presetSubtype="1" fill="hold" nodeType="afterEffect">
                                  <p:stCondLst>
                                    <p:cond delay="0"/>
                                  </p:stCondLst>
                                  <p:childTnLst>
                                    <p:set>
                                      <p:cBhvr>
                                        <p:cTn id="82" dur="1" fill="hold">
                                          <p:stCondLst>
                                            <p:cond delay="0"/>
                                          </p:stCondLst>
                                        </p:cTn>
                                        <p:tgtEl>
                                          <p:spTgt spid="6169"/>
                                        </p:tgtEl>
                                        <p:attrNameLst>
                                          <p:attrName>style.visibility</p:attrName>
                                        </p:attrNameLst>
                                      </p:cBhvr>
                                      <p:to>
                                        <p:strVal val="visible"/>
                                      </p:to>
                                    </p:set>
                                    <p:animEffect transition="in" filter="wipe(up)">
                                      <p:cBhvr>
                                        <p:cTn id="83" dur="500"/>
                                        <p:tgtEl>
                                          <p:spTgt spid="6169"/>
                                        </p:tgtEl>
                                      </p:cBhvr>
                                    </p:animEffect>
                                  </p:childTnLst>
                                </p:cTn>
                              </p:par>
                            </p:childTnLst>
                          </p:cTn>
                        </p:par>
                        <p:par>
                          <p:cTn id="84" fill="hold">
                            <p:stCondLst>
                              <p:cond delay="2500"/>
                            </p:stCondLst>
                            <p:childTnLst>
                              <p:par>
                                <p:cTn id="85" presetID="22" presetClass="entr" presetSubtype="2" fill="hold" nodeType="afterEffect">
                                  <p:stCondLst>
                                    <p:cond delay="0"/>
                                  </p:stCondLst>
                                  <p:childTnLst>
                                    <p:set>
                                      <p:cBhvr>
                                        <p:cTn id="86" dur="1" fill="hold">
                                          <p:stCondLst>
                                            <p:cond delay="0"/>
                                          </p:stCondLst>
                                        </p:cTn>
                                        <p:tgtEl>
                                          <p:spTgt spid="6170"/>
                                        </p:tgtEl>
                                        <p:attrNameLst>
                                          <p:attrName>style.visibility</p:attrName>
                                        </p:attrNameLst>
                                      </p:cBhvr>
                                      <p:to>
                                        <p:strVal val="visible"/>
                                      </p:to>
                                    </p:set>
                                    <p:animEffect transition="in" filter="wipe(right)">
                                      <p:cBhvr>
                                        <p:cTn id="87" dur="500"/>
                                        <p:tgtEl>
                                          <p:spTgt spid="6170"/>
                                        </p:tgtEl>
                                      </p:cBhvr>
                                    </p:animEffect>
                                  </p:childTnLst>
                                </p:cTn>
                              </p:par>
                            </p:childTnLst>
                          </p:cTn>
                        </p:par>
                        <p:par>
                          <p:cTn id="88" fill="hold">
                            <p:stCondLst>
                              <p:cond delay="3000"/>
                            </p:stCondLst>
                            <p:childTnLst>
                              <p:par>
                                <p:cTn id="89" presetID="22" presetClass="entr" presetSubtype="1" fill="hold" nodeType="afterEffect">
                                  <p:stCondLst>
                                    <p:cond delay="0"/>
                                  </p:stCondLst>
                                  <p:childTnLst>
                                    <p:set>
                                      <p:cBhvr>
                                        <p:cTn id="90" dur="1" fill="hold">
                                          <p:stCondLst>
                                            <p:cond delay="0"/>
                                          </p:stCondLst>
                                        </p:cTn>
                                        <p:tgtEl>
                                          <p:spTgt spid="6171"/>
                                        </p:tgtEl>
                                        <p:attrNameLst>
                                          <p:attrName>style.visibility</p:attrName>
                                        </p:attrNameLst>
                                      </p:cBhvr>
                                      <p:to>
                                        <p:strVal val="visible"/>
                                      </p:to>
                                    </p:set>
                                    <p:animEffect transition="in" filter="wipe(up)">
                                      <p:cBhvr>
                                        <p:cTn id="91" dur="500"/>
                                        <p:tgtEl>
                                          <p:spTgt spid="6171"/>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6221"/>
                                        </p:tgtEl>
                                        <p:attrNameLst>
                                          <p:attrName>style.visibility</p:attrName>
                                        </p:attrNameLst>
                                      </p:cBhvr>
                                      <p:to>
                                        <p:strVal val="visible"/>
                                      </p:to>
                                    </p:set>
                                    <p:animEffect transition="in" filter="blinds(horizontal)">
                                      <p:cBhvr>
                                        <p:cTn id="96" dur="500"/>
                                        <p:tgtEl>
                                          <p:spTgt spid="6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autoUpdateAnimBg="0"/>
      <p:bldP spid="6150" grpId="0" autoUpdateAnimBg="0"/>
      <p:bldP spid="6152" grpId="0" animBg="1" autoUpdateAnimBg="0"/>
      <p:bldP spid="6155" grpId="0" autoUpdateAnimBg="0"/>
      <p:bldP spid="6158" grpId="0" animBg="1" autoUpdateAnimBg="0"/>
      <p:bldP spid="6160" grpId="0" autoUpdateAnimBg="0"/>
      <p:bldP spid="6162" grpId="0" animBg="1" autoUpdateAnimBg="0"/>
      <p:bldP spid="6165" grpId="0" autoUpdateAnimBg="0"/>
      <p:bldP spid="6168" grpId="0" animBg="1" autoUpdateAnimBg="0"/>
      <p:bldP spid="622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86327" y="304800"/>
            <a:ext cx="9695873" cy="609600"/>
          </a:xfrm>
        </p:spPr>
        <p:txBody>
          <a:bodyPr/>
          <a:lstStyle/>
          <a:p>
            <a:pPr algn="l" eaLnBrk="1" hangingPunct="1"/>
            <a:r>
              <a:rPr lang="en-US" altLang="zh-CN" sz="2400" b="1" dirty="0">
                <a:solidFill>
                  <a:srgbClr val="FFFFCC"/>
                </a:solidFill>
                <a:ea typeface="华文新魏" panose="02010800040101010101" pitchFamily="2" charset="-122"/>
              </a:rPr>
              <a:t>       ⒊</a:t>
            </a:r>
            <a:r>
              <a:rPr lang="zh-CN" altLang="en-US" sz="2400" b="1" dirty="0">
                <a:solidFill>
                  <a:srgbClr val="FFFFCC"/>
                </a:solidFill>
                <a:ea typeface="楷体_GB2312" pitchFamily="49" charset="-122"/>
              </a:rPr>
              <a:t>爱因斯坦阶梯问题（不定范围的枚举）。</a:t>
            </a:r>
            <a:endParaRPr lang="zh-CN" altLang="en-US" sz="2400" b="1" dirty="0">
              <a:solidFill>
                <a:srgbClr val="FFFFCC"/>
              </a:solidFill>
              <a:ea typeface="楷体_GB2312" pitchFamily="49" charset="-122"/>
            </a:endParaRPr>
          </a:p>
        </p:txBody>
      </p:sp>
      <p:sp>
        <p:nvSpPr>
          <p:cNvPr id="50179" name="Text Box 3"/>
          <p:cNvSpPr txBox="1">
            <a:spLocks noChangeArrowheads="1"/>
          </p:cNvSpPr>
          <p:nvPr/>
        </p:nvSpPr>
        <p:spPr bwMode="auto">
          <a:xfrm>
            <a:off x="286327" y="792164"/>
            <a:ext cx="11905673"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zh-CN" altLang="en-US" sz="2400" dirty="0">
                <a:solidFill>
                  <a:srgbClr val="FFFFCC"/>
                </a:solidFill>
                <a:latin typeface="Arial" panose="020B0604020202020204" pitchFamily="34" charset="0"/>
                <a:ea typeface="楷体_GB2312" pitchFamily="49" charset="-122"/>
              </a:rPr>
              <a:t>设有一阶梯，每步跨</a:t>
            </a:r>
            <a:r>
              <a:rPr lang="en-US" altLang="zh-CN" sz="2400" dirty="0">
                <a:solidFill>
                  <a:srgbClr val="FFFFCC"/>
                </a:solidFill>
                <a:latin typeface="Arial" panose="020B0604020202020204" pitchFamily="34" charset="0"/>
                <a:ea typeface="楷体_GB2312" pitchFamily="49" charset="-122"/>
              </a:rPr>
              <a:t>2</a:t>
            </a:r>
            <a:r>
              <a:rPr lang="zh-CN" altLang="en-US" sz="2400" dirty="0">
                <a:solidFill>
                  <a:srgbClr val="FFFFCC"/>
                </a:solidFill>
                <a:latin typeface="Arial" panose="020B0604020202020204" pitchFamily="34" charset="0"/>
                <a:ea typeface="楷体_GB2312" pitchFamily="49" charset="-122"/>
              </a:rPr>
              <a:t>阶，最后剩</a:t>
            </a:r>
            <a:r>
              <a:rPr lang="en-US" altLang="zh-CN" sz="2400" dirty="0">
                <a:solidFill>
                  <a:srgbClr val="FFFFCC"/>
                </a:solidFill>
                <a:latin typeface="Arial" panose="020B0604020202020204" pitchFamily="34" charset="0"/>
                <a:ea typeface="楷体_GB2312" pitchFamily="49" charset="-122"/>
              </a:rPr>
              <a:t>1</a:t>
            </a:r>
            <a:r>
              <a:rPr lang="zh-CN" altLang="en-US" sz="2400" dirty="0">
                <a:solidFill>
                  <a:srgbClr val="FFFFCC"/>
                </a:solidFill>
                <a:latin typeface="Arial" panose="020B0604020202020204" pitchFamily="34" charset="0"/>
                <a:ea typeface="楷体_GB2312" pitchFamily="49" charset="-122"/>
              </a:rPr>
              <a:t>阶；每步跨</a:t>
            </a:r>
            <a:r>
              <a:rPr lang="en-US" altLang="zh-CN" sz="2400" dirty="0">
                <a:solidFill>
                  <a:srgbClr val="FFFFCC"/>
                </a:solidFill>
                <a:latin typeface="Arial" panose="020B0604020202020204" pitchFamily="34" charset="0"/>
                <a:ea typeface="楷体_GB2312" pitchFamily="49" charset="-122"/>
              </a:rPr>
              <a:t>3</a:t>
            </a:r>
            <a:r>
              <a:rPr lang="zh-CN" altLang="en-US" sz="2400" dirty="0">
                <a:solidFill>
                  <a:srgbClr val="FFFFCC"/>
                </a:solidFill>
                <a:latin typeface="Arial" panose="020B0604020202020204" pitchFamily="34" charset="0"/>
                <a:ea typeface="楷体_GB2312" pitchFamily="49" charset="-122"/>
              </a:rPr>
              <a:t>阶，最后剩</a:t>
            </a:r>
            <a:r>
              <a:rPr lang="en-US" altLang="zh-CN" sz="2400" dirty="0">
                <a:solidFill>
                  <a:srgbClr val="FFFFCC"/>
                </a:solidFill>
                <a:latin typeface="Arial" panose="020B0604020202020204" pitchFamily="34" charset="0"/>
                <a:ea typeface="楷体_GB2312" pitchFamily="49" charset="-122"/>
              </a:rPr>
              <a:t>2</a:t>
            </a:r>
            <a:r>
              <a:rPr lang="zh-CN" altLang="en-US" sz="2400" dirty="0">
                <a:solidFill>
                  <a:srgbClr val="FFFFCC"/>
                </a:solidFill>
                <a:latin typeface="Arial" panose="020B0604020202020204" pitchFamily="34" charset="0"/>
                <a:ea typeface="楷体_GB2312" pitchFamily="49" charset="-122"/>
              </a:rPr>
              <a:t>阶；每步跨</a:t>
            </a:r>
            <a:r>
              <a:rPr lang="en-US" altLang="zh-CN" sz="2400" dirty="0">
                <a:solidFill>
                  <a:srgbClr val="FFFFCC"/>
                </a:solidFill>
                <a:latin typeface="Arial" panose="020B0604020202020204" pitchFamily="34" charset="0"/>
                <a:ea typeface="楷体_GB2312" pitchFamily="49" charset="-122"/>
              </a:rPr>
              <a:t>5</a:t>
            </a:r>
            <a:r>
              <a:rPr lang="zh-CN" altLang="en-US" sz="2400" dirty="0">
                <a:solidFill>
                  <a:srgbClr val="FFFFCC"/>
                </a:solidFill>
                <a:latin typeface="Arial" panose="020B0604020202020204" pitchFamily="34" charset="0"/>
                <a:ea typeface="楷体_GB2312" pitchFamily="49" charset="-122"/>
              </a:rPr>
              <a:t>阶，最后剩</a:t>
            </a:r>
            <a:r>
              <a:rPr lang="en-US" altLang="zh-CN" sz="2400" dirty="0">
                <a:solidFill>
                  <a:srgbClr val="FFFFCC"/>
                </a:solidFill>
                <a:latin typeface="Arial" panose="020B0604020202020204" pitchFamily="34" charset="0"/>
                <a:ea typeface="楷体_GB2312" pitchFamily="49" charset="-122"/>
              </a:rPr>
              <a:t>4</a:t>
            </a:r>
            <a:r>
              <a:rPr lang="zh-CN" altLang="en-US" sz="2400" dirty="0">
                <a:solidFill>
                  <a:srgbClr val="FFFFCC"/>
                </a:solidFill>
                <a:latin typeface="Arial" panose="020B0604020202020204" pitchFamily="34" charset="0"/>
                <a:ea typeface="楷体_GB2312" pitchFamily="49" charset="-122"/>
              </a:rPr>
              <a:t>阶；每步跨 </a:t>
            </a:r>
            <a:r>
              <a:rPr lang="en-US" altLang="zh-CN" sz="2400" dirty="0">
                <a:solidFill>
                  <a:srgbClr val="FFFFCC"/>
                </a:solidFill>
                <a:latin typeface="Arial" panose="020B0604020202020204" pitchFamily="34" charset="0"/>
                <a:ea typeface="楷体_GB2312" pitchFamily="49" charset="-122"/>
              </a:rPr>
              <a:t>6</a:t>
            </a:r>
            <a:r>
              <a:rPr lang="zh-CN" altLang="en-US" sz="2400" dirty="0">
                <a:solidFill>
                  <a:srgbClr val="FFFFCC"/>
                </a:solidFill>
                <a:latin typeface="Arial" panose="020B0604020202020204" pitchFamily="34" charset="0"/>
                <a:ea typeface="楷体_GB2312" pitchFamily="49" charset="-122"/>
              </a:rPr>
              <a:t>阶，最后剩 </a:t>
            </a:r>
            <a:r>
              <a:rPr lang="en-US" altLang="zh-CN" sz="2400" dirty="0">
                <a:solidFill>
                  <a:srgbClr val="FFFFCC"/>
                </a:solidFill>
                <a:latin typeface="Arial" panose="020B0604020202020204" pitchFamily="34" charset="0"/>
                <a:ea typeface="楷体_GB2312" pitchFamily="49" charset="-122"/>
              </a:rPr>
              <a:t>5</a:t>
            </a:r>
            <a:r>
              <a:rPr lang="zh-CN" altLang="en-US" sz="2400" dirty="0">
                <a:solidFill>
                  <a:srgbClr val="FFFFCC"/>
                </a:solidFill>
                <a:latin typeface="Arial" panose="020B0604020202020204" pitchFamily="34" charset="0"/>
                <a:ea typeface="楷体_GB2312" pitchFamily="49" charset="-122"/>
              </a:rPr>
              <a:t>阶；每步跨</a:t>
            </a:r>
            <a:r>
              <a:rPr lang="en-US" altLang="zh-CN" sz="2400" dirty="0">
                <a:solidFill>
                  <a:srgbClr val="FFFFCC"/>
                </a:solidFill>
                <a:latin typeface="Arial" panose="020B0604020202020204" pitchFamily="34" charset="0"/>
                <a:ea typeface="楷体_GB2312" pitchFamily="49" charset="-122"/>
              </a:rPr>
              <a:t>7</a:t>
            </a:r>
            <a:r>
              <a:rPr lang="zh-CN" altLang="en-US" sz="2400" dirty="0">
                <a:solidFill>
                  <a:srgbClr val="FFFFCC"/>
                </a:solidFill>
                <a:latin typeface="Arial" panose="020B0604020202020204" pitchFamily="34" charset="0"/>
                <a:ea typeface="楷体_GB2312" pitchFamily="49" charset="-122"/>
              </a:rPr>
              <a:t>阶，正好到阶梯顶。问共有多少阶梯。</a:t>
            </a:r>
            <a:endParaRPr lang="zh-CN" altLang="en-US" sz="2400" dirty="0">
              <a:solidFill>
                <a:srgbClr val="FFFFCC"/>
              </a:solidFill>
              <a:latin typeface="Arial" panose="020B0604020202020204" pitchFamily="34" charset="0"/>
              <a:ea typeface="楷体_GB2312" pitchFamily="49" charset="-122"/>
            </a:endParaRPr>
          </a:p>
        </p:txBody>
      </p:sp>
      <p:sp>
        <p:nvSpPr>
          <p:cNvPr id="50180" name="Text Box 4"/>
          <p:cNvSpPr txBox="1">
            <a:spLocks noChangeArrowheads="1"/>
          </p:cNvSpPr>
          <p:nvPr/>
        </p:nvSpPr>
        <p:spPr bwMode="auto">
          <a:xfrm>
            <a:off x="1013260" y="1625342"/>
            <a:ext cx="80867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66"/>
                </a:solidFill>
                <a:latin typeface="Arial" panose="020B0604020202020204" pitchFamily="34" charset="0"/>
                <a:ea typeface="楷体_GB2312" pitchFamily="49" charset="-122"/>
              </a:rPr>
              <a:t>根据条件可以得出：台阶数一定是奇数且为</a:t>
            </a:r>
            <a:r>
              <a:rPr lang="en-US" altLang="zh-CN" sz="2400" dirty="0">
                <a:solidFill>
                  <a:srgbClr val="FFFF66"/>
                </a:solidFill>
                <a:latin typeface="Arial" panose="020B0604020202020204" pitchFamily="34" charset="0"/>
                <a:ea typeface="楷体_GB2312" pitchFamily="49" charset="-122"/>
              </a:rPr>
              <a:t>7</a:t>
            </a:r>
            <a:r>
              <a:rPr lang="zh-CN" altLang="en-US" sz="2400" dirty="0">
                <a:solidFill>
                  <a:srgbClr val="FFFF66"/>
                </a:solidFill>
                <a:latin typeface="Arial" panose="020B0604020202020204" pitchFamily="34" charset="0"/>
                <a:ea typeface="楷体_GB2312" pitchFamily="49" charset="-122"/>
              </a:rPr>
              <a:t>的倍数。</a:t>
            </a:r>
            <a:endParaRPr lang="zh-CN" altLang="en-US" sz="2400" dirty="0">
              <a:solidFill>
                <a:srgbClr val="FFFF66"/>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枚举初值：</a:t>
            </a:r>
            <a:r>
              <a:rPr lang="en-US" altLang="zh-CN" sz="2400" dirty="0">
                <a:solidFill>
                  <a:srgbClr val="66FF33"/>
                </a:solidFill>
                <a:latin typeface="Arial" panose="020B0604020202020204" pitchFamily="34" charset="0"/>
                <a:ea typeface="楷体_GB2312" pitchFamily="49" charset="-122"/>
              </a:rPr>
              <a:t>k=7;</a:t>
            </a:r>
            <a:r>
              <a:rPr lang="en-US" altLang="zh-CN" sz="2400" dirty="0">
                <a:solidFill>
                  <a:schemeClr val="folHlink"/>
                </a:solidFill>
                <a:latin typeface="Arial" panose="020B0604020202020204" pitchFamily="34" charset="0"/>
                <a:ea typeface="楷体_GB2312" pitchFamily="49" charset="-122"/>
              </a:rPr>
              <a:t>  </a:t>
            </a:r>
            <a:endParaRPr lang="en-US" altLang="zh-CN" sz="2400" dirty="0">
              <a:solidFill>
                <a:schemeClr val="folHlink"/>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66"/>
                </a:solidFill>
                <a:latin typeface="Arial" panose="020B0604020202020204" pitchFamily="34" charset="0"/>
                <a:ea typeface="楷体_GB2312" pitchFamily="49" charset="-122"/>
              </a:rPr>
              <a:t>枚举公式：</a:t>
            </a:r>
            <a:r>
              <a:rPr lang="en-US" altLang="zh-CN" sz="2400" dirty="0">
                <a:solidFill>
                  <a:srgbClr val="FFFF66"/>
                </a:solidFill>
                <a:latin typeface="Arial" panose="020B0604020202020204" pitchFamily="34" charset="0"/>
                <a:ea typeface="楷体_GB2312" pitchFamily="49" charset="-122"/>
              </a:rPr>
              <a:t>k=k+14</a:t>
            </a:r>
            <a:r>
              <a:rPr lang="en-US" altLang="zh-CN" sz="2400" dirty="0">
                <a:solidFill>
                  <a:schemeClr val="folHlink"/>
                </a:solidFill>
                <a:latin typeface="Arial" panose="020B0604020202020204" pitchFamily="34" charset="0"/>
                <a:ea typeface="楷体_GB2312" pitchFamily="49" charset="-122"/>
              </a:rPr>
              <a:t>  </a:t>
            </a:r>
            <a:endParaRPr lang="en-US" altLang="zh-CN" sz="2400" dirty="0">
              <a:solidFill>
                <a:schemeClr val="folHlink"/>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00FFFF"/>
                </a:solidFill>
                <a:latin typeface="Arial" panose="020B0604020202020204" pitchFamily="34" charset="0"/>
                <a:ea typeface="楷体_GB2312" pitchFamily="49" charset="-122"/>
              </a:rPr>
              <a:t>结束条件：满足</a:t>
            </a:r>
            <a:r>
              <a:rPr lang="en-US" altLang="zh-CN" sz="2400" dirty="0">
                <a:solidFill>
                  <a:srgbClr val="00FFFF"/>
                </a:solidFill>
                <a:latin typeface="Arial" panose="020B0604020202020204" pitchFamily="34" charset="0"/>
                <a:ea typeface="楷体_GB2312" pitchFamily="49" charset="-122"/>
              </a:rPr>
              <a:t>(k%3==2)&amp;&amp;(k%5==4)&amp;&amp;(k%6==5)</a:t>
            </a:r>
            <a:r>
              <a:rPr lang="zh-CN" altLang="en-US" sz="2400" dirty="0">
                <a:solidFill>
                  <a:srgbClr val="00FFFF"/>
                </a:solidFill>
                <a:latin typeface="Arial" panose="020B0604020202020204" pitchFamily="34" charset="0"/>
                <a:ea typeface="楷体_GB2312" pitchFamily="49" charset="-122"/>
              </a:rPr>
              <a:t>结束。</a:t>
            </a:r>
            <a:endParaRPr lang="zh-CN" altLang="en-US" sz="2400" dirty="0">
              <a:solidFill>
                <a:srgbClr val="00FFFF"/>
              </a:solidFill>
              <a:latin typeface="Arial" panose="020B0604020202020204" pitchFamily="34" charset="0"/>
              <a:ea typeface="楷体_GB2312" pitchFamily="49" charset="-122"/>
            </a:endParaRPr>
          </a:p>
        </p:txBody>
      </p:sp>
      <p:sp>
        <p:nvSpPr>
          <p:cNvPr id="50181" name="Text Box 5"/>
          <p:cNvSpPr txBox="1">
            <a:spLocks noChangeArrowheads="1"/>
          </p:cNvSpPr>
          <p:nvPr/>
        </p:nvSpPr>
        <p:spPr bwMode="auto">
          <a:xfrm>
            <a:off x="1013260" y="3169259"/>
            <a:ext cx="8094180" cy="378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#include &lt;iostream&gt;</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using namespace std;</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int  main(void){</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chemeClr val="accent1"/>
                </a:solidFill>
                <a:latin typeface="Arial" panose="020B0604020202020204" pitchFamily="34" charset="0"/>
                <a:ea typeface="楷体_GB2312" pitchFamily="49" charset="-122"/>
              </a:rPr>
              <a:t>    </a:t>
            </a:r>
            <a:r>
              <a:rPr lang="en-US" altLang="zh-CN" sz="2400" dirty="0">
                <a:solidFill>
                  <a:srgbClr val="66FF33"/>
                </a:solidFill>
                <a:latin typeface="Arial" panose="020B0604020202020204" pitchFamily="34" charset="0"/>
                <a:ea typeface="楷体_GB2312" pitchFamily="49" charset="-122"/>
              </a:rPr>
              <a:t>int  k = 7;</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chemeClr val="accent1"/>
                </a:solidFill>
                <a:latin typeface="Arial" panose="020B0604020202020204" pitchFamily="34" charset="0"/>
                <a:ea typeface="楷体_GB2312" pitchFamily="49" charset="-122"/>
              </a:rPr>
              <a:t>    </a:t>
            </a:r>
            <a:r>
              <a:rPr lang="en-US" altLang="zh-CN" sz="2400" dirty="0">
                <a:solidFill>
                  <a:srgbClr val="FFFFCC"/>
                </a:solidFill>
                <a:latin typeface="Arial" panose="020B0604020202020204" pitchFamily="34" charset="0"/>
                <a:ea typeface="楷体_GB2312" pitchFamily="49" charset="-122"/>
              </a:rPr>
              <a:t>while( </a:t>
            </a:r>
            <a:r>
              <a:rPr lang="en-US" altLang="zh-CN" sz="2400" dirty="0">
                <a:solidFill>
                  <a:srgbClr val="00FFFF"/>
                </a:solidFill>
                <a:latin typeface="Arial" panose="020B0604020202020204" pitchFamily="34" charset="0"/>
                <a:ea typeface="楷体_GB2312" pitchFamily="49" charset="-122"/>
              </a:rPr>
              <a:t>!((k % 3 == 2) &amp;&amp; (k % 5 == 4) &amp;&amp; (k % 6 == 5))</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chemeClr val="accent1"/>
                </a:solidFill>
                <a:latin typeface="Arial" panose="020B0604020202020204" pitchFamily="34" charset="0"/>
                <a:ea typeface="楷体_GB2312" pitchFamily="49" charset="-122"/>
              </a:rPr>
              <a:t>        </a:t>
            </a:r>
            <a:r>
              <a:rPr lang="en-US" altLang="zh-CN" sz="2400" dirty="0">
                <a:solidFill>
                  <a:srgbClr val="FFFF66"/>
                </a:solidFill>
                <a:latin typeface="Arial" panose="020B0604020202020204" pitchFamily="34" charset="0"/>
                <a:ea typeface="楷体_GB2312" pitchFamily="49" charset="-122"/>
              </a:rPr>
              <a:t>k+=14;</a:t>
            </a:r>
            <a:endParaRPr lang="en-US" altLang="zh-CN" sz="2400" dirty="0">
              <a:solidFill>
                <a:srgbClr val="FFFF66"/>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66"/>
                </a:solidFill>
                <a:latin typeface="Arial" panose="020B0604020202020204" pitchFamily="34" charset="0"/>
                <a:ea typeface="楷体_GB2312" pitchFamily="49" charset="-122"/>
              </a:rPr>
              <a:t>    }</a:t>
            </a:r>
            <a:endParaRPr lang="en-US" altLang="zh-CN" sz="2400" dirty="0">
              <a:solidFill>
                <a:srgbClr val="FFFF66"/>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chemeClr val="accent1"/>
                </a:solidFill>
                <a:latin typeface="Arial" panose="020B0604020202020204" pitchFamily="34" charset="0"/>
                <a:ea typeface="楷体_GB2312" pitchFamily="49" charset="-122"/>
              </a:rPr>
              <a:t>    </a:t>
            </a:r>
            <a:r>
              <a:rPr lang="en-US" altLang="zh-CN" sz="2400" dirty="0" err="1">
                <a:solidFill>
                  <a:srgbClr val="FFFFCC"/>
                </a:solidFill>
                <a:latin typeface="Arial" panose="020B0604020202020204" pitchFamily="34" charset="0"/>
                <a:ea typeface="楷体_GB2312" pitchFamily="49" charset="-122"/>
              </a:rPr>
              <a:t>cout</a:t>
            </a:r>
            <a:r>
              <a:rPr lang="en-US" altLang="zh-CN" sz="2400" dirty="0">
                <a:solidFill>
                  <a:srgbClr val="FFFFCC"/>
                </a:solidFill>
                <a:latin typeface="Arial" panose="020B0604020202020204" pitchFamily="34" charset="0"/>
                <a:ea typeface="楷体_GB2312" pitchFamily="49" charset="-122"/>
              </a:rPr>
              <a:t> &lt;&lt;  “k = “ &lt;&lt;  k &lt;&lt; </a:t>
            </a:r>
            <a:r>
              <a:rPr lang="en-US" altLang="zh-CN" sz="2400" dirty="0" err="1">
                <a:solidFill>
                  <a:srgbClr val="FFFFCC"/>
                </a:solidFill>
                <a:latin typeface="Arial" panose="020B0604020202020204" pitchFamily="34" charset="0"/>
                <a:ea typeface="楷体_GB2312" pitchFamily="49" charset="-122"/>
              </a:rPr>
              <a:t>endl</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return 0;</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a:t>
            </a:r>
            <a:endParaRPr lang="en-US" altLang="zh-CN" sz="2400" dirty="0">
              <a:solidFill>
                <a:srgbClr val="66FF33"/>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ox(in)">
                                      <p:cBhvr>
                                        <p:cTn id="7" dur="500"/>
                                        <p:tgtEl>
                                          <p:spTgt spid="50178"/>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box(in)">
                                      <p:cBhvr>
                                        <p:cTn id="12" dur="500"/>
                                        <p:tgtEl>
                                          <p:spTgt spid="501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blinds(horizontal)">
                                      <p:cBhvr>
                                        <p:cTn id="17" dur="500"/>
                                        <p:tgtEl>
                                          <p:spTgt spid="5018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slide(fromBottom)">
                                      <p:cBhvr>
                                        <p:cTn id="22" dur="5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P spid="50180" grpId="0" autoUpdateAnimBg="0"/>
      <p:bldP spid="5018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a:spLocks noGrp="1" noChangeArrowheads="1"/>
          </p:cNvSpPr>
          <p:nvPr>
            <p:ph type="title"/>
          </p:nvPr>
        </p:nvSpPr>
        <p:spPr>
          <a:xfrm>
            <a:off x="464127" y="346289"/>
            <a:ext cx="1676400" cy="424732"/>
          </a:xfr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l"/>
            <a:r>
              <a:rPr lang="zh-CN" altLang="en-US" sz="2400" b="1">
                <a:solidFill>
                  <a:srgbClr val="FFFFCC"/>
                </a:solidFill>
                <a:ea typeface="楷体_GB2312" pitchFamily="49" charset="-122"/>
              </a:rPr>
              <a:t>思考题：</a:t>
            </a:r>
            <a:endParaRPr lang="zh-CN" altLang="en-US" sz="2400" b="1">
              <a:solidFill>
                <a:srgbClr val="FFFFCC"/>
              </a:solidFill>
              <a:ea typeface="楷体_GB2312" pitchFamily="49" charset="-122"/>
            </a:endParaRPr>
          </a:p>
        </p:txBody>
      </p:sp>
      <p:sp>
        <p:nvSpPr>
          <p:cNvPr id="43011" name="Text Box 3"/>
          <p:cNvSpPr txBox="1">
            <a:spLocks noChangeArrowheads="1"/>
          </p:cNvSpPr>
          <p:nvPr/>
        </p:nvSpPr>
        <p:spPr bwMode="auto">
          <a:xfrm>
            <a:off x="267855" y="1138238"/>
            <a:ext cx="1192414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CC"/>
                </a:solidFill>
                <a:latin typeface="Arial" panose="020B0604020202020204" pitchFamily="34" charset="0"/>
                <a:ea typeface="楷体_GB2312" pitchFamily="49" charset="-122"/>
              </a:rPr>
              <a:t>       </a:t>
            </a:r>
            <a:r>
              <a:rPr kumimoji="0" lang="en-US" altLang="zh-CN" sz="2400" dirty="0">
                <a:solidFill>
                  <a:srgbClr val="FFFFCC"/>
                </a:solidFill>
                <a:latin typeface="Arial" panose="020B0604020202020204" pitchFamily="34" charset="0"/>
                <a:ea typeface="华文新魏" panose="02010800040101010101" pitchFamily="2" charset="-122"/>
              </a:rPr>
              <a:t>⒈36</a:t>
            </a:r>
            <a:r>
              <a:rPr kumimoji="0" lang="zh-CN" altLang="en-US" sz="2400" dirty="0">
                <a:solidFill>
                  <a:srgbClr val="FFFFCC"/>
                </a:solidFill>
                <a:latin typeface="Arial" panose="020B0604020202020204" pitchFamily="34" charset="0"/>
                <a:ea typeface="楷体_GB2312" pitchFamily="49" charset="-122"/>
              </a:rPr>
              <a:t>人一次搬</a:t>
            </a:r>
            <a:r>
              <a:rPr kumimoji="0" lang="en-US" altLang="zh-CN" sz="2400" dirty="0">
                <a:solidFill>
                  <a:srgbClr val="FFFFCC"/>
                </a:solidFill>
                <a:latin typeface="Arial" panose="020B0604020202020204" pitchFamily="34" charset="0"/>
                <a:ea typeface="楷体_GB2312" pitchFamily="49" charset="-122"/>
              </a:rPr>
              <a:t>36</a:t>
            </a:r>
            <a:r>
              <a:rPr kumimoji="0" lang="zh-CN" altLang="en-US" sz="2400" dirty="0">
                <a:solidFill>
                  <a:srgbClr val="FFFFCC"/>
                </a:solidFill>
                <a:latin typeface="Arial" panose="020B0604020202020204" pitchFamily="34" charset="0"/>
                <a:ea typeface="楷体_GB2312" pitchFamily="49" charset="-122"/>
              </a:rPr>
              <a:t>块砖，男搬</a:t>
            </a:r>
            <a:r>
              <a:rPr kumimoji="0" lang="en-US" altLang="zh-CN" sz="2400" dirty="0">
                <a:solidFill>
                  <a:srgbClr val="FFFFCC"/>
                </a:solidFill>
                <a:latin typeface="Arial" panose="020B0604020202020204" pitchFamily="34" charset="0"/>
                <a:ea typeface="楷体_GB2312" pitchFamily="49" charset="-122"/>
              </a:rPr>
              <a:t>4</a:t>
            </a:r>
            <a:r>
              <a:rPr kumimoji="0" lang="zh-CN" altLang="en-US" sz="2400" dirty="0">
                <a:solidFill>
                  <a:srgbClr val="FFFFCC"/>
                </a:solidFill>
                <a:latin typeface="Arial" panose="020B0604020202020204" pitchFamily="34" charset="0"/>
                <a:ea typeface="楷体_GB2312" pitchFamily="49" charset="-122"/>
              </a:rPr>
              <a:t>，女搬</a:t>
            </a:r>
            <a:r>
              <a:rPr kumimoji="0" lang="en-US" altLang="zh-CN" sz="2400" dirty="0">
                <a:solidFill>
                  <a:srgbClr val="FFFFCC"/>
                </a:solidFill>
                <a:latin typeface="Arial" panose="020B0604020202020204" pitchFamily="34" charset="0"/>
                <a:ea typeface="楷体_GB2312" pitchFamily="49" charset="-122"/>
              </a:rPr>
              <a:t>2</a:t>
            </a:r>
            <a:r>
              <a:rPr kumimoji="0" lang="zh-CN" altLang="en-US" sz="2400" dirty="0">
                <a:solidFill>
                  <a:srgbClr val="FFFFCC"/>
                </a:solidFill>
                <a:latin typeface="Arial" panose="020B0604020202020204" pitchFamily="34" charset="0"/>
                <a:ea typeface="楷体_GB2312" pitchFamily="49" charset="-122"/>
              </a:rPr>
              <a:t>，两个小孩抬一块。要一次搬完。问：男、女、小孩要多少？</a:t>
            </a:r>
            <a:endParaRPr kumimoji="0" lang="zh-CN" altLang="en-US" sz="2400" dirty="0">
              <a:solidFill>
                <a:srgbClr val="FFFFCC"/>
              </a:solidFill>
              <a:latin typeface="Arial" panose="020B0604020202020204" pitchFamily="34" charset="0"/>
              <a:ea typeface="楷体_GB2312" pitchFamily="49" charset="-122"/>
            </a:endParaRPr>
          </a:p>
        </p:txBody>
      </p:sp>
      <p:sp>
        <p:nvSpPr>
          <p:cNvPr id="43013" name="Text Box 5"/>
          <p:cNvSpPr txBox="1">
            <a:spLocks noChangeArrowheads="1"/>
          </p:cNvSpPr>
          <p:nvPr/>
        </p:nvSpPr>
        <p:spPr bwMode="auto">
          <a:xfrm>
            <a:off x="295563" y="2060575"/>
            <a:ext cx="1192414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华文新魏" panose="02010800040101010101" pitchFamily="2" charset="-122"/>
                <a:ea typeface="华文新魏" panose="02010800040101010101" pitchFamily="2" charset="-122"/>
              </a:rPr>
              <a:t>        ⒉</a:t>
            </a:r>
            <a:r>
              <a:rPr lang="en-US" altLang="zh-CN" sz="2400" dirty="0">
                <a:solidFill>
                  <a:srgbClr val="FFFFCC"/>
                </a:solidFill>
                <a:latin typeface="Arial" panose="020B0604020202020204" pitchFamily="34" charset="0"/>
                <a:ea typeface="楷体_GB2312" pitchFamily="49" charset="-122"/>
              </a:rPr>
              <a:t> </a:t>
            </a:r>
            <a:r>
              <a:rPr lang="zh-CN" altLang="en-US" sz="2400" dirty="0">
                <a:solidFill>
                  <a:srgbClr val="FFFFCC"/>
                </a:solidFill>
                <a:latin typeface="Arial" panose="020B0604020202020204" pitchFamily="34" charset="0"/>
                <a:ea typeface="楷体_GB2312" pitchFamily="49" charset="-122"/>
              </a:rPr>
              <a:t>找出</a:t>
            </a:r>
            <a:r>
              <a:rPr lang="en-US" altLang="zh-CN" sz="2400" dirty="0">
                <a:solidFill>
                  <a:srgbClr val="FFFFCC"/>
                </a:solidFill>
                <a:latin typeface="Arial" panose="020B0604020202020204" pitchFamily="34" charset="0"/>
                <a:ea typeface="楷体_GB2312" pitchFamily="49" charset="-122"/>
              </a:rPr>
              <a:t>1000</a:t>
            </a:r>
            <a:r>
              <a:rPr lang="zh-CN" altLang="en-US" sz="2400" dirty="0">
                <a:solidFill>
                  <a:srgbClr val="FFFFCC"/>
                </a:solidFill>
                <a:latin typeface="Arial" panose="020B0604020202020204" pitchFamily="34" charset="0"/>
                <a:ea typeface="楷体_GB2312" pitchFamily="49" charset="-122"/>
              </a:rPr>
              <a:t>以内的完数，所谓完数是指该数的各因子之和等于该数，如</a:t>
            </a:r>
            <a:r>
              <a:rPr lang="en-US" altLang="zh-CN" sz="2400" dirty="0">
                <a:solidFill>
                  <a:srgbClr val="FFFFCC"/>
                </a:solidFill>
                <a:latin typeface="Arial" panose="020B0604020202020204" pitchFamily="34" charset="0"/>
                <a:ea typeface="楷体_GB2312" pitchFamily="49" charset="-122"/>
              </a:rPr>
              <a:t>6=1+2+3</a:t>
            </a:r>
            <a:r>
              <a:rPr lang="zh-CN" altLang="en-US" sz="2400" dirty="0">
                <a:solidFill>
                  <a:srgbClr val="FFFFCC"/>
                </a:solidFill>
                <a:latin typeface="Arial" panose="020B0604020202020204" pitchFamily="34" charset="0"/>
                <a:ea typeface="楷体_GB2312" pitchFamily="49" charset="-122"/>
              </a:rPr>
              <a:t>。</a:t>
            </a:r>
            <a:endParaRPr lang="zh-CN" altLang="en-US" sz="2400" dirty="0">
              <a:solidFill>
                <a:srgbClr val="FFFFCC"/>
              </a:solidFill>
              <a:latin typeface="Arial" panose="020B0604020202020204" pitchFamily="34" charset="0"/>
              <a:ea typeface="楷体_GB2312" pitchFamily="49" charset="-122"/>
            </a:endParaRPr>
          </a:p>
        </p:txBody>
      </p:sp>
      <p:sp>
        <p:nvSpPr>
          <p:cNvPr id="43014" name="Text Box 6"/>
          <p:cNvSpPr txBox="1">
            <a:spLocks noChangeArrowheads="1"/>
          </p:cNvSpPr>
          <p:nvPr/>
        </p:nvSpPr>
        <p:spPr bwMode="auto">
          <a:xfrm>
            <a:off x="277091" y="2614908"/>
            <a:ext cx="11914909"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华文新魏" panose="02010800040101010101" pitchFamily="2" charset="-122"/>
                <a:ea typeface="华文新魏" panose="02010800040101010101" pitchFamily="2" charset="-122"/>
              </a:rPr>
              <a:t>        ⒊</a:t>
            </a:r>
            <a:r>
              <a:rPr lang="zh-CN" altLang="en-US" sz="2400" dirty="0">
                <a:solidFill>
                  <a:srgbClr val="FFFFCC"/>
                </a:solidFill>
                <a:latin typeface="Arial" panose="020B0604020202020204" pitchFamily="34" charset="0"/>
                <a:ea typeface="楷体_GB2312" pitchFamily="49" charset="-122"/>
              </a:rPr>
              <a:t>验证</a:t>
            </a:r>
            <a:r>
              <a:rPr lang="en-US" altLang="zh-CN" sz="2400" dirty="0">
                <a:solidFill>
                  <a:srgbClr val="FFFFCC"/>
                </a:solidFill>
                <a:latin typeface="Arial" panose="020B0604020202020204" pitchFamily="34" charset="0"/>
                <a:ea typeface="楷体_GB2312" pitchFamily="49" charset="-122"/>
              </a:rPr>
              <a:t>6</a:t>
            </a:r>
            <a:r>
              <a:rPr lang="zh-CN" altLang="en-US" sz="2400" dirty="0">
                <a:solidFill>
                  <a:srgbClr val="FFFFCC"/>
                </a:solidFill>
                <a:latin typeface="Arial" panose="020B0604020202020204" pitchFamily="34" charset="0"/>
                <a:ea typeface="楷体_GB2312" pitchFamily="49" charset="-122"/>
              </a:rPr>
              <a:t>到</a:t>
            </a:r>
            <a:r>
              <a:rPr lang="en-US" altLang="zh-CN" sz="2400" dirty="0">
                <a:solidFill>
                  <a:srgbClr val="FFFFCC"/>
                </a:solidFill>
                <a:latin typeface="Arial" panose="020B0604020202020204" pitchFamily="34" charset="0"/>
                <a:ea typeface="楷体_GB2312" pitchFamily="49" charset="-122"/>
              </a:rPr>
              <a:t>200</a:t>
            </a:r>
            <a:r>
              <a:rPr lang="zh-CN" altLang="en-US" sz="2400" dirty="0">
                <a:solidFill>
                  <a:srgbClr val="FFFFCC"/>
                </a:solidFill>
                <a:latin typeface="Arial" panose="020B0604020202020204" pitchFamily="34" charset="0"/>
                <a:ea typeface="楷体_GB2312" pitchFamily="49" charset="-122"/>
              </a:rPr>
              <a:t>以内的数，符合哥德巴赫猜想（一个大于</a:t>
            </a:r>
            <a:r>
              <a:rPr lang="en-US" altLang="zh-CN" sz="2400" dirty="0">
                <a:solidFill>
                  <a:srgbClr val="FFFFCC"/>
                </a:solidFill>
                <a:latin typeface="Arial" panose="020B0604020202020204" pitchFamily="34" charset="0"/>
                <a:ea typeface="楷体_GB2312" pitchFamily="49" charset="-122"/>
              </a:rPr>
              <a:t>6</a:t>
            </a:r>
            <a:r>
              <a:rPr lang="zh-CN" altLang="en-US" sz="2400" dirty="0">
                <a:solidFill>
                  <a:srgbClr val="FFFFCC"/>
                </a:solidFill>
                <a:latin typeface="Arial" panose="020B0604020202020204" pitchFamily="34" charset="0"/>
                <a:ea typeface="楷体_GB2312" pitchFamily="49" charset="-122"/>
              </a:rPr>
              <a:t>的偶数，可以分解成两个质数之和）。</a:t>
            </a:r>
            <a:endParaRPr lang="zh-CN" altLang="en-US" sz="2400" dirty="0">
              <a:solidFill>
                <a:srgbClr val="FFFFCC"/>
              </a:solidFill>
              <a:latin typeface="Arial" panose="020B0604020202020204" pitchFamily="34" charset="0"/>
              <a:ea typeface="楷体_GB2312" pitchFamily="49" charset="-122"/>
            </a:endParaRPr>
          </a:p>
        </p:txBody>
      </p:sp>
      <p:sp>
        <p:nvSpPr>
          <p:cNvPr id="43015" name="Text Box 7"/>
          <p:cNvSpPr txBox="1">
            <a:spLocks noChangeArrowheads="1"/>
          </p:cNvSpPr>
          <p:nvPr/>
        </p:nvSpPr>
        <p:spPr bwMode="auto">
          <a:xfrm>
            <a:off x="295563" y="3538833"/>
            <a:ext cx="81661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rPr>
              <a:t>       ⒋</a:t>
            </a:r>
            <a:r>
              <a:rPr lang="zh-CN" altLang="en-US" sz="2400" dirty="0">
                <a:solidFill>
                  <a:srgbClr val="FFFFCC"/>
                </a:solidFill>
                <a:latin typeface="Arial" panose="020B0604020202020204" pitchFamily="34" charset="0"/>
                <a:ea typeface="楷体_GB2312" pitchFamily="49" charset="-122"/>
              </a:rPr>
              <a:t>奇妙的算式：用字母代替十进制数字写出如下算式：</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		</a:t>
            </a:r>
            <a:r>
              <a:rPr lang="en-US" altLang="zh-CN" sz="2400" dirty="0">
                <a:solidFill>
                  <a:srgbClr val="FFFFCC"/>
                </a:solidFill>
                <a:latin typeface="Arial" panose="020B0604020202020204" pitchFamily="34" charset="0"/>
                <a:ea typeface="楷体_GB2312" pitchFamily="49" charset="-122"/>
              </a:rPr>
              <a:t>E A G L</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en-US" altLang="zh-CN" sz="2400" u="sng" dirty="0">
                <a:solidFill>
                  <a:srgbClr val="FFFFCC"/>
                </a:solidFill>
                <a:latin typeface="Arial" panose="020B0604020202020204" pitchFamily="34" charset="0"/>
                <a:ea typeface="楷体_GB2312" pitchFamily="49" charset="-122"/>
                <a:sym typeface="Symbol" panose="05050102010706020507" pitchFamily="18" charset="2"/>
              </a:rPr>
              <a:t>              L</a:t>
            </a:r>
            <a:endParaRPr lang="en-US" altLang="zh-CN" sz="2400" u="sng" dirty="0">
              <a:solidFill>
                <a:srgbClr val="FFFFCC"/>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                      L G A E</a:t>
            </a:r>
            <a:endParaRPr lang="en-US" altLang="zh-CN" sz="2400" dirty="0">
              <a:solidFill>
                <a:srgbClr val="FFFFCC"/>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zh-CN" altLang="en-US" sz="2400" dirty="0">
                <a:solidFill>
                  <a:srgbClr val="FFFFCC"/>
                </a:solidFill>
                <a:latin typeface="Arial" panose="020B0604020202020204" pitchFamily="34" charset="0"/>
                <a:ea typeface="楷体_GB2312" pitchFamily="49" charset="-122"/>
              </a:rPr>
              <a:t>请找出这些字母代表的数字。</a:t>
            </a:r>
            <a:endParaRPr lang="zh-CN" altLang="en-US" sz="2400" dirty="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linds(horizontal)">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blinds(horizontal)">
                                      <p:cBhvr>
                                        <p:cTn id="12" dur="500"/>
                                        <p:tgtEl>
                                          <p:spTgt spid="430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3014"/>
                                        </p:tgtEl>
                                        <p:attrNameLst>
                                          <p:attrName>style.visibility</p:attrName>
                                        </p:attrNameLst>
                                      </p:cBhvr>
                                      <p:to>
                                        <p:strVal val="visible"/>
                                      </p:to>
                                    </p:set>
                                    <p:animEffect transition="in" filter="checkerboard(across)">
                                      <p:cBhvr>
                                        <p:cTn id="17" dur="500"/>
                                        <p:tgtEl>
                                          <p:spTgt spid="430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3" grpId="0" autoUpdateAnimBg="0"/>
      <p:bldP spid="43014" grpId="0" autoUpdateAnimBg="0"/>
      <p:bldP spid="4301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09800" y="685800"/>
            <a:ext cx="7772400" cy="609600"/>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zh-CN" altLang="en-US" b="1" dirty="0">
                <a:solidFill>
                  <a:srgbClr val="FFFF00"/>
                </a:solidFill>
                <a:ea typeface="楷体_GB2312" pitchFamily="49" charset="-122"/>
              </a:rPr>
              <a:t>迭代法 </a:t>
            </a:r>
            <a:r>
              <a:rPr lang="en-US" altLang="zh-CN" b="1" dirty="0">
                <a:solidFill>
                  <a:srgbClr val="FFFF00"/>
                </a:solidFill>
                <a:latin typeface="Arial" panose="020B0604020202020204" pitchFamily="34" charset="0"/>
              </a:rPr>
              <a:t>Iteration</a:t>
            </a:r>
            <a:endParaRPr lang="en-US" altLang="zh-CN" b="1" dirty="0">
              <a:solidFill>
                <a:srgbClr val="FFFF00"/>
              </a:solidFill>
              <a:latin typeface="Arial" panose="020B0604020202020204" pitchFamily="34" charset="0"/>
            </a:endParaRPr>
          </a:p>
        </p:txBody>
      </p:sp>
      <p:sp>
        <p:nvSpPr>
          <p:cNvPr id="44035" name="Rectangle 3"/>
          <p:cNvSpPr>
            <a:spLocks noGrp="1" noChangeArrowheads="1"/>
          </p:cNvSpPr>
          <p:nvPr>
            <p:ph type="body" sz="half" idx="1"/>
          </p:nvPr>
        </p:nvSpPr>
        <p:spPr>
          <a:xfrm>
            <a:off x="1535545" y="1867237"/>
            <a:ext cx="3810000" cy="1605568"/>
          </a:xfrm>
        </p:spPr>
        <p:txBody>
          <a:bodyPr>
            <a:spAutoFit/>
          </a:bodyPr>
          <a:lstStyle/>
          <a:p>
            <a:pPr eaLnBrk="1" hangingPunct="1">
              <a:spcBef>
                <a:spcPct val="0"/>
              </a:spcBef>
              <a:buFont typeface="Wingdings" panose="05000000000000000000" pitchFamily="2" charset="2"/>
              <a:buChar char="v"/>
            </a:pPr>
            <a:r>
              <a:rPr lang="zh-CN" altLang="en-US" sz="2400" b="1" dirty="0">
                <a:solidFill>
                  <a:srgbClr val="FFFFCC"/>
                </a:solidFill>
                <a:ea typeface="楷体_GB2312" pitchFamily="49" charset="-122"/>
              </a:rPr>
              <a:t>迭代是通过循环不断由旧值推导新值，并最后求解的过程。</a:t>
            </a:r>
            <a:endParaRPr lang="zh-CN" altLang="en-US" sz="2400" b="1" dirty="0">
              <a:solidFill>
                <a:srgbClr val="FFFFCC"/>
              </a:solidFill>
              <a:ea typeface="楷体_GB2312" pitchFamily="49" charset="-122"/>
            </a:endParaRPr>
          </a:p>
          <a:p>
            <a:pPr eaLnBrk="1" hangingPunct="1">
              <a:buFont typeface="Wingdings" panose="05000000000000000000" pitchFamily="2" charset="2"/>
              <a:buChar char="v"/>
            </a:pPr>
            <a:r>
              <a:rPr lang="zh-CN" altLang="en-US" sz="2400" b="1" dirty="0">
                <a:solidFill>
                  <a:srgbClr val="FFFFCC"/>
                </a:solidFill>
                <a:ea typeface="楷体_GB2312" pitchFamily="49" charset="-122"/>
              </a:rPr>
              <a:t>迭代法有三个要点：</a:t>
            </a:r>
            <a:r>
              <a:rPr lang="zh-CN" altLang="en-US" dirty="0">
                <a:solidFill>
                  <a:srgbClr val="FFFFCC"/>
                </a:solidFill>
              </a:rPr>
              <a:t>      </a:t>
            </a:r>
            <a:endParaRPr lang="zh-CN" altLang="en-US" dirty="0">
              <a:solidFill>
                <a:srgbClr val="FFFFCC"/>
              </a:solidFill>
            </a:endParaRPr>
          </a:p>
        </p:txBody>
      </p:sp>
      <p:sp>
        <p:nvSpPr>
          <p:cNvPr id="44036" name="Rectangle 4"/>
          <p:cNvSpPr>
            <a:spLocks noGrp="1" noChangeArrowheads="1"/>
          </p:cNvSpPr>
          <p:nvPr>
            <p:ph type="body" sz="half" idx="2"/>
          </p:nvPr>
        </p:nvSpPr>
        <p:spPr>
          <a:xfrm>
            <a:off x="6172200" y="1892842"/>
            <a:ext cx="3810000" cy="1089529"/>
          </a:xfrm>
        </p:spPr>
        <p:txBody>
          <a:bodyPr>
            <a:spAutoFit/>
          </a:bodyPr>
          <a:lstStyle/>
          <a:p>
            <a:pPr eaLnBrk="1" hangingPunct="1">
              <a:buFont typeface="Wingdings" panose="05000000000000000000" pitchFamily="2" charset="2"/>
              <a:buChar char="v"/>
            </a:pPr>
            <a:r>
              <a:rPr lang="zh-CN" altLang="en-US" sz="2400" b="1">
                <a:solidFill>
                  <a:srgbClr val="00FFFF"/>
                </a:solidFill>
                <a:latin typeface="Arial" panose="020B0604020202020204" pitchFamily="34" charset="0"/>
                <a:ea typeface="楷体_GB2312" pitchFamily="49" charset="-122"/>
              </a:rPr>
              <a:t>公司产值按每年按</a:t>
            </a:r>
            <a:r>
              <a:rPr lang="en-US" altLang="zh-CN" sz="2400" b="1">
                <a:solidFill>
                  <a:srgbClr val="00FFFF"/>
                </a:solidFill>
                <a:latin typeface="Arial" panose="020B0604020202020204" pitchFamily="34" charset="0"/>
                <a:ea typeface="楷体_GB2312" pitchFamily="49" charset="-122"/>
              </a:rPr>
              <a:t>2%</a:t>
            </a:r>
            <a:r>
              <a:rPr lang="zh-CN" altLang="en-US" sz="2400" b="1">
                <a:solidFill>
                  <a:srgbClr val="00FFFF"/>
                </a:solidFill>
                <a:latin typeface="Arial" panose="020B0604020202020204" pitchFamily="34" charset="0"/>
                <a:ea typeface="楷体_GB2312" pitchFamily="49" charset="-122"/>
              </a:rPr>
              <a:t>增长，现在产值是</a:t>
            </a:r>
            <a:r>
              <a:rPr lang="en-US" altLang="zh-CN" sz="2400" b="1">
                <a:solidFill>
                  <a:srgbClr val="00FFFF"/>
                </a:solidFill>
                <a:latin typeface="Arial" panose="020B0604020202020204" pitchFamily="34" charset="0"/>
                <a:ea typeface="楷体_GB2312" pitchFamily="49" charset="-122"/>
              </a:rPr>
              <a:t>12</a:t>
            </a:r>
            <a:r>
              <a:rPr lang="zh-CN" altLang="en-US" sz="2400" b="1">
                <a:solidFill>
                  <a:srgbClr val="00FFFF"/>
                </a:solidFill>
                <a:latin typeface="Arial" panose="020B0604020202020204" pitchFamily="34" charset="0"/>
                <a:ea typeface="楷体_GB2312" pitchFamily="49" charset="-122"/>
              </a:rPr>
              <a:t>亿，</a:t>
            </a:r>
            <a:r>
              <a:rPr lang="en-US" altLang="zh-CN" sz="2400" b="1">
                <a:solidFill>
                  <a:srgbClr val="00FFFF"/>
                </a:solidFill>
                <a:latin typeface="Arial" panose="020B0604020202020204" pitchFamily="34" charset="0"/>
                <a:ea typeface="楷体_GB2312" pitchFamily="49" charset="-122"/>
              </a:rPr>
              <a:t>10</a:t>
            </a:r>
            <a:r>
              <a:rPr lang="zh-CN" altLang="en-US" sz="2400" b="1">
                <a:solidFill>
                  <a:srgbClr val="00FFFF"/>
                </a:solidFill>
                <a:latin typeface="Arial" panose="020B0604020202020204" pitchFamily="34" charset="0"/>
                <a:ea typeface="楷体_GB2312" pitchFamily="49" charset="-122"/>
              </a:rPr>
              <a:t>年后产值是多少？</a:t>
            </a:r>
            <a:endParaRPr lang="zh-CN" altLang="en-US" sz="2400" b="1">
              <a:solidFill>
                <a:srgbClr val="00FFFF"/>
              </a:solidFill>
              <a:latin typeface="Arial" panose="020B0604020202020204" pitchFamily="34" charset="0"/>
              <a:ea typeface="楷体_GB2312" pitchFamily="49" charset="-122"/>
            </a:endParaRPr>
          </a:p>
        </p:txBody>
      </p:sp>
      <p:sp>
        <p:nvSpPr>
          <p:cNvPr id="44037" name="Text Box 5"/>
          <p:cNvSpPr txBox="1">
            <a:spLocks noChangeArrowheads="1"/>
          </p:cNvSpPr>
          <p:nvPr/>
        </p:nvSpPr>
        <p:spPr bwMode="auto">
          <a:xfrm>
            <a:off x="1543483" y="3575196"/>
            <a:ext cx="202841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66"/>
                </a:solidFill>
                <a:ea typeface="华文新魏" panose="02010800040101010101" pitchFamily="2" charset="-122"/>
              </a:rPr>
              <a:t>⒈</a:t>
            </a:r>
            <a:r>
              <a:rPr lang="zh-CN" altLang="en-US" sz="2400" dirty="0">
                <a:solidFill>
                  <a:srgbClr val="FFFF66"/>
                </a:solidFill>
                <a:ea typeface="楷体_GB2312" pitchFamily="49" charset="-122"/>
              </a:rPr>
              <a:t>迭代公式。</a:t>
            </a:r>
            <a:endParaRPr lang="zh-CN" altLang="en-US" sz="2400" dirty="0">
              <a:solidFill>
                <a:srgbClr val="FFFF66"/>
              </a:solidFill>
              <a:ea typeface="楷体_GB2312" pitchFamily="49" charset="-122"/>
            </a:endParaRPr>
          </a:p>
        </p:txBody>
      </p:sp>
      <p:sp>
        <p:nvSpPr>
          <p:cNvPr id="44038" name="Text Box 6"/>
          <p:cNvSpPr txBox="1">
            <a:spLocks noChangeArrowheads="1"/>
          </p:cNvSpPr>
          <p:nvPr/>
        </p:nvSpPr>
        <p:spPr bwMode="auto">
          <a:xfrm>
            <a:off x="6629401" y="3579813"/>
            <a:ext cx="199635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66"/>
                </a:solidFill>
                <a:latin typeface="Arial" panose="020B0604020202020204" pitchFamily="34" charset="0"/>
                <a:ea typeface="楷体_GB2312" pitchFamily="49" charset="-122"/>
              </a:rPr>
              <a:t>m=m*(1+2%)</a:t>
            </a:r>
            <a:endParaRPr lang="en-US" altLang="zh-CN" sz="2400">
              <a:solidFill>
                <a:srgbClr val="FFFF66"/>
              </a:solidFill>
              <a:latin typeface="Arial" panose="020B0604020202020204" pitchFamily="34" charset="0"/>
              <a:ea typeface="楷体_GB2312" pitchFamily="49" charset="-122"/>
            </a:endParaRPr>
          </a:p>
        </p:txBody>
      </p:sp>
      <p:sp>
        <p:nvSpPr>
          <p:cNvPr id="44039" name="Text Box 7"/>
          <p:cNvSpPr txBox="1">
            <a:spLocks noChangeArrowheads="1"/>
          </p:cNvSpPr>
          <p:nvPr/>
        </p:nvSpPr>
        <p:spPr bwMode="auto">
          <a:xfrm>
            <a:off x="1543483" y="3929208"/>
            <a:ext cx="387507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400">
                <a:solidFill>
                  <a:srgbClr val="66FF33"/>
                </a:solidFill>
                <a:ea typeface="华文新魏" panose="02010800040101010101" pitchFamily="2" charset="-122"/>
              </a:rPr>
              <a:t>⒉</a:t>
            </a:r>
            <a:r>
              <a:rPr lang="zh-CN" altLang="en-US" sz="2400">
                <a:solidFill>
                  <a:srgbClr val="66FF33"/>
                </a:solidFill>
                <a:ea typeface="楷体_GB2312" pitchFamily="49" charset="-122"/>
              </a:rPr>
              <a:t>迭代初值（边界条件）。</a:t>
            </a:r>
            <a:endParaRPr lang="zh-CN" altLang="en-US" sz="2400">
              <a:solidFill>
                <a:srgbClr val="66FF33"/>
              </a:solidFill>
              <a:ea typeface="楷体_GB2312" pitchFamily="49" charset="-122"/>
            </a:endParaRPr>
          </a:p>
        </p:txBody>
      </p:sp>
      <p:sp>
        <p:nvSpPr>
          <p:cNvPr id="44040" name="Text Box 8"/>
          <p:cNvSpPr txBox="1">
            <a:spLocks noChangeArrowheads="1"/>
          </p:cNvSpPr>
          <p:nvPr/>
        </p:nvSpPr>
        <p:spPr bwMode="auto">
          <a:xfrm>
            <a:off x="6629401" y="3960813"/>
            <a:ext cx="96081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m=12</a:t>
            </a:r>
            <a:endParaRPr lang="en-US" altLang="zh-CN" sz="2400">
              <a:solidFill>
                <a:srgbClr val="66FF33"/>
              </a:solidFill>
              <a:latin typeface="Arial" panose="020B0604020202020204" pitchFamily="34" charset="0"/>
              <a:ea typeface="楷体_GB2312" pitchFamily="49" charset="-122"/>
            </a:endParaRPr>
          </a:p>
        </p:txBody>
      </p:sp>
      <p:sp>
        <p:nvSpPr>
          <p:cNvPr id="44041" name="Text Box 9"/>
          <p:cNvSpPr txBox="1">
            <a:spLocks noChangeArrowheads="1"/>
          </p:cNvSpPr>
          <p:nvPr/>
        </p:nvSpPr>
        <p:spPr bwMode="auto">
          <a:xfrm>
            <a:off x="1535545" y="4310208"/>
            <a:ext cx="35673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ea typeface="华文新魏" panose="02010800040101010101" pitchFamily="2" charset="-122"/>
              </a:rPr>
              <a:t>⒊</a:t>
            </a:r>
            <a:r>
              <a:rPr lang="zh-CN" altLang="en-US" sz="2400">
                <a:solidFill>
                  <a:srgbClr val="00FFFF"/>
                </a:solidFill>
                <a:ea typeface="楷体_GB2312" pitchFamily="49" charset="-122"/>
              </a:rPr>
              <a:t>迭代次数（或条件）。</a:t>
            </a:r>
            <a:endParaRPr lang="zh-CN" altLang="en-US" sz="2400">
              <a:solidFill>
                <a:srgbClr val="00FFFF"/>
              </a:solidFill>
              <a:ea typeface="楷体_GB2312" pitchFamily="49" charset="-122"/>
            </a:endParaRPr>
          </a:p>
        </p:txBody>
      </p:sp>
      <p:sp>
        <p:nvSpPr>
          <p:cNvPr id="44042" name="Text Box 10"/>
          <p:cNvSpPr txBox="1">
            <a:spLocks noChangeArrowheads="1"/>
          </p:cNvSpPr>
          <p:nvPr/>
        </p:nvSpPr>
        <p:spPr bwMode="auto">
          <a:xfrm>
            <a:off x="6629401" y="4341813"/>
            <a:ext cx="87585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latin typeface="Arial" panose="020B0604020202020204" pitchFamily="34" charset="0"/>
                <a:ea typeface="楷体_GB2312" pitchFamily="49" charset="-122"/>
              </a:rPr>
              <a:t>n=10</a:t>
            </a:r>
            <a:endParaRPr lang="en-US" altLang="zh-CN" sz="2400">
              <a:solidFill>
                <a:srgbClr val="00FFFF"/>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p:cTn id="7" dur="500" fill="hold"/>
                                        <p:tgtEl>
                                          <p:spTgt spid="44034"/>
                                        </p:tgtEl>
                                        <p:attrNameLst>
                                          <p:attrName>ppt_w</p:attrName>
                                        </p:attrNameLst>
                                      </p:cBhvr>
                                      <p:tavLst>
                                        <p:tav tm="0">
                                          <p:val>
                                            <p:fltVal val="0"/>
                                          </p:val>
                                        </p:tav>
                                        <p:tav tm="100000">
                                          <p:val>
                                            <p:strVal val="#ppt_w"/>
                                          </p:val>
                                        </p:tav>
                                      </p:tavLst>
                                    </p:anim>
                                    <p:anim calcmode="lin" valueType="num">
                                      <p:cBhvr>
                                        <p:cTn id="8" dur="500" fill="hold"/>
                                        <p:tgtEl>
                                          <p:spTgt spid="44034"/>
                                        </p:tgtEl>
                                        <p:attrNameLst>
                                          <p:attrName>ppt_h</p:attrName>
                                        </p:attrNameLst>
                                      </p:cBhvr>
                                      <p:tavLst>
                                        <p:tav tm="0">
                                          <p:val>
                                            <p:fltVal val="0"/>
                                          </p:val>
                                        </p:tav>
                                        <p:tav tm="100000">
                                          <p:val>
                                            <p:strVal val="#ppt_h"/>
                                          </p:val>
                                        </p:tav>
                                      </p:tavLst>
                                    </p:anim>
                                    <p:anim calcmode="lin" valueType="num">
                                      <p:cBhvr>
                                        <p:cTn id="9" dur="500" fill="hold"/>
                                        <p:tgtEl>
                                          <p:spTgt spid="44034"/>
                                        </p:tgtEl>
                                        <p:attrNameLst>
                                          <p:attrName>ppt_x</p:attrName>
                                        </p:attrNameLst>
                                      </p:cBhvr>
                                      <p:tavLst>
                                        <p:tav tm="0">
                                          <p:val>
                                            <p:fltVal val="0.5"/>
                                          </p:val>
                                        </p:tav>
                                        <p:tav tm="100000">
                                          <p:val>
                                            <p:strVal val="#ppt_x"/>
                                          </p:val>
                                        </p:tav>
                                      </p:tavLst>
                                    </p:anim>
                                    <p:anim calcmode="lin" valueType="num">
                                      <p:cBhvr>
                                        <p:cTn id="10" dur="500" fill="hold"/>
                                        <p:tgtEl>
                                          <p:spTgt spid="44034"/>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03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03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03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4037"/>
                                        </p:tgtEl>
                                        <p:attrNameLst>
                                          <p:attrName>style.visibility</p:attrName>
                                        </p:attrNameLst>
                                      </p:cBhvr>
                                      <p:to>
                                        <p:strVal val="visible"/>
                                      </p:to>
                                    </p:set>
                                    <p:anim calcmode="lin" valueType="num">
                                      <p:cBhvr additive="base">
                                        <p:cTn id="27" dur="500" fill="hold"/>
                                        <p:tgtEl>
                                          <p:spTgt spid="44037"/>
                                        </p:tgtEl>
                                        <p:attrNameLst>
                                          <p:attrName>ppt_x</p:attrName>
                                        </p:attrNameLst>
                                      </p:cBhvr>
                                      <p:tavLst>
                                        <p:tav tm="0">
                                          <p:val>
                                            <p:strVal val="#ppt_x"/>
                                          </p:val>
                                        </p:tav>
                                        <p:tav tm="100000">
                                          <p:val>
                                            <p:strVal val="#ppt_x"/>
                                          </p:val>
                                        </p:tav>
                                      </p:tavLst>
                                    </p:anim>
                                    <p:anim calcmode="lin" valueType="num">
                                      <p:cBhvr additive="base">
                                        <p:cTn id="28"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038"/>
                                        </p:tgtEl>
                                        <p:attrNameLst>
                                          <p:attrName>style.visibility</p:attrName>
                                        </p:attrNameLst>
                                      </p:cBhvr>
                                      <p:to>
                                        <p:strVal val="visible"/>
                                      </p:to>
                                    </p:set>
                                    <p:anim calcmode="lin" valueType="num">
                                      <p:cBhvr additive="base">
                                        <p:cTn id="33" dur="500" fill="hold"/>
                                        <p:tgtEl>
                                          <p:spTgt spid="44038"/>
                                        </p:tgtEl>
                                        <p:attrNameLst>
                                          <p:attrName>ppt_x</p:attrName>
                                        </p:attrNameLst>
                                      </p:cBhvr>
                                      <p:tavLst>
                                        <p:tav tm="0">
                                          <p:val>
                                            <p:strVal val="#ppt_x"/>
                                          </p:val>
                                        </p:tav>
                                        <p:tav tm="100000">
                                          <p:val>
                                            <p:strVal val="#ppt_x"/>
                                          </p:val>
                                        </p:tav>
                                      </p:tavLst>
                                    </p:anim>
                                    <p:anim calcmode="lin" valueType="num">
                                      <p:cBhvr additive="base">
                                        <p:cTn id="34" dur="500" fill="hold"/>
                                        <p:tgtEl>
                                          <p:spTgt spid="4403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4039"/>
                                        </p:tgtEl>
                                        <p:attrNameLst>
                                          <p:attrName>style.visibility</p:attrName>
                                        </p:attrNameLst>
                                      </p:cBhvr>
                                      <p:to>
                                        <p:strVal val="visible"/>
                                      </p:to>
                                    </p:set>
                                    <p:anim calcmode="lin" valueType="num">
                                      <p:cBhvr additive="base">
                                        <p:cTn id="39" dur="500" fill="hold"/>
                                        <p:tgtEl>
                                          <p:spTgt spid="44039"/>
                                        </p:tgtEl>
                                        <p:attrNameLst>
                                          <p:attrName>ppt_x</p:attrName>
                                        </p:attrNameLst>
                                      </p:cBhvr>
                                      <p:tavLst>
                                        <p:tav tm="0">
                                          <p:val>
                                            <p:strVal val="#ppt_x"/>
                                          </p:val>
                                        </p:tav>
                                        <p:tav tm="100000">
                                          <p:val>
                                            <p:strVal val="#ppt_x"/>
                                          </p:val>
                                        </p:tav>
                                      </p:tavLst>
                                    </p:anim>
                                    <p:anim calcmode="lin" valueType="num">
                                      <p:cBhvr additive="base">
                                        <p:cTn id="40"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4040"/>
                                        </p:tgtEl>
                                        <p:attrNameLst>
                                          <p:attrName>style.visibility</p:attrName>
                                        </p:attrNameLst>
                                      </p:cBhvr>
                                      <p:to>
                                        <p:strVal val="visible"/>
                                      </p:to>
                                    </p:set>
                                    <p:anim calcmode="lin" valueType="num">
                                      <p:cBhvr additive="base">
                                        <p:cTn id="45" dur="500" fill="hold"/>
                                        <p:tgtEl>
                                          <p:spTgt spid="44040"/>
                                        </p:tgtEl>
                                        <p:attrNameLst>
                                          <p:attrName>ppt_x</p:attrName>
                                        </p:attrNameLst>
                                      </p:cBhvr>
                                      <p:tavLst>
                                        <p:tav tm="0">
                                          <p:val>
                                            <p:strVal val="#ppt_x"/>
                                          </p:val>
                                        </p:tav>
                                        <p:tav tm="100000">
                                          <p:val>
                                            <p:strVal val="#ppt_x"/>
                                          </p:val>
                                        </p:tav>
                                      </p:tavLst>
                                    </p:anim>
                                    <p:anim calcmode="lin" valueType="num">
                                      <p:cBhvr additive="base">
                                        <p:cTn id="46" dur="500" fill="hold"/>
                                        <p:tgtEl>
                                          <p:spTgt spid="4404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4041"/>
                                        </p:tgtEl>
                                        <p:attrNameLst>
                                          <p:attrName>style.visibility</p:attrName>
                                        </p:attrNameLst>
                                      </p:cBhvr>
                                      <p:to>
                                        <p:strVal val="visible"/>
                                      </p:to>
                                    </p:set>
                                    <p:anim calcmode="lin" valueType="num">
                                      <p:cBhvr additive="base">
                                        <p:cTn id="51" dur="500" fill="hold"/>
                                        <p:tgtEl>
                                          <p:spTgt spid="44041"/>
                                        </p:tgtEl>
                                        <p:attrNameLst>
                                          <p:attrName>ppt_x</p:attrName>
                                        </p:attrNameLst>
                                      </p:cBhvr>
                                      <p:tavLst>
                                        <p:tav tm="0">
                                          <p:val>
                                            <p:strVal val="#ppt_x"/>
                                          </p:val>
                                        </p:tav>
                                        <p:tav tm="100000">
                                          <p:val>
                                            <p:strVal val="#ppt_x"/>
                                          </p:val>
                                        </p:tav>
                                      </p:tavLst>
                                    </p:anim>
                                    <p:anim calcmode="lin" valueType="num">
                                      <p:cBhvr additive="base">
                                        <p:cTn id="52" dur="500" fill="hold"/>
                                        <p:tgtEl>
                                          <p:spTgt spid="4404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4042"/>
                                        </p:tgtEl>
                                        <p:attrNameLst>
                                          <p:attrName>style.visibility</p:attrName>
                                        </p:attrNameLst>
                                      </p:cBhvr>
                                      <p:to>
                                        <p:strVal val="visible"/>
                                      </p:to>
                                    </p:set>
                                    <p:anim calcmode="lin" valueType="num">
                                      <p:cBhvr additive="base">
                                        <p:cTn id="57" dur="500" fill="hold"/>
                                        <p:tgtEl>
                                          <p:spTgt spid="44042"/>
                                        </p:tgtEl>
                                        <p:attrNameLst>
                                          <p:attrName>ppt_x</p:attrName>
                                        </p:attrNameLst>
                                      </p:cBhvr>
                                      <p:tavLst>
                                        <p:tav tm="0">
                                          <p:val>
                                            <p:strVal val="#ppt_x"/>
                                          </p:val>
                                        </p:tav>
                                        <p:tav tm="100000">
                                          <p:val>
                                            <p:strVal val="#ppt_x"/>
                                          </p:val>
                                        </p:tav>
                                      </p:tavLst>
                                    </p:anim>
                                    <p:anim calcmode="lin" valueType="num">
                                      <p:cBhvr additive="base">
                                        <p:cTn id="58" dur="500" fill="hold"/>
                                        <p:tgtEl>
                                          <p:spTgt spid="440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autoUpdateAnimBg="0"/>
      <p:bldP spid="44035" grpId="0" autoUpdateAnimBg="0" build="p"/>
      <p:bldP spid="44036" grpId="0" autoUpdateAnimBg="0" build="p"/>
      <p:bldP spid="44037" grpId="0" autoUpdateAnimBg="0"/>
      <p:bldP spid="44038" grpId="0" autoUpdateAnimBg="0"/>
      <p:bldP spid="44039" grpId="0" autoUpdateAnimBg="0"/>
      <p:bldP spid="44040" grpId="0" autoUpdateAnimBg="0"/>
      <p:bldP spid="44041" grpId="0" autoUpdateAnimBg="0"/>
      <p:bldP spid="4404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77091" y="62556"/>
            <a:ext cx="9705109" cy="609600"/>
          </a:xfrm>
        </p:spPr>
        <p:txBody>
          <a:bodyPr/>
          <a:lstStyle/>
          <a:p>
            <a:pPr algn="l" eaLnBrk="1" hangingPunct="1"/>
            <a:r>
              <a:rPr lang="zh-CN" altLang="en-US" sz="2400" b="1" dirty="0">
                <a:solidFill>
                  <a:srgbClr val="FFFFCC"/>
                </a:solidFill>
                <a:ea typeface="楷体_GB2312" pitchFamily="49" charset="-122"/>
              </a:rPr>
              <a:t>       迭代法举例</a:t>
            </a:r>
            <a:endParaRPr lang="zh-CN" altLang="en-US" sz="2400" b="1" dirty="0">
              <a:solidFill>
                <a:srgbClr val="FFFFCC"/>
              </a:solidFill>
              <a:ea typeface="楷体_GB2312" pitchFamily="49" charset="-122"/>
            </a:endParaRPr>
          </a:p>
        </p:txBody>
      </p:sp>
      <p:sp>
        <p:nvSpPr>
          <p:cNvPr id="45059" name="Text Box 3"/>
          <p:cNvSpPr txBox="1">
            <a:spLocks noChangeArrowheads="1"/>
          </p:cNvSpPr>
          <p:nvPr/>
        </p:nvSpPr>
        <p:spPr bwMode="auto">
          <a:xfrm>
            <a:off x="780256" y="623241"/>
            <a:ext cx="588203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rPr>
              <a:t>⒈</a:t>
            </a:r>
            <a:r>
              <a:rPr lang="zh-CN" altLang="en-US" sz="2400" dirty="0">
                <a:solidFill>
                  <a:srgbClr val="FFFFCC"/>
                </a:solidFill>
                <a:latin typeface="Arial" panose="020B0604020202020204" pitchFamily="34" charset="0"/>
                <a:ea typeface="楷体_GB2312" pitchFamily="49" charset="-122"/>
              </a:rPr>
              <a:t>求</a:t>
            </a:r>
            <a:r>
              <a:rPr lang="en-US" altLang="zh-CN" sz="2400" dirty="0">
                <a:solidFill>
                  <a:srgbClr val="FFFFCC"/>
                </a:solidFill>
                <a:latin typeface="Arial" panose="020B0604020202020204" pitchFamily="34" charset="0"/>
                <a:ea typeface="楷体_GB2312" pitchFamily="49" charset="-122"/>
              </a:rPr>
              <a:t>e</a:t>
            </a:r>
            <a:r>
              <a:rPr lang="en-US" altLang="zh-CN" sz="2400" baseline="30000" dirty="0">
                <a:solidFill>
                  <a:srgbClr val="FFFFCC"/>
                </a:solidFill>
                <a:latin typeface="Arial" panose="020B0604020202020204" pitchFamily="34" charset="0"/>
                <a:ea typeface="楷体_GB2312" pitchFamily="49" charset="-122"/>
              </a:rPr>
              <a:t>x</a:t>
            </a:r>
            <a:r>
              <a:rPr lang="en-US" altLang="zh-CN" sz="2400" dirty="0">
                <a:solidFill>
                  <a:srgbClr val="FFFFCC"/>
                </a:solidFill>
                <a:latin typeface="Arial" panose="020B0604020202020204" pitchFamily="34" charset="0"/>
                <a:ea typeface="楷体_GB2312" pitchFamily="49" charset="-122"/>
              </a:rPr>
              <a:t>=1+x+x</a:t>
            </a:r>
            <a:r>
              <a:rPr lang="en-US" altLang="zh-CN" sz="2400" baseline="30000" dirty="0">
                <a:solidFill>
                  <a:srgbClr val="FFFFCC"/>
                </a:solidFill>
                <a:latin typeface="Arial" panose="020B0604020202020204" pitchFamily="34" charset="0"/>
                <a:ea typeface="楷体_GB2312" pitchFamily="49" charset="-122"/>
              </a:rPr>
              <a:t>2</a:t>
            </a:r>
            <a:r>
              <a:rPr lang="en-US" altLang="zh-CN" sz="2400" dirty="0">
                <a:solidFill>
                  <a:srgbClr val="FFFFCC"/>
                </a:solidFill>
                <a:latin typeface="Arial" panose="020B0604020202020204" pitchFamily="34" charset="0"/>
                <a:ea typeface="楷体_GB2312" pitchFamily="49" charset="-122"/>
              </a:rPr>
              <a:t>/2!+…+</a:t>
            </a:r>
            <a:r>
              <a:rPr lang="en-US" altLang="zh-CN" sz="2400" dirty="0" err="1">
                <a:solidFill>
                  <a:srgbClr val="FFFFCC"/>
                </a:solidFill>
                <a:latin typeface="Arial" panose="020B0604020202020204" pitchFamily="34" charset="0"/>
                <a:ea typeface="楷体_GB2312" pitchFamily="49" charset="-122"/>
              </a:rPr>
              <a:t>x</a:t>
            </a:r>
            <a:r>
              <a:rPr lang="en-US" altLang="zh-CN" sz="2400" baseline="30000" dirty="0" err="1">
                <a:solidFill>
                  <a:srgbClr val="FFFFCC"/>
                </a:solidFill>
                <a:latin typeface="Arial" panose="020B0604020202020204" pitchFamily="34" charset="0"/>
                <a:ea typeface="楷体_GB2312" pitchFamily="49" charset="-122"/>
              </a:rPr>
              <a:t>n</a:t>
            </a:r>
            <a:r>
              <a:rPr lang="en-US" altLang="zh-CN" sz="2400" dirty="0">
                <a:solidFill>
                  <a:srgbClr val="FFFFCC"/>
                </a:solidFill>
                <a:latin typeface="Arial" panose="020B0604020202020204" pitchFamily="34" charset="0"/>
                <a:ea typeface="楷体_GB2312" pitchFamily="49" charset="-122"/>
              </a:rPr>
              <a:t>/n!</a:t>
            </a:r>
            <a:r>
              <a:rPr lang="zh-CN" altLang="en-US" sz="2400" dirty="0">
                <a:solidFill>
                  <a:srgbClr val="FFFFCC"/>
                </a:solidFill>
                <a:latin typeface="Arial" panose="020B0604020202020204" pitchFamily="34" charset="0"/>
                <a:ea typeface="楷体_GB2312" pitchFamily="49" charset="-122"/>
              </a:rPr>
              <a:t>前</a:t>
            </a:r>
            <a:r>
              <a:rPr lang="en-US" altLang="zh-CN" sz="2400" dirty="0">
                <a:solidFill>
                  <a:srgbClr val="FFFFCC"/>
                </a:solidFill>
                <a:latin typeface="Arial" panose="020B0604020202020204" pitchFamily="34" charset="0"/>
                <a:ea typeface="楷体_GB2312" pitchFamily="49" charset="-122"/>
              </a:rPr>
              <a:t>n+1</a:t>
            </a:r>
            <a:r>
              <a:rPr lang="zh-CN" altLang="en-US" sz="2400" dirty="0">
                <a:solidFill>
                  <a:srgbClr val="FFFFCC"/>
                </a:solidFill>
                <a:latin typeface="Arial" panose="020B0604020202020204" pitchFamily="34" charset="0"/>
                <a:ea typeface="楷体_GB2312" pitchFamily="49" charset="-122"/>
              </a:rPr>
              <a:t>项之和。</a:t>
            </a:r>
            <a:endParaRPr lang="zh-CN" altLang="en-US" sz="2400" dirty="0">
              <a:solidFill>
                <a:srgbClr val="FFFFCC"/>
              </a:solidFill>
              <a:latin typeface="Arial" panose="020B0604020202020204" pitchFamily="34" charset="0"/>
              <a:ea typeface="楷体_GB2312" pitchFamily="49" charset="-122"/>
            </a:endParaRPr>
          </a:p>
        </p:txBody>
      </p:sp>
      <p:sp>
        <p:nvSpPr>
          <p:cNvPr id="45060" name="Text Box 4"/>
          <p:cNvSpPr txBox="1">
            <a:spLocks noChangeArrowheads="1"/>
          </p:cNvSpPr>
          <p:nvPr/>
        </p:nvSpPr>
        <p:spPr bwMode="auto">
          <a:xfrm>
            <a:off x="861291" y="1087585"/>
            <a:ext cx="451467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rPr>
              <a:t>迭代次数</a:t>
            </a:r>
            <a:r>
              <a:rPr lang="en-US" altLang="zh-CN" sz="2400">
                <a:solidFill>
                  <a:srgbClr val="FFFFCC"/>
                </a:solidFill>
                <a:latin typeface="Arial" panose="020B0604020202020204" pitchFamily="34" charset="0"/>
                <a:ea typeface="楷体_GB2312" pitchFamily="49" charset="-122"/>
              </a:rPr>
              <a:t>i   0   1    2 …          n   </a:t>
            </a:r>
            <a:endParaRPr lang="en-US" altLang="zh-CN" sz="2400">
              <a:solidFill>
                <a:srgbClr val="FFFFCC"/>
              </a:solidFill>
              <a:latin typeface="Arial" panose="020B0604020202020204" pitchFamily="34" charset="0"/>
              <a:ea typeface="楷体_GB2312" pitchFamily="49" charset="-122"/>
            </a:endParaRPr>
          </a:p>
        </p:txBody>
      </p:sp>
      <p:sp>
        <p:nvSpPr>
          <p:cNvPr id="45061" name="Text Box 5"/>
          <p:cNvSpPr txBox="1">
            <a:spLocks noChangeArrowheads="1"/>
          </p:cNvSpPr>
          <p:nvPr/>
        </p:nvSpPr>
        <p:spPr bwMode="auto">
          <a:xfrm>
            <a:off x="861291" y="1433660"/>
            <a:ext cx="244519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pitchFamily="49" charset="-122"/>
              </a:rPr>
              <a:t>迭代公式   </a:t>
            </a:r>
            <a:r>
              <a:rPr lang="en-US" altLang="zh-CN" sz="2400" dirty="0">
                <a:solidFill>
                  <a:srgbClr val="FFFF00"/>
                </a:solidFill>
                <a:latin typeface="Arial" panose="020B0604020202020204" pitchFamily="34" charset="0"/>
                <a:ea typeface="楷体_GB2312" pitchFamily="49" charset="-122"/>
              </a:rPr>
              <a:t>t=t*x/</a:t>
            </a:r>
            <a:r>
              <a:rPr lang="en-US" altLang="zh-CN" sz="2400" dirty="0" err="1">
                <a:solidFill>
                  <a:srgbClr val="FFFF00"/>
                </a:solidFill>
                <a:latin typeface="Arial" panose="020B0604020202020204" pitchFamily="34" charset="0"/>
                <a:ea typeface="楷体_GB2312" pitchFamily="49" charset="-122"/>
              </a:rPr>
              <a:t>i</a:t>
            </a:r>
            <a:endParaRPr lang="en-US" altLang="zh-CN" sz="2400" dirty="0">
              <a:solidFill>
                <a:srgbClr val="FFFF00"/>
              </a:solidFill>
              <a:latin typeface="Arial" panose="020B0604020202020204" pitchFamily="34" charset="0"/>
              <a:ea typeface="楷体_GB2312" pitchFamily="49" charset="-122"/>
            </a:endParaRPr>
          </a:p>
        </p:txBody>
      </p:sp>
      <p:sp>
        <p:nvSpPr>
          <p:cNvPr id="45062" name="Text Box 6"/>
          <p:cNvSpPr txBox="1">
            <a:spLocks noChangeArrowheads="1"/>
          </p:cNvSpPr>
          <p:nvPr/>
        </p:nvSpPr>
        <p:spPr bwMode="auto">
          <a:xfrm>
            <a:off x="861292" y="1794022"/>
            <a:ext cx="418285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迭代初值   </a:t>
            </a:r>
            <a:r>
              <a:rPr lang="en-US" altLang="zh-CN" sz="2400" dirty="0">
                <a:solidFill>
                  <a:srgbClr val="66FF33"/>
                </a:solidFill>
                <a:latin typeface="Arial" panose="020B0604020202020204" pitchFamily="34" charset="0"/>
                <a:ea typeface="楷体_GB2312" pitchFamily="49" charset="-122"/>
              </a:rPr>
              <a:t>exp=1, t=1,(</a:t>
            </a:r>
            <a:r>
              <a:rPr lang="en-US" altLang="zh-CN" sz="2400" dirty="0" err="1">
                <a:solidFill>
                  <a:srgbClr val="66FF33"/>
                </a:solidFill>
                <a:latin typeface="Arial" panose="020B0604020202020204" pitchFamily="34" charset="0"/>
                <a:ea typeface="楷体_GB2312" pitchFamily="49" charset="-122"/>
              </a:rPr>
              <a:t>i</a:t>
            </a:r>
            <a:r>
              <a:rPr lang="en-US" altLang="zh-CN" sz="2400" dirty="0">
                <a:solidFill>
                  <a:srgbClr val="66FF33"/>
                </a:solidFill>
                <a:latin typeface="Arial" panose="020B0604020202020204" pitchFamily="34" charset="0"/>
                <a:ea typeface="楷体_GB2312" pitchFamily="49" charset="-122"/>
              </a:rPr>
              <a:t>=1~n)</a:t>
            </a:r>
            <a:endParaRPr lang="en-US" altLang="zh-CN" sz="2400" dirty="0">
              <a:solidFill>
                <a:srgbClr val="66FF33"/>
              </a:solidFill>
              <a:latin typeface="Arial" panose="020B0604020202020204" pitchFamily="34" charset="0"/>
              <a:ea typeface="楷体_GB2312" pitchFamily="49" charset="-122"/>
            </a:endParaRPr>
          </a:p>
        </p:txBody>
      </p:sp>
      <p:sp>
        <p:nvSpPr>
          <p:cNvPr id="45063" name="Text Box 7"/>
          <p:cNvSpPr txBox="1">
            <a:spLocks noChangeArrowheads="1"/>
          </p:cNvSpPr>
          <p:nvPr/>
        </p:nvSpPr>
        <p:spPr bwMode="auto">
          <a:xfrm>
            <a:off x="6470269" y="465079"/>
            <a:ext cx="6168974" cy="637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#include &lt;iostream&gt;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#include &lt;</a:t>
            </a:r>
            <a:r>
              <a:rPr lang="en-US" altLang="zh-CN" sz="2400" dirty="0" err="1">
                <a:solidFill>
                  <a:srgbClr val="FFFFCC"/>
                </a:solidFill>
                <a:latin typeface="Arial" panose="020B0604020202020204" pitchFamily="34" charset="0"/>
                <a:ea typeface="楷体_GB2312" pitchFamily="49" charset="-122"/>
              </a:rPr>
              <a:t>cmath</a:t>
            </a:r>
            <a:r>
              <a:rPr lang="en-US" altLang="zh-CN" sz="2400" dirty="0">
                <a:solidFill>
                  <a:srgbClr val="FFFFCC"/>
                </a:solidFill>
                <a:latin typeface="Arial" panose="020B0604020202020204" pitchFamily="34" charset="0"/>
                <a:ea typeface="楷体_GB2312" pitchFamily="49" charset="-122"/>
              </a:rPr>
              <a:t>&gt;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using namespace std;</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int  main(void){</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float exp, x, 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int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n;</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en-US" altLang="zh-CN" sz="2400" dirty="0" err="1">
                <a:solidFill>
                  <a:srgbClr val="FFFFCC"/>
                </a:solidFill>
                <a:latin typeface="Arial" panose="020B0604020202020204" pitchFamily="34" charset="0"/>
                <a:ea typeface="楷体_GB2312" pitchFamily="49" charset="-122"/>
              </a:rPr>
              <a:t>cin</a:t>
            </a:r>
            <a:r>
              <a:rPr lang="en-US" altLang="zh-CN" sz="2400" dirty="0">
                <a:solidFill>
                  <a:srgbClr val="FFFFCC"/>
                </a:solidFill>
                <a:latin typeface="Arial" panose="020B0604020202020204" pitchFamily="34" charset="0"/>
                <a:ea typeface="楷体_GB2312" pitchFamily="49" charset="-122"/>
              </a:rPr>
              <a:t> &gt;&gt; x &gt;&gt; n;</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t = 1.0f;</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exp = 1.0f;</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for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 1;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&lt;= n;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t *= x / </a:t>
            </a:r>
            <a:r>
              <a:rPr lang="en-US" altLang="zh-CN" sz="2400" dirty="0" err="1">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exp += 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en-US" altLang="zh-CN" sz="2400" dirty="0" err="1">
                <a:solidFill>
                  <a:srgbClr val="FFFFCC"/>
                </a:solidFill>
                <a:latin typeface="Arial" panose="020B0604020202020204" pitchFamily="34" charset="0"/>
                <a:ea typeface="楷体_GB2312" pitchFamily="49" charset="-122"/>
              </a:rPr>
              <a:t>cout</a:t>
            </a:r>
            <a:r>
              <a:rPr lang="en-US" altLang="zh-CN" sz="2400" dirty="0">
                <a:solidFill>
                  <a:srgbClr val="FFFFCC"/>
                </a:solidFill>
                <a:latin typeface="Arial" panose="020B0604020202020204" pitchFamily="34" charset="0"/>
                <a:ea typeface="楷体_GB2312" pitchFamily="49" charset="-122"/>
              </a:rPr>
              <a:t> &lt;&lt; "e^" &lt;&lt; x &lt;&lt; " = " &lt;&lt; exp &lt;&lt; </a:t>
            </a:r>
            <a:r>
              <a:rPr lang="en-US" altLang="zh-CN" sz="2400" dirty="0" err="1">
                <a:solidFill>
                  <a:srgbClr val="FFFFCC"/>
                </a:solidFill>
                <a:latin typeface="Arial" panose="020B0604020202020204" pitchFamily="34" charset="0"/>
                <a:ea typeface="楷体_GB2312" pitchFamily="49" charset="-122"/>
              </a:rPr>
              <a:t>endl</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return 0;</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p:txBody>
      </p:sp>
      <p:sp>
        <p:nvSpPr>
          <p:cNvPr id="45064" name="AutoShape 8"/>
          <p:cNvSpPr/>
          <p:nvPr/>
        </p:nvSpPr>
        <p:spPr bwMode="auto">
          <a:xfrm>
            <a:off x="4626114" y="3199366"/>
            <a:ext cx="2262187" cy="366713"/>
          </a:xfrm>
          <a:prstGeom prst="callout1">
            <a:avLst>
              <a:gd name="adj1" fmla="val 120778"/>
              <a:gd name="adj2" fmla="val 94949"/>
              <a:gd name="adj3" fmla="val 123296"/>
              <a:gd name="adj4" fmla="val 18736"/>
            </a:avLst>
          </a:prstGeom>
          <a:noFill/>
          <a:ln w="9525">
            <a:solidFill>
              <a:srgbClr val="66FF33"/>
            </a:solidFill>
            <a:miter lim="800000"/>
            <a:head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66FF33"/>
                </a:solidFill>
                <a:latin typeface="等线" panose="02010600030101010101" charset="-122"/>
                <a:ea typeface="楷体_GB2312" pitchFamily="49" charset="-122"/>
              </a:rPr>
              <a:t>迭代初值。</a:t>
            </a:r>
            <a:endParaRPr kumimoji="0" lang="zh-CN" altLang="en-US" sz="2400">
              <a:solidFill>
                <a:srgbClr val="66FF33"/>
              </a:solidFill>
              <a:latin typeface="等线" panose="02010600030101010101" charset="-122"/>
              <a:ea typeface="楷体_GB2312" pitchFamily="49" charset="-122"/>
            </a:endParaRPr>
          </a:p>
        </p:txBody>
      </p:sp>
      <p:sp>
        <p:nvSpPr>
          <p:cNvPr id="45065" name="AutoShape 9"/>
          <p:cNvSpPr/>
          <p:nvPr/>
        </p:nvSpPr>
        <p:spPr bwMode="auto">
          <a:xfrm>
            <a:off x="9392061" y="2725341"/>
            <a:ext cx="1981200" cy="457200"/>
          </a:xfrm>
          <a:prstGeom prst="callout1">
            <a:avLst>
              <a:gd name="adj1" fmla="val 334847"/>
              <a:gd name="adj2" fmla="val -49824"/>
              <a:gd name="adj3" fmla="val 90403"/>
              <a:gd name="adj4" fmla="val 32750"/>
            </a:avLst>
          </a:prstGeom>
          <a:noFill/>
          <a:ln w="9525">
            <a:solidFill>
              <a:srgbClr val="FFFF00"/>
            </a:solidFill>
            <a:miter lim="800000"/>
            <a:head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00"/>
                </a:solidFill>
                <a:latin typeface="等线" panose="02010600030101010101" charset="-122"/>
                <a:ea typeface="楷体_GB2312" pitchFamily="49" charset="-122"/>
              </a:rPr>
              <a:t>迭代公式。</a:t>
            </a:r>
            <a:endParaRPr kumimoji="0" lang="zh-CN" altLang="en-US" sz="2400" dirty="0">
              <a:solidFill>
                <a:srgbClr val="FFFF00"/>
              </a:solidFill>
              <a:latin typeface="等线" panose="02010600030101010101" charset="-122"/>
              <a:ea typeface="楷体_GB2312" pitchFamily="49" charset="-122"/>
            </a:endParaRPr>
          </a:p>
        </p:txBody>
      </p:sp>
      <p:sp>
        <p:nvSpPr>
          <p:cNvPr id="45066" name="AutoShape 10"/>
          <p:cNvSpPr/>
          <p:nvPr/>
        </p:nvSpPr>
        <p:spPr bwMode="auto">
          <a:xfrm>
            <a:off x="6282155" y="4021949"/>
            <a:ext cx="533400" cy="1501395"/>
          </a:xfrm>
          <a:prstGeom prst="leftBracket">
            <a:avLst>
              <a:gd name="adj" fmla="val 0"/>
            </a:avLst>
          </a:prstGeom>
          <a:noFill/>
          <a:ln w="9525">
            <a:solidFill>
              <a:srgbClr val="CCFF33"/>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solidFill>
                <a:srgbClr val="CCFF33"/>
              </a:solidFill>
              <a:latin typeface="Arial" panose="020B0604020202020204" pitchFamily="34" charset="0"/>
              <a:ea typeface="楷体_GB2312" pitchFamily="49" charset="-122"/>
            </a:endParaRPr>
          </a:p>
        </p:txBody>
      </p:sp>
      <p:sp>
        <p:nvSpPr>
          <p:cNvPr id="45067" name="Text Box 11"/>
          <p:cNvSpPr txBox="1">
            <a:spLocks noChangeArrowheads="1"/>
          </p:cNvSpPr>
          <p:nvPr/>
        </p:nvSpPr>
        <p:spPr bwMode="auto">
          <a:xfrm>
            <a:off x="6326021" y="4214388"/>
            <a:ext cx="489534"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CCFF33"/>
                </a:solidFill>
                <a:ea typeface="楷体_GB2312" pitchFamily="49" charset="-122"/>
              </a:rPr>
              <a:t>迭代过程</a:t>
            </a:r>
            <a:endParaRPr lang="zh-CN" altLang="en-US" sz="2000" dirty="0">
              <a:solidFill>
                <a:srgbClr val="CCFF33"/>
              </a:solidFill>
              <a:ea typeface="楷体_GB2312" pitchFamily="49" charset="-122"/>
            </a:endParaRPr>
          </a:p>
        </p:txBody>
      </p:sp>
      <p:sp>
        <p:nvSpPr>
          <p:cNvPr id="45068" name="Text Box 12"/>
          <p:cNvSpPr txBox="1">
            <a:spLocks noChangeArrowheads="1"/>
          </p:cNvSpPr>
          <p:nvPr/>
        </p:nvSpPr>
        <p:spPr bwMode="auto">
          <a:xfrm>
            <a:off x="906395" y="5523344"/>
            <a:ext cx="3233875"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附加条件：</a:t>
            </a:r>
            <a:endParaRPr lang="zh-CN" altLang="en-US"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当</a:t>
            </a:r>
            <a:r>
              <a:rPr lang="en-US" altLang="zh-CN" sz="2400" dirty="0">
                <a:solidFill>
                  <a:srgbClr val="66FF33"/>
                </a:solidFill>
                <a:latin typeface="Arial" panose="020B0604020202020204" pitchFamily="34" charset="0"/>
                <a:ea typeface="楷体_GB2312" pitchFamily="49" charset="-122"/>
              </a:rPr>
              <a:t>| t |&lt;10</a:t>
            </a:r>
            <a:r>
              <a:rPr lang="en-US" altLang="zh-CN" sz="2400" baseline="30000" dirty="0">
                <a:solidFill>
                  <a:srgbClr val="66FF33"/>
                </a:solidFill>
                <a:latin typeface="Arial" panose="020B0604020202020204" pitchFamily="34" charset="0"/>
                <a:ea typeface="楷体_GB2312" pitchFamily="49" charset="-122"/>
              </a:rPr>
              <a:t>-5</a:t>
            </a:r>
            <a:r>
              <a:rPr lang="en-US" altLang="zh-CN" sz="2400" dirty="0">
                <a:solidFill>
                  <a:srgbClr val="66FF33"/>
                </a:solidFill>
                <a:latin typeface="Arial" panose="020B0604020202020204" pitchFamily="34" charset="0"/>
                <a:ea typeface="楷体_GB2312" pitchFamily="49" charset="-122"/>
              </a:rPr>
              <a:t>,</a:t>
            </a:r>
            <a:r>
              <a:rPr lang="zh-CN" altLang="en-US" sz="2400" dirty="0">
                <a:solidFill>
                  <a:srgbClr val="66FF33"/>
                </a:solidFill>
                <a:latin typeface="Arial" panose="020B0604020202020204" pitchFamily="34" charset="0"/>
                <a:ea typeface="楷体_GB2312" pitchFamily="49" charset="-122"/>
              </a:rPr>
              <a:t>结束运算。</a:t>
            </a:r>
            <a:endParaRPr lang="zh-CN" altLang="en-US" sz="2400" dirty="0">
              <a:solidFill>
                <a:srgbClr val="66FF33"/>
              </a:solidFill>
              <a:latin typeface="Arial" panose="020B0604020202020204" pitchFamily="34" charset="0"/>
              <a:ea typeface="楷体_GB2312" pitchFamily="49" charset="-122"/>
            </a:endParaRPr>
          </a:p>
        </p:txBody>
      </p:sp>
      <p:sp>
        <p:nvSpPr>
          <p:cNvPr id="15" name="Text Box 6"/>
          <p:cNvSpPr txBox="1">
            <a:spLocks noChangeArrowheads="1"/>
          </p:cNvSpPr>
          <p:nvPr/>
        </p:nvSpPr>
        <p:spPr bwMode="auto">
          <a:xfrm>
            <a:off x="7121525" y="4923705"/>
            <a:ext cx="340539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if (fabs(t) &lt; 1e-5) break;</a:t>
            </a:r>
            <a:endParaRPr lang="en-US" altLang="zh-CN" sz="2400" dirty="0">
              <a:solidFill>
                <a:srgbClr val="66FF33"/>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linds(horizontal)">
                                      <p:cBhvr>
                                        <p:cTn id="7" dur="500"/>
                                        <p:tgtEl>
                                          <p:spTgt spid="45058"/>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box(in)">
                                      <p:cBhvr>
                                        <p:cTn id="12" dur="500"/>
                                        <p:tgtEl>
                                          <p:spTgt spid="4505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0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50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50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5063"/>
                                        </p:tgtEl>
                                        <p:attrNameLst>
                                          <p:attrName>style.visibility</p:attrName>
                                        </p:attrNameLst>
                                      </p:cBhvr>
                                      <p:to>
                                        <p:strVal val="visible"/>
                                      </p:to>
                                    </p:set>
                                    <p:animEffect transition="in" filter="wipe(up)">
                                      <p:cBhvr>
                                        <p:cTn id="29" dur="500"/>
                                        <p:tgtEl>
                                          <p:spTgt spid="4506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5064"/>
                                        </p:tgtEl>
                                        <p:attrNameLst>
                                          <p:attrName>style.visibility</p:attrName>
                                        </p:attrNameLst>
                                      </p:cBhvr>
                                      <p:to>
                                        <p:strVal val="visible"/>
                                      </p:to>
                                    </p:set>
                                    <p:animEffect transition="in" filter="wipe(left)">
                                      <p:cBhvr>
                                        <p:cTn id="34" dur="500"/>
                                        <p:tgtEl>
                                          <p:spTgt spid="45064"/>
                                        </p:tgtEl>
                                      </p:cBhvr>
                                    </p:animEffect>
                                  </p:childTnLst>
                                  <p:subTnLst>
                                    <p:set>
                                      <p:cBhvr override="childStyle">
                                        <p:cTn dur="1" fill="hold" display="0" masterRel="nextClick" afterEffect="1"/>
                                        <p:tgtEl>
                                          <p:spTgt spid="4506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5065"/>
                                        </p:tgtEl>
                                        <p:attrNameLst>
                                          <p:attrName>style.visibility</p:attrName>
                                        </p:attrNameLst>
                                      </p:cBhvr>
                                      <p:to>
                                        <p:strVal val="visible"/>
                                      </p:to>
                                    </p:set>
                                    <p:animEffect transition="in" filter="wipe(left)">
                                      <p:cBhvr>
                                        <p:cTn id="39" dur="500"/>
                                        <p:tgtEl>
                                          <p:spTgt spid="45065"/>
                                        </p:tgtEl>
                                      </p:cBhvr>
                                    </p:animEffect>
                                  </p:childTnLst>
                                  <p:subTnLst>
                                    <p:set>
                                      <p:cBhvr override="childStyle">
                                        <p:cTn dur="1" fill="hold" display="0" masterRel="nextClick" afterEffect="1"/>
                                        <p:tgtEl>
                                          <p:spTgt spid="45065"/>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45066"/>
                                        </p:tgtEl>
                                        <p:attrNameLst>
                                          <p:attrName>style.visibility</p:attrName>
                                        </p:attrNameLst>
                                      </p:cBhvr>
                                      <p:to>
                                        <p:strVal val="visible"/>
                                      </p:to>
                                    </p:set>
                                    <p:animEffect transition="in" filter="barn(outHorizontal)">
                                      <p:cBhvr>
                                        <p:cTn id="44" dur="500"/>
                                        <p:tgtEl>
                                          <p:spTgt spid="45066"/>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45067"/>
                                        </p:tgtEl>
                                        <p:attrNameLst>
                                          <p:attrName>style.visibility</p:attrName>
                                        </p:attrNameLst>
                                      </p:cBhvr>
                                      <p:to>
                                        <p:strVal val="visible"/>
                                      </p:to>
                                    </p:set>
                                    <p:animEffect transition="in" filter="slide(fromLeft)">
                                      <p:cBhvr>
                                        <p:cTn id="49" dur="500"/>
                                        <p:tgtEl>
                                          <p:spTgt spid="45067"/>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45068"/>
                                        </p:tgtEl>
                                        <p:attrNameLst>
                                          <p:attrName>style.visibility</p:attrName>
                                        </p:attrNameLst>
                                      </p:cBhvr>
                                      <p:to>
                                        <p:strVal val="visible"/>
                                      </p:to>
                                    </p:set>
                                    <p:animEffect transition="in" filter="slide(fromBottom)">
                                      <p:cBhvr>
                                        <p:cTn id="54" dur="500"/>
                                        <p:tgtEl>
                                          <p:spTgt spid="4506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59" grpId="0" autoUpdateAnimBg="0"/>
      <p:bldP spid="45060" grpId="0" autoUpdateAnimBg="0"/>
      <p:bldP spid="45061" grpId="0" autoUpdateAnimBg="0"/>
      <p:bldP spid="45062" grpId="0" autoUpdateAnimBg="0"/>
      <p:bldP spid="45063" grpId="0" autoUpdateAnimBg="0"/>
      <p:bldP spid="45064" grpId="0" animBg="1" autoUpdateAnimBg="0"/>
      <p:bldP spid="45065" grpId="0" animBg="1" autoUpdateAnimBg="0"/>
      <p:bldP spid="45066" grpId="0" animBg="1" autoUpdateAnimBg="0"/>
      <p:bldP spid="45067" grpId="0" autoUpdateAnimBg="0"/>
      <p:bldP spid="45068" grpId="0" autoUpdateAnimBg="0"/>
      <p:bldP spid="1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Text Box 3"/>
          <p:cNvSpPr>
            <a:spLocks noGrp="1" noChangeArrowheads="1"/>
          </p:cNvSpPr>
          <p:nvPr>
            <p:ph type="title"/>
          </p:nvPr>
        </p:nvSpPr>
        <p:spPr>
          <a:xfrm>
            <a:off x="267856" y="385618"/>
            <a:ext cx="9714345" cy="381000"/>
          </a:xfrm>
          <a:noFill/>
        </p:spPr>
        <p:txBody>
          <a:bodyPr>
            <a:normAutofit fontScale="90000"/>
          </a:bodyPr>
          <a:lstStyle/>
          <a:p>
            <a:pPr algn="l"/>
            <a:r>
              <a:rPr lang="en-US" altLang="zh-CN" sz="2400" b="1" dirty="0">
                <a:solidFill>
                  <a:srgbClr val="FFFFCC"/>
                </a:solidFill>
                <a:latin typeface="Arial" panose="020B0604020202020204" pitchFamily="34" charset="0"/>
                <a:ea typeface="华文新魏" panose="02010800040101010101" pitchFamily="2" charset="-122"/>
              </a:rPr>
              <a:t>       ⒉</a:t>
            </a:r>
            <a:r>
              <a:rPr lang="zh-CN" altLang="en-US" sz="2400" b="1" dirty="0">
                <a:solidFill>
                  <a:srgbClr val="FFFFCC"/>
                </a:solidFill>
                <a:ea typeface="楷体_GB2312" pitchFamily="49" charset="-122"/>
              </a:rPr>
              <a:t>用梯形法求定积分</a:t>
            </a:r>
            <a:endParaRPr lang="zh-CN" altLang="en-US" sz="2400" b="1" dirty="0">
              <a:solidFill>
                <a:srgbClr val="FFFFCC"/>
              </a:solidFill>
              <a:ea typeface="楷体_GB2312" pitchFamily="49" charset="-122"/>
            </a:endParaRPr>
          </a:p>
        </p:txBody>
      </p:sp>
      <p:sp>
        <p:nvSpPr>
          <p:cNvPr id="52229" name="Line 5"/>
          <p:cNvSpPr>
            <a:spLocks noChangeShapeType="1"/>
          </p:cNvSpPr>
          <p:nvPr/>
        </p:nvSpPr>
        <p:spPr bwMode="auto">
          <a:xfrm>
            <a:off x="7032785" y="3100388"/>
            <a:ext cx="3095625" cy="0"/>
          </a:xfrm>
          <a:prstGeom prst="line">
            <a:avLst/>
          </a:prstGeom>
          <a:noFill/>
          <a:ln w="2857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0" name="Freeform 6"/>
          <p:cNvSpPr/>
          <p:nvPr/>
        </p:nvSpPr>
        <p:spPr bwMode="auto">
          <a:xfrm>
            <a:off x="7666198" y="1728788"/>
            <a:ext cx="2251075" cy="838200"/>
          </a:xfrm>
          <a:custGeom>
            <a:avLst/>
            <a:gdLst>
              <a:gd name="T0" fmla="*/ 0 w 1536"/>
              <a:gd name="T1" fmla="*/ 2147483646 h 352"/>
              <a:gd name="T2" fmla="*/ 2147483646 w 1536"/>
              <a:gd name="T3" fmla="*/ 2147483646 h 352"/>
              <a:gd name="T4" fmla="*/ 2147483646 w 1536"/>
              <a:gd name="T5" fmla="*/ 2147483646 h 352"/>
              <a:gd name="T6" fmla="*/ 0 60000 65536"/>
              <a:gd name="T7" fmla="*/ 0 60000 65536"/>
              <a:gd name="T8" fmla="*/ 0 60000 65536"/>
              <a:gd name="T9" fmla="*/ 0 w 1536"/>
              <a:gd name="T10" fmla="*/ 0 h 352"/>
              <a:gd name="T11" fmla="*/ 1536 w 1536"/>
              <a:gd name="T12" fmla="*/ 352 h 352"/>
            </a:gdLst>
            <a:ahLst/>
            <a:cxnLst>
              <a:cxn ang="T6">
                <a:pos x="T0" y="T1"/>
              </a:cxn>
              <a:cxn ang="T7">
                <a:pos x="T2" y="T3"/>
              </a:cxn>
              <a:cxn ang="T8">
                <a:pos x="T4" y="T5"/>
              </a:cxn>
            </a:cxnLst>
            <a:rect l="T9" t="T10" r="T11" b="T12"/>
            <a:pathLst>
              <a:path w="1536" h="352">
                <a:moveTo>
                  <a:pt x="0" y="352"/>
                </a:moveTo>
                <a:cubicBezTo>
                  <a:pt x="424" y="192"/>
                  <a:pt x="848" y="32"/>
                  <a:pt x="1104" y="16"/>
                </a:cubicBezTo>
                <a:cubicBezTo>
                  <a:pt x="1360" y="0"/>
                  <a:pt x="1472" y="208"/>
                  <a:pt x="1536" y="256"/>
                </a:cubicBezTo>
              </a:path>
            </a:pathLst>
          </a:custGeom>
          <a:noFill/>
          <a:ln w="25400">
            <a:solidFill>
              <a:srgbClr val="FFFF00"/>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2231" name="Line 7"/>
          <p:cNvSpPr>
            <a:spLocks noChangeShapeType="1"/>
          </p:cNvSpPr>
          <p:nvPr/>
        </p:nvSpPr>
        <p:spPr bwMode="auto">
          <a:xfrm flipV="1">
            <a:off x="7315359" y="1423988"/>
            <a:ext cx="0" cy="2590800"/>
          </a:xfrm>
          <a:prstGeom prst="line">
            <a:avLst/>
          </a:prstGeom>
          <a:noFill/>
          <a:ln w="254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2" name="Text Box 8"/>
          <p:cNvSpPr txBox="1">
            <a:spLocks noChangeArrowheads="1"/>
          </p:cNvSpPr>
          <p:nvPr/>
        </p:nvSpPr>
        <p:spPr bwMode="auto">
          <a:xfrm>
            <a:off x="6334284" y="3176588"/>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( 0,0 )</a:t>
            </a:r>
            <a:endParaRPr lang="en-US" altLang="zh-CN" sz="2400">
              <a:solidFill>
                <a:srgbClr val="FFFF00"/>
              </a:solidFill>
              <a:latin typeface="Arial" panose="020B0604020202020204" pitchFamily="34" charset="0"/>
              <a:ea typeface="楷体_GB2312" pitchFamily="49" charset="-122"/>
            </a:endParaRPr>
          </a:p>
        </p:txBody>
      </p:sp>
      <p:sp>
        <p:nvSpPr>
          <p:cNvPr id="52233" name="Text Box 9"/>
          <p:cNvSpPr txBox="1">
            <a:spLocks noChangeArrowheads="1"/>
          </p:cNvSpPr>
          <p:nvPr/>
        </p:nvSpPr>
        <p:spPr bwMode="auto">
          <a:xfrm>
            <a:off x="6823235" y="1423988"/>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y</a:t>
            </a:r>
            <a:endParaRPr lang="en-US" altLang="zh-CN" sz="2400">
              <a:solidFill>
                <a:srgbClr val="FFFF00"/>
              </a:solidFill>
              <a:latin typeface="Arial" panose="020B0604020202020204" pitchFamily="34" charset="0"/>
              <a:ea typeface="楷体_GB2312" pitchFamily="49" charset="-122"/>
            </a:endParaRPr>
          </a:p>
        </p:txBody>
      </p:sp>
      <p:sp>
        <p:nvSpPr>
          <p:cNvPr id="52234" name="Text Box 10"/>
          <p:cNvSpPr txBox="1">
            <a:spLocks noChangeArrowheads="1"/>
          </p:cNvSpPr>
          <p:nvPr/>
        </p:nvSpPr>
        <p:spPr bwMode="auto">
          <a:xfrm>
            <a:off x="10107772" y="31003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x</a:t>
            </a:r>
            <a:endParaRPr lang="en-US" altLang="zh-CN" sz="2400">
              <a:solidFill>
                <a:srgbClr val="FFFF00"/>
              </a:solidFill>
              <a:latin typeface="Arial" panose="020B0604020202020204" pitchFamily="34" charset="0"/>
              <a:ea typeface="楷体_GB2312" pitchFamily="49" charset="-122"/>
            </a:endParaRPr>
          </a:p>
        </p:txBody>
      </p:sp>
      <p:sp>
        <p:nvSpPr>
          <p:cNvPr id="52235" name="Text Box 11"/>
          <p:cNvSpPr txBox="1">
            <a:spLocks noChangeArrowheads="1"/>
          </p:cNvSpPr>
          <p:nvPr/>
        </p:nvSpPr>
        <p:spPr bwMode="auto">
          <a:xfrm>
            <a:off x="9307672" y="1271588"/>
            <a:ext cx="65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f(x)</a:t>
            </a:r>
            <a:endParaRPr lang="en-US" altLang="zh-CN" sz="2400">
              <a:solidFill>
                <a:srgbClr val="FFFF00"/>
              </a:solidFill>
              <a:latin typeface="Arial" panose="020B0604020202020204" pitchFamily="34" charset="0"/>
              <a:ea typeface="楷体_GB2312" pitchFamily="49" charset="-122"/>
            </a:endParaRPr>
          </a:p>
        </p:txBody>
      </p:sp>
      <p:sp>
        <p:nvSpPr>
          <p:cNvPr id="52236" name="Line 12"/>
          <p:cNvSpPr>
            <a:spLocks noChangeShapeType="1"/>
          </p:cNvSpPr>
          <p:nvPr/>
        </p:nvSpPr>
        <p:spPr bwMode="auto">
          <a:xfrm>
            <a:off x="7947184" y="2413000"/>
            <a:ext cx="0" cy="685800"/>
          </a:xfrm>
          <a:prstGeom prst="line">
            <a:avLst/>
          </a:prstGeom>
          <a:noFill/>
          <a:ln w="254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7" name="Line 13"/>
          <p:cNvSpPr>
            <a:spLocks noChangeShapeType="1"/>
          </p:cNvSpPr>
          <p:nvPr/>
        </p:nvSpPr>
        <p:spPr bwMode="auto">
          <a:xfrm>
            <a:off x="9636284" y="1957388"/>
            <a:ext cx="0" cy="1143000"/>
          </a:xfrm>
          <a:prstGeom prst="line">
            <a:avLst/>
          </a:prstGeom>
          <a:noFill/>
          <a:ln w="25400">
            <a:solidFill>
              <a:srgbClr val="FFFF0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52238" name="Text Box 14"/>
          <p:cNvSpPr txBox="1">
            <a:spLocks noChangeArrowheads="1"/>
          </p:cNvSpPr>
          <p:nvPr/>
        </p:nvSpPr>
        <p:spPr bwMode="auto">
          <a:xfrm>
            <a:off x="7801134" y="3206751"/>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FFFF00"/>
                </a:solidFill>
                <a:latin typeface="Arial" panose="020B0604020202020204" pitchFamily="34" charset="0"/>
                <a:ea typeface="楷体_GB2312" pitchFamily="49" charset="-122"/>
              </a:rPr>
              <a:t>a</a:t>
            </a:r>
            <a:endParaRPr lang="en-US" altLang="zh-CN" sz="2000">
              <a:solidFill>
                <a:srgbClr val="FFFF00"/>
              </a:solidFill>
              <a:latin typeface="Arial" panose="020B0604020202020204" pitchFamily="34" charset="0"/>
              <a:ea typeface="楷体_GB2312" pitchFamily="49" charset="-122"/>
            </a:endParaRPr>
          </a:p>
        </p:txBody>
      </p:sp>
      <p:sp>
        <p:nvSpPr>
          <p:cNvPr id="52239" name="Text Box 15"/>
          <p:cNvSpPr txBox="1">
            <a:spLocks noChangeArrowheads="1"/>
          </p:cNvSpPr>
          <p:nvPr/>
        </p:nvSpPr>
        <p:spPr bwMode="auto">
          <a:xfrm>
            <a:off x="9475948" y="3176589"/>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FFFF00"/>
                </a:solidFill>
                <a:latin typeface="Arial" panose="020B0604020202020204" pitchFamily="34" charset="0"/>
                <a:ea typeface="楷体_GB2312" pitchFamily="49" charset="-122"/>
              </a:rPr>
              <a:t>b</a:t>
            </a:r>
            <a:endParaRPr lang="en-US" altLang="zh-CN" sz="2000">
              <a:solidFill>
                <a:srgbClr val="FFFF00"/>
              </a:solidFill>
              <a:latin typeface="Arial" panose="020B0604020202020204" pitchFamily="34" charset="0"/>
              <a:ea typeface="楷体_GB2312" pitchFamily="49" charset="-122"/>
            </a:endParaRPr>
          </a:p>
        </p:txBody>
      </p:sp>
      <p:sp>
        <p:nvSpPr>
          <p:cNvPr id="52240" name="AutoShape 16"/>
          <p:cNvSpPr/>
          <p:nvPr/>
        </p:nvSpPr>
        <p:spPr bwMode="auto">
          <a:xfrm>
            <a:off x="10039509" y="510350"/>
            <a:ext cx="844550" cy="412750"/>
          </a:xfrm>
          <a:prstGeom prst="borderCallout1">
            <a:avLst>
              <a:gd name="adj1" fmla="val 27694"/>
              <a:gd name="adj2" fmla="val -9023"/>
              <a:gd name="adj3" fmla="val 396537"/>
              <a:gd name="adj4" fmla="val -190977"/>
            </a:avLst>
          </a:prstGeom>
          <a:noFill/>
          <a:ln w="15875">
            <a:solidFill>
              <a:srgbClr val="66FF33"/>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000">
                <a:solidFill>
                  <a:srgbClr val="66FF33"/>
                </a:solidFill>
                <a:latin typeface="Arial" panose="020B0604020202020204" pitchFamily="34" charset="0"/>
                <a:ea typeface="楷体_GB2312" pitchFamily="49" charset="-122"/>
              </a:rPr>
              <a:t>面积</a:t>
            </a:r>
            <a:endParaRPr kumimoji="0" lang="zh-CN" altLang="en-US" sz="2000">
              <a:solidFill>
                <a:srgbClr val="66FF33"/>
              </a:solidFill>
              <a:latin typeface="Arial" panose="020B0604020202020204" pitchFamily="34" charset="0"/>
              <a:ea typeface="楷体_GB2312" pitchFamily="49" charset="-122"/>
            </a:endParaRPr>
          </a:p>
        </p:txBody>
      </p:sp>
      <p:sp>
        <p:nvSpPr>
          <p:cNvPr id="52241" name="Line 17"/>
          <p:cNvSpPr>
            <a:spLocks noChangeShapeType="1"/>
          </p:cNvSpPr>
          <p:nvPr/>
        </p:nvSpPr>
        <p:spPr bwMode="auto">
          <a:xfrm flipV="1">
            <a:off x="8791734" y="1957388"/>
            <a:ext cx="0" cy="1143000"/>
          </a:xfrm>
          <a:prstGeom prst="line">
            <a:avLst/>
          </a:prstGeom>
          <a:noFill/>
          <a:ln w="254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2" name="Line 18"/>
          <p:cNvSpPr>
            <a:spLocks noChangeShapeType="1"/>
          </p:cNvSpPr>
          <p:nvPr/>
        </p:nvSpPr>
        <p:spPr bwMode="auto">
          <a:xfrm flipV="1">
            <a:off x="8344059" y="2185988"/>
            <a:ext cx="0" cy="914400"/>
          </a:xfrm>
          <a:prstGeom prst="line">
            <a:avLst/>
          </a:prstGeom>
          <a:noFill/>
          <a:ln w="254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3" name="Line 19"/>
          <p:cNvSpPr>
            <a:spLocks noChangeShapeType="1"/>
          </p:cNvSpPr>
          <p:nvPr/>
        </p:nvSpPr>
        <p:spPr bwMode="auto">
          <a:xfrm>
            <a:off x="9214009" y="1804988"/>
            <a:ext cx="0" cy="1295400"/>
          </a:xfrm>
          <a:prstGeom prst="line">
            <a:avLst/>
          </a:prstGeom>
          <a:noFill/>
          <a:ln w="25400">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5" name="AutoShape 21"/>
          <p:cNvSpPr/>
          <p:nvPr/>
        </p:nvSpPr>
        <p:spPr bwMode="auto">
          <a:xfrm>
            <a:off x="10484009" y="2497139"/>
            <a:ext cx="844550" cy="422275"/>
          </a:xfrm>
          <a:prstGeom prst="borderCallout1">
            <a:avLst>
              <a:gd name="adj1" fmla="val 27069"/>
              <a:gd name="adj2" fmla="val -9023"/>
              <a:gd name="adj3" fmla="val 143986"/>
              <a:gd name="adj4" fmla="val -125565"/>
            </a:avLst>
          </a:prstGeom>
          <a:noFill/>
          <a:ln w="25400">
            <a:solidFill>
              <a:srgbClr val="FFFF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srgbClr val="FFFF00"/>
                </a:solidFill>
                <a:latin typeface="Arial" panose="020B0604020202020204" pitchFamily="34" charset="0"/>
                <a:ea typeface="楷体_GB2312" pitchFamily="49" charset="-122"/>
              </a:rPr>
              <a:t>h</a:t>
            </a:r>
            <a:endParaRPr kumimoji="0" lang="en-US" altLang="zh-CN" sz="2000">
              <a:solidFill>
                <a:srgbClr val="FFFF00"/>
              </a:solidFill>
              <a:latin typeface="Arial" panose="020B0604020202020204" pitchFamily="34" charset="0"/>
              <a:ea typeface="楷体_GB2312" pitchFamily="49" charset="-122"/>
            </a:endParaRPr>
          </a:p>
        </p:txBody>
      </p:sp>
      <p:sp>
        <p:nvSpPr>
          <p:cNvPr id="52246" name="Line 22"/>
          <p:cNvSpPr>
            <a:spLocks noChangeShapeType="1"/>
          </p:cNvSpPr>
          <p:nvPr/>
        </p:nvSpPr>
        <p:spPr bwMode="auto">
          <a:xfrm>
            <a:off x="8344059" y="2185988"/>
            <a:ext cx="0" cy="914400"/>
          </a:xfrm>
          <a:prstGeom prst="line">
            <a:avLst/>
          </a:prstGeom>
          <a:noFill/>
          <a:ln w="25400">
            <a:solidFill>
              <a:srgbClr val="66FF33"/>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52247" name="Line 23"/>
          <p:cNvSpPr>
            <a:spLocks noChangeShapeType="1"/>
          </p:cNvSpPr>
          <p:nvPr/>
        </p:nvSpPr>
        <p:spPr bwMode="auto">
          <a:xfrm>
            <a:off x="8791734" y="1955800"/>
            <a:ext cx="0" cy="1143000"/>
          </a:xfrm>
          <a:prstGeom prst="line">
            <a:avLst/>
          </a:prstGeom>
          <a:noFill/>
          <a:ln w="25400">
            <a:solidFill>
              <a:srgbClr val="66FF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8" name="Line 24"/>
          <p:cNvSpPr>
            <a:spLocks noChangeShapeType="1"/>
          </p:cNvSpPr>
          <p:nvPr/>
        </p:nvSpPr>
        <p:spPr bwMode="auto">
          <a:xfrm flipV="1">
            <a:off x="8344060" y="1957388"/>
            <a:ext cx="447675" cy="228600"/>
          </a:xfrm>
          <a:prstGeom prst="line">
            <a:avLst/>
          </a:prstGeom>
          <a:noFill/>
          <a:ln w="25400">
            <a:solidFill>
              <a:srgbClr val="66FF33"/>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52249" name="Line 25"/>
          <p:cNvSpPr>
            <a:spLocks noChangeShapeType="1"/>
          </p:cNvSpPr>
          <p:nvPr/>
        </p:nvSpPr>
        <p:spPr bwMode="auto">
          <a:xfrm>
            <a:off x="8344060" y="3100388"/>
            <a:ext cx="447675" cy="0"/>
          </a:xfrm>
          <a:prstGeom prst="line">
            <a:avLst/>
          </a:prstGeom>
          <a:noFill/>
          <a:ln w="25400">
            <a:solidFill>
              <a:srgbClr val="66FF33"/>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52250" name="Text Box 26"/>
          <p:cNvSpPr txBox="1">
            <a:spLocks noChangeArrowheads="1"/>
          </p:cNvSpPr>
          <p:nvPr/>
        </p:nvSpPr>
        <p:spPr bwMode="auto">
          <a:xfrm>
            <a:off x="8217060" y="32527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00FF00"/>
                </a:solidFill>
                <a:latin typeface="Arial" panose="020B0604020202020204" pitchFamily="34" charset="0"/>
                <a:ea typeface="楷体_GB2312" pitchFamily="49" charset="-122"/>
              </a:rPr>
              <a:t>x</a:t>
            </a:r>
            <a:endParaRPr lang="en-US" altLang="zh-CN" sz="2400">
              <a:solidFill>
                <a:srgbClr val="00FF00"/>
              </a:solidFill>
              <a:latin typeface="Arial" panose="020B0604020202020204" pitchFamily="34" charset="0"/>
              <a:ea typeface="楷体_GB2312" pitchFamily="49" charset="-122"/>
            </a:endParaRPr>
          </a:p>
        </p:txBody>
      </p:sp>
      <p:sp>
        <p:nvSpPr>
          <p:cNvPr id="52252" name="Text Box 28"/>
          <p:cNvSpPr txBox="1">
            <a:spLocks noChangeArrowheads="1"/>
          </p:cNvSpPr>
          <p:nvPr/>
        </p:nvSpPr>
        <p:spPr bwMode="auto">
          <a:xfrm>
            <a:off x="840582" y="1574800"/>
            <a:ext cx="506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华文新魏" panose="02010800040101010101" pitchFamily="2" charset="-122"/>
              </a:rPr>
              <a:t>①</a:t>
            </a:r>
            <a:r>
              <a:rPr lang="zh-CN" altLang="en-US" sz="2400">
                <a:solidFill>
                  <a:srgbClr val="FFFFCC"/>
                </a:solidFill>
                <a:latin typeface="Arial" panose="020B0604020202020204" pitchFamily="34" charset="0"/>
                <a:ea typeface="楷体_GB2312" pitchFamily="49" charset="-122"/>
              </a:rPr>
              <a:t>将 </a:t>
            </a:r>
            <a:r>
              <a:rPr lang="en-US" altLang="zh-CN" sz="2400">
                <a:solidFill>
                  <a:srgbClr val="FFFFCC"/>
                </a:solidFill>
                <a:latin typeface="Arial" panose="020B0604020202020204" pitchFamily="34" charset="0"/>
                <a:ea typeface="楷体_GB2312" pitchFamily="49" charset="-122"/>
              </a:rPr>
              <a:t>[a</a:t>
            </a:r>
            <a:r>
              <a:rPr lang="zh-CN" altLang="en-US" sz="2400">
                <a:solidFill>
                  <a:srgbClr val="FFFFCC"/>
                </a:solidFill>
                <a:latin typeface="Arial" panose="020B0604020202020204" pitchFamily="34" charset="0"/>
                <a:ea typeface="楷体_GB2312" pitchFamily="49" charset="-122"/>
              </a:rPr>
              <a:t>，</a:t>
            </a:r>
            <a:r>
              <a:rPr lang="en-US" altLang="zh-CN" sz="2400">
                <a:solidFill>
                  <a:srgbClr val="FFFFCC"/>
                </a:solidFill>
                <a:latin typeface="Arial" panose="020B0604020202020204" pitchFamily="34" charset="0"/>
                <a:ea typeface="楷体_GB2312" pitchFamily="49" charset="-122"/>
              </a:rPr>
              <a:t>b]</a:t>
            </a:r>
            <a:r>
              <a:rPr lang="zh-CN" altLang="en-US" sz="2400">
                <a:solidFill>
                  <a:srgbClr val="FFFFCC"/>
                </a:solidFill>
                <a:latin typeface="Arial" panose="020B0604020202020204" pitchFamily="34" charset="0"/>
                <a:ea typeface="楷体_GB2312" pitchFamily="49" charset="-122"/>
              </a:rPr>
              <a:t>分为</a:t>
            </a:r>
            <a:r>
              <a:rPr lang="en-US" altLang="zh-CN" sz="2400">
                <a:solidFill>
                  <a:srgbClr val="FFFFCC"/>
                </a:solidFill>
                <a:latin typeface="Arial" panose="020B0604020202020204" pitchFamily="34" charset="0"/>
                <a:ea typeface="楷体_GB2312" pitchFamily="49" charset="-122"/>
              </a:rPr>
              <a:t>n</a:t>
            </a:r>
            <a:r>
              <a:rPr lang="zh-CN" altLang="en-US" sz="2400">
                <a:solidFill>
                  <a:srgbClr val="FFFFCC"/>
                </a:solidFill>
                <a:latin typeface="Arial" panose="020B0604020202020204" pitchFamily="34" charset="0"/>
                <a:ea typeface="楷体_GB2312" pitchFamily="49" charset="-122"/>
              </a:rPr>
              <a:t>等份，</a:t>
            </a:r>
            <a:r>
              <a:rPr lang="en-US" altLang="zh-CN" sz="2400">
                <a:solidFill>
                  <a:srgbClr val="FFFFCC"/>
                </a:solidFill>
                <a:latin typeface="Arial" panose="020B0604020202020204" pitchFamily="34" charset="0"/>
                <a:ea typeface="楷体_GB2312" pitchFamily="49" charset="-122"/>
              </a:rPr>
              <a:t>h=(b-a)/n</a:t>
            </a:r>
            <a:r>
              <a:rPr lang="zh-CN" altLang="en-US" sz="2400">
                <a:solidFill>
                  <a:srgbClr val="FFFFCC"/>
                </a:solidFill>
                <a:latin typeface="Arial" panose="020B0604020202020204" pitchFamily="34" charset="0"/>
                <a:ea typeface="楷体_GB2312" pitchFamily="49" charset="-122"/>
              </a:rPr>
              <a:t>；</a:t>
            </a:r>
            <a:endParaRPr lang="zh-CN" altLang="en-US" sz="2400">
              <a:solidFill>
                <a:srgbClr val="FFFFCC"/>
              </a:solidFill>
              <a:latin typeface="Arial" panose="020B0604020202020204" pitchFamily="34" charset="0"/>
              <a:ea typeface="楷体_GB2312" pitchFamily="49" charset="-122"/>
            </a:endParaRPr>
          </a:p>
        </p:txBody>
      </p:sp>
      <p:sp>
        <p:nvSpPr>
          <p:cNvPr id="52253" name="Text Box 29"/>
          <p:cNvSpPr txBox="1">
            <a:spLocks noChangeArrowheads="1"/>
          </p:cNvSpPr>
          <p:nvPr/>
        </p:nvSpPr>
        <p:spPr bwMode="auto">
          <a:xfrm>
            <a:off x="840581" y="2019300"/>
            <a:ext cx="47434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华文新魏" panose="02010800040101010101" pitchFamily="2" charset="-122"/>
              </a:rPr>
              <a:t>②</a:t>
            </a:r>
            <a:r>
              <a:rPr lang="zh-CN" altLang="en-US" sz="2400">
                <a:solidFill>
                  <a:srgbClr val="FFFFCC"/>
                </a:solidFill>
                <a:latin typeface="Arial" panose="020B0604020202020204" pitchFamily="34" charset="0"/>
                <a:ea typeface="楷体_GB2312" pitchFamily="49" charset="-122"/>
              </a:rPr>
              <a:t>求</a:t>
            </a:r>
            <a:r>
              <a:rPr lang="en-US" altLang="zh-CN" sz="2400">
                <a:solidFill>
                  <a:srgbClr val="FFFFCC"/>
                </a:solidFill>
                <a:latin typeface="Arial" panose="020B0604020202020204" pitchFamily="34" charset="0"/>
                <a:ea typeface="楷体_GB2312" pitchFamily="49" charset="-122"/>
              </a:rPr>
              <a:t>n</a:t>
            </a:r>
            <a:r>
              <a:rPr lang="zh-CN" altLang="en-US" sz="2400">
                <a:solidFill>
                  <a:srgbClr val="FFFFCC"/>
                </a:solidFill>
                <a:latin typeface="Arial" panose="020B0604020202020204" pitchFamily="34" charset="0"/>
                <a:ea typeface="楷体_GB2312" pitchFamily="49" charset="-122"/>
              </a:rPr>
              <a:t>个梯形面积之和，第</a:t>
            </a:r>
            <a:r>
              <a:rPr lang="en-US" altLang="zh-CN" sz="2400">
                <a:solidFill>
                  <a:srgbClr val="FFFFCC"/>
                </a:solidFill>
                <a:latin typeface="Arial" panose="020B0604020202020204" pitchFamily="34" charset="0"/>
                <a:ea typeface="楷体_GB2312" pitchFamily="49" charset="-122"/>
              </a:rPr>
              <a:t>i</a:t>
            </a:r>
            <a:r>
              <a:rPr lang="zh-CN" altLang="en-US" sz="2400">
                <a:solidFill>
                  <a:srgbClr val="FFFFCC"/>
                </a:solidFill>
                <a:latin typeface="Arial" panose="020B0604020202020204" pitchFamily="34" charset="0"/>
                <a:ea typeface="楷体_GB2312" pitchFamily="49" charset="-122"/>
              </a:rPr>
              <a:t>小面积</a:t>
            </a:r>
            <a:endParaRPr lang="zh-CN" altLang="en-US"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x=x+h</a:t>
            </a:r>
            <a:endParaRPr lang="en-US" altLang="zh-CN" sz="240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f1=f(x)                     </a:t>
            </a:r>
            <a:r>
              <a:rPr lang="zh-CN" altLang="en-US" sz="2400">
                <a:solidFill>
                  <a:srgbClr val="FFFF00"/>
                </a:solidFill>
                <a:latin typeface="Arial" panose="020B0604020202020204" pitchFamily="34" charset="0"/>
                <a:ea typeface="楷体_GB2312" pitchFamily="49" charset="-122"/>
              </a:rPr>
              <a:t>下底</a:t>
            </a:r>
            <a:endParaRPr lang="zh-CN" altLang="en-US" sz="240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s=s+ (f0+f1)*h/2  </a:t>
            </a:r>
            <a:endParaRPr lang="en-US" altLang="zh-CN" sz="240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f0=f1                       </a:t>
            </a:r>
            <a:r>
              <a:rPr lang="zh-CN" altLang="en-US" sz="2400">
                <a:solidFill>
                  <a:srgbClr val="FFFF00"/>
                </a:solidFill>
                <a:latin typeface="Arial" panose="020B0604020202020204" pitchFamily="34" charset="0"/>
                <a:ea typeface="楷体_GB2312" pitchFamily="49" charset="-122"/>
              </a:rPr>
              <a:t>迭代</a:t>
            </a:r>
            <a:endParaRPr lang="zh-CN" altLang="en-US" sz="2400">
              <a:solidFill>
                <a:srgbClr val="FFFF00"/>
              </a:solidFill>
              <a:latin typeface="Arial" panose="020B0604020202020204" pitchFamily="34" charset="0"/>
              <a:ea typeface="楷体_GB2312" pitchFamily="49" charset="-122"/>
            </a:endParaRPr>
          </a:p>
        </p:txBody>
      </p:sp>
      <p:sp>
        <p:nvSpPr>
          <p:cNvPr id="52254" name="Text Box 30"/>
          <p:cNvSpPr txBox="1">
            <a:spLocks noChangeArrowheads="1"/>
          </p:cNvSpPr>
          <p:nvPr/>
        </p:nvSpPr>
        <p:spPr bwMode="auto">
          <a:xfrm>
            <a:off x="7313772" y="4478338"/>
            <a:ext cx="3705225" cy="1212850"/>
          </a:xfrm>
          <a:prstGeom prst="rect">
            <a:avLst/>
          </a:prstGeom>
          <a:noFill/>
          <a:ln w="25400">
            <a:solidFill>
              <a:srgbClr val="CCFF33"/>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x  </a:t>
            </a:r>
            <a:r>
              <a:rPr lang="zh-CN" altLang="en-US" sz="2400">
                <a:solidFill>
                  <a:srgbClr val="66FF33"/>
                </a:solidFill>
                <a:latin typeface="Arial" panose="020B0604020202020204" pitchFamily="34" charset="0"/>
                <a:ea typeface="楷体_GB2312" pitchFamily="49" charset="-122"/>
              </a:rPr>
              <a:t>初值为</a:t>
            </a:r>
            <a:r>
              <a:rPr lang="en-US" altLang="zh-CN" sz="2400">
                <a:solidFill>
                  <a:srgbClr val="66FF33"/>
                </a:solidFill>
                <a:latin typeface="Arial" panose="020B0604020202020204" pitchFamily="34" charset="0"/>
                <a:ea typeface="楷体_GB2312" pitchFamily="49" charset="-122"/>
              </a:rPr>
              <a:t>a    </a:t>
            </a:r>
            <a:endParaRPr lang="en-US" altLang="zh-CN" sz="240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s</a:t>
            </a:r>
            <a:r>
              <a:rPr lang="zh-CN" altLang="en-US" sz="2400">
                <a:solidFill>
                  <a:srgbClr val="66FF33"/>
                </a:solidFill>
                <a:latin typeface="Arial" panose="020B0604020202020204" pitchFamily="34" charset="0"/>
                <a:ea typeface="楷体_GB2312" pitchFamily="49" charset="-122"/>
              </a:rPr>
              <a:t>初值为</a:t>
            </a:r>
            <a:r>
              <a:rPr lang="en-US" altLang="zh-CN" sz="2400">
                <a:solidFill>
                  <a:srgbClr val="66FF33"/>
                </a:solidFill>
                <a:latin typeface="Arial" panose="020B0604020202020204" pitchFamily="34" charset="0"/>
                <a:ea typeface="楷体_GB2312" pitchFamily="49" charset="-122"/>
              </a:rPr>
              <a:t>0</a:t>
            </a:r>
            <a:endParaRPr lang="en-US" altLang="zh-CN" sz="240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f0  </a:t>
            </a:r>
            <a:r>
              <a:rPr lang="zh-CN" altLang="en-US" sz="2400">
                <a:solidFill>
                  <a:srgbClr val="66FF33"/>
                </a:solidFill>
                <a:latin typeface="Arial" panose="020B0604020202020204" pitchFamily="34" charset="0"/>
                <a:ea typeface="楷体_GB2312" pitchFamily="49" charset="-122"/>
              </a:rPr>
              <a:t>初值为</a:t>
            </a:r>
            <a:r>
              <a:rPr lang="en-US" altLang="zh-CN" sz="2400">
                <a:solidFill>
                  <a:srgbClr val="66FF33"/>
                </a:solidFill>
                <a:latin typeface="Arial" panose="020B0604020202020204" pitchFamily="34" charset="0"/>
                <a:ea typeface="楷体_GB2312" pitchFamily="49" charset="-122"/>
              </a:rPr>
              <a:t>f(a)</a:t>
            </a:r>
            <a:r>
              <a:rPr lang="en-US" altLang="zh-CN" sz="2400">
                <a:solidFill>
                  <a:srgbClr val="00CCFF"/>
                </a:solidFill>
                <a:latin typeface="Arial" panose="020B0604020202020204" pitchFamily="34" charset="0"/>
                <a:ea typeface="楷体_GB2312" pitchFamily="49" charset="-122"/>
              </a:rPr>
              <a:t>   </a:t>
            </a:r>
            <a:r>
              <a:rPr lang="zh-CN" altLang="en-US" sz="2400">
                <a:solidFill>
                  <a:srgbClr val="FFFF00"/>
                </a:solidFill>
                <a:latin typeface="Arial" panose="020B0604020202020204" pitchFamily="34" charset="0"/>
                <a:ea typeface="楷体_GB2312" pitchFamily="49" charset="-122"/>
              </a:rPr>
              <a:t>次数为</a:t>
            </a:r>
            <a:r>
              <a:rPr lang="en-US" altLang="zh-CN" sz="2400">
                <a:solidFill>
                  <a:srgbClr val="FFFF00"/>
                </a:solidFill>
                <a:latin typeface="Arial" panose="020B0604020202020204" pitchFamily="34" charset="0"/>
                <a:ea typeface="楷体_GB2312" pitchFamily="49" charset="-122"/>
              </a:rPr>
              <a:t>n</a:t>
            </a:r>
            <a:endParaRPr lang="en-US" altLang="zh-CN" sz="2400">
              <a:solidFill>
                <a:srgbClr val="FFFF00"/>
              </a:solidFill>
              <a:latin typeface="Arial" panose="020B0604020202020204" pitchFamily="34" charset="0"/>
              <a:ea typeface="楷体_GB2312" pitchFamily="49" charset="-122"/>
            </a:endParaRPr>
          </a:p>
        </p:txBody>
      </p:sp>
      <p:sp>
        <p:nvSpPr>
          <p:cNvPr id="52255" name="Text Box 31"/>
          <p:cNvSpPr txBox="1">
            <a:spLocks noChangeArrowheads="1"/>
          </p:cNvSpPr>
          <p:nvPr/>
        </p:nvSpPr>
        <p:spPr bwMode="auto">
          <a:xfrm>
            <a:off x="840581" y="119380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FF00"/>
                </a:solidFill>
                <a:ea typeface="楷体_GB2312" pitchFamily="49" charset="-122"/>
              </a:rPr>
              <a:t>迭代求积分的方法</a:t>
            </a:r>
            <a:endParaRPr lang="zh-CN" altLang="en-US" sz="2400">
              <a:solidFill>
                <a:srgbClr val="FFFF00"/>
              </a:solidFill>
              <a:ea typeface="楷体_GB2312" pitchFamily="49" charset="-122"/>
            </a:endParaRPr>
          </a:p>
        </p:txBody>
      </p:sp>
      <mc:AlternateContent xmlns:mc="http://schemas.openxmlformats.org/markup-compatibility/2006">
        <mc:Choice xmlns:a14="http://schemas.microsoft.com/office/drawing/2010/main" Requires="a14">
          <p:sp>
            <p:nvSpPr>
              <p:cNvPr id="2" name="文本框 1"/>
              <p:cNvSpPr txBox="1"/>
              <p:nvPr/>
            </p:nvSpPr>
            <p:spPr>
              <a:xfrm>
                <a:off x="3527425" y="108465"/>
                <a:ext cx="2806859" cy="8265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trlPr>
                            <a:rPr lang="zh-CN" altLang="en-US" sz="2400" i="1">
                              <a:solidFill>
                                <a:srgbClr val="FFFF00"/>
                              </a:solidFill>
                              <a:latin typeface="Cambria Math" panose="02040503050406030204" pitchFamily="18" charset="0"/>
                            </a:rPr>
                          </m:ctrlPr>
                        </m:naryPr>
                        <m:sub>
                          <m:r>
                            <m:rPr>
                              <m:brk m:alnAt="23"/>
                            </m:rPr>
                            <a:rPr lang="en-US" altLang="zh-CN" sz="2400" i="1">
                              <a:solidFill>
                                <a:srgbClr val="FFFF00"/>
                              </a:solidFill>
                              <a:latin typeface="Cambria Math" panose="02040503050406030204" pitchFamily="18" charset="0"/>
                            </a:rPr>
                            <m:t>1</m:t>
                          </m:r>
                        </m:sub>
                        <m:sup>
                          <m:r>
                            <a:rPr lang="en-US" altLang="zh-CN" sz="2400" i="1">
                              <a:solidFill>
                                <a:srgbClr val="FFFF00"/>
                              </a:solidFill>
                              <a:latin typeface="Cambria Math" panose="02040503050406030204" pitchFamily="18" charset="0"/>
                            </a:rPr>
                            <m:t>4</m:t>
                          </m:r>
                        </m:sup>
                        <m:e>
                          <m:d>
                            <m:dPr>
                              <m:ctrlPr>
                                <a:rPr lang="en-US" altLang="zh-CN" sz="2400" i="1">
                                  <a:solidFill>
                                    <a:srgbClr val="FFFF00"/>
                                  </a:solidFill>
                                  <a:latin typeface="Cambria Math" panose="02040503050406030204" pitchFamily="18" charset="0"/>
                                </a:rPr>
                              </m:ctrlPr>
                            </m:dPr>
                            <m:e>
                              <m:sSup>
                                <m:sSupPr>
                                  <m:ctrlPr>
                                    <a:rPr lang="en-US" altLang="zh-CN" sz="2400" i="1">
                                      <a:solidFill>
                                        <a:srgbClr val="FFFF00"/>
                                      </a:solidFill>
                                      <a:latin typeface="Cambria Math" panose="02040503050406030204" pitchFamily="18" charset="0"/>
                                    </a:rPr>
                                  </m:ctrlPr>
                                </m:sSupPr>
                                <m:e>
                                  <m:r>
                                    <a:rPr lang="en-US" altLang="zh-CN" sz="2400" i="1">
                                      <a:solidFill>
                                        <a:srgbClr val="FFFF00"/>
                                      </a:solidFill>
                                      <a:latin typeface="Cambria Math" panose="02040503050406030204" pitchFamily="18" charset="0"/>
                                    </a:rPr>
                                    <m:t>𝑥</m:t>
                                  </m:r>
                                </m:e>
                                <m:sup>
                                  <m:r>
                                    <a:rPr lang="en-US" altLang="zh-CN" sz="2400" i="1">
                                      <a:solidFill>
                                        <a:srgbClr val="FFFF00"/>
                                      </a:solidFill>
                                      <a:latin typeface="Cambria Math" panose="02040503050406030204" pitchFamily="18" charset="0"/>
                                    </a:rPr>
                                    <m:t>2</m:t>
                                  </m:r>
                                </m:sup>
                              </m:sSup>
                              <m:r>
                                <a:rPr lang="en-US" altLang="zh-CN" sz="2400" i="1">
                                  <a:solidFill>
                                    <a:srgbClr val="FFFF00"/>
                                  </a:solidFill>
                                  <a:latin typeface="Cambria Math" panose="02040503050406030204" pitchFamily="18" charset="0"/>
                                </a:rPr>
                                <m:t>+</m:t>
                              </m:r>
                              <m:r>
                                <a:rPr lang="en-US" altLang="zh-CN" sz="2400" i="1">
                                  <a:solidFill>
                                    <a:srgbClr val="FFFF00"/>
                                  </a:solidFill>
                                  <a:latin typeface="Cambria Math" panose="02040503050406030204" pitchFamily="18" charset="0"/>
                                </a:rPr>
                                <m:t>12</m:t>
                              </m:r>
                              <m:r>
                                <a:rPr lang="en-US" altLang="zh-CN" sz="2400" i="1">
                                  <a:solidFill>
                                    <a:srgbClr val="FFFF00"/>
                                  </a:solidFill>
                                  <a:latin typeface="Cambria Math" panose="02040503050406030204" pitchFamily="18" charset="0"/>
                                </a:rPr>
                                <m:t>𝑥</m:t>
                              </m:r>
                              <m:r>
                                <a:rPr lang="en-US" altLang="zh-CN" sz="2400" i="1">
                                  <a:solidFill>
                                    <a:srgbClr val="FFFF00"/>
                                  </a:solidFill>
                                  <a:latin typeface="Cambria Math" panose="02040503050406030204" pitchFamily="18" charset="0"/>
                                </a:rPr>
                                <m:t>+</m:t>
                              </m:r>
                              <m:r>
                                <a:rPr lang="en-US" altLang="zh-CN" sz="2400" i="1">
                                  <a:solidFill>
                                    <a:srgbClr val="FFFF00"/>
                                  </a:solidFill>
                                  <a:latin typeface="Cambria Math" panose="02040503050406030204" pitchFamily="18" charset="0"/>
                                </a:rPr>
                                <m:t>4</m:t>
                              </m:r>
                            </m:e>
                          </m:d>
                          <m:r>
                            <a:rPr lang="en-US" altLang="zh-CN" sz="2400" i="1">
                              <a:solidFill>
                                <a:srgbClr val="FFFF00"/>
                              </a:solidFill>
                              <a:latin typeface="Cambria Math" panose="02040503050406030204" pitchFamily="18" charset="0"/>
                            </a:rPr>
                            <m:t>𝑑𝑥</m:t>
                          </m:r>
                        </m:e>
                      </m:nary>
                    </m:oMath>
                  </m:oMathPara>
                </a14:m>
                <a:endParaRPr lang="zh-CN" altLang="en-US" sz="2400" dirty="0">
                  <a:solidFill>
                    <a:srgbClr val="FFFF00"/>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3527425" y="108465"/>
                <a:ext cx="2806859" cy="826573"/>
              </a:xfrm>
              <a:prstGeom prst="rect">
                <a:avLst/>
              </a:prstGeom>
              <a:blipFill rotWithShape="1">
                <a:blip r:embed="rId1"/>
                <a:stretch>
                  <a:fillRect t="-62" r="-3094" b="38"/>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slide(fromBottom)">
                                      <p:cBhvr>
                                        <p:cTn id="7" dur="500"/>
                                        <p:tgtEl>
                                          <p:spTgt spid="5222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wipe(left)">
                                      <p:cBhvr>
                                        <p:cTn id="12" dur="500"/>
                                        <p:tgtEl>
                                          <p:spTgt spid="52229"/>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52231"/>
                                        </p:tgtEl>
                                        <p:attrNameLst>
                                          <p:attrName>style.visibility</p:attrName>
                                        </p:attrNameLst>
                                      </p:cBhvr>
                                      <p:to>
                                        <p:strVal val="visible"/>
                                      </p:to>
                                    </p:set>
                                    <p:animEffect transition="in" filter="wipe(down)">
                                      <p:cBhvr>
                                        <p:cTn id="16" dur="500"/>
                                        <p:tgtEl>
                                          <p:spTgt spid="52231"/>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52232"/>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52233"/>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499"/>
                                          </p:stCondLst>
                                        </p:cTn>
                                        <p:tgtEl>
                                          <p:spTgt spid="52234"/>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499"/>
                                          </p:stCondLst>
                                        </p:cTn>
                                        <p:tgtEl>
                                          <p:spTgt spid="52230"/>
                                        </p:tgtEl>
                                        <p:attrNameLst>
                                          <p:attrName>style.visibility</p:attrName>
                                        </p:attrNameLst>
                                      </p:cBhvr>
                                      <p:to>
                                        <p:strVal val="visible"/>
                                      </p:to>
                                    </p:set>
                                  </p:childTnLst>
                                </p:cTn>
                              </p:par>
                            </p:childTnLst>
                          </p:cTn>
                        </p:par>
                        <p:par>
                          <p:cTn id="29" fill="hold">
                            <p:stCondLst>
                              <p:cond delay="3000"/>
                            </p:stCondLst>
                            <p:childTnLst>
                              <p:par>
                                <p:cTn id="30" presetID="1" presetClass="entr" presetSubtype="0" fill="hold" grpId="0" nodeType="afterEffect">
                                  <p:stCondLst>
                                    <p:cond delay="0"/>
                                  </p:stCondLst>
                                  <p:childTnLst>
                                    <p:set>
                                      <p:cBhvr>
                                        <p:cTn id="31" dur="1" fill="hold">
                                          <p:stCondLst>
                                            <p:cond delay="499"/>
                                          </p:stCondLst>
                                        </p:cTn>
                                        <p:tgtEl>
                                          <p:spTgt spid="52235"/>
                                        </p:tgtEl>
                                        <p:attrNameLst>
                                          <p:attrName>style.visibility</p:attrName>
                                        </p:attrNameLst>
                                      </p:cBhvr>
                                      <p:to>
                                        <p:strVal val="visible"/>
                                      </p:to>
                                    </p:set>
                                  </p:childTnLst>
                                </p:cTn>
                              </p:par>
                            </p:childTnLst>
                          </p:cTn>
                        </p:par>
                        <p:par>
                          <p:cTn id="32" fill="hold">
                            <p:stCondLst>
                              <p:cond delay="3500"/>
                            </p:stCondLst>
                            <p:childTnLst>
                              <p:par>
                                <p:cTn id="33" presetID="1" presetClass="entr" presetSubtype="0" fill="hold" nodeType="afterEffect">
                                  <p:stCondLst>
                                    <p:cond delay="0"/>
                                  </p:stCondLst>
                                  <p:childTnLst>
                                    <p:set>
                                      <p:cBhvr>
                                        <p:cTn id="34" dur="1" fill="hold">
                                          <p:stCondLst>
                                            <p:cond delay="499"/>
                                          </p:stCondLst>
                                        </p:cTn>
                                        <p:tgtEl>
                                          <p:spTgt spid="52236"/>
                                        </p:tgtEl>
                                        <p:attrNameLst>
                                          <p:attrName>style.visibility</p:attrName>
                                        </p:attrNameLst>
                                      </p:cBhvr>
                                      <p:to>
                                        <p:strVal val="visible"/>
                                      </p:to>
                                    </p:set>
                                  </p:childTnLst>
                                </p:cTn>
                              </p:par>
                            </p:childTnLst>
                          </p:cTn>
                        </p:par>
                        <p:par>
                          <p:cTn id="35" fill="hold">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52238"/>
                                        </p:tgtEl>
                                        <p:attrNameLst>
                                          <p:attrName>style.visibility</p:attrName>
                                        </p:attrNameLst>
                                      </p:cBhvr>
                                      <p:to>
                                        <p:strVal val="visible"/>
                                      </p:to>
                                    </p:set>
                                  </p:childTnLst>
                                </p:cTn>
                              </p:par>
                            </p:childTnLst>
                          </p:cTn>
                        </p:par>
                        <p:par>
                          <p:cTn id="38" fill="hold">
                            <p:stCondLst>
                              <p:cond delay="4500"/>
                            </p:stCondLst>
                            <p:childTnLst>
                              <p:par>
                                <p:cTn id="39" presetID="1" presetClass="entr" presetSubtype="0" fill="hold" nodeType="afterEffect">
                                  <p:stCondLst>
                                    <p:cond delay="0"/>
                                  </p:stCondLst>
                                  <p:childTnLst>
                                    <p:set>
                                      <p:cBhvr>
                                        <p:cTn id="40" dur="1" fill="hold">
                                          <p:stCondLst>
                                            <p:cond delay="499"/>
                                          </p:stCondLst>
                                        </p:cTn>
                                        <p:tgtEl>
                                          <p:spTgt spid="52237"/>
                                        </p:tgtEl>
                                        <p:attrNameLst>
                                          <p:attrName>style.visibility</p:attrName>
                                        </p:attrNameLst>
                                      </p:cBhvr>
                                      <p:to>
                                        <p:strVal val="visible"/>
                                      </p:to>
                                    </p:set>
                                  </p:childTnLst>
                                </p:cTn>
                              </p:par>
                            </p:childTnLst>
                          </p:cTn>
                        </p:par>
                        <p:par>
                          <p:cTn id="41" fill="hold">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5223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2240"/>
                                        </p:tgtEl>
                                        <p:attrNameLst>
                                          <p:attrName>style.visibility</p:attrName>
                                        </p:attrNameLst>
                                      </p:cBhvr>
                                      <p:to>
                                        <p:strVal val="visible"/>
                                      </p:to>
                                    </p:set>
                                  </p:childTnLst>
                                  <p:subTnLst>
                                    <p:set>
                                      <p:cBhvr override="childStyle">
                                        <p:cTn dur="1" fill="hold" display="0" masterRel="nextClick" afterEffect="1"/>
                                        <p:tgtEl>
                                          <p:spTgt spid="52240"/>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7" presetClass="entr" presetSubtype="1" fill="hold" grpId="0" nodeType="clickEffect">
                                  <p:stCondLst>
                                    <p:cond delay="0"/>
                                  </p:stCondLst>
                                  <p:childTnLst>
                                    <p:set>
                                      <p:cBhvr>
                                        <p:cTn id="51" dur="1" fill="hold">
                                          <p:stCondLst>
                                            <p:cond delay="0"/>
                                          </p:stCondLst>
                                        </p:cTn>
                                        <p:tgtEl>
                                          <p:spTgt spid="52255"/>
                                        </p:tgtEl>
                                        <p:attrNameLst>
                                          <p:attrName>style.visibility</p:attrName>
                                        </p:attrNameLst>
                                      </p:cBhvr>
                                      <p:to>
                                        <p:strVal val="visible"/>
                                      </p:to>
                                    </p:set>
                                    <p:anim calcmode="lin" valueType="num">
                                      <p:cBhvr>
                                        <p:cTn id="52" dur="500" fill="hold"/>
                                        <p:tgtEl>
                                          <p:spTgt spid="52255"/>
                                        </p:tgtEl>
                                        <p:attrNameLst>
                                          <p:attrName>ppt_x</p:attrName>
                                        </p:attrNameLst>
                                      </p:cBhvr>
                                      <p:tavLst>
                                        <p:tav tm="0">
                                          <p:val>
                                            <p:strVal val="#ppt_x"/>
                                          </p:val>
                                        </p:tav>
                                        <p:tav tm="100000">
                                          <p:val>
                                            <p:strVal val="#ppt_x"/>
                                          </p:val>
                                        </p:tav>
                                      </p:tavLst>
                                    </p:anim>
                                    <p:anim calcmode="lin" valueType="num">
                                      <p:cBhvr>
                                        <p:cTn id="53" dur="500" fill="hold"/>
                                        <p:tgtEl>
                                          <p:spTgt spid="52255"/>
                                        </p:tgtEl>
                                        <p:attrNameLst>
                                          <p:attrName>ppt_y</p:attrName>
                                        </p:attrNameLst>
                                      </p:cBhvr>
                                      <p:tavLst>
                                        <p:tav tm="0">
                                          <p:val>
                                            <p:strVal val="#ppt_y-#ppt_h/2"/>
                                          </p:val>
                                        </p:tav>
                                        <p:tav tm="100000">
                                          <p:val>
                                            <p:strVal val="#ppt_y"/>
                                          </p:val>
                                        </p:tav>
                                      </p:tavLst>
                                    </p:anim>
                                    <p:anim calcmode="lin" valueType="num">
                                      <p:cBhvr>
                                        <p:cTn id="54" dur="500" fill="hold"/>
                                        <p:tgtEl>
                                          <p:spTgt spid="52255"/>
                                        </p:tgtEl>
                                        <p:attrNameLst>
                                          <p:attrName>ppt_w</p:attrName>
                                        </p:attrNameLst>
                                      </p:cBhvr>
                                      <p:tavLst>
                                        <p:tav tm="0">
                                          <p:val>
                                            <p:strVal val="#ppt_w"/>
                                          </p:val>
                                        </p:tav>
                                        <p:tav tm="100000">
                                          <p:val>
                                            <p:strVal val="#ppt_w"/>
                                          </p:val>
                                        </p:tav>
                                      </p:tavLst>
                                    </p:anim>
                                    <p:anim calcmode="lin" valueType="num">
                                      <p:cBhvr>
                                        <p:cTn id="55" dur="500" fill="hold"/>
                                        <p:tgtEl>
                                          <p:spTgt spid="52255"/>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3" presetClass="entr" presetSubtype="5" fill="hold" grpId="0" nodeType="clickEffect">
                                  <p:stCondLst>
                                    <p:cond delay="0"/>
                                  </p:stCondLst>
                                  <p:childTnLst>
                                    <p:set>
                                      <p:cBhvr>
                                        <p:cTn id="59" dur="1" fill="hold">
                                          <p:stCondLst>
                                            <p:cond delay="0"/>
                                          </p:stCondLst>
                                        </p:cTn>
                                        <p:tgtEl>
                                          <p:spTgt spid="52252"/>
                                        </p:tgtEl>
                                        <p:attrNameLst>
                                          <p:attrName>style.visibility</p:attrName>
                                        </p:attrNameLst>
                                      </p:cBhvr>
                                      <p:to>
                                        <p:strVal val="visible"/>
                                      </p:to>
                                    </p:set>
                                    <p:animEffect transition="in" filter="blinds(vertical)">
                                      <p:cBhvr>
                                        <p:cTn id="60" dur="500"/>
                                        <p:tgtEl>
                                          <p:spTgt spid="522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52241"/>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499"/>
                                          </p:stCondLst>
                                        </p:cTn>
                                        <p:tgtEl>
                                          <p:spTgt spid="52242"/>
                                        </p:tgtEl>
                                        <p:attrNameLst>
                                          <p:attrName>style.visibility</p:attrName>
                                        </p:attrNameLst>
                                      </p:cBhvr>
                                      <p:to>
                                        <p:strVal val="visible"/>
                                      </p:to>
                                    </p:set>
                                  </p:childTnLst>
                                </p:cTn>
                              </p:par>
                            </p:childTnLst>
                          </p:cTn>
                        </p:par>
                        <p:par>
                          <p:cTn id="68" fill="hold">
                            <p:stCondLst>
                              <p:cond delay="1000"/>
                            </p:stCondLst>
                            <p:childTnLst>
                              <p:par>
                                <p:cTn id="69" presetID="1" presetClass="entr" presetSubtype="0" fill="hold" nodeType="afterEffect">
                                  <p:stCondLst>
                                    <p:cond delay="0"/>
                                  </p:stCondLst>
                                  <p:childTnLst>
                                    <p:set>
                                      <p:cBhvr>
                                        <p:cTn id="70" dur="1" fill="hold">
                                          <p:stCondLst>
                                            <p:cond delay="499"/>
                                          </p:stCondLst>
                                        </p:cTn>
                                        <p:tgtEl>
                                          <p:spTgt spid="522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2245"/>
                                        </p:tgtEl>
                                        <p:attrNameLst>
                                          <p:attrName>style.visibility</p:attrName>
                                        </p:attrNameLst>
                                      </p:cBhvr>
                                      <p:to>
                                        <p:strVal val="visible"/>
                                      </p:to>
                                    </p:set>
                                  </p:childTnLst>
                                  <p:subTnLst>
                                    <p:set>
                                      <p:cBhvr override="childStyle">
                                        <p:cTn dur="1" fill="hold" display="0" masterRel="nextClick" afterEffect="1"/>
                                        <p:tgtEl>
                                          <p:spTgt spid="52245"/>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52246"/>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nodeType="afterEffect">
                                  <p:stCondLst>
                                    <p:cond delay="0"/>
                                  </p:stCondLst>
                                  <p:childTnLst>
                                    <p:set>
                                      <p:cBhvr>
                                        <p:cTn id="81" dur="1" fill="hold">
                                          <p:stCondLst>
                                            <p:cond delay="499"/>
                                          </p:stCondLst>
                                        </p:cTn>
                                        <p:tgtEl>
                                          <p:spTgt spid="52247"/>
                                        </p:tgtEl>
                                        <p:attrNameLst>
                                          <p:attrName>style.visibility</p:attrName>
                                        </p:attrNameLst>
                                      </p:cBhvr>
                                      <p:to>
                                        <p:strVal val="visible"/>
                                      </p:to>
                                    </p:set>
                                  </p:childTnLst>
                                </p:cTn>
                              </p:par>
                            </p:childTnLst>
                          </p:cTn>
                        </p:par>
                        <p:par>
                          <p:cTn id="82" fill="hold">
                            <p:stCondLst>
                              <p:cond delay="1000"/>
                            </p:stCondLst>
                            <p:childTnLst>
                              <p:par>
                                <p:cTn id="83" presetID="1" presetClass="entr" presetSubtype="0" fill="hold" nodeType="afterEffect">
                                  <p:stCondLst>
                                    <p:cond delay="0"/>
                                  </p:stCondLst>
                                  <p:childTnLst>
                                    <p:set>
                                      <p:cBhvr>
                                        <p:cTn id="84" dur="1" fill="hold">
                                          <p:stCondLst>
                                            <p:cond delay="499"/>
                                          </p:stCondLst>
                                        </p:cTn>
                                        <p:tgtEl>
                                          <p:spTgt spid="52248"/>
                                        </p:tgtEl>
                                        <p:attrNameLst>
                                          <p:attrName>style.visibility</p:attrName>
                                        </p:attrNameLst>
                                      </p:cBhvr>
                                      <p:to>
                                        <p:strVal val="visible"/>
                                      </p:to>
                                    </p:set>
                                  </p:childTnLst>
                                </p:cTn>
                              </p:par>
                            </p:childTnLst>
                          </p:cTn>
                        </p:par>
                        <p:par>
                          <p:cTn id="85" fill="hold">
                            <p:stCondLst>
                              <p:cond delay="1500"/>
                            </p:stCondLst>
                            <p:childTnLst>
                              <p:par>
                                <p:cTn id="86" presetID="1" presetClass="entr" presetSubtype="0" fill="hold" nodeType="afterEffect">
                                  <p:stCondLst>
                                    <p:cond delay="0"/>
                                  </p:stCondLst>
                                  <p:childTnLst>
                                    <p:set>
                                      <p:cBhvr>
                                        <p:cTn id="87" dur="1" fill="hold">
                                          <p:stCondLst>
                                            <p:cond delay="499"/>
                                          </p:stCondLst>
                                        </p:cTn>
                                        <p:tgtEl>
                                          <p:spTgt spid="5224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52253"/>
                                        </p:tgtEl>
                                        <p:attrNameLst>
                                          <p:attrName>style.visibility</p:attrName>
                                        </p:attrNameLst>
                                      </p:cBhvr>
                                      <p:to>
                                        <p:strVal val="visible"/>
                                      </p:to>
                                    </p:set>
                                    <p:animEffect transition="in" filter="box(in)">
                                      <p:cBhvr>
                                        <p:cTn id="92" dur="500"/>
                                        <p:tgtEl>
                                          <p:spTgt spid="52253"/>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5225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52254"/>
                                        </p:tgtEl>
                                        <p:attrNameLst>
                                          <p:attrName>style.visibility</p:attrName>
                                        </p:attrNameLst>
                                      </p:cBhvr>
                                      <p:to>
                                        <p:strVal val="visible"/>
                                      </p:to>
                                    </p:set>
                                    <p:anim calcmode="lin" valueType="num">
                                      <p:cBhvr additive="base">
                                        <p:cTn id="101" dur="500" fill="hold"/>
                                        <p:tgtEl>
                                          <p:spTgt spid="52254"/>
                                        </p:tgtEl>
                                        <p:attrNameLst>
                                          <p:attrName>ppt_x</p:attrName>
                                        </p:attrNameLst>
                                      </p:cBhvr>
                                      <p:tavLst>
                                        <p:tav tm="0">
                                          <p:val>
                                            <p:strVal val="#ppt_x"/>
                                          </p:val>
                                        </p:tav>
                                        <p:tav tm="100000">
                                          <p:val>
                                            <p:strVal val="#ppt_x"/>
                                          </p:val>
                                        </p:tav>
                                      </p:tavLst>
                                    </p:anim>
                                    <p:anim calcmode="lin" valueType="num">
                                      <p:cBhvr additive="base">
                                        <p:cTn id="102" dur="500" fill="hold"/>
                                        <p:tgtEl>
                                          <p:spTgt spid="52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P spid="52232" grpId="0" autoUpdateAnimBg="0"/>
      <p:bldP spid="52233" grpId="0" autoUpdateAnimBg="0"/>
      <p:bldP spid="52234" grpId="0" autoUpdateAnimBg="0"/>
      <p:bldP spid="52235" grpId="0" autoUpdateAnimBg="0"/>
      <p:bldP spid="52238" grpId="0" autoUpdateAnimBg="0"/>
      <p:bldP spid="52239" grpId="0" autoUpdateAnimBg="0"/>
      <p:bldP spid="52240" grpId="0" animBg="1" autoUpdateAnimBg="0"/>
      <p:bldP spid="52245" grpId="0" animBg="1" autoUpdateAnimBg="0"/>
      <p:bldP spid="52250" grpId="0" autoUpdateAnimBg="0"/>
      <p:bldP spid="52252" grpId="0" autoUpdateAnimBg="0"/>
      <p:bldP spid="52253" grpId="0" autoUpdateAnimBg="0"/>
      <p:bldP spid="52254" grpId="0" animBg="1" autoUpdateAnimBg="0"/>
      <p:bldP spid="5225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23273" y="381000"/>
            <a:ext cx="9658927" cy="457200"/>
          </a:xfrm>
        </p:spPr>
        <p:txBody>
          <a:bodyPr/>
          <a:lstStyle/>
          <a:p>
            <a:pPr algn="l" eaLnBrk="1" hangingPunct="1"/>
            <a:r>
              <a:rPr lang="zh-CN" altLang="en-US" sz="2400" b="1">
                <a:solidFill>
                  <a:srgbClr val="FFFFCC"/>
                </a:solidFill>
                <a:ea typeface="楷体_GB2312" pitchFamily="49" charset="-122"/>
              </a:rPr>
              <a:t>程序如下：</a:t>
            </a:r>
            <a:endParaRPr lang="zh-CN" altLang="en-US" sz="2400" b="1">
              <a:solidFill>
                <a:srgbClr val="FFFFCC"/>
              </a:solidFill>
              <a:ea typeface="楷体_GB2312" pitchFamily="49" charset="-122"/>
            </a:endParaRPr>
          </a:p>
        </p:txBody>
      </p:sp>
      <p:sp>
        <p:nvSpPr>
          <p:cNvPr id="53254" name="Text Box 6"/>
          <p:cNvSpPr txBox="1">
            <a:spLocks noChangeArrowheads="1"/>
          </p:cNvSpPr>
          <p:nvPr/>
        </p:nvSpPr>
        <p:spPr bwMode="auto">
          <a:xfrm>
            <a:off x="4470401" y="88900"/>
            <a:ext cx="3789364" cy="668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000" dirty="0">
                <a:solidFill>
                  <a:srgbClr val="FFFFCC"/>
                </a:solidFill>
                <a:latin typeface="Arial" panose="020B0604020202020204" pitchFamily="34" charset="0"/>
                <a:cs typeface="Arial" panose="020B0604020202020204" pitchFamily="34" charset="0"/>
              </a:rPr>
              <a:t>#include &lt;iostream&gt;</a:t>
            </a:r>
            <a:endParaRPr lang="en-US" altLang="zh-CN" sz="2000" dirty="0">
              <a:solidFill>
                <a:srgbClr val="FFFFCC"/>
              </a:solidFill>
              <a:latin typeface="Arial" panose="020B0604020202020204" pitchFamily="34" charset="0"/>
              <a:cs typeface="Arial" panose="020B0604020202020204" pitchFamily="34" charset="0"/>
            </a:endParaRPr>
          </a:p>
          <a:p>
            <a:pPr>
              <a:buFontTx/>
              <a:buNone/>
            </a:pPr>
            <a:r>
              <a:rPr lang="en-US" altLang="zh-CN" sz="2000" dirty="0">
                <a:solidFill>
                  <a:srgbClr val="FFFFCC"/>
                </a:solidFill>
                <a:latin typeface="Arial" panose="020B0604020202020204" pitchFamily="34" charset="0"/>
                <a:cs typeface="Arial" panose="020B0604020202020204" pitchFamily="34" charset="0"/>
              </a:rPr>
              <a:t>using namespace std;</a:t>
            </a:r>
            <a:endParaRPr lang="en-US" altLang="zh-CN" sz="2000" dirty="0">
              <a:solidFill>
                <a:srgbClr val="FFFFCC"/>
              </a:solidFill>
              <a:latin typeface="Arial" panose="020B0604020202020204" pitchFamily="34" charset="0"/>
              <a:cs typeface="Arial" panose="020B0604020202020204" pitchFamily="34" charset="0"/>
            </a:endParaRPr>
          </a:p>
          <a:p>
            <a:pPr>
              <a:buFontTx/>
              <a:buNone/>
            </a:pPr>
            <a:r>
              <a:rPr lang="en-US" altLang="zh-CN" sz="2000" dirty="0">
                <a:solidFill>
                  <a:srgbClr val="FFFFCC"/>
                </a:solidFill>
                <a:latin typeface="Arial" panose="020B0604020202020204" pitchFamily="34" charset="0"/>
                <a:cs typeface="Arial" panose="020B0604020202020204" pitchFamily="34" charset="0"/>
              </a:rPr>
              <a:t>int main(void){</a:t>
            </a:r>
            <a:endParaRPr lang="en-US" altLang="zh-CN" sz="2000" dirty="0">
              <a:solidFill>
                <a:srgbClr val="FFFFCC"/>
              </a:solidFill>
              <a:latin typeface="Arial" panose="020B0604020202020204" pitchFamily="34" charset="0"/>
              <a:cs typeface="Arial" panose="020B0604020202020204" pitchFamily="34" charset="0"/>
            </a:endParaRPr>
          </a:p>
          <a:p>
            <a:pPr>
              <a:buFontTx/>
              <a:buNone/>
            </a:pPr>
            <a:r>
              <a:rPr lang="en-US" altLang="zh-CN" sz="2000" dirty="0">
                <a:solidFill>
                  <a:srgbClr val="FFFFCC"/>
                </a:solidFill>
                <a:latin typeface="Arial" panose="020B0604020202020204" pitchFamily="34" charset="0"/>
                <a:cs typeface="Arial" panose="020B0604020202020204" pitchFamily="34" charset="0"/>
              </a:rPr>
              <a:t>    float a,b,f0,f1,h,x,s=0.0f;</a:t>
            </a:r>
            <a:endParaRPr lang="en-US" altLang="zh-CN" sz="2000" dirty="0">
              <a:solidFill>
                <a:srgbClr val="FFFFCC"/>
              </a:solidFill>
              <a:latin typeface="Arial" panose="020B0604020202020204" pitchFamily="34" charset="0"/>
              <a:cs typeface="Arial" panose="020B0604020202020204" pitchFamily="34" charset="0"/>
            </a:endParaRPr>
          </a:p>
          <a:p>
            <a:pPr>
              <a:buFontTx/>
              <a:buNone/>
            </a:pPr>
            <a:r>
              <a:rPr lang="en-US" altLang="zh-CN" sz="2000" dirty="0">
                <a:solidFill>
                  <a:srgbClr val="FFFFCC"/>
                </a:solidFill>
                <a:latin typeface="Arial" panose="020B0604020202020204" pitchFamily="34" charset="0"/>
                <a:cs typeface="Arial" panose="020B0604020202020204" pitchFamily="34" charset="0"/>
              </a:rPr>
              <a:t>    int </a:t>
            </a:r>
            <a:r>
              <a:rPr lang="en-US" altLang="zh-CN" sz="2000" dirty="0" err="1">
                <a:solidFill>
                  <a:srgbClr val="FFFFCC"/>
                </a:solidFill>
                <a:latin typeface="Arial" panose="020B0604020202020204" pitchFamily="34" charset="0"/>
                <a:cs typeface="Arial" panose="020B0604020202020204" pitchFamily="34" charset="0"/>
              </a:rPr>
              <a:t>n,i</a:t>
            </a:r>
            <a:r>
              <a:rPr lang="en-US" altLang="zh-CN" sz="2000" dirty="0">
                <a:solidFill>
                  <a:srgbClr val="FFFFCC"/>
                </a:solidFill>
                <a:latin typeface="Arial" panose="020B0604020202020204" pitchFamily="34" charset="0"/>
                <a:cs typeface="Arial" panose="020B0604020202020204" pitchFamily="34" charset="0"/>
              </a:rPr>
              <a:t>;</a:t>
            </a:r>
            <a:endParaRPr lang="en-US" altLang="zh-CN" sz="2000" dirty="0">
              <a:solidFill>
                <a:srgbClr val="FFFFCC"/>
              </a:solidFill>
              <a:latin typeface="Arial" panose="020B0604020202020204" pitchFamily="34" charset="0"/>
              <a:cs typeface="Arial" panose="020B0604020202020204" pitchFamily="34" charset="0"/>
            </a:endParaRPr>
          </a:p>
          <a:p>
            <a:pPr>
              <a:buFontTx/>
              <a:buNone/>
            </a:pPr>
            <a:r>
              <a:rPr lang="en-US" altLang="zh-CN" sz="2000" dirty="0">
                <a:solidFill>
                  <a:srgbClr val="FFFFCC"/>
                </a:solidFill>
                <a:latin typeface="Arial" panose="020B0604020202020204" pitchFamily="34" charset="0"/>
                <a:cs typeface="Arial" panose="020B0604020202020204" pitchFamily="34" charset="0"/>
              </a:rPr>
              <a:t>    </a:t>
            </a:r>
            <a:r>
              <a:rPr lang="en-US" altLang="zh-CN" sz="2000" dirty="0" err="1">
                <a:solidFill>
                  <a:srgbClr val="FFFFCC"/>
                </a:solidFill>
                <a:latin typeface="Arial" panose="020B0604020202020204" pitchFamily="34" charset="0"/>
                <a:cs typeface="Arial" panose="020B0604020202020204" pitchFamily="34" charset="0"/>
              </a:rPr>
              <a:t>cin</a:t>
            </a:r>
            <a:r>
              <a:rPr lang="en-US" altLang="zh-CN" sz="2000" dirty="0">
                <a:solidFill>
                  <a:srgbClr val="FFFFCC"/>
                </a:solidFill>
                <a:latin typeface="Arial" panose="020B0604020202020204" pitchFamily="34" charset="0"/>
                <a:cs typeface="Arial" panose="020B0604020202020204" pitchFamily="34" charset="0"/>
              </a:rPr>
              <a:t> &gt;&gt; a &gt;&gt; b &gt;&gt; n;</a:t>
            </a:r>
            <a:endParaRPr lang="en-US" altLang="zh-CN" sz="2000" dirty="0">
              <a:solidFill>
                <a:srgbClr val="FFFFCC"/>
              </a:solidFill>
              <a:latin typeface="Arial" panose="020B0604020202020204" pitchFamily="34" charset="0"/>
              <a:cs typeface="Arial" panose="020B0604020202020204" pitchFamily="34" charset="0"/>
            </a:endParaRPr>
          </a:p>
          <a:p>
            <a:pPr>
              <a:buFontTx/>
              <a:buNone/>
            </a:pPr>
            <a:r>
              <a:rPr lang="en-US" altLang="zh-CN" sz="2000" dirty="0">
                <a:solidFill>
                  <a:srgbClr val="FFFFCC"/>
                </a:solidFill>
                <a:latin typeface="Arial" panose="020B0604020202020204" pitchFamily="34" charset="0"/>
                <a:cs typeface="Arial" panose="020B0604020202020204" pitchFamily="34" charset="0"/>
              </a:rPr>
              <a:t>    </a:t>
            </a:r>
            <a:r>
              <a:rPr lang="en-US" altLang="zh-CN" sz="2000" dirty="0">
                <a:solidFill>
                  <a:srgbClr val="00FF00"/>
                </a:solidFill>
                <a:latin typeface="Arial" panose="020B0604020202020204" pitchFamily="34" charset="0"/>
                <a:cs typeface="Arial" panose="020B0604020202020204" pitchFamily="34" charset="0"/>
              </a:rPr>
              <a:t>h = (b - a) / n;</a:t>
            </a:r>
            <a:endParaRPr lang="en-US" altLang="zh-CN" sz="2000" dirty="0">
              <a:solidFill>
                <a:srgbClr val="00FF00"/>
              </a:solidFill>
              <a:latin typeface="Arial" panose="020B0604020202020204" pitchFamily="34" charset="0"/>
              <a:cs typeface="Arial" panose="020B0604020202020204" pitchFamily="34" charset="0"/>
            </a:endParaRPr>
          </a:p>
          <a:p>
            <a:pPr>
              <a:buFontTx/>
              <a:buNone/>
            </a:pPr>
            <a:r>
              <a:rPr lang="en-US" altLang="zh-CN" sz="2000" dirty="0">
                <a:solidFill>
                  <a:srgbClr val="00FF00"/>
                </a:solidFill>
                <a:latin typeface="Arial" panose="020B0604020202020204" pitchFamily="34" charset="0"/>
                <a:cs typeface="Arial" panose="020B0604020202020204" pitchFamily="34" charset="0"/>
              </a:rPr>
              <a:t>    x = a;</a:t>
            </a:r>
            <a:endParaRPr lang="en-US" altLang="zh-CN" sz="2000" dirty="0">
              <a:solidFill>
                <a:srgbClr val="00FF00"/>
              </a:solidFill>
              <a:latin typeface="Arial" panose="020B0604020202020204" pitchFamily="34" charset="0"/>
              <a:cs typeface="Arial" panose="020B0604020202020204" pitchFamily="34" charset="0"/>
            </a:endParaRPr>
          </a:p>
          <a:p>
            <a:pPr>
              <a:buFontTx/>
              <a:buNone/>
            </a:pPr>
            <a:r>
              <a:rPr lang="en-US" altLang="zh-CN" sz="2000" dirty="0">
                <a:solidFill>
                  <a:srgbClr val="00FF00"/>
                </a:solidFill>
                <a:latin typeface="Arial" panose="020B0604020202020204" pitchFamily="34" charset="0"/>
                <a:cs typeface="Arial" panose="020B0604020202020204" pitchFamily="34" charset="0"/>
              </a:rPr>
              <a:t>    f0 = x * x + 12.0f * x + 4.0f;</a:t>
            </a:r>
            <a:endParaRPr lang="en-US" altLang="zh-CN" sz="2000" dirty="0">
              <a:solidFill>
                <a:srgbClr val="00FF00"/>
              </a:solidFill>
              <a:latin typeface="Arial" panose="020B0604020202020204" pitchFamily="34" charset="0"/>
              <a:cs typeface="Arial" panose="020B0604020202020204" pitchFamily="34" charset="0"/>
            </a:endParaRPr>
          </a:p>
          <a:p>
            <a:pPr>
              <a:buFontTx/>
              <a:buNone/>
            </a:pPr>
            <a:r>
              <a:rPr lang="en-US" altLang="zh-CN" sz="2000" dirty="0">
                <a:solidFill>
                  <a:srgbClr val="FFFFCC"/>
                </a:solidFill>
                <a:latin typeface="Arial" panose="020B0604020202020204" pitchFamily="34" charset="0"/>
                <a:cs typeface="Arial" panose="020B0604020202020204" pitchFamily="34" charset="0"/>
              </a:rPr>
              <a:t>    </a:t>
            </a:r>
            <a:r>
              <a:rPr lang="en-US" altLang="zh-CN" sz="2000" dirty="0">
                <a:solidFill>
                  <a:srgbClr val="FFFF00"/>
                </a:solidFill>
                <a:latin typeface="Arial" panose="020B0604020202020204" pitchFamily="34" charset="0"/>
                <a:cs typeface="Arial" panose="020B0604020202020204" pitchFamily="34" charset="0"/>
              </a:rPr>
              <a:t>for(</a:t>
            </a:r>
            <a:r>
              <a:rPr lang="en-US" altLang="zh-CN" sz="2000" dirty="0" err="1">
                <a:solidFill>
                  <a:srgbClr val="FFFF00"/>
                </a:solidFill>
                <a:latin typeface="Arial" panose="020B0604020202020204" pitchFamily="34" charset="0"/>
                <a:cs typeface="Arial" panose="020B0604020202020204" pitchFamily="34" charset="0"/>
              </a:rPr>
              <a:t>i</a:t>
            </a:r>
            <a:r>
              <a:rPr lang="en-US" altLang="zh-CN" sz="2000" dirty="0">
                <a:solidFill>
                  <a:srgbClr val="FFFF00"/>
                </a:solidFill>
                <a:latin typeface="Arial" panose="020B0604020202020204" pitchFamily="34" charset="0"/>
                <a:cs typeface="Arial" panose="020B0604020202020204" pitchFamily="34" charset="0"/>
              </a:rPr>
              <a:t> = 0; </a:t>
            </a:r>
            <a:r>
              <a:rPr lang="en-US" altLang="zh-CN" sz="2000" dirty="0" err="1">
                <a:solidFill>
                  <a:srgbClr val="FFFF00"/>
                </a:solidFill>
                <a:latin typeface="Arial" panose="020B0604020202020204" pitchFamily="34" charset="0"/>
                <a:cs typeface="Arial" panose="020B0604020202020204" pitchFamily="34" charset="0"/>
              </a:rPr>
              <a:t>i</a:t>
            </a:r>
            <a:r>
              <a:rPr lang="en-US" altLang="zh-CN" sz="2000" dirty="0">
                <a:solidFill>
                  <a:srgbClr val="FFFF00"/>
                </a:solidFill>
                <a:latin typeface="Arial" panose="020B0604020202020204" pitchFamily="34" charset="0"/>
                <a:cs typeface="Arial" panose="020B0604020202020204" pitchFamily="34" charset="0"/>
              </a:rPr>
              <a:t> &lt; n; </a:t>
            </a:r>
            <a:r>
              <a:rPr lang="en-US" altLang="zh-CN" sz="2000" dirty="0" err="1">
                <a:solidFill>
                  <a:srgbClr val="FFFF00"/>
                </a:solidFill>
                <a:latin typeface="Arial" panose="020B0604020202020204" pitchFamily="34" charset="0"/>
                <a:cs typeface="Arial" panose="020B0604020202020204" pitchFamily="34" charset="0"/>
              </a:rPr>
              <a:t>i</a:t>
            </a:r>
            <a:r>
              <a:rPr lang="en-US" altLang="zh-CN" sz="2000" dirty="0">
                <a:solidFill>
                  <a:srgbClr val="FFFF00"/>
                </a:solidFill>
                <a:latin typeface="Arial" panose="020B0604020202020204" pitchFamily="34" charset="0"/>
                <a:cs typeface="Arial" panose="020B0604020202020204" pitchFamily="34" charset="0"/>
              </a:rPr>
              <a:t>++){</a:t>
            </a:r>
            <a:endParaRPr lang="en-US" altLang="zh-CN" sz="2000" dirty="0">
              <a:solidFill>
                <a:srgbClr val="FFFF00"/>
              </a:solidFill>
              <a:latin typeface="Arial" panose="020B0604020202020204" pitchFamily="34" charset="0"/>
              <a:cs typeface="Arial" panose="020B0604020202020204" pitchFamily="34" charset="0"/>
            </a:endParaRPr>
          </a:p>
          <a:p>
            <a:pPr>
              <a:buFontTx/>
              <a:buNone/>
            </a:pPr>
            <a:r>
              <a:rPr lang="en-US" altLang="zh-CN" sz="2000" dirty="0">
                <a:solidFill>
                  <a:srgbClr val="FFFF00"/>
                </a:solidFill>
                <a:latin typeface="Arial" panose="020B0604020202020204" pitchFamily="34" charset="0"/>
                <a:cs typeface="Arial" panose="020B0604020202020204" pitchFamily="34" charset="0"/>
              </a:rPr>
              <a:t>        x = x + h;</a:t>
            </a:r>
            <a:endParaRPr lang="en-US" altLang="zh-CN" sz="2000" dirty="0">
              <a:solidFill>
                <a:srgbClr val="FFFF00"/>
              </a:solidFill>
              <a:latin typeface="Arial" panose="020B0604020202020204" pitchFamily="34" charset="0"/>
              <a:cs typeface="Arial" panose="020B0604020202020204" pitchFamily="34" charset="0"/>
            </a:endParaRPr>
          </a:p>
          <a:p>
            <a:pPr>
              <a:buFontTx/>
              <a:buNone/>
            </a:pPr>
            <a:r>
              <a:rPr lang="en-US" altLang="zh-CN" sz="2000" dirty="0">
                <a:solidFill>
                  <a:srgbClr val="FFFF00"/>
                </a:solidFill>
                <a:latin typeface="Arial" panose="020B0604020202020204" pitchFamily="34" charset="0"/>
                <a:cs typeface="Arial" panose="020B0604020202020204" pitchFamily="34" charset="0"/>
              </a:rPr>
              <a:t>        f1 = x * x + 12.0f * x + 4.0f;</a:t>
            </a:r>
            <a:endParaRPr lang="en-US" altLang="zh-CN" sz="2000" dirty="0">
              <a:solidFill>
                <a:srgbClr val="FFFF00"/>
              </a:solidFill>
              <a:latin typeface="Arial" panose="020B0604020202020204" pitchFamily="34" charset="0"/>
              <a:cs typeface="Arial" panose="020B0604020202020204" pitchFamily="34" charset="0"/>
            </a:endParaRPr>
          </a:p>
          <a:p>
            <a:pPr>
              <a:buFontTx/>
              <a:buNone/>
            </a:pPr>
            <a:r>
              <a:rPr lang="en-US" altLang="zh-CN" sz="2000" dirty="0">
                <a:solidFill>
                  <a:srgbClr val="FFFF00"/>
                </a:solidFill>
                <a:latin typeface="Arial" panose="020B0604020202020204" pitchFamily="34" charset="0"/>
                <a:cs typeface="Arial" panose="020B0604020202020204" pitchFamily="34" charset="0"/>
              </a:rPr>
              <a:t>        s += (f0 + f1) * h / 2.0f;</a:t>
            </a:r>
            <a:endParaRPr lang="en-US" altLang="zh-CN" sz="2000" dirty="0">
              <a:solidFill>
                <a:srgbClr val="FFFF00"/>
              </a:solidFill>
              <a:latin typeface="Arial" panose="020B0604020202020204" pitchFamily="34" charset="0"/>
              <a:cs typeface="Arial" panose="020B0604020202020204" pitchFamily="34" charset="0"/>
            </a:endParaRPr>
          </a:p>
          <a:p>
            <a:pPr>
              <a:buFontTx/>
              <a:buNone/>
            </a:pPr>
            <a:r>
              <a:rPr lang="en-US" altLang="zh-CN" sz="2000" dirty="0">
                <a:solidFill>
                  <a:srgbClr val="FFFF00"/>
                </a:solidFill>
                <a:latin typeface="Arial" panose="020B0604020202020204" pitchFamily="34" charset="0"/>
                <a:cs typeface="Arial" panose="020B0604020202020204" pitchFamily="34" charset="0"/>
              </a:rPr>
              <a:t>        f0 = f1;</a:t>
            </a:r>
            <a:endParaRPr lang="en-US" altLang="zh-CN" sz="2000" dirty="0">
              <a:solidFill>
                <a:srgbClr val="FFFF00"/>
              </a:solidFill>
              <a:latin typeface="Arial" panose="020B0604020202020204" pitchFamily="34" charset="0"/>
              <a:cs typeface="Arial" panose="020B0604020202020204" pitchFamily="34" charset="0"/>
            </a:endParaRPr>
          </a:p>
          <a:p>
            <a:pPr>
              <a:buFontTx/>
              <a:buNone/>
            </a:pPr>
            <a:r>
              <a:rPr lang="en-US" altLang="zh-CN" sz="2000" dirty="0">
                <a:solidFill>
                  <a:srgbClr val="FFFF00"/>
                </a:solidFill>
                <a:latin typeface="Arial" panose="020B0604020202020204" pitchFamily="34" charset="0"/>
                <a:cs typeface="Arial" panose="020B0604020202020204" pitchFamily="34" charset="0"/>
              </a:rPr>
              <a:t>    }</a:t>
            </a:r>
            <a:endParaRPr lang="en-US" altLang="zh-CN" sz="2000" dirty="0">
              <a:solidFill>
                <a:srgbClr val="FFFF00"/>
              </a:solidFill>
              <a:latin typeface="Arial" panose="020B0604020202020204" pitchFamily="34" charset="0"/>
              <a:cs typeface="Arial" panose="020B0604020202020204" pitchFamily="34" charset="0"/>
            </a:endParaRPr>
          </a:p>
          <a:p>
            <a:pPr>
              <a:buFontTx/>
              <a:buNone/>
            </a:pPr>
            <a:r>
              <a:rPr lang="en-US" altLang="zh-CN" sz="2000" dirty="0">
                <a:solidFill>
                  <a:srgbClr val="FFFFCC"/>
                </a:solidFill>
                <a:latin typeface="Arial" panose="020B0604020202020204" pitchFamily="34" charset="0"/>
                <a:cs typeface="Arial" panose="020B0604020202020204" pitchFamily="34" charset="0"/>
              </a:rPr>
              <a:t>    </a:t>
            </a:r>
            <a:r>
              <a:rPr lang="en-US" altLang="zh-CN" sz="2000" dirty="0" err="1">
                <a:solidFill>
                  <a:srgbClr val="FFFFCC"/>
                </a:solidFill>
                <a:latin typeface="Arial" panose="020B0604020202020204" pitchFamily="34" charset="0"/>
                <a:cs typeface="Arial" panose="020B0604020202020204" pitchFamily="34" charset="0"/>
              </a:rPr>
              <a:t>cout</a:t>
            </a:r>
            <a:r>
              <a:rPr lang="en-US" altLang="zh-CN" sz="2000" dirty="0">
                <a:solidFill>
                  <a:srgbClr val="FFFFCC"/>
                </a:solidFill>
                <a:latin typeface="Arial" panose="020B0604020202020204" pitchFamily="34" charset="0"/>
                <a:cs typeface="Arial" panose="020B0604020202020204" pitchFamily="34" charset="0"/>
              </a:rPr>
              <a:t> &lt;&lt; "s = " &lt;&lt; s;</a:t>
            </a:r>
            <a:endParaRPr lang="en-US" altLang="zh-CN" sz="2000" dirty="0">
              <a:solidFill>
                <a:srgbClr val="FFFFCC"/>
              </a:solidFill>
              <a:latin typeface="Arial" panose="020B0604020202020204" pitchFamily="34" charset="0"/>
              <a:cs typeface="Arial" panose="020B0604020202020204" pitchFamily="34" charset="0"/>
            </a:endParaRPr>
          </a:p>
          <a:p>
            <a:pPr>
              <a:buFontTx/>
              <a:buNone/>
            </a:pPr>
            <a:r>
              <a:rPr lang="en-US" altLang="zh-CN" sz="2000" dirty="0">
                <a:solidFill>
                  <a:srgbClr val="FFFFCC"/>
                </a:solidFill>
                <a:latin typeface="Arial" panose="020B0604020202020204" pitchFamily="34" charset="0"/>
                <a:cs typeface="Arial" panose="020B0604020202020204" pitchFamily="34" charset="0"/>
              </a:rPr>
              <a:t>    return 0;</a:t>
            </a:r>
            <a:endParaRPr lang="en-US" altLang="zh-CN" sz="2000" dirty="0">
              <a:solidFill>
                <a:srgbClr val="FFFFCC"/>
              </a:solidFill>
              <a:latin typeface="Arial" panose="020B0604020202020204" pitchFamily="34" charset="0"/>
              <a:cs typeface="Arial" panose="020B0604020202020204" pitchFamily="34" charset="0"/>
            </a:endParaRPr>
          </a:p>
          <a:p>
            <a:pPr>
              <a:buFontTx/>
              <a:buNone/>
            </a:pPr>
            <a:r>
              <a:rPr lang="en-US" altLang="zh-CN" sz="2000" dirty="0">
                <a:solidFill>
                  <a:srgbClr val="FFFFCC"/>
                </a:solidFill>
                <a:latin typeface="Arial" panose="020B0604020202020204" pitchFamily="34" charset="0"/>
                <a:cs typeface="Arial" panose="020B0604020202020204" pitchFamily="34" charset="0"/>
              </a:rPr>
              <a:t>}</a:t>
            </a:r>
            <a:endParaRPr lang="en-US" altLang="zh-CN" sz="2000" dirty="0">
              <a:solidFill>
                <a:srgbClr val="FFFFCC"/>
              </a:solidFill>
              <a:latin typeface="Arial" panose="020B0604020202020204" pitchFamily="34" charset="0"/>
              <a:cs typeface="Arial" panose="020B0604020202020204" pitchFamily="34" charset="0"/>
            </a:endParaRPr>
          </a:p>
        </p:txBody>
      </p:sp>
      <p:sp>
        <p:nvSpPr>
          <p:cNvPr id="53256" name="AutoShape 8">
            <a:hlinkClick r:id="rId1" action="ppaction://program" highlightClick="1"/>
          </p:cNvPr>
          <p:cNvSpPr>
            <a:spLocks noChangeArrowheads="1"/>
          </p:cNvSpPr>
          <p:nvPr/>
        </p:nvSpPr>
        <p:spPr bwMode="auto">
          <a:xfrm>
            <a:off x="8382000" y="5638800"/>
            <a:ext cx="1676400" cy="533400"/>
          </a:xfrm>
          <a:prstGeom prst="actionButtonBlank">
            <a:avLst/>
          </a:prstGeom>
          <a:solidFill>
            <a:srgbClr val="0000FF"/>
          </a:solidFill>
          <a:ln w="9525">
            <a:solidFill>
              <a:srgbClr val="000080"/>
            </a:solidFill>
            <a:miter lim="800000"/>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00"/>
                </a:solidFill>
                <a:latin typeface="Arial" panose="020B0604020202020204" pitchFamily="34" charset="0"/>
                <a:ea typeface="楷体_GB2312" pitchFamily="49" charset="-122"/>
              </a:rPr>
              <a:t>CHAP3EXE</a:t>
            </a:r>
            <a:endParaRPr kumimoji="0" lang="en-US" altLang="zh-CN" sz="2400">
              <a:solidFill>
                <a:srgbClr val="FFFF00"/>
              </a:solidFill>
              <a:latin typeface="Arial" panose="020B0604020202020204" pitchFamily="34" charset="0"/>
              <a:ea typeface="楷体_GB2312" pitchFamily="49" charset="-122"/>
            </a:endParaRPr>
          </a:p>
        </p:txBody>
      </p:sp>
      <p:sp>
        <p:nvSpPr>
          <p:cNvPr id="53260" name="AutoShape 12"/>
          <p:cNvSpPr/>
          <p:nvPr/>
        </p:nvSpPr>
        <p:spPr bwMode="auto">
          <a:xfrm>
            <a:off x="8616951" y="2349501"/>
            <a:ext cx="1774825" cy="284163"/>
          </a:xfrm>
          <a:prstGeom prst="accentCallout2">
            <a:avLst>
              <a:gd name="adj1" fmla="val 40222"/>
              <a:gd name="adj2" fmla="val -4296"/>
              <a:gd name="adj3" fmla="val 40222"/>
              <a:gd name="adj4" fmla="val -32676"/>
              <a:gd name="adj5" fmla="val 353634"/>
              <a:gd name="adj6" fmla="val -34079"/>
            </a:avLst>
          </a:prstGeom>
          <a:noFill/>
          <a:ln w="9525">
            <a:solidFill>
              <a:srgbClr val="66FF33"/>
            </a:solidFill>
            <a:miter lim="800000"/>
            <a:tailEnd type="diamond"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66FF33"/>
                </a:solidFill>
                <a:latin typeface="等线" panose="02010600030101010101" charset="-122"/>
                <a:ea typeface="楷体_GB2312" pitchFamily="49" charset="-122"/>
              </a:rPr>
              <a:t>迭代初值。</a:t>
            </a:r>
            <a:endParaRPr kumimoji="0" lang="zh-CN" altLang="en-US" sz="2400">
              <a:solidFill>
                <a:srgbClr val="66FF33"/>
              </a:solidFill>
              <a:latin typeface="等线" panose="02010600030101010101" charset="-122"/>
              <a:ea typeface="楷体_GB2312" pitchFamily="49" charset="-122"/>
            </a:endParaRPr>
          </a:p>
        </p:txBody>
      </p:sp>
      <p:sp>
        <p:nvSpPr>
          <p:cNvPr id="53261" name="AutoShape 13"/>
          <p:cNvSpPr/>
          <p:nvPr/>
        </p:nvSpPr>
        <p:spPr bwMode="auto">
          <a:xfrm>
            <a:off x="3792538" y="3644901"/>
            <a:ext cx="1054100" cy="1871663"/>
          </a:xfrm>
          <a:prstGeom prst="leftBracket">
            <a:avLst>
              <a:gd name="adj" fmla="val 0"/>
            </a:avLst>
          </a:prstGeom>
          <a:noFill/>
          <a:ln w="9525">
            <a:solidFill>
              <a:srgbClr val="FFFFCC"/>
            </a:solidFill>
            <a:round/>
            <a:headEnd type="diamond" w="lg" len="med"/>
            <a:tailEnd type="diamond" w="med" len="med"/>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CC"/>
                </a:solidFill>
                <a:latin typeface="等线" panose="02010600030101010101" charset="-122"/>
                <a:ea typeface="楷体_GB2312" pitchFamily="49" charset="-122"/>
              </a:rPr>
              <a:t>迭代循环</a:t>
            </a:r>
            <a:endParaRPr kumimoji="0" lang="zh-CN" altLang="en-US" sz="2400">
              <a:solidFill>
                <a:srgbClr val="FFFFCC"/>
              </a:solidFill>
              <a:latin typeface="等线" panose="02010600030101010101"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wipe(up)">
                                      <p:cBhvr>
                                        <p:cTn id="7" dur="500"/>
                                        <p:tgtEl>
                                          <p:spTgt spid="5325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53260"/>
                                        </p:tgtEl>
                                        <p:attrNameLst>
                                          <p:attrName>style.visibility</p:attrName>
                                        </p:attrNameLst>
                                      </p:cBhvr>
                                      <p:to>
                                        <p:strVal val="visible"/>
                                      </p:to>
                                    </p:set>
                                    <p:animEffect transition="in" filter="strips(upRight)">
                                      <p:cBhvr>
                                        <p:cTn id="12" dur="500"/>
                                        <p:tgtEl>
                                          <p:spTgt spid="53260"/>
                                        </p:tgtEl>
                                      </p:cBhvr>
                                    </p:animEffect>
                                  </p:childTnLst>
                                  <p:subTnLst>
                                    <p:audio>
                                      <p:cMediaNode>
                                        <p:cTn display="0" masterRel="sameClick">
                                          <p:stCondLst>
                                            <p:cond evt="begin" delay="0">
                                              <p:tn val="10"/>
                                            </p:cond>
                                          </p:stCondLst>
                                          <p:endCondLst>
                                            <p:cond evt="onStopAudio" delay="0">
                                              <p:tgtEl>
                                                <p:sldTgt/>
                                              </p:tgtEl>
                                            </p:cond>
                                          </p:endCondLst>
                                        </p:cTn>
                                        <p:tgtEl>
                                          <p:sndTgt r:embed="rId2" name="notify.wav"/>
                                        </p:tgtEl>
                                      </p:cMediaNode>
                                    </p:audio>
                                  </p:sub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3261"/>
                                        </p:tgtEl>
                                        <p:attrNameLst>
                                          <p:attrName>style.visibility</p:attrName>
                                        </p:attrNameLst>
                                      </p:cBhvr>
                                      <p:to>
                                        <p:strVal val="visible"/>
                                      </p:to>
                                    </p:set>
                                    <p:animEffect transition="in" filter="barn(outHorizontal)">
                                      <p:cBhvr>
                                        <p:cTn id="17" dur="500"/>
                                        <p:tgtEl>
                                          <p:spTgt spid="53261"/>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53256"/>
                                        </p:tgtEl>
                                        <p:attrNameLst>
                                          <p:attrName>style.visibility</p:attrName>
                                        </p:attrNameLst>
                                      </p:cBhvr>
                                      <p:to>
                                        <p:strVal val="visible"/>
                                      </p:to>
                                    </p:set>
                                    <p:anim calcmode="lin" valueType="num">
                                      <p:cBhvr>
                                        <p:cTn id="22" dur="1000" fill="hold"/>
                                        <p:tgtEl>
                                          <p:spTgt spid="53256"/>
                                        </p:tgtEl>
                                        <p:attrNameLst>
                                          <p:attrName>ppt_w</p:attrName>
                                        </p:attrNameLst>
                                      </p:cBhvr>
                                      <p:tavLst>
                                        <p:tav tm="0">
                                          <p:val>
                                            <p:fltVal val="0"/>
                                          </p:val>
                                        </p:tav>
                                        <p:tav tm="100000">
                                          <p:val>
                                            <p:strVal val="#ppt_w"/>
                                          </p:val>
                                        </p:tav>
                                      </p:tavLst>
                                    </p:anim>
                                    <p:anim calcmode="lin" valueType="num">
                                      <p:cBhvr>
                                        <p:cTn id="23" dur="1000" fill="hold"/>
                                        <p:tgtEl>
                                          <p:spTgt spid="53256"/>
                                        </p:tgtEl>
                                        <p:attrNameLst>
                                          <p:attrName>ppt_h</p:attrName>
                                        </p:attrNameLst>
                                      </p:cBhvr>
                                      <p:tavLst>
                                        <p:tav tm="0">
                                          <p:val>
                                            <p:fltVal val="0"/>
                                          </p:val>
                                        </p:tav>
                                        <p:tav tm="100000">
                                          <p:val>
                                            <p:strVal val="#ppt_h"/>
                                          </p:val>
                                        </p:tav>
                                      </p:tavLst>
                                    </p:anim>
                                    <p:anim calcmode="lin" valueType="num">
                                      <p:cBhvr>
                                        <p:cTn id="24" dur="1000" fill="hold"/>
                                        <p:tgtEl>
                                          <p:spTgt spid="53256"/>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53256"/>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0"/>
                                            </p:cond>
                                          </p:stCondLst>
                                          <p:endCondLst>
                                            <p:cond evt="onStopAudio" delay="0">
                                              <p:tgtEl>
                                                <p:sldTgt/>
                                              </p:tgtEl>
                                            </p:cond>
                                          </p:endCondLst>
                                        </p:cTn>
                                        <p:tgtEl>
                                          <p:sndTgt r:embed="rId2"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utoUpdateAnimBg="0"/>
      <p:bldP spid="53256" grpId="0" animBg="1" autoUpdateAnimBg="0"/>
      <p:bldP spid="53260" grpId="0" animBg="1" autoUpdateAnimBg="0"/>
      <p:bldP spid="53261"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40145" y="228600"/>
            <a:ext cx="11951855" cy="1143000"/>
          </a:xfrm>
        </p:spPr>
        <p:txBody>
          <a:bodyPr/>
          <a:lstStyle/>
          <a:p>
            <a:pPr algn="l" eaLnBrk="1" hangingPunct="1"/>
            <a:r>
              <a:rPr lang="en-US" altLang="zh-CN" sz="2400" b="1" dirty="0">
                <a:solidFill>
                  <a:srgbClr val="FFFFCC"/>
                </a:solidFill>
                <a:latin typeface="Arial" panose="020B0604020202020204" pitchFamily="34" charset="0"/>
                <a:ea typeface="华文新魏" panose="02010800040101010101" pitchFamily="2" charset="-122"/>
              </a:rPr>
              <a:t>      ⒊</a:t>
            </a:r>
            <a:r>
              <a:rPr lang="zh-CN" altLang="en-US" sz="2400" b="1" dirty="0">
                <a:solidFill>
                  <a:srgbClr val="FFFFCC"/>
                </a:solidFill>
                <a:latin typeface="Arial" panose="020B0604020202020204" pitchFamily="34" charset="0"/>
                <a:ea typeface="楷体_GB2312" pitchFamily="49" charset="-122"/>
              </a:rPr>
              <a:t>求</a:t>
            </a:r>
            <a:r>
              <a:rPr lang="en-US" altLang="zh-CN" sz="2400" b="1" dirty="0">
                <a:solidFill>
                  <a:srgbClr val="FFFFCC"/>
                </a:solidFill>
                <a:latin typeface="Arial" panose="020B0604020202020204" pitchFamily="34" charset="0"/>
                <a:ea typeface="楷体_GB2312" pitchFamily="49" charset="-122"/>
              </a:rPr>
              <a:t>s=</a:t>
            </a:r>
            <a:r>
              <a:rPr lang="en-US" altLang="zh-CN" sz="2400" b="1" dirty="0" err="1">
                <a:solidFill>
                  <a:srgbClr val="FFFFCC"/>
                </a:solidFill>
                <a:latin typeface="Arial" panose="020B0604020202020204" pitchFamily="34" charset="0"/>
                <a:ea typeface="楷体_GB2312" pitchFamily="49" charset="-122"/>
              </a:rPr>
              <a:t>a+aa+aaa</a:t>
            </a:r>
            <a:r>
              <a:rPr lang="en-US" altLang="zh-CN" sz="2400" b="1" dirty="0">
                <a:solidFill>
                  <a:srgbClr val="FFFFCC"/>
                </a:solidFill>
                <a:latin typeface="Arial" panose="020B0604020202020204" pitchFamily="34" charset="0"/>
                <a:ea typeface="楷体_GB2312" pitchFamily="49" charset="-122"/>
              </a:rPr>
              <a:t>+…+</a:t>
            </a:r>
            <a:r>
              <a:rPr lang="en-US" altLang="zh-CN" sz="2400" b="1" dirty="0" err="1">
                <a:solidFill>
                  <a:srgbClr val="FFFFCC"/>
                </a:solidFill>
                <a:latin typeface="Arial" panose="020B0604020202020204" pitchFamily="34" charset="0"/>
                <a:ea typeface="楷体_GB2312" pitchFamily="49" charset="-122"/>
              </a:rPr>
              <a:t>aaa</a:t>
            </a:r>
            <a:r>
              <a:rPr lang="en-US" altLang="zh-CN" sz="2400" b="1" dirty="0">
                <a:solidFill>
                  <a:srgbClr val="FFFFCC"/>
                </a:solidFill>
                <a:latin typeface="Arial" panose="020B0604020202020204" pitchFamily="34" charset="0"/>
                <a:ea typeface="楷体_GB2312" pitchFamily="49" charset="-122"/>
              </a:rPr>
              <a:t>…a</a:t>
            </a:r>
            <a:r>
              <a:rPr lang="zh-CN" altLang="en-US" sz="2400" b="1" dirty="0">
                <a:solidFill>
                  <a:srgbClr val="FFFFCC"/>
                </a:solidFill>
                <a:latin typeface="Arial" panose="020B0604020202020204" pitchFamily="34" charset="0"/>
                <a:ea typeface="楷体_GB2312" pitchFamily="49" charset="-122"/>
              </a:rPr>
              <a:t>。  </a:t>
            </a:r>
            <a:r>
              <a:rPr lang="en-US" altLang="zh-CN" sz="2400" b="1" dirty="0">
                <a:solidFill>
                  <a:srgbClr val="FFFFCC"/>
                </a:solidFill>
                <a:latin typeface="Arial" panose="020B0604020202020204" pitchFamily="34" charset="0"/>
                <a:ea typeface="楷体_GB2312" pitchFamily="49" charset="-122"/>
              </a:rPr>
              <a:t>0&lt;a&lt;10  </a:t>
            </a:r>
            <a:r>
              <a:rPr lang="zh-CN" altLang="en-US" sz="2400" b="1" dirty="0">
                <a:solidFill>
                  <a:srgbClr val="FFFFCC"/>
                </a:solidFill>
                <a:latin typeface="Arial" panose="020B0604020202020204" pitchFamily="34" charset="0"/>
                <a:ea typeface="楷体_GB2312" pitchFamily="49" charset="-122"/>
              </a:rPr>
              <a:t>共</a:t>
            </a:r>
            <a:r>
              <a:rPr lang="en-US" altLang="zh-CN" sz="2400" b="1" dirty="0">
                <a:solidFill>
                  <a:srgbClr val="FFFFCC"/>
                </a:solidFill>
                <a:latin typeface="Arial" panose="020B0604020202020204" pitchFamily="34" charset="0"/>
                <a:ea typeface="楷体_GB2312" pitchFamily="49" charset="-122"/>
              </a:rPr>
              <a:t>n</a:t>
            </a:r>
            <a:r>
              <a:rPr lang="zh-CN" altLang="en-US" sz="2400" b="1" dirty="0">
                <a:solidFill>
                  <a:srgbClr val="FFFFCC"/>
                </a:solidFill>
                <a:latin typeface="Arial" panose="020B0604020202020204" pitchFamily="34" charset="0"/>
                <a:ea typeface="楷体_GB2312" pitchFamily="49" charset="-122"/>
              </a:rPr>
              <a:t>项，最后一项有</a:t>
            </a:r>
            <a:r>
              <a:rPr lang="en-US" altLang="zh-CN" sz="2400" b="1" dirty="0">
                <a:solidFill>
                  <a:srgbClr val="FFFFCC"/>
                </a:solidFill>
                <a:latin typeface="Arial" panose="020B0604020202020204" pitchFamily="34" charset="0"/>
                <a:ea typeface="楷体_GB2312" pitchFamily="49" charset="-122"/>
              </a:rPr>
              <a:t>n</a:t>
            </a:r>
            <a:r>
              <a:rPr lang="zh-CN" altLang="en-US" sz="2400" b="1" dirty="0">
                <a:solidFill>
                  <a:srgbClr val="FFFFCC"/>
                </a:solidFill>
                <a:latin typeface="Arial" panose="020B0604020202020204" pitchFamily="34" charset="0"/>
                <a:ea typeface="楷体_GB2312" pitchFamily="49" charset="-122"/>
              </a:rPr>
              <a:t>个</a:t>
            </a:r>
            <a:r>
              <a:rPr lang="en-US" altLang="zh-CN" sz="2400" b="1" dirty="0">
                <a:solidFill>
                  <a:srgbClr val="FFFFCC"/>
                </a:solidFill>
                <a:latin typeface="Arial" panose="020B0604020202020204" pitchFamily="34" charset="0"/>
                <a:ea typeface="楷体_GB2312" pitchFamily="49" charset="-122"/>
              </a:rPr>
              <a:t>a</a:t>
            </a:r>
            <a:r>
              <a:rPr lang="zh-CN" altLang="en-US" sz="2400" b="1" dirty="0">
                <a:solidFill>
                  <a:srgbClr val="FFFFCC"/>
                </a:solidFill>
                <a:latin typeface="Arial" panose="020B0604020202020204" pitchFamily="34" charset="0"/>
                <a:ea typeface="楷体_GB2312" pitchFamily="49" charset="-122"/>
              </a:rPr>
              <a:t>。如求</a:t>
            </a:r>
            <a:r>
              <a:rPr lang="en-US" altLang="zh-CN" sz="2400" b="1" dirty="0">
                <a:solidFill>
                  <a:srgbClr val="FFFFCC"/>
                </a:solidFill>
                <a:latin typeface="Arial" panose="020B0604020202020204" pitchFamily="34" charset="0"/>
                <a:ea typeface="楷体_GB2312" pitchFamily="49" charset="-122"/>
              </a:rPr>
              <a:t>s=2+22+222+2222+…+222…222   n</a:t>
            </a:r>
            <a:r>
              <a:rPr lang="zh-CN" altLang="en-US" sz="2400" b="1" dirty="0">
                <a:solidFill>
                  <a:srgbClr val="FFFFCC"/>
                </a:solidFill>
                <a:latin typeface="Arial" panose="020B0604020202020204" pitchFamily="34" charset="0"/>
                <a:ea typeface="楷体_GB2312" pitchFamily="49" charset="-122"/>
              </a:rPr>
              <a:t>、</a:t>
            </a:r>
            <a:r>
              <a:rPr lang="en-US" altLang="zh-CN" sz="2400" b="1" dirty="0">
                <a:solidFill>
                  <a:srgbClr val="FFFFCC"/>
                </a:solidFill>
                <a:latin typeface="Arial" panose="020B0604020202020204" pitchFamily="34" charset="0"/>
                <a:ea typeface="楷体_GB2312" pitchFamily="49" charset="-122"/>
              </a:rPr>
              <a:t>a</a:t>
            </a:r>
            <a:r>
              <a:rPr lang="zh-CN" altLang="en-US" sz="2400" b="1" dirty="0">
                <a:solidFill>
                  <a:srgbClr val="FFFFCC"/>
                </a:solidFill>
                <a:latin typeface="Arial" panose="020B0604020202020204" pitchFamily="34" charset="0"/>
                <a:ea typeface="楷体_GB2312" pitchFamily="49" charset="-122"/>
              </a:rPr>
              <a:t>从键盘输入。</a:t>
            </a:r>
            <a:endParaRPr lang="zh-CN" altLang="en-US" sz="2400" b="1" dirty="0">
              <a:solidFill>
                <a:srgbClr val="FFFFCC"/>
              </a:solidFill>
              <a:latin typeface="Arial" panose="020B0604020202020204" pitchFamily="34" charset="0"/>
              <a:ea typeface="楷体_GB2312" pitchFamily="49" charset="-122"/>
            </a:endParaRPr>
          </a:p>
        </p:txBody>
      </p:sp>
      <p:sp>
        <p:nvSpPr>
          <p:cNvPr id="54275" name="Text Box 3"/>
          <p:cNvSpPr txBox="1">
            <a:spLocks noChangeArrowheads="1"/>
          </p:cNvSpPr>
          <p:nvPr/>
        </p:nvSpPr>
        <p:spPr bwMode="auto">
          <a:xfrm>
            <a:off x="794327" y="1293091"/>
            <a:ext cx="249168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rPr>
              <a:t>迭代次数：</a:t>
            </a:r>
            <a:r>
              <a:rPr lang="en-US" altLang="zh-CN" sz="2400">
                <a:solidFill>
                  <a:srgbClr val="FFFFCC"/>
                </a:solidFill>
                <a:latin typeface="Arial" panose="020B0604020202020204" pitchFamily="34" charset="0"/>
                <a:ea typeface="楷体_GB2312" pitchFamily="49" charset="-122"/>
              </a:rPr>
              <a:t>i=1~n</a:t>
            </a:r>
            <a:endParaRPr lang="en-US" altLang="zh-CN" sz="2400">
              <a:solidFill>
                <a:srgbClr val="FFFFCC"/>
              </a:solidFill>
              <a:latin typeface="Arial" panose="020B0604020202020204" pitchFamily="34" charset="0"/>
              <a:ea typeface="楷体_GB2312" pitchFamily="49" charset="-122"/>
            </a:endParaRPr>
          </a:p>
        </p:txBody>
      </p:sp>
      <p:sp>
        <p:nvSpPr>
          <p:cNvPr id="54276" name="Text Box 4"/>
          <p:cNvSpPr txBox="1">
            <a:spLocks noChangeArrowheads="1"/>
          </p:cNvSpPr>
          <p:nvPr/>
        </p:nvSpPr>
        <p:spPr bwMode="auto">
          <a:xfrm>
            <a:off x="794328" y="1674091"/>
            <a:ext cx="300304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Arial" panose="020B0604020202020204" pitchFamily="34" charset="0"/>
                <a:ea typeface="楷体_GB2312" pitchFamily="49" charset="-122"/>
              </a:rPr>
              <a:t>迭代初值：</a:t>
            </a:r>
            <a:r>
              <a:rPr lang="en-US" altLang="zh-CN" sz="2400">
                <a:solidFill>
                  <a:srgbClr val="66FF33"/>
                </a:solidFill>
                <a:latin typeface="Arial" panose="020B0604020202020204" pitchFamily="34" charset="0"/>
                <a:ea typeface="楷体_GB2312" pitchFamily="49" charset="-122"/>
              </a:rPr>
              <a:t>s=0.0,t=a</a:t>
            </a:r>
            <a:endParaRPr lang="en-US" altLang="zh-CN" sz="2400">
              <a:latin typeface="Arial" panose="020B0604020202020204" pitchFamily="34" charset="0"/>
            </a:endParaRPr>
          </a:p>
        </p:txBody>
      </p:sp>
      <p:sp>
        <p:nvSpPr>
          <p:cNvPr id="54277" name="Text Box 5"/>
          <p:cNvSpPr txBox="1">
            <a:spLocks noChangeArrowheads="1"/>
          </p:cNvSpPr>
          <p:nvPr/>
        </p:nvSpPr>
        <p:spPr bwMode="auto">
          <a:xfrm>
            <a:off x="794327" y="2055091"/>
            <a:ext cx="296938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66"/>
                </a:solidFill>
                <a:latin typeface="Arial" panose="020B0604020202020204" pitchFamily="34" charset="0"/>
                <a:ea typeface="楷体_GB2312" pitchFamily="49" charset="-122"/>
              </a:rPr>
              <a:t>迭代公式： </a:t>
            </a:r>
            <a:r>
              <a:rPr lang="en-US" altLang="zh-CN" sz="2400">
                <a:solidFill>
                  <a:srgbClr val="FFFF66"/>
                </a:solidFill>
                <a:latin typeface="Arial" panose="020B0604020202020204" pitchFamily="34" charset="0"/>
                <a:ea typeface="楷体_GB2312" pitchFamily="49" charset="-122"/>
              </a:rPr>
              <a:t>t=t*10+a</a:t>
            </a:r>
            <a:endParaRPr lang="en-US" altLang="zh-CN" sz="2400">
              <a:solidFill>
                <a:srgbClr val="FFFF66"/>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ox(in)">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 calcmode="lin" valueType="num">
                                      <p:cBhvr additive="base">
                                        <p:cTn id="12" dur="500" fill="hold"/>
                                        <p:tgtEl>
                                          <p:spTgt spid="54275"/>
                                        </p:tgtEl>
                                        <p:attrNameLst>
                                          <p:attrName>ppt_x</p:attrName>
                                        </p:attrNameLst>
                                      </p:cBhvr>
                                      <p:tavLst>
                                        <p:tav tm="0">
                                          <p:val>
                                            <p:strVal val="1+#ppt_w/2"/>
                                          </p:val>
                                        </p:tav>
                                        <p:tav tm="100000">
                                          <p:val>
                                            <p:strVal val="#ppt_x"/>
                                          </p:val>
                                        </p:tav>
                                      </p:tavLst>
                                    </p:anim>
                                    <p:anim calcmode="lin" valueType="num">
                                      <p:cBhvr additive="base">
                                        <p:cTn id="13" dur="500" fill="hold"/>
                                        <p:tgtEl>
                                          <p:spTgt spid="542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4276"/>
                                        </p:tgtEl>
                                        <p:attrNameLst>
                                          <p:attrName>style.visibility</p:attrName>
                                        </p:attrNameLst>
                                      </p:cBhvr>
                                      <p:to>
                                        <p:strVal val="visible"/>
                                      </p:to>
                                    </p:set>
                                    <p:anim calcmode="lin" valueType="num">
                                      <p:cBhvr additive="base">
                                        <p:cTn id="18" dur="500" fill="hold"/>
                                        <p:tgtEl>
                                          <p:spTgt spid="54276"/>
                                        </p:tgtEl>
                                        <p:attrNameLst>
                                          <p:attrName>ppt_x</p:attrName>
                                        </p:attrNameLst>
                                      </p:cBhvr>
                                      <p:tavLst>
                                        <p:tav tm="0">
                                          <p:val>
                                            <p:strVal val="1+#ppt_w/2"/>
                                          </p:val>
                                        </p:tav>
                                        <p:tav tm="100000">
                                          <p:val>
                                            <p:strVal val="#ppt_x"/>
                                          </p:val>
                                        </p:tav>
                                      </p:tavLst>
                                    </p:anim>
                                    <p:anim calcmode="lin" valueType="num">
                                      <p:cBhvr additive="base">
                                        <p:cTn id="19"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54277"/>
                                        </p:tgtEl>
                                        <p:attrNameLst>
                                          <p:attrName>style.visibility</p:attrName>
                                        </p:attrNameLst>
                                      </p:cBhvr>
                                      <p:to>
                                        <p:strVal val="visible"/>
                                      </p:to>
                                    </p:set>
                                    <p:anim calcmode="lin" valueType="num">
                                      <p:cBhvr additive="base">
                                        <p:cTn id="24" dur="500" fill="hold"/>
                                        <p:tgtEl>
                                          <p:spTgt spid="54277"/>
                                        </p:tgtEl>
                                        <p:attrNameLst>
                                          <p:attrName>ppt_x</p:attrName>
                                        </p:attrNameLst>
                                      </p:cBhvr>
                                      <p:tavLst>
                                        <p:tav tm="0">
                                          <p:val>
                                            <p:strVal val="1+#ppt_w/2"/>
                                          </p:val>
                                        </p:tav>
                                        <p:tav tm="100000">
                                          <p:val>
                                            <p:strVal val="#ppt_x"/>
                                          </p:val>
                                        </p:tav>
                                      </p:tavLst>
                                    </p:anim>
                                    <p:anim calcmode="lin" valueType="num">
                                      <p:cBhvr additive="base">
                                        <p:cTn id="25" dur="500" fill="hold"/>
                                        <p:tgtEl>
                                          <p:spTgt spid="54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5" grpId="0" autoUpdateAnimBg="0"/>
      <p:bldP spid="54276" grpId="0" autoUpdateAnimBg="0"/>
      <p:bldP spid="5427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title"/>
          </p:nvPr>
        </p:nvSpPr>
        <p:spPr>
          <a:xfrm>
            <a:off x="350982" y="115888"/>
            <a:ext cx="9629631" cy="576262"/>
          </a:xfrm>
        </p:spPr>
        <p:txBody>
          <a:bodyPr/>
          <a:lstStyle/>
          <a:p>
            <a:pPr algn="l" eaLnBrk="1" hangingPunct="1"/>
            <a:r>
              <a:rPr lang="zh-CN" altLang="en-US" sz="2400" b="1" dirty="0">
                <a:solidFill>
                  <a:srgbClr val="FFFF00"/>
                </a:solidFill>
                <a:ea typeface="楷体_GB2312" pitchFamily="49" charset="-122"/>
              </a:rPr>
              <a:t>       程序如下：</a:t>
            </a:r>
            <a:endParaRPr lang="zh-CN" altLang="en-US" sz="2400" b="1" dirty="0">
              <a:solidFill>
                <a:srgbClr val="FFFF00"/>
              </a:solidFill>
              <a:ea typeface="楷体_GB2312" pitchFamily="49" charset="-122"/>
            </a:endParaRPr>
          </a:p>
        </p:txBody>
      </p:sp>
      <p:sp>
        <p:nvSpPr>
          <p:cNvPr id="136197" name="Text Box 5"/>
          <p:cNvSpPr txBox="1">
            <a:spLocks noChangeArrowheads="1"/>
          </p:cNvSpPr>
          <p:nvPr/>
        </p:nvSpPr>
        <p:spPr bwMode="auto">
          <a:xfrm>
            <a:off x="2697741" y="209984"/>
            <a:ext cx="5718175" cy="624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#include &lt;iostream&gt;</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using namespace std;</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int main(void){</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float s, t;</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int </a:t>
            </a:r>
            <a:r>
              <a:rPr lang="en-US" altLang="zh-CN" sz="2000" dirty="0" err="1">
                <a:solidFill>
                  <a:srgbClr val="FFFFCC"/>
                </a:solidFill>
                <a:latin typeface="Arial" panose="020B0604020202020204" pitchFamily="34" charset="0"/>
                <a:ea typeface="楷体_GB2312" pitchFamily="49" charset="-122"/>
              </a:rPr>
              <a:t>i</a:t>
            </a:r>
            <a:r>
              <a:rPr lang="en-US" altLang="zh-CN" sz="2000" dirty="0">
                <a:solidFill>
                  <a:srgbClr val="FFFFCC"/>
                </a:solidFill>
                <a:latin typeface="Arial" panose="020B0604020202020204" pitchFamily="34" charset="0"/>
                <a:ea typeface="楷体_GB2312" pitchFamily="49" charset="-122"/>
              </a:rPr>
              <a:t>, a, n;</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a:t>
            </a:r>
            <a:r>
              <a:rPr lang="en-US" altLang="zh-CN" sz="2000" dirty="0">
                <a:solidFill>
                  <a:srgbClr val="FFC000"/>
                </a:solidFill>
                <a:latin typeface="Arial" panose="020B0604020202020204" pitchFamily="34" charset="0"/>
                <a:ea typeface="楷体_GB2312" pitchFamily="49" charset="-122"/>
              </a:rPr>
              <a:t>do{</a:t>
            </a:r>
            <a:endParaRPr lang="en-US" altLang="zh-CN" sz="20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C000"/>
                </a:solidFill>
                <a:latin typeface="Arial" panose="020B0604020202020204" pitchFamily="34" charset="0"/>
                <a:ea typeface="楷体_GB2312" pitchFamily="49" charset="-122"/>
              </a:rPr>
              <a:t>        </a:t>
            </a:r>
            <a:r>
              <a:rPr lang="en-US" altLang="zh-CN" sz="2000" dirty="0" err="1">
                <a:solidFill>
                  <a:srgbClr val="FFC000"/>
                </a:solidFill>
                <a:latin typeface="Arial" panose="020B0604020202020204" pitchFamily="34" charset="0"/>
                <a:ea typeface="楷体_GB2312" pitchFamily="49" charset="-122"/>
              </a:rPr>
              <a:t>cin</a:t>
            </a:r>
            <a:r>
              <a:rPr lang="en-US" altLang="zh-CN" sz="2000" dirty="0">
                <a:solidFill>
                  <a:srgbClr val="FFC000"/>
                </a:solidFill>
                <a:latin typeface="Arial" panose="020B0604020202020204" pitchFamily="34" charset="0"/>
                <a:ea typeface="楷体_GB2312" pitchFamily="49" charset="-122"/>
              </a:rPr>
              <a:t> &gt;&gt; a &gt;&gt; n;</a:t>
            </a:r>
            <a:endParaRPr lang="en-US" altLang="zh-CN" sz="20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C000"/>
                </a:solidFill>
                <a:latin typeface="Arial" panose="020B0604020202020204" pitchFamily="34" charset="0"/>
                <a:ea typeface="楷体_GB2312" pitchFamily="49" charset="-122"/>
              </a:rPr>
              <a:t>        if (a &lt; 1 || a &gt; 9){</a:t>
            </a:r>
            <a:endParaRPr lang="en-US" altLang="zh-CN" sz="20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C000"/>
                </a:solidFill>
                <a:latin typeface="Arial" panose="020B0604020202020204" pitchFamily="34" charset="0"/>
                <a:ea typeface="楷体_GB2312" pitchFamily="49" charset="-122"/>
              </a:rPr>
              <a:t>            </a:t>
            </a:r>
            <a:r>
              <a:rPr lang="en-US" altLang="zh-CN" sz="2000" dirty="0" err="1">
                <a:solidFill>
                  <a:srgbClr val="FFC000"/>
                </a:solidFill>
                <a:latin typeface="Arial" panose="020B0604020202020204" pitchFamily="34" charset="0"/>
                <a:ea typeface="楷体_GB2312" pitchFamily="49" charset="-122"/>
              </a:rPr>
              <a:t>cout</a:t>
            </a:r>
            <a:r>
              <a:rPr lang="en-US" altLang="zh-CN" sz="2000" dirty="0">
                <a:solidFill>
                  <a:srgbClr val="FFC000"/>
                </a:solidFill>
                <a:latin typeface="Arial" panose="020B0604020202020204" pitchFamily="34" charset="0"/>
                <a:ea typeface="楷体_GB2312" pitchFamily="49" charset="-122"/>
              </a:rPr>
              <a:t> &lt;&lt; "Data Input Error !\</a:t>
            </a:r>
            <a:r>
              <a:rPr lang="en-US" altLang="zh-CN" sz="2000" dirty="0" err="1">
                <a:solidFill>
                  <a:srgbClr val="FFC000"/>
                </a:solidFill>
                <a:latin typeface="Arial" panose="020B0604020202020204" pitchFamily="34" charset="0"/>
                <a:ea typeface="楷体_GB2312" pitchFamily="49" charset="-122"/>
              </a:rPr>
              <a:t>nInput</a:t>
            </a:r>
            <a:r>
              <a:rPr lang="en-US" altLang="zh-CN" sz="2000" dirty="0">
                <a:solidFill>
                  <a:srgbClr val="FFC000"/>
                </a:solidFill>
                <a:latin typeface="Arial" panose="020B0604020202020204" pitchFamily="34" charset="0"/>
                <a:ea typeface="楷体_GB2312" pitchFamily="49" charset="-122"/>
              </a:rPr>
              <a:t> again.";</a:t>
            </a:r>
            <a:endParaRPr lang="en-US" altLang="zh-CN" sz="20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C000"/>
                </a:solidFill>
                <a:latin typeface="Arial" panose="020B0604020202020204" pitchFamily="34" charset="0"/>
                <a:ea typeface="楷体_GB2312" pitchFamily="49" charset="-122"/>
              </a:rPr>
              <a:t>        }</a:t>
            </a:r>
            <a:endParaRPr lang="en-US" altLang="zh-CN" sz="20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C000"/>
                </a:solidFill>
                <a:latin typeface="Arial" panose="020B0604020202020204" pitchFamily="34" charset="0"/>
                <a:ea typeface="楷体_GB2312" pitchFamily="49" charset="-122"/>
              </a:rPr>
              <a:t>    }while( a &lt; 1 || a &gt; 9);</a:t>
            </a:r>
            <a:endParaRPr lang="en-US" altLang="zh-CN" sz="20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s = 0.0f;</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t = a;</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for(</a:t>
            </a:r>
            <a:r>
              <a:rPr lang="en-US" altLang="zh-CN" sz="2000" dirty="0" err="1">
                <a:solidFill>
                  <a:srgbClr val="FFFFCC"/>
                </a:solidFill>
                <a:latin typeface="Arial" panose="020B0604020202020204" pitchFamily="34" charset="0"/>
                <a:ea typeface="楷体_GB2312" pitchFamily="49" charset="-122"/>
              </a:rPr>
              <a:t>i</a:t>
            </a:r>
            <a:r>
              <a:rPr lang="en-US" altLang="zh-CN" sz="2000" dirty="0">
                <a:solidFill>
                  <a:srgbClr val="FFFFCC"/>
                </a:solidFill>
                <a:latin typeface="Arial" panose="020B0604020202020204" pitchFamily="34" charset="0"/>
                <a:ea typeface="楷体_GB2312" pitchFamily="49" charset="-122"/>
              </a:rPr>
              <a:t> = 1; </a:t>
            </a:r>
            <a:r>
              <a:rPr lang="en-US" altLang="zh-CN" sz="2000" dirty="0" err="1">
                <a:solidFill>
                  <a:srgbClr val="FFFFCC"/>
                </a:solidFill>
                <a:latin typeface="Arial" panose="020B0604020202020204" pitchFamily="34" charset="0"/>
                <a:ea typeface="楷体_GB2312" pitchFamily="49" charset="-122"/>
              </a:rPr>
              <a:t>i</a:t>
            </a:r>
            <a:r>
              <a:rPr lang="en-US" altLang="zh-CN" sz="2000" dirty="0">
                <a:solidFill>
                  <a:srgbClr val="FFFFCC"/>
                </a:solidFill>
                <a:latin typeface="Arial" panose="020B0604020202020204" pitchFamily="34" charset="0"/>
                <a:ea typeface="楷体_GB2312" pitchFamily="49" charset="-122"/>
              </a:rPr>
              <a:t> &lt;= n; </a:t>
            </a:r>
            <a:r>
              <a:rPr lang="en-US" altLang="zh-CN" sz="2000" dirty="0" err="1">
                <a:solidFill>
                  <a:srgbClr val="FFFFCC"/>
                </a:solidFill>
                <a:latin typeface="Arial" panose="020B0604020202020204" pitchFamily="34" charset="0"/>
                <a:ea typeface="楷体_GB2312" pitchFamily="49" charset="-122"/>
              </a:rPr>
              <a:t>i</a:t>
            </a:r>
            <a:r>
              <a:rPr lang="en-US" altLang="zh-CN" sz="2000" dirty="0">
                <a:solidFill>
                  <a:srgbClr val="FFFFCC"/>
                </a:solidFill>
                <a:latin typeface="Arial" panose="020B0604020202020204" pitchFamily="34" charset="0"/>
                <a:ea typeface="楷体_GB2312" pitchFamily="49" charset="-122"/>
              </a:rPr>
              <a:t>++){ </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s += t; </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t = t * 10 + a;</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a:t>
            </a:r>
            <a:r>
              <a:rPr lang="en-US" altLang="zh-CN" sz="2000" dirty="0" err="1">
                <a:solidFill>
                  <a:srgbClr val="FFFFCC"/>
                </a:solidFill>
                <a:latin typeface="Arial" panose="020B0604020202020204" pitchFamily="34" charset="0"/>
                <a:ea typeface="楷体_GB2312" pitchFamily="49" charset="-122"/>
              </a:rPr>
              <a:t>cout</a:t>
            </a:r>
            <a:r>
              <a:rPr lang="en-US" altLang="zh-CN" sz="2000" dirty="0">
                <a:solidFill>
                  <a:srgbClr val="FFFFCC"/>
                </a:solidFill>
                <a:latin typeface="Arial" panose="020B0604020202020204" pitchFamily="34" charset="0"/>
                <a:ea typeface="楷体_GB2312" pitchFamily="49" charset="-122"/>
              </a:rPr>
              <a:t> &lt;&lt; "s = " &lt;&lt; s &lt;&lt; </a:t>
            </a:r>
            <a:r>
              <a:rPr lang="en-US" altLang="zh-CN" sz="2000" dirty="0" err="1">
                <a:solidFill>
                  <a:srgbClr val="FFFFCC"/>
                </a:solidFill>
                <a:latin typeface="Arial" panose="020B0604020202020204" pitchFamily="34" charset="0"/>
                <a:ea typeface="楷体_GB2312" pitchFamily="49" charset="-122"/>
              </a:rPr>
              <a:t>endl</a:t>
            </a:r>
            <a:r>
              <a:rPr lang="en-US" altLang="zh-CN" sz="2000" dirty="0">
                <a:solidFill>
                  <a:srgbClr val="FFFFCC"/>
                </a:solidFill>
                <a:latin typeface="Arial" panose="020B0604020202020204" pitchFamily="34" charset="0"/>
                <a:ea typeface="楷体_GB2312" pitchFamily="49" charset="-122"/>
              </a:rPr>
              <a:t>;</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return 0;</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a:t>
            </a:r>
            <a:endParaRPr lang="en-US" altLang="zh-CN" sz="2000" dirty="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blinds(horizontal)">
                                      <p:cBhvr>
                                        <p:cTn id="7" dur="500"/>
                                        <p:tgtEl>
                                          <p:spTgt spid="136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a:off x="6518276" y="2362200"/>
            <a:ext cx="3235325" cy="0"/>
          </a:xfrm>
          <a:prstGeom prst="line">
            <a:avLst/>
          </a:prstGeom>
          <a:noFill/>
          <a:ln w="15875">
            <a:solidFill>
              <a:srgbClr val="FFFFFF"/>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131" name="Line 3"/>
          <p:cNvSpPr>
            <a:spLocks noChangeShapeType="1"/>
          </p:cNvSpPr>
          <p:nvPr/>
        </p:nvSpPr>
        <p:spPr bwMode="auto">
          <a:xfrm flipV="1">
            <a:off x="7080250" y="914400"/>
            <a:ext cx="0" cy="2590800"/>
          </a:xfrm>
          <a:prstGeom prst="line">
            <a:avLst/>
          </a:prstGeom>
          <a:noFill/>
          <a:ln w="15875">
            <a:solidFill>
              <a:srgbClr val="FFFFCC"/>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132" name="Arc 4"/>
          <p:cNvSpPr/>
          <p:nvPr/>
        </p:nvSpPr>
        <p:spPr bwMode="auto">
          <a:xfrm flipV="1">
            <a:off x="7363195" y="1154544"/>
            <a:ext cx="1817750" cy="1736589"/>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FF00"/>
            </a:solidFill>
            <a:round/>
          </a:ln>
          <a:extLst>
            <a:ext uri="{909E8E84-426E-40DD-AFC4-6F175D3DCCD1}">
              <a14:hiddenFill xmlns:a14="http://schemas.microsoft.com/office/drawing/2010/main">
                <a:solidFill>
                  <a:srgbClr val="FFFFFF"/>
                </a:solidFill>
              </a14:hiddenFill>
            </a:ext>
          </a:extLst>
        </p:spPr>
        <p:txBody>
          <a:bodyPr rot="10800000" wrap="square" anchor="ctr">
            <a:spAutoFit/>
          </a:bodyPr>
          <a:lstStyle/>
          <a:p>
            <a:endParaRPr lang="zh-CN" altLang="en-US"/>
          </a:p>
        </p:txBody>
      </p:sp>
      <p:sp>
        <p:nvSpPr>
          <p:cNvPr id="48133" name="Text Box 5"/>
          <p:cNvSpPr txBox="1">
            <a:spLocks noChangeArrowheads="1"/>
          </p:cNvSpPr>
          <p:nvPr/>
        </p:nvSpPr>
        <p:spPr bwMode="auto">
          <a:xfrm>
            <a:off x="9493042" y="1902769"/>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pitchFamily="49" charset="-122"/>
              </a:rPr>
              <a:t>x</a:t>
            </a:r>
            <a:endParaRPr lang="en-US" altLang="zh-CN" sz="2400">
              <a:solidFill>
                <a:srgbClr val="FFFFFF"/>
              </a:solidFill>
              <a:latin typeface="Arial" panose="020B0604020202020204" pitchFamily="34" charset="0"/>
              <a:ea typeface="楷体_GB2312" pitchFamily="49" charset="-122"/>
            </a:endParaRPr>
          </a:p>
        </p:txBody>
      </p:sp>
      <p:sp>
        <p:nvSpPr>
          <p:cNvPr id="48134" name="Text Box 6"/>
          <p:cNvSpPr txBox="1">
            <a:spLocks noChangeArrowheads="1"/>
          </p:cNvSpPr>
          <p:nvPr/>
        </p:nvSpPr>
        <p:spPr bwMode="auto">
          <a:xfrm>
            <a:off x="6465679" y="912169"/>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FF"/>
                </a:solidFill>
                <a:latin typeface="Arial" panose="020B0604020202020204" pitchFamily="34" charset="0"/>
                <a:ea typeface="楷体_GB2312" pitchFamily="49" charset="-122"/>
              </a:rPr>
              <a:t>y</a:t>
            </a:r>
            <a:endParaRPr lang="en-US" altLang="zh-CN" sz="2400">
              <a:solidFill>
                <a:srgbClr val="FFFFFF"/>
              </a:solidFill>
              <a:latin typeface="Arial" panose="020B0604020202020204" pitchFamily="34" charset="0"/>
              <a:ea typeface="楷体_GB2312" pitchFamily="49" charset="-122"/>
            </a:endParaRPr>
          </a:p>
        </p:txBody>
      </p:sp>
      <p:sp>
        <p:nvSpPr>
          <p:cNvPr id="48135" name="Text Box 7"/>
          <p:cNvSpPr txBox="1">
            <a:spLocks noChangeArrowheads="1"/>
          </p:cNvSpPr>
          <p:nvPr/>
        </p:nvSpPr>
        <p:spPr bwMode="auto">
          <a:xfrm>
            <a:off x="9503546" y="1064569"/>
            <a:ext cx="6286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f(x)</a:t>
            </a:r>
            <a:endParaRPr lang="en-US" altLang="zh-CN" sz="2400">
              <a:solidFill>
                <a:srgbClr val="FFFF00"/>
              </a:solidFill>
              <a:latin typeface="Arial" panose="020B0604020202020204" pitchFamily="34" charset="0"/>
              <a:ea typeface="楷体_GB2312" pitchFamily="49" charset="-122"/>
            </a:endParaRPr>
          </a:p>
        </p:txBody>
      </p:sp>
      <p:sp>
        <p:nvSpPr>
          <p:cNvPr id="48136" name="Line 8"/>
          <p:cNvSpPr>
            <a:spLocks noChangeShapeType="1"/>
          </p:cNvSpPr>
          <p:nvPr/>
        </p:nvSpPr>
        <p:spPr bwMode="auto">
          <a:xfrm>
            <a:off x="7362825" y="2362200"/>
            <a:ext cx="0" cy="533400"/>
          </a:xfrm>
          <a:prstGeom prst="line">
            <a:avLst/>
          </a:prstGeom>
          <a:noFill/>
          <a:ln w="15875">
            <a:solidFill>
              <a:srgbClr val="FFFF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137" name="Text Box 9"/>
          <p:cNvSpPr txBox="1">
            <a:spLocks noChangeArrowheads="1"/>
          </p:cNvSpPr>
          <p:nvPr/>
        </p:nvSpPr>
        <p:spPr bwMode="auto">
          <a:xfrm>
            <a:off x="7115176" y="1828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x1</a:t>
            </a:r>
            <a:endParaRPr lang="en-US" altLang="zh-CN" sz="2400">
              <a:solidFill>
                <a:srgbClr val="FFFF00"/>
              </a:solidFill>
              <a:latin typeface="Arial" panose="020B0604020202020204" pitchFamily="34" charset="0"/>
              <a:ea typeface="楷体_GB2312" pitchFamily="49" charset="-122"/>
            </a:endParaRPr>
          </a:p>
        </p:txBody>
      </p:sp>
      <p:sp>
        <p:nvSpPr>
          <p:cNvPr id="48138" name="AutoShape 10"/>
          <p:cNvSpPr/>
          <p:nvPr/>
        </p:nvSpPr>
        <p:spPr bwMode="auto">
          <a:xfrm>
            <a:off x="7913689" y="3365501"/>
            <a:ext cx="1354137" cy="473075"/>
          </a:xfrm>
          <a:prstGeom prst="borderCallout2">
            <a:avLst>
              <a:gd name="adj1" fmla="val 24162"/>
              <a:gd name="adj2" fmla="val -5625"/>
              <a:gd name="adj3" fmla="val 24162"/>
              <a:gd name="adj4" fmla="val -31769"/>
              <a:gd name="adj5" fmla="val -10403"/>
              <a:gd name="adj6" fmla="val -32593"/>
            </a:avLst>
          </a:prstGeom>
          <a:noFill/>
          <a:ln w="15875">
            <a:solidFill>
              <a:srgbClr val="FFFF00"/>
            </a:solidFill>
            <a:miter lim="800000"/>
            <a:head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00"/>
                </a:solidFill>
                <a:latin typeface="Arial" panose="020B0604020202020204" pitchFamily="34" charset="0"/>
                <a:ea typeface="楷体_GB2312" pitchFamily="49" charset="-122"/>
              </a:rPr>
              <a:t>f1=f(x1)</a:t>
            </a:r>
            <a:endParaRPr kumimoji="0" lang="en-US" altLang="zh-CN" sz="2400">
              <a:solidFill>
                <a:srgbClr val="FFFF00"/>
              </a:solidFill>
              <a:latin typeface="Arial" panose="020B0604020202020204" pitchFamily="34" charset="0"/>
              <a:ea typeface="楷体_GB2312" pitchFamily="49" charset="-122"/>
            </a:endParaRPr>
          </a:p>
        </p:txBody>
      </p:sp>
      <p:sp>
        <p:nvSpPr>
          <p:cNvPr id="48139" name="Line 11"/>
          <p:cNvSpPr>
            <a:spLocks noChangeShapeType="1"/>
          </p:cNvSpPr>
          <p:nvPr/>
        </p:nvSpPr>
        <p:spPr bwMode="auto">
          <a:xfrm>
            <a:off x="9191625" y="1065213"/>
            <a:ext cx="0" cy="1295400"/>
          </a:xfrm>
          <a:prstGeom prst="line">
            <a:avLst/>
          </a:prstGeom>
          <a:noFill/>
          <a:ln w="15875">
            <a:solidFill>
              <a:srgbClr val="FFFF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140" name="Text Box 12"/>
          <p:cNvSpPr txBox="1">
            <a:spLocks noChangeArrowheads="1"/>
          </p:cNvSpPr>
          <p:nvPr/>
        </p:nvSpPr>
        <p:spPr bwMode="auto">
          <a:xfrm>
            <a:off x="8991601" y="2438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x2</a:t>
            </a:r>
            <a:endParaRPr lang="en-US" altLang="zh-CN" sz="2400">
              <a:solidFill>
                <a:srgbClr val="FFFF00"/>
              </a:solidFill>
              <a:latin typeface="Arial" panose="020B0604020202020204" pitchFamily="34" charset="0"/>
              <a:ea typeface="楷体_GB2312" pitchFamily="49" charset="-122"/>
            </a:endParaRPr>
          </a:p>
        </p:txBody>
      </p:sp>
      <p:sp>
        <p:nvSpPr>
          <p:cNvPr id="48141" name="AutoShape 13"/>
          <p:cNvSpPr/>
          <p:nvPr/>
        </p:nvSpPr>
        <p:spPr bwMode="auto">
          <a:xfrm>
            <a:off x="9307514" y="555626"/>
            <a:ext cx="1336675" cy="473075"/>
          </a:xfrm>
          <a:prstGeom prst="borderCallout2">
            <a:avLst>
              <a:gd name="adj1" fmla="val 24162"/>
              <a:gd name="adj2" fmla="val -5699"/>
              <a:gd name="adj3" fmla="val 24162"/>
              <a:gd name="adj4" fmla="val -11639"/>
              <a:gd name="adj5" fmla="val 79532"/>
              <a:gd name="adj6" fmla="val -11639"/>
            </a:avLst>
          </a:prstGeom>
          <a:noFill/>
          <a:ln w="15875">
            <a:solidFill>
              <a:srgbClr val="FFFF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en-US" altLang="zh-CN" sz="2400">
                <a:solidFill>
                  <a:srgbClr val="FFFF00"/>
                </a:solidFill>
                <a:latin typeface="Arial" panose="020B0604020202020204" pitchFamily="34" charset="0"/>
                <a:ea typeface="楷体_GB2312" pitchFamily="49" charset="-122"/>
              </a:rPr>
              <a:t>f2=f(x2)</a:t>
            </a:r>
            <a:endParaRPr kumimoji="0" lang="en-US" altLang="zh-CN" sz="2400">
              <a:solidFill>
                <a:srgbClr val="FFFF00"/>
              </a:solidFill>
              <a:latin typeface="Arial" panose="020B0604020202020204" pitchFamily="34" charset="0"/>
              <a:ea typeface="楷体_GB2312" pitchFamily="49" charset="-122"/>
            </a:endParaRPr>
          </a:p>
        </p:txBody>
      </p:sp>
      <p:sp>
        <p:nvSpPr>
          <p:cNvPr id="48142" name="Text Box 14"/>
          <p:cNvSpPr txBox="1">
            <a:spLocks noChangeArrowheads="1"/>
          </p:cNvSpPr>
          <p:nvPr/>
        </p:nvSpPr>
        <p:spPr bwMode="auto">
          <a:xfrm>
            <a:off x="999405" y="67782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00FF00"/>
                </a:solidFill>
                <a:latin typeface="Arial" panose="020B0604020202020204" pitchFamily="34" charset="0"/>
                <a:ea typeface="楷体_GB2312" pitchFamily="49" charset="-122"/>
              </a:rPr>
              <a:t>算法分析：</a:t>
            </a:r>
            <a:endParaRPr lang="zh-CN" altLang="en-US" sz="2400">
              <a:solidFill>
                <a:srgbClr val="00FF00"/>
              </a:solidFill>
              <a:latin typeface="Arial" panose="020B0604020202020204" pitchFamily="34" charset="0"/>
              <a:ea typeface="楷体_GB2312" pitchFamily="49" charset="-122"/>
            </a:endParaRPr>
          </a:p>
        </p:txBody>
      </p:sp>
      <p:sp>
        <p:nvSpPr>
          <p:cNvPr id="48143" name="Text Box 15"/>
          <p:cNvSpPr txBox="1">
            <a:spLocks noChangeArrowheads="1"/>
          </p:cNvSpPr>
          <p:nvPr/>
        </p:nvSpPr>
        <p:spPr bwMode="auto">
          <a:xfrm>
            <a:off x="993706" y="1228725"/>
            <a:ext cx="445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华文新魏" panose="02010800040101010101" pitchFamily="2" charset="-122"/>
              </a:rPr>
              <a:t>①</a:t>
            </a:r>
            <a:r>
              <a:rPr lang="zh-CN" altLang="en-US" sz="2400" dirty="0">
                <a:solidFill>
                  <a:srgbClr val="FFFF00"/>
                </a:solidFill>
                <a:latin typeface="Arial" panose="020B0604020202020204" pitchFamily="34" charset="0"/>
                <a:ea typeface="楷体_GB2312" pitchFamily="49" charset="-122"/>
              </a:rPr>
              <a:t>输入</a:t>
            </a:r>
            <a:r>
              <a:rPr lang="en-US" altLang="zh-CN" sz="2400" dirty="0">
                <a:solidFill>
                  <a:srgbClr val="FFFF00"/>
                </a:solidFill>
                <a:latin typeface="Arial" panose="020B0604020202020204" pitchFamily="34" charset="0"/>
                <a:ea typeface="楷体_GB2312" pitchFamily="49" charset="-122"/>
              </a:rPr>
              <a:t>x1</a:t>
            </a:r>
            <a:r>
              <a:rPr lang="zh-CN" altLang="en-US" sz="2400" dirty="0">
                <a:solidFill>
                  <a:srgbClr val="FFFF00"/>
                </a:solidFill>
                <a:latin typeface="Arial" panose="020B0604020202020204" pitchFamily="34" charset="0"/>
                <a:ea typeface="楷体_GB2312" pitchFamily="49" charset="-122"/>
              </a:rPr>
              <a:t>、</a:t>
            </a:r>
            <a:r>
              <a:rPr lang="en-US" altLang="zh-CN" sz="2400" dirty="0">
                <a:solidFill>
                  <a:srgbClr val="FFFF00"/>
                </a:solidFill>
                <a:latin typeface="Arial" panose="020B0604020202020204" pitchFamily="34" charset="0"/>
                <a:ea typeface="楷体_GB2312" pitchFamily="49" charset="-122"/>
              </a:rPr>
              <a:t>x2</a:t>
            </a:r>
            <a:r>
              <a:rPr lang="zh-CN" altLang="en-US" sz="2400" dirty="0">
                <a:solidFill>
                  <a:srgbClr val="FFFF00"/>
                </a:solidFill>
                <a:latin typeface="Arial" panose="020B0604020202020204" pitchFamily="34" charset="0"/>
                <a:ea typeface="楷体_GB2312" pitchFamily="49" charset="-122"/>
              </a:rPr>
              <a:t>，并求出</a:t>
            </a:r>
            <a:r>
              <a:rPr lang="en-US" altLang="zh-CN" sz="2400" dirty="0">
                <a:solidFill>
                  <a:srgbClr val="FFFF00"/>
                </a:solidFill>
                <a:latin typeface="Arial" panose="020B0604020202020204" pitchFamily="34" charset="0"/>
                <a:ea typeface="楷体_GB2312" pitchFamily="49" charset="-122"/>
              </a:rPr>
              <a:t>f1</a:t>
            </a:r>
            <a:r>
              <a:rPr lang="zh-CN" altLang="en-US" sz="2400" dirty="0">
                <a:solidFill>
                  <a:srgbClr val="FFFF00"/>
                </a:solidFill>
                <a:latin typeface="Arial" panose="020B0604020202020204" pitchFamily="34" charset="0"/>
                <a:ea typeface="楷体_GB2312" pitchFamily="49" charset="-122"/>
              </a:rPr>
              <a:t>、</a:t>
            </a:r>
            <a:r>
              <a:rPr lang="en-US" altLang="zh-CN" sz="2400" dirty="0">
                <a:solidFill>
                  <a:srgbClr val="FFFF00"/>
                </a:solidFill>
                <a:latin typeface="Arial" panose="020B0604020202020204" pitchFamily="34" charset="0"/>
                <a:ea typeface="楷体_GB2312" pitchFamily="49" charset="-122"/>
              </a:rPr>
              <a:t>f2</a:t>
            </a:r>
            <a:r>
              <a:rPr lang="zh-CN" altLang="en-US" sz="2400" dirty="0">
                <a:solidFill>
                  <a:srgbClr val="FFFF00"/>
                </a:solidFill>
                <a:latin typeface="Arial" panose="020B0604020202020204" pitchFamily="34" charset="0"/>
                <a:ea typeface="楷体_GB2312" pitchFamily="49" charset="-122"/>
              </a:rPr>
              <a:t>。</a:t>
            </a:r>
            <a:endParaRPr lang="zh-CN" altLang="en-US" sz="2400" dirty="0">
              <a:solidFill>
                <a:srgbClr val="FFFF00"/>
              </a:solidFill>
              <a:latin typeface="Arial" panose="020B0604020202020204" pitchFamily="34" charset="0"/>
              <a:ea typeface="楷体_GB2312" pitchFamily="49" charset="-122"/>
            </a:endParaRPr>
          </a:p>
        </p:txBody>
      </p:sp>
      <p:sp>
        <p:nvSpPr>
          <p:cNvPr id="48144" name="Text Box 16"/>
          <p:cNvSpPr txBox="1">
            <a:spLocks noChangeArrowheads="1"/>
          </p:cNvSpPr>
          <p:nvPr/>
        </p:nvSpPr>
        <p:spPr bwMode="auto">
          <a:xfrm>
            <a:off x="998469" y="1779500"/>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FF00"/>
                </a:solidFill>
                <a:latin typeface="Arial" panose="020B0604020202020204" pitchFamily="34" charset="0"/>
                <a:ea typeface="华文新魏" panose="02010800040101010101" pitchFamily="2" charset="-122"/>
              </a:rPr>
              <a:t>②</a:t>
            </a:r>
            <a:r>
              <a:rPr lang="zh-CN" altLang="en-US" sz="2400" dirty="0">
                <a:solidFill>
                  <a:srgbClr val="00FF00"/>
                </a:solidFill>
                <a:latin typeface="Arial" panose="020B0604020202020204" pitchFamily="34" charset="0"/>
                <a:ea typeface="楷体_GB2312" pitchFamily="49" charset="-122"/>
              </a:rPr>
              <a:t>迭代：将区间二分</a:t>
            </a:r>
            <a:endParaRPr lang="zh-CN" altLang="en-US" sz="2400" dirty="0">
              <a:solidFill>
                <a:srgbClr val="00FF00"/>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00FF00"/>
                </a:solidFill>
                <a:latin typeface="Arial" panose="020B0604020202020204" pitchFamily="34" charset="0"/>
                <a:ea typeface="楷体_GB2312" pitchFamily="49" charset="-122"/>
              </a:rPr>
              <a:t>	</a:t>
            </a:r>
            <a:r>
              <a:rPr lang="en-US" altLang="zh-CN" sz="2400" dirty="0">
                <a:solidFill>
                  <a:srgbClr val="00FF00"/>
                </a:solidFill>
                <a:latin typeface="Arial" panose="020B0604020202020204" pitchFamily="34" charset="0"/>
                <a:ea typeface="楷体_GB2312" pitchFamily="49" charset="-122"/>
              </a:rPr>
              <a:t>x =(x1+x2)/2</a:t>
            </a:r>
            <a:endParaRPr lang="en-US" altLang="zh-CN" sz="2400" dirty="0">
              <a:solidFill>
                <a:srgbClr val="00FF00"/>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00FF00"/>
                </a:solidFill>
                <a:latin typeface="Arial" panose="020B0604020202020204" pitchFamily="34" charset="0"/>
                <a:ea typeface="楷体_GB2312" pitchFamily="49" charset="-122"/>
              </a:rPr>
              <a:t>计算出</a:t>
            </a:r>
            <a:r>
              <a:rPr lang="en-US" altLang="zh-CN" sz="2400" dirty="0">
                <a:solidFill>
                  <a:srgbClr val="00FF00"/>
                </a:solidFill>
                <a:latin typeface="Arial" panose="020B0604020202020204" pitchFamily="34" charset="0"/>
                <a:ea typeface="楷体_GB2312" pitchFamily="49" charset="-122"/>
              </a:rPr>
              <a:t>f=f(x)</a:t>
            </a:r>
            <a:endParaRPr lang="en-US" altLang="zh-CN" sz="2400" dirty="0">
              <a:solidFill>
                <a:srgbClr val="00FF00"/>
              </a:solidFill>
              <a:latin typeface="Arial" panose="020B0604020202020204" pitchFamily="34" charset="0"/>
              <a:ea typeface="楷体_GB2312" pitchFamily="49" charset="-122"/>
            </a:endParaRPr>
          </a:p>
        </p:txBody>
      </p:sp>
      <p:sp>
        <p:nvSpPr>
          <p:cNvPr id="48145" name="Line 17"/>
          <p:cNvSpPr>
            <a:spLocks noChangeShapeType="1"/>
          </p:cNvSpPr>
          <p:nvPr/>
        </p:nvSpPr>
        <p:spPr bwMode="auto">
          <a:xfrm>
            <a:off x="8347075" y="2362200"/>
            <a:ext cx="0" cy="228600"/>
          </a:xfrm>
          <a:prstGeom prst="line">
            <a:avLst/>
          </a:prstGeom>
          <a:noFill/>
          <a:ln w="25400">
            <a:solidFill>
              <a:srgbClr val="00FF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146" name="Text Box 18"/>
          <p:cNvSpPr txBox="1">
            <a:spLocks noChangeArrowheads="1"/>
          </p:cNvSpPr>
          <p:nvPr/>
        </p:nvSpPr>
        <p:spPr bwMode="auto">
          <a:xfrm>
            <a:off x="8192879" y="1826569"/>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00FF00"/>
                </a:solidFill>
                <a:latin typeface="Arial" panose="020B0604020202020204" pitchFamily="34" charset="0"/>
                <a:ea typeface="楷体_GB2312" pitchFamily="49" charset="-122"/>
              </a:rPr>
              <a:t>x</a:t>
            </a:r>
            <a:endParaRPr lang="en-US" altLang="zh-CN" sz="2400">
              <a:solidFill>
                <a:srgbClr val="00FF00"/>
              </a:solidFill>
              <a:latin typeface="Arial" panose="020B0604020202020204" pitchFamily="34" charset="0"/>
              <a:ea typeface="楷体_GB2312" pitchFamily="49" charset="-122"/>
            </a:endParaRPr>
          </a:p>
        </p:txBody>
      </p:sp>
      <p:sp>
        <p:nvSpPr>
          <p:cNvPr id="48147" name="Text Box 19"/>
          <p:cNvSpPr txBox="1">
            <a:spLocks noChangeArrowheads="1"/>
          </p:cNvSpPr>
          <p:nvPr/>
        </p:nvSpPr>
        <p:spPr bwMode="auto">
          <a:xfrm>
            <a:off x="8199152" y="2893369"/>
            <a:ext cx="354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00FF00"/>
                </a:solidFill>
                <a:latin typeface="Arial" panose="020B0604020202020204" pitchFamily="34" charset="0"/>
                <a:ea typeface="楷体_GB2312" pitchFamily="49" charset="-122"/>
              </a:rPr>
              <a:t>f </a:t>
            </a:r>
            <a:endParaRPr lang="en-US" altLang="zh-CN" sz="2400">
              <a:solidFill>
                <a:srgbClr val="00FF00"/>
              </a:solidFill>
              <a:latin typeface="Arial" panose="020B0604020202020204" pitchFamily="34" charset="0"/>
              <a:ea typeface="楷体_GB2312" pitchFamily="49" charset="-122"/>
            </a:endParaRPr>
          </a:p>
        </p:txBody>
      </p:sp>
      <p:sp>
        <p:nvSpPr>
          <p:cNvPr id="48148" name="Text Box 20"/>
          <p:cNvSpPr txBox="1">
            <a:spLocks noChangeArrowheads="1"/>
          </p:cNvSpPr>
          <p:nvPr/>
        </p:nvSpPr>
        <p:spPr bwMode="auto">
          <a:xfrm>
            <a:off x="1000056" y="3003462"/>
            <a:ext cx="321113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华文新魏" panose="02010800040101010101" pitchFamily="2" charset="-122"/>
              </a:rPr>
              <a:t>③</a:t>
            </a:r>
            <a:r>
              <a:rPr lang="zh-CN" altLang="en-US" sz="2400">
                <a:solidFill>
                  <a:srgbClr val="FFFF00"/>
                </a:solidFill>
                <a:latin typeface="Arial" panose="020B0604020202020204" pitchFamily="34" charset="0"/>
                <a:ea typeface="楷体_GB2312" pitchFamily="49" charset="-122"/>
              </a:rPr>
              <a:t>判断</a:t>
            </a:r>
            <a:r>
              <a:rPr lang="en-US" altLang="zh-CN" sz="2400">
                <a:solidFill>
                  <a:srgbClr val="FFFF00"/>
                </a:solidFill>
                <a:latin typeface="Arial" panose="020B0604020202020204" pitchFamily="34" charset="0"/>
                <a:ea typeface="楷体_GB2312" pitchFamily="49" charset="-122"/>
              </a:rPr>
              <a:t>f</a:t>
            </a:r>
            <a:r>
              <a:rPr lang="zh-CN" altLang="en-US" sz="2400">
                <a:solidFill>
                  <a:srgbClr val="FFFF00"/>
                </a:solidFill>
                <a:latin typeface="Arial" panose="020B0604020202020204" pitchFamily="34" charset="0"/>
                <a:ea typeface="楷体_GB2312" pitchFamily="49" charset="-122"/>
              </a:rPr>
              <a:t>与</a:t>
            </a:r>
            <a:r>
              <a:rPr lang="en-US" altLang="zh-CN" sz="2400">
                <a:solidFill>
                  <a:srgbClr val="FFFF00"/>
                </a:solidFill>
                <a:latin typeface="Arial" panose="020B0604020202020204" pitchFamily="34" charset="0"/>
                <a:ea typeface="楷体_GB2312" pitchFamily="49" charset="-122"/>
              </a:rPr>
              <a:t>f1</a:t>
            </a:r>
            <a:r>
              <a:rPr lang="zh-CN" altLang="en-US" sz="2400">
                <a:solidFill>
                  <a:srgbClr val="FFFF00"/>
                </a:solidFill>
                <a:latin typeface="Arial" panose="020B0604020202020204" pitchFamily="34" charset="0"/>
                <a:ea typeface="楷体_GB2312" pitchFamily="49" charset="-122"/>
              </a:rPr>
              <a:t>是否同号</a:t>
            </a:r>
            <a:endParaRPr lang="zh-CN" altLang="en-US" sz="2400">
              <a:solidFill>
                <a:srgbClr val="FFFF00"/>
              </a:solidFill>
              <a:latin typeface="Arial" panose="020B0604020202020204" pitchFamily="34" charset="0"/>
              <a:ea typeface="楷体_GB2312" pitchFamily="49" charset="-122"/>
            </a:endParaRPr>
          </a:p>
          <a:p>
            <a:pPr eaLnBrk="1" hangingPunct="1">
              <a:spcBef>
                <a:spcPct val="0"/>
              </a:spcBef>
              <a:buFontTx/>
              <a:buNone/>
            </a:pPr>
            <a:r>
              <a:rPr lang="zh-CN" altLang="en-US" sz="2400">
                <a:solidFill>
                  <a:srgbClr val="FFFF00"/>
                </a:solidFill>
                <a:latin typeface="Arial" panose="020B0604020202020204" pitchFamily="34" charset="0"/>
                <a:ea typeface="楷体_GB2312" pitchFamily="49" charset="-122"/>
              </a:rPr>
              <a:t>如果同号：</a:t>
            </a:r>
            <a:r>
              <a:rPr lang="en-US" altLang="zh-CN" sz="2400">
                <a:solidFill>
                  <a:srgbClr val="FFFF00"/>
                </a:solidFill>
                <a:latin typeface="Arial" panose="020B0604020202020204" pitchFamily="34" charset="0"/>
                <a:ea typeface="楷体_GB2312" pitchFamily="49" charset="-122"/>
              </a:rPr>
              <a:t>x1=x</a:t>
            </a:r>
            <a:r>
              <a:rPr lang="zh-CN" altLang="en-US" sz="2400">
                <a:solidFill>
                  <a:srgbClr val="FFFF00"/>
                </a:solidFill>
                <a:latin typeface="Arial" panose="020B0604020202020204" pitchFamily="34" charset="0"/>
                <a:ea typeface="楷体_GB2312" pitchFamily="49" charset="-122"/>
              </a:rPr>
              <a:t>，</a:t>
            </a:r>
            <a:r>
              <a:rPr lang="en-US" altLang="zh-CN" sz="2400">
                <a:solidFill>
                  <a:srgbClr val="FFFF00"/>
                </a:solidFill>
                <a:latin typeface="Arial" panose="020B0604020202020204" pitchFamily="34" charset="0"/>
                <a:ea typeface="楷体_GB2312" pitchFamily="49" charset="-122"/>
              </a:rPr>
              <a:t>f1=f</a:t>
            </a:r>
            <a:endParaRPr lang="en-US" altLang="zh-CN" sz="2400">
              <a:solidFill>
                <a:srgbClr val="FFFF00"/>
              </a:solidFill>
              <a:latin typeface="Arial" panose="020B0604020202020204" pitchFamily="34" charset="0"/>
              <a:ea typeface="楷体_GB2312" pitchFamily="49" charset="-122"/>
            </a:endParaRPr>
          </a:p>
          <a:p>
            <a:pPr eaLnBrk="1" hangingPunct="1">
              <a:spcBef>
                <a:spcPct val="0"/>
              </a:spcBef>
              <a:buFontTx/>
              <a:buNone/>
            </a:pPr>
            <a:r>
              <a:rPr lang="zh-CN" altLang="en-US" sz="2400">
                <a:solidFill>
                  <a:srgbClr val="FFFF00"/>
                </a:solidFill>
                <a:latin typeface="Arial" panose="020B0604020202020204" pitchFamily="34" charset="0"/>
                <a:ea typeface="楷体_GB2312" pitchFamily="49" charset="-122"/>
              </a:rPr>
              <a:t>否       则：</a:t>
            </a:r>
            <a:r>
              <a:rPr lang="en-US" altLang="zh-CN" sz="2400">
                <a:solidFill>
                  <a:srgbClr val="FFFF00"/>
                </a:solidFill>
                <a:latin typeface="Arial" panose="020B0604020202020204" pitchFamily="34" charset="0"/>
                <a:ea typeface="楷体_GB2312" pitchFamily="49" charset="-122"/>
              </a:rPr>
              <a:t>x2=x</a:t>
            </a:r>
            <a:r>
              <a:rPr lang="zh-CN" altLang="en-US" sz="2400">
                <a:solidFill>
                  <a:srgbClr val="FFFF00"/>
                </a:solidFill>
                <a:latin typeface="Arial" panose="020B0604020202020204" pitchFamily="34" charset="0"/>
                <a:ea typeface="楷体_GB2312" pitchFamily="49" charset="-122"/>
              </a:rPr>
              <a:t>，</a:t>
            </a:r>
            <a:r>
              <a:rPr lang="en-US" altLang="zh-CN" sz="2400">
                <a:solidFill>
                  <a:srgbClr val="FFFF00"/>
                </a:solidFill>
                <a:latin typeface="Arial" panose="020B0604020202020204" pitchFamily="34" charset="0"/>
                <a:ea typeface="楷体_GB2312" pitchFamily="49" charset="-122"/>
              </a:rPr>
              <a:t>f2=f</a:t>
            </a:r>
            <a:endParaRPr lang="en-US" altLang="zh-CN" sz="2400">
              <a:solidFill>
                <a:srgbClr val="FFFF00"/>
              </a:solidFill>
              <a:latin typeface="Arial" panose="020B0604020202020204" pitchFamily="34" charset="0"/>
              <a:ea typeface="楷体_GB2312" pitchFamily="49" charset="-122"/>
            </a:endParaRPr>
          </a:p>
        </p:txBody>
      </p:sp>
      <p:sp>
        <p:nvSpPr>
          <p:cNvPr id="48149" name="Line 21"/>
          <p:cNvSpPr>
            <a:spLocks noChangeShapeType="1"/>
          </p:cNvSpPr>
          <p:nvPr/>
        </p:nvSpPr>
        <p:spPr bwMode="auto">
          <a:xfrm>
            <a:off x="8347075" y="2362200"/>
            <a:ext cx="0" cy="228600"/>
          </a:xfrm>
          <a:prstGeom prst="line">
            <a:avLst/>
          </a:prstGeom>
          <a:noFill/>
          <a:ln w="25400">
            <a:solidFill>
              <a:srgbClr val="00FFFF"/>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150" name="Line 22"/>
          <p:cNvSpPr>
            <a:spLocks noChangeShapeType="1"/>
          </p:cNvSpPr>
          <p:nvPr/>
        </p:nvSpPr>
        <p:spPr bwMode="auto">
          <a:xfrm>
            <a:off x="7643814" y="2057400"/>
            <a:ext cx="492125" cy="0"/>
          </a:xfrm>
          <a:prstGeom prst="line">
            <a:avLst/>
          </a:prstGeom>
          <a:noFill/>
          <a:ln w="254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151" name="Text Box 23"/>
          <p:cNvSpPr txBox="1">
            <a:spLocks noChangeArrowheads="1"/>
          </p:cNvSpPr>
          <p:nvPr/>
        </p:nvSpPr>
        <p:spPr bwMode="auto">
          <a:xfrm>
            <a:off x="8153401" y="1828800"/>
            <a:ext cx="523875" cy="457200"/>
          </a:xfrm>
          <a:prstGeom prst="rect">
            <a:avLst/>
          </a:prstGeom>
          <a:solidFill>
            <a:srgbClr val="07518A"/>
          </a:solidFill>
          <a:ln>
            <a:noFill/>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latin typeface="Arial" panose="020B0604020202020204" pitchFamily="34" charset="0"/>
                <a:ea typeface="楷体_GB2312" pitchFamily="49" charset="-122"/>
              </a:rPr>
              <a:t>x1</a:t>
            </a:r>
            <a:endParaRPr lang="en-US" altLang="zh-CN" sz="2400">
              <a:solidFill>
                <a:srgbClr val="00FFFF"/>
              </a:solidFill>
              <a:latin typeface="Arial" panose="020B0604020202020204" pitchFamily="34" charset="0"/>
              <a:ea typeface="楷体_GB2312" pitchFamily="49" charset="-122"/>
            </a:endParaRPr>
          </a:p>
        </p:txBody>
      </p:sp>
      <p:sp>
        <p:nvSpPr>
          <p:cNvPr id="48152" name="Line 24"/>
          <p:cNvSpPr>
            <a:spLocks noChangeShapeType="1"/>
          </p:cNvSpPr>
          <p:nvPr/>
        </p:nvSpPr>
        <p:spPr bwMode="auto">
          <a:xfrm>
            <a:off x="7643814" y="3124200"/>
            <a:ext cx="561975" cy="0"/>
          </a:xfrm>
          <a:prstGeom prst="line">
            <a:avLst/>
          </a:prstGeom>
          <a:noFill/>
          <a:ln w="254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153" name="Text Box 25"/>
          <p:cNvSpPr txBox="1">
            <a:spLocks noChangeArrowheads="1"/>
          </p:cNvSpPr>
          <p:nvPr/>
        </p:nvSpPr>
        <p:spPr bwMode="auto">
          <a:xfrm>
            <a:off x="8229600" y="2895600"/>
            <a:ext cx="457200" cy="457200"/>
          </a:xfrm>
          <a:prstGeom prst="rect">
            <a:avLst/>
          </a:prstGeom>
          <a:solidFill>
            <a:srgbClr val="053E73"/>
          </a:solidFill>
          <a:ln>
            <a:noFill/>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latin typeface="Arial" panose="020B0604020202020204" pitchFamily="34" charset="0"/>
                <a:ea typeface="楷体_GB2312" pitchFamily="49" charset="-122"/>
              </a:rPr>
              <a:t>f1</a:t>
            </a:r>
            <a:endParaRPr lang="en-US" altLang="zh-CN" sz="2400">
              <a:solidFill>
                <a:srgbClr val="00FFFF"/>
              </a:solidFill>
              <a:latin typeface="Arial" panose="020B0604020202020204" pitchFamily="34" charset="0"/>
              <a:ea typeface="楷体_GB2312" pitchFamily="49" charset="-122"/>
            </a:endParaRPr>
          </a:p>
        </p:txBody>
      </p:sp>
      <p:sp>
        <p:nvSpPr>
          <p:cNvPr id="48154" name="Text Box 26"/>
          <p:cNvSpPr txBox="1">
            <a:spLocks noChangeArrowheads="1"/>
          </p:cNvSpPr>
          <p:nvPr/>
        </p:nvSpPr>
        <p:spPr bwMode="auto">
          <a:xfrm>
            <a:off x="7235826" y="28956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f1</a:t>
            </a:r>
            <a:endParaRPr lang="en-US" altLang="zh-CN" sz="2400">
              <a:solidFill>
                <a:srgbClr val="FFFF00"/>
              </a:solidFill>
              <a:latin typeface="Arial" panose="020B0604020202020204" pitchFamily="34" charset="0"/>
              <a:ea typeface="楷体_GB2312" pitchFamily="49" charset="-122"/>
            </a:endParaRPr>
          </a:p>
        </p:txBody>
      </p:sp>
      <p:sp>
        <p:nvSpPr>
          <p:cNvPr id="48155" name="Text Box 27"/>
          <p:cNvSpPr txBox="1">
            <a:spLocks noChangeArrowheads="1"/>
          </p:cNvSpPr>
          <p:nvPr/>
        </p:nvSpPr>
        <p:spPr bwMode="auto">
          <a:xfrm>
            <a:off x="8610601" y="6858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f2</a:t>
            </a:r>
            <a:endParaRPr lang="en-US" altLang="zh-CN" sz="2400">
              <a:solidFill>
                <a:srgbClr val="FFFF00"/>
              </a:solidFill>
              <a:latin typeface="Arial" panose="020B0604020202020204" pitchFamily="34" charset="0"/>
              <a:ea typeface="楷体_GB2312" pitchFamily="49" charset="-122"/>
            </a:endParaRPr>
          </a:p>
        </p:txBody>
      </p:sp>
      <p:sp>
        <p:nvSpPr>
          <p:cNvPr id="48156" name="Text Box 28"/>
          <p:cNvSpPr txBox="1">
            <a:spLocks noChangeArrowheads="1"/>
          </p:cNvSpPr>
          <p:nvPr/>
        </p:nvSpPr>
        <p:spPr bwMode="auto">
          <a:xfrm>
            <a:off x="1044506" y="4209962"/>
            <a:ext cx="755367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华文新魏" panose="02010800040101010101" pitchFamily="2" charset="-122"/>
              </a:rPr>
              <a:t>④</a:t>
            </a:r>
            <a:r>
              <a:rPr lang="zh-CN" altLang="en-US" sz="2400">
                <a:solidFill>
                  <a:srgbClr val="FFFFCC"/>
                </a:solidFill>
                <a:latin typeface="Arial" panose="020B0604020202020204" pitchFamily="34" charset="0"/>
                <a:ea typeface="楷体_GB2312" pitchFamily="49" charset="-122"/>
              </a:rPr>
              <a:t>判断</a:t>
            </a:r>
            <a:r>
              <a:rPr lang="en-US" altLang="zh-CN" sz="2400">
                <a:solidFill>
                  <a:srgbClr val="FFFFCC"/>
                </a:solidFill>
                <a:latin typeface="Arial" panose="020B0604020202020204" pitchFamily="34" charset="0"/>
                <a:ea typeface="楷体_GB2312" pitchFamily="49" charset="-122"/>
              </a:rPr>
              <a:t>fabs(x1-x2)</a:t>
            </a:r>
            <a:r>
              <a:rPr lang="zh-CN" altLang="en-US" sz="2400">
                <a:solidFill>
                  <a:srgbClr val="FFFFCC"/>
                </a:solidFill>
                <a:latin typeface="Arial" panose="020B0604020202020204" pitchFamily="34" charset="0"/>
                <a:ea typeface="楷体_GB2312" pitchFamily="49" charset="-122"/>
              </a:rPr>
              <a:t>是否小于某个规定的精度</a:t>
            </a:r>
            <a:r>
              <a:rPr lang="en-US" altLang="zh-CN" sz="2400">
                <a:solidFill>
                  <a:srgbClr val="FFFFCC"/>
                </a:solidFill>
                <a:latin typeface="Arial" panose="020B0604020202020204" pitchFamily="34" charset="0"/>
                <a:ea typeface="楷体_GB2312" pitchFamily="49" charset="-122"/>
              </a:rPr>
              <a:t>(</a:t>
            </a:r>
            <a:r>
              <a:rPr lang="zh-CN" altLang="en-US" sz="2400">
                <a:solidFill>
                  <a:srgbClr val="FFFFCC"/>
                </a:solidFill>
                <a:latin typeface="Arial" panose="020B0604020202020204" pitchFamily="34" charset="0"/>
                <a:ea typeface="楷体_GB2312" pitchFamily="49" charset="-122"/>
              </a:rPr>
              <a:t>如</a:t>
            </a:r>
            <a:r>
              <a:rPr lang="en-US" altLang="zh-CN" sz="2400">
                <a:solidFill>
                  <a:srgbClr val="FFFFCC"/>
                </a:solidFill>
                <a:latin typeface="Arial" panose="020B0604020202020204" pitchFamily="34" charset="0"/>
                <a:ea typeface="楷体_GB2312" pitchFamily="49" charset="-122"/>
              </a:rPr>
              <a:t>10</a:t>
            </a:r>
            <a:r>
              <a:rPr lang="en-US" altLang="zh-CN" sz="2400" baseline="30000">
                <a:solidFill>
                  <a:srgbClr val="FFFFCC"/>
                </a:solidFill>
                <a:latin typeface="Arial" panose="020B0604020202020204" pitchFamily="34" charset="0"/>
                <a:ea typeface="楷体_GB2312" pitchFamily="49" charset="-122"/>
              </a:rPr>
              <a:t>- 6 </a:t>
            </a:r>
            <a:r>
              <a:rPr lang="en-US" altLang="zh-CN" sz="2400">
                <a:solidFill>
                  <a:srgbClr val="FFFFCC"/>
                </a:solidFill>
                <a:latin typeface="Arial" panose="020B0604020202020204" pitchFamily="34" charset="0"/>
                <a:ea typeface="楷体_GB2312" pitchFamily="49" charset="-122"/>
              </a:rPr>
              <a:t>)</a:t>
            </a:r>
            <a:r>
              <a:rPr lang="en-US" altLang="zh-CN" sz="2400" baseline="30000">
                <a:solidFill>
                  <a:srgbClr val="FFFFCC"/>
                </a:solidFill>
                <a:latin typeface="Arial" panose="020B0604020202020204" pitchFamily="34" charset="0"/>
                <a:ea typeface="楷体_GB2312" pitchFamily="49" charset="-122"/>
              </a:rPr>
              <a:t> </a:t>
            </a:r>
            <a:r>
              <a:rPr lang="zh-CN" altLang="en-US" sz="2400">
                <a:solidFill>
                  <a:srgbClr val="FFFFCC"/>
                </a:solidFill>
                <a:latin typeface="Arial" panose="020B0604020202020204" pitchFamily="34" charset="0"/>
                <a:ea typeface="楷体_GB2312" pitchFamily="49" charset="-122"/>
              </a:rPr>
              <a:t>：</a:t>
            </a:r>
            <a:endParaRPr lang="zh-CN" altLang="en-US"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rPr>
              <a:t>	如果小于精度：求出根，退出到</a:t>
            </a:r>
            <a:r>
              <a:rPr lang="zh-CN" altLang="en-US" sz="2400">
                <a:solidFill>
                  <a:srgbClr val="FFFFCC"/>
                </a:solidFill>
                <a:latin typeface="Arial" panose="020B0604020202020204" pitchFamily="34" charset="0"/>
                <a:ea typeface="华文新魏" panose="02010800040101010101" pitchFamily="2" charset="-122"/>
              </a:rPr>
              <a:t>⑤</a:t>
            </a:r>
            <a:r>
              <a:rPr lang="zh-CN" altLang="en-US" sz="2400">
                <a:solidFill>
                  <a:srgbClr val="FFFFCC"/>
                </a:solidFill>
                <a:latin typeface="Arial" panose="020B0604020202020204" pitchFamily="34" charset="0"/>
                <a:ea typeface="楷体_GB2312" pitchFamily="49" charset="-122"/>
              </a:rPr>
              <a:t>。</a:t>
            </a:r>
            <a:endParaRPr lang="zh-CN" altLang="en-US" sz="240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rPr>
              <a:t>	否                则：继续</a:t>
            </a:r>
            <a:r>
              <a:rPr lang="zh-CN" altLang="en-US" sz="2400">
                <a:solidFill>
                  <a:srgbClr val="FFFFCC"/>
                </a:solidFill>
                <a:latin typeface="Arial" panose="020B0604020202020204" pitchFamily="34" charset="0"/>
                <a:ea typeface="华文新魏" panose="02010800040101010101" pitchFamily="2" charset="-122"/>
              </a:rPr>
              <a:t>②</a:t>
            </a:r>
            <a:r>
              <a:rPr lang="zh-CN" altLang="en-US" sz="2400">
                <a:solidFill>
                  <a:srgbClr val="FFFFCC"/>
                </a:solidFill>
                <a:latin typeface="Arial" panose="020B0604020202020204" pitchFamily="34" charset="0"/>
                <a:ea typeface="楷体_GB2312" pitchFamily="49" charset="-122"/>
              </a:rPr>
              <a:t>。</a:t>
            </a:r>
            <a:endParaRPr lang="zh-CN" altLang="en-US" sz="2400">
              <a:solidFill>
                <a:srgbClr val="FFFFCC"/>
              </a:solidFill>
              <a:latin typeface="Arial" panose="020B0604020202020204" pitchFamily="34" charset="0"/>
              <a:ea typeface="楷体_GB2312" pitchFamily="49" charset="-122"/>
            </a:endParaRPr>
          </a:p>
        </p:txBody>
      </p:sp>
      <p:sp>
        <p:nvSpPr>
          <p:cNvPr id="48157" name="Text Box 29"/>
          <p:cNvSpPr txBox="1">
            <a:spLocks noChangeArrowheads="1"/>
          </p:cNvSpPr>
          <p:nvPr/>
        </p:nvSpPr>
        <p:spPr bwMode="auto">
          <a:xfrm>
            <a:off x="1081018" y="5283200"/>
            <a:ext cx="454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华文新魏" panose="02010800040101010101" pitchFamily="2" charset="-122"/>
              </a:rPr>
              <a:t>⑤</a:t>
            </a:r>
            <a:r>
              <a:rPr lang="zh-CN" altLang="en-US" sz="2400">
                <a:solidFill>
                  <a:srgbClr val="FFFF00"/>
                </a:solidFill>
                <a:latin typeface="Arial" panose="020B0604020202020204" pitchFamily="34" charset="0"/>
                <a:ea typeface="楷体_GB2312" pitchFamily="49" charset="-122"/>
              </a:rPr>
              <a:t>输出根，根的值是</a:t>
            </a:r>
            <a:r>
              <a:rPr lang="en-US" altLang="zh-CN" sz="2400">
                <a:solidFill>
                  <a:srgbClr val="FFFF00"/>
                </a:solidFill>
                <a:latin typeface="Arial" panose="020B0604020202020204" pitchFamily="34" charset="0"/>
                <a:ea typeface="楷体_GB2312" pitchFamily="49" charset="-122"/>
              </a:rPr>
              <a:t>(x1+x2)/2</a:t>
            </a:r>
            <a:r>
              <a:rPr lang="zh-CN" altLang="en-US" sz="2400">
                <a:solidFill>
                  <a:srgbClr val="FFFF00"/>
                </a:solidFill>
                <a:latin typeface="Arial" panose="020B0604020202020204" pitchFamily="34" charset="0"/>
                <a:ea typeface="楷体_GB2312" pitchFamily="49" charset="-122"/>
              </a:rPr>
              <a:t>。</a:t>
            </a:r>
            <a:endParaRPr lang="zh-CN" altLang="en-US" sz="2400">
              <a:solidFill>
                <a:srgbClr val="FFFF00"/>
              </a:solidFill>
              <a:latin typeface="Arial" panose="020B0604020202020204" pitchFamily="34" charset="0"/>
              <a:ea typeface="楷体_GB2312" pitchFamily="49" charset="-122"/>
            </a:endParaRPr>
          </a:p>
        </p:txBody>
      </p:sp>
      <p:sp>
        <p:nvSpPr>
          <p:cNvPr id="93214" name="Rectangle 30"/>
          <p:cNvSpPr>
            <a:spLocks noGrp="1" noChangeArrowheads="1"/>
          </p:cNvSpPr>
          <p:nvPr>
            <p:ph type="title"/>
          </p:nvPr>
        </p:nvSpPr>
        <p:spPr>
          <a:xfrm>
            <a:off x="304801" y="228600"/>
            <a:ext cx="9677399" cy="457200"/>
          </a:xfrm>
        </p:spPr>
        <p:txBody>
          <a:bodyPr/>
          <a:lstStyle/>
          <a:p>
            <a:pPr algn="l" eaLnBrk="1" hangingPunct="1"/>
            <a:r>
              <a:rPr lang="en-US" altLang="zh-CN" sz="2400" b="1" dirty="0">
                <a:solidFill>
                  <a:srgbClr val="FFFFCC"/>
                </a:solidFill>
                <a:latin typeface="Arial" panose="020B0604020202020204" pitchFamily="34" charset="0"/>
                <a:ea typeface="华文新魏" panose="02010800040101010101" pitchFamily="2" charset="-122"/>
              </a:rPr>
              <a:t>       ⒋</a:t>
            </a:r>
            <a:r>
              <a:rPr lang="zh-CN" altLang="en-US" sz="2400" b="1" dirty="0">
                <a:solidFill>
                  <a:srgbClr val="FFFFCC"/>
                </a:solidFill>
                <a:latin typeface="Arial" panose="020B0604020202020204" pitchFamily="34" charset="0"/>
                <a:ea typeface="楷体_GB2312" pitchFamily="49" charset="-122"/>
              </a:rPr>
              <a:t>二分法求方程</a:t>
            </a:r>
            <a:r>
              <a:rPr lang="en-US" altLang="zh-CN" sz="2400" b="1" dirty="0">
                <a:solidFill>
                  <a:srgbClr val="FFFFCC"/>
                </a:solidFill>
                <a:latin typeface="Arial" panose="020B0604020202020204" pitchFamily="34" charset="0"/>
                <a:ea typeface="楷体_GB2312" pitchFamily="49" charset="-122"/>
              </a:rPr>
              <a:t>f(x)= x</a:t>
            </a:r>
            <a:r>
              <a:rPr lang="en-US" altLang="zh-CN" sz="2400" b="1" baseline="30000" dirty="0">
                <a:solidFill>
                  <a:srgbClr val="FFFFCC"/>
                </a:solidFill>
                <a:latin typeface="Arial" panose="020B0604020202020204" pitchFamily="34" charset="0"/>
                <a:ea typeface="楷体_GB2312" pitchFamily="49" charset="-122"/>
              </a:rPr>
              <a:t>3</a:t>
            </a:r>
            <a:r>
              <a:rPr lang="en-US" altLang="zh-CN" sz="2400" b="1" dirty="0">
                <a:solidFill>
                  <a:srgbClr val="FFFFCC"/>
                </a:solidFill>
                <a:latin typeface="Arial" panose="020B0604020202020204" pitchFamily="34" charset="0"/>
                <a:ea typeface="楷体_GB2312" pitchFamily="49" charset="-122"/>
              </a:rPr>
              <a:t>-6x-1=0</a:t>
            </a:r>
            <a:r>
              <a:rPr lang="zh-CN" altLang="en-US" sz="2400" b="1" dirty="0">
                <a:solidFill>
                  <a:srgbClr val="FFFFCC"/>
                </a:solidFill>
                <a:latin typeface="Arial" panose="020B0604020202020204" pitchFamily="34" charset="0"/>
                <a:ea typeface="楷体_GB2312" pitchFamily="49" charset="-122"/>
              </a:rPr>
              <a:t>，在</a:t>
            </a:r>
            <a:r>
              <a:rPr lang="en-US" altLang="zh-CN" sz="2400" b="1" dirty="0">
                <a:solidFill>
                  <a:srgbClr val="FFFFCC"/>
                </a:solidFill>
                <a:latin typeface="Arial" panose="020B0604020202020204" pitchFamily="34" charset="0"/>
                <a:ea typeface="楷体_GB2312" pitchFamily="49" charset="-122"/>
              </a:rPr>
              <a:t>[0</a:t>
            </a:r>
            <a:r>
              <a:rPr lang="zh-CN" altLang="en-US" sz="2400" b="1" dirty="0">
                <a:solidFill>
                  <a:srgbClr val="FFFFCC"/>
                </a:solidFill>
                <a:latin typeface="Arial" panose="020B0604020202020204" pitchFamily="34" charset="0"/>
                <a:ea typeface="楷体_GB2312" pitchFamily="49" charset="-122"/>
              </a:rPr>
              <a:t>，</a:t>
            </a:r>
            <a:r>
              <a:rPr lang="en-US" altLang="zh-CN" sz="2400" b="1" dirty="0">
                <a:solidFill>
                  <a:srgbClr val="FFFFCC"/>
                </a:solidFill>
                <a:latin typeface="Arial" panose="020B0604020202020204" pitchFamily="34" charset="0"/>
                <a:ea typeface="楷体_GB2312" pitchFamily="49" charset="-122"/>
              </a:rPr>
              <a:t>5]</a:t>
            </a:r>
            <a:r>
              <a:rPr lang="zh-CN" altLang="en-US" sz="2400" b="1" dirty="0">
                <a:solidFill>
                  <a:srgbClr val="FFFFCC"/>
                </a:solidFill>
                <a:latin typeface="Arial" panose="020B0604020202020204" pitchFamily="34" charset="0"/>
                <a:ea typeface="楷体_GB2312" pitchFamily="49" charset="-122"/>
              </a:rPr>
              <a:t>区间的根。</a:t>
            </a:r>
            <a:endParaRPr lang="zh-CN" altLang="en-US" sz="2400" b="1" dirty="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813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813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81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8134"/>
                                        </p:tgtEl>
                                        <p:attrNameLst>
                                          <p:attrName>style.visibility</p:attrName>
                                        </p:attrNameLst>
                                      </p:cBhvr>
                                      <p:to>
                                        <p:strVal val="visible"/>
                                      </p:to>
                                    </p:se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48132"/>
                                        </p:tgtEl>
                                        <p:attrNameLst>
                                          <p:attrName>style.visibility</p:attrName>
                                        </p:attrNameLst>
                                      </p:cBhvr>
                                      <p:to>
                                        <p:strVal val="visible"/>
                                      </p:to>
                                    </p:set>
                                    <p:animEffect transition="in" filter="wipe(left)">
                                      <p:cBhvr>
                                        <p:cTn id="19" dur="500"/>
                                        <p:tgtEl>
                                          <p:spTgt spid="4813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81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81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143"/>
                                        </p:tgtEl>
                                        <p:attrNameLst>
                                          <p:attrName>style.visibility</p:attrName>
                                        </p:attrNameLst>
                                      </p:cBhvr>
                                      <p:to>
                                        <p:strVal val="visible"/>
                                      </p:to>
                                    </p:set>
                                    <p:animEffect transition="in" filter="blinds(horizontal)">
                                      <p:cBhvr>
                                        <p:cTn id="32" dur="500"/>
                                        <p:tgtEl>
                                          <p:spTgt spid="48143"/>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8136"/>
                                        </p:tgtEl>
                                        <p:attrNameLst>
                                          <p:attrName>style.visibility</p:attrName>
                                        </p:attrNameLst>
                                      </p:cBhvr>
                                      <p:to>
                                        <p:strVal val="visible"/>
                                      </p:to>
                                    </p:set>
                                    <p:animEffect transition="in" filter="wipe(up)">
                                      <p:cBhvr>
                                        <p:cTn id="37" dur="500"/>
                                        <p:tgtEl>
                                          <p:spTgt spid="48136"/>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48137"/>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481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48138"/>
                                        </p:tgtEl>
                                        <p:attrNameLst>
                                          <p:attrName>style.visibility</p:attrName>
                                        </p:attrNameLst>
                                      </p:cBhvr>
                                      <p:to>
                                        <p:strVal val="visible"/>
                                      </p:to>
                                    </p:set>
                                    <p:animEffect transition="in" filter="strips(downRight)">
                                      <p:cBhvr>
                                        <p:cTn id="48" dur="500"/>
                                        <p:tgtEl>
                                          <p:spTgt spid="48138"/>
                                        </p:tgtEl>
                                      </p:cBhvr>
                                    </p:animEffect>
                                  </p:childTnLst>
                                  <p:subTnLst>
                                    <p:set>
                                      <p:cBhvr override="childStyle">
                                        <p:cTn dur="1" fill="hold" display="0" masterRel="nextClick" afterEffect="1"/>
                                        <p:tgtEl>
                                          <p:spTgt spid="48138"/>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48140"/>
                                        </p:tgtEl>
                                        <p:attrNameLst>
                                          <p:attrName>style.visibility</p:attrName>
                                        </p:attrNameLst>
                                      </p:cBhvr>
                                      <p:to>
                                        <p:strVal val="visible"/>
                                      </p:to>
                                    </p:set>
                                  </p:childTnLst>
                                </p:cTn>
                              </p:par>
                            </p:childTnLst>
                          </p:cTn>
                        </p:par>
                        <p:par>
                          <p:cTn id="53" fill="hold">
                            <p:stCondLst>
                              <p:cond delay="500"/>
                            </p:stCondLst>
                            <p:childTnLst>
                              <p:par>
                                <p:cTn id="54" presetID="22" presetClass="entr" presetSubtype="4" fill="hold" nodeType="afterEffect">
                                  <p:stCondLst>
                                    <p:cond delay="0"/>
                                  </p:stCondLst>
                                  <p:childTnLst>
                                    <p:set>
                                      <p:cBhvr>
                                        <p:cTn id="55" dur="1" fill="hold">
                                          <p:stCondLst>
                                            <p:cond delay="0"/>
                                          </p:stCondLst>
                                        </p:cTn>
                                        <p:tgtEl>
                                          <p:spTgt spid="48139"/>
                                        </p:tgtEl>
                                        <p:attrNameLst>
                                          <p:attrName>style.visibility</p:attrName>
                                        </p:attrNameLst>
                                      </p:cBhvr>
                                      <p:to>
                                        <p:strVal val="visible"/>
                                      </p:to>
                                    </p:set>
                                    <p:animEffect transition="in" filter="wipe(down)">
                                      <p:cBhvr>
                                        <p:cTn id="56" dur="500"/>
                                        <p:tgtEl>
                                          <p:spTgt spid="48139"/>
                                        </p:tgtEl>
                                      </p:cBhvr>
                                    </p:animEffect>
                                  </p:childTnLst>
                                </p:cTn>
                              </p:par>
                            </p:childTnLst>
                          </p:cTn>
                        </p:par>
                        <p:par>
                          <p:cTn id="57" fill="hold">
                            <p:stCondLst>
                              <p:cond delay="1000"/>
                            </p:stCondLst>
                            <p:childTnLst>
                              <p:par>
                                <p:cTn id="58" presetID="1" presetClass="entr" presetSubtype="0" fill="hold" grpId="0" nodeType="afterEffect">
                                  <p:stCondLst>
                                    <p:cond delay="0"/>
                                  </p:stCondLst>
                                  <p:childTnLst>
                                    <p:set>
                                      <p:cBhvr>
                                        <p:cTn id="59" dur="1" fill="hold">
                                          <p:stCondLst>
                                            <p:cond delay="499"/>
                                          </p:stCondLst>
                                        </p:cTn>
                                        <p:tgtEl>
                                          <p:spTgt spid="4815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8" presetClass="entr" presetSubtype="9" fill="hold" grpId="0" nodeType="clickEffect">
                                  <p:stCondLst>
                                    <p:cond delay="0"/>
                                  </p:stCondLst>
                                  <p:childTnLst>
                                    <p:set>
                                      <p:cBhvr>
                                        <p:cTn id="63" dur="1" fill="hold">
                                          <p:stCondLst>
                                            <p:cond delay="0"/>
                                          </p:stCondLst>
                                        </p:cTn>
                                        <p:tgtEl>
                                          <p:spTgt spid="48141"/>
                                        </p:tgtEl>
                                        <p:attrNameLst>
                                          <p:attrName>style.visibility</p:attrName>
                                        </p:attrNameLst>
                                      </p:cBhvr>
                                      <p:to>
                                        <p:strVal val="visible"/>
                                      </p:to>
                                    </p:set>
                                    <p:animEffect transition="in" filter="strips(upLeft)">
                                      <p:cBhvr>
                                        <p:cTn id="64" dur="500"/>
                                        <p:tgtEl>
                                          <p:spTgt spid="48141"/>
                                        </p:tgtEl>
                                      </p:cBhvr>
                                    </p:animEffect>
                                  </p:childTnLst>
                                  <p:subTnLst>
                                    <p:set>
                                      <p:cBhvr override="childStyle">
                                        <p:cTn dur="1" fill="hold" display="0" masterRel="nextClick" afterEffect="1"/>
                                        <p:tgtEl>
                                          <p:spTgt spid="48141"/>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48144"/>
                                        </p:tgtEl>
                                        <p:attrNameLst>
                                          <p:attrName>style.visibility</p:attrName>
                                        </p:attrNameLst>
                                      </p:cBhvr>
                                      <p:to>
                                        <p:strVal val="visible"/>
                                      </p:to>
                                    </p:set>
                                    <p:animEffect transition="in" filter="box(in)">
                                      <p:cBhvr>
                                        <p:cTn id="69" dur="500"/>
                                        <p:tgtEl>
                                          <p:spTgt spid="48144"/>
                                        </p:tgtEl>
                                      </p:cBhvr>
                                    </p:animEffect>
                                  </p:childTnLst>
                                  <p:subTnLst>
                                    <p:audio>
                                      <p:cMediaNode>
                                        <p:cTn display="0" masterRel="sameClick">
                                          <p:stCondLst>
                                            <p:cond evt="begin" delay="0">
                                              <p:tn val="67"/>
                                            </p:cond>
                                          </p:stCondLst>
                                          <p:endCondLst>
                                            <p:cond evt="onStopAudio" delay="0">
                                              <p:tgtEl>
                                                <p:sldTgt/>
                                              </p:tgtEl>
                                            </p:cond>
                                          </p:endCondLst>
                                        </p:cTn>
                                        <p:tgtEl>
                                          <p:sndTgt r:embed="rId1" name="CAMERA.WAV"/>
                                        </p:tgtEl>
                                      </p:cMediaNode>
                                    </p:audio>
                                  </p:sub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48145"/>
                                        </p:tgtEl>
                                        <p:attrNameLst>
                                          <p:attrName>style.visibility</p:attrName>
                                        </p:attrNameLst>
                                      </p:cBhvr>
                                      <p:to>
                                        <p:strVal val="visible"/>
                                      </p:to>
                                    </p:set>
                                    <p:animEffect transition="in" filter="wipe(up)">
                                      <p:cBhvr>
                                        <p:cTn id="74" dur="500"/>
                                        <p:tgtEl>
                                          <p:spTgt spid="48145"/>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499"/>
                                          </p:stCondLst>
                                        </p:cTn>
                                        <p:tgtEl>
                                          <p:spTgt spid="48146"/>
                                        </p:tgtEl>
                                        <p:attrNameLst>
                                          <p:attrName>style.visibility</p:attrName>
                                        </p:attrNameLst>
                                      </p:cBhvr>
                                      <p:to>
                                        <p:strVal val="visible"/>
                                      </p:to>
                                    </p:se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499"/>
                                          </p:stCondLst>
                                        </p:cTn>
                                        <p:tgtEl>
                                          <p:spTgt spid="4814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48148"/>
                                        </p:tgtEl>
                                        <p:attrNameLst>
                                          <p:attrName>style.visibility</p:attrName>
                                        </p:attrNameLst>
                                      </p:cBhvr>
                                      <p:to>
                                        <p:strVal val="visible"/>
                                      </p:to>
                                    </p:set>
                                    <p:animEffect transition="in" filter="dissolve">
                                      <p:cBhvr>
                                        <p:cTn id="85" dur="500"/>
                                        <p:tgtEl>
                                          <p:spTgt spid="48148"/>
                                        </p:tgtEl>
                                      </p:cBhvr>
                                    </p:animEffect>
                                  </p:childTnLst>
                                  <p:subTnLst>
                                    <p:audio>
                                      <p:cMediaNode>
                                        <p:cTn display="0" masterRel="sameClick">
                                          <p:stCondLst>
                                            <p:cond evt="begin" delay="0">
                                              <p:tn val="83"/>
                                            </p:cond>
                                          </p:stCondLst>
                                          <p:endCondLst>
                                            <p:cond evt="onStopAudio" delay="0">
                                              <p:tgtEl>
                                                <p:sldTgt/>
                                              </p:tgtEl>
                                            </p:cond>
                                          </p:endCondLst>
                                        </p:cTn>
                                        <p:tgtEl>
                                          <p:sndTgt r:embed="rId1" name="CAMERA.WAV"/>
                                        </p:tgtEl>
                                      </p:cMediaNode>
                                    </p:audio>
                                  </p:sub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499"/>
                                          </p:stCondLst>
                                        </p:cTn>
                                        <p:tgtEl>
                                          <p:spTgt spid="48149"/>
                                        </p:tgtEl>
                                        <p:attrNameLst>
                                          <p:attrName>style.visibility</p:attrName>
                                        </p:attrNameLst>
                                      </p:cBhvr>
                                      <p:to>
                                        <p:strVal val="visible"/>
                                      </p:to>
                                    </p:set>
                                  </p:childTnLst>
                                </p:cTn>
                              </p:par>
                            </p:childTnLst>
                          </p:cTn>
                        </p:par>
                        <p:par>
                          <p:cTn id="90" fill="hold">
                            <p:stCondLst>
                              <p:cond delay="500"/>
                            </p:stCondLst>
                            <p:childTnLst>
                              <p:par>
                                <p:cTn id="91" presetID="22" presetClass="entr" presetSubtype="8" fill="hold" nodeType="afterEffect">
                                  <p:stCondLst>
                                    <p:cond delay="0"/>
                                  </p:stCondLst>
                                  <p:childTnLst>
                                    <p:set>
                                      <p:cBhvr>
                                        <p:cTn id="92" dur="1" fill="hold">
                                          <p:stCondLst>
                                            <p:cond delay="0"/>
                                          </p:stCondLst>
                                        </p:cTn>
                                        <p:tgtEl>
                                          <p:spTgt spid="48150"/>
                                        </p:tgtEl>
                                        <p:attrNameLst>
                                          <p:attrName>style.visibility</p:attrName>
                                        </p:attrNameLst>
                                      </p:cBhvr>
                                      <p:to>
                                        <p:strVal val="visible"/>
                                      </p:to>
                                    </p:set>
                                    <p:animEffect transition="in" filter="wipe(left)">
                                      <p:cBhvr>
                                        <p:cTn id="93" dur="500"/>
                                        <p:tgtEl>
                                          <p:spTgt spid="48150"/>
                                        </p:tgtEl>
                                      </p:cBhvr>
                                    </p:animEffect>
                                  </p:childTnLst>
                                  <p:subTnLst>
                                    <p:set>
                                      <p:cBhvr override="childStyle">
                                        <p:cTn dur="1" fill="hold" display="0" masterRel="nextClick" afterEffect="1"/>
                                        <p:tgtEl>
                                          <p:spTgt spid="48150"/>
                                        </p:tgtEl>
                                        <p:attrNameLst>
                                          <p:attrName>style.visibility</p:attrName>
                                        </p:attrNameLst>
                                      </p:cBhvr>
                                      <p:to>
                                        <p:strVal val="hidden"/>
                                      </p:to>
                                    </p:set>
                                  </p:sub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499"/>
                                          </p:stCondLst>
                                        </p:cTn>
                                        <p:tgtEl>
                                          <p:spTgt spid="4815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48152"/>
                                        </p:tgtEl>
                                        <p:attrNameLst>
                                          <p:attrName>style.visibility</p:attrName>
                                        </p:attrNameLst>
                                      </p:cBhvr>
                                      <p:to>
                                        <p:strVal val="visible"/>
                                      </p:to>
                                    </p:set>
                                    <p:animEffect transition="in" filter="wipe(left)">
                                      <p:cBhvr>
                                        <p:cTn id="101" dur="500"/>
                                        <p:tgtEl>
                                          <p:spTgt spid="48152"/>
                                        </p:tgtEl>
                                      </p:cBhvr>
                                    </p:animEffect>
                                  </p:childTnLst>
                                  <p:subTnLst>
                                    <p:set>
                                      <p:cBhvr override="childStyle">
                                        <p:cTn dur="1" fill="hold" display="0" masterRel="nextClick" afterEffect="1"/>
                                        <p:tgtEl>
                                          <p:spTgt spid="48152"/>
                                        </p:tgtEl>
                                        <p:attrNameLst>
                                          <p:attrName>style.visibility</p:attrName>
                                        </p:attrNameLst>
                                      </p:cBhvr>
                                      <p:to>
                                        <p:strVal val="hidden"/>
                                      </p:to>
                                    </p:set>
                                  </p:subTnLst>
                                </p:cTn>
                              </p:par>
                            </p:childTnLst>
                          </p:cTn>
                        </p:par>
                        <p:par>
                          <p:cTn id="102" fill="hold">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4815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48156"/>
                                        </p:tgtEl>
                                        <p:attrNameLst>
                                          <p:attrName>style.visibility</p:attrName>
                                        </p:attrNameLst>
                                      </p:cBhvr>
                                      <p:to>
                                        <p:strVal val="visible"/>
                                      </p:to>
                                    </p:set>
                                  </p:childTnLst>
                                  <p:subTnLst>
                                    <p:audio>
                                      <p:cMediaNode>
                                        <p:cTn display="0" masterRel="sameClick">
                                          <p:stCondLst>
                                            <p:cond evt="begin" delay="0">
                                              <p:tn val="107"/>
                                            </p:cond>
                                          </p:stCondLst>
                                          <p:endCondLst>
                                            <p:cond evt="onStopAudio" delay="0">
                                              <p:tgtEl>
                                                <p:sldTgt/>
                                              </p:tgtEl>
                                            </p:cond>
                                          </p:endCondLst>
                                        </p:cTn>
                                        <p:tgtEl>
                                          <p:sndTgt r:embed="rId1" name="CAMERA.WAV"/>
                                        </p:tgtEl>
                                      </p:cMediaNode>
                                    </p:audio>
                                  </p:subTnLst>
                                </p:cTn>
                              </p:par>
                            </p:childTnLst>
                          </p:cTn>
                        </p:par>
                      </p:childTnLst>
                    </p:cTn>
                  </p:par>
                  <p:par>
                    <p:cTn id="109" fill="hold">
                      <p:stCondLst>
                        <p:cond delay="indefinite"/>
                      </p:stCondLst>
                      <p:childTnLst>
                        <p:par>
                          <p:cTn id="110" fill="hold">
                            <p:stCondLst>
                              <p:cond delay="0"/>
                            </p:stCondLst>
                            <p:childTnLst>
                              <p:par>
                                <p:cTn id="111" presetID="3" presetClass="entr" presetSubtype="5" fill="hold" grpId="0" nodeType="clickEffect">
                                  <p:stCondLst>
                                    <p:cond delay="0"/>
                                  </p:stCondLst>
                                  <p:childTnLst>
                                    <p:set>
                                      <p:cBhvr>
                                        <p:cTn id="112" dur="1" fill="hold">
                                          <p:stCondLst>
                                            <p:cond delay="0"/>
                                          </p:stCondLst>
                                        </p:cTn>
                                        <p:tgtEl>
                                          <p:spTgt spid="48157"/>
                                        </p:tgtEl>
                                        <p:attrNameLst>
                                          <p:attrName>style.visibility</p:attrName>
                                        </p:attrNameLst>
                                      </p:cBhvr>
                                      <p:to>
                                        <p:strVal val="visible"/>
                                      </p:to>
                                    </p:set>
                                    <p:animEffect transition="in" filter="blinds(vertical)">
                                      <p:cBhvr>
                                        <p:cTn id="113" dur="500"/>
                                        <p:tgtEl>
                                          <p:spTgt spid="48157"/>
                                        </p:tgtEl>
                                      </p:cBhvr>
                                    </p:animEffect>
                                  </p:childTnLst>
                                  <p:subTnLst>
                                    <p:audio>
                                      <p:cMediaNode>
                                        <p:cTn display="0" masterRel="sameClick">
                                          <p:stCondLst>
                                            <p:cond evt="begin" delay="0">
                                              <p:tn val="11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utoUpdateAnimBg="0"/>
      <p:bldP spid="48134" grpId="0" autoUpdateAnimBg="0"/>
      <p:bldP spid="48135" grpId="0" autoUpdateAnimBg="0"/>
      <p:bldP spid="48137" grpId="0" autoUpdateAnimBg="0"/>
      <p:bldP spid="48138" grpId="0" animBg="1" autoUpdateAnimBg="0"/>
      <p:bldP spid="48140" grpId="0" autoUpdateAnimBg="0"/>
      <p:bldP spid="48141" grpId="0" animBg="1" autoUpdateAnimBg="0"/>
      <p:bldP spid="48142" grpId="0" autoUpdateAnimBg="0"/>
      <p:bldP spid="48143" grpId="0" autoUpdateAnimBg="0"/>
      <p:bldP spid="48144" grpId="0" autoUpdateAnimBg="0"/>
      <p:bldP spid="48146" grpId="0" autoUpdateAnimBg="0"/>
      <p:bldP spid="48147" grpId="0" autoUpdateAnimBg="0"/>
      <p:bldP spid="48148" grpId="0" autoUpdateAnimBg="0"/>
      <p:bldP spid="48151" grpId="0" animBg="1" autoUpdateAnimBg="0"/>
      <p:bldP spid="48153" grpId="0" animBg="1" autoUpdateAnimBg="0"/>
      <p:bldP spid="48154" grpId="0" autoUpdateAnimBg="0"/>
      <p:bldP spid="48155" grpId="0" autoUpdateAnimBg="0"/>
      <p:bldP spid="48156" grpId="0" autoUpdateAnimBg="0"/>
      <p:bldP spid="4815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30909" y="44450"/>
            <a:ext cx="9751291" cy="533400"/>
          </a:xfrm>
        </p:spPr>
        <p:txBody>
          <a:bodyPr/>
          <a:lstStyle/>
          <a:p>
            <a:pPr algn="l" eaLnBrk="1" hangingPunct="1"/>
            <a:r>
              <a:rPr lang="zh-CN" altLang="en-US" sz="2400" b="1" dirty="0">
                <a:solidFill>
                  <a:srgbClr val="FFFFCC"/>
                </a:solidFill>
                <a:ea typeface="楷体_GB2312" pitchFamily="49" charset="-122"/>
              </a:rPr>
              <a:t>       二分法求方程根程序</a:t>
            </a:r>
            <a:endParaRPr lang="zh-CN" altLang="en-US" sz="2400" b="1" dirty="0">
              <a:solidFill>
                <a:srgbClr val="FFFFCC"/>
              </a:solidFill>
              <a:ea typeface="楷体_GB2312" pitchFamily="49" charset="-122"/>
            </a:endParaRPr>
          </a:p>
        </p:txBody>
      </p:sp>
      <p:sp>
        <p:nvSpPr>
          <p:cNvPr id="49155" name="Text Box 3"/>
          <p:cNvSpPr txBox="1">
            <a:spLocks noChangeArrowheads="1"/>
          </p:cNvSpPr>
          <p:nvPr/>
        </p:nvSpPr>
        <p:spPr bwMode="auto">
          <a:xfrm>
            <a:off x="3867151" y="44450"/>
            <a:ext cx="5582275" cy="71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#include &lt;iostream&gt;</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#include &lt;</a:t>
            </a:r>
            <a:r>
              <a:rPr lang="en-US" altLang="zh-CN" sz="2000" dirty="0" err="1">
                <a:solidFill>
                  <a:srgbClr val="FFFFCC"/>
                </a:solidFill>
                <a:latin typeface="Arial" panose="020B0604020202020204" pitchFamily="34" charset="0"/>
                <a:ea typeface="楷体_GB2312" pitchFamily="49" charset="-122"/>
              </a:rPr>
              <a:t>cmath</a:t>
            </a:r>
            <a:r>
              <a:rPr lang="en-US" altLang="zh-CN" sz="2000" dirty="0">
                <a:solidFill>
                  <a:srgbClr val="FFFFCC"/>
                </a:solidFill>
                <a:latin typeface="Arial" panose="020B0604020202020204" pitchFamily="34" charset="0"/>
                <a:ea typeface="楷体_GB2312" pitchFamily="49" charset="-122"/>
              </a:rPr>
              <a:t>&gt;</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using namespace std;</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int  main(void){</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float x1, x2, x, f1, f2, f;</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a:t>
            </a:r>
            <a:r>
              <a:rPr lang="en-US" altLang="zh-CN" sz="2000" dirty="0" err="1">
                <a:solidFill>
                  <a:srgbClr val="FFFFCC"/>
                </a:solidFill>
                <a:latin typeface="Arial" panose="020B0604020202020204" pitchFamily="34" charset="0"/>
                <a:ea typeface="楷体_GB2312" pitchFamily="49" charset="-122"/>
              </a:rPr>
              <a:t>cin</a:t>
            </a:r>
            <a:r>
              <a:rPr lang="en-US" altLang="zh-CN" sz="2000" dirty="0">
                <a:solidFill>
                  <a:srgbClr val="FFFFCC"/>
                </a:solidFill>
                <a:latin typeface="Arial" panose="020B0604020202020204" pitchFamily="34" charset="0"/>
                <a:ea typeface="楷体_GB2312" pitchFamily="49" charset="-122"/>
              </a:rPr>
              <a:t> &gt;&gt; x1 &gt;&gt; x2;</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f1 = x1 * x1 * x1 - 6.0f * x1 - 1.f;</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f2 = x2 * x2 * x2 - 6.0f * x2 - 1.f;</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do {</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x = (x1 + x2) / 2.f;</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f = x * x * x - 6.0f * x - 1.f;</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C000"/>
                </a:solidFill>
                <a:latin typeface="Arial" panose="020B0604020202020204" pitchFamily="34" charset="0"/>
                <a:ea typeface="楷体_GB2312" pitchFamily="49" charset="-122"/>
              </a:rPr>
              <a:t>        if(f * f1 &gt;= 0.f){</a:t>
            </a:r>
            <a:endParaRPr lang="en-US" altLang="zh-CN" sz="20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C000"/>
                </a:solidFill>
                <a:latin typeface="Arial" panose="020B0604020202020204" pitchFamily="34" charset="0"/>
                <a:ea typeface="楷体_GB2312" pitchFamily="49" charset="-122"/>
              </a:rPr>
              <a:t>            f1 = f;</a:t>
            </a:r>
            <a:endParaRPr lang="en-US" altLang="zh-CN" sz="20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C000"/>
                </a:solidFill>
                <a:latin typeface="Arial" panose="020B0604020202020204" pitchFamily="34" charset="0"/>
                <a:ea typeface="楷体_GB2312" pitchFamily="49" charset="-122"/>
              </a:rPr>
              <a:t>            x1 = x;</a:t>
            </a:r>
            <a:endParaRPr lang="en-US" altLang="zh-CN" sz="20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C000"/>
                </a:solidFill>
                <a:latin typeface="Arial" panose="020B0604020202020204" pitchFamily="34" charset="0"/>
                <a:ea typeface="楷体_GB2312" pitchFamily="49" charset="-122"/>
              </a:rPr>
              <a:t>        }</a:t>
            </a:r>
            <a:endParaRPr lang="en-US" altLang="zh-CN" sz="2000" dirty="0">
              <a:solidFill>
                <a:srgbClr val="FFC0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00"/>
                </a:solidFill>
                <a:latin typeface="Arial" panose="020B0604020202020204" pitchFamily="34" charset="0"/>
                <a:ea typeface="楷体_GB2312" pitchFamily="49" charset="-122"/>
              </a:rPr>
              <a:t>        else{</a:t>
            </a:r>
            <a:endParaRPr lang="en-US" altLang="zh-CN" sz="20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00"/>
                </a:solidFill>
                <a:latin typeface="Arial" panose="020B0604020202020204" pitchFamily="34" charset="0"/>
                <a:ea typeface="楷体_GB2312" pitchFamily="49" charset="-122"/>
              </a:rPr>
              <a:t>            f2 = f;</a:t>
            </a:r>
            <a:endParaRPr lang="en-US" altLang="zh-CN" sz="20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00"/>
                </a:solidFill>
                <a:latin typeface="Arial" panose="020B0604020202020204" pitchFamily="34" charset="0"/>
                <a:ea typeface="楷体_GB2312" pitchFamily="49" charset="-122"/>
              </a:rPr>
              <a:t>            x2 = x;</a:t>
            </a:r>
            <a:endParaRPr lang="en-US" altLang="zh-CN" sz="20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00"/>
                </a:solidFill>
                <a:latin typeface="Arial" panose="020B0604020202020204" pitchFamily="34" charset="0"/>
                <a:ea typeface="楷体_GB2312" pitchFamily="49" charset="-122"/>
              </a:rPr>
              <a:t>        }</a:t>
            </a:r>
            <a:endParaRPr lang="en-US" altLang="zh-CN" sz="20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}while(fabs(x1 - x2) &gt;= 1e-6f);</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a:t>
            </a:r>
            <a:r>
              <a:rPr lang="en-US" altLang="zh-CN" sz="2000" dirty="0" err="1">
                <a:solidFill>
                  <a:srgbClr val="FFFFCC"/>
                </a:solidFill>
                <a:latin typeface="Arial" panose="020B0604020202020204" pitchFamily="34" charset="0"/>
                <a:ea typeface="楷体_GB2312" pitchFamily="49" charset="-122"/>
              </a:rPr>
              <a:t>cout</a:t>
            </a:r>
            <a:r>
              <a:rPr lang="en-US" altLang="zh-CN" sz="2000" dirty="0">
                <a:solidFill>
                  <a:srgbClr val="FFFFCC"/>
                </a:solidFill>
                <a:latin typeface="Arial" panose="020B0604020202020204" pitchFamily="34" charset="0"/>
                <a:ea typeface="楷体_GB2312" pitchFamily="49" charset="-122"/>
              </a:rPr>
              <a:t> &lt;&lt; "Root is :" &lt;&lt;  (x1 + x2) / 2.f &lt;&lt; </a:t>
            </a:r>
            <a:r>
              <a:rPr lang="en-US" altLang="zh-CN" sz="2000" dirty="0" err="1">
                <a:solidFill>
                  <a:srgbClr val="FFFFCC"/>
                </a:solidFill>
                <a:latin typeface="Arial" panose="020B0604020202020204" pitchFamily="34" charset="0"/>
                <a:ea typeface="楷体_GB2312" pitchFamily="49" charset="-122"/>
              </a:rPr>
              <a:t>endl</a:t>
            </a:r>
            <a:r>
              <a:rPr lang="en-US" altLang="zh-CN" sz="2000" dirty="0">
                <a:solidFill>
                  <a:srgbClr val="FFFFCC"/>
                </a:solidFill>
                <a:latin typeface="Arial" panose="020B0604020202020204" pitchFamily="34" charset="0"/>
                <a:ea typeface="楷体_GB2312" pitchFamily="49" charset="-122"/>
              </a:rPr>
              <a:t>;</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     return 0;</a:t>
            </a:r>
            <a:endParaRPr lang="en-US" altLang="zh-CN" sz="20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000" dirty="0">
                <a:solidFill>
                  <a:srgbClr val="FFFFCC"/>
                </a:solidFill>
                <a:latin typeface="Arial" panose="020B0604020202020204" pitchFamily="34" charset="0"/>
                <a:ea typeface="楷体_GB2312" pitchFamily="49" charset="-122"/>
              </a:rPr>
              <a:t>}</a:t>
            </a:r>
            <a:endParaRPr lang="en-US" altLang="zh-CN" sz="2000" dirty="0">
              <a:solidFill>
                <a:srgbClr val="FFFFCC"/>
              </a:solidFill>
              <a:latin typeface="Arial" panose="020B0604020202020204" pitchFamily="34" charset="0"/>
              <a:ea typeface="楷体_GB2312" pitchFamily="49" charset="-122"/>
            </a:endParaRPr>
          </a:p>
        </p:txBody>
      </p:sp>
      <p:sp>
        <p:nvSpPr>
          <p:cNvPr id="49163" name="AutoShape 11"/>
          <p:cNvSpPr/>
          <p:nvPr/>
        </p:nvSpPr>
        <p:spPr bwMode="auto">
          <a:xfrm>
            <a:off x="8461376" y="1894320"/>
            <a:ext cx="1884362" cy="374650"/>
          </a:xfrm>
          <a:prstGeom prst="accentCallout2">
            <a:avLst>
              <a:gd name="adj1" fmla="val 30509"/>
              <a:gd name="adj2" fmla="val -4042"/>
              <a:gd name="adj3" fmla="val 30509"/>
              <a:gd name="adj4" fmla="val -27213"/>
              <a:gd name="adj5" fmla="val 133898"/>
              <a:gd name="adj6" fmla="val -27463"/>
            </a:avLst>
          </a:prstGeom>
          <a:noFill/>
          <a:ln w="9525">
            <a:solidFill>
              <a:srgbClr val="66FF33"/>
            </a:solidFill>
            <a:miter lim="800000"/>
            <a:tailEnd type="diamond"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66FF33"/>
                </a:solidFill>
                <a:latin typeface="等线" panose="02010600030101010101" charset="-122"/>
                <a:ea typeface="楷体_GB2312" pitchFamily="49" charset="-122"/>
              </a:rPr>
              <a:t>迭代初值。</a:t>
            </a:r>
            <a:endParaRPr kumimoji="0" lang="zh-CN" altLang="en-US" sz="2400">
              <a:solidFill>
                <a:srgbClr val="66FF33"/>
              </a:solidFill>
              <a:latin typeface="等线" panose="02010600030101010101" charset="-122"/>
              <a:ea typeface="楷体_GB2312" pitchFamily="49" charset="-122"/>
            </a:endParaRPr>
          </a:p>
        </p:txBody>
      </p:sp>
      <p:sp>
        <p:nvSpPr>
          <p:cNvPr id="49164" name="AutoShape 12"/>
          <p:cNvSpPr/>
          <p:nvPr/>
        </p:nvSpPr>
        <p:spPr bwMode="auto">
          <a:xfrm>
            <a:off x="3638551" y="2668011"/>
            <a:ext cx="457200" cy="3160134"/>
          </a:xfrm>
          <a:prstGeom prst="leftBracket">
            <a:avLst>
              <a:gd name="adj" fmla="val 0"/>
            </a:avLst>
          </a:prstGeom>
          <a:noFill/>
          <a:ln w="9525">
            <a:solidFill>
              <a:srgbClr val="FFFFCC"/>
            </a:solidFill>
            <a:round/>
            <a:headEnd type="diamond" w="lg" len="med"/>
            <a:tailEnd type="diamond" w="med" len="med"/>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CC"/>
                </a:solidFill>
                <a:latin typeface="等线" panose="02010600030101010101" charset="-122"/>
                <a:ea typeface="楷体_GB2312" pitchFamily="49" charset="-122"/>
              </a:rPr>
              <a:t>二分迭代循环</a:t>
            </a:r>
            <a:endParaRPr kumimoji="0" lang="zh-CN" altLang="en-US" sz="2400">
              <a:solidFill>
                <a:srgbClr val="FFFFCC"/>
              </a:solidFill>
              <a:latin typeface="等线" panose="02010600030101010101" charset="-122"/>
              <a:ea typeface="楷体_GB2312" pitchFamily="49" charset="-122"/>
            </a:endParaRPr>
          </a:p>
        </p:txBody>
      </p:sp>
      <p:sp>
        <p:nvSpPr>
          <p:cNvPr id="49165" name="AutoShape 13"/>
          <p:cNvSpPr/>
          <p:nvPr/>
        </p:nvSpPr>
        <p:spPr bwMode="auto">
          <a:xfrm>
            <a:off x="6527800" y="5516563"/>
            <a:ext cx="3817938" cy="457200"/>
          </a:xfrm>
          <a:prstGeom prst="accentCallout2">
            <a:avLst>
              <a:gd name="adj1" fmla="val 25000"/>
              <a:gd name="adj2" fmla="val -4069"/>
              <a:gd name="adj3" fmla="val 25000"/>
              <a:gd name="adj4" fmla="val -21866"/>
              <a:gd name="adj5" fmla="val 82037"/>
              <a:gd name="adj6" fmla="val -21463"/>
            </a:avLst>
          </a:prstGeom>
          <a:noFill/>
          <a:ln w="9525">
            <a:solidFill>
              <a:srgbClr val="66FF33"/>
            </a:solidFill>
            <a:miter lim="800000"/>
            <a:tailEnd type="diamond"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66FF33"/>
                </a:solidFill>
                <a:latin typeface="等线" panose="02010600030101010101" charset="-122"/>
                <a:ea typeface="楷体_GB2312" pitchFamily="49" charset="-122"/>
              </a:rPr>
              <a:t>迭代条件。</a:t>
            </a:r>
            <a:endParaRPr kumimoji="0" lang="zh-CN" altLang="en-US" sz="2400">
              <a:solidFill>
                <a:srgbClr val="66FF33"/>
              </a:solidFill>
              <a:latin typeface="等线" panose="02010600030101010101"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linds(horizontal)">
                                      <p:cBhvr>
                                        <p:cTn id="7" dur="500"/>
                                        <p:tgtEl>
                                          <p:spTgt spid="49154"/>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49155"/>
                                        </p:tgtEl>
                                        <p:attrNameLst>
                                          <p:attrName>style.visibility</p:attrName>
                                        </p:attrNameLst>
                                      </p:cBhvr>
                                      <p:to>
                                        <p:strVal val="visible"/>
                                      </p:to>
                                    </p:set>
                                    <p:animEffect transition="in" filter="slide(fromTop)">
                                      <p:cBhvr>
                                        <p:cTn id="12" dur="500"/>
                                        <p:tgtEl>
                                          <p:spTgt spid="4915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49163"/>
                                        </p:tgtEl>
                                        <p:attrNameLst>
                                          <p:attrName>style.visibility</p:attrName>
                                        </p:attrNameLst>
                                      </p:cBhvr>
                                      <p:to>
                                        <p:strVal val="visible"/>
                                      </p:to>
                                    </p:set>
                                    <p:animEffect transition="in" filter="strips(upRight)">
                                      <p:cBhvr>
                                        <p:cTn id="17" dur="500"/>
                                        <p:tgtEl>
                                          <p:spTgt spid="49163"/>
                                        </p:tgtEl>
                                      </p:cBhvr>
                                    </p:animEffect>
                                  </p:childTnLst>
                                  <p:subTnLst>
                                    <p:audio>
                                      <p:cMediaNode>
                                        <p:cTn display="0" masterRel="sameClick">
                                          <p:stCondLst>
                                            <p:cond evt="begin" delay="0">
                                              <p:tn val="15"/>
                                            </p:cond>
                                          </p:stCondLst>
                                          <p:endCondLst>
                                            <p:cond evt="onStopAudio" delay="0">
                                              <p:tgtEl>
                                                <p:sldTgt/>
                                              </p:tgtEl>
                                            </p:cond>
                                          </p:endCondLst>
                                        </p:cTn>
                                        <p:tgtEl>
                                          <p:sndTgt r:embed="rId2" name="notify.wav"/>
                                        </p:tgtEl>
                                      </p:cMediaNode>
                                    </p:audio>
                                  </p:sub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49164"/>
                                        </p:tgtEl>
                                        <p:attrNameLst>
                                          <p:attrName>style.visibility</p:attrName>
                                        </p:attrNameLst>
                                      </p:cBhvr>
                                      <p:to>
                                        <p:strVal val="visible"/>
                                      </p:to>
                                    </p:set>
                                    <p:animEffect transition="in" filter="barn(outHorizontal)">
                                      <p:cBhvr>
                                        <p:cTn id="22" dur="500"/>
                                        <p:tgtEl>
                                          <p:spTgt spid="49164"/>
                                        </p:tgtEl>
                                      </p:cBhvr>
                                    </p:animEffect>
                                  </p:childTnLst>
                                  <p:subTnLst>
                                    <p:audio>
                                      <p:cMediaNode>
                                        <p:cTn display="0" masterRel="sameClick">
                                          <p:stCondLst>
                                            <p:cond evt="begin" delay="0">
                                              <p:tn val="20"/>
                                            </p:cond>
                                          </p:stCondLst>
                                          <p:endCondLst>
                                            <p:cond evt="onStopAudio" delay="0">
                                              <p:tgtEl>
                                                <p:sldTgt/>
                                              </p:tgtEl>
                                            </p:cond>
                                          </p:endCondLst>
                                        </p:cTn>
                                        <p:tgtEl>
                                          <p:sndTgt r:embed="rId1"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49165"/>
                                        </p:tgtEl>
                                        <p:attrNameLst>
                                          <p:attrName>style.visibility</p:attrName>
                                        </p:attrNameLst>
                                      </p:cBhvr>
                                      <p:to>
                                        <p:strVal val="visible"/>
                                      </p:to>
                                    </p:set>
                                    <p:animEffect transition="in" filter="strips(upRight)">
                                      <p:cBhvr>
                                        <p:cTn id="27" dur="500"/>
                                        <p:tgtEl>
                                          <p:spTgt spid="49165"/>
                                        </p:tgtEl>
                                      </p:cBhvr>
                                    </p:animEffect>
                                  </p:childTnLst>
                                  <p:subTnLst>
                                    <p:audio>
                                      <p:cMediaNode>
                                        <p:cTn display="0" masterRel="sameClick">
                                          <p:stCondLst>
                                            <p:cond evt="begin" delay="0">
                                              <p:tn val="25"/>
                                            </p:cond>
                                          </p:stCondLst>
                                          <p:endCondLst>
                                            <p:cond evt="onStopAudio" delay="0">
                                              <p:tgtEl>
                                                <p:sldTgt/>
                                              </p:tgtEl>
                                            </p:cond>
                                          </p:endCondLst>
                                        </p:cTn>
                                        <p:tgtEl>
                                          <p:sndTgt r:embed="rId2"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autoUpdateAnimBg="0"/>
      <p:bldP spid="49163" grpId="0" animBg="1" autoUpdateAnimBg="0"/>
      <p:bldP spid="49164" grpId="0" animBg="1" autoUpdateAnimBg="0"/>
      <p:bldP spid="4916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95563" y="381000"/>
            <a:ext cx="11674763" cy="609600"/>
          </a:xfrm>
        </p:spPr>
        <p:txBody>
          <a:bodyPr/>
          <a:lstStyle/>
          <a:p>
            <a:pPr algn="ctr" eaLnBrk="1" hangingPunct="1"/>
            <a:r>
              <a:rPr lang="en-US" altLang="zh-CN" sz="3200" b="1" dirty="0">
                <a:solidFill>
                  <a:srgbClr val="FFFF00"/>
                </a:solidFill>
                <a:latin typeface="+mj-ea"/>
              </a:rPr>
              <a:t>3.1 </a:t>
            </a:r>
            <a:r>
              <a:rPr lang="zh-CN" altLang="en-US" sz="3200" b="1" dirty="0">
                <a:solidFill>
                  <a:srgbClr val="FFFF00"/>
                </a:solidFill>
                <a:latin typeface="+mj-ea"/>
              </a:rPr>
              <a:t>程序的三种控制结构</a:t>
            </a:r>
            <a:endParaRPr lang="zh-CN" altLang="en-US" sz="3200" b="1" dirty="0">
              <a:solidFill>
                <a:srgbClr val="FFFF00"/>
              </a:solidFill>
              <a:latin typeface="+mj-ea"/>
            </a:endParaRPr>
          </a:p>
        </p:txBody>
      </p:sp>
      <p:sp>
        <p:nvSpPr>
          <p:cNvPr id="7171" name="Text Box 3"/>
          <p:cNvSpPr txBox="1">
            <a:spLocks noChangeArrowheads="1"/>
          </p:cNvSpPr>
          <p:nvPr/>
        </p:nvSpPr>
        <p:spPr bwMode="auto">
          <a:xfrm>
            <a:off x="295563" y="914401"/>
            <a:ext cx="118964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6600"/>
                </a:solidFill>
                <a:ea typeface="楷体_GB2312" pitchFamily="49" charset="-122"/>
              </a:rPr>
              <a:t>        </a:t>
            </a:r>
            <a:r>
              <a:rPr kumimoji="0" lang="zh-CN" altLang="en-US" sz="2400" dirty="0">
                <a:solidFill>
                  <a:srgbClr val="FFFF00"/>
                </a:solidFill>
                <a:ea typeface="楷体_GB2312" pitchFamily="49" charset="-122"/>
              </a:rPr>
              <a:t>结构化程序设计</a:t>
            </a:r>
            <a:r>
              <a:rPr kumimoji="0" lang="zh-CN" altLang="en-US" sz="2400" dirty="0">
                <a:solidFill>
                  <a:srgbClr val="FFFFCC"/>
                </a:solidFill>
                <a:ea typeface="楷体_GB2312" pitchFamily="49" charset="-122"/>
              </a:rPr>
              <a:t>是软件设计的第三次革命。结构化程序设计的基础是采用三种程序的控制结构。</a:t>
            </a:r>
            <a:endParaRPr lang="zh-CN" altLang="en-US" sz="2400" dirty="0">
              <a:solidFill>
                <a:srgbClr val="FFFFCC"/>
              </a:solidFill>
            </a:endParaRPr>
          </a:p>
        </p:txBody>
      </p:sp>
      <p:sp>
        <p:nvSpPr>
          <p:cNvPr id="7172" name="Text Box 4"/>
          <p:cNvSpPr txBox="1">
            <a:spLocks noChangeArrowheads="1"/>
          </p:cNvSpPr>
          <p:nvPr/>
        </p:nvSpPr>
        <p:spPr bwMode="auto">
          <a:xfrm>
            <a:off x="347476" y="1741408"/>
            <a:ext cx="118445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CC"/>
                </a:solidFill>
                <a:latin typeface="Arial" panose="020B0604020202020204" pitchFamily="34" charset="0"/>
                <a:ea typeface="楷体_GB2312" pitchFamily="49" charset="-122"/>
              </a:rPr>
              <a:t>        1966</a:t>
            </a:r>
            <a:r>
              <a:rPr kumimoji="0" lang="zh-CN" altLang="en-US" sz="2400" dirty="0">
                <a:solidFill>
                  <a:srgbClr val="FFFFCC"/>
                </a:solidFill>
                <a:latin typeface="Arial" panose="020B0604020202020204" pitchFamily="34" charset="0"/>
                <a:ea typeface="楷体_GB2312" pitchFamily="49" charset="-122"/>
              </a:rPr>
              <a:t>年</a:t>
            </a:r>
            <a:r>
              <a:rPr kumimoji="0" lang="en-US" altLang="zh-CN" sz="2400" dirty="0">
                <a:solidFill>
                  <a:srgbClr val="FFFFCC"/>
                </a:solidFill>
                <a:latin typeface="Arial" panose="020B0604020202020204" pitchFamily="34" charset="0"/>
                <a:ea typeface="楷体_GB2312" pitchFamily="49" charset="-122"/>
              </a:rPr>
              <a:t>B</a:t>
            </a:r>
            <a:r>
              <a:rPr kumimoji="0" lang="en-US" altLang="zh-CN" sz="2400" dirty="0">
                <a:solidFill>
                  <a:srgbClr val="FFFFCC"/>
                </a:solidFill>
                <a:latin typeface="Arial" panose="020B0604020202020204" pitchFamily="34" charset="0"/>
                <a:cs typeface="Arial" panose="020B0604020202020204" pitchFamily="34" charset="0"/>
              </a:rPr>
              <a:t>Ö</a:t>
            </a:r>
            <a:r>
              <a:rPr kumimoji="0" lang="en-US" altLang="zh-CN" sz="2400" dirty="0">
                <a:solidFill>
                  <a:srgbClr val="FFFFCC"/>
                </a:solidFill>
                <a:latin typeface="Arial" panose="020B0604020202020204" pitchFamily="34" charset="0"/>
                <a:ea typeface="楷体_GB2312" pitchFamily="49" charset="-122"/>
              </a:rPr>
              <a:t>HM &amp;</a:t>
            </a:r>
            <a:r>
              <a:rPr kumimoji="0" lang="en-US" altLang="zh-CN" sz="2400" dirty="0" err="1">
                <a:solidFill>
                  <a:srgbClr val="FFFFCC"/>
                </a:solidFill>
                <a:latin typeface="Arial" panose="020B0604020202020204" pitchFamily="34" charset="0"/>
                <a:ea typeface="楷体_GB2312" pitchFamily="49" charset="-122"/>
              </a:rPr>
              <a:t>Jacopini</a:t>
            </a:r>
            <a:r>
              <a:rPr kumimoji="0" lang="en-US" altLang="zh-CN" sz="2400" dirty="0">
                <a:solidFill>
                  <a:srgbClr val="FFFFCC"/>
                </a:solidFill>
                <a:latin typeface="Arial" panose="020B0604020202020204" pitchFamily="34" charset="0"/>
                <a:ea typeface="楷体_GB2312" pitchFamily="49" charset="-122"/>
              </a:rPr>
              <a:t> </a:t>
            </a:r>
            <a:r>
              <a:rPr kumimoji="0" lang="zh-CN" altLang="en-US" sz="2400" dirty="0">
                <a:solidFill>
                  <a:srgbClr val="FFFFCC"/>
                </a:solidFill>
                <a:latin typeface="Arial" panose="020B0604020202020204" pitchFamily="34" charset="0"/>
                <a:ea typeface="楷体_GB2312" pitchFamily="49" charset="-122"/>
              </a:rPr>
              <a:t>证明：</a:t>
            </a:r>
            <a:r>
              <a:rPr kumimoji="0" lang="zh-CN" altLang="en-US" sz="2400" dirty="0">
                <a:solidFill>
                  <a:srgbClr val="00FFFF"/>
                </a:solidFill>
                <a:latin typeface="Arial" panose="020B0604020202020204" pitchFamily="34" charset="0"/>
                <a:ea typeface="楷体_GB2312" pitchFamily="49" charset="-122"/>
              </a:rPr>
              <a:t>只要三种控制结构就能表达用一个入口和一个出口框图所能表达的任何程序逻辑。</a:t>
            </a:r>
            <a:endParaRPr lang="zh-CN" altLang="en-US" sz="2400" dirty="0">
              <a:solidFill>
                <a:srgbClr val="00FFFF"/>
              </a:solidFill>
              <a:latin typeface="Arial" panose="020B0604020202020204" pitchFamily="34" charset="0"/>
            </a:endParaRPr>
          </a:p>
        </p:txBody>
      </p:sp>
      <p:sp>
        <p:nvSpPr>
          <p:cNvPr id="7173" name="Text Box 5"/>
          <p:cNvSpPr txBox="1">
            <a:spLocks noChangeArrowheads="1"/>
          </p:cNvSpPr>
          <p:nvPr/>
        </p:nvSpPr>
        <p:spPr bwMode="auto">
          <a:xfrm>
            <a:off x="997383" y="2537544"/>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00FFFF"/>
                </a:solidFill>
                <a:ea typeface="楷体_GB2312" pitchFamily="49" charset="-122"/>
              </a:rPr>
              <a:t>三种控制结构如下：</a:t>
            </a:r>
            <a:endParaRPr lang="zh-CN" altLang="en-US" sz="2400" dirty="0">
              <a:solidFill>
                <a:srgbClr val="00FFFF"/>
              </a:solidFill>
              <a:ea typeface="楷体_GB2312" pitchFamily="49" charset="-122"/>
            </a:endParaRPr>
          </a:p>
        </p:txBody>
      </p:sp>
      <p:sp>
        <p:nvSpPr>
          <p:cNvPr id="7174" name="Text Box 6"/>
          <p:cNvSpPr txBox="1">
            <a:spLocks noChangeArrowheads="1"/>
          </p:cNvSpPr>
          <p:nvPr/>
        </p:nvSpPr>
        <p:spPr bwMode="auto">
          <a:xfrm>
            <a:off x="984083" y="2951881"/>
            <a:ext cx="315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CC"/>
                </a:solidFill>
                <a:latin typeface="Arial" panose="020B0604020202020204" pitchFamily="34" charset="0"/>
                <a:ea typeface="华文新魏" panose="02010800040101010101" pitchFamily="2" charset="-122"/>
              </a:rPr>
              <a:t>⒈</a:t>
            </a:r>
            <a:r>
              <a:rPr kumimoji="0" lang="zh-CN" altLang="en-US" sz="2400" dirty="0">
                <a:solidFill>
                  <a:srgbClr val="FFFFCC"/>
                </a:solidFill>
                <a:latin typeface="Arial" panose="020B0604020202020204" pitchFamily="34" charset="0"/>
                <a:ea typeface="楷体_GB2312" pitchFamily="49" charset="-122"/>
              </a:rPr>
              <a:t>顺序结构</a:t>
            </a:r>
            <a:r>
              <a:rPr kumimoji="0" lang="en-US" altLang="zh-CN" sz="2400" dirty="0">
                <a:solidFill>
                  <a:srgbClr val="FFFFCC"/>
                </a:solidFill>
                <a:latin typeface="Arial" panose="020B0604020202020204" pitchFamily="34" charset="0"/>
                <a:ea typeface="楷体_GB2312" pitchFamily="49" charset="-122"/>
              </a:rPr>
              <a:t>Sequence</a:t>
            </a:r>
            <a:endParaRPr kumimoji="0" lang="en-US" altLang="zh-CN" sz="2400" dirty="0">
              <a:solidFill>
                <a:srgbClr val="FFFFCC"/>
              </a:solidFill>
              <a:latin typeface="Arial" panose="020B0604020202020204" pitchFamily="34" charset="0"/>
              <a:ea typeface="楷体_GB2312" pitchFamily="49" charset="-122"/>
            </a:endParaRPr>
          </a:p>
        </p:txBody>
      </p:sp>
      <p:sp>
        <p:nvSpPr>
          <p:cNvPr id="7175" name="Text Box 7"/>
          <p:cNvSpPr txBox="1">
            <a:spLocks noChangeArrowheads="1"/>
          </p:cNvSpPr>
          <p:nvPr/>
        </p:nvSpPr>
        <p:spPr bwMode="auto">
          <a:xfrm>
            <a:off x="1699491" y="3385123"/>
            <a:ext cx="17235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pitchFamily="49" charset="-122"/>
              </a:rPr>
              <a:t>算法描述：</a:t>
            </a:r>
            <a:endParaRPr lang="zh-CN" altLang="en-US"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00"/>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f;</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g; </a:t>
            </a:r>
            <a:endParaRPr lang="en-US" altLang="zh-CN" sz="2400" dirty="0">
              <a:solidFill>
                <a:srgbClr val="FFFF00"/>
              </a:solidFill>
              <a:latin typeface="Arial" panose="020B0604020202020204" pitchFamily="34" charset="0"/>
              <a:ea typeface="楷体_GB2312" pitchFamily="49" charset="-122"/>
            </a:endParaRPr>
          </a:p>
        </p:txBody>
      </p:sp>
      <p:sp>
        <p:nvSpPr>
          <p:cNvPr id="7176" name="Text Box 8"/>
          <p:cNvSpPr txBox="1">
            <a:spLocks noChangeArrowheads="1"/>
          </p:cNvSpPr>
          <p:nvPr/>
        </p:nvSpPr>
        <p:spPr bwMode="auto">
          <a:xfrm>
            <a:off x="2690090" y="4147122"/>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楷体_GB2312" pitchFamily="49" charset="-122"/>
                <a:ea typeface="楷体_GB2312" pitchFamily="49" charset="-122"/>
              </a:rPr>
              <a:t>框图：</a:t>
            </a:r>
            <a:endParaRPr lang="zh-CN" altLang="en-US" sz="2400">
              <a:solidFill>
                <a:srgbClr val="FFFFCC"/>
              </a:solidFill>
              <a:latin typeface="楷体_GB2312" pitchFamily="49" charset="-122"/>
              <a:ea typeface="楷体_GB2312" pitchFamily="49" charset="-122"/>
            </a:endParaRPr>
          </a:p>
        </p:txBody>
      </p:sp>
      <p:sp>
        <p:nvSpPr>
          <p:cNvPr id="7177" name="Line 9"/>
          <p:cNvSpPr>
            <a:spLocks noChangeShapeType="1"/>
          </p:cNvSpPr>
          <p:nvPr/>
        </p:nvSpPr>
        <p:spPr bwMode="auto">
          <a:xfrm>
            <a:off x="2613890" y="4680522"/>
            <a:ext cx="0" cy="381000"/>
          </a:xfrm>
          <a:prstGeom prst="line">
            <a:avLst/>
          </a:prstGeom>
          <a:noFill/>
          <a:ln w="9525">
            <a:solidFill>
              <a:srgbClr val="FFFF00"/>
            </a:solidFill>
            <a:rou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78" name="Rectangle 10"/>
          <p:cNvSpPr>
            <a:spLocks noChangeArrowheads="1"/>
          </p:cNvSpPr>
          <p:nvPr/>
        </p:nvSpPr>
        <p:spPr bwMode="auto">
          <a:xfrm>
            <a:off x="1851890" y="5061523"/>
            <a:ext cx="1524000" cy="466725"/>
          </a:xfrm>
          <a:prstGeom prst="rect">
            <a:avLst/>
          </a:prstGeom>
          <a:noFill/>
          <a:ln w="9525">
            <a:solidFill>
              <a:srgbClr val="FFFF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f;</a:t>
            </a:r>
            <a:endParaRPr lang="en-US" altLang="zh-CN" sz="2400">
              <a:solidFill>
                <a:srgbClr val="FFFF00"/>
              </a:solidFill>
              <a:latin typeface="Arial" panose="020B0604020202020204" pitchFamily="34" charset="0"/>
              <a:ea typeface="楷体_GB2312" pitchFamily="49" charset="-122"/>
            </a:endParaRPr>
          </a:p>
        </p:txBody>
      </p:sp>
      <p:sp>
        <p:nvSpPr>
          <p:cNvPr id="7179" name="Line 11"/>
          <p:cNvSpPr>
            <a:spLocks noChangeShapeType="1"/>
          </p:cNvSpPr>
          <p:nvPr/>
        </p:nvSpPr>
        <p:spPr bwMode="auto">
          <a:xfrm>
            <a:off x="2613890" y="5518722"/>
            <a:ext cx="0" cy="381000"/>
          </a:xfrm>
          <a:prstGeom prst="line">
            <a:avLst/>
          </a:prstGeom>
          <a:noFill/>
          <a:ln w="9525">
            <a:solidFill>
              <a:srgbClr val="FFFF00"/>
            </a:solidFill>
            <a:rou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80" name="Rectangle 12"/>
          <p:cNvSpPr>
            <a:spLocks noChangeArrowheads="1"/>
          </p:cNvSpPr>
          <p:nvPr/>
        </p:nvSpPr>
        <p:spPr bwMode="auto">
          <a:xfrm>
            <a:off x="1851890" y="5899723"/>
            <a:ext cx="1524000" cy="466725"/>
          </a:xfrm>
          <a:prstGeom prst="rect">
            <a:avLst/>
          </a:prstGeom>
          <a:noFill/>
          <a:ln w="9525">
            <a:solidFill>
              <a:srgbClr val="FFFF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g;</a:t>
            </a:r>
            <a:endParaRPr lang="en-US" altLang="zh-CN" sz="2400">
              <a:solidFill>
                <a:srgbClr val="FFFF00"/>
              </a:solidFill>
              <a:latin typeface="Arial" panose="020B0604020202020204" pitchFamily="34" charset="0"/>
              <a:ea typeface="楷体_GB2312" pitchFamily="49" charset="-122"/>
            </a:endParaRPr>
          </a:p>
        </p:txBody>
      </p:sp>
      <p:sp>
        <p:nvSpPr>
          <p:cNvPr id="7181" name="Line 13"/>
          <p:cNvSpPr>
            <a:spLocks noChangeShapeType="1"/>
          </p:cNvSpPr>
          <p:nvPr/>
        </p:nvSpPr>
        <p:spPr bwMode="auto">
          <a:xfrm>
            <a:off x="2613890" y="6356922"/>
            <a:ext cx="0" cy="381000"/>
          </a:xfrm>
          <a:prstGeom prst="line">
            <a:avLst/>
          </a:prstGeom>
          <a:noFill/>
          <a:ln w="9525">
            <a:solidFill>
              <a:srgbClr val="FFFF00"/>
            </a:solidFill>
            <a:rou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84" name="Text Box 16"/>
          <p:cNvSpPr txBox="1">
            <a:spLocks noChangeArrowheads="1"/>
          </p:cNvSpPr>
          <p:nvPr/>
        </p:nvSpPr>
        <p:spPr bwMode="auto">
          <a:xfrm>
            <a:off x="5697971" y="2971884"/>
            <a:ext cx="490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CC"/>
                </a:solidFill>
                <a:latin typeface="Arial" panose="020B0604020202020204" pitchFamily="34" charset="0"/>
                <a:ea typeface="华文新魏" panose="02010800040101010101" pitchFamily="2" charset="-122"/>
              </a:rPr>
              <a:t>⒉</a:t>
            </a:r>
            <a:r>
              <a:rPr kumimoji="0" lang="zh-CN" altLang="en-US" sz="2400" dirty="0">
                <a:solidFill>
                  <a:srgbClr val="FFFFCC"/>
                </a:solidFill>
                <a:latin typeface="Arial" panose="020B0604020202020204" pitchFamily="34" charset="0"/>
                <a:ea typeface="楷体_GB2312" pitchFamily="49" charset="-122"/>
              </a:rPr>
              <a:t>选择结构</a:t>
            </a:r>
            <a:r>
              <a:rPr kumimoji="0" lang="en-US" altLang="zh-CN" sz="2400" dirty="0">
                <a:solidFill>
                  <a:srgbClr val="FFFFCC"/>
                </a:solidFill>
                <a:latin typeface="Arial" panose="020B0604020202020204" pitchFamily="34" charset="0"/>
                <a:ea typeface="楷体_GB2312" pitchFamily="49" charset="-122"/>
              </a:rPr>
              <a:t>Selection</a:t>
            </a:r>
            <a:r>
              <a:rPr kumimoji="0" lang="zh-CN" altLang="en-US" sz="2400" dirty="0">
                <a:solidFill>
                  <a:srgbClr val="FFFFCC"/>
                </a:solidFill>
                <a:latin typeface="Arial" panose="020B0604020202020204" pitchFamily="34" charset="0"/>
                <a:ea typeface="楷体_GB2312" pitchFamily="49" charset="-122"/>
              </a:rPr>
              <a:t>（分支结构）</a:t>
            </a:r>
            <a:endParaRPr kumimoji="0" lang="zh-CN" altLang="en-US" sz="2400" dirty="0">
              <a:solidFill>
                <a:srgbClr val="FFFFCC"/>
              </a:solidFill>
              <a:latin typeface="Arial" panose="020B0604020202020204" pitchFamily="34" charset="0"/>
              <a:ea typeface="楷体_GB2312" pitchFamily="49" charset="-122"/>
            </a:endParaRPr>
          </a:p>
        </p:txBody>
      </p:sp>
      <p:sp>
        <p:nvSpPr>
          <p:cNvPr id="7185" name="Text Box 17"/>
          <p:cNvSpPr txBox="1">
            <a:spLocks noChangeArrowheads="1"/>
          </p:cNvSpPr>
          <p:nvPr/>
        </p:nvSpPr>
        <p:spPr bwMode="auto">
          <a:xfrm>
            <a:off x="5980114" y="3701325"/>
            <a:ext cx="172354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pitchFamily="49" charset="-122"/>
              </a:rPr>
              <a:t>算法描述：</a:t>
            </a:r>
            <a:endParaRPr lang="zh-CN" altLang="en-US"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00"/>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if(e)</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f;</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else</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g;</a:t>
            </a:r>
            <a:endParaRPr lang="en-US" altLang="zh-CN" sz="2400" dirty="0">
              <a:solidFill>
                <a:srgbClr val="FFFF00"/>
              </a:solidFill>
              <a:latin typeface="Arial" panose="020B0604020202020204" pitchFamily="34" charset="0"/>
              <a:ea typeface="楷体_GB2312" pitchFamily="49" charset="-122"/>
            </a:endParaRPr>
          </a:p>
        </p:txBody>
      </p:sp>
      <p:sp>
        <p:nvSpPr>
          <p:cNvPr id="7186" name="Text Box 18"/>
          <p:cNvSpPr txBox="1">
            <a:spLocks noChangeArrowheads="1"/>
          </p:cNvSpPr>
          <p:nvPr/>
        </p:nvSpPr>
        <p:spPr bwMode="auto">
          <a:xfrm>
            <a:off x="8176490" y="3909287"/>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rPr>
              <a:t>框图：</a:t>
            </a:r>
            <a:endParaRPr lang="zh-CN" altLang="en-US" sz="2400">
              <a:solidFill>
                <a:srgbClr val="FFFFCC"/>
              </a:solidFill>
              <a:latin typeface="Arial" panose="020B0604020202020204" pitchFamily="34" charset="0"/>
              <a:ea typeface="楷体_GB2312" pitchFamily="49" charset="-122"/>
            </a:endParaRPr>
          </a:p>
        </p:txBody>
      </p:sp>
      <p:sp>
        <p:nvSpPr>
          <p:cNvPr id="7187" name="Line 19"/>
          <p:cNvSpPr>
            <a:spLocks noChangeShapeType="1"/>
          </p:cNvSpPr>
          <p:nvPr/>
        </p:nvSpPr>
        <p:spPr bwMode="auto">
          <a:xfrm>
            <a:off x="9313139" y="3947387"/>
            <a:ext cx="0" cy="60960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188" name="AutoShape 20"/>
          <p:cNvSpPr>
            <a:spLocks noChangeArrowheads="1"/>
          </p:cNvSpPr>
          <p:nvPr/>
        </p:nvSpPr>
        <p:spPr bwMode="auto">
          <a:xfrm>
            <a:off x="8786090" y="4512787"/>
            <a:ext cx="1057275" cy="917079"/>
          </a:xfrm>
          <a:prstGeom prst="flowChartDecision">
            <a:avLst/>
          </a:prstGeom>
          <a:noFill/>
          <a:ln w="9525">
            <a:solidFill>
              <a:srgbClr val="FFFF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00"/>
                </a:solidFill>
                <a:latin typeface="Arial" panose="020B0604020202020204" pitchFamily="34" charset="0"/>
                <a:ea typeface="楷体_GB2312" pitchFamily="49" charset="-122"/>
              </a:rPr>
              <a:t>e?</a:t>
            </a:r>
            <a:endParaRPr kumimoji="0" lang="en-US" altLang="zh-CN" sz="2400">
              <a:solidFill>
                <a:srgbClr val="FFFF00"/>
              </a:solidFill>
              <a:latin typeface="Arial" panose="020B0604020202020204" pitchFamily="34" charset="0"/>
              <a:ea typeface="楷体_GB2312" pitchFamily="49" charset="-122"/>
            </a:endParaRPr>
          </a:p>
        </p:txBody>
      </p:sp>
      <p:sp>
        <p:nvSpPr>
          <p:cNvPr id="7189" name="Text Box 21"/>
          <p:cNvSpPr txBox="1">
            <a:spLocks noChangeArrowheads="1"/>
          </p:cNvSpPr>
          <p:nvPr/>
        </p:nvSpPr>
        <p:spPr bwMode="auto">
          <a:xfrm>
            <a:off x="8100289" y="4518888"/>
            <a:ext cx="6639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CCFF33"/>
                </a:solidFill>
                <a:latin typeface="Arial" panose="020B0604020202020204" pitchFamily="34" charset="0"/>
                <a:ea typeface="楷体_GB2312" pitchFamily="49" charset="-122"/>
              </a:rPr>
              <a:t>yes</a:t>
            </a:r>
            <a:endParaRPr lang="en-US" altLang="zh-CN" sz="2400">
              <a:solidFill>
                <a:srgbClr val="CCFF33"/>
              </a:solidFill>
              <a:latin typeface="Arial" panose="020B0604020202020204" pitchFamily="34" charset="0"/>
              <a:ea typeface="楷体_GB2312" pitchFamily="49" charset="-122"/>
            </a:endParaRPr>
          </a:p>
        </p:txBody>
      </p:sp>
      <p:sp>
        <p:nvSpPr>
          <p:cNvPr id="7190" name="Line 22"/>
          <p:cNvSpPr>
            <a:spLocks noChangeShapeType="1"/>
          </p:cNvSpPr>
          <p:nvPr/>
        </p:nvSpPr>
        <p:spPr bwMode="auto">
          <a:xfrm flipH="1">
            <a:off x="8176489" y="4976087"/>
            <a:ext cx="609600" cy="0"/>
          </a:xfrm>
          <a:prstGeom prst="line">
            <a:avLst/>
          </a:prstGeom>
          <a:noFill/>
          <a:ln w="9525">
            <a:solidFill>
              <a:srgbClr val="CCFF33"/>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91" name="Line 23"/>
          <p:cNvSpPr>
            <a:spLocks noChangeShapeType="1"/>
          </p:cNvSpPr>
          <p:nvPr/>
        </p:nvSpPr>
        <p:spPr bwMode="auto">
          <a:xfrm>
            <a:off x="8176489" y="4976087"/>
            <a:ext cx="0" cy="457200"/>
          </a:xfrm>
          <a:prstGeom prst="line">
            <a:avLst/>
          </a:prstGeom>
          <a:noFill/>
          <a:ln w="9525">
            <a:solidFill>
              <a:srgbClr val="CCFF33"/>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92" name="Rectangle 24"/>
          <p:cNvSpPr>
            <a:spLocks noChangeArrowheads="1"/>
          </p:cNvSpPr>
          <p:nvPr/>
        </p:nvSpPr>
        <p:spPr bwMode="auto">
          <a:xfrm>
            <a:off x="7643089" y="5433288"/>
            <a:ext cx="1143000" cy="466725"/>
          </a:xfrm>
          <a:prstGeom prst="rect">
            <a:avLst/>
          </a:prstGeom>
          <a:noFill/>
          <a:ln w="9525">
            <a:solidFill>
              <a:srgbClr val="CCFF33"/>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CCFF33"/>
                </a:solidFill>
                <a:latin typeface="Arial" panose="020B0604020202020204" pitchFamily="34" charset="0"/>
                <a:ea typeface="楷体_GB2312" pitchFamily="49" charset="-122"/>
              </a:rPr>
              <a:t>f;</a:t>
            </a:r>
            <a:endParaRPr lang="en-US" altLang="zh-CN" sz="2400">
              <a:solidFill>
                <a:srgbClr val="CCFF33"/>
              </a:solidFill>
              <a:latin typeface="Arial" panose="020B0604020202020204" pitchFamily="34" charset="0"/>
              <a:ea typeface="楷体_GB2312" pitchFamily="49" charset="-122"/>
            </a:endParaRPr>
          </a:p>
        </p:txBody>
      </p:sp>
      <p:sp>
        <p:nvSpPr>
          <p:cNvPr id="7193" name="Line 25"/>
          <p:cNvSpPr>
            <a:spLocks noChangeShapeType="1"/>
          </p:cNvSpPr>
          <p:nvPr/>
        </p:nvSpPr>
        <p:spPr bwMode="auto">
          <a:xfrm>
            <a:off x="8176489" y="5890487"/>
            <a:ext cx="0" cy="304800"/>
          </a:xfrm>
          <a:prstGeom prst="line">
            <a:avLst/>
          </a:prstGeom>
          <a:noFill/>
          <a:ln w="9525">
            <a:solidFill>
              <a:srgbClr val="CCFF33"/>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94" name="Line 26"/>
          <p:cNvSpPr>
            <a:spLocks noChangeShapeType="1"/>
          </p:cNvSpPr>
          <p:nvPr/>
        </p:nvSpPr>
        <p:spPr bwMode="auto">
          <a:xfrm>
            <a:off x="8176489" y="6195287"/>
            <a:ext cx="1143000" cy="0"/>
          </a:xfrm>
          <a:prstGeom prst="line">
            <a:avLst/>
          </a:prstGeom>
          <a:noFill/>
          <a:ln w="9525">
            <a:solidFill>
              <a:srgbClr val="CCFF33"/>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195" name="Line 27"/>
          <p:cNvSpPr>
            <a:spLocks noChangeShapeType="1"/>
          </p:cNvSpPr>
          <p:nvPr/>
        </p:nvSpPr>
        <p:spPr bwMode="auto">
          <a:xfrm>
            <a:off x="9319489" y="6195287"/>
            <a:ext cx="0" cy="45720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196" name="Text Box 28"/>
          <p:cNvSpPr txBox="1">
            <a:spLocks noChangeArrowheads="1"/>
          </p:cNvSpPr>
          <p:nvPr/>
        </p:nvSpPr>
        <p:spPr bwMode="auto">
          <a:xfrm>
            <a:off x="9776690" y="4518888"/>
            <a:ext cx="527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no</a:t>
            </a:r>
            <a:endParaRPr lang="en-US" altLang="zh-CN" sz="2400">
              <a:solidFill>
                <a:srgbClr val="66FF33"/>
              </a:solidFill>
              <a:latin typeface="Arial" panose="020B0604020202020204" pitchFamily="34" charset="0"/>
              <a:ea typeface="楷体_GB2312" pitchFamily="49" charset="-122"/>
            </a:endParaRPr>
          </a:p>
        </p:txBody>
      </p:sp>
      <p:sp>
        <p:nvSpPr>
          <p:cNvPr id="7197" name="Line 29"/>
          <p:cNvSpPr>
            <a:spLocks noChangeShapeType="1"/>
          </p:cNvSpPr>
          <p:nvPr/>
        </p:nvSpPr>
        <p:spPr bwMode="auto">
          <a:xfrm>
            <a:off x="9852889" y="4976087"/>
            <a:ext cx="533400" cy="0"/>
          </a:xfrm>
          <a:prstGeom prst="line">
            <a:avLst/>
          </a:prstGeom>
          <a:noFill/>
          <a:ln w="9525">
            <a:solidFill>
              <a:srgbClr val="66FF33"/>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198" name="Line 30"/>
          <p:cNvSpPr>
            <a:spLocks noChangeShapeType="1"/>
          </p:cNvSpPr>
          <p:nvPr/>
        </p:nvSpPr>
        <p:spPr bwMode="auto">
          <a:xfrm>
            <a:off x="10386289" y="4976087"/>
            <a:ext cx="0" cy="457200"/>
          </a:xfrm>
          <a:prstGeom prst="line">
            <a:avLst/>
          </a:prstGeom>
          <a:noFill/>
          <a:ln w="9525">
            <a:solidFill>
              <a:srgbClr val="66FF33"/>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99" name="Rectangle 31"/>
          <p:cNvSpPr>
            <a:spLocks noChangeArrowheads="1"/>
          </p:cNvSpPr>
          <p:nvPr/>
        </p:nvSpPr>
        <p:spPr bwMode="auto">
          <a:xfrm>
            <a:off x="9776689" y="5433288"/>
            <a:ext cx="1143000" cy="466725"/>
          </a:xfrm>
          <a:prstGeom prst="rect">
            <a:avLst/>
          </a:prstGeom>
          <a:noFill/>
          <a:ln w="9525">
            <a:solidFill>
              <a:srgbClr val="66FF33"/>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g;</a:t>
            </a:r>
            <a:endParaRPr lang="en-US" altLang="zh-CN" sz="2400">
              <a:solidFill>
                <a:srgbClr val="66FF33"/>
              </a:solidFill>
              <a:latin typeface="Arial" panose="020B0604020202020204" pitchFamily="34" charset="0"/>
              <a:ea typeface="楷体_GB2312" pitchFamily="49" charset="-122"/>
            </a:endParaRPr>
          </a:p>
        </p:txBody>
      </p:sp>
      <p:sp>
        <p:nvSpPr>
          <p:cNvPr id="7200" name="Line 32"/>
          <p:cNvSpPr>
            <a:spLocks noChangeShapeType="1"/>
          </p:cNvSpPr>
          <p:nvPr/>
        </p:nvSpPr>
        <p:spPr bwMode="auto">
          <a:xfrm>
            <a:off x="10386289" y="5890487"/>
            <a:ext cx="0" cy="304800"/>
          </a:xfrm>
          <a:prstGeom prst="line">
            <a:avLst/>
          </a:prstGeom>
          <a:noFill/>
          <a:ln w="9525">
            <a:solidFill>
              <a:srgbClr val="66FF33"/>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01" name="Line 33"/>
          <p:cNvSpPr>
            <a:spLocks noChangeShapeType="1"/>
          </p:cNvSpPr>
          <p:nvPr/>
        </p:nvSpPr>
        <p:spPr bwMode="auto">
          <a:xfrm flipH="1">
            <a:off x="9319489" y="6195287"/>
            <a:ext cx="1066800" cy="0"/>
          </a:xfrm>
          <a:prstGeom prst="line">
            <a:avLst/>
          </a:prstGeom>
          <a:noFill/>
          <a:ln w="9525">
            <a:solidFill>
              <a:srgbClr val="66FF33"/>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202" name="Line 34"/>
          <p:cNvSpPr>
            <a:spLocks noChangeShapeType="1"/>
          </p:cNvSpPr>
          <p:nvPr/>
        </p:nvSpPr>
        <p:spPr bwMode="auto">
          <a:xfrm>
            <a:off x="9319489" y="6195287"/>
            <a:ext cx="0" cy="457200"/>
          </a:xfrm>
          <a:prstGeom prst="line">
            <a:avLst/>
          </a:prstGeom>
          <a:noFill/>
          <a:ln w="9525">
            <a:solidFill>
              <a:srgbClr val="66FF33"/>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1" name="Windows 注销音.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71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71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173"/>
                                        </p:tgtEl>
                                        <p:attrNameLst>
                                          <p:attrName>style.visibility</p:attrName>
                                        </p:attrNameLst>
                                      </p:cBhvr>
                                      <p:to>
                                        <p:strVal val="visible"/>
                                      </p:to>
                                    </p:set>
                                    <p:animEffect transition="in" filter="blinds(horizontal)">
                                      <p:cBhvr>
                                        <p:cTn id="21" dur="500"/>
                                        <p:tgtEl>
                                          <p:spTgt spid="7173"/>
                                        </p:tgtEl>
                                      </p:cBhvr>
                                    </p:animEffect>
                                  </p:childTnLst>
                                  <p:subTnLst>
                                    <p:audio>
                                      <p:cMediaNode>
                                        <p:cTn display="0" masterRel="sameClick">
                                          <p:stCondLst>
                                            <p:cond evt="begin" delay="0">
                                              <p:tn val="19"/>
                                            </p:cond>
                                          </p:stCondLst>
                                          <p:endCondLst>
                                            <p:cond evt="onStopAudio" delay="0">
                                              <p:tgtEl>
                                                <p:sldTgt/>
                                              </p:tgtEl>
                                            </p:cond>
                                          </p:endCondLst>
                                        </p:cTn>
                                        <p:tgtEl>
                                          <p:sndTgt r:embed="rId2" name="菜单弹出时发金属声.wav"/>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7174"/>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7175"/>
                                        </p:tgtEl>
                                        <p:attrNameLst>
                                          <p:attrName>style.visibility</p:attrName>
                                        </p:attrNameLst>
                                      </p:cBhvr>
                                      <p:to>
                                        <p:strVal val="visible"/>
                                      </p:to>
                                    </p:set>
                                    <p:animEffect transition="in" filter="box(in)">
                                      <p:cBhvr>
                                        <p:cTn id="30" dur="500"/>
                                        <p:tgtEl>
                                          <p:spTgt spid="717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1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177"/>
                                        </p:tgtEl>
                                        <p:attrNameLst>
                                          <p:attrName>style.visibility</p:attrName>
                                        </p:attrNameLst>
                                      </p:cBhvr>
                                      <p:to>
                                        <p:strVal val="visible"/>
                                      </p:to>
                                    </p:set>
                                    <p:animEffect transition="in" filter="wipe(up)">
                                      <p:cBhvr>
                                        <p:cTn id="39" dur="500"/>
                                        <p:tgtEl>
                                          <p:spTgt spid="717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717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7179"/>
                                        </p:tgtEl>
                                        <p:attrNameLst>
                                          <p:attrName>style.visibility</p:attrName>
                                        </p:attrNameLst>
                                      </p:cBhvr>
                                      <p:to>
                                        <p:strVal val="visible"/>
                                      </p:to>
                                    </p:set>
                                    <p:animEffect transition="in" filter="wipe(up)">
                                      <p:cBhvr>
                                        <p:cTn id="48" dur="500"/>
                                        <p:tgtEl>
                                          <p:spTgt spid="7179"/>
                                        </p:tgtEl>
                                      </p:cBhvr>
                                    </p:animEffec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7180"/>
                                        </p:tgtEl>
                                        <p:attrNameLst>
                                          <p:attrName>style.visibility</p:attrName>
                                        </p:attrNameLst>
                                      </p:cBhvr>
                                      <p:to>
                                        <p:strVal val="visible"/>
                                      </p:to>
                                    </p:se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7181"/>
                                        </p:tgtEl>
                                        <p:attrNameLst>
                                          <p:attrName>style.visibility</p:attrName>
                                        </p:attrNameLst>
                                      </p:cBhvr>
                                      <p:to>
                                        <p:strVal val="visible"/>
                                      </p:to>
                                    </p:set>
                                    <p:animEffect transition="in" filter="wipe(up)">
                                      <p:cBhvr>
                                        <p:cTn id="55" dur="500"/>
                                        <p:tgtEl>
                                          <p:spTgt spid="718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184"/>
                                        </p:tgtEl>
                                        <p:attrNameLst>
                                          <p:attrName>style.visibility</p:attrName>
                                        </p:attrNameLst>
                                      </p:cBhvr>
                                      <p:to>
                                        <p:strVal val="visible"/>
                                      </p:to>
                                    </p:se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7185"/>
                                        </p:tgtEl>
                                        <p:attrNameLst>
                                          <p:attrName>style.visibility</p:attrName>
                                        </p:attrNameLst>
                                      </p:cBhvr>
                                      <p:to>
                                        <p:strVal val="visible"/>
                                      </p:to>
                                    </p:set>
                                    <p:animEffect transition="in" filter="box(in)">
                                      <p:cBhvr>
                                        <p:cTn id="64" dur="500"/>
                                        <p:tgtEl>
                                          <p:spTgt spid="718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718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7187"/>
                                        </p:tgtEl>
                                        <p:attrNameLst>
                                          <p:attrName>style.visibility</p:attrName>
                                        </p:attrNameLst>
                                      </p:cBhvr>
                                      <p:to>
                                        <p:strVal val="visible"/>
                                      </p:to>
                                    </p:set>
                                    <p:animEffect transition="in" filter="wipe(up)">
                                      <p:cBhvr>
                                        <p:cTn id="73" dur="500"/>
                                        <p:tgtEl>
                                          <p:spTgt spid="7187"/>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718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7189"/>
                                        </p:tgtEl>
                                        <p:attrNameLst>
                                          <p:attrName>style.visibility</p:attrName>
                                        </p:attrNameLst>
                                      </p:cBhvr>
                                      <p:to>
                                        <p:strVal val="visible"/>
                                      </p:to>
                                    </p:set>
                                  </p:childTnLst>
                                </p:cTn>
                              </p:par>
                            </p:childTnLst>
                          </p:cTn>
                        </p:par>
                        <p:par>
                          <p:cTn id="81" fill="hold">
                            <p:stCondLst>
                              <p:cond delay="500"/>
                            </p:stCondLst>
                            <p:childTnLst>
                              <p:par>
                                <p:cTn id="82" presetID="22" presetClass="entr" presetSubtype="2" fill="hold" nodeType="afterEffect">
                                  <p:stCondLst>
                                    <p:cond delay="0"/>
                                  </p:stCondLst>
                                  <p:childTnLst>
                                    <p:set>
                                      <p:cBhvr>
                                        <p:cTn id="83" dur="1" fill="hold">
                                          <p:stCondLst>
                                            <p:cond delay="0"/>
                                          </p:stCondLst>
                                        </p:cTn>
                                        <p:tgtEl>
                                          <p:spTgt spid="7190"/>
                                        </p:tgtEl>
                                        <p:attrNameLst>
                                          <p:attrName>style.visibility</p:attrName>
                                        </p:attrNameLst>
                                      </p:cBhvr>
                                      <p:to>
                                        <p:strVal val="visible"/>
                                      </p:to>
                                    </p:set>
                                    <p:animEffect transition="in" filter="wipe(right)">
                                      <p:cBhvr>
                                        <p:cTn id="84" dur="500"/>
                                        <p:tgtEl>
                                          <p:spTgt spid="7190"/>
                                        </p:tgtEl>
                                      </p:cBhvr>
                                    </p:animEffect>
                                  </p:childTnLst>
                                </p:cTn>
                              </p:par>
                            </p:childTnLst>
                          </p:cTn>
                        </p:par>
                        <p:par>
                          <p:cTn id="85" fill="hold">
                            <p:stCondLst>
                              <p:cond delay="1000"/>
                            </p:stCondLst>
                            <p:childTnLst>
                              <p:par>
                                <p:cTn id="86" presetID="22" presetClass="entr" presetSubtype="1" fill="hold" nodeType="afterEffect">
                                  <p:stCondLst>
                                    <p:cond delay="0"/>
                                  </p:stCondLst>
                                  <p:childTnLst>
                                    <p:set>
                                      <p:cBhvr>
                                        <p:cTn id="87" dur="1" fill="hold">
                                          <p:stCondLst>
                                            <p:cond delay="0"/>
                                          </p:stCondLst>
                                        </p:cTn>
                                        <p:tgtEl>
                                          <p:spTgt spid="7191"/>
                                        </p:tgtEl>
                                        <p:attrNameLst>
                                          <p:attrName>style.visibility</p:attrName>
                                        </p:attrNameLst>
                                      </p:cBhvr>
                                      <p:to>
                                        <p:strVal val="visible"/>
                                      </p:to>
                                    </p:set>
                                    <p:animEffect transition="in" filter="wipe(up)">
                                      <p:cBhvr>
                                        <p:cTn id="88" dur="500"/>
                                        <p:tgtEl>
                                          <p:spTgt spid="7191"/>
                                        </p:tgtEl>
                                      </p:cBhvr>
                                    </p:animEffect>
                                  </p:childTnLst>
                                </p:cTn>
                              </p:par>
                            </p:childTnLst>
                          </p:cTn>
                        </p:par>
                        <p:par>
                          <p:cTn id="89" fill="hold">
                            <p:stCondLst>
                              <p:cond delay="1500"/>
                            </p:stCondLst>
                            <p:childTnLst>
                              <p:par>
                                <p:cTn id="90" presetID="1" presetClass="entr" presetSubtype="0" fill="hold" grpId="0" nodeType="afterEffect">
                                  <p:stCondLst>
                                    <p:cond delay="0"/>
                                  </p:stCondLst>
                                  <p:childTnLst>
                                    <p:set>
                                      <p:cBhvr>
                                        <p:cTn id="91" dur="1" fill="hold">
                                          <p:stCondLst>
                                            <p:cond delay="499"/>
                                          </p:stCondLst>
                                        </p:cTn>
                                        <p:tgtEl>
                                          <p:spTgt spid="719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7193"/>
                                        </p:tgtEl>
                                        <p:attrNameLst>
                                          <p:attrName>style.visibility</p:attrName>
                                        </p:attrNameLst>
                                      </p:cBhvr>
                                      <p:to>
                                        <p:strVal val="visible"/>
                                      </p:to>
                                    </p:set>
                                    <p:animEffect transition="in" filter="wipe(up)">
                                      <p:cBhvr>
                                        <p:cTn id="96" dur="500"/>
                                        <p:tgtEl>
                                          <p:spTgt spid="7193"/>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7194"/>
                                        </p:tgtEl>
                                        <p:attrNameLst>
                                          <p:attrName>style.visibility</p:attrName>
                                        </p:attrNameLst>
                                      </p:cBhvr>
                                      <p:to>
                                        <p:strVal val="visible"/>
                                      </p:to>
                                    </p:set>
                                    <p:animEffect transition="in" filter="wipe(left)">
                                      <p:cBhvr>
                                        <p:cTn id="100" dur="500"/>
                                        <p:tgtEl>
                                          <p:spTgt spid="7194"/>
                                        </p:tgtEl>
                                      </p:cBhvr>
                                    </p:animEffect>
                                  </p:childTnLst>
                                </p:cTn>
                              </p:par>
                            </p:childTnLst>
                          </p:cTn>
                        </p:par>
                        <p:par>
                          <p:cTn id="101" fill="hold">
                            <p:stCondLst>
                              <p:cond delay="1000"/>
                            </p:stCondLst>
                            <p:childTnLst>
                              <p:par>
                                <p:cTn id="102" presetID="22" presetClass="entr" presetSubtype="1" fill="hold" nodeType="afterEffect">
                                  <p:stCondLst>
                                    <p:cond delay="0"/>
                                  </p:stCondLst>
                                  <p:childTnLst>
                                    <p:set>
                                      <p:cBhvr>
                                        <p:cTn id="103" dur="1" fill="hold">
                                          <p:stCondLst>
                                            <p:cond delay="0"/>
                                          </p:stCondLst>
                                        </p:cTn>
                                        <p:tgtEl>
                                          <p:spTgt spid="7195"/>
                                        </p:tgtEl>
                                        <p:attrNameLst>
                                          <p:attrName>style.visibility</p:attrName>
                                        </p:attrNameLst>
                                      </p:cBhvr>
                                      <p:to>
                                        <p:strVal val="visible"/>
                                      </p:to>
                                    </p:set>
                                    <p:animEffect transition="in" filter="wipe(up)">
                                      <p:cBhvr>
                                        <p:cTn id="104" dur="500"/>
                                        <p:tgtEl>
                                          <p:spTgt spid="7195"/>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7196"/>
                                        </p:tgtEl>
                                        <p:attrNameLst>
                                          <p:attrName>style.visibility</p:attrName>
                                        </p:attrNameLst>
                                      </p:cBhvr>
                                      <p:to>
                                        <p:strVal val="visible"/>
                                      </p:to>
                                    </p:set>
                                  </p:childTnLst>
                                </p:cTn>
                              </p:par>
                            </p:childTnLst>
                          </p:cTn>
                        </p:par>
                        <p:par>
                          <p:cTn id="109" fill="hold">
                            <p:stCondLst>
                              <p:cond delay="500"/>
                            </p:stCondLst>
                            <p:childTnLst>
                              <p:par>
                                <p:cTn id="110" presetID="22" presetClass="entr" presetSubtype="8" fill="hold" nodeType="afterEffect">
                                  <p:stCondLst>
                                    <p:cond delay="0"/>
                                  </p:stCondLst>
                                  <p:childTnLst>
                                    <p:set>
                                      <p:cBhvr>
                                        <p:cTn id="111" dur="1" fill="hold">
                                          <p:stCondLst>
                                            <p:cond delay="0"/>
                                          </p:stCondLst>
                                        </p:cTn>
                                        <p:tgtEl>
                                          <p:spTgt spid="7197"/>
                                        </p:tgtEl>
                                        <p:attrNameLst>
                                          <p:attrName>style.visibility</p:attrName>
                                        </p:attrNameLst>
                                      </p:cBhvr>
                                      <p:to>
                                        <p:strVal val="visible"/>
                                      </p:to>
                                    </p:set>
                                    <p:animEffect transition="in" filter="wipe(left)">
                                      <p:cBhvr>
                                        <p:cTn id="112" dur="500"/>
                                        <p:tgtEl>
                                          <p:spTgt spid="7197"/>
                                        </p:tgtEl>
                                      </p:cBhvr>
                                    </p:animEffect>
                                  </p:childTnLst>
                                </p:cTn>
                              </p:par>
                            </p:childTnLst>
                          </p:cTn>
                        </p:par>
                        <p:par>
                          <p:cTn id="113" fill="hold">
                            <p:stCondLst>
                              <p:cond delay="1000"/>
                            </p:stCondLst>
                            <p:childTnLst>
                              <p:par>
                                <p:cTn id="114" presetID="22" presetClass="entr" presetSubtype="1" fill="hold" nodeType="afterEffect">
                                  <p:stCondLst>
                                    <p:cond delay="0"/>
                                  </p:stCondLst>
                                  <p:childTnLst>
                                    <p:set>
                                      <p:cBhvr>
                                        <p:cTn id="115" dur="1" fill="hold">
                                          <p:stCondLst>
                                            <p:cond delay="0"/>
                                          </p:stCondLst>
                                        </p:cTn>
                                        <p:tgtEl>
                                          <p:spTgt spid="7198"/>
                                        </p:tgtEl>
                                        <p:attrNameLst>
                                          <p:attrName>style.visibility</p:attrName>
                                        </p:attrNameLst>
                                      </p:cBhvr>
                                      <p:to>
                                        <p:strVal val="visible"/>
                                      </p:to>
                                    </p:set>
                                    <p:animEffect transition="in" filter="wipe(up)">
                                      <p:cBhvr>
                                        <p:cTn id="116" dur="500"/>
                                        <p:tgtEl>
                                          <p:spTgt spid="7198"/>
                                        </p:tgtEl>
                                      </p:cBhvr>
                                    </p:animEffect>
                                  </p:childTnLst>
                                </p:cTn>
                              </p:par>
                            </p:childTnLst>
                          </p:cTn>
                        </p:par>
                        <p:par>
                          <p:cTn id="117" fill="hold">
                            <p:stCondLst>
                              <p:cond delay="1500"/>
                            </p:stCondLst>
                            <p:childTnLst>
                              <p:par>
                                <p:cTn id="118" presetID="1" presetClass="entr" presetSubtype="0" fill="hold" grpId="0" nodeType="afterEffect">
                                  <p:stCondLst>
                                    <p:cond delay="0"/>
                                  </p:stCondLst>
                                  <p:childTnLst>
                                    <p:set>
                                      <p:cBhvr>
                                        <p:cTn id="119" dur="1" fill="hold">
                                          <p:stCondLst>
                                            <p:cond delay="499"/>
                                          </p:stCondLst>
                                        </p:cTn>
                                        <p:tgtEl>
                                          <p:spTgt spid="719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7200"/>
                                        </p:tgtEl>
                                        <p:attrNameLst>
                                          <p:attrName>style.visibility</p:attrName>
                                        </p:attrNameLst>
                                      </p:cBhvr>
                                      <p:to>
                                        <p:strVal val="visible"/>
                                      </p:to>
                                    </p:set>
                                    <p:animEffect transition="in" filter="wipe(up)">
                                      <p:cBhvr>
                                        <p:cTn id="124" dur="500"/>
                                        <p:tgtEl>
                                          <p:spTgt spid="7200"/>
                                        </p:tgtEl>
                                      </p:cBhvr>
                                    </p:animEffect>
                                  </p:childTnLst>
                                </p:cTn>
                              </p:par>
                            </p:childTnLst>
                          </p:cTn>
                        </p:par>
                        <p:par>
                          <p:cTn id="125" fill="hold">
                            <p:stCondLst>
                              <p:cond delay="500"/>
                            </p:stCondLst>
                            <p:childTnLst>
                              <p:par>
                                <p:cTn id="126" presetID="22" presetClass="entr" presetSubtype="2" fill="hold" nodeType="afterEffect">
                                  <p:stCondLst>
                                    <p:cond delay="0"/>
                                  </p:stCondLst>
                                  <p:childTnLst>
                                    <p:set>
                                      <p:cBhvr>
                                        <p:cTn id="127" dur="1" fill="hold">
                                          <p:stCondLst>
                                            <p:cond delay="0"/>
                                          </p:stCondLst>
                                        </p:cTn>
                                        <p:tgtEl>
                                          <p:spTgt spid="7201"/>
                                        </p:tgtEl>
                                        <p:attrNameLst>
                                          <p:attrName>style.visibility</p:attrName>
                                        </p:attrNameLst>
                                      </p:cBhvr>
                                      <p:to>
                                        <p:strVal val="visible"/>
                                      </p:to>
                                    </p:set>
                                    <p:animEffect transition="in" filter="wipe(right)">
                                      <p:cBhvr>
                                        <p:cTn id="128" dur="500"/>
                                        <p:tgtEl>
                                          <p:spTgt spid="7201"/>
                                        </p:tgtEl>
                                      </p:cBhvr>
                                    </p:animEffect>
                                  </p:childTnLst>
                                </p:cTn>
                              </p:par>
                            </p:childTnLst>
                          </p:cTn>
                        </p:par>
                        <p:par>
                          <p:cTn id="129" fill="hold">
                            <p:stCondLst>
                              <p:cond delay="1000"/>
                            </p:stCondLst>
                            <p:childTnLst>
                              <p:par>
                                <p:cTn id="130" presetID="22" presetClass="entr" presetSubtype="1" fill="hold" nodeType="afterEffect">
                                  <p:stCondLst>
                                    <p:cond delay="0"/>
                                  </p:stCondLst>
                                  <p:childTnLst>
                                    <p:set>
                                      <p:cBhvr>
                                        <p:cTn id="131" dur="1" fill="hold">
                                          <p:stCondLst>
                                            <p:cond delay="0"/>
                                          </p:stCondLst>
                                        </p:cTn>
                                        <p:tgtEl>
                                          <p:spTgt spid="7202"/>
                                        </p:tgtEl>
                                        <p:attrNameLst>
                                          <p:attrName>style.visibility</p:attrName>
                                        </p:attrNameLst>
                                      </p:cBhvr>
                                      <p:to>
                                        <p:strVal val="visible"/>
                                      </p:to>
                                    </p:set>
                                    <p:animEffect transition="in" filter="wipe(up)">
                                      <p:cBhvr>
                                        <p:cTn id="132" dur="500"/>
                                        <p:tgtEl>
                                          <p:spTgt spid="7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P spid="7172" grpId="0" autoUpdateAnimBg="0"/>
      <p:bldP spid="7173" grpId="0" autoUpdateAnimBg="0"/>
      <p:bldP spid="7174" grpId="0" autoUpdateAnimBg="0"/>
      <p:bldP spid="7175" grpId="0" autoUpdateAnimBg="0"/>
      <p:bldP spid="7176" grpId="0" autoUpdateAnimBg="0"/>
      <p:bldP spid="7178" grpId="0" animBg="1" autoUpdateAnimBg="0"/>
      <p:bldP spid="7180" grpId="0" animBg="1" autoUpdateAnimBg="0"/>
      <p:bldP spid="7184" grpId="0" autoUpdateAnimBg="0"/>
      <p:bldP spid="7185" grpId="0" autoUpdateAnimBg="0"/>
      <p:bldP spid="7186" grpId="0" autoUpdateAnimBg="0"/>
      <p:bldP spid="7188" grpId="0" animBg="1" autoUpdateAnimBg="0"/>
      <p:bldP spid="7189" grpId="0" autoUpdateAnimBg="0"/>
      <p:bldP spid="7192" grpId="0" animBg="1" autoUpdateAnimBg="0"/>
      <p:bldP spid="7196" grpId="0" autoUpdateAnimBg="0"/>
      <p:bldP spid="7199"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Grp="1" noChangeArrowheads="1"/>
          </p:cNvSpPr>
          <p:nvPr>
            <p:ph type="title"/>
          </p:nvPr>
        </p:nvSpPr>
        <p:spPr>
          <a:xfrm>
            <a:off x="267855" y="333376"/>
            <a:ext cx="9714345" cy="803275"/>
          </a:xfrm>
        </p:spPr>
        <p:txBody>
          <a:bodyPr/>
          <a:lstStyle/>
          <a:p>
            <a:pPr algn="l" eaLnBrk="1" hangingPunct="1"/>
            <a:r>
              <a:rPr lang="en-US" altLang="zh-CN" sz="2400" b="1" dirty="0">
                <a:solidFill>
                  <a:srgbClr val="FFFFCC"/>
                </a:solidFill>
                <a:latin typeface="华文新魏" panose="02010800040101010101" pitchFamily="2" charset="-122"/>
                <a:ea typeface="华文新魏" panose="02010800040101010101" pitchFamily="2" charset="-122"/>
              </a:rPr>
              <a:t>     ⒌</a:t>
            </a:r>
            <a:r>
              <a:rPr lang="zh-CN" altLang="en-US" sz="2400" b="1" dirty="0">
                <a:solidFill>
                  <a:srgbClr val="FFFFCC"/>
                </a:solidFill>
                <a:latin typeface="楷体_GB2312" pitchFamily="49" charset="-122"/>
                <a:ea typeface="楷体_GB2312" pitchFamily="49" charset="-122"/>
              </a:rPr>
              <a:t>通过如下公式求</a:t>
            </a:r>
            <a:r>
              <a:rPr lang="el-GR" altLang="zh-CN" sz="2400" b="1" dirty="0">
                <a:solidFill>
                  <a:srgbClr val="FFFFCC"/>
                </a:solidFill>
                <a:ea typeface="楷体_GB2312" pitchFamily="49" charset="-122"/>
                <a:cs typeface="Times New Roman" panose="02020603050405020304" pitchFamily="18" charset="0"/>
              </a:rPr>
              <a:t>π</a:t>
            </a:r>
            <a:r>
              <a:rPr lang="en-US" altLang="zh-CN" sz="2400" b="1" dirty="0">
                <a:solidFill>
                  <a:srgbClr val="FFFFCC"/>
                </a:solidFill>
                <a:ea typeface="楷体_GB2312" pitchFamily="49" charset="-122"/>
                <a:cs typeface="Times New Roman" panose="02020603050405020304" pitchFamily="18" charset="0"/>
              </a:rPr>
              <a:t>(</a:t>
            </a:r>
            <a:r>
              <a:rPr lang="zh-CN" altLang="el-GR" sz="2400" b="1" dirty="0">
                <a:solidFill>
                  <a:srgbClr val="FFFFCC"/>
                </a:solidFill>
                <a:ea typeface="楷体_GB2312" pitchFamily="49" charset="-122"/>
                <a:cs typeface="Times New Roman" panose="02020603050405020304" pitchFamily="18" charset="0"/>
              </a:rPr>
              <a:t>精度为</a:t>
            </a:r>
            <a:r>
              <a:rPr lang="el-GR" altLang="zh-CN" sz="2400" b="1" dirty="0">
                <a:solidFill>
                  <a:srgbClr val="FFFFCC"/>
                </a:solidFill>
                <a:latin typeface="Arial" panose="020B0604020202020204" pitchFamily="34" charset="0"/>
                <a:ea typeface="楷体_GB2312" pitchFamily="49" charset="-122"/>
                <a:cs typeface="Times New Roman" panose="02020603050405020304" pitchFamily="18" charset="0"/>
              </a:rPr>
              <a:t>10</a:t>
            </a:r>
            <a:r>
              <a:rPr lang="en-US" altLang="zh-CN" sz="2400" b="1" baseline="30000" dirty="0">
                <a:solidFill>
                  <a:srgbClr val="FFFFCC"/>
                </a:solidFill>
                <a:latin typeface="Arial" panose="020B0604020202020204" pitchFamily="34" charset="0"/>
                <a:ea typeface="楷体_GB2312" pitchFamily="49" charset="-122"/>
                <a:cs typeface="Times New Roman" panose="02020603050405020304" pitchFamily="18" charset="0"/>
              </a:rPr>
              <a:t>-6</a:t>
            </a:r>
            <a:r>
              <a:rPr lang="en-US" altLang="zh-CN" sz="2400" b="1" dirty="0">
                <a:solidFill>
                  <a:srgbClr val="FFFFCC"/>
                </a:solidFill>
                <a:ea typeface="楷体_GB2312" pitchFamily="49" charset="-122"/>
                <a:cs typeface="Times New Roman" panose="02020603050405020304" pitchFamily="18" charset="0"/>
              </a:rPr>
              <a:t>)</a:t>
            </a:r>
            <a:endParaRPr lang="zh-CN" altLang="el-GR" sz="2400" b="1" dirty="0">
              <a:solidFill>
                <a:srgbClr val="FFFFCC"/>
              </a:solidFill>
              <a:ea typeface="楷体_GB2312" pitchFamily="49" charset="-122"/>
              <a:cs typeface="Times New Roman" panose="02020603050405020304" pitchFamily="18" charset="0"/>
            </a:endParaRPr>
          </a:p>
        </p:txBody>
      </p:sp>
      <p:sp>
        <p:nvSpPr>
          <p:cNvPr id="64520" name="Text Box 8"/>
          <p:cNvSpPr txBox="1">
            <a:spLocks noChangeArrowheads="1"/>
          </p:cNvSpPr>
          <p:nvPr/>
        </p:nvSpPr>
        <p:spPr bwMode="auto">
          <a:xfrm>
            <a:off x="704706" y="4753083"/>
            <a:ext cx="508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Arial" panose="020B0604020202020204" pitchFamily="34" charset="0"/>
                <a:ea typeface="楷体_GB2312" pitchFamily="49" charset="-122"/>
              </a:rPr>
              <a:t>从程序的运行看精度和时间的关系！</a:t>
            </a:r>
            <a:endParaRPr lang="zh-CN" altLang="en-US" sz="2400">
              <a:solidFill>
                <a:srgbClr val="FFFF00"/>
              </a:solidFill>
              <a:latin typeface="Arial" panose="020B0604020202020204" pitchFamily="34" charset="0"/>
              <a:ea typeface="楷体_GB2312" pitchFamily="49" charset="-122"/>
            </a:endParaRPr>
          </a:p>
        </p:txBody>
      </p:sp>
      <p:sp>
        <p:nvSpPr>
          <p:cNvPr id="64521" name="Text Box 9"/>
          <p:cNvSpPr txBox="1">
            <a:spLocks noChangeArrowheads="1"/>
          </p:cNvSpPr>
          <p:nvPr/>
        </p:nvSpPr>
        <p:spPr bwMode="auto">
          <a:xfrm>
            <a:off x="709469" y="1027220"/>
            <a:ext cx="418896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CCFFCC"/>
                </a:solidFill>
                <a:latin typeface="Arial" panose="020B0604020202020204" pitchFamily="34" charset="0"/>
                <a:ea typeface="楷体_GB2312" pitchFamily="49" charset="-122"/>
              </a:rPr>
              <a:t>迭代初值</a:t>
            </a:r>
            <a:r>
              <a:rPr lang="en-US" altLang="zh-CN" sz="2400" dirty="0">
                <a:solidFill>
                  <a:srgbClr val="CCFFCC"/>
                </a:solidFill>
                <a:latin typeface="Arial" panose="020B0604020202020204" pitchFamily="34" charset="0"/>
                <a:ea typeface="楷体_GB2312" pitchFamily="49" charset="-122"/>
              </a:rPr>
              <a:t>:</a:t>
            </a:r>
            <a:endParaRPr lang="en-US" altLang="zh-CN" sz="2400" dirty="0">
              <a:solidFill>
                <a:srgbClr val="CC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CCFFCC"/>
                </a:solidFill>
                <a:latin typeface="Arial" panose="020B0604020202020204" pitchFamily="34" charset="0"/>
                <a:ea typeface="楷体_GB2312" pitchFamily="49" charset="-122"/>
              </a:rPr>
              <a:t>	</a:t>
            </a:r>
            <a:r>
              <a:rPr lang="en-US" altLang="zh-CN" sz="2400" dirty="0" err="1">
                <a:solidFill>
                  <a:srgbClr val="CCFFCC"/>
                </a:solidFill>
                <a:latin typeface="Arial" panose="020B0604020202020204" pitchFamily="34" charset="0"/>
                <a:ea typeface="楷体_GB2312" pitchFamily="49" charset="-122"/>
              </a:rPr>
              <a:t>dPi</a:t>
            </a:r>
            <a:r>
              <a:rPr lang="en-US" altLang="zh-CN" sz="2400" dirty="0">
                <a:solidFill>
                  <a:srgbClr val="CCFFCC"/>
                </a:solidFill>
                <a:latin typeface="Arial" panose="020B0604020202020204" pitchFamily="34" charset="0"/>
                <a:ea typeface="楷体_GB2312" pitchFamily="49" charset="-122"/>
              </a:rPr>
              <a:t>=0.</a:t>
            </a:r>
            <a:r>
              <a:rPr lang="zh-CN" altLang="en-US" sz="2400" dirty="0">
                <a:solidFill>
                  <a:srgbClr val="CCFFCC"/>
                </a:solidFill>
                <a:latin typeface="Arial" panose="020B0604020202020204" pitchFamily="34" charset="0"/>
                <a:ea typeface="楷体_GB2312" pitchFamily="49" charset="-122"/>
              </a:rPr>
              <a:t>；</a:t>
            </a:r>
            <a:endParaRPr lang="zh-CN" altLang="en-US" sz="2400" dirty="0">
              <a:solidFill>
                <a:srgbClr val="CCFFCC"/>
              </a:solidFill>
              <a:latin typeface="Arial" panose="020B0604020202020204" pitchFamily="34" charset="0"/>
              <a:ea typeface="楷体_GB2312" pitchFamily="49" charset="-122"/>
            </a:endParaRPr>
          </a:p>
          <a:p>
            <a:pPr eaLnBrk="1" hangingPunct="1">
              <a:spcBef>
                <a:spcPct val="0"/>
              </a:spcBef>
              <a:buFontTx/>
              <a:buNone/>
            </a:pPr>
            <a:r>
              <a:rPr kumimoji="0" lang="zh-CN" altLang="en-US" sz="2400" dirty="0">
                <a:solidFill>
                  <a:srgbClr val="CCFFCC"/>
                </a:solidFill>
                <a:latin typeface="Arial" panose="020B0604020202020204" pitchFamily="34" charset="0"/>
                <a:ea typeface="楷体_GB2312" pitchFamily="49" charset="-122"/>
              </a:rPr>
              <a:t>	</a:t>
            </a:r>
            <a:r>
              <a:rPr kumimoji="0" lang="en-US" altLang="zh-CN" sz="2400" dirty="0" err="1">
                <a:solidFill>
                  <a:srgbClr val="CCFFCC"/>
                </a:solidFill>
                <a:latin typeface="Arial" panose="020B0604020202020204" pitchFamily="34" charset="0"/>
                <a:ea typeface="楷体_GB2312" pitchFamily="49" charset="-122"/>
              </a:rPr>
              <a:t>dItem</a:t>
            </a:r>
            <a:r>
              <a:rPr kumimoji="0" lang="en-US" altLang="zh-CN" sz="2400" dirty="0">
                <a:solidFill>
                  <a:srgbClr val="CCFFCC"/>
                </a:solidFill>
                <a:latin typeface="Arial" panose="020B0604020202020204" pitchFamily="34" charset="0"/>
                <a:ea typeface="楷体_GB2312" pitchFamily="49" charset="-122"/>
              </a:rPr>
              <a:t>=1.;</a:t>
            </a:r>
            <a:endParaRPr kumimoji="0" lang="en-US" altLang="zh-CN" sz="2400" dirty="0">
              <a:solidFill>
                <a:srgbClr val="CCFFCC"/>
              </a:solidFill>
              <a:latin typeface="Arial" panose="020B0604020202020204" pitchFamily="34" charset="0"/>
              <a:ea typeface="楷体_GB2312" pitchFamily="49" charset="-122"/>
            </a:endParaRPr>
          </a:p>
          <a:p>
            <a:pPr eaLnBrk="1" hangingPunct="1">
              <a:spcBef>
                <a:spcPct val="0"/>
              </a:spcBef>
              <a:buFontTx/>
              <a:buNone/>
            </a:pPr>
            <a:r>
              <a:rPr kumimoji="0" lang="en-US" altLang="zh-CN" sz="2400" dirty="0">
                <a:solidFill>
                  <a:srgbClr val="CCFFCC"/>
                </a:solidFill>
                <a:latin typeface="Arial" panose="020B0604020202020204" pitchFamily="34" charset="0"/>
                <a:ea typeface="楷体_GB2312" pitchFamily="49" charset="-122"/>
              </a:rPr>
              <a:t>	</a:t>
            </a:r>
            <a:r>
              <a:rPr kumimoji="0" lang="en-US" altLang="zh-CN" sz="2400" dirty="0" err="1">
                <a:solidFill>
                  <a:srgbClr val="CCFFCC"/>
                </a:solidFill>
                <a:latin typeface="Arial" panose="020B0604020202020204" pitchFamily="34" charset="0"/>
                <a:ea typeface="楷体_GB2312" pitchFamily="49" charset="-122"/>
              </a:rPr>
              <a:t>dSign</a:t>
            </a:r>
            <a:r>
              <a:rPr kumimoji="0" lang="en-US" altLang="zh-CN" sz="2400" dirty="0">
                <a:solidFill>
                  <a:srgbClr val="CCFFCC"/>
                </a:solidFill>
                <a:latin typeface="Arial" panose="020B0604020202020204" pitchFamily="34" charset="0"/>
                <a:ea typeface="楷体_GB2312" pitchFamily="49" charset="-122"/>
              </a:rPr>
              <a:t>=1.;</a:t>
            </a:r>
            <a:endParaRPr kumimoji="0" lang="en-US" altLang="zh-CN" sz="2400" dirty="0">
              <a:solidFill>
                <a:srgbClr val="CCFFCC"/>
              </a:solidFill>
              <a:latin typeface="Arial" panose="020B0604020202020204" pitchFamily="34" charset="0"/>
              <a:ea typeface="楷体_GB2312" pitchFamily="49" charset="-122"/>
            </a:endParaRPr>
          </a:p>
          <a:p>
            <a:pPr eaLnBrk="1" hangingPunct="1">
              <a:spcBef>
                <a:spcPct val="0"/>
              </a:spcBef>
              <a:buFontTx/>
              <a:buNone/>
            </a:pPr>
            <a:r>
              <a:rPr kumimoji="0" lang="zh-CN" altLang="en-US" sz="2400" dirty="0">
                <a:solidFill>
                  <a:srgbClr val="CCFFCC"/>
                </a:solidFill>
                <a:latin typeface="Arial" panose="020B0604020202020204" pitchFamily="34" charset="0"/>
                <a:ea typeface="楷体_GB2312" pitchFamily="49" charset="-122"/>
              </a:rPr>
              <a:t>迭代公式</a:t>
            </a:r>
            <a:r>
              <a:rPr kumimoji="0" lang="en-US" altLang="zh-CN" sz="2400" dirty="0">
                <a:solidFill>
                  <a:srgbClr val="CCFFCC"/>
                </a:solidFill>
                <a:latin typeface="Arial" panose="020B0604020202020204" pitchFamily="34" charset="0"/>
                <a:ea typeface="楷体_GB2312" pitchFamily="49" charset="-122"/>
              </a:rPr>
              <a:t>:</a:t>
            </a:r>
            <a:endParaRPr kumimoji="0" lang="en-US" altLang="zh-CN" sz="2400" dirty="0">
              <a:solidFill>
                <a:srgbClr val="CCFFCC"/>
              </a:solidFill>
              <a:latin typeface="Arial" panose="020B0604020202020204" pitchFamily="34" charset="0"/>
              <a:ea typeface="楷体_GB2312" pitchFamily="49" charset="-122"/>
            </a:endParaRPr>
          </a:p>
          <a:p>
            <a:pPr eaLnBrk="1" hangingPunct="1">
              <a:spcBef>
                <a:spcPct val="0"/>
              </a:spcBef>
              <a:buFontTx/>
              <a:buNone/>
            </a:pPr>
            <a:r>
              <a:rPr kumimoji="0" lang="en-US" altLang="zh-CN" sz="2400" dirty="0">
                <a:solidFill>
                  <a:srgbClr val="CCFFCC"/>
                </a:solidFill>
                <a:latin typeface="Arial" panose="020B0604020202020204" pitchFamily="34" charset="0"/>
                <a:ea typeface="楷体_GB2312" pitchFamily="49" charset="-122"/>
              </a:rPr>
              <a:t>	</a:t>
            </a:r>
            <a:r>
              <a:rPr kumimoji="0" lang="en-US" altLang="zh-CN" sz="2400" dirty="0" err="1">
                <a:solidFill>
                  <a:srgbClr val="CCFFCC"/>
                </a:solidFill>
                <a:latin typeface="Arial" panose="020B0604020202020204" pitchFamily="34" charset="0"/>
                <a:ea typeface="楷体_GB2312" pitchFamily="49" charset="-122"/>
              </a:rPr>
              <a:t>dPi</a:t>
            </a:r>
            <a:r>
              <a:rPr kumimoji="0" lang="en-US" altLang="zh-CN" sz="2400" dirty="0">
                <a:solidFill>
                  <a:srgbClr val="CCFFCC"/>
                </a:solidFill>
                <a:latin typeface="Arial" panose="020B0604020202020204" pitchFamily="34" charset="0"/>
                <a:ea typeface="楷体_GB2312" pitchFamily="49" charset="-122"/>
              </a:rPr>
              <a:t>+=(1./</a:t>
            </a:r>
            <a:r>
              <a:rPr kumimoji="0" lang="en-US" altLang="zh-CN" sz="2400" dirty="0" err="1">
                <a:solidFill>
                  <a:srgbClr val="CCFFCC"/>
                </a:solidFill>
                <a:latin typeface="Arial" panose="020B0604020202020204" pitchFamily="34" charset="0"/>
                <a:ea typeface="楷体_GB2312" pitchFamily="49" charset="-122"/>
              </a:rPr>
              <a:t>dItem</a:t>
            </a:r>
            <a:r>
              <a:rPr kumimoji="0" lang="en-US" altLang="zh-CN" sz="2400" dirty="0">
                <a:solidFill>
                  <a:srgbClr val="CCFFCC"/>
                </a:solidFill>
                <a:latin typeface="Arial" panose="020B0604020202020204" pitchFamily="34" charset="0"/>
                <a:ea typeface="楷体_GB2312" pitchFamily="49" charset="-122"/>
              </a:rPr>
              <a:t>)*</a:t>
            </a:r>
            <a:r>
              <a:rPr kumimoji="0" lang="en-US" altLang="zh-CN" sz="2400" dirty="0" err="1">
                <a:solidFill>
                  <a:srgbClr val="CCFFCC"/>
                </a:solidFill>
                <a:latin typeface="Arial" panose="020B0604020202020204" pitchFamily="34" charset="0"/>
                <a:ea typeface="楷体_GB2312" pitchFamily="49" charset="-122"/>
              </a:rPr>
              <a:t>dSign</a:t>
            </a:r>
            <a:r>
              <a:rPr kumimoji="0" lang="en-US" altLang="zh-CN" sz="2400" dirty="0">
                <a:solidFill>
                  <a:srgbClr val="CCFFCC"/>
                </a:solidFill>
                <a:latin typeface="Arial" panose="020B0604020202020204" pitchFamily="34" charset="0"/>
                <a:ea typeface="楷体_GB2312" pitchFamily="49" charset="-122"/>
              </a:rPr>
              <a:t>;</a:t>
            </a:r>
            <a:endParaRPr kumimoji="0" lang="en-US" altLang="zh-CN" sz="2400" dirty="0">
              <a:solidFill>
                <a:srgbClr val="CCFFCC"/>
              </a:solidFill>
              <a:latin typeface="Arial" panose="020B0604020202020204" pitchFamily="34" charset="0"/>
              <a:ea typeface="楷体_GB2312" pitchFamily="49" charset="-122"/>
            </a:endParaRPr>
          </a:p>
          <a:p>
            <a:pPr eaLnBrk="1" hangingPunct="1">
              <a:spcBef>
                <a:spcPct val="0"/>
              </a:spcBef>
              <a:buFontTx/>
              <a:buNone/>
            </a:pPr>
            <a:r>
              <a:rPr kumimoji="0" lang="en-US" altLang="zh-CN" sz="2400" dirty="0">
                <a:solidFill>
                  <a:srgbClr val="CCFFCC"/>
                </a:solidFill>
                <a:latin typeface="Arial" panose="020B0604020202020204" pitchFamily="34" charset="0"/>
                <a:ea typeface="楷体_GB2312" pitchFamily="49" charset="-122"/>
              </a:rPr>
              <a:t>	</a:t>
            </a:r>
            <a:r>
              <a:rPr kumimoji="0" lang="en-US" altLang="zh-CN" sz="2400" dirty="0" err="1">
                <a:solidFill>
                  <a:srgbClr val="CCFFCC"/>
                </a:solidFill>
                <a:latin typeface="Arial" panose="020B0604020202020204" pitchFamily="34" charset="0"/>
                <a:ea typeface="楷体_GB2312" pitchFamily="49" charset="-122"/>
              </a:rPr>
              <a:t>dItem</a:t>
            </a:r>
            <a:r>
              <a:rPr kumimoji="0" lang="en-US" altLang="zh-CN" sz="2400" dirty="0">
                <a:solidFill>
                  <a:srgbClr val="CCFFCC"/>
                </a:solidFill>
                <a:latin typeface="Arial" panose="020B0604020202020204" pitchFamily="34" charset="0"/>
                <a:ea typeface="楷体_GB2312" pitchFamily="49" charset="-122"/>
              </a:rPr>
              <a:t>+=2.;</a:t>
            </a:r>
            <a:endParaRPr kumimoji="0" lang="en-US" altLang="zh-CN" sz="2400" dirty="0">
              <a:solidFill>
                <a:srgbClr val="CCFFCC"/>
              </a:solidFill>
              <a:latin typeface="Arial" panose="020B0604020202020204" pitchFamily="34" charset="0"/>
              <a:ea typeface="楷体_GB2312" pitchFamily="49" charset="-122"/>
            </a:endParaRPr>
          </a:p>
          <a:p>
            <a:pPr eaLnBrk="1" hangingPunct="1">
              <a:spcBef>
                <a:spcPct val="0"/>
              </a:spcBef>
              <a:buFontTx/>
              <a:buNone/>
            </a:pPr>
            <a:r>
              <a:rPr kumimoji="0" lang="en-US" altLang="zh-CN" sz="2400" dirty="0">
                <a:solidFill>
                  <a:srgbClr val="CCFFCC"/>
                </a:solidFill>
                <a:latin typeface="Arial" panose="020B0604020202020204" pitchFamily="34" charset="0"/>
                <a:ea typeface="楷体_GB2312" pitchFamily="49" charset="-122"/>
              </a:rPr>
              <a:t>	</a:t>
            </a:r>
            <a:r>
              <a:rPr kumimoji="0" lang="en-US" altLang="zh-CN" sz="2400" dirty="0" err="1">
                <a:solidFill>
                  <a:srgbClr val="CCFFCC"/>
                </a:solidFill>
                <a:latin typeface="Arial" panose="020B0604020202020204" pitchFamily="34" charset="0"/>
                <a:ea typeface="楷体_GB2312" pitchFamily="49" charset="-122"/>
              </a:rPr>
              <a:t>dSign</a:t>
            </a:r>
            <a:r>
              <a:rPr kumimoji="0" lang="en-US" altLang="zh-CN" sz="2400" dirty="0">
                <a:solidFill>
                  <a:srgbClr val="CCFFCC"/>
                </a:solidFill>
                <a:latin typeface="Arial" panose="020B0604020202020204" pitchFamily="34" charset="0"/>
                <a:ea typeface="楷体_GB2312" pitchFamily="49" charset="-122"/>
              </a:rPr>
              <a:t>*=-1;</a:t>
            </a:r>
            <a:endParaRPr kumimoji="0" lang="en-US" altLang="zh-CN" sz="2400" dirty="0">
              <a:solidFill>
                <a:srgbClr val="CCFFCC"/>
              </a:solidFill>
              <a:latin typeface="Arial" panose="020B0604020202020204" pitchFamily="34" charset="0"/>
              <a:ea typeface="楷体_GB2312" pitchFamily="49" charset="-122"/>
            </a:endParaRPr>
          </a:p>
          <a:p>
            <a:pPr eaLnBrk="1" hangingPunct="1">
              <a:spcBef>
                <a:spcPct val="0"/>
              </a:spcBef>
              <a:buFontTx/>
              <a:buNone/>
            </a:pPr>
            <a:r>
              <a:rPr kumimoji="0" lang="zh-CN" altLang="en-US" sz="2400" dirty="0">
                <a:solidFill>
                  <a:srgbClr val="CCFFCC"/>
                </a:solidFill>
                <a:latin typeface="Arial" panose="020B0604020202020204" pitchFamily="34" charset="0"/>
                <a:ea typeface="楷体_GB2312" pitchFamily="49" charset="-122"/>
              </a:rPr>
              <a:t>迭代条件</a:t>
            </a:r>
            <a:r>
              <a:rPr kumimoji="0" lang="en-US" altLang="zh-CN" sz="2400" dirty="0">
                <a:solidFill>
                  <a:srgbClr val="CCFFCC"/>
                </a:solidFill>
                <a:latin typeface="Arial" panose="020B0604020202020204" pitchFamily="34" charset="0"/>
                <a:ea typeface="楷体_GB2312" pitchFamily="49" charset="-122"/>
              </a:rPr>
              <a:t>:</a:t>
            </a:r>
            <a:endParaRPr kumimoji="0" lang="en-US" altLang="zh-CN" sz="2400" dirty="0">
              <a:solidFill>
                <a:srgbClr val="CCFFCC"/>
              </a:solidFill>
              <a:latin typeface="Arial" panose="020B0604020202020204" pitchFamily="34" charset="0"/>
              <a:ea typeface="楷体_GB2312" pitchFamily="49" charset="-122"/>
            </a:endParaRPr>
          </a:p>
          <a:p>
            <a:pPr eaLnBrk="1" hangingPunct="1">
              <a:spcBef>
                <a:spcPct val="0"/>
              </a:spcBef>
              <a:buFontTx/>
              <a:buNone/>
            </a:pPr>
            <a:r>
              <a:rPr kumimoji="0" lang="en-US" altLang="zh-CN" sz="2400" dirty="0">
                <a:solidFill>
                  <a:srgbClr val="CCFFCC"/>
                </a:solidFill>
                <a:latin typeface="Arial" panose="020B0604020202020204" pitchFamily="34" charset="0"/>
                <a:ea typeface="楷体_GB2312" pitchFamily="49" charset="-122"/>
              </a:rPr>
              <a:t>           1./</a:t>
            </a:r>
            <a:r>
              <a:rPr kumimoji="0" lang="en-US" altLang="zh-CN" sz="2400" dirty="0" err="1">
                <a:solidFill>
                  <a:srgbClr val="CCFFCC"/>
                </a:solidFill>
                <a:latin typeface="Arial" panose="020B0604020202020204" pitchFamily="34" charset="0"/>
                <a:ea typeface="楷体_GB2312" pitchFamily="49" charset="-122"/>
              </a:rPr>
              <a:t>dItem</a:t>
            </a:r>
            <a:r>
              <a:rPr kumimoji="0" lang="en-US" altLang="zh-CN" sz="2400" dirty="0">
                <a:solidFill>
                  <a:srgbClr val="CCFFCC"/>
                </a:solidFill>
                <a:latin typeface="Arial" panose="020B0604020202020204" pitchFamily="34" charset="0"/>
                <a:ea typeface="楷体_GB2312" pitchFamily="49" charset="-122"/>
              </a:rPr>
              <a:t> &gt; (1e-6) / 4</a:t>
            </a:r>
            <a:endParaRPr kumimoji="0" lang="en-US" altLang="zh-CN" sz="2400" dirty="0">
              <a:solidFill>
                <a:srgbClr val="CCFFCC"/>
              </a:solidFill>
              <a:latin typeface="Arial" panose="020B0604020202020204" pitchFamily="34" charset="0"/>
              <a:ea typeface="楷体_GB2312" pitchFamily="49" charset="-122"/>
            </a:endParaRPr>
          </a:p>
        </p:txBody>
      </p:sp>
      <p:sp>
        <p:nvSpPr>
          <p:cNvPr id="64522" name="AutoShape 10">
            <a:hlinkClick r:id="rId1" action="ppaction://program" highlightClick="1"/>
          </p:cNvPr>
          <p:cNvSpPr>
            <a:spLocks noChangeArrowheads="1"/>
          </p:cNvSpPr>
          <p:nvPr/>
        </p:nvSpPr>
        <p:spPr bwMode="auto">
          <a:xfrm>
            <a:off x="7675563" y="5502425"/>
            <a:ext cx="2241550" cy="461665"/>
          </a:xfrm>
          <a:prstGeom prst="actionButtonBlank">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CC"/>
                </a:solidFill>
                <a:latin typeface="Arial" panose="020B0604020202020204" pitchFamily="34" charset="0"/>
                <a:ea typeface="华文新魏" panose="02010800040101010101" pitchFamily="2" charset="-122"/>
              </a:rPr>
              <a:t>程    序</a:t>
            </a:r>
            <a:endParaRPr kumimoji="0" lang="zh-CN" altLang="en-US" sz="2400">
              <a:solidFill>
                <a:srgbClr val="FFFFCC"/>
              </a:solidFill>
              <a:latin typeface="Arial" panose="020B0604020202020204" pitchFamily="34" charset="0"/>
              <a:ea typeface="华文新魏" panose="02010800040101010101" pitchFamily="2" charset="-122"/>
            </a:endParaRPr>
          </a:p>
        </p:txBody>
      </p:sp>
      <mc:AlternateContent xmlns:mc="http://schemas.openxmlformats.org/markup-compatibility/2006">
        <mc:Choice xmlns:a14="http://schemas.microsoft.com/office/drawing/2010/main" Requires="a14">
          <p:sp>
            <p:nvSpPr>
              <p:cNvPr id="4" name="文本框 3"/>
              <p:cNvSpPr txBox="1"/>
              <p:nvPr/>
            </p:nvSpPr>
            <p:spPr>
              <a:xfrm>
                <a:off x="5125027" y="333376"/>
                <a:ext cx="3738181" cy="6938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zh-CN" sz="2400" i="1">
                              <a:solidFill>
                                <a:srgbClr val="FFFF00"/>
                              </a:solidFill>
                              <a:latin typeface="Cambria Math" panose="02040503050406030204" pitchFamily="18" charset="0"/>
                            </a:rPr>
                          </m:ctrlPr>
                        </m:fPr>
                        <m:num>
                          <m:r>
                            <a:rPr lang="zh-CN" altLang="en-US" sz="2400" i="1">
                              <a:solidFill>
                                <a:srgbClr val="FFFF00"/>
                              </a:solidFill>
                              <a:latin typeface="Cambria Math" panose="02040503050406030204" pitchFamily="18" charset="0"/>
                            </a:rPr>
                            <m:t>𝜋</m:t>
                          </m:r>
                        </m:num>
                        <m:den>
                          <m:r>
                            <a:rPr lang="en-US" altLang="zh-CN" sz="2400" i="1">
                              <a:solidFill>
                                <a:srgbClr val="FFFF00"/>
                              </a:solidFill>
                              <a:latin typeface="Cambria Math" panose="02040503050406030204" pitchFamily="18" charset="0"/>
                            </a:rPr>
                            <m:t>4</m:t>
                          </m:r>
                        </m:den>
                      </m:f>
                      <m:r>
                        <a:rPr lang="en-US" altLang="zh-CN" sz="2400" i="1">
                          <a:solidFill>
                            <a:srgbClr val="FFFF00"/>
                          </a:solidFill>
                          <a:latin typeface="Cambria Math" panose="02040503050406030204" pitchFamily="18" charset="0"/>
                        </a:rPr>
                        <m:t>=</m:t>
                      </m:r>
                      <m:r>
                        <a:rPr lang="en-US" altLang="zh-CN" sz="2400" i="1">
                          <a:solidFill>
                            <a:srgbClr val="FFFF00"/>
                          </a:solidFill>
                          <a:latin typeface="Cambria Math" panose="02040503050406030204" pitchFamily="18" charset="0"/>
                        </a:rPr>
                        <m:t>1</m:t>
                      </m:r>
                      <m:r>
                        <a:rPr lang="en-US" altLang="zh-CN" sz="2400" i="1">
                          <a:solidFill>
                            <a:srgbClr val="FFFF00"/>
                          </a:solidFill>
                          <a:latin typeface="Cambria Math" panose="02040503050406030204" pitchFamily="18" charset="0"/>
                        </a:rPr>
                        <m:t> − </m:t>
                      </m:r>
                      <m:f>
                        <m:fPr>
                          <m:ctrlPr>
                            <a:rPr lang="en-US" altLang="zh-CN" sz="2400" i="1">
                              <a:solidFill>
                                <a:srgbClr val="FFFF00"/>
                              </a:solidFill>
                              <a:latin typeface="Cambria Math" panose="02040503050406030204" pitchFamily="18" charset="0"/>
                            </a:rPr>
                          </m:ctrlPr>
                        </m:fPr>
                        <m:num>
                          <m:r>
                            <a:rPr lang="en-US" altLang="zh-CN" sz="2400" i="1">
                              <a:solidFill>
                                <a:srgbClr val="FFFF00"/>
                              </a:solidFill>
                              <a:latin typeface="Cambria Math" panose="02040503050406030204" pitchFamily="18" charset="0"/>
                            </a:rPr>
                            <m:t>1</m:t>
                          </m:r>
                        </m:num>
                        <m:den>
                          <m:r>
                            <a:rPr lang="en-US" altLang="zh-CN" sz="2400" i="1">
                              <a:solidFill>
                                <a:srgbClr val="FFFF00"/>
                              </a:solidFill>
                              <a:latin typeface="Cambria Math" panose="02040503050406030204" pitchFamily="18" charset="0"/>
                            </a:rPr>
                            <m:t>3</m:t>
                          </m:r>
                        </m:den>
                      </m:f>
                      <m:r>
                        <a:rPr lang="en-US" altLang="zh-CN" sz="2400" i="1">
                          <a:solidFill>
                            <a:srgbClr val="FFFF00"/>
                          </a:solidFill>
                          <a:latin typeface="Cambria Math" panose="02040503050406030204" pitchFamily="18" charset="0"/>
                        </a:rPr>
                        <m:t>+</m:t>
                      </m:r>
                      <m:f>
                        <m:fPr>
                          <m:ctrlPr>
                            <a:rPr lang="en-US" altLang="zh-CN" sz="2400" i="1">
                              <a:solidFill>
                                <a:srgbClr val="FFFF00"/>
                              </a:solidFill>
                              <a:latin typeface="Cambria Math" panose="02040503050406030204" pitchFamily="18" charset="0"/>
                            </a:rPr>
                          </m:ctrlPr>
                        </m:fPr>
                        <m:num>
                          <m:r>
                            <a:rPr lang="en-US" altLang="zh-CN" sz="2400" i="1">
                              <a:solidFill>
                                <a:srgbClr val="FFFF00"/>
                              </a:solidFill>
                              <a:latin typeface="Cambria Math" panose="02040503050406030204" pitchFamily="18" charset="0"/>
                            </a:rPr>
                            <m:t>1</m:t>
                          </m:r>
                        </m:num>
                        <m:den>
                          <m:r>
                            <a:rPr lang="en-US" altLang="zh-CN" sz="2400" i="1">
                              <a:solidFill>
                                <a:srgbClr val="FFFF00"/>
                              </a:solidFill>
                              <a:latin typeface="Cambria Math" panose="02040503050406030204" pitchFamily="18" charset="0"/>
                            </a:rPr>
                            <m:t>5</m:t>
                          </m:r>
                        </m:den>
                      </m:f>
                      <m:r>
                        <a:rPr lang="en-US" altLang="zh-CN" sz="2400" i="1">
                          <a:solidFill>
                            <a:srgbClr val="FFFF00"/>
                          </a:solidFill>
                          <a:latin typeface="Cambria Math" panose="02040503050406030204" pitchFamily="18" charset="0"/>
                        </a:rPr>
                        <m:t> −</m:t>
                      </m:r>
                      <m:f>
                        <m:fPr>
                          <m:ctrlPr>
                            <a:rPr lang="en-US" altLang="zh-CN" sz="2400" i="1">
                              <a:solidFill>
                                <a:srgbClr val="FFFF00"/>
                              </a:solidFill>
                              <a:latin typeface="Cambria Math" panose="02040503050406030204" pitchFamily="18" charset="0"/>
                            </a:rPr>
                          </m:ctrlPr>
                        </m:fPr>
                        <m:num>
                          <m:r>
                            <a:rPr lang="en-US" altLang="zh-CN" sz="2400" i="1">
                              <a:solidFill>
                                <a:srgbClr val="FFFF00"/>
                              </a:solidFill>
                              <a:latin typeface="Cambria Math" panose="02040503050406030204" pitchFamily="18" charset="0"/>
                            </a:rPr>
                            <m:t>1</m:t>
                          </m:r>
                        </m:num>
                        <m:den>
                          <m:r>
                            <a:rPr lang="en-US" altLang="zh-CN" sz="2400" i="1">
                              <a:solidFill>
                                <a:srgbClr val="FFFF00"/>
                              </a:solidFill>
                              <a:latin typeface="Cambria Math" panose="02040503050406030204" pitchFamily="18" charset="0"/>
                            </a:rPr>
                            <m:t>7</m:t>
                          </m:r>
                        </m:den>
                      </m:f>
                      <m:r>
                        <a:rPr lang="en-US" altLang="zh-CN" sz="2400" i="1">
                          <a:solidFill>
                            <a:srgbClr val="FFFF00"/>
                          </a:solidFill>
                          <a:latin typeface="Cambria Math" panose="02040503050406030204" pitchFamily="18" charset="0"/>
                        </a:rPr>
                        <m:t>+…</m:t>
                      </m:r>
                    </m:oMath>
                  </m:oMathPara>
                </a14:m>
                <a:endParaRPr lang="zh-CN" altLang="en-US" sz="2400" dirty="0">
                  <a:solidFill>
                    <a:srgbClr val="FFFF00"/>
                  </a:solidFill>
                  <a:latin typeface="Courier New" panose="02070309020205020404" pitchFamily="49" charset="0"/>
                  <a:cs typeface="Courier New" panose="02070309020205020404" pitchFamily="49"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5125027" y="333376"/>
                <a:ext cx="3738181" cy="693844"/>
              </a:xfrm>
              <a:prstGeom prst="rect">
                <a:avLst/>
              </a:prstGeom>
              <a:blipFill rotWithShape="1">
                <a:blip r:embed="rId2"/>
                <a:stretch>
                  <a:fillRect l="-15" r="14" b="6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5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5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5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52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452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45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8" presetClass="entr" presetSubtype="16" fill="hold" grpId="0" nodeType="clickEffect">
                                  <p:stCondLst>
                                    <p:cond delay="0"/>
                                  </p:stCondLst>
                                  <p:childTnLst>
                                    <p:set>
                                      <p:cBhvr>
                                        <p:cTn id="50" dur="1" fill="hold">
                                          <p:stCondLst>
                                            <p:cond delay="0"/>
                                          </p:stCondLst>
                                        </p:cTn>
                                        <p:tgtEl>
                                          <p:spTgt spid="64522"/>
                                        </p:tgtEl>
                                        <p:attrNameLst>
                                          <p:attrName>style.visibility</p:attrName>
                                        </p:attrNameLst>
                                      </p:cBhvr>
                                      <p:to>
                                        <p:strVal val="visible"/>
                                      </p:to>
                                    </p:set>
                                    <p:animEffect transition="in" filter="diamond(in)">
                                      <p:cBhvr>
                                        <p:cTn id="51" dur="1000"/>
                                        <p:tgtEl>
                                          <p:spTgt spid="64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P spid="64521" grpId="0" build="p"/>
      <p:bldP spid="645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267855" y="1082675"/>
            <a:ext cx="1192414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rPr>
              <a:t>       </a:t>
            </a:r>
            <a:r>
              <a:rPr lang="en-US" altLang="zh-CN" sz="2400" dirty="0">
                <a:solidFill>
                  <a:srgbClr val="FFFFCC"/>
                </a:solidFill>
                <a:latin typeface="华文新魏" panose="02010800040101010101" pitchFamily="2" charset="-122"/>
                <a:ea typeface="华文新魏" panose="02010800040101010101" pitchFamily="2" charset="-122"/>
              </a:rPr>
              <a:t>⒌</a:t>
            </a:r>
            <a:r>
              <a:rPr lang="zh-CN" altLang="en-US" sz="2400" dirty="0">
                <a:solidFill>
                  <a:srgbClr val="FFFFCC"/>
                </a:solidFill>
                <a:latin typeface="Arial" panose="020B0604020202020204" pitchFamily="34" charset="0"/>
                <a:ea typeface="楷体_GB2312" pitchFamily="49" charset="-122"/>
              </a:rPr>
              <a:t>求自然数</a:t>
            </a:r>
            <a:r>
              <a:rPr lang="en-US" altLang="zh-CN" sz="2400" dirty="0">
                <a:solidFill>
                  <a:srgbClr val="FFFFCC"/>
                </a:solidFill>
                <a:latin typeface="Arial" panose="020B0604020202020204" pitchFamily="34" charset="0"/>
                <a:ea typeface="楷体_GB2312" pitchFamily="49" charset="-122"/>
              </a:rPr>
              <a:t>m</a:t>
            </a:r>
            <a:r>
              <a:rPr lang="zh-CN" altLang="en-US" sz="2400" dirty="0">
                <a:solidFill>
                  <a:srgbClr val="FFFFCC"/>
                </a:solidFill>
                <a:latin typeface="Arial" panose="020B0604020202020204" pitchFamily="34" charset="0"/>
                <a:ea typeface="楷体_GB2312" pitchFamily="49" charset="-122"/>
              </a:rPr>
              <a:t>和</a:t>
            </a:r>
            <a:r>
              <a:rPr lang="en-US" altLang="zh-CN" sz="2400" dirty="0">
                <a:solidFill>
                  <a:srgbClr val="FFFFCC"/>
                </a:solidFill>
                <a:latin typeface="Arial" panose="020B0604020202020204" pitchFamily="34" charset="0"/>
                <a:ea typeface="楷体_GB2312" pitchFamily="49" charset="-122"/>
              </a:rPr>
              <a:t>n</a:t>
            </a:r>
            <a:r>
              <a:rPr lang="zh-CN" altLang="en-US" sz="2400" dirty="0">
                <a:solidFill>
                  <a:srgbClr val="FFFFCC"/>
                </a:solidFill>
                <a:latin typeface="Arial" panose="020B0604020202020204" pitchFamily="34" charset="0"/>
                <a:ea typeface="楷体_GB2312" pitchFamily="49" charset="-122"/>
              </a:rPr>
              <a:t>的最大公约数（用</a:t>
            </a:r>
            <a:r>
              <a:rPr lang="en-US" altLang="zh-CN" sz="2400" dirty="0">
                <a:solidFill>
                  <a:srgbClr val="FFFFCC"/>
                </a:solidFill>
                <a:latin typeface="Arial" panose="020B0604020202020204" pitchFamily="34" charset="0"/>
                <a:ea typeface="楷体_GB2312" pitchFamily="49" charset="-122"/>
              </a:rPr>
              <a:t>while</a:t>
            </a:r>
            <a:r>
              <a:rPr lang="zh-CN" altLang="en-US" sz="2400" dirty="0">
                <a:solidFill>
                  <a:srgbClr val="FFFFCC"/>
                </a:solidFill>
                <a:latin typeface="Arial" panose="020B0604020202020204" pitchFamily="34" charset="0"/>
                <a:ea typeface="楷体_GB2312" pitchFamily="49" charset="-122"/>
              </a:rPr>
              <a:t>循环实现）。</a:t>
            </a:r>
            <a:endParaRPr lang="zh-CN" altLang="en-US" sz="2400" dirty="0">
              <a:solidFill>
                <a:srgbClr val="FFFFCC"/>
              </a:solidFill>
              <a:latin typeface="Arial" panose="020B0604020202020204" pitchFamily="34" charset="0"/>
              <a:ea typeface="楷体_GB2312" pitchFamily="49" charset="-122"/>
            </a:endParaRPr>
          </a:p>
        </p:txBody>
      </p:sp>
      <p:sp>
        <p:nvSpPr>
          <p:cNvPr id="51204" name="Text Box 4"/>
          <p:cNvSpPr txBox="1">
            <a:spLocks noChangeArrowheads="1"/>
          </p:cNvSpPr>
          <p:nvPr/>
        </p:nvSpPr>
        <p:spPr bwMode="auto">
          <a:xfrm>
            <a:off x="900979" y="1474354"/>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提示：</a:t>
            </a:r>
            <a:endParaRPr lang="zh-CN" altLang="en-US" sz="2400" dirty="0">
              <a:solidFill>
                <a:srgbClr val="FFFFCC"/>
              </a:solidFill>
              <a:latin typeface="Arial" panose="020B0604020202020204" pitchFamily="34" charset="0"/>
              <a:ea typeface="楷体_GB2312" pitchFamily="49" charset="-122"/>
            </a:endParaRPr>
          </a:p>
        </p:txBody>
      </p:sp>
      <p:sp>
        <p:nvSpPr>
          <p:cNvPr id="51205" name="Text Box 5"/>
          <p:cNvSpPr txBox="1">
            <a:spLocks noChangeArrowheads="1"/>
          </p:cNvSpPr>
          <p:nvPr/>
        </p:nvSpPr>
        <p:spPr bwMode="auto">
          <a:xfrm>
            <a:off x="940667" y="1844243"/>
            <a:ext cx="84613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rPr>
              <a:t>①</a:t>
            </a:r>
            <a:r>
              <a:rPr lang="zh-CN" altLang="en-US" sz="2400" dirty="0">
                <a:solidFill>
                  <a:srgbClr val="FFFFCC"/>
                </a:solidFill>
                <a:latin typeface="Arial" panose="020B0604020202020204" pitchFamily="34" charset="0"/>
                <a:ea typeface="楷体_GB2312" pitchFamily="49" charset="-122"/>
              </a:rPr>
              <a:t>比较</a:t>
            </a:r>
            <a:r>
              <a:rPr lang="en-US" altLang="zh-CN" sz="2400" dirty="0">
                <a:solidFill>
                  <a:srgbClr val="FFFFCC"/>
                </a:solidFill>
                <a:latin typeface="Arial" panose="020B0604020202020204" pitchFamily="34" charset="0"/>
                <a:ea typeface="楷体_GB2312" pitchFamily="49" charset="-122"/>
              </a:rPr>
              <a:t>m</a:t>
            </a:r>
            <a:r>
              <a:rPr lang="zh-CN" altLang="en-US" sz="2400" dirty="0">
                <a:solidFill>
                  <a:srgbClr val="FFFFCC"/>
                </a:solidFill>
                <a:latin typeface="Arial" panose="020B0604020202020204" pitchFamily="34" charset="0"/>
                <a:ea typeface="楷体_GB2312" pitchFamily="49" charset="-122"/>
              </a:rPr>
              <a:t>和</a:t>
            </a:r>
            <a:r>
              <a:rPr lang="en-US" altLang="zh-CN" sz="2400" dirty="0">
                <a:solidFill>
                  <a:srgbClr val="FFFFCC"/>
                </a:solidFill>
                <a:latin typeface="Arial" panose="020B0604020202020204" pitchFamily="34" charset="0"/>
                <a:ea typeface="楷体_GB2312" pitchFamily="49" charset="-122"/>
              </a:rPr>
              <a:t>n</a:t>
            </a:r>
            <a:r>
              <a:rPr lang="zh-CN" altLang="en-US" sz="2400" dirty="0">
                <a:solidFill>
                  <a:srgbClr val="FFFFCC"/>
                </a:solidFill>
                <a:latin typeface="Arial" panose="020B0604020202020204" pitchFamily="34" charset="0"/>
                <a:ea typeface="楷体_GB2312" pitchFamily="49" charset="-122"/>
              </a:rPr>
              <a:t>的大小，如</a:t>
            </a:r>
            <a:r>
              <a:rPr lang="en-US" altLang="zh-CN" sz="2400" dirty="0">
                <a:solidFill>
                  <a:srgbClr val="FFFFCC"/>
                </a:solidFill>
                <a:latin typeface="Arial" panose="020B0604020202020204" pitchFamily="34" charset="0"/>
                <a:ea typeface="楷体_GB2312" pitchFamily="49" charset="-122"/>
              </a:rPr>
              <a:t>n&gt;m</a:t>
            </a:r>
            <a:r>
              <a:rPr lang="zh-CN" altLang="en-US" sz="2400" dirty="0">
                <a:solidFill>
                  <a:srgbClr val="FFFFCC"/>
                </a:solidFill>
                <a:latin typeface="Arial" panose="020B0604020202020204" pitchFamily="34" charset="0"/>
                <a:ea typeface="楷体_GB2312" pitchFamily="49" charset="-122"/>
              </a:rPr>
              <a:t>，两者交换；</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CC"/>
                </a:solidFill>
                <a:latin typeface="Arial" panose="020B0604020202020204" pitchFamily="34" charset="0"/>
                <a:ea typeface="华文新魏" panose="02010800040101010101" pitchFamily="2" charset="-122"/>
              </a:rPr>
              <a:t>②</a:t>
            </a:r>
            <a:r>
              <a:rPr lang="zh-CN" altLang="en-US" sz="2400" dirty="0">
                <a:solidFill>
                  <a:srgbClr val="FFFFCC"/>
                </a:solidFill>
                <a:latin typeface="Arial" panose="020B0604020202020204" pitchFamily="34" charset="0"/>
                <a:ea typeface="楷体_GB2312" pitchFamily="49" charset="-122"/>
              </a:rPr>
              <a:t>求</a:t>
            </a:r>
            <a:r>
              <a:rPr lang="en-US" altLang="zh-CN" sz="2400" dirty="0">
                <a:solidFill>
                  <a:srgbClr val="FFFFCC"/>
                </a:solidFill>
                <a:latin typeface="Arial" panose="020B0604020202020204" pitchFamily="34" charset="0"/>
                <a:ea typeface="楷体_GB2312" pitchFamily="49" charset="-122"/>
              </a:rPr>
              <a:t>m</a:t>
            </a:r>
            <a:r>
              <a:rPr lang="zh-CN" altLang="en-US" sz="2400" dirty="0">
                <a:solidFill>
                  <a:srgbClr val="FFFFCC"/>
                </a:solidFill>
                <a:latin typeface="Arial" panose="020B0604020202020204" pitchFamily="34" charset="0"/>
                <a:ea typeface="楷体_GB2312" pitchFamily="49" charset="-122"/>
              </a:rPr>
              <a:t>被</a:t>
            </a:r>
            <a:r>
              <a:rPr lang="en-US" altLang="zh-CN" sz="2400" dirty="0">
                <a:solidFill>
                  <a:srgbClr val="FFFFCC"/>
                </a:solidFill>
                <a:latin typeface="Arial" panose="020B0604020202020204" pitchFamily="34" charset="0"/>
                <a:ea typeface="楷体_GB2312" pitchFamily="49" charset="-122"/>
              </a:rPr>
              <a:t>n</a:t>
            </a:r>
            <a:r>
              <a:rPr lang="zh-CN" altLang="en-US" sz="2400" dirty="0">
                <a:solidFill>
                  <a:srgbClr val="FFFFCC"/>
                </a:solidFill>
                <a:latin typeface="Arial" panose="020B0604020202020204" pitchFamily="34" charset="0"/>
                <a:ea typeface="楷体_GB2312" pitchFamily="49" charset="-122"/>
              </a:rPr>
              <a:t>除的余数</a:t>
            </a:r>
            <a:r>
              <a:rPr lang="en-US" altLang="zh-CN" sz="2400" dirty="0">
                <a:solidFill>
                  <a:srgbClr val="FFFFCC"/>
                </a:solidFill>
                <a:latin typeface="Arial" panose="020B0604020202020204" pitchFamily="34" charset="0"/>
                <a:ea typeface="楷体_GB2312" pitchFamily="49" charset="-122"/>
              </a:rPr>
              <a:t>k</a:t>
            </a:r>
            <a:r>
              <a:rPr lang="zh-CN" altLang="en-US" sz="2400" dirty="0">
                <a:solidFill>
                  <a:srgbClr val="FFFFCC"/>
                </a:solidFill>
                <a:latin typeface="Arial" panose="020B0604020202020204" pitchFamily="34" charset="0"/>
                <a:ea typeface="楷体_GB2312" pitchFamily="49" charset="-122"/>
              </a:rPr>
              <a:t>；</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CC"/>
                </a:solidFill>
                <a:latin typeface="Arial" panose="020B0604020202020204" pitchFamily="34" charset="0"/>
                <a:ea typeface="华文新魏" panose="02010800040101010101" pitchFamily="2" charset="-122"/>
              </a:rPr>
              <a:t>③</a:t>
            </a:r>
            <a:r>
              <a:rPr lang="zh-CN" altLang="en-US" sz="2400" dirty="0">
                <a:solidFill>
                  <a:srgbClr val="FFFFCC"/>
                </a:solidFill>
                <a:latin typeface="Arial" panose="020B0604020202020204" pitchFamily="34" charset="0"/>
                <a:ea typeface="楷体_GB2312" pitchFamily="49" charset="-122"/>
              </a:rPr>
              <a:t>如果</a:t>
            </a:r>
            <a:r>
              <a:rPr lang="en-US" altLang="zh-CN" sz="2400" dirty="0">
                <a:solidFill>
                  <a:srgbClr val="FFFFCC"/>
                </a:solidFill>
                <a:latin typeface="Arial" panose="020B0604020202020204" pitchFamily="34" charset="0"/>
                <a:ea typeface="楷体_GB2312" pitchFamily="49" charset="-122"/>
              </a:rPr>
              <a:t>k</a:t>
            </a:r>
            <a:r>
              <a:rPr lang="zh-CN" altLang="en-US" sz="2400" dirty="0">
                <a:solidFill>
                  <a:srgbClr val="FFFFCC"/>
                </a:solidFill>
                <a:latin typeface="Arial" panose="020B0604020202020204" pitchFamily="34" charset="0"/>
                <a:ea typeface="楷体_GB2312" pitchFamily="49" charset="-122"/>
              </a:rPr>
              <a:t>为</a:t>
            </a:r>
            <a:r>
              <a:rPr lang="en-US" altLang="zh-CN" sz="2400" dirty="0">
                <a:solidFill>
                  <a:srgbClr val="FFFFCC"/>
                </a:solidFill>
                <a:latin typeface="Arial" panose="020B0604020202020204" pitchFamily="34" charset="0"/>
                <a:ea typeface="楷体_GB2312" pitchFamily="49" charset="-122"/>
              </a:rPr>
              <a:t>0</a:t>
            </a:r>
            <a:r>
              <a:rPr lang="zh-CN" altLang="en-US" sz="2400" dirty="0">
                <a:solidFill>
                  <a:srgbClr val="FFFFCC"/>
                </a:solidFill>
                <a:latin typeface="Arial" panose="020B0604020202020204" pitchFamily="34" charset="0"/>
                <a:ea typeface="楷体_GB2312" pitchFamily="49" charset="-122"/>
              </a:rPr>
              <a:t>，除数</a:t>
            </a:r>
            <a:r>
              <a:rPr lang="en-US" altLang="zh-CN" sz="2400" dirty="0">
                <a:solidFill>
                  <a:srgbClr val="FFFFCC"/>
                </a:solidFill>
                <a:latin typeface="Arial" panose="020B0604020202020204" pitchFamily="34" charset="0"/>
                <a:ea typeface="楷体_GB2312" pitchFamily="49" charset="-122"/>
              </a:rPr>
              <a:t>n</a:t>
            </a:r>
            <a:r>
              <a:rPr lang="zh-CN" altLang="en-US" sz="2400" dirty="0">
                <a:solidFill>
                  <a:srgbClr val="FFFFCC"/>
                </a:solidFill>
                <a:latin typeface="Arial" panose="020B0604020202020204" pitchFamily="34" charset="0"/>
                <a:ea typeface="楷体_GB2312" pitchFamily="49" charset="-122"/>
              </a:rPr>
              <a:t>为最大公约数；</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CC"/>
                </a:solidFill>
                <a:latin typeface="Arial" panose="020B0604020202020204" pitchFamily="34" charset="0"/>
                <a:ea typeface="华文新魏" panose="02010800040101010101" pitchFamily="2" charset="-122"/>
              </a:rPr>
              <a:t>④</a:t>
            </a:r>
            <a:r>
              <a:rPr lang="zh-CN" altLang="en-US" sz="2400" dirty="0">
                <a:solidFill>
                  <a:srgbClr val="FFFFCC"/>
                </a:solidFill>
                <a:latin typeface="Arial" panose="020B0604020202020204" pitchFamily="34" charset="0"/>
                <a:ea typeface="楷体_GB2312" pitchFamily="49" charset="-122"/>
              </a:rPr>
              <a:t>如果</a:t>
            </a:r>
            <a:r>
              <a:rPr lang="en-US" altLang="zh-CN" sz="2400" dirty="0">
                <a:solidFill>
                  <a:srgbClr val="FFFFCC"/>
                </a:solidFill>
                <a:latin typeface="Arial" panose="020B0604020202020204" pitchFamily="34" charset="0"/>
                <a:ea typeface="楷体_GB2312" pitchFamily="49" charset="-122"/>
              </a:rPr>
              <a:t>k</a:t>
            </a:r>
            <a:r>
              <a:rPr lang="zh-CN" altLang="en-US" sz="2400" dirty="0">
                <a:solidFill>
                  <a:srgbClr val="FFFFCC"/>
                </a:solidFill>
                <a:latin typeface="Arial" panose="020B0604020202020204" pitchFamily="34" charset="0"/>
                <a:ea typeface="楷体_GB2312" pitchFamily="49" charset="-122"/>
              </a:rPr>
              <a:t>不为</a:t>
            </a:r>
            <a:r>
              <a:rPr lang="en-US" altLang="zh-CN" sz="2400" dirty="0">
                <a:solidFill>
                  <a:srgbClr val="FFFFCC"/>
                </a:solidFill>
                <a:latin typeface="Arial" panose="020B0604020202020204" pitchFamily="34" charset="0"/>
                <a:ea typeface="楷体_GB2312" pitchFamily="49" charset="-122"/>
              </a:rPr>
              <a:t>0</a:t>
            </a:r>
            <a:r>
              <a:rPr lang="zh-CN" altLang="en-US" sz="2400" dirty="0">
                <a:solidFill>
                  <a:srgbClr val="FFFFCC"/>
                </a:solidFill>
                <a:latin typeface="Arial" panose="020B0604020202020204" pitchFamily="34" charset="0"/>
                <a:ea typeface="楷体_GB2312" pitchFamily="49" charset="-122"/>
              </a:rPr>
              <a:t>，原除数作为新的被除数</a:t>
            </a:r>
            <a:r>
              <a:rPr lang="en-US" altLang="zh-CN" sz="2400" dirty="0">
                <a:solidFill>
                  <a:srgbClr val="FFFFCC"/>
                </a:solidFill>
                <a:latin typeface="Arial" panose="020B0604020202020204" pitchFamily="34" charset="0"/>
                <a:ea typeface="楷体_GB2312" pitchFamily="49" charset="-122"/>
              </a:rPr>
              <a:t>m</a:t>
            </a:r>
            <a:r>
              <a:rPr lang="zh-CN" altLang="en-US" sz="2400" dirty="0">
                <a:solidFill>
                  <a:srgbClr val="FFFFCC"/>
                </a:solidFill>
                <a:latin typeface="Arial" panose="020B0604020202020204" pitchFamily="34" charset="0"/>
                <a:ea typeface="楷体_GB2312" pitchFamily="49" charset="-122"/>
              </a:rPr>
              <a:t>，余数作为新除数，</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继续</a:t>
            </a:r>
            <a:r>
              <a:rPr lang="zh-CN" altLang="en-US" sz="2400" dirty="0">
                <a:solidFill>
                  <a:srgbClr val="FFFFCC"/>
                </a:solidFill>
                <a:latin typeface="Arial" panose="020B0604020202020204" pitchFamily="34" charset="0"/>
                <a:ea typeface="华文新魏" panose="02010800040101010101" pitchFamily="2" charset="-122"/>
              </a:rPr>
              <a:t>②</a:t>
            </a:r>
            <a:r>
              <a:rPr lang="zh-CN" altLang="en-US" sz="2400" dirty="0">
                <a:solidFill>
                  <a:srgbClr val="FFFFCC"/>
                </a:solidFill>
                <a:latin typeface="Arial" panose="020B0604020202020204" pitchFamily="34" charset="0"/>
                <a:ea typeface="楷体_GB2312" pitchFamily="49" charset="-122"/>
              </a:rPr>
              <a:t>。</a:t>
            </a:r>
            <a:endParaRPr lang="zh-CN" altLang="en-US" sz="2400" dirty="0">
              <a:solidFill>
                <a:srgbClr val="FFFFCC"/>
              </a:solidFill>
              <a:latin typeface="Arial" panose="020B0604020202020204" pitchFamily="34" charset="0"/>
              <a:ea typeface="楷体_GB2312" pitchFamily="49" charset="-122"/>
            </a:endParaRPr>
          </a:p>
        </p:txBody>
      </p:sp>
      <p:sp>
        <p:nvSpPr>
          <p:cNvPr id="51206" name="Text Box 6"/>
          <p:cNvSpPr txBox="1">
            <a:spLocks noChangeArrowheads="1"/>
          </p:cNvSpPr>
          <p:nvPr/>
        </p:nvSpPr>
        <p:spPr bwMode="auto">
          <a:xfrm>
            <a:off x="900979" y="3821113"/>
            <a:ext cx="305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华文新魏" panose="02010800040101010101" pitchFamily="2" charset="-122"/>
                <a:ea typeface="华文新魏" panose="02010800040101010101" pitchFamily="2" charset="-122"/>
              </a:rPr>
              <a:t>⒍</a:t>
            </a:r>
            <a:r>
              <a:rPr lang="zh-CN" altLang="zh-CN" sz="2400" dirty="0">
                <a:solidFill>
                  <a:srgbClr val="FFFFCC"/>
                </a:solidFill>
                <a:latin typeface="Arial" panose="020B0604020202020204" pitchFamily="34" charset="0"/>
                <a:ea typeface="楷体_GB2312" pitchFamily="49" charset="-122"/>
              </a:rPr>
              <a:t>用迭代法求</a:t>
            </a:r>
            <a:r>
              <a:rPr lang="en-US" altLang="zh-CN" sz="2400" dirty="0" err="1">
                <a:solidFill>
                  <a:srgbClr val="FFFFCC"/>
                </a:solidFill>
                <a:latin typeface="Arial" panose="020B0604020202020204" pitchFamily="34" charset="0"/>
                <a:ea typeface="楷体_GB2312" pitchFamily="49" charset="-122"/>
              </a:rPr>
              <a:t>cosX</a:t>
            </a:r>
            <a:r>
              <a:rPr lang="zh-CN" altLang="en-US" sz="2400" dirty="0">
                <a:solidFill>
                  <a:srgbClr val="FFFFCC"/>
                </a:solidFill>
                <a:latin typeface="Arial" panose="020B0604020202020204" pitchFamily="34" charset="0"/>
                <a:ea typeface="楷体_GB2312" pitchFamily="49" charset="-122"/>
              </a:rPr>
              <a:t>。</a:t>
            </a:r>
            <a:endParaRPr lang="zh-CN" altLang="en-US" sz="2400" dirty="0">
              <a:solidFill>
                <a:srgbClr val="FFFFCC"/>
              </a:solidFill>
              <a:latin typeface="Arial" panose="020B0604020202020204" pitchFamily="34" charset="0"/>
              <a:ea typeface="楷体_GB2312" pitchFamily="49" charset="-122"/>
            </a:endParaRPr>
          </a:p>
        </p:txBody>
      </p:sp>
      <p:sp>
        <p:nvSpPr>
          <p:cNvPr id="51207" name="Text Box 7"/>
          <p:cNvSpPr txBox="1">
            <a:spLocks noChangeArrowheads="1"/>
          </p:cNvSpPr>
          <p:nvPr/>
        </p:nvSpPr>
        <p:spPr bwMode="auto">
          <a:xfrm>
            <a:off x="900979" y="4278313"/>
            <a:ext cx="56070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华文新魏" panose="02010800040101010101" pitchFamily="2" charset="-122"/>
                <a:ea typeface="华文新魏" panose="02010800040101010101" pitchFamily="2" charset="-122"/>
              </a:rPr>
              <a:t>⒎</a:t>
            </a:r>
            <a:r>
              <a:rPr lang="zh-CN" altLang="en-US" sz="2400" dirty="0">
                <a:solidFill>
                  <a:srgbClr val="FFFFCC"/>
                </a:solidFill>
                <a:latin typeface="Arial" panose="020B0604020202020204" pitchFamily="34" charset="0"/>
                <a:ea typeface="楷体_GB2312" pitchFamily="49" charset="-122"/>
              </a:rPr>
              <a:t>求</a:t>
            </a:r>
            <a:r>
              <a:rPr lang="en-US" altLang="zh-CN" sz="2400" dirty="0">
                <a:solidFill>
                  <a:srgbClr val="FFFFCC"/>
                </a:solidFill>
                <a:latin typeface="Arial" panose="020B0604020202020204" pitchFamily="34" charset="0"/>
                <a:ea typeface="楷体_GB2312" pitchFamily="49" charset="-122"/>
              </a:rPr>
              <a:t>Fibonacci</a:t>
            </a:r>
            <a:r>
              <a:rPr lang="zh-CN" altLang="en-US" sz="2400" dirty="0">
                <a:solidFill>
                  <a:srgbClr val="FFFFCC"/>
                </a:solidFill>
                <a:latin typeface="Arial" panose="020B0604020202020204" pitchFamily="34" charset="0"/>
                <a:ea typeface="楷体_GB2312" pitchFamily="49" charset="-122"/>
              </a:rPr>
              <a:t>级数</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      </a:t>
            </a:r>
            <a:r>
              <a:rPr lang="en-US" altLang="zh-CN" sz="2400" dirty="0">
                <a:solidFill>
                  <a:srgbClr val="FFFFCC"/>
                </a:solidFill>
                <a:latin typeface="Arial" panose="020B0604020202020204" pitchFamily="34" charset="0"/>
                <a:ea typeface="楷体_GB2312" pitchFamily="49" charset="-122"/>
              </a:rPr>
              <a:t>1</a:t>
            </a:r>
            <a:r>
              <a:rPr lang="zh-CN" altLang="en-US"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1</a:t>
            </a:r>
            <a:r>
              <a:rPr lang="zh-CN" altLang="en-US"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2</a:t>
            </a:r>
            <a:r>
              <a:rPr lang="zh-CN" altLang="en-US"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3</a:t>
            </a:r>
            <a:r>
              <a:rPr lang="zh-CN" altLang="en-US"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5</a:t>
            </a:r>
            <a:r>
              <a:rPr lang="zh-CN" altLang="en-US"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8</a:t>
            </a:r>
            <a:r>
              <a:rPr lang="zh-CN" altLang="en-US"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13</a:t>
            </a:r>
            <a:r>
              <a:rPr lang="zh-CN" altLang="en-US"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21</a:t>
            </a:r>
            <a:r>
              <a:rPr lang="zh-CN" altLang="en-US"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34….</a:t>
            </a:r>
            <a:endParaRPr lang="en-US" altLang="zh-CN" sz="2400" dirty="0">
              <a:solidFill>
                <a:srgbClr val="FFFFCC"/>
              </a:solidFill>
              <a:latin typeface="Arial" panose="020B0604020202020204" pitchFamily="34" charset="0"/>
              <a:ea typeface="楷体_GB2312" pitchFamily="49" charset="-122"/>
            </a:endParaRPr>
          </a:p>
        </p:txBody>
      </p:sp>
      <p:sp>
        <p:nvSpPr>
          <p:cNvPr id="99335" name="Rectangle 8"/>
          <p:cNvSpPr>
            <a:spLocks noGrp="1" noChangeArrowheads="1"/>
          </p:cNvSpPr>
          <p:nvPr>
            <p:ph type="title"/>
          </p:nvPr>
        </p:nvSpPr>
        <p:spPr>
          <a:xfrm>
            <a:off x="940667" y="442264"/>
            <a:ext cx="2149419" cy="4572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eaLnBrk="1" hangingPunct="1"/>
            <a:r>
              <a:rPr lang="zh-CN" altLang="en-US" sz="2400" b="1" dirty="0">
                <a:solidFill>
                  <a:srgbClr val="FFFF66"/>
                </a:solidFill>
                <a:ea typeface="楷体_GB2312" pitchFamily="49" charset="-122"/>
              </a:rPr>
              <a:t>迭代法思考题</a:t>
            </a:r>
            <a:endParaRPr lang="zh-CN" altLang="en-US" sz="2400" b="1" dirty="0">
              <a:solidFill>
                <a:srgbClr val="FFFF66"/>
              </a:solidFill>
              <a:ea typeface="楷体_GB2312" pitchFamily="49" charset="-122"/>
            </a:endParaRPr>
          </a:p>
        </p:txBody>
      </p:sp>
      <p:sp>
        <p:nvSpPr>
          <p:cNvPr id="51209" name="Text Box 9"/>
          <p:cNvSpPr txBox="1">
            <a:spLocks noChangeArrowheads="1"/>
          </p:cNvSpPr>
          <p:nvPr/>
        </p:nvSpPr>
        <p:spPr bwMode="auto">
          <a:xfrm>
            <a:off x="940667" y="5140758"/>
            <a:ext cx="497794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dirty="0">
                <a:solidFill>
                  <a:srgbClr val="FFFFCC"/>
                </a:solidFill>
                <a:latin typeface="华文新魏" panose="02010800040101010101" pitchFamily="2" charset="-122"/>
                <a:ea typeface="华文新魏" panose="02010800040101010101" pitchFamily="2" charset="-122"/>
              </a:rPr>
              <a:t>⒏</a:t>
            </a:r>
            <a:r>
              <a:rPr lang="zh-CN" altLang="zh-CN" sz="2400" dirty="0">
                <a:solidFill>
                  <a:srgbClr val="FFFFCC"/>
                </a:solidFill>
                <a:latin typeface="Arial" panose="020B0604020202020204" pitchFamily="34" charset="0"/>
                <a:ea typeface="楷体_GB2312" pitchFamily="49" charset="-122"/>
              </a:rPr>
              <a:t>用牛顿迭代法求方程</a:t>
            </a:r>
            <a:r>
              <a:rPr lang="en-US" altLang="zh-CN" sz="2400" dirty="0">
                <a:solidFill>
                  <a:srgbClr val="FFFFCC"/>
                </a:solidFill>
                <a:latin typeface="Arial" panose="020B0604020202020204" pitchFamily="34" charset="0"/>
                <a:ea typeface="楷体_GB2312" pitchFamily="49" charset="-122"/>
              </a:rPr>
              <a:t>f(x)=0</a:t>
            </a:r>
            <a:r>
              <a:rPr lang="zh-CN" altLang="zh-CN" sz="2400" dirty="0">
                <a:solidFill>
                  <a:srgbClr val="FFFFCC"/>
                </a:solidFill>
                <a:latin typeface="Arial" panose="020B0604020202020204" pitchFamily="34" charset="0"/>
                <a:ea typeface="楷体_GB2312" pitchFamily="49" charset="-122"/>
              </a:rPr>
              <a:t>的根。</a:t>
            </a:r>
            <a:endParaRPr lang="zh-CN" altLang="en-US" sz="2400" dirty="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utoUpdateAnimBg="0"/>
      <p:bldP spid="51205" grpId="0" autoUpdateAnimBg="0"/>
      <p:bldP spid="51206" grpId="0" autoUpdateAnimBg="0"/>
      <p:bldP spid="51207" grpId="0" autoUpdateAnimBg="0"/>
      <p:bldP spid="5120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77091" y="381000"/>
            <a:ext cx="9705109" cy="457200"/>
          </a:xfrm>
        </p:spPr>
        <p:txBody>
          <a:bodyPr/>
          <a:lstStyle/>
          <a:p>
            <a:pPr algn="l" eaLnBrk="1" hangingPunct="1"/>
            <a:r>
              <a:rPr lang="en-US" altLang="zh-CN" sz="2400" b="1" dirty="0">
                <a:solidFill>
                  <a:srgbClr val="FFFFCC"/>
                </a:solidFill>
                <a:latin typeface="华文新魏" panose="02010800040101010101" pitchFamily="2" charset="-122"/>
                <a:ea typeface="华文新魏" panose="02010800040101010101" pitchFamily="2" charset="-122"/>
              </a:rPr>
              <a:t>       ⒊</a:t>
            </a:r>
            <a:r>
              <a:rPr lang="zh-CN" altLang="en-US" sz="2400" b="1" dirty="0">
                <a:solidFill>
                  <a:srgbClr val="FFFFCC"/>
                </a:solidFill>
                <a:latin typeface="楷体_GB2312" pitchFamily="49" charset="-122"/>
                <a:ea typeface="楷体_GB2312" pitchFamily="49" charset="-122"/>
              </a:rPr>
              <a:t>循环结构</a:t>
            </a:r>
            <a:r>
              <a:rPr lang="en-US" altLang="zh-CN" sz="2400" b="1" dirty="0">
                <a:solidFill>
                  <a:srgbClr val="FFFFCC"/>
                </a:solidFill>
                <a:latin typeface="Arial" panose="020B0604020202020204" pitchFamily="34" charset="0"/>
                <a:ea typeface="华文新魏" panose="02010800040101010101" pitchFamily="2" charset="-122"/>
              </a:rPr>
              <a:t>Repetition</a:t>
            </a:r>
            <a:endParaRPr lang="en-US" altLang="zh-CN" sz="2400" b="1" dirty="0">
              <a:solidFill>
                <a:srgbClr val="FFFFCC"/>
              </a:solidFill>
              <a:latin typeface="Arial" panose="020B0604020202020204" pitchFamily="34" charset="0"/>
              <a:ea typeface="华文新魏" panose="02010800040101010101" pitchFamily="2" charset="-122"/>
            </a:endParaRPr>
          </a:p>
        </p:txBody>
      </p:sp>
      <p:sp>
        <p:nvSpPr>
          <p:cNvPr id="8227" name="Text Box 35"/>
          <p:cNvSpPr txBox="1">
            <a:spLocks noChangeArrowheads="1"/>
          </p:cNvSpPr>
          <p:nvPr/>
        </p:nvSpPr>
        <p:spPr bwMode="auto">
          <a:xfrm>
            <a:off x="854364" y="80327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FFCC"/>
                </a:solidFill>
                <a:ea typeface="华文行楷" panose="02010800040101010101" pitchFamily="2" charset="-122"/>
              </a:rPr>
              <a:t>⑴</a:t>
            </a:r>
            <a:r>
              <a:rPr lang="zh-CN" altLang="en-US" sz="2400" dirty="0">
                <a:solidFill>
                  <a:srgbClr val="00FFCC"/>
                </a:solidFill>
                <a:ea typeface="楷体_GB2312" pitchFamily="49" charset="-122"/>
              </a:rPr>
              <a:t>当型循环</a:t>
            </a:r>
            <a:endParaRPr lang="zh-CN" altLang="en-US" sz="2400" dirty="0">
              <a:solidFill>
                <a:srgbClr val="00FFCC"/>
              </a:solidFill>
              <a:ea typeface="楷体_GB2312" pitchFamily="49" charset="-122"/>
            </a:endParaRPr>
          </a:p>
        </p:txBody>
      </p:sp>
      <p:sp>
        <p:nvSpPr>
          <p:cNvPr id="8228" name="Text Box 36"/>
          <p:cNvSpPr txBox="1">
            <a:spLocks noChangeArrowheads="1"/>
          </p:cNvSpPr>
          <p:nvPr/>
        </p:nvSpPr>
        <p:spPr bwMode="auto">
          <a:xfrm>
            <a:off x="473365" y="1219201"/>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381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a:spcBef>
                <a:spcPct val="0"/>
              </a:spcBef>
              <a:buFontTx/>
              <a:buNone/>
            </a:pPr>
            <a:r>
              <a:rPr lang="en-US" altLang="zh-CN" sz="1800">
                <a:solidFill>
                  <a:srgbClr val="FFFF00"/>
                </a:solidFill>
                <a:latin typeface="Arial" panose="020B0604020202020204" pitchFamily="34" charset="0"/>
              </a:rPr>
              <a:t>while c is true </a:t>
            </a:r>
            <a:endParaRPr lang="en-US" altLang="zh-CN" sz="1800">
              <a:solidFill>
                <a:srgbClr val="FFFF00"/>
              </a:solidFill>
              <a:latin typeface="Arial" panose="020B0604020202020204" pitchFamily="34" charset="0"/>
            </a:endParaRPr>
          </a:p>
          <a:p>
            <a:pPr lvl="2">
              <a:spcBef>
                <a:spcPct val="0"/>
              </a:spcBef>
              <a:buFontTx/>
              <a:buNone/>
            </a:pPr>
            <a:r>
              <a:rPr lang="en-US" altLang="zh-CN" sz="1800">
                <a:solidFill>
                  <a:srgbClr val="FFFF00"/>
                </a:solidFill>
                <a:latin typeface="Arial" panose="020B0604020202020204" pitchFamily="34" charset="0"/>
              </a:rPr>
              <a:t>do  f</a:t>
            </a:r>
            <a:endParaRPr lang="en-US" altLang="zh-CN" sz="1800">
              <a:solidFill>
                <a:srgbClr val="FFFF00"/>
              </a:solidFill>
              <a:latin typeface="Arial" panose="020B0604020202020204" pitchFamily="34" charset="0"/>
              <a:ea typeface="楷体_GB2312" pitchFamily="49" charset="-122"/>
            </a:endParaRPr>
          </a:p>
        </p:txBody>
      </p:sp>
      <p:sp>
        <p:nvSpPr>
          <p:cNvPr id="8229" name="Line 37"/>
          <p:cNvSpPr>
            <a:spLocks noChangeShapeType="1"/>
          </p:cNvSpPr>
          <p:nvPr/>
        </p:nvSpPr>
        <p:spPr bwMode="auto">
          <a:xfrm>
            <a:off x="2073564" y="2133600"/>
            <a:ext cx="0" cy="381000"/>
          </a:xfrm>
          <a:prstGeom prst="line">
            <a:avLst/>
          </a:prstGeom>
          <a:noFill/>
          <a:ln w="12700">
            <a:solidFill>
              <a:srgbClr val="FFFF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0" name="AutoShape 38"/>
          <p:cNvSpPr>
            <a:spLocks noChangeArrowheads="1"/>
          </p:cNvSpPr>
          <p:nvPr/>
        </p:nvSpPr>
        <p:spPr bwMode="auto">
          <a:xfrm>
            <a:off x="1311564" y="2514600"/>
            <a:ext cx="1524000" cy="762000"/>
          </a:xfrm>
          <a:prstGeom prst="flowChartDecision">
            <a:avLst/>
          </a:prstGeom>
          <a:noFill/>
          <a:ln w="12700">
            <a:solidFill>
              <a:srgbClr val="FFFFCC"/>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CC"/>
                </a:solidFill>
                <a:latin typeface="Arial" panose="020B0604020202020204" pitchFamily="34" charset="0"/>
                <a:ea typeface="楷体_GB2312" pitchFamily="49" charset="-122"/>
              </a:rPr>
              <a:t>c?</a:t>
            </a:r>
            <a:endParaRPr kumimoji="0" lang="en-US" altLang="zh-CN" sz="2400">
              <a:solidFill>
                <a:srgbClr val="FFFFCC"/>
              </a:solidFill>
              <a:latin typeface="Arial" panose="020B0604020202020204" pitchFamily="34" charset="0"/>
              <a:ea typeface="楷体_GB2312" pitchFamily="49" charset="-122"/>
            </a:endParaRPr>
          </a:p>
        </p:txBody>
      </p:sp>
      <p:sp>
        <p:nvSpPr>
          <p:cNvPr id="8231" name="Line 39"/>
          <p:cNvSpPr>
            <a:spLocks noChangeShapeType="1"/>
          </p:cNvSpPr>
          <p:nvPr/>
        </p:nvSpPr>
        <p:spPr bwMode="auto">
          <a:xfrm>
            <a:off x="2057689" y="3276600"/>
            <a:ext cx="0" cy="381000"/>
          </a:xfrm>
          <a:prstGeom prst="line">
            <a:avLst/>
          </a:prstGeom>
          <a:noFill/>
          <a:ln w="12700">
            <a:solidFill>
              <a:srgbClr val="FFFF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2" name="Rectangle 40"/>
          <p:cNvSpPr>
            <a:spLocks noChangeArrowheads="1"/>
          </p:cNvSpPr>
          <p:nvPr/>
        </p:nvSpPr>
        <p:spPr bwMode="auto">
          <a:xfrm>
            <a:off x="1600489" y="3657600"/>
            <a:ext cx="990600" cy="457200"/>
          </a:xfrm>
          <a:prstGeom prst="rect">
            <a:avLst/>
          </a:prstGeom>
          <a:noFill/>
          <a:ln w="12700">
            <a:solidFill>
              <a:srgbClr val="FFFFCC"/>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f</a:t>
            </a:r>
            <a:endParaRPr lang="en-US" altLang="zh-CN" sz="2400">
              <a:solidFill>
                <a:srgbClr val="FFFFCC"/>
              </a:solidFill>
              <a:latin typeface="Arial" panose="020B0604020202020204" pitchFamily="34" charset="0"/>
              <a:ea typeface="楷体_GB2312" pitchFamily="49" charset="-122"/>
            </a:endParaRPr>
          </a:p>
        </p:txBody>
      </p:sp>
      <p:sp>
        <p:nvSpPr>
          <p:cNvPr id="8233" name="Text Box 41"/>
          <p:cNvSpPr txBox="1">
            <a:spLocks noChangeArrowheads="1"/>
          </p:cNvSpPr>
          <p:nvPr/>
        </p:nvSpPr>
        <p:spPr bwMode="auto">
          <a:xfrm>
            <a:off x="1463965" y="3276600"/>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FFFF66"/>
                </a:solidFill>
                <a:latin typeface="Arial" panose="020B0604020202020204" pitchFamily="34" charset="0"/>
                <a:ea typeface="楷体_GB2312" pitchFamily="49" charset="-122"/>
              </a:rPr>
              <a:t>YES</a:t>
            </a:r>
            <a:endParaRPr lang="en-US" altLang="zh-CN" sz="1600">
              <a:solidFill>
                <a:srgbClr val="FFFF66"/>
              </a:solidFill>
              <a:latin typeface="Arial" panose="020B0604020202020204" pitchFamily="34" charset="0"/>
              <a:ea typeface="楷体_GB2312" pitchFamily="49" charset="-122"/>
            </a:endParaRPr>
          </a:p>
        </p:txBody>
      </p:sp>
      <p:sp>
        <p:nvSpPr>
          <p:cNvPr id="8234" name="Line 42"/>
          <p:cNvSpPr>
            <a:spLocks noChangeShapeType="1"/>
          </p:cNvSpPr>
          <p:nvPr/>
        </p:nvSpPr>
        <p:spPr bwMode="auto">
          <a:xfrm>
            <a:off x="2057689" y="4114800"/>
            <a:ext cx="0" cy="381000"/>
          </a:xfrm>
          <a:prstGeom prst="line">
            <a:avLst/>
          </a:prstGeom>
          <a:noFill/>
          <a:ln w="12700">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5" name="Line 43"/>
          <p:cNvSpPr>
            <a:spLocks noChangeShapeType="1"/>
          </p:cNvSpPr>
          <p:nvPr/>
        </p:nvSpPr>
        <p:spPr bwMode="auto">
          <a:xfrm flipH="1">
            <a:off x="1067089" y="4495800"/>
            <a:ext cx="990600" cy="0"/>
          </a:xfrm>
          <a:prstGeom prst="line">
            <a:avLst/>
          </a:prstGeom>
          <a:noFill/>
          <a:ln w="12700">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6" name="Line 44"/>
          <p:cNvSpPr>
            <a:spLocks noChangeShapeType="1"/>
          </p:cNvSpPr>
          <p:nvPr/>
        </p:nvSpPr>
        <p:spPr bwMode="auto">
          <a:xfrm flipV="1">
            <a:off x="1067089" y="2286000"/>
            <a:ext cx="0" cy="2209800"/>
          </a:xfrm>
          <a:prstGeom prst="line">
            <a:avLst/>
          </a:prstGeom>
          <a:noFill/>
          <a:ln w="12700">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7" name="Line 45"/>
          <p:cNvSpPr>
            <a:spLocks noChangeShapeType="1"/>
          </p:cNvSpPr>
          <p:nvPr/>
        </p:nvSpPr>
        <p:spPr bwMode="auto">
          <a:xfrm>
            <a:off x="1067089" y="2286000"/>
            <a:ext cx="990600" cy="0"/>
          </a:xfrm>
          <a:prstGeom prst="line">
            <a:avLst/>
          </a:prstGeom>
          <a:noFill/>
          <a:ln w="12700">
            <a:solidFill>
              <a:srgbClr val="FFFF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8" name="Text Box 46"/>
          <p:cNvSpPr txBox="1">
            <a:spLocks noChangeArrowheads="1"/>
          </p:cNvSpPr>
          <p:nvPr/>
        </p:nvSpPr>
        <p:spPr bwMode="auto">
          <a:xfrm>
            <a:off x="2803814" y="25003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66FF33"/>
                </a:solidFill>
                <a:latin typeface="Arial" panose="020B0604020202020204" pitchFamily="34" charset="0"/>
                <a:ea typeface="楷体_GB2312" pitchFamily="49" charset="-122"/>
              </a:rPr>
              <a:t>NO</a:t>
            </a:r>
            <a:endParaRPr lang="en-US" altLang="zh-CN" sz="1600">
              <a:solidFill>
                <a:srgbClr val="66FF33"/>
              </a:solidFill>
              <a:latin typeface="Arial" panose="020B0604020202020204" pitchFamily="34" charset="0"/>
              <a:ea typeface="楷体_GB2312" pitchFamily="49" charset="-122"/>
            </a:endParaRPr>
          </a:p>
        </p:txBody>
      </p:sp>
      <p:sp>
        <p:nvSpPr>
          <p:cNvPr id="8239" name="Line 47"/>
          <p:cNvSpPr>
            <a:spLocks noChangeShapeType="1"/>
          </p:cNvSpPr>
          <p:nvPr/>
        </p:nvSpPr>
        <p:spPr bwMode="auto">
          <a:xfrm>
            <a:off x="2819689" y="2895600"/>
            <a:ext cx="304800" cy="0"/>
          </a:xfrm>
          <a:prstGeom prst="line">
            <a:avLst/>
          </a:prstGeom>
          <a:noFill/>
          <a:ln w="12700">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0" name="Line 48"/>
          <p:cNvSpPr>
            <a:spLocks noChangeShapeType="1"/>
          </p:cNvSpPr>
          <p:nvPr/>
        </p:nvSpPr>
        <p:spPr bwMode="auto">
          <a:xfrm>
            <a:off x="3124489" y="2895600"/>
            <a:ext cx="0" cy="1752600"/>
          </a:xfrm>
          <a:prstGeom prst="line">
            <a:avLst/>
          </a:prstGeom>
          <a:noFill/>
          <a:ln w="12700">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1" name="Line 49"/>
          <p:cNvSpPr>
            <a:spLocks noChangeShapeType="1"/>
          </p:cNvSpPr>
          <p:nvPr/>
        </p:nvSpPr>
        <p:spPr bwMode="auto">
          <a:xfrm flipH="1">
            <a:off x="2057689" y="4648200"/>
            <a:ext cx="1066800" cy="0"/>
          </a:xfrm>
          <a:prstGeom prst="line">
            <a:avLst/>
          </a:prstGeom>
          <a:noFill/>
          <a:ln w="12700">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2" name="Line 50"/>
          <p:cNvSpPr>
            <a:spLocks noChangeShapeType="1"/>
          </p:cNvSpPr>
          <p:nvPr/>
        </p:nvSpPr>
        <p:spPr bwMode="auto">
          <a:xfrm>
            <a:off x="2057689" y="4648200"/>
            <a:ext cx="0" cy="304800"/>
          </a:xfrm>
          <a:prstGeom prst="line">
            <a:avLst/>
          </a:prstGeom>
          <a:noFill/>
          <a:ln w="12700">
            <a:solidFill>
              <a:srgbClr val="FFFF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3" name="Text Box 51"/>
          <p:cNvSpPr txBox="1">
            <a:spLocks noChangeArrowheads="1"/>
          </p:cNvSpPr>
          <p:nvPr/>
        </p:nvSpPr>
        <p:spPr bwMode="auto">
          <a:xfrm>
            <a:off x="6696694" y="895927"/>
            <a:ext cx="179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FFCC"/>
                </a:solidFill>
                <a:ea typeface="华文行楷" panose="02010800040101010101" pitchFamily="2" charset="-122"/>
              </a:rPr>
              <a:t>⑵</a:t>
            </a:r>
            <a:r>
              <a:rPr lang="zh-CN" altLang="en-US" sz="2400" dirty="0">
                <a:solidFill>
                  <a:srgbClr val="00FFCC"/>
                </a:solidFill>
                <a:ea typeface="楷体_GB2312" pitchFamily="49" charset="-122"/>
              </a:rPr>
              <a:t>直到循环</a:t>
            </a:r>
            <a:endParaRPr lang="zh-CN" altLang="en-US" sz="2400" dirty="0">
              <a:solidFill>
                <a:srgbClr val="00FFCC"/>
              </a:solidFill>
              <a:ea typeface="楷体_GB2312" pitchFamily="49" charset="-122"/>
            </a:endParaRPr>
          </a:p>
        </p:txBody>
      </p:sp>
      <p:sp>
        <p:nvSpPr>
          <p:cNvPr id="8244" name="Text Box 52"/>
          <p:cNvSpPr txBox="1">
            <a:spLocks noChangeArrowheads="1"/>
          </p:cNvSpPr>
          <p:nvPr/>
        </p:nvSpPr>
        <p:spPr bwMode="auto">
          <a:xfrm>
            <a:off x="6775451" y="1339271"/>
            <a:ext cx="17620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olidFill>
                  <a:srgbClr val="FFFF00"/>
                </a:solidFill>
                <a:latin typeface="Arial" panose="020B0604020202020204" pitchFamily="34" charset="0"/>
                <a:ea typeface="楷体_GB2312" pitchFamily="49" charset="-122"/>
              </a:rPr>
              <a:t>do f</a:t>
            </a:r>
            <a:endParaRPr lang="en-US" altLang="zh-CN" sz="180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1800">
                <a:solidFill>
                  <a:srgbClr val="FFFF00"/>
                </a:solidFill>
                <a:latin typeface="Arial" panose="020B0604020202020204" pitchFamily="34" charset="0"/>
                <a:ea typeface="楷体_GB2312" pitchFamily="49" charset="-122"/>
              </a:rPr>
              <a:t> until  c is false </a:t>
            </a:r>
            <a:endParaRPr lang="en-US" altLang="zh-CN" sz="1800">
              <a:solidFill>
                <a:srgbClr val="FFFF00"/>
              </a:solidFill>
              <a:latin typeface="Arial" panose="020B0604020202020204" pitchFamily="34" charset="0"/>
              <a:ea typeface="楷体_GB2312" pitchFamily="49" charset="-122"/>
            </a:endParaRPr>
          </a:p>
        </p:txBody>
      </p:sp>
      <p:sp>
        <p:nvSpPr>
          <p:cNvPr id="8245" name="Line 53"/>
          <p:cNvSpPr>
            <a:spLocks noChangeShapeType="1"/>
          </p:cNvSpPr>
          <p:nvPr/>
        </p:nvSpPr>
        <p:spPr bwMode="auto">
          <a:xfrm>
            <a:off x="8382000" y="2253670"/>
            <a:ext cx="0" cy="457200"/>
          </a:xfrm>
          <a:prstGeom prst="line">
            <a:avLst/>
          </a:prstGeom>
          <a:noFill/>
          <a:ln w="12700">
            <a:solidFill>
              <a:srgbClr val="FFFF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46" name="AutoShape 54"/>
          <p:cNvSpPr>
            <a:spLocks noChangeArrowheads="1"/>
          </p:cNvSpPr>
          <p:nvPr/>
        </p:nvSpPr>
        <p:spPr bwMode="auto">
          <a:xfrm>
            <a:off x="7696200" y="2710870"/>
            <a:ext cx="1371600" cy="457200"/>
          </a:xfrm>
          <a:prstGeom prst="flowChartProcess">
            <a:avLst/>
          </a:prstGeom>
          <a:noFill/>
          <a:ln w="12700">
            <a:solidFill>
              <a:srgbClr val="FFFFCC"/>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CC"/>
                </a:solidFill>
                <a:latin typeface="Arial" panose="020B0604020202020204" pitchFamily="34" charset="0"/>
                <a:ea typeface="楷体_GB2312" pitchFamily="49" charset="-122"/>
              </a:rPr>
              <a:t>f</a:t>
            </a:r>
            <a:endParaRPr kumimoji="0" lang="en-US" altLang="zh-CN" sz="2400">
              <a:solidFill>
                <a:srgbClr val="FFFFCC"/>
              </a:solidFill>
              <a:latin typeface="Arial" panose="020B0604020202020204" pitchFamily="34" charset="0"/>
              <a:ea typeface="楷体_GB2312" pitchFamily="49" charset="-122"/>
            </a:endParaRPr>
          </a:p>
        </p:txBody>
      </p:sp>
      <p:sp>
        <p:nvSpPr>
          <p:cNvPr id="8247" name="Line 55"/>
          <p:cNvSpPr>
            <a:spLocks noChangeShapeType="1"/>
          </p:cNvSpPr>
          <p:nvPr/>
        </p:nvSpPr>
        <p:spPr bwMode="auto">
          <a:xfrm>
            <a:off x="8382000" y="3168070"/>
            <a:ext cx="0" cy="609600"/>
          </a:xfrm>
          <a:prstGeom prst="line">
            <a:avLst/>
          </a:prstGeom>
          <a:noFill/>
          <a:ln w="12700">
            <a:solidFill>
              <a:srgbClr val="FFFF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48" name="AutoShape 56"/>
          <p:cNvSpPr>
            <a:spLocks noChangeArrowheads="1"/>
          </p:cNvSpPr>
          <p:nvPr/>
        </p:nvSpPr>
        <p:spPr bwMode="auto">
          <a:xfrm>
            <a:off x="7620000" y="3777670"/>
            <a:ext cx="1524000" cy="762000"/>
          </a:xfrm>
          <a:prstGeom prst="flowChartDecision">
            <a:avLst/>
          </a:prstGeom>
          <a:noFill/>
          <a:ln w="12700">
            <a:solidFill>
              <a:srgbClr val="FFFFCC"/>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CC"/>
                </a:solidFill>
                <a:latin typeface="Arial" panose="020B0604020202020204" pitchFamily="34" charset="0"/>
                <a:ea typeface="楷体_GB2312" pitchFamily="49" charset="-122"/>
              </a:rPr>
              <a:t>c?</a:t>
            </a:r>
            <a:endParaRPr kumimoji="0" lang="en-US" altLang="zh-CN" sz="2400">
              <a:solidFill>
                <a:srgbClr val="FFFFCC"/>
              </a:solidFill>
              <a:latin typeface="Arial" panose="020B0604020202020204" pitchFamily="34" charset="0"/>
              <a:ea typeface="楷体_GB2312" pitchFamily="49" charset="-122"/>
            </a:endParaRPr>
          </a:p>
        </p:txBody>
      </p:sp>
      <p:sp>
        <p:nvSpPr>
          <p:cNvPr id="8249" name="Text Box 57"/>
          <p:cNvSpPr txBox="1">
            <a:spLocks noChangeArrowheads="1"/>
          </p:cNvSpPr>
          <p:nvPr/>
        </p:nvSpPr>
        <p:spPr bwMode="auto">
          <a:xfrm>
            <a:off x="7086600" y="3853871"/>
            <a:ext cx="590524"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FFFF66"/>
                </a:solidFill>
                <a:latin typeface="Arial" panose="020B0604020202020204" pitchFamily="34" charset="0"/>
                <a:ea typeface="楷体_GB2312" pitchFamily="49" charset="-122"/>
              </a:rPr>
              <a:t>YES</a:t>
            </a:r>
            <a:endParaRPr lang="en-US" altLang="zh-CN" sz="1600">
              <a:solidFill>
                <a:srgbClr val="FFFF66"/>
              </a:solidFill>
              <a:latin typeface="Arial" panose="020B0604020202020204" pitchFamily="34" charset="0"/>
              <a:ea typeface="楷体_GB2312" pitchFamily="49" charset="-122"/>
            </a:endParaRPr>
          </a:p>
        </p:txBody>
      </p:sp>
      <p:sp>
        <p:nvSpPr>
          <p:cNvPr id="8250" name="Line 58"/>
          <p:cNvSpPr>
            <a:spLocks noChangeShapeType="1"/>
          </p:cNvSpPr>
          <p:nvPr/>
        </p:nvSpPr>
        <p:spPr bwMode="auto">
          <a:xfrm flipH="1">
            <a:off x="6934200" y="4158670"/>
            <a:ext cx="685800" cy="0"/>
          </a:xfrm>
          <a:prstGeom prst="line">
            <a:avLst/>
          </a:prstGeom>
          <a:noFill/>
          <a:ln w="12700">
            <a:solidFill>
              <a:srgbClr val="FFFFCC"/>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51" name="Line 59"/>
          <p:cNvSpPr>
            <a:spLocks noChangeShapeType="1"/>
          </p:cNvSpPr>
          <p:nvPr/>
        </p:nvSpPr>
        <p:spPr bwMode="auto">
          <a:xfrm flipV="1">
            <a:off x="6934200" y="2406070"/>
            <a:ext cx="0" cy="1752600"/>
          </a:xfrm>
          <a:prstGeom prst="line">
            <a:avLst/>
          </a:prstGeom>
          <a:noFill/>
          <a:ln w="12700">
            <a:solidFill>
              <a:srgbClr val="FFFFCC"/>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52" name="Line 60"/>
          <p:cNvSpPr>
            <a:spLocks noChangeShapeType="1"/>
          </p:cNvSpPr>
          <p:nvPr/>
        </p:nvSpPr>
        <p:spPr bwMode="auto">
          <a:xfrm>
            <a:off x="6934200" y="2406070"/>
            <a:ext cx="1447800" cy="0"/>
          </a:xfrm>
          <a:prstGeom prst="line">
            <a:avLst/>
          </a:prstGeom>
          <a:noFill/>
          <a:ln w="12700">
            <a:solidFill>
              <a:srgbClr val="FFFF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53" name="Text Box 61"/>
          <p:cNvSpPr txBox="1">
            <a:spLocks noChangeArrowheads="1"/>
          </p:cNvSpPr>
          <p:nvPr/>
        </p:nvSpPr>
        <p:spPr bwMode="auto">
          <a:xfrm>
            <a:off x="7848600" y="4539671"/>
            <a:ext cx="489534"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olidFill>
                  <a:srgbClr val="66FF33"/>
                </a:solidFill>
                <a:latin typeface="Arial" panose="020B0604020202020204" pitchFamily="34" charset="0"/>
                <a:ea typeface="楷体_GB2312" pitchFamily="49" charset="-122"/>
              </a:rPr>
              <a:t>NO</a:t>
            </a:r>
            <a:endParaRPr lang="en-US" altLang="zh-CN" sz="1600">
              <a:solidFill>
                <a:srgbClr val="66FF33"/>
              </a:solidFill>
              <a:latin typeface="Arial" panose="020B0604020202020204" pitchFamily="34" charset="0"/>
              <a:ea typeface="楷体_GB2312" pitchFamily="49" charset="-122"/>
            </a:endParaRPr>
          </a:p>
        </p:txBody>
      </p:sp>
      <p:sp>
        <p:nvSpPr>
          <p:cNvPr id="8254" name="Line 62"/>
          <p:cNvSpPr>
            <a:spLocks noChangeShapeType="1"/>
          </p:cNvSpPr>
          <p:nvPr/>
        </p:nvSpPr>
        <p:spPr bwMode="auto">
          <a:xfrm>
            <a:off x="8382000" y="4539670"/>
            <a:ext cx="0" cy="457200"/>
          </a:xfrm>
          <a:prstGeom prst="line">
            <a:avLst/>
          </a:prstGeom>
          <a:noFill/>
          <a:ln w="12700">
            <a:solidFill>
              <a:srgbClr val="FFFFCC"/>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55" name="Text Box 63"/>
          <p:cNvSpPr txBox="1">
            <a:spLocks noChangeArrowheads="1"/>
          </p:cNvSpPr>
          <p:nvPr/>
        </p:nvSpPr>
        <p:spPr bwMode="auto">
          <a:xfrm>
            <a:off x="854364" y="5046662"/>
            <a:ext cx="477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a:solidFill>
                  <a:srgbClr val="FFFFCC"/>
                </a:solidFill>
                <a:latin typeface="楷体_GB2312" pitchFamily="49" charset="-122"/>
                <a:ea typeface="楷体_GB2312" pitchFamily="49" charset="-122"/>
              </a:rPr>
              <a:t>三种控制结构有如下共同的特点：</a:t>
            </a:r>
            <a:endParaRPr lang="zh-CN" altLang="en-US" sz="2400">
              <a:solidFill>
                <a:srgbClr val="FFFFCC"/>
              </a:solidFill>
            </a:endParaRPr>
          </a:p>
        </p:txBody>
      </p:sp>
      <p:sp>
        <p:nvSpPr>
          <p:cNvPr id="8256" name="Text Box 64"/>
          <p:cNvSpPr txBox="1">
            <a:spLocks noChangeArrowheads="1"/>
          </p:cNvSpPr>
          <p:nvPr/>
        </p:nvSpPr>
        <p:spPr bwMode="auto">
          <a:xfrm>
            <a:off x="854364" y="5484090"/>
            <a:ext cx="35702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rgbClr val="FF6600"/>
              </a:buClr>
              <a:buFont typeface="Webdings" panose="05030102010509060703" pitchFamily="18" charset="2"/>
              <a:buChar char="ý"/>
            </a:pPr>
            <a:r>
              <a:rPr lang="zh-CN" altLang="en-US" sz="2400" dirty="0">
                <a:solidFill>
                  <a:srgbClr val="FFFFCC"/>
                </a:solidFill>
                <a:latin typeface="楷体_GB2312" pitchFamily="49" charset="-122"/>
                <a:ea typeface="楷体_GB2312" pitchFamily="49" charset="-122"/>
              </a:rPr>
              <a:t>一个入口和一个出口；</a:t>
            </a:r>
            <a:endParaRPr lang="zh-CN" altLang="en-US" sz="2400" dirty="0">
              <a:solidFill>
                <a:srgbClr val="FFFFCC"/>
              </a:solidFill>
              <a:latin typeface="楷体_GB2312" pitchFamily="49" charset="-122"/>
              <a:ea typeface="楷体_GB2312" pitchFamily="49" charset="-122"/>
            </a:endParaRPr>
          </a:p>
          <a:p>
            <a:pPr>
              <a:spcBef>
                <a:spcPct val="0"/>
              </a:spcBef>
              <a:buClr>
                <a:srgbClr val="FF6600"/>
              </a:buClr>
              <a:buFont typeface="Webdings" panose="05030102010509060703" pitchFamily="18" charset="2"/>
              <a:buChar char="ý"/>
            </a:pPr>
            <a:r>
              <a:rPr lang="zh-CN" altLang="en-US" sz="2400" dirty="0">
                <a:solidFill>
                  <a:srgbClr val="FFFFCC"/>
                </a:solidFill>
                <a:latin typeface="楷体_GB2312" pitchFamily="49" charset="-122"/>
                <a:ea typeface="楷体_GB2312" pitchFamily="49" charset="-122"/>
              </a:rPr>
              <a:t>无死语句；</a:t>
            </a:r>
            <a:endParaRPr lang="zh-CN" altLang="en-US" sz="2400" dirty="0">
              <a:solidFill>
                <a:srgbClr val="FFFFCC"/>
              </a:solidFill>
              <a:latin typeface="楷体_GB2312" pitchFamily="49" charset="-122"/>
              <a:ea typeface="楷体_GB2312" pitchFamily="49" charset="-122"/>
            </a:endParaRPr>
          </a:p>
          <a:p>
            <a:pPr eaLnBrk="1" hangingPunct="1">
              <a:spcBef>
                <a:spcPct val="0"/>
              </a:spcBef>
              <a:buClr>
                <a:srgbClr val="FF6600"/>
              </a:buClr>
              <a:buFont typeface="Webdings" panose="05030102010509060703" pitchFamily="18" charset="2"/>
              <a:buChar char="ý"/>
            </a:pPr>
            <a:r>
              <a:rPr lang="zh-CN" altLang="en-US" sz="2400" dirty="0">
                <a:solidFill>
                  <a:srgbClr val="FFFFCC"/>
                </a:solidFill>
                <a:latin typeface="楷体_GB2312" pitchFamily="49" charset="-122"/>
                <a:ea typeface="楷体_GB2312" pitchFamily="49" charset="-122"/>
              </a:rPr>
              <a:t>无死循环。</a:t>
            </a:r>
            <a:endParaRPr lang="zh-CN" altLang="en-US" sz="2400" dirty="0">
              <a:solidFill>
                <a:srgbClr val="FFFFCC"/>
              </a:solidFill>
              <a:ea typeface="楷体_GB2312" pitchFamily="49" charset="-122"/>
            </a:endParaRPr>
          </a:p>
        </p:txBody>
      </p:sp>
      <p:sp>
        <p:nvSpPr>
          <p:cNvPr id="8259" name="AutoShape 67"/>
          <p:cNvSpPr>
            <a:spLocks noChangeArrowheads="1"/>
          </p:cNvSpPr>
          <p:nvPr/>
        </p:nvSpPr>
        <p:spPr bwMode="auto">
          <a:xfrm>
            <a:off x="8763000" y="4920670"/>
            <a:ext cx="1676400" cy="1219200"/>
          </a:xfrm>
          <a:prstGeom prst="cloudCallout">
            <a:avLst>
              <a:gd name="adj1" fmla="val -51421"/>
              <a:gd name="adj2" fmla="val -88153"/>
            </a:avLst>
          </a:prstGeom>
          <a:noFill/>
          <a:ln w="12700">
            <a:solidFill>
              <a:srgbClr val="CCFF33"/>
            </a:solidFill>
            <a:rou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000">
                <a:solidFill>
                  <a:srgbClr val="CCFF33"/>
                </a:solidFill>
                <a:latin typeface="楷体_GB2312" pitchFamily="49" charset="-122"/>
                <a:ea typeface="楷体_GB2312" pitchFamily="49" charset="-122"/>
              </a:rPr>
              <a:t>如何构造条件 ？</a:t>
            </a:r>
            <a:endParaRPr kumimoji="0" lang="zh-CN" altLang="en-US" sz="2000">
              <a:solidFill>
                <a:srgbClr val="CCFF33"/>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2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2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229"/>
                                        </p:tgtEl>
                                        <p:attrNameLst>
                                          <p:attrName>style.visibility</p:attrName>
                                        </p:attrNameLst>
                                      </p:cBhvr>
                                      <p:to>
                                        <p:strVal val="visible"/>
                                      </p:to>
                                    </p:set>
                                    <p:animEffect transition="in" filter="wipe(up)">
                                      <p:cBhvr>
                                        <p:cTn id="20" dur="500"/>
                                        <p:tgtEl>
                                          <p:spTgt spid="8229"/>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8230"/>
                                        </p:tgtEl>
                                        <p:attrNameLst>
                                          <p:attrName>style.visibility</p:attrName>
                                        </p:attrNameLst>
                                      </p:cBhvr>
                                      <p:to>
                                        <p:strVal val="visible"/>
                                      </p:to>
                                    </p:set>
                                    <p:animEffect transition="in" filter="wipe(up)">
                                      <p:cBhvr>
                                        <p:cTn id="24" dur="500"/>
                                        <p:tgtEl>
                                          <p:spTgt spid="8230"/>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499"/>
                                          </p:stCondLst>
                                        </p:cTn>
                                        <p:tgtEl>
                                          <p:spTgt spid="823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231"/>
                                        </p:tgtEl>
                                        <p:attrNameLst>
                                          <p:attrName>style.visibility</p:attrName>
                                        </p:attrNameLst>
                                      </p:cBhvr>
                                      <p:to>
                                        <p:strVal val="visible"/>
                                      </p:to>
                                    </p:set>
                                    <p:animEffect transition="in" filter="wipe(up)">
                                      <p:cBhvr>
                                        <p:cTn id="32" dur="500"/>
                                        <p:tgtEl>
                                          <p:spTgt spid="8231"/>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232"/>
                                        </p:tgtEl>
                                        <p:attrNameLst>
                                          <p:attrName>style.visibility</p:attrName>
                                        </p:attrNameLst>
                                      </p:cBhvr>
                                      <p:to>
                                        <p:strVal val="visible"/>
                                      </p:to>
                                    </p:set>
                                    <p:animEffect transition="in" filter="wipe(up)">
                                      <p:cBhvr>
                                        <p:cTn id="36" dur="500"/>
                                        <p:tgtEl>
                                          <p:spTgt spid="8232"/>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8234"/>
                                        </p:tgtEl>
                                        <p:attrNameLst>
                                          <p:attrName>style.visibility</p:attrName>
                                        </p:attrNameLst>
                                      </p:cBhvr>
                                      <p:to>
                                        <p:strVal val="visible"/>
                                      </p:to>
                                    </p:set>
                                    <p:animEffect transition="in" filter="wipe(up)">
                                      <p:cBhvr>
                                        <p:cTn id="40" dur="500"/>
                                        <p:tgtEl>
                                          <p:spTgt spid="8234"/>
                                        </p:tgtEl>
                                      </p:cBhvr>
                                    </p:animEffect>
                                  </p:childTnLst>
                                </p:cTn>
                              </p:par>
                            </p:childTnLst>
                          </p:cTn>
                        </p:par>
                        <p:par>
                          <p:cTn id="41" fill="hold">
                            <p:stCondLst>
                              <p:cond delay="1500"/>
                            </p:stCondLst>
                            <p:childTnLst>
                              <p:par>
                                <p:cTn id="42" presetID="22" presetClass="entr" presetSubtype="2" fill="hold" nodeType="afterEffect">
                                  <p:stCondLst>
                                    <p:cond delay="0"/>
                                  </p:stCondLst>
                                  <p:childTnLst>
                                    <p:set>
                                      <p:cBhvr>
                                        <p:cTn id="43" dur="1" fill="hold">
                                          <p:stCondLst>
                                            <p:cond delay="0"/>
                                          </p:stCondLst>
                                        </p:cTn>
                                        <p:tgtEl>
                                          <p:spTgt spid="8235"/>
                                        </p:tgtEl>
                                        <p:attrNameLst>
                                          <p:attrName>style.visibility</p:attrName>
                                        </p:attrNameLst>
                                      </p:cBhvr>
                                      <p:to>
                                        <p:strVal val="visible"/>
                                      </p:to>
                                    </p:set>
                                    <p:animEffect transition="in" filter="wipe(right)">
                                      <p:cBhvr>
                                        <p:cTn id="44" dur="500"/>
                                        <p:tgtEl>
                                          <p:spTgt spid="8235"/>
                                        </p:tgtEl>
                                      </p:cBhvr>
                                    </p:animEffect>
                                  </p:childTnLst>
                                </p:cTn>
                              </p:par>
                            </p:childTnLst>
                          </p:cTn>
                        </p:par>
                        <p:par>
                          <p:cTn id="45" fill="hold">
                            <p:stCondLst>
                              <p:cond delay="2000"/>
                            </p:stCondLst>
                            <p:childTnLst>
                              <p:par>
                                <p:cTn id="46" presetID="22" presetClass="entr" presetSubtype="4" fill="hold" nodeType="afterEffect">
                                  <p:stCondLst>
                                    <p:cond delay="0"/>
                                  </p:stCondLst>
                                  <p:childTnLst>
                                    <p:set>
                                      <p:cBhvr>
                                        <p:cTn id="47" dur="1" fill="hold">
                                          <p:stCondLst>
                                            <p:cond delay="0"/>
                                          </p:stCondLst>
                                        </p:cTn>
                                        <p:tgtEl>
                                          <p:spTgt spid="8236"/>
                                        </p:tgtEl>
                                        <p:attrNameLst>
                                          <p:attrName>style.visibility</p:attrName>
                                        </p:attrNameLst>
                                      </p:cBhvr>
                                      <p:to>
                                        <p:strVal val="visible"/>
                                      </p:to>
                                    </p:set>
                                    <p:animEffect transition="in" filter="wipe(down)">
                                      <p:cBhvr>
                                        <p:cTn id="48" dur="500"/>
                                        <p:tgtEl>
                                          <p:spTgt spid="8236"/>
                                        </p:tgtEl>
                                      </p:cBhvr>
                                    </p:animEffect>
                                  </p:childTnLst>
                                </p:cTn>
                              </p:par>
                            </p:childTnLst>
                          </p:cTn>
                        </p:par>
                        <p:par>
                          <p:cTn id="49" fill="hold">
                            <p:stCondLst>
                              <p:cond delay="2500"/>
                            </p:stCondLst>
                            <p:childTnLst>
                              <p:par>
                                <p:cTn id="50" presetID="22" presetClass="entr" presetSubtype="8" fill="hold" nodeType="afterEffect">
                                  <p:stCondLst>
                                    <p:cond delay="0"/>
                                  </p:stCondLst>
                                  <p:childTnLst>
                                    <p:set>
                                      <p:cBhvr>
                                        <p:cTn id="51" dur="1" fill="hold">
                                          <p:stCondLst>
                                            <p:cond delay="0"/>
                                          </p:stCondLst>
                                        </p:cTn>
                                        <p:tgtEl>
                                          <p:spTgt spid="8237"/>
                                        </p:tgtEl>
                                        <p:attrNameLst>
                                          <p:attrName>style.visibility</p:attrName>
                                        </p:attrNameLst>
                                      </p:cBhvr>
                                      <p:to>
                                        <p:strVal val="visible"/>
                                      </p:to>
                                    </p:set>
                                    <p:animEffect transition="in" filter="wipe(left)">
                                      <p:cBhvr>
                                        <p:cTn id="52" dur="500"/>
                                        <p:tgtEl>
                                          <p:spTgt spid="823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8238"/>
                                        </p:tgtEl>
                                        <p:attrNameLst>
                                          <p:attrName>style.visibility</p:attrName>
                                        </p:attrNameLst>
                                      </p:cBhvr>
                                      <p:to>
                                        <p:strVal val="visible"/>
                                      </p:to>
                                    </p:se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8239"/>
                                        </p:tgtEl>
                                        <p:attrNameLst>
                                          <p:attrName>style.visibility</p:attrName>
                                        </p:attrNameLst>
                                      </p:cBhvr>
                                      <p:to>
                                        <p:strVal val="visible"/>
                                      </p:to>
                                    </p:set>
                                    <p:animEffect transition="in" filter="wipe(left)">
                                      <p:cBhvr>
                                        <p:cTn id="60" dur="500"/>
                                        <p:tgtEl>
                                          <p:spTgt spid="8239"/>
                                        </p:tgtEl>
                                      </p:cBhvr>
                                    </p:animEffect>
                                  </p:childTnLst>
                                </p:cTn>
                              </p:par>
                            </p:childTnLst>
                          </p:cTn>
                        </p:par>
                        <p:par>
                          <p:cTn id="61" fill="hold">
                            <p:stCondLst>
                              <p:cond delay="1000"/>
                            </p:stCondLst>
                            <p:childTnLst>
                              <p:par>
                                <p:cTn id="62" presetID="22" presetClass="entr" presetSubtype="1" fill="hold" nodeType="afterEffect">
                                  <p:stCondLst>
                                    <p:cond delay="0"/>
                                  </p:stCondLst>
                                  <p:childTnLst>
                                    <p:set>
                                      <p:cBhvr>
                                        <p:cTn id="63" dur="1" fill="hold">
                                          <p:stCondLst>
                                            <p:cond delay="0"/>
                                          </p:stCondLst>
                                        </p:cTn>
                                        <p:tgtEl>
                                          <p:spTgt spid="8240"/>
                                        </p:tgtEl>
                                        <p:attrNameLst>
                                          <p:attrName>style.visibility</p:attrName>
                                        </p:attrNameLst>
                                      </p:cBhvr>
                                      <p:to>
                                        <p:strVal val="visible"/>
                                      </p:to>
                                    </p:set>
                                    <p:animEffect transition="in" filter="wipe(up)">
                                      <p:cBhvr>
                                        <p:cTn id="64" dur="500"/>
                                        <p:tgtEl>
                                          <p:spTgt spid="8240"/>
                                        </p:tgtEl>
                                      </p:cBhvr>
                                    </p:animEffect>
                                  </p:childTnLst>
                                </p:cTn>
                              </p:par>
                            </p:childTnLst>
                          </p:cTn>
                        </p:par>
                        <p:par>
                          <p:cTn id="65" fill="hold">
                            <p:stCondLst>
                              <p:cond delay="1500"/>
                            </p:stCondLst>
                            <p:childTnLst>
                              <p:par>
                                <p:cTn id="66" presetID="22" presetClass="entr" presetSubtype="2" fill="hold" nodeType="afterEffect">
                                  <p:stCondLst>
                                    <p:cond delay="0"/>
                                  </p:stCondLst>
                                  <p:childTnLst>
                                    <p:set>
                                      <p:cBhvr>
                                        <p:cTn id="67" dur="1" fill="hold">
                                          <p:stCondLst>
                                            <p:cond delay="0"/>
                                          </p:stCondLst>
                                        </p:cTn>
                                        <p:tgtEl>
                                          <p:spTgt spid="8241"/>
                                        </p:tgtEl>
                                        <p:attrNameLst>
                                          <p:attrName>style.visibility</p:attrName>
                                        </p:attrNameLst>
                                      </p:cBhvr>
                                      <p:to>
                                        <p:strVal val="visible"/>
                                      </p:to>
                                    </p:set>
                                    <p:animEffect transition="in" filter="wipe(right)">
                                      <p:cBhvr>
                                        <p:cTn id="68" dur="500"/>
                                        <p:tgtEl>
                                          <p:spTgt spid="8241"/>
                                        </p:tgtEl>
                                      </p:cBhvr>
                                    </p:animEffect>
                                  </p:childTnLst>
                                </p:cTn>
                              </p:par>
                            </p:childTnLst>
                          </p:cTn>
                        </p:par>
                        <p:par>
                          <p:cTn id="69" fill="hold">
                            <p:stCondLst>
                              <p:cond delay="2000"/>
                            </p:stCondLst>
                            <p:childTnLst>
                              <p:par>
                                <p:cTn id="70" presetID="22" presetClass="entr" presetSubtype="1" fill="hold" nodeType="afterEffect">
                                  <p:stCondLst>
                                    <p:cond delay="0"/>
                                  </p:stCondLst>
                                  <p:childTnLst>
                                    <p:set>
                                      <p:cBhvr>
                                        <p:cTn id="71" dur="1" fill="hold">
                                          <p:stCondLst>
                                            <p:cond delay="0"/>
                                          </p:stCondLst>
                                        </p:cTn>
                                        <p:tgtEl>
                                          <p:spTgt spid="8242"/>
                                        </p:tgtEl>
                                        <p:attrNameLst>
                                          <p:attrName>style.visibility</p:attrName>
                                        </p:attrNameLst>
                                      </p:cBhvr>
                                      <p:to>
                                        <p:strVal val="visible"/>
                                      </p:to>
                                    </p:set>
                                    <p:animEffect transition="in" filter="wipe(up)">
                                      <p:cBhvr>
                                        <p:cTn id="72" dur="500"/>
                                        <p:tgtEl>
                                          <p:spTgt spid="8242"/>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824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824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8245"/>
                                        </p:tgtEl>
                                        <p:attrNameLst>
                                          <p:attrName>style.visibility</p:attrName>
                                        </p:attrNameLst>
                                      </p:cBhvr>
                                      <p:to>
                                        <p:strVal val="visible"/>
                                      </p:to>
                                    </p:set>
                                    <p:animEffect transition="in" filter="wipe(up)">
                                      <p:cBhvr>
                                        <p:cTn id="85" dur="500"/>
                                        <p:tgtEl>
                                          <p:spTgt spid="8245"/>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8246"/>
                                        </p:tgtEl>
                                        <p:attrNameLst>
                                          <p:attrName>style.visibility</p:attrName>
                                        </p:attrNameLst>
                                      </p:cBhvr>
                                      <p:to>
                                        <p:strVal val="visible"/>
                                      </p:to>
                                    </p:set>
                                    <p:animEffect transition="in" filter="wipe(up)">
                                      <p:cBhvr>
                                        <p:cTn id="89" dur="500"/>
                                        <p:tgtEl>
                                          <p:spTgt spid="8246"/>
                                        </p:tgtEl>
                                      </p:cBhvr>
                                    </p:animEffect>
                                  </p:childTnLst>
                                </p:cTn>
                              </p:par>
                            </p:childTnLst>
                          </p:cTn>
                        </p:par>
                        <p:par>
                          <p:cTn id="90" fill="hold">
                            <p:stCondLst>
                              <p:cond delay="1000"/>
                            </p:stCondLst>
                            <p:childTnLst>
                              <p:par>
                                <p:cTn id="91" presetID="22" presetClass="entr" presetSubtype="1" fill="hold" nodeType="afterEffect">
                                  <p:stCondLst>
                                    <p:cond delay="0"/>
                                  </p:stCondLst>
                                  <p:childTnLst>
                                    <p:set>
                                      <p:cBhvr>
                                        <p:cTn id="92" dur="1" fill="hold">
                                          <p:stCondLst>
                                            <p:cond delay="0"/>
                                          </p:stCondLst>
                                        </p:cTn>
                                        <p:tgtEl>
                                          <p:spTgt spid="8247"/>
                                        </p:tgtEl>
                                        <p:attrNameLst>
                                          <p:attrName>style.visibility</p:attrName>
                                        </p:attrNameLst>
                                      </p:cBhvr>
                                      <p:to>
                                        <p:strVal val="visible"/>
                                      </p:to>
                                    </p:set>
                                    <p:animEffect transition="in" filter="wipe(up)">
                                      <p:cBhvr>
                                        <p:cTn id="93" dur="500"/>
                                        <p:tgtEl>
                                          <p:spTgt spid="824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8248"/>
                                        </p:tgtEl>
                                        <p:attrNameLst>
                                          <p:attrName>style.visibility</p:attrName>
                                        </p:attrNameLst>
                                      </p:cBhvr>
                                      <p:to>
                                        <p:strVal val="visible"/>
                                      </p:to>
                                    </p:set>
                                    <p:animEffect transition="in" filter="wipe(up)">
                                      <p:cBhvr>
                                        <p:cTn id="98" dur="500"/>
                                        <p:tgtEl>
                                          <p:spTgt spid="8248"/>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249"/>
                                        </p:tgtEl>
                                        <p:attrNameLst>
                                          <p:attrName>style.visibility</p:attrName>
                                        </p:attrNameLst>
                                      </p:cBhvr>
                                      <p:to>
                                        <p:strVal val="visible"/>
                                      </p:to>
                                    </p:set>
                                  </p:childTnLst>
                                </p:cTn>
                              </p:par>
                            </p:childTnLst>
                          </p:cTn>
                        </p:par>
                        <p:par>
                          <p:cTn id="103" fill="hold">
                            <p:stCondLst>
                              <p:cond delay="500"/>
                            </p:stCondLst>
                            <p:childTnLst>
                              <p:par>
                                <p:cTn id="104" presetID="22" presetClass="entr" presetSubtype="2" fill="hold" nodeType="afterEffect">
                                  <p:stCondLst>
                                    <p:cond delay="0"/>
                                  </p:stCondLst>
                                  <p:childTnLst>
                                    <p:set>
                                      <p:cBhvr>
                                        <p:cTn id="105" dur="1" fill="hold">
                                          <p:stCondLst>
                                            <p:cond delay="0"/>
                                          </p:stCondLst>
                                        </p:cTn>
                                        <p:tgtEl>
                                          <p:spTgt spid="8250"/>
                                        </p:tgtEl>
                                        <p:attrNameLst>
                                          <p:attrName>style.visibility</p:attrName>
                                        </p:attrNameLst>
                                      </p:cBhvr>
                                      <p:to>
                                        <p:strVal val="visible"/>
                                      </p:to>
                                    </p:set>
                                    <p:animEffect transition="in" filter="wipe(right)">
                                      <p:cBhvr>
                                        <p:cTn id="106" dur="500"/>
                                        <p:tgtEl>
                                          <p:spTgt spid="8250"/>
                                        </p:tgtEl>
                                      </p:cBhvr>
                                    </p:animEffect>
                                  </p:childTnLst>
                                </p:cTn>
                              </p:par>
                            </p:childTnLst>
                          </p:cTn>
                        </p:par>
                        <p:par>
                          <p:cTn id="107" fill="hold">
                            <p:stCondLst>
                              <p:cond delay="1000"/>
                            </p:stCondLst>
                            <p:childTnLst>
                              <p:par>
                                <p:cTn id="108" presetID="22" presetClass="entr" presetSubtype="4" fill="hold" nodeType="afterEffect">
                                  <p:stCondLst>
                                    <p:cond delay="0"/>
                                  </p:stCondLst>
                                  <p:childTnLst>
                                    <p:set>
                                      <p:cBhvr>
                                        <p:cTn id="109" dur="1" fill="hold">
                                          <p:stCondLst>
                                            <p:cond delay="0"/>
                                          </p:stCondLst>
                                        </p:cTn>
                                        <p:tgtEl>
                                          <p:spTgt spid="8251"/>
                                        </p:tgtEl>
                                        <p:attrNameLst>
                                          <p:attrName>style.visibility</p:attrName>
                                        </p:attrNameLst>
                                      </p:cBhvr>
                                      <p:to>
                                        <p:strVal val="visible"/>
                                      </p:to>
                                    </p:set>
                                    <p:animEffect transition="in" filter="wipe(down)">
                                      <p:cBhvr>
                                        <p:cTn id="110" dur="500"/>
                                        <p:tgtEl>
                                          <p:spTgt spid="8251"/>
                                        </p:tgtEl>
                                      </p:cBhvr>
                                    </p:animEffect>
                                  </p:childTnLst>
                                </p:cTn>
                              </p:par>
                            </p:childTnLst>
                          </p:cTn>
                        </p:par>
                        <p:par>
                          <p:cTn id="111" fill="hold">
                            <p:stCondLst>
                              <p:cond delay="1500"/>
                            </p:stCondLst>
                            <p:childTnLst>
                              <p:par>
                                <p:cTn id="112" presetID="22" presetClass="entr" presetSubtype="8" fill="hold" nodeType="afterEffect">
                                  <p:stCondLst>
                                    <p:cond delay="0"/>
                                  </p:stCondLst>
                                  <p:childTnLst>
                                    <p:set>
                                      <p:cBhvr>
                                        <p:cTn id="113" dur="1" fill="hold">
                                          <p:stCondLst>
                                            <p:cond delay="0"/>
                                          </p:stCondLst>
                                        </p:cTn>
                                        <p:tgtEl>
                                          <p:spTgt spid="8252"/>
                                        </p:tgtEl>
                                        <p:attrNameLst>
                                          <p:attrName>style.visibility</p:attrName>
                                        </p:attrNameLst>
                                      </p:cBhvr>
                                      <p:to>
                                        <p:strVal val="visible"/>
                                      </p:to>
                                    </p:set>
                                    <p:animEffect transition="in" filter="wipe(left)">
                                      <p:cBhvr>
                                        <p:cTn id="114" dur="500"/>
                                        <p:tgtEl>
                                          <p:spTgt spid="8252"/>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8253"/>
                                        </p:tgtEl>
                                        <p:attrNameLst>
                                          <p:attrName>style.visibility</p:attrName>
                                        </p:attrNameLst>
                                      </p:cBhvr>
                                      <p:to>
                                        <p:strVal val="visible"/>
                                      </p:to>
                                    </p:set>
                                  </p:childTnLst>
                                </p:cTn>
                              </p:par>
                            </p:childTnLst>
                          </p:cTn>
                        </p:par>
                        <p:par>
                          <p:cTn id="119" fill="hold">
                            <p:stCondLst>
                              <p:cond delay="500"/>
                            </p:stCondLst>
                            <p:childTnLst>
                              <p:par>
                                <p:cTn id="120" presetID="22" presetClass="entr" presetSubtype="1" fill="hold" nodeType="afterEffect">
                                  <p:stCondLst>
                                    <p:cond delay="0"/>
                                  </p:stCondLst>
                                  <p:childTnLst>
                                    <p:set>
                                      <p:cBhvr>
                                        <p:cTn id="121" dur="1" fill="hold">
                                          <p:stCondLst>
                                            <p:cond delay="0"/>
                                          </p:stCondLst>
                                        </p:cTn>
                                        <p:tgtEl>
                                          <p:spTgt spid="8254"/>
                                        </p:tgtEl>
                                        <p:attrNameLst>
                                          <p:attrName>style.visibility</p:attrName>
                                        </p:attrNameLst>
                                      </p:cBhvr>
                                      <p:to>
                                        <p:strVal val="visible"/>
                                      </p:to>
                                    </p:set>
                                    <p:animEffect transition="in" filter="wipe(up)">
                                      <p:cBhvr>
                                        <p:cTn id="122" dur="500"/>
                                        <p:tgtEl>
                                          <p:spTgt spid="8254"/>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8255"/>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1" name="CAMERA.WAV"/>
                                        </p:tgtEl>
                                      </p:cMediaNode>
                                    </p:audio>
                                  </p:sub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8256">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8256">
                                            <p:txEl>
                                              <p:pRg st="1" end="1"/>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8256">
                                            <p:txEl>
                                              <p:pRg st="2" end="2"/>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0" nodeType="clickEffect">
                                  <p:stCondLst>
                                    <p:cond delay="0"/>
                                  </p:stCondLst>
                                  <p:childTnLst>
                                    <p:set>
                                      <p:cBhvr>
                                        <p:cTn id="142" dur="1" fill="hold">
                                          <p:stCondLst>
                                            <p:cond delay="0"/>
                                          </p:stCondLst>
                                        </p:cTn>
                                        <p:tgtEl>
                                          <p:spTgt spid="8259"/>
                                        </p:tgtEl>
                                        <p:attrNameLst>
                                          <p:attrName>style.visibility</p:attrName>
                                        </p:attrNameLst>
                                      </p:cBhvr>
                                      <p:to>
                                        <p:strVal val="visible"/>
                                      </p:to>
                                    </p:set>
                                    <p:animEffect transition="in" filter="wipe(up)">
                                      <p:cBhvr>
                                        <p:cTn id="143" dur="500"/>
                                        <p:tgtEl>
                                          <p:spTgt spid="8259"/>
                                        </p:tgtEl>
                                      </p:cBhvr>
                                    </p:animEffect>
                                  </p:childTnLst>
                                  <p:subTnLst>
                                    <p:audio>
                                      <p:cMediaNode>
                                        <p:cTn display="0" masterRel="sameClick">
                                          <p:stCondLst>
                                            <p:cond evt="begin" delay="0">
                                              <p:tn val="141"/>
                                            </p:cond>
                                          </p:stCondLst>
                                          <p:endCondLst>
                                            <p:cond evt="onStopAudio" delay="0">
                                              <p:tgtEl>
                                                <p:sldTgt/>
                                              </p:tgtEl>
                                            </p:cond>
                                          </p:endCondLst>
                                        </p:cTn>
                                        <p:tgtEl>
                                          <p:sndTgt r:embed="rId2"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227" grpId="0" autoUpdateAnimBg="0"/>
      <p:bldP spid="8228" grpId="0" autoUpdateAnimBg="0"/>
      <p:bldP spid="8230" grpId="0" animBg="1" autoUpdateAnimBg="0"/>
      <p:bldP spid="8232" grpId="0" animBg="1" autoUpdateAnimBg="0"/>
      <p:bldP spid="8233" grpId="0" autoUpdateAnimBg="0"/>
      <p:bldP spid="8238" grpId="0" autoUpdateAnimBg="0"/>
      <p:bldP spid="8243" grpId="0" autoUpdateAnimBg="0"/>
      <p:bldP spid="8244" grpId="0" autoUpdateAnimBg="0"/>
      <p:bldP spid="8246" grpId="0" animBg="1" autoUpdateAnimBg="0"/>
      <p:bldP spid="8248" grpId="0" animBg="1" autoUpdateAnimBg="0"/>
      <p:bldP spid="8249" grpId="0" autoUpdateAnimBg="0"/>
      <p:bldP spid="8253" grpId="0" autoUpdateAnimBg="0"/>
      <p:bldP spid="8255" grpId="0" autoUpdateAnimBg="0"/>
      <p:bldP spid="8256" grpId="0" autoUpdateAnimBg="0" build="p"/>
      <p:bldP spid="825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7602" y="243255"/>
            <a:ext cx="9621633" cy="381000"/>
          </a:xfrm>
        </p:spPr>
        <p:txBody>
          <a:bodyPr>
            <a:normAutofit fontScale="90000"/>
          </a:bodyPr>
          <a:lstStyle/>
          <a:p>
            <a:pPr algn="l" eaLnBrk="1" hangingPunct="1"/>
            <a:r>
              <a:rPr lang="en-US" altLang="zh-CN" sz="2400" b="1" dirty="0">
                <a:solidFill>
                  <a:srgbClr val="FFFF99"/>
                </a:solidFill>
                <a:latin typeface="Arial" panose="020B0604020202020204" pitchFamily="34" charset="0"/>
                <a:ea typeface="华文新魏" panose="02010800040101010101" pitchFamily="2" charset="-122"/>
              </a:rPr>
              <a:t>       ⒋</a:t>
            </a:r>
            <a:r>
              <a:rPr lang="zh-CN" altLang="en-US" sz="2400" b="1" dirty="0">
                <a:solidFill>
                  <a:srgbClr val="FFFF99"/>
                </a:solidFill>
                <a:latin typeface="Arial" panose="020B0604020202020204" pitchFamily="34" charset="0"/>
                <a:ea typeface="楷体_GB2312" pitchFamily="49" charset="-122"/>
              </a:rPr>
              <a:t>复合语句 </a:t>
            </a:r>
            <a:r>
              <a:rPr lang="en-US" altLang="zh-CN" sz="2400" b="1" dirty="0">
                <a:solidFill>
                  <a:srgbClr val="FFFF99"/>
                </a:solidFill>
                <a:latin typeface="Arial" panose="020B0604020202020204" pitchFamily="34" charset="0"/>
                <a:ea typeface="楷体_GB2312" pitchFamily="49" charset="-122"/>
              </a:rPr>
              <a:t>Compound Statement</a:t>
            </a:r>
            <a:endParaRPr lang="en-US" altLang="zh-CN" sz="2400" b="1" dirty="0">
              <a:solidFill>
                <a:srgbClr val="FFFF99"/>
              </a:solidFill>
              <a:latin typeface="Arial" panose="020B0604020202020204" pitchFamily="34" charset="0"/>
              <a:ea typeface="楷体_GB2312" pitchFamily="49" charset="-122"/>
            </a:endParaRPr>
          </a:p>
        </p:txBody>
      </p:sp>
      <p:sp>
        <p:nvSpPr>
          <p:cNvPr id="9219" name="Text Box 3"/>
          <p:cNvSpPr txBox="1">
            <a:spLocks noChangeArrowheads="1"/>
          </p:cNvSpPr>
          <p:nvPr/>
        </p:nvSpPr>
        <p:spPr bwMode="auto">
          <a:xfrm>
            <a:off x="307602" y="685801"/>
            <a:ext cx="118843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3300"/>
                </a:solidFill>
                <a:latin typeface="Arial" panose="020B0604020202020204" pitchFamily="34" charset="0"/>
                <a:ea typeface="楷体_GB2312" pitchFamily="49" charset="-122"/>
              </a:rPr>
              <a:t>        </a:t>
            </a:r>
            <a:r>
              <a:rPr lang="zh-CN" altLang="en-US" sz="2400" dirty="0">
                <a:solidFill>
                  <a:srgbClr val="FFFF66"/>
                </a:solidFill>
                <a:latin typeface="Arial" panose="020B0604020202020204" pitchFamily="34" charset="0"/>
                <a:ea typeface="楷体_GB2312" pitchFamily="49" charset="-122"/>
              </a:rPr>
              <a:t>概念：</a:t>
            </a:r>
            <a:r>
              <a:rPr lang="en-US" altLang="zh-CN" sz="2400" dirty="0">
                <a:solidFill>
                  <a:srgbClr val="FFFFCC"/>
                </a:solidFill>
                <a:latin typeface="Arial" panose="020B0604020202020204" pitchFamily="34" charset="0"/>
                <a:ea typeface="楷体_GB2312" pitchFamily="49" charset="-122"/>
              </a:rPr>
              <a:t>C++</a:t>
            </a:r>
            <a:r>
              <a:rPr lang="zh-CN" altLang="en-US" sz="2400" dirty="0">
                <a:solidFill>
                  <a:srgbClr val="FFFFCC"/>
                </a:solidFill>
                <a:latin typeface="Arial" panose="020B0604020202020204" pitchFamily="34" charset="0"/>
                <a:ea typeface="楷体_GB2312" pitchFamily="49" charset="-122"/>
              </a:rPr>
              <a:t>可以用</a:t>
            </a:r>
            <a:r>
              <a:rPr lang="en-US" altLang="zh-CN" sz="2400" dirty="0">
                <a:solidFill>
                  <a:srgbClr val="FFFF00"/>
                </a:solidFill>
                <a:latin typeface="Arial" panose="020B0604020202020204" pitchFamily="34" charset="0"/>
                <a:ea typeface="楷体_GB2312" pitchFamily="49" charset="-122"/>
              </a:rPr>
              <a:t>{   }</a:t>
            </a:r>
            <a:r>
              <a:rPr lang="zh-CN" altLang="en-US" sz="2400" dirty="0">
                <a:solidFill>
                  <a:srgbClr val="FFFFCC"/>
                </a:solidFill>
                <a:latin typeface="Arial" panose="020B0604020202020204" pitchFamily="34" charset="0"/>
                <a:ea typeface="楷体_GB2312" pitchFamily="49" charset="-122"/>
              </a:rPr>
              <a:t>包括一系列的语句。一对</a:t>
            </a:r>
            <a:r>
              <a:rPr lang="en-US" altLang="zh-CN" sz="2400" dirty="0">
                <a:solidFill>
                  <a:srgbClr val="FFFFCC"/>
                </a:solidFill>
                <a:latin typeface="Arial" panose="020B0604020202020204" pitchFamily="34" charset="0"/>
                <a:ea typeface="楷体_GB2312" pitchFamily="49" charset="-122"/>
              </a:rPr>
              <a:t>{  }</a:t>
            </a:r>
            <a:r>
              <a:rPr lang="zh-CN" altLang="en-US" sz="2400" dirty="0">
                <a:solidFill>
                  <a:srgbClr val="FFFFCC"/>
                </a:solidFill>
                <a:latin typeface="Arial" panose="020B0604020202020204" pitchFamily="34" charset="0"/>
                <a:ea typeface="楷体_GB2312" pitchFamily="49" charset="-122"/>
              </a:rPr>
              <a:t>所包含的内容称为一个复合语句。其中可以含有</a:t>
            </a:r>
            <a:r>
              <a:rPr lang="en-US" altLang="zh-CN" sz="2400" dirty="0">
                <a:solidFill>
                  <a:srgbClr val="FFFFCC"/>
                </a:solidFill>
                <a:latin typeface="Arial" panose="020B0604020202020204" pitchFamily="34" charset="0"/>
                <a:ea typeface="楷体_GB2312" pitchFamily="49" charset="-122"/>
              </a:rPr>
              <a:t>0</a:t>
            </a:r>
            <a:r>
              <a:rPr lang="zh-CN" altLang="en-US" sz="2400" dirty="0">
                <a:solidFill>
                  <a:srgbClr val="FFFFCC"/>
                </a:solidFill>
                <a:latin typeface="Arial" panose="020B0604020202020204" pitchFamily="34" charset="0"/>
                <a:ea typeface="楷体_GB2312" pitchFamily="49" charset="-122"/>
              </a:rPr>
              <a:t>到多条语句。</a:t>
            </a:r>
            <a:endParaRPr lang="zh-CN" altLang="en-US" sz="2400" dirty="0">
              <a:solidFill>
                <a:srgbClr val="FFFFCC"/>
              </a:solidFill>
              <a:latin typeface="Arial" panose="020B0604020202020204" pitchFamily="34" charset="0"/>
            </a:endParaRPr>
          </a:p>
        </p:txBody>
      </p:sp>
      <p:sp>
        <p:nvSpPr>
          <p:cNvPr id="9245" name="Text Box 29"/>
          <p:cNvSpPr txBox="1">
            <a:spLocks noChangeArrowheads="1"/>
          </p:cNvSpPr>
          <p:nvPr/>
        </p:nvSpPr>
        <p:spPr bwMode="auto">
          <a:xfrm>
            <a:off x="942963" y="1473922"/>
            <a:ext cx="4789488" cy="526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CC"/>
                </a:solidFill>
                <a:latin typeface="Arial" panose="020B0604020202020204" pitchFamily="34" charset="0"/>
              </a:rPr>
              <a:t>#include &lt;iostream&gt;</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using namespace std;</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int main (void)</a:t>
            </a:r>
            <a:r>
              <a:rPr kumimoji="0" lang="en-US" altLang="zh-CN" sz="2400" dirty="0">
                <a:solidFill>
                  <a:srgbClr val="00FFCC"/>
                </a:solidFill>
                <a:latin typeface="Arial" panose="020B0604020202020204" pitchFamily="34" charset="0"/>
              </a:rPr>
              <a:t>{    </a:t>
            </a:r>
            <a:endParaRPr kumimoji="0" lang="en-US" altLang="zh-CN" sz="2400" dirty="0">
              <a:solidFill>
                <a:srgbClr val="00FFCC"/>
              </a:solidFill>
              <a:latin typeface="Arial" panose="020B0604020202020204" pitchFamily="34" charset="0"/>
            </a:endParaRPr>
          </a:p>
          <a:p>
            <a:pPr>
              <a:spcBef>
                <a:spcPct val="0"/>
              </a:spcBef>
              <a:buFontTx/>
              <a:buNone/>
            </a:pPr>
            <a:r>
              <a:rPr kumimoji="0" lang="en-US" altLang="zh-CN" sz="2400" dirty="0">
                <a:solidFill>
                  <a:srgbClr val="00FFCC"/>
                </a:solidFill>
                <a:latin typeface="Arial" panose="020B0604020202020204" pitchFamily="34" charset="0"/>
              </a:rPr>
              <a:t>       </a:t>
            </a:r>
            <a:r>
              <a:rPr kumimoji="0" lang="en-US" altLang="zh-CN" sz="2400" dirty="0">
                <a:solidFill>
                  <a:srgbClr val="FFFFCC"/>
                </a:solidFill>
                <a:latin typeface="Arial" panose="020B0604020202020204" pitchFamily="34" charset="0"/>
              </a:rPr>
              <a:t>int </a:t>
            </a:r>
            <a:r>
              <a:rPr kumimoji="0" lang="en-US" altLang="zh-CN" sz="2400" dirty="0" err="1">
                <a:solidFill>
                  <a:srgbClr val="FFFFCC"/>
                </a:solidFill>
                <a:latin typeface="Arial" panose="020B0604020202020204" pitchFamily="34" charset="0"/>
              </a:rPr>
              <a:t>a,b</a:t>
            </a:r>
            <a:r>
              <a:rPr kumimoji="0" lang="en-US" altLang="zh-CN" sz="2400" dirty="0">
                <a:solidFill>
                  <a:srgbClr val="FFFFCC"/>
                </a:solidFill>
                <a:latin typeface="Arial" panose="020B0604020202020204" pitchFamily="34" charset="0"/>
              </a:rPr>
              <a:t>; </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       </a:t>
            </a:r>
            <a:r>
              <a:rPr kumimoji="0" lang="en-US" altLang="zh-CN" sz="2400" dirty="0" err="1">
                <a:solidFill>
                  <a:srgbClr val="FFFFCC"/>
                </a:solidFill>
                <a:latin typeface="Arial" panose="020B0604020202020204" pitchFamily="34" charset="0"/>
              </a:rPr>
              <a:t>cin</a:t>
            </a:r>
            <a:r>
              <a:rPr kumimoji="0" lang="en-US" altLang="zh-CN" sz="2400" dirty="0">
                <a:solidFill>
                  <a:srgbClr val="FFFFCC"/>
                </a:solidFill>
                <a:latin typeface="Arial" panose="020B0604020202020204" pitchFamily="34" charset="0"/>
              </a:rPr>
              <a:t> &gt;&gt; a &gt;&gt; b;               </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       </a:t>
            </a:r>
            <a:r>
              <a:rPr kumimoji="0" lang="en-US" altLang="zh-CN" sz="2400" dirty="0">
                <a:solidFill>
                  <a:srgbClr val="FFFF00"/>
                </a:solidFill>
                <a:latin typeface="Arial" panose="020B0604020202020204" pitchFamily="34" charset="0"/>
              </a:rPr>
              <a:t>{</a:t>
            </a:r>
            <a:endParaRPr kumimoji="0" lang="en-US" altLang="zh-CN" sz="2400" dirty="0">
              <a:solidFill>
                <a:srgbClr val="FFFF00"/>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             int temp; </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             </a:t>
            </a:r>
            <a:r>
              <a:rPr kumimoji="0" lang="en-US" altLang="zh-CN" sz="2400" dirty="0">
                <a:solidFill>
                  <a:srgbClr val="00FFFF"/>
                </a:solidFill>
                <a:latin typeface="Arial" panose="020B0604020202020204" pitchFamily="34" charset="0"/>
              </a:rPr>
              <a:t>temp = a;</a:t>
            </a:r>
            <a:endParaRPr kumimoji="0" lang="en-US" altLang="zh-CN" sz="2400" dirty="0">
              <a:solidFill>
                <a:srgbClr val="00FFFF"/>
              </a:solidFill>
              <a:latin typeface="Arial" panose="020B0604020202020204" pitchFamily="34" charset="0"/>
            </a:endParaRPr>
          </a:p>
          <a:p>
            <a:pPr>
              <a:spcBef>
                <a:spcPct val="0"/>
              </a:spcBef>
              <a:buFontTx/>
              <a:buNone/>
            </a:pPr>
            <a:r>
              <a:rPr kumimoji="0" lang="en-US" altLang="zh-CN" sz="2400" dirty="0">
                <a:solidFill>
                  <a:srgbClr val="00FFFF"/>
                </a:solidFill>
                <a:latin typeface="Arial" panose="020B0604020202020204" pitchFamily="34" charset="0"/>
              </a:rPr>
              <a:t>             a = b;</a:t>
            </a:r>
            <a:endParaRPr kumimoji="0" lang="en-US" altLang="zh-CN" sz="2400" dirty="0">
              <a:solidFill>
                <a:srgbClr val="00FFFF"/>
              </a:solidFill>
              <a:latin typeface="Arial" panose="020B0604020202020204" pitchFamily="34" charset="0"/>
            </a:endParaRPr>
          </a:p>
          <a:p>
            <a:pPr>
              <a:spcBef>
                <a:spcPct val="0"/>
              </a:spcBef>
              <a:buFontTx/>
              <a:buNone/>
            </a:pPr>
            <a:r>
              <a:rPr kumimoji="0" lang="en-US" altLang="zh-CN" sz="2400" dirty="0">
                <a:solidFill>
                  <a:srgbClr val="00FFFF"/>
                </a:solidFill>
                <a:latin typeface="Arial" panose="020B0604020202020204" pitchFamily="34" charset="0"/>
              </a:rPr>
              <a:t>             b = temp;</a:t>
            </a:r>
            <a:endParaRPr kumimoji="0" lang="en-US" altLang="zh-CN" sz="2400" dirty="0">
              <a:solidFill>
                <a:srgbClr val="00FFFF"/>
              </a:solidFill>
              <a:latin typeface="Arial" panose="020B0604020202020204" pitchFamily="34" charset="0"/>
            </a:endParaRPr>
          </a:p>
          <a:p>
            <a:pPr>
              <a:spcBef>
                <a:spcPct val="0"/>
              </a:spcBef>
              <a:buFontTx/>
              <a:buNone/>
            </a:pPr>
            <a:r>
              <a:rPr kumimoji="0" lang="en-US" altLang="zh-CN" sz="2400" dirty="0">
                <a:solidFill>
                  <a:srgbClr val="FF00FF"/>
                </a:solidFill>
                <a:latin typeface="Arial" panose="020B0604020202020204" pitchFamily="34" charset="0"/>
              </a:rPr>
              <a:t>       </a:t>
            </a:r>
            <a:r>
              <a:rPr kumimoji="0" lang="en-US" altLang="zh-CN" sz="2400" dirty="0">
                <a:solidFill>
                  <a:srgbClr val="FFFF00"/>
                </a:solidFill>
                <a:latin typeface="Arial" panose="020B0604020202020204" pitchFamily="34" charset="0"/>
              </a:rPr>
              <a:t>}</a:t>
            </a:r>
            <a:endParaRPr kumimoji="0" lang="en-US" altLang="zh-CN" sz="2400" dirty="0">
              <a:solidFill>
                <a:srgbClr val="FFFF00"/>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       </a:t>
            </a:r>
            <a:r>
              <a:rPr kumimoji="0" lang="en-US" altLang="zh-CN" sz="2400" dirty="0" err="1">
                <a:solidFill>
                  <a:srgbClr val="FFFFCC"/>
                </a:solidFill>
                <a:latin typeface="Arial" panose="020B0604020202020204" pitchFamily="34" charset="0"/>
              </a:rPr>
              <a:t>cout</a:t>
            </a:r>
            <a:r>
              <a:rPr kumimoji="0" lang="en-US" altLang="zh-CN" sz="2400" dirty="0">
                <a:solidFill>
                  <a:srgbClr val="FFFFCC"/>
                </a:solidFill>
                <a:latin typeface="Arial" panose="020B0604020202020204" pitchFamily="34" charset="0"/>
              </a:rPr>
              <a:t> &lt;&lt; a &lt;&lt; "," &lt;&lt; b &lt;&lt; </a:t>
            </a:r>
            <a:r>
              <a:rPr kumimoji="0" lang="en-US" altLang="zh-CN" sz="2400" dirty="0" err="1">
                <a:solidFill>
                  <a:srgbClr val="FFFFCC"/>
                </a:solidFill>
                <a:latin typeface="Arial" panose="020B0604020202020204" pitchFamily="34" charset="0"/>
              </a:rPr>
              <a:t>endl</a:t>
            </a:r>
            <a:r>
              <a:rPr kumimoji="0" lang="en-US" altLang="zh-CN" sz="2400" dirty="0">
                <a:solidFill>
                  <a:srgbClr val="FFFFCC"/>
                </a:solidFill>
                <a:latin typeface="Arial" panose="020B0604020202020204" pitchFamily="34" charset="0"/>
              </a:rPr>
              <a:t>;</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FFFFCC"/>
                </a:solidFill>
                <a:latin typeface="Arial" panose="020B0604020202020204" pitchFamily="34" charset="0"/>
              </a:rPr>
              <a:t>       return 0;</a:t>
            </a:r>
            <a:endParaRPr kumimoji="0" lang="en-US" altLang="zh-CN" sz="2400" dirty="0">
              <a:solidFill>
                <a:srgbClr val="FFFFCC"/>
              </a:solidFill>
              <a:latin typeface="Arial" panose="020B0604020202020204" pitchFamily="34" charset="0"/>
            </a:endParaRPr>
          </a:p>
          <a:p>
            <a:pPr>
              <a:spcBef>
                <a:spcPct val="0"/>
              </a:spcBef>
              <a:buFontTx/>
              <a:buNone/>
            </a:pPr>
            <a:r>
              <a:rPr kumimoji="0" lang="en-US" altLang="zh-CN" sz="2400" dirty="0">
                <a:solidFill>
                  <a:srgbClr val="00FFCC"/>
                </a:solidFill>
                <a:latin typeface="Arial" panose="020B0604020202020204" pitchFamily="34" charset="0"/>
              </a:rPr>
              <a:t>}</a:t>
            </a:r>
            <a:endParaRPr kumimoji="0" lang="en-US" altLang="zh-CN" sz="2400" dirty="0">
              <a:solidFill>
                <a:srgbClr val="00FFCC"/>
              </a:solidFill>
              <a:latin typeface="Arial" panose="020B0604020202020204" pitchFamily="34" charset="0"/>
            </a:endParaRPr>
          </a:p>
        </p:txBody>
      </p:sp>
      <p:sp>
        <p:nvSpPr>
          <p:cNvPr id="9246" name="AutoShape 30"/>
          <p:cNvSpPr/>
          <p:nvPr/>
        </p:nvSpPr>
        <p:spPr bwMode="auto">
          <a:xfrm>
            <a:off x="1038213" y="3548783"/>
            <a:ext cx="457200" cy="1905000"/>
          </a:xfrm>
          <a:prstGeom prst="leftBracket">
            <a:avLst>
              <a:gd name="adj" fmla="val 0"/>
            </a:avLst>
          </a:prstGeom>
          <a:noFill/>
          <a:ln w="9525">
            <a:solidFill>
              <a:srgbClr val="FFFF00"/>
            </a:solidFill>
            <a:round/>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rgbClr val="00FFFF"/>
              </a:solidFill>
              <a:latin typeface="Arial" panose="020B0604020202020204" pitchFamily="34" charset="0"/>
              <a:ea typeface="楷体_GB2312" pitchFamily="49" charset="-122"/>
            </a:endParaRPr>
          </a:p>
        </p:txBody>
      </p:sp>
      <p:sp>
        <p:nvSpPr>
          <p:cNvPr id="9247" name="Text Box 31"/>
          <p:cNvSpPr txBox="1">
            <a:spLocks noChangeArrowheads="1"/>
          </p:cNvSpPr>
          <p:nvPr/>
        </p:nvSpPr>
        <p:spPr bwMode="auto">
          <a:xfrm>
            <a:off x="1020751" y="3828184"/>
            <a:ext cx="5461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vert="eaVert"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a:solidFill>
                  <a:srgbClr val="FFFF00"/>
                </a:solidFill>
                <a:latin typeface="Arial" panose="020B0604020202020204" pitchFamily="34" charset="0"/>
                <a:ea typeface="楷体_GB2312" pitchFamily="49" charset="-122"/>
              </a:rPr>
              <a:t>复合语句</a:t>
            </a:r>
            <a:endParaRPr kumimoji="0" lang="zh-CN" altLang="en-US" sz="2400">
              <a:solidFill>
                <a:srgbClr val="FFFF00"/>
              </a:solidFill>
              <a:latin typeface="Arial" panose="020B0604020202020204" pitchFamily="34" charset="0"/>
              <a:ea typeface="楷体_GB2312" pitchFamily="49" charset="-122"/>
            </a:endParaRPr>
          </a:p>
        </p:txBody>
      </p:sp>
      <p:sp>
        <p:nvSpPr>
          <p:cNvPr id="9248" name="AutoShape 32"/>
          <p:cNvSpPr/>
          <p:nvPr/>
        </p:nvSpPr>
        <p:spPr bwMode="auto">
          <a:xfrm>
            <a:off x="527328" y="2448646"/>
            <a:ext cx="539460" cy="4056062"/>
          </a:xfrm>
          <a:prstGeom prst="leftBracket">
            <a:avLst>
              <a:gd name="adj" fmla="val 164"/>
            </a:avLst>
          </a:prstGeom>
          <a:noFill/>
          <a:ln w="9525">
            <a:solidFill>
              <a:srgbClr val="00FFCC"/>
            </a:solidFill>
            <a:round/>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solidFill>
                <a:srgbClr val="00FFCC"/>
              </a:solidFill>
            </a:endParaRPr>
          </a:p>
        </p:txBody>
      </p:sp>
      <p:sp>
        <p:nvSpPr>
          <p:cNvPr id="9249" name="Text Box 33"/>
          <p:cNvSpPr txBox="1">
            <a:spLocks noChangeArrowheads="1"/>
          </p:cNvSpPr>
          <p:nvPr/>
        </p:nvSpPr>
        <p:spPr bwMode="auto">
          <a:xfrm>
            <a:off x="435757" y="3560328"/>
            <a:ext cx="546100" cy="1396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vert="eaVert"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dirty="0">
                <a:solidFill>
                  <a:srgbClr val="00FFCC"/>
                </a:solidFill>
                <a:latin typeface="Arial" panose="020B0604020202020204" pitchFamily="34" charset="0"/>
                <a:ea typeface="楷体_GB2312" pitchFamily="49" charset="-122"/>
              </a:rPr>
              <a:t>复合语句</a:t>
            </a:r>
            <a:endParaRPr kumimoji="0" lang="zh-CN" altLang="en-US" sz="2400" dirty="0">
              <a:solidFill>
                <a:srgbClr val="00FFCC"/>
              </a:solidFill>
              <a:latin typeface="Arial" panose="020B0604020202020204" pitchFamily="34" charset="0"/>
              <a:ea typeface="楷体_GB2312" pitchFamily="49" charset="-122"/>
            </a:endParaRPr>
          </a:p>
        </p:txBody>
      </p:sp>
      <p:sp>
        <p:nvSpPr>
          <p:cNvPr id="9250" name="AutoShape 34"/>
          <p:cNvSpPr/>
          <p:nvPr/>
        </p:nvSpPr>
        <p:spPr bwMode="auto">
          <a:xfrm>
            <a:off x="5843400" y="5118453"/>
            <a:ext cx="2743200" cy="457200"/>
          </a:xfrm>
          <a:prstGeom prst="borderCallout3">
            <a:avLst>
              <a:gd name="adj1" fmla="val 25000"/>
              <a:gd name="adj2" fmla="val -2778"/>
              <a:gd name="adj3" fmla="val 25000"/>
              <a:gd name="adj4" fmla="val -7755"/>
              <a:gd name="adj5" fmla="val 59533"/>
              <a:gd name="adj6" fmla="val -7755"/>
              <a:gd name="adj7" fmla="val 63108"/>
              <a:gd name="adj8" fmla="val -150715"/>
            </a:avLst>
          </a:prstGeom>
          <a:noFill/>
          <a:ln w="9525">
            <a:solidFill>
              <a:srgbClr val="FFFF00"/>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00"/>
                </a:solidFill>
                <a:latin typeface="Arial" panose="020B0604020202020204" pitchFamily="34" charset="0"/>
                <a:ea typeface="楷体_GB2312" pitchFamily="49" charset="-122"/>
              </a:rPr>
              <a:t>复合语句可以嵌套 </a:t>
            </a:r>
            <a:endParaRPr kumimoji="0" lang="zh-CN" altLang="en-US" sz="2400">
              <a:solidFill>
                <a:srgbClr val="FFFF00"/>
              </a:solidFill>
              <a:latin typeface="Arial" panose="020B0604020202020204" pitchFamily="34" charset="0"/>
              <a:ea typeface="楷体_GB2312" pitchFamily="49" charset="-122"/>
            </a:endParaRPr>
          </a:p>
        </p:txBody>
      </p:sp>
      <p:sp>
        <p:nvSpPr>
          <p:cNvPr id="9251" name="Text Box 35"/>
          <p:cNvSpPr txBox="1">
            <a:spLocks noChangeArrowheads="1"/>
          </p:cNvSpPr>
          <p:nvPr/>
        </p:nvSpPr>
        <p:spPr bwMode="auto">
          <a:xfrm>
            <a:off x="1154101" y="6239596"/>
            <a:ext cx="734557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a:solidFill>
                  <a:srgbClr val="FFFFCC"/>
                </a:solidFill>
                <a:latin typeface="Arial" panose="020B0604020202020204" pitchFamily="34" charset="0"/>
                <a:ea typeface="楷体_GB2312" pitchFamily="49" charset="-122"/>
              </a:rPr>
              <a:t>凡是可以出现单一语句的地方都可以使用复合语句。 </a:t>
            </a:r>
            <a:endParaRPr kumimoji="0" lang="zh-CN" altLang="en-US" sz="2400">
              <a:solidFill>
                <a:srgbClr val="FFFFCC"/>
              </a:solidFill>
              <a:latin typeface="Arial" panose="020B0604020202020204" pitchFamily="34" charset="0"/>
              <a:ea typeface="楷体_GB2312" pitchFamily="49" charset="-122"/>
            </a:endParaRPr>
          </a:p>
        </p:txBody>
      </p:sp>
      <p:sp>
        <p:nvSpPr>
          <p:cNvPr id="9252" name="Text Box 36"/>
          <p:cNvSpPr txBox="1">
            <a:spLocks noChangeArrowheads="1"/>
          </p:cNvSpPr>
          <p:nvPr/>
        </p:nvSpPr>
        <p:spPr bwMode="auto">
          <a:xfrm>
            <a:off x="6211587" y="2070688"/>
            <a:ext cx="264397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dirty="0">
                <a:solidFill>
                  <a:srgbClr val="FFFF00"/>
                </a:solidFill>
                <a:latin typeface="Arial" panose="020B0604020202020204" pitchFamily="34" charset="0"/>
                <a:ea typeface="楷体_GB2312" pitchFamily="49" charset="-122"/>
              </a:rPr>
              <a:t>复合语句的作用：</a:t>
            </a:r>
            <a:endParaRPr kumimoji="0" lang="zh-CN" altLang="en-US" sz="2400" dirty="0">
              <a:solidFill>
                <a:srgbClr val="FFFF00"/>
              </a:solidFill>
              <a:latin typeface="Arial" panose="020B0604020202020204" pitchFamily="34" charset="0"/>
              <a:ea typeface="楷体_GB2312" pitchFamily="49" charset="-122"/>
            </a:endParaRPr>
          </a:p>
        </p:txBody>
      </p:sp>
      <p:sp>
        <p:nvSpPr>
          <p:cNvPr id="9253" name="Text Box 37"/>
          <p:cNvSpPr txBox="1">
            <a:spLocks noChangeArrowheads="1"/>
          </p:cNvSpPr>
          <p:nvPr/>
        </p:nvSpPr>
        <p:spPr bwMode="auto">
          <a:xfrm>
            <a:off x="6225874" y="2531063"/>
            <a:ext cx="365226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CC"/>
                </a:solidFill>
                <a:latin typeface="Arial" panose="020B0604020202020204" pitchFamily="34" charset="0"/>
                <a:ea typeface="华文新魏" panose="02010800040101010101" pitchFamily="2" charset="-122"/>
              </a:rPr>
              <a:t>⒈</a:t>
            </a:r>
            <a:r>
              <a:rPr kumimoji="0" lang="zh-CN" altLang="en-US" sz="2400" dirty="0">
                <a:solidFill>
                  <a:srgbClr val="FFFFCC"/>
                </a:solidFill>
                <a:latin typeface="Arial" panose="020B0604020202020204" pitchFamily="34" charset="0"/>
                <a:ea typeface="楷体_GB2312" pitchFamily="49" charset="-122"/>
              </a:rPr>
              <a:t>作为分支和循环的块。 </a:t>
            </a:r>
            <a:endParaRPr kumimoji="0" lang="zh-CN" altLang="en-US" sz="2400" dirty="0">
              <a:solidFill>
                <a:srgbClr val="FFFFCC"/>
              </a:solidFill>
              <a:latin typeface="Arial" panose="020B0604020202020204" pitchFamily="34" charset="0"/>
              <a:ea typeface="楷体_GB2312" pitchFamily="49" charset="-122"/>
            </a:endParaRPr>
          </a:p>
        </p:txBody>
      </p:sp>
      <p:sp>
        <p:nvSpPr>
          <p:cNvPr id="9254" name="Text Box 38"/>
          <p:cNvSpPr txBox="1">
            <a:spLocks noChangeArrowheads="1"/>
          </p:cNvSpPr>
          <p:nvPr/>
        </p:nvSpPr>
        <p:spPr bwMode="auto">
          <a:xfrm>
            <a:off x="6225874" y="2912063"/>
            <a:ext cx="365226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CC"/>
                </a:solidFill>
                <a:latin typeface="Arial" panose="020B0604020202020204" pitchFamily="34" charset="0"/>
                <a:ea typeface="华文新魏" panose="02010800040101010101" pitchFamily="2" charset="-122"/>
              </a:rPr>
              <a:t>⒉</a:t>
            </a:r>
            <a:r>
              <a:rPr kumimoji="0" lang="zh-CN" altLang="en-US" sz="2400" dirty="0">
                <a:solidFill>
                  <a:srgbClr val="FFFFCC"/>
                </a:solidFill>
                <a:latin typeface="Arial" panose="020B0604020202020204" pitchFamily="34" charset="0"/>
                <a:ea typeface="楷体_GB2312" pitchFamily="49" charset="-122"/>
              </a:rPr>
              <a:t>作为标识符的作用域。 </a:t>
            </a:r>
            <a:endParaRPr kumimoji="0" lang="zh-CN" altLang="en-US" sz="2400" dirty="0">
              <a:solidFill>
                <a:srgbClr val="FFFFCC"/>
              </a:solidFill>
              <a:latin typeface="Arial" panose="020B0604020202020204" pitchFamily="34" charset="0"/>
              <a:ea typeface="楷体_GB2312" pitchFamily="49" charset="-122"/>
            </a:endParaRPr>
          </a:p>
        </p:txBody>
      </p:sp>
      <p:sp>
        <p:nvSpPr>
          <p:cNvPr id="9256" name="AutoShape 40">
            <a:hlinkClick r:id="rId1" action="ppaction://program" highlightClick="1"/>
          </p:cNvPr>
          <p:cNvSpPr>
            <a:spLocks noChangeArrowheads="1"/>
          </p:cNvSpPr>
          <p:nvPr/>
        </p:nvSpPr>
        <p:spPr bwMode="auto">
          <a:xfrm>
            <a:off x="9293141" y="4996583"/>
            <a:ext cx="1982788" cy="457200"/>
          </a:xfrm>
          <a:prstGeom prst="actionButtonBlank">
            <a:avLst/>
          </a:prstGeom>
          <a:solidFill>
            <a:srgbClr val="0000FF"/>
          </a:solidFill>
          <a:ln w="9525">
            <a:solidFill>
              <a:srgbClr val="3366FF"/>
            </a:solidFill>
            <a:miter lim="800000"/>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CC"/>
                </a:solidFill>
                <a:latin typeface="等线" panose="02010600030101010101" charset="-122"/>
                <a:ea typeface="楷体_GB2312" pitchFamily="49" charset="-122"/>
              </a:rPr>
              <a:t>交换算法演示</a:t>
            </a:r>
            <a:endParaRPr kumimoji="0" lang="zh-CN" altLang="en-US" sz="2400" dirty="0">
              <a:solidFill>
                <a:srgbClr val="FFFFCC"/>
              </a:solidFill>
              <a:latin typeface="等线" panose="02010600030101010101"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subTnLst>
                                    <p:audio>
                                      <p:cMediaNode>
                                        <p:cTn display="0" masterRel="sameClick">
                                          <p:stCondLst>
                                            <p:cond evt="begin" delay="0">
                                              <p:tn val="5"/>
                                            </p:cond>
                                          </p:stCondLst>
                                          <p:endCondLst>
                                            <p:cond evt="onStopAudio" delay="0">
                                              <p:tgtEl>
                                                <p:sldTgt/>
                                              </p:tgtEl>
                                            </p:cond>
                                          </p:endCondLst>
                                        </p:cTn>
                                        <p:tgtEl>
                                          <p:sndTgt r:embed="rId2" name="CHORD.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92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9245"/>
                                        </p:tgtEl>
                                        <p:attrNameLst>
                                          <p:attrName>style.visibility</p:attrName>
                                        </p:attrNameLst>
                                      </p:cBhvr>
                                      <p:to>
                                        <p:strVal val="visible"/>
                                      </p:to>
                                    </p:set>
                                    <p:animEffect transition="in" filter="box(out)">
                                      <p:cBhvr>
                                        <p:cTn id="16" dur="500"/>
                                        <p:tgtEl>
                                          <p:spTgt spid="924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9246"/>
                                        </p:tgtEl>
                                        <p:attrNameLst>
                                          <p:attrName>style.visibility</p:attrName>
                                        </p:attrNameLst>
                                      </p:cBhvr>
                                      <p:to>
                                        <p:strVal val="visible"/>
                                      </p:to>
                                    </p:set>
                                    <p:animEffect transition="in" filter="barn(outHorizontal)">
                                      <p:cBhvr>
                                        <p:cTn id="21" dur="500"/>
                                        <p:tgtEl>
                                          <p:spTgt spid="924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9247"/>
                                        </p:tgtEl>
                                        <p:attrNameLst>
                                          <p:attrName>style.visibility</p:attrName>
                                        </p:attrNameLst>
                                      </p:cBhvr>
                                      <p:to>
                                        <p:strVal val="visible"/>
                                      </p:to>
                                    </p:set>
                                    <p:anim calcmode="lin" valueType="num">
                                      <p:cBhvr additive="base">
                                        <p:cTn id="26" dur="500" fill="hold"/>
                                        <p:tgtEl>
                                          <p:spTgt spid="9247"/>
                                        </p:tgtEl>
                                        <p:attrNameLst>
                                          <p:attrName>ppt_x</p:attrName>
                                        </p:attrNameLst>
                                      </p:cBhvr>
                                      <p:tavLst>
                                        <p:tav tm="0">
                                          <p:val>
                                            <p:strVal val="0-#ppt_w/2"/>
                                          </p:val>
                                        </p:tav>
                                        <p:tav tm="100000">
                                          <p:val>
                                            <p:strVal val="#ppt_x"/>
                                          </p:val>
                                        </p:tav>
                                      </p:tavLst>
                                    </p:anim>
                                    <p:anim calcmode="lin" valueType="num">
                                      <p:cBhvr additive="base">
                                        <p:cTn id="27" dur="500" fill="hold"/>
                                        <p:tgtEl>
                                          <p:spTgt spid="924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9248"/>
                                        </p:tgtEl>
                                        <p:attrNameLst>
                                          <p:attrName>style.visibility</p:attrName>
                                        </p:attrNameLst>
                                      </p:cBhvr>
                                      <p:to>
                                        <p:strVal val="visible"/>
                                      </p:to>
                                    </p:set>
                                    <p:animEffect transition="in" filter="barn(outHorizontal)">
                                      <p:cBhvr>
                                        <p:cTn id="32" dur="500"/>
                                        <p:tgtEl>
                                          <p:spTgt spid="924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249"/>
                                        </p:tgtEl>
                                        <p:attrNameLst>
                                          <p:attrName>style.visibility</p:attrName>
                                        </p:attrNameLst>
                                      </p:cBhvr>
                                      <p:to>
                                        <p:strVal val="visible"/>
                                      </p:to>
                                    </p:set>
                                    <p:anim calcmode="lin" valueType="num">
                                      <p:cBhvr additive="base">
                                        <p:cTn id="37" dur="500" fill="hold"/>
                                        <p:tgtEl>
                                          <p:spTgt spid="9249"/>
                                        </p:tgtEl>
                                        <p:attrNameLst>
                                          <p:attrName>ppt_x</p:attrName>
                                        </p:attrNameLst>
                                      </p:cBhvr>
                                      <p:tavLst>
                                        <p:tav tm="0">
                                          <p:val>
                                            <p:strVal val="0-#ppt_w/2"/>
                                          </p:val>
                                        </p:tav>
                                        <p:tav tm="100000">
                                          <p:val>
                                            <p:strVal val="#ppt_x"/>
                                          </p:val>
                                        </p:tav>
                                      </p:tavLst>
                                    </p:anim>
                                    <p:anim calcmode="lin" valueType="num">
                                      <p:cBhvr additive="base">
                                        <p:cTn id="38" dur="500" fill="hold"/>
                                        <p:tgtEl>
                                          <p:spTgt spid="924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 fill="hold" grpId="0" nodeType="clickEffect">
                                  <p:stCondLst>
                                    <p:cond delay="0"/>
                                  </p:stCondLst>
                                  <p:childTnLst>
                                    <p:set>
                                      <p:cBhvr>
                                        <p:cTn id="42" dur="1" fill="hold">
                                          <p:stCondLst>
                                            <p:cond delay="0"/>
                                          </p:stCondLst>
                                        </p:cTn>
                                        <p:tgtEl>
                                          <p:spTgt spid="9250"/>
                                        </p:tgtEl>
                                        <p:attrNameLst>
                                          <p:attrName>style.visibility</p:attrName>
                                        </p:attrNameLst>
                                      </p:cBhvr>
                                      <p:to>
                                        <p:strVal val="visible"/>
                                      </p:to>
                                    </p:set>
                                    <p:anim calcmode="lin" valueType="num">
                                      <p:cBhvr>
                                        <p:cTn id="43" dur="500" fill="hold"/>
                                        <p:tgtEl>
                                          <p:spTgt spid="9250"/>
                                        </p:tgtEl>
                                        <p:attrNameLst>
                                          <p:attrName>ppt_x</p:attrName>
                                        </p:attrNameLst>
                                      </p:cBhvr>
                                      <p:tavLst>
                                        <p:tav tm="0">
                                          <p:val>
                                            <p:strVal val="#ppt_x"/>
                                          </p:val>
                                        </p:tav>
                                        <p:tav tm="100000">
                                          <p:val>
                                            <p:strVal val="#ppt_x"/>
                                          </p:val>
                                        </p:tav>
                                      </p:tavLst>
                                    </p:anim>
                                    <p:anim calcmode="lin" valueType="num">
                                      <p:cBhvr>
                                        <p:cTn id="44" dur="500" fill="hold"/>
                                        <p:tgtEl>
                                          <p:spTgt spid="9250"/>
                                        </p:tgtEl>
                                        <p:attrNameLst>
                                          <p:attrName>ppt_y</p:attrName>
                                        </p:attrNameLst>
                                      </p:cBhvr>
                                      <p:tavLst>
                                        <p:tav tm="0">
                                          <p:val>
                                            <p:strVal val="#ppt_y-#ppt_h/2"/>
                                          </p:val>
                                        </p:tav>
                                        <p:tav tm="100000">
                                          <p:val>
                                            <p:strVal val="#ppt_y"/>
                                          </p:val>
                                        </p:tav>
                                      </p:tavLst>
                                    </p:anim>
                                    <p:anim calcmode="lin" valueType="num">
                                      <p:cBhvr>
                                        <p:cTn id="45" dur="500" fill="hold"/>
                                        <p:tgtEl>
                                          <p:spTgt spid="9250"/>
                                        </p:tgtEl>
                                        <p:attrNameLst>
                                          <p:attrName>ppt_w</p:attrName>
                                        </p:attrNameLst>
                                      </p:cBhvr>
                                      <p:tavLst>
                                        <p:tav tm="0">
                                          <p:val>
                                            <p:strVal val="#ppt_w"/>
                                          </p:val>
                                        </p:tav>
                                        <p:tav tm="100000">
                                          <p:val>
                                            <p:strVal val="#ppt_w"/>
                                          </p:val>
                                        </p:tav>
                                      </p:tavLst>
                                    </p:anim>
                                    <p:anim calcmode="lin" valueType="num">
                                      <p:cBhvr>
                                        <p:cTn id="46" dur="500" fill="hold"/>
                                        <p:tgtEl>
                                          <p:spTgt spid="925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9250"/>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9251"/>
                                        </p:tgtEl>
                                        <p:attrNameLst>
                                          <p:attrName>style.visibility</p:attrName>
                                        </p:attrNameLst>
                                      </p:cBhvr>
                                      <p:to>
                                        <p:strVal val="visible"/>
                                      </p:to>
                                    </p:set>
                                    <p:anim calcmode="lin" valueType="num">
                                      <p:cBhvr additive="base">
                                        <p:cTn id="51" dur="500" fill="hold"/>
                                        <p:tgtEl>
                                          <p:spTgt spid="9251"/>
                                        </p:tgtEl>
                                        <p:attrNameLst>
                                          <p:attrName>ppt_x</p:attrName>
                                        </p:attrNameLst>
                                      </p:cBhvr>
                                      <p:tavLst>
                                        <p:tav tm="0">
                                          <p:val>
                                            <p:strVal val="#ppt_x"/>
                                          </p:val>
                                        </p:tav>
                                        <p:tav tm="100000">
                                          <p:val>
                                            <p:strVal val="#ppt_x"/>
                                          </p:val>
                                        </p:tav>
                                      </p:tavLst>
                                    </p:anim>
                                    <p:anim calcmode="lin" valueType="num">
                                      <p:cBhvr additive="base">
                                        <p:cTn id="52" dur="500" fill="hold"/>
                                        <p:tgtEl>
                                          <p:spTgt spid="925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251"/>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252"/>
                                        </p:tgtEl>
                                        <p:attrNameLst>
                                          <p:attrName>style.visibility</p:attrName>
                                        </p:attrNameLst>
                                      </p:cBhvr>
                                      <p:to>
                                        <p:strVal val="visible"/>
                                      </p:to>
                                    </p:set>
                                    <p:animEffect transition="in" filter="blinds(horizontal)">
                                      <p:cBhvr>
                                        <p:cTn id="57" dur="500"/>
                                        <p:tgtEl>
                                          <p:spTgt spid="925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9253"/>
                                        </p:tgtEl>
                                        <p:attrNameLst>
                                          <p:attrName>style.visibility</p:attrName>
                                        </p:attrNameLst>
                                      </p:cBhvr>
                                      <p:to>
                                        <p:strVal val="visible"/>
                                      </p:to>
                                    </p:set>
                                    <p:anim calcmode="lin" valueType="num">
                                      <p:cBhvr additive="base">
                                        <p:cTn id="62" dur="500" fill="hold"/>
                                        <p:tgtEl>
                                          <p:spTgt spid="9253"/>
                                        </p:tgtEl>
                                        <p:attrNameLst>
                                          <p:attrName>ppt_x</p:attrName>
                                        </p:attrNameLst>
                                      </p:cBhvr>
                                      <p:tavLst>
                                        <p:tav tm="0">
                                          <p:val>
                                            <p:strVal val="1+#ppt_w/2"/>
                                          </p:val>
                                        </p:tav>
                                        <p:tav tm="100000">
                                          <p:val>
                                            <p:strVal val="#ppt_x"/>
                                          </p:val>
                                        </p:tav>
                                      </p:tavLst>
                                    </p:anim>
                                    <p:anim calcmode="lin" valueType="num">
                                      <p:cBhvr additive="base">
                                        <p:cTn id="63" dur="500" fill="hold"/>
                                        <p:tgtEl>
                                          <p:spTgt spid="9253"/>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9254"/>
                                        </p:tgtEl>
                                        <p:attrNameLst>
                                          <p:attrName>style.visibility</p:attrName>
                                        </p:attrNameLst>
                                      </p:cBhvr>
                                      <p:to>
                                        <p:strVal val="visible"/>
                                      </p:to>
                                    </p:set>
                                    <p:anim calcmode="lin" valueType="num">
                                      <p:cBhvr additive="base">
                                        <p:cTn id="68" dur="500" fill="hold"/>
                                        <p:tgtEl>
                                          <p:spTgt spid="9254"/>
                                        </p:tgtEl>
                                        <p:attrNameLst>
                                          <p:attrName>ppt_x</p:attrName>
                                        </p:attrNameLst>
                                      </p:cBhvr>
                                      <p:tavLst>
                                        <p:tav tm="0">
                                          <p:val>
                                            <p:strVal val="1+#ppt_w/2"/>
                                          </p:val>
                                        </p:tav>
                                        <p:tav tm="100000">
                                          <p:val>
                                            <p:strVal val="#ppt_x"/>
                                          </p:val>
                                        </p:tav>
                                      </p:tavLst>
                                    </p:anim>
                                    <p:anim calcmode="lin" valueType="num">
                                      <p:cBhvr additive="base">
                                        <p:cTn id="69" dur="500" fill="hold"/>
                                        <p:tgtEl>
                                          <p:spTgt spid="9254"/>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3" presetClass="entr" presetSubtype="16" fill="hold" grpId="0" nodeType="clickEffect">
                                  <p:stCondLst>
                                    <p:cond delay="0"/>
                                  </p:stCondLst>
                                  <p:childTnLst>
                                    <p:set>
                                      <p:cBhvr>
                                        <p:cTn id="73" dur="1" fill="hold">
                                          <p:stCondLst>
                                            <p:cond delay="0"/>
                                          </p:stCondLst>
                                        </p:cTn>
                                        <p:tgtEl>
                                          <p:spTgt spid="9256"/>
                                        </p:tgtEl>
                                        <p:attrNameLst>
                                          <p:attrName>style.visibility</p:attrName>
                                        </p:attrNameLst>
                                      </p:cBhvr>
                                      <p:to>
                                        <p:strVal val="visible"/>
                                      </p:to>
                                    </p:set>
                                    <p:anim calcmode="lin" valueType="num">
                                      <p:cBhvr>
                                        <p:cTn id="74" dur="500" fill="hold"/>
                                        <p:tgtEl>
                                          <p:spTgt spid="9256"/>
                                        </p:tgtEl>
                                        <p:attrNameLst>
                                          <p:attrName>ppt_w</p:attrName>
                                        </p:attrNameLst>
                                      </p:cBhvr>
                                      <p:tavLst>
                                        <p:tav tm="0">
                                          <p:val>
                                            <p:fltVal val="0"/>
                                          </p:val>
                                        </p:tav>
                                        <p:tav tm="100000">
                                          <p:val>
                                            <p:strVal val="#ppt_w"/>
                                          </p:val>
                                        </p:tav>
                                      </p:tavLst>
                                    </p:anim>
                                    <p:anim calcmode="lin" valueType="num">
                                      <p:cBhvr>
                                        <p:cTn id="75" dur="500" fill="hold"/>
                                        <p:tgtEl>
                                          <p:spTgt spid="925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72"/>
                                            </p:cond>
                                          </p:stCondLst>
                                          <p:endCondLst>
                                            <p:cond evt="onStopAudio" delay="0">
                                              <p:tgtEl>
                                                <p:sldTgt/>
                                              </p:tgtEl>
                                            </p:cond>
                                          </p:endCondLst>
                                        </p:cTn>
                                        <p:tgtEl>
                                          <p:sndTgt r:embed="rId3" name="Windows 启动时发金属声.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45" grpId="0" autoUpdateAnimBg="0"/>
      <p:bldP spid="9246" grpId="0" animBg="1"/>
      <p:bldP spid="9247" grpId="0" autoUpdateAnimBg="0"/>
      <p:bldP spid="9248" grpId="0" animBg="1" autoUpdateAnimBg="0"/>
      <p:bldP spid="9249" grpId="0" autoUpdateAnimBg="0"/>
      <p:bldP spid="9250" grpId="0" animBg="1"/>
      <p:bldP spid="9251" grpId="0" autoUpdateAnimBg="0"/>
      <p:bldP spid="9252" grpId="0" autoUpdateAnimBg="0"/>
      <p:bldP spid="9253" grpId="0" autoUpdateAnimBg="0"/>
      <p:bldP spid="9254" grpId="0" autoUpdateAnimBg="0"/>
      <p:bldP spid="925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77091" y="326682"/>
            <a:ext cx="11914909" cy="609600"/>
          </a:xfrm>
        </p:spPr>
        <p:txBody>
          <a:bodyPr>
            <a:normAutofit/>
          </a:bodyPr>
          <a:lstStyle/>
          <a:p>
            <a:pPr algn="ctr" eaLnBrk="1" hangingPunct="1"/>
            <a:r>
              <a:rPr lang="en-US" altLang="zh-CN" sz="2800" b="1" dirty="0">
                <a:solidFill>
                  <a:srgbClr val="FFFF00"/>
                </a:solidFill>
                <a:latin typeface="Arial" panose="020B0604020202020204" pitchFamily="34" charset="0"/>
                <a:ea typeface="楷体_GB2312" pitchFamily="49" charset="-122"/>
              </a:rPr>
              <a:t>3.2 </a:t>
            </a:r>
            <a:r>
              <a:rPr lang="zh-CN" altLang="en-US" sz="2800" b="1" dirty="0">
                <a:solidFill>
                  <a:srgbClr val="FFFF00"/>
                </a:solidFill>
                <a:latin typeface="Arial" panose="020B0604020202020204" pitchFamily="34" charset="0"/>
                <a:ea typeface="楷体_GB2312" pitchFamily="49" charset="-122"/>
              </a:rPr>
              <a:t>分支结构（选择结构</a:t>
            </a:r>
            <a:r>
              <a:rPr lang="en-US" altLang="zh-CN" sz="2800" b="1" dirty="0">
                <a:solidFill>
                  <a:srgbClr val="FFFF00"/>
                </a:solidFill>
                <a:latin typeface="Arial" panose="020B0604020202020204" pitchFamily="34" charset="0"/>
                <a:ea typeface="楷体_GB2312" pitchFamily="49" charset="-122"/>
              </a:rPr>
              <a:t>Selection)</a:t>
            </a:r>
            <a:endParaRPr lang="en-US" altLang="zh-CN" sz="2800" b="1" dirty="0">
              <a:solidFill>
                <a:srgbClr val="FFFF00"/>
              </a:solidFill>
              <a:latin typeface="Arial" panose="020B0604020202020204" pitchFamily="34" charset="0"/>
              <a:ea typeface="楷体_GB2312" pitchFamily="49" charset="-122"/>
            </a:endParaRPr>
          </a:p>
        </p:txBody>
      </p:sp>
      <p:sp>
        <p:nvSpPr>
          <p:cNvPr id="14339" name="Text Box 3"/>
          <p:cNvSpPr txBox="1">
            <a:spLocks noChangeArrowheads="1"/>
          </p:cNvSpPr>
          <p:nvPr/>
        </p:nvSpPr>
        <p:spPr bwMode="auto">
          <a:xfrm>
            <a:off x="283183" y="1709589"/>
            <a:ext cx="446979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FFCC"/>
                </a:solidFill>
                <a:latin typeface="Arial" panose="020B0604020202020204" pitchFamily="34" charset="0"/>
                <a:ea typeface="楷体_GB2312" pitchFamily="49" charset="-122"/>
              </a:rPr>
              <a:t>      </a:t>
            </a:r>
            <a:r>
              <a:rPr lang="en-US" altLang="zh-CN" sz="2400" dirty="0">
                <a:solidFill>
                  <a:srgbClr val="00FFCC"/>
                </a:solidFill>
                <a:latin typeface="Arial" panose="020B0604020202020204" pitchFamily="34" charset="0"/>
                <a:ea typeface="华文新魏" panose="02010800040101010101" pitchFamily="2" charset="-122"/>
              </a:rPr>
              <a:t>⒈</a:t>
            </a:r>
            <a:r>
              <a:rPr lang="en-US" altLang="zh-CN" sz="2400" dirty="0">
                <a:solidFill>
                  <a:srgbClr val="00FFCC"/>
                </a:solidFill>
                <a:latin typeface="Arial" panose="020B0604020202020204" pitchFamily="34" charset="0"/>
                <a:ea typeface="楷体_GB2312" pitchFamily="49" charset="-122"/>
              </a:rPr>
              <a:t>if </a:t>
            </a:r>
            <a:r>
              <a:rPr lang="zh-CN" altLang="en-US" sz="2400" dirty="0">
                <a:solidFill>
                  <a:srgbClr val="00FFCC"/>
                </a:solidFill>
                <a:latin typeface="Arial" panose="020B0604020202020204" pitchFamily="34" charset="0"/>
                <a:ea typeface="楷体_GB2312" pitchFamily="49" charset="-122"/>
              </a:rPr>
              <a:t>及  </a:t>
            </a:r>
            <a:r>
              <a:rPr lang="en-US" altLang="zh-CN" sz="2400" dirty="0">
                <a:solidFill>
                  <a:srgbClr val="00FFCC"/>
                </a:solidFill>
                <a:latin typeface="Arial" panose="020B0604020202020204" pitchFamily="34" charset="0"/>
                <a:ea typeface="楷体_GB2312" pitchFamily="49" charset="-122"/>
              </a:rPr>
              <a:t>if-else </a:t>
            </a:r>
            <a:r>
              <a:rPr lang="zh-CN" altLang="en-US" sz="2400" dirty="0">
                <a:solidFill>
                  <a:srgbClr val="00FFCC"/>
                </a:solidFill>
                <a:latin typeface="Arial" panose="020B0604020202020204" pitchFamily="34" charset="0"/>
                <a:ea typeface="楷体_GB2312" pitchFamily="49" charset="-122"/>
              </a:rPr>
              <a:t>的三种结构。</a:t>
            </a:r>
            <a:endParaRPr lang="zh-CN" altLang="en-US" sz="2400" dirty="0">
              <a:solidFill>
                <a:srgbClr val="00FFCC"/>
              </a:solidFill>
              <a:latin typeface="Arial" panose="020B0604020202020204" pitchFamily="34" charset="0"/>
              <a:ea typeface="楷体_GB2312" pitchFamily="49" charset="-122"/>
            </a:endParaRPr>
          </a:p>
        </p:txBody>
      </p:sp>
      <p:sp>
        <p:nvSpPr>
          <p:cNvPr id="14340" name="Text Box 4"/>
          <p:cNvSpPr txBox="1">
            <a:spLocks noChangeArrowheads="1"/>
          </p:cNvSpPr>
          <p:nvPr/>
        </p:nvSpPr>
        <p:spPr bwMode="auto">
          <a:xfrm>
            <a:off x="277091" y="865908"/>
            <a:ext cx="11914909"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zh-CN" altLang="en-US" sz="2400" dirty="0">
                <a:solidFill>
                  <a:srgbClr val="FFFFCC"/>
                </a:solidFill>
                <a:latin typeface="Arial" panose="020B0604020202020204" pitchFamily="34" charset="0"/>
                <a:ea typeface="楷体_GB2312" pitchFamily="49" charset="-122"/>
              </a:rPr>
              <a:t>由标准的分支结构可以演化成单分支、多分支结构。</a:t>
            </a:r>
            <a:r>
              <a:rPr lang="en-US" altLang="zh-CN" sz="2400" dirty="0">
                <a:solidFill>
                  <a:srgbClr val="FFFFCC"/>
                </a:solidFill>
                <a:latin typeface="Arial" panose="020B0604020202020204" pitchFamily="34" charset="0"/>
                <a:ea typeface="楷体_GB2312" pitchFamily="49" charset="-122"/>
              </a:rPr>
              <a:t>C++</a:t>
            </a:r>
            <a:r>
              <a:rPr lang="zh-CN" altLang="en-US" sz="2400" dirty="0">
                <a:solidFill>
                  <a:srgbClr val="FFFFCC"/>
                </a:solidFill>
                <a:latin typeface="Arial" panose="020B0604020202020204" pitchFamily="34" charset="0"/>
                <a:ea typeface="楷体_GB2312" pitchFamily="49" charset="-122"/>
              </a:rPr>
              <a:t>的分支语句有</a:t>
            </a:r>
            <a:r>
              <a:rPr lang="en-US" altLang="zh-CN" sz="2400" dirty="0">
                <a:solidFill>
                  <a:srgbClr val="FFFFCC"/>
                </a:solidFill>
                <a:latin typeface="Arial" panose="020B0604020202020204" pitchFamily="34" charset="0"/>
                <a:ea typeface="楷体_GB2312" pitchFamily="49" charset="-122"/>
              </a:rPr>
              <a:t>if </a:t>
            </a:r>
            <a:r>
              <a:rPr lang="zh-CN" altLang="en-US"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if – else</a:t>
            </a:r>
            <a:r>
              <a:rPr lang="zh-CN" altLang="en-US"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switch</a:t>
            </a:r>
            <a:r>
              <a:rPr lang="zh-CN" altLang="en-US" sz="2400" dirty="0">
                <a:solidFill>
                  <a:srgbClr val="FFFFCC"/>
                </a:solidFill>
                <a:latin typeface="Arial" panose="020B0604020202020204" pitchFamily="34" charset="0"/>
                <a:ea typeface="楷体_GB2312" pitchFamily="49" charset="-122"/>
              </a:rPr>
              <a:t>三种。</a:t>
            </a:r>
            <a:endParaRPr lang="zh-CN" altLang="en-US" sz="2400" dirty="0">
              <a:solidFill>
                <a:srgbClr val="FFFFCC"/>
              </a:solidFill>
              <a:latin typeface="Arial" panose="020B0604020202020204" pitchFamily="34" charset="0"/>
              <a:ea typeface="楷体_GB2312" pitchFamily="49" charset="-122"/>
            </a:endParaRPr>
          </a:p>
        </p:txBody>
      </p:sp>
      <p:sp>
        <p:nvSpPr>
          <p:cNvPr id="14341" name="Text Box 5"/>
          <p:cNvSpPr txBox="1">
            <a:spLocks noChangeArrowheads="1"/>
          </p:cNvSpPr>
          <p:nvPr/>
        </p:nvSpPr>
        <p:spPr bwMode="auto">
          <a:xfrm>
            <a:off x="364870" y="2106464"/>
            <a:ext cx="176873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en-US" altLang="zh-CN" sz="2400" dirty="0">
                <a:solidFill>
                  <a:srgbClr val="FFFFCC"/>
                </a:solidFill>
                <a:latin typeface="Arial" panose="020B0604020202020204" pitchFamily="34" charset="0"/>
                <a:ea typeface="华文新魏" panose="02010800040101010101" pitchFamily="2" charset="-122"/>
              </a:rPr>
              <a:t>⑴</a:t>
            </a:r>
            <a:r>
              <a:rPr lang="en-US" altLang="zh-CN" sz="2400" dirty="0">
                <a:solidFill>
                  <a:srgbClr val="FFFFCC"/>
                </a:solidFill>
                <a:latin typeface="Arial" panose="020B0604020202020204" pitchFamily="34" charset="0"/>
                <a:ea typeface="楷体_GB2312" pitchFamily="49" charset="-122"/>
              </a:rPr>
              <a:t>if</a:t>
            </a:r>
            <a:r>
              <a:rPr lang="zh-CN" altLang="en-US" sz="2400" dirty="0">
                <a:solidFill>
                  <a:srgbClr val="FFFFCC"/>
                </a:solidFill>
                <a:latin typeface="Arial" panose="020B0604020202020204" pitchFamily="34" charset="0"/>
                <a:ea typeface="楷体_GB2312" pitchFamily="49" charset="-122"/>
              </a:rPr>
              <a:t>语句</a:t>
            </a:r>
            <a:endParaRPr lang="zh-CN" altLang="en-US" sz="2400" dirty="0">
              <a:solidFill>
                <a:srgbClr val="FFFFCC"/>
              </a:solidFill>
              <a:latin typeface="Arial" panose="020B0604020202020204" pitchFamily="34" charset="0"/>
              <a:ea typeface="楷体_GB2312" pitchFamily="49" charset="-122"/>
            </a:endParaRPr>
          </a:p>
        </p:txBody>
      </p:sp>
      <p:sp>
        <p:nvSpPr>
          <p:cNvPr id="14342" name="Text Box 6"/>
          <p:cNvSpPr txBox="1">
            <a:spLocks noChangeArrowheads="1"/>
          </p:cNvSpPr>
          <p:nvPr/>
        </p:nvSpPr>
        <p:spPr bwMode="auto">
          <a:xfrm>
            <a:off x="927201" y="2525282"/>
            <a:ext cx="4391025"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格式：</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	</a:t>
            </a:r>
            <a:r>
              <a:rPr lang="en-US" altLang="zh-CN" sz="2400" dirty="0">
                <a:solidFill>
                  <a:srgbClr val="FFFFCC"/>
                </a:solidFill>
                <a:latin typeface="Arial" panose="020B0604020202020204" pitchFamily="34" charset="0"/>
                <a:ea typeface="楷体_GB2312" pitchFamily="49" charset="-122"/>
              </a:rPr>
              <a:t>if(expression)statement;</a:t>
            </a:r>
            <a:endParaRPr lang="en-US" altLang="zh-CN" sz="2400" dirty="0">
              <a:solidFill>
                <a:srgbClr val="FFFFCC"/>
              </a:solidFill>
              <a:latin typeface="Arial" panose="020B0604020202020204" pitchFamily="34" charset="0"/>
              <a:ea typeface="楷体_GB2312" pitchFamily="49" charset="-122"/>
            </a:endParaRPr>
          </a:p>
        </p:txBody>
      </p:sp>
      <p:sp>
        <p:nvSpPr>
          <p:cNvPr id="14343" name="AutoShape 7"/>
          <p:cNvSpPr/>
          <p:nvPr/>
        </p:nvSpPr>
        <p:spPr bwMode="auto">
          <a:xfrm>
            <a:off x="5899253" y="2619342"/>
            <a:ext cx="2412608" cy="390525"/>
          </a:xfrm>
          <a:prstGeom prst="accentCallout2">
            <a:avLst>
              <a:gd name="adj1" fmla="val 29269"/>
              <a:gd name="adj2" fmla="val -8333"/>
              <a:gd name="adj3" fmla="val 29269"/>
              <a:gd name="adj4" fmla="val -62361"/>
              <a:gd name="adj5" fmla="val 110274"/>
              <a:gd name="adj6" fmla="val -62483"/>
            </a:avLst>
          </a:prstGeom>
          <a:noFill/>
          <a:ln w="9525">
            <a:solidFill>
              <a:srgbClr val="FFFF00"/>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00"/>
                </a:solidFill>
                <a:latin typeface="Arial" panose="020B0604020202020204" pitchFamily="34" charset="0"/>
                <a:ea typeface="楷体_GB2312" pitchFamily="49" charset="-122"/>
              </a:rPr>
              <a:t>语句</a:t>
            </a:r>
            <a:r>
              <a:rPr kumimoji="0" lang="en-US" altLang="zh-CN" sz="2400">
                <a:solidFill>
                  <a:srgbClr val="FFFF00"/>
                </a:solidFill>
                <a:latin typeface="Arial" panose="020B0604020202020204" pitchFamily="34" charset="0"/>
                <a:ea typeface="楷体_GB2312" pitchFamily="49" charset="-122"/>
              </a:rPr>
              <a:t>/</a:t>
            </a:r>
            <a:r>
              <a:rPr kumimoji="0" lang="zh-CN" altLang="en-US" sz="2400">
                <a:solidFill>
                  <a:srgbClr val="FFFF00"/>
                </a:solidFill>
                <a:latin typeface="Arial" panose="020B0604020202020204" pitchFamily="34" charset="0"/>
                <a:ea typeface="楷体_GB2312" pitchFamily="49" charset="-122"/>
              </a:rPr>
              <a:t>复合语句。</a:t>
            </a:r>
            <a:endParaRPr kumimoji="0" lang="zh-CN" altLang="en-US" sz="2400" dirty="0">
              <a:solidFill>
                <a:srgbClr val="FFFF00"/>
              </a:solidFill>
              <a:latin typeface="Arial" panose="020B0604020202020204" pitchFamily="34" charset="0"/>
              <a:ea typeface="楷体_GB2312" pitchFamily="49" charset="-122"/>
            </a:endParaRPr>
          </a:p>
        </p:txBody>
      </p:sp>
      <p:sp>
        <p:nvSpPr>
          <p:cNvPr id="14344" name="AutoShape 8"/>
          <p:cNvSpPr/>
          <p:nvPr/>
        </p:nvSpPr>
        <p:spPr bwMode="auto">
          <a:xfrm flipH="1">
            <a:off x="4185246" y="2202227"/>
            <a:ext cx="4538663" cy="458788"/>
          </a:xfrm>
          <a:prstGeom prst="accentCallout2">
            <a:avLst>
              <a:gd name="adj1" fmla="val 24912"/>
              <a:gd name="adj2" fmla="val 101894"/>
              <a:gd name="adj3" fmla="val 24912"/>
              <a:gd name="adj4" fmla="val 136028"/>
              <a:gd name="adj5" fmla="val 135639"/>
              <a:gd name="adj6" fmla="val 136028"/>
            </a:avLst>
          </a:prstGeom>
          <a:noFill/>
          <a:ln w="9525">
            <a:solidFill>
              <a:srgbClr val="00FFFF"/>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00FFFF"/>
                </a:solidFill>
                <a:latin typeface="Arial" panose="020B0604020202020204" pitchFamily="34" charset="0"/>
                <a:ea typeface="楷体_GB2312" pitchFamily="49" charset="-122"/>
              </a:rPr>
              <a:t>逻辑表达式</a:t>
            </a:r>
            <a:endParaRPr kumimoji="0" lang="zh-CN" altLang="en-US" sz="2400" dirty="0">
              <a:solidFill>
                <a:srgbClr val="00FFFF"/>
              </a:solidFill>
              <a:latin typeface="Arial" panose="020B0604020202020204" pitchFamily="34" charset="0"/>
              <a:ea typeface="楷体_GB2312" pitchFamily="49" charset="-122"/>
            </a:endParaRPr>
          </a:p>
        </p:txBody>
      </p:sp>
      <p:sp>
        <p:nvSpPr>
          <p:cNvPr id="14346" name="Text Box 10"/>
          <p:cNvSpPr txBox="1">
            <a:spLocks noChangeArrowheads="1"/>
          </p:cNvSpPr>
          <p:nvPr/>
        </p:nvSpPr>
        <p:spPr bwMode="auto">
          <a:xfrm>
            <a:off x="822037" y="3523672"/>
            <a:ext cx="14128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rPr>
              <a:t>流程图：</a:t>
            </a:r>
            <a:endParaRPr lang="zh-CN" altLang="en-US" sz="2400">
              <a:solidFill>
                <a:srgbClr val="FFFFCC"/>
              </a:solidFill>
              <a:latin typeface="Arial" panose="020B0604020202020204" pitchFamily="34" charset="0"/>
              <a:ea typeface="楷体_GB2312" pitchFamily="49" charset="-122"/>
            </a:endParaRPr>
          </a:p>
        </p:txBody>
      </p:sp>
      <p:sp>
        <p:nvSpPr>
          <p:cNvPr id="14347" name="Line 11"/>
          <p:cNvSpPr>
            <a:spLocks noChangeShapeType="1"/>
          </p:cNvSpPr>
          <p:nvPr/>
        </p:nvSpPr>
        <p:spPr bwMode="auto">
          <a:xfrm>
            <a:off x="1507836" y="4057072"/>
            <a:ext cx="0" cy="609600"/>
          </a:xfrm>
          <a:prstGeom prst="line">
            <a:avLst/>
          </a:prstGeom>
          <a:noFill/>
          <a:ln w="9525">
            <a:solidFill>
              <a:srgbClr val="FFFF00"/>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348" name="AutoShape 12"/>
          <p:cNvSpPr>
            <a:spLocks noChangeArrowheads="1"/>
          </p:cNvSpPr>
          <p:nvPr/>
        </p:nvSpPr>
        <p:spPr bwMode="auto">
          <a:xfrm>
            <a:off x="745836" y="4666672"/>
            <a:ext cx="1524000" cy="609600"/>
          </a:xfrm>
          <a:prstGeom prst="flowChartDecision">
            <a:avLst/>
          </a:prstGeom>
          <a:noFill/>
          <a:ln w="9525">
            <a:solidFill>
              <a:srgbClr val="FFFF00"/>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00"/>
                </a:solidFill>
                <a:latin typeface="Arial" panose="020B0604020202020204" pitchFamily="34" charset="0"/>
                <a:ea typeface="楷体_GB2312" pitchFamily="49" charset="-122"/>
              </a:rPr>
              <a:t>e?</a:t>
            </a:r>
            <a:endParaRPr kumimoji="0" lang="en-US" altLang="zh-CN" sz="2400">
              <a:solidFill>
                <a:srgbClr val="FFFF00"/>
              </a:solidFill>
              <a:latin typeface="Arial" panose="020B0604020202020204" pitchFamily="34" charset="0"/>
              <a:ea typeface="楷体_GB2312" pitchFamily="49" charset="-122"/>
            </a:endParaRPr>
          </a:p>
        </p:txBody>
      </p:sp>
      <p:sp>
        <p:nvSpPr>
          <p:cNvPr id="14349" name="Line 13"/>
          <p:cNvSpPr>
            <a:spLocks noChangeShapeType="1"/>
          </p:cNvSpPr>
          <p:nvPr/>
        </p:nvSpPr>
        <p:spPr bwMode="auto">
          <a:xfrm>
            <a:off x="2269836" y="4971472"/>
            <a:ext cx="609600" cy="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350" name="Line 14"/>
          <p:cNvSpPr>
            <a:spLocks noChangeShapeType="1"/>
          </p:cNvSpPr>
          <p:nvPr/>
        </p:nvSpPr>
        <p:spPr bwMode="auto">
          <a:xfrm>
            <a:off x="2879436" y="4971472"/>
            <a:ext cx="0" cy="533400"/>
          </a:xfrm>
          <a:prstGeom prst="line">
            <a:avLst/>
          </a:prstGeom>
          <a:noFill/>
          <a:ln w="9525">
            <a:solidFill>
              <a:srgbClr val="00FFFF"/>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351" name="AutoShape 15"/>
          <p:cNvSpPr>
            <a:spLocks noChangeArrowheads="1"/>
          </p:cNvSpPr>
          <p:nvPr/>
        </p:nvSpPr>
        <p:spPr bwMode="auto">
          <a:xfrm>
            <a:off x="1965036" y="5504872"/>
            <a:ext cx="1828800" cy="533400"/>
          </a:xfrm>
          <a:prstGeom prst="flowChartProcess">
            <a:avLst/>
          </a:prstGeom>
          <a:noFill/>
          <a:ln w="9525">
            <a:solidFill>
              <a:srgbClr val="00FFFF"/>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00FFFF"/>
                </a:solidFill>
                <a:latin typeface="Arial" panose="020B0604020202020204" pitchFamily="34" charset="0"/>
                <a:ea typeface="楷体_GB2312" pitchFamily="49" charset="-122"/>
              </a:rPr>
              <a:t>statement;</a:t>
            </a:r>
            <a:endParaRPr kumimoji="0" lang="en-US" altLang="zh-CN" sz="2400">
              <a:solidFill>
                <a:srgbClr val="00FFFF"/>
              </a:solidFill>
              <a:latin typeface="Arial" panose="020B0604020202020204" pitchFamily="34" charset="0"/>
              <a:ea typeface="楷体_GB2312" pitchFamily="49" charset="-122"/>
            </a:endParaRPr>
          </a:p>
        </p:txBody>
      </p:sp>
      <p:sp>
        <p:nvSpPr>
          <p:cNvPr id="14352" name="Line 16"/>
          <p:cNvSpPr>
            <a:spLocks noChangeShapeType="1"/>
          </p:cNvSpPr>
          <p:nvPr/>
        </p:nvSpPr>
        <p:spPr bwMode="auto">
          <a:xfrm>
            <a:off x="2879436" y="6038272"/>
            <a:ext cx="0" cy="30480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353" name="Line 17"/>
          <p:cNvSpPr>
            <a:spLocks noChangeShapeType="1"/>
          </p:cNvSpPr>
          <p:nvPr/>
        </p:nvSpPr>
        <p:spPr bwMode="auto">
          <a:xfrm flipH="1">
            <a:off x="1544350" y="6343072"/>
            <a:ext cx="1335087" cy="1588"/>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354" name="Line 18"/>
          <p:cNvSpPr>
            <a:spLocks noChangeShapeType="1"/>
          </p:cNvSpPr>
          <p:nvPr/>
        </p:nvSpPr>
        <p:spPr bwMode="auto">
          <a:xfrm flipH="1">
            <a:off x="1544349" y="6344660"/>
            <a:ext cx="0" cy="431800"/>
          </a:xfrm>
          <a:prstGeom prst="line">
            <a:avLst/>
          </a:prstGeom>
          <a:noFill/>
          <a:ln w="9525">
            <a:solidFill>
              <a:srgbClr val="00FFFF"/>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355" name="Line 19"/>
          <p:cNvSpPr>
            <a:spLocks noChangeShapeType="1"/>
          </p:cNvSpPr>
          <p:nvPr/>
        </p:nvSpPr>
        <p:spPr bwMode="auto">
          <a:xfrm>
            <a:off x="1542761" y="5265160"/>
            <a:ext cx="1588" cy="1511300"/>
          </a:xfrm>
          <a:prstGeom prst="line">
            <a:avLst/>
          </a:prstGeom>
          <a:noFill/>
          <a:ln w="9525">
            <a:solidFill>
              <a:srgbClr val="66FF33"/>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356" name="Text Box 20"/>
          <p:cNvSpPr txBox="1">
            <a:spLocks noChangeArrowheads="1"/>
          </p:cNvSpPr>
          <p:nvPr/>
        </p:nvSpPr>
        <p:spPr bwMode="auto">
          <a:xfrm>
            <a:off x="2331749" y="4477760"/>
            <a:ext cx="66105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latin typeface="Arial" panose="020B0604020202020204" pitchFamily="34" charset="0"/>
                <a:ea typeface="楷体_GB2312" pitchFamily="49" charset="-122"/>
              </a:rPr>
              <a:t>yes</a:t>
            </a:r>
            <a:endParaRPr lang="en-US" altLang="zh-CN" sz="2400">
              <a:solidFill>
                <a:srgbClr val="00FFFF"/>
              </a:solidFill>
              <a:latin typeface="Arial" panose="020B0604020202020204" pitchFamily="34" charset="0"/>
              <a:ea typeface="楷体_GB2312" pitchFamily="49" charset="-122"/>
            </a:endParaRPr>
          </a:p>
        </p:txBody>
      </p:sp>
      <p:sp>
        <p:nvSpPr>
          <p:cNvPr id="14357" name="Text Box 21"/>
          <p:cNvSpPr txBox="1">
            <a:spLocks noChangeArrowheads="1"/>
          </p:cNvSpPr>
          <p:nvPr/>
        </p:nvSpPr>
        <p:spPr bwMode="auto">
          <a:xfrm>
            <a:off x="974436" y="5315960"/>
            <a:ext cx="5248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latin typeface="Arial" panose="020B0604020202020204" pitchFamily="34" charset="0"/>
                <a:ea typeface="楷体_GB2312" pitchFamily="49" charset="-122"/>
              </a:rPr>
              <a:t>no</a:t>
            </a:r>
            <a:endParaRPr lang="en-US" altLang="zh-CN" sz="2400">
              <a:solidFill>
                <a:srgbClr val="00FFFF"/>
              </a:solidFill>
              <a:latin typeface="Arial" panose="020B0604020202020204" pitchFamily="34" charset="0"/>
              <a:ea typeface="楷体_GB2312" pitchFamily="49" charset="-122"/>
            </a:endParaRPr>
          </a:p>
        </p:txBody>
      </p:sp>
      <p:sp>
        <p:nvSpPr>
          <p:cNvPr id="14358" name="Text Box 22"/>
          <p:cNvSpPr txBox="1">
            <a:spLocks noChangeArrowheads="1"/>
          </p:cNvSpPr>
          <p:nvPr/>
        </p:nvSpPr>
        <p:spPr bwMode="auto">
          <a:xfrm>
            <a:off x="7963081" y="1493481"/>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00FFFF"/>
                </a:solidFill>
                <a:latin typeface="Arial" panose="020B0604020202020204" pitchFamily="34" charset="0"/>
                <a:ea typeface="楷体_GB2312" pitchFamily="49" charset="-122"/>
              </a:rPr>
              <a:t>举例：</a:t>
            </a:r>
            <a:endParaRPr lang="zh-CN" altLang="en-US" sz="2400" dirty="0">
              <a:solidFill>
                <a:srgbClr val="00FFFF"/>
              </a:solidFill>
              <a:latin typeface="Arial" panose="020B0604020202020204" pitchFamily="34" charset="0"/>
              <a:ea typeface="楷体_GB2312" pitchFamily="49" charset="-122"/>
            </a:endParaRPr>
          </a:p>
        </p:txBody>
      </p:sp>
      <p:sp>
        <p:nvSpPr>
          <p:cNvPr id="14359" name="Text Box 23"/>
          <p:cNvSpPr txBox="1">
            <a:spLocks noChangeArrowheads="1"/>
          </p:cNvSpPr>
          <p:nvPr/>
        </p:nvSpPr>
        <p:spPr bwMode="auto">
          <a:xfrm>
            <a:off x="7963081" y="2173435"/>
            <a:ext cx="3918165" cy="4157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#include &lt;iostream&gt;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using namespace std;</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int  main(void){</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char  </a:t>
            </a:r>
            <a:r>
              <a:rPr lang="en-US" altLang="zh-CN" sz="2400" dirty="0" err="1">
                <a:solidFill>
                  <a:srgbClr val="FFFFCC"/>
                </a:solidFill>
                <a:latin typeface="Arial" panose="020B0604020202020204" pitchFamily="34" charset="0"/>
                <a:ea typeface="楷体_GB2312" pitchFamily="49" charset="-122"/>
              </a:rPr>
              <a:t>ch</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en-US" altLang="zh-CN" sz="2400" dirty="0" err="1">
                <a:solidFill>
                  <a:srgbClr val="FFFFCC"/>
                </a:solidFill>
                <a:latin typeface="Arial" panose="020B0604020202020204" pitchFamily="34" charset="0"/>
                <a:ea typeface="楷体_GB2312" pitchFamily="49" charset="-122"/>
              </a:rPr>
              <a:t>cin</a:t>
            </a:r>
            <a:r>
              <a:rPr lang="en-US" altLang="zh-CN" sz="2400" dirty="0">
                <a:solidFill>
                  <a:srgbClr val="FFFFCC"/>
                </a:solidFill>
                <a:latin typeface="Arial" panose="020B0604020202020204" pitchFamily="34" charset="0"/>
                <a:ea typeface="楷体_GB2312" pitchFamily="49" charset="-122"/>
              </a:rPr>
              <a:t> &gt;&gt; </a:t>
            </a:r>
            <a:r>
              <a:rPr lang="en-US" altLang="zh-CN" sz="2400" dirty="0" err="1">
                <a:solidFill>
                  <a:srgbClr val="FFFFCC"/>
                </a:solidFill>
                <a:latin typeface="Arial" panose="020B0604020202020204" pitchFamily="34" charset="0"/>
                <a:ea typeface="楷体_GB2312" pitchFamily="49" charset="-122"/>
              </a:rPr>
              <a:t>ch</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en-US" altLang="zh-CN" sz="2400" dirty="0">
                <a:solidFill>
                  <a:srgbClr val="00FFFF"/>
                </a:solidFill>
                <a:latin typeface="Arial" panose="020B0604020202020204" pitchFamily="34" charset="0"/>
                <a:ea typeface="楷体_GB2312" pitchFamily="49" charset="-122"/>
              </a:rPr>
              <a:t>if(</a:t>
            </a:r>
            <a:r>
              <a:rPr lang="en-US" altLang="zh-CN" sz="2400" dirty="0" err="1">
                <a:solidFill>
                  <a:srgbClr val="00FFFF"/>
                </a:solidFill>
                <a:latin typeface="Arial" panose="020B0604020202020204" pitchFamily="34" charset="0"/>
                <a:ea typeface="楷体_GB2312" pitchFamily="49" charset="-122"/>
              </a:rPr>
              <a:t>ch</a:t>
            </a:r>
            <a:r>
              <a:rPr lang="en-US" altLang="zh-CN" sz="2400" dirty="0">
                <a:solidFill>
                  <a:srgbClr val="00FFFF"/>
                </a:solidFill>
                <a:latin typeface="Arial" panose="020B0604020202020204" pitchFamily="34" charset="0"/>
                <a:ea typeface="楷体_GB2312" pitchFamily="49" charset="-122"/>
              </a:rPr>
              <a:t> &gt;= 'a’ &amp;&amp; </a:t>
            </a:r>
            <a:r>
              <a:rPr lang="en-US" altLang="zh-CN" sz="2400" dirty="0" err="1">
                <a:solidFill>
                  <a:srgbClr val="00FFFF"/>
                </a:solidFill>
                <a:latin typeface="Arial" panose="020B0604020202020204" pitchFamily="34" charset="0"/>
                <a:ea typeface="楷体_GB2312" pitchFamily="49" charset="-122"/>
              </a:rPr>
              <a:t>ch</a:t>
            </a:r>
            <a:r>
              <a:rPr lang="en-US" altLang="zh-CN" sz="2400" dirty="0">
                <a:solidFill>
                  <a:srgbClr val="00FFFF"/>
                </a:solidFill>
                <a:latin typeface="Arial" panose="020B0604020202020204" pitchFamily="34" charset="0"/>
                <a:ea typeface="楷体_GB2312" pitchFamily="49" charset="-122"/>
              </a:rPr>
              <a:t> &lt;= 'z'){</a:t>
            </a:r>
            <a:endParaRPr lang="en-US" altLang="zh-CN" sz="2400" dirty="0">
              <a:solidFill>
                <a:srgbClr val="00FFFF"/>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00FFFF"/>
                </a:solidFill>
                <a:latin typeface="Arial" panose="020B0604020202020204" pitchFamily="34" charset="0"/>
                <a:ea typeface="楷体_GB2312" pitchFamily="49" charset="-122"/>
              </a:rPr>
              <a:t>          </a:t>
            </a:r>
            <a:r>
              <a:rPr lang="en-US" altLang="zh-CN" sz="2400" dirty="0" err="1">
                <a:solidFill>
                  <a:srgbClr val="00FFFF"/>
                </a:solidFill>
                <a:latin typeface="Arial" panose="020B0604020202020204" pitchFamily="34" charset="0"/>
                <a:ea typeface="楷体_GB2312" pitchFamily="49" charset="-122"/>
              </a:rPr>
              <a:t>ch</a:t>
            </a:r>
            <a:r>
              <a:rPr lang="en-US" altLang="zh-CN" sz="2400" dirty="0">
                <a:solidFill>
                  <a:srgbClr val="00FFFF"/>
                </a:solidFill>
                <a:latin typeface="Arial" panose="020B0604020202020204" pitchFamily="34" charset="0"/>
                <a:ea typeface="楷体_GB2312" pitchFamily="49" charset="-122"/>
              </a:rPr>
              <a:t> </a:t>
            </a:r>
            <a:r>
              <a:rPr lang="en-US" altLang="zh-CN" sz="2400" dirty="0">
                <a:solidFill>
                  <a:srgbClr val="00FFFF"/>
                </a:solidFill>
                <a:latin typeface="宋体" panose="02010600030101010101" pitchFamily="2" charset="-122"/>
              </a:rPr>
              <a:t>-</a:t>
            </a:r>
            <a:r>
              <a:rPr lang="en-US" altLang="zh-CN" sz="2400" dirty="0">
                <a:solidFill>
                  <a:srgbClr val="00FFFF"/>
                </a:solidFill>
                <a:latin typeface="Arial" panose="020B0604020202020204" pitchFamily="34" charset="0"/>
                <a:ea typeface="楷体_GB2312" pitchFamily="49" charset="-122"/>
              </a:rPr>
              <a:t> = 32;</a:t>
            </a:r>
            <a:endParaRPr lang="en-US" altLang="zh-CN" sz="2400" dirty="0">
              <a:solidFill>
                <a:srgbClr val="00FFFF"/>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00FFFF"/>
                </a:solidFill>
                <a:latin typeface="Arial" panose="020B0604020202020204" pitchFamily="34" charset="0"/>
                <a:ea typeface="楷体_GB2312" pitchFamily="49" charset="-122"/>
              </a:rPr>
              <a:t>     }</a:t>
            </a:r>
            <a:endParaRPr lang="en-US" altLang="zh-CN" sz="2400" dirty="0">
              <a:solidFill>
                <a:srgbClr val="00FFFF"/>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en-US" altLang="zh-CN" sz="2400" dirty="0" err="1">
                <a:solidFill>
                  <a:srgbClr val="FFFFCC"/>
                </a:solidFill>
                <a:latin typeface="Arial" panose="020B0604020202020204" pitchFamily="34" charset="0"/>
                <a:ea typeface="楷体_GB2312" pitchFamily="49" charset="-122"/>
              </a:rPr>
              <a:t>cout</a:t>
            </a:r>
            <a:r>
              <a:rPr lang="en-US" altLang="zh-CN" sz="2400" dirty="0">
                <a:solidFill>
                  <a:srgbClr val="FFFFCC"/>
                </a:solidFill>
                <a:latin typeface="Arial" panose="020B0604020202020204" pitchFamily="34" charset="0"/>
                <a:ea typeface="楷体_GB2312" pitchFamily="49" charset="-122"/>
              </a:rPr>
              <a:t> &lt;&lt; </a:t>
            </a:r>
            <a:r>
              <a:rPr lang="en-US" altLang="zh-CN" sz="2400" dirty="0" err="1">
                <a:solidFill>
                  <a:srgbClr val="FFFFCC"/>
                </a:solidFill>
                <a:latin typeface="Arial" panose="020B0604020202020204" pitchFamily="34" charset="0"/>
                <a:ea typeface="楷体_GB2312" pitchFamily="49" charset="-122"/>
              </a:rPr>
              <a:t>ch</a:t>
            </a:r>
            <a:r>
              <a:rPr lang="en-US" altLang="zh-CN" sz="2400" dirty="0">
                <a:solidFill>
                  <a:srgbClr val="FFFFCC"/>
                </a:solidFill>
                <a:latin typeface="Arial" panose="020B0604020202020204" pitchFamily="34" charset="0"/>
                <a:ea typeface="楷体_GB2312" pitchFamily="49" charset="-122"/>
              </a:rPr>
              <a:t> &lt;&lt; </a:t>
            </a:r>
            <a:r>
              <a:rPr lang="en-US" altLang="zh-CN" sz="2400" dirty="0" err="1">
                <a:solidFill>
                  <a:srgbClr val="FFFFCC"/>
                </a:solidFill>
                <a:latin typeface="Arial" panose="020B0604020202020204" pitchFamily="34" charset="0"/>
                <a:ea typeface="楷体_GB2312" pitchFamily="49" charset="-122"/>
              </a:rPr>
              <a:t>endl</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return 0;</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1" name="Windows 启动时发金属声.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340"/>
                                        </p:tgtEl>
                                        <p:attrNameLst>
                                          <p:attrName>style.visibility</p:attrName>
                                        </p:attrNameLst>
                                      </p:cBhvr>
                                      <p:to>
                                        <p:strVal val="visible"/>
                                      </p:to>
                                    </p:set>
                                    <p:animEffect transition="in" filter="box(in)">
                                      <p:cBhvr>
                                        <p:cTn id="13" dur="500"/>
                                        <p:tgtEl>
                                          <p:spTgt spid="1434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339"/>
                                        </p:tgtEl>
                                        <p:attrNameLst>
                                          <p:attrName>style.visibility</p:attrName>
                                        </p:attrNameLst>
                                      </p:cBhvr>
                                      <p:to>
                                        <p:strVal val="visible"/>
                                      </p:to>
                                    </p:set>
                                    <p:animEffect transition="in" filter="blinds(horizontal)">
                                      <p:cBhvr>
                                        <p:cTn id="18" dur="500"/>
                                        <p:tgtEl>
                                          <p:spTgt spid="14339"/>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341"/>
                                        </p:tgtEl>
                                        <p:attrNameLst>
                                          <p:attrName>style.visibility</p:attrName>
                                        </p:attrNameLst>
                                      </p:cBhvr>
                                      <p:to>
                                        <p:strVal val="visible"/>
                                      </p:to>
                                    </p:set>
                                    <p:animEffect transition="in" filter="dissolve">
                                      <p:cBhvr>
                                        <p:cTn id="23" dur="500"/>
                                        <p:tgtEl>
                                          <p:spTgt spid="14341"/>
                                        </p:tgtEl>
                                      </p:cBhvr>
                                    </p:animEffect>
                                  </p:childTnLst>
                                  <p:subTnLst>
                                    <p:audio>
                                      <p:cMediaNode>
                                        <p:cTn display="0" masterRel="sameClick">
                                          <p:stCondLst>
                                            <p:cond evt="begin" delay="0">
                                              <p:tn val="21"/>
                                            </p:cond>
                                          </p:stCondLst>
                                          <p:endCondLst>
                                            <p:cond evt="onStopAudio" delay="0">
                                              <p:tgtEl>
                                                <p:sldTgt/>
                                              </p:tgtEl>
                                            </p:cond>
                                          </p:endCondLst>
                                        </p:cTn>
                                        <p:tgtEl>
                                          <p:sndTgt r:embed="rId3" name="chimes.wav"/>
                                        </p:tgtEl>
                                      </p:cMediaNode>
                                    </p:audio>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342"/>
                                        </p:tgtEl>
                                        <p:attrNameLst>
                                          <p:attrName>style.visibility</p:attrName>
                                        </p:attrNameLst>
                                      </p:cBhvr>
                                      <p:to>
                                        <p:strVal val="visible"/>
                                      </p:to>
                                    </p:set>
                                    <p:animEffect transition="in" filter="blinds(horizontal)">
                                      <p:cBhvr>
                                        <p:cTn id="28" dur="500"/>
                                        <p:tgtEl>
                                          <p:spTgt spid="14342"/>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14343"/>
                                        </p:tgtEl>
                                        <p:attrNameLst>
                                          <p:attrName>style.visibility</p:attrName>
                                        </p:attrNameLst>
                                      </p:cBhvr>
                                      <p:to>
                                        <p:strVal val="visible"/>
                                      </p:to>
                                    </p:set>
                                    <p:animEffect transition="in" filter="barn(outHorizontal)">
                                      <p:cBhvr>
                                        <p:cTn id="33" dur="500"/>
                                        <p:tgtEl>
                                          <p:spTgt spid="14343"/>
                                        </p:tgtEl>
                                      </p:cBhvr>
                                    </p:animEffect>
                                  </p:childTnLst>
                                  <p:subTnLst>
                                    <p:set>
                                      <p:cBhvr override="childStyle">
                                        <p:cTn dur="1" fill="hold" display="0" masterRel="nextClick" afterEffect="1"/>
                                        <p:tgtEl>
                                          <p:spTgt spid="14343"/>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14344"/>
                                        </p:tgtEl>
                                        <p:attrNameLst>
                                          <p:attrName>style.visibility</p:attrName>
                                        </p:attrNameLst>
                                      </p:cBhvr>
                                      <p:to>
                                        <p:strVal val="visible"/>
                                      </p:to>
                                    </p:set>
                                    <p:anim calcmode="lin" valueType="num">
                                      <p:cBhvr>
                                        <p:cTn id="38" dur="500" fill="hold"/>
                                        <p:tgtEl>
                                          <p:spTgt spid="14344"/>
                                        </p:tgtEl>
                                        <p:attrNameLst>
                                          <p:attrName>ppt_x</p:attrName>
                                        </p:attrNameLst>
                                      </p:cBhvr>
                                      <p:tavLst>
                                        <p:tav tm="0">
                                          <p:val>
                                            <p:strVal val="#ppt_x-#ppt_w/2"/>
                                          </p:val>
                                        </p:tav>
                                        <p:tav tm="100000">
                                          <p:val>
                                            <p:strVal val="#ppt_x"/>
                                          </p:val>
                                        </p:tav>
                                      </p:tavLst>
                                    </p:anim>
                                    <p:anim calcmode="lin" valueType="num">
                                      <p:cBhvr>
                                        <p:cTn id="39" dur="500" fill="hold"/>
                                        <p:tgtEl>
                                          <p:spTgt spid="14344"/>
                                        </p:tgtEl>
                                        <p:attrNameLst>
                                          <p:attrName>ppt_y</p:attrName>
                                        </p:attrNameLst>
                                      </p:cBhvr>
                                      <p:tavLst>
                                        <p:tav tm="0">
                                          <p:val>
                                            <p:strVal val="#ppt_y"/>
                                          </p:val>
                                        </p:tav>
                                        <p:tav tm="100000">
                                          <p:val>
                                            <p:strVal val="#ppt_y"/>
                                          </p:val>
                                        </p:tav>
                                      </p:tavLst>
                                    </p:anim>
                                    <p:anim calcmode="lin" valueType="num">
                                      <p:cBhvr>
                                        <p:cTn id="40" dur="500" fill="hold"/>
                                        <p:tgtEl>
                                          <p:spTgt spid="14344"/>
                                        </p:tgtEl>
                                        <p:attrNameLst>
                                          <p:attrName>ppt_w</p:attrName>
                                        </p:attrNameLst>
                                      </p:cBhvr>
                                      <p:tavLst>
                                        <p:tav tm="0">
                                          <p:val>
                                            <p:fltVal val="0"/>
                                          </p:val>
                                        </p:tav>
                                        <p:tav tm="100000">
                                          <p:val>
                                            <p:strVal val="#ppt_w"/>
                                          </p:val>
                                        </p:tav>
                                      </p:tavLst>
                                    </p:anim>
                                    <p:anim calcmode="lin" valueType="num">
                                      <p:cBhvr>
                                        <p:cTn id="41" dur="500" fill="hold"/>
                                        <p:tgtEl>
                                          <p:spTgt spid="1434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4344"/>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4346"/>
                                        </p:tgtEl>
                                        <p:attrNameLst>
                                          <p:attrName>style.visibility</p:attrName>
                                        </p:attrNameLst>
                                      </p:cBhvr>
                                      <p:to>
                                        <p:strVal val="visible"/>
                                      </p:to>
                                    </p:set>
                                    <p:animEffect transition="in" filter="box(in)">
                                      <p:cBhvr>
                                        <p:cTn id="46" dur="500"/>
                                        <p:tgtEl>
                                          <p:spTgt spid="1434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4347"/>
                                        </p:tgtEl>
                                        <p:attrNameLst>
                                          <p:attrName>style.visibility</p:attrName>
                                        </p:attrNameLst>
                                      </p:cBhvr>
                                      <p:to>
                                        <p:strVal val="visible"/>
                                      </p:to>
                                    </p:set>
                                    <p:animEffect transition="in" filter="wipe(up)">
                                      <p:cBhvr>
                                        <p:cTn id="51" dur="500"/>
                                        <p:tgtEl>
                                          <p:spTgt spid="14347"/>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143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4356"/>
                                        </p:tgtEl>
                                        <p:attrNameLst>
                                          <p:attrName>style.visibility</p:attrName>
                                        </p:attrNameLst>
                                      </p:cBhvr>
                                      <p:to>
                                        <p:strVal val="visible"/>
                                      </p:to>
                                    </p:se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14349"/>
                                        </p:tgtEl>
                                        <p:attrNameLst>
                                          <p:attrName>style.visibility</p:attrName>
                                        </p:attrNameLst>
                                      </p:cBhvr>
                                      <p:to>
                                        <p:strVal val="visible"/>
                                      </p:to>
                                    </p:set>
                                    <p:animEffect transition="in" filter="wipe(left)">
                                      <p:cBhvr>
                                        <p:cTn id="62" dur="500"/>
                                        <p:tgtEl>
                                          <p:spTgt spid="14349"/>
                                        </p:tgtEl>
                                      </p:cBhvr>
                                    </p:animEffect>
                                  </p:childTnLst>
                                </p:cTn>
                              </p:par>
                            </p:childTnLst>
                          </p:cTn>
                        </p:par>
                        <p:par>
                          <p:cTn id="63" fill="hold">
                            <p:stCondLst>
                              <p:cond delay="1000"/>
                            </p:stCondLst>
                            <p:childTnLst>
                              <p:par>
                                <p:cTn id="64" presetID="22" presetClass="entr" presetSubtype="1" fill="hold" nodeType="afterEffect">
                                  <p:stCondLst>
                                    <p:cond delay="0"/>
                                  </p:stCondLst>
                                  <p:childTnLst>
                                    <p:set>
                                      <p:cBhvr>
                                        <p:cTn id="65" dur="1" fill="hold">
                                          <p:stCondLst>
                                            <p:cond delay="0"/>
                                          </p:stCondLst>
                                        </p:cTn>
                                        <p:tgtEl>
                                          <p:spTgt spid="14350"/>
                                        </p:tgtEl>
                                        <p:attrNameLst>
                                          <p:attrName>style.visibility</p:attrName>
                                        </p:attrNameLst>
                                      </p:cBhvr>
                                      <p:to>
                                        <p:strVal val="visible"/>
                                      </p:to>
                                    </p:set>
                                    <p:animEffect transition="in" filter="wipe(up)">
                                      <p:cBhvr>
                                        <p:cTn id="66" dur="500"/>
                                        <p:tgtEl>
                                          <p:spTgt spid="14350"/>
                                        </p:tgtEl>
                                      </p:cBhvr>
                                    </p:animEffect>
                                  </p:childTnLst>
                                </p:cTn>
                              </p:par>
                            </p:childTnLst>
                          </p:cTn>
                        </p:par>
                        <p:par>
                          <p:cTn id="67" fill="hold">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1435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352"/>
                                        </p:tgtEl>
                                        <p:attrNameLst>
                                          <p:attrName>style.visibility</p:attrName>
                                        </p:attrNameLst>
                                      </p:cBhvr>
                                      <p:to>
                                        <p:strVal val="visible"/>
                                      </p:to>
                                    </p:set>
                                    <p:animEffect transition="in" filter="wipe(up)">
                                      <p:cBhvr>
                                        <p:cTn id="74" dur="500"/>
                                        <p:tgtEl>
                                          <p:spTgt spid="14352"/>
                                        </p:tgtEl>
                                      </p:cBhvr>
                                    </p:animEffect>
                                  </p:childTnLst>
                                </p:cTn>
                              </p:par>
                            </p:childTnLst>
                          </p:cTn>
                        </p:par>
                        <p:par>
                          <p:cTn id="75" fill="hold">
                            <p:stCondLst>
                              <p:cond delay="500"/>
                            </p:stCondLst>
                            <p:childTnLst>
                              <p:par>
                                <p:cTn id="76" presetID="22" presetClass="entr" presetSubtype="2" fill="hold" nodeType="afterEffect">
                                  <p:stCondLst>
                                    <p:cond delay="0"/>
                                  </p:stCondLst>
                                  <p:childTnLst>
                                    <p:set>
                                      <p:cBhvr>
                                        <p:cTn id="77" dur="1" fill="hold">
                                          <p:stCondLst>
                                            <p:cond delay="0"/>
                                          </p:stCondLst>
                                        </p:cTn>
                                        <p:tgtEl>
                                          <p:spTgt spid="14353"/>
                                        </p:tgtEl>
                                        <p:attrNameLst>
                                          <p:attrName>style.visibility</p:attrName>
                                        </p:attrNameLst>
                                      </p:cBhvr>
                                      <p:to>
                                        <p:strVal val="visible"/>
                                      </p:to>
                                    </p:set>
                                    <p:animEffect transition="in" filter="wipe(right)">
                                      <p:cBhvr>
                                        <p:cTn id="78" dur="500"/>
                                        <p:tgtEl>
                                          <p:spTgt spid="14353"/>
                                        </p:tgtEl>
                                      </p:cBhvr>
                                    </p:animEffect>
                                  </p:childTnLst>
                                </p:cTn>
                              </p:par>
                            </p:childTnLst>
                          </p:cTn>
                        </p:par>
                        <p:par>
                          <p:cTn id="79" fill="hold">
                            <p:stCondLst>
                              <p:cond delay="1000"/>
                            </p:stCondLst>
                            <p:childTnLst>
                              <p:par>
                                <p:cTn id="80" presetID="22" presetClass="entr" presetSubtype="1" fill="hold" nodeType="afterEffect">
                                  <p:stCondLst>
                                    <p:cond delay="0"/>
                                  </p:stCondLst>
                                  <p:childTnLst>
                                    <p:set>
                                      <p:cBhvr>
                                        <p:cTn id="81" dur="1" fill="hold">
                                          <p:stCondLst>
                                            <p:cond delay="0"/>
                                          </p:stCondLst>
                                        </p:cTn>
                                        <p:tgtEl>
                                          <p:spTgt spid="14354"/>
                                        </p:tgtEl>
                                        <p:attrNameLst>
                                          <p:attrName>style.visibility</p:attrName>
                                        </p:attrNameLst>
                                      </p:cBhvr>
                                      <p:to>
                                        <p:strVal val="visible"/>
                                      </p:to>
                                    </p:set>
                                    <p:animEffect transition="in" filter="wipe(up)">
                                      <p:cBhvr>
                                        <p:cTn id="82" dur="500"/>
                                        <p:tgtEl>
                                          <p:spTgt spid="14354"/>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435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14355"/>
                                        </p:tgtEl>
                                        <p:attrNameLst>
                                          <p:attrName>style.visibility</p:attrName>
                                        </p:attrNameLst>
                                      </p:cBhvr>
                                      <p:to>
                                        <p:strVal val="visible"/>
                                      </p:to>
                                    </p:set>
                                    <p:animEffect transition="in" filter="wipe(up)">
                                      <p:cBhvr>
                                        <p:cTn id="91" dur="500"/>
                                        <p:tgtEl>
                                          <p:spTgt spid="14355"/>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1435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grpId="0" nodeType="clickEffect">
                                  <p:stCondLst>
                                    <p:cond delay="0"/>
                                  </p:stCondLst>
                                  <p:childTnLst>
                                    <p:set>
                                      <p:cBhvr>
                                        <p:cTn id="99" dur="1" fill="hold">
                                          <p:stCondLst>
                                            <p:cond delay="0"/>
                                          </p:stCondLst>
                                        </p:cTn>
                                        <p:tgtEl>
                                          <p:spTgt spid="14359"/>
                                        </p:tgtEl>
                                        <p:attrNameLst>
                                          <p:attrName>style.visibility</p:attrName>
                                        </p:attrNameLst>
                                      </p:cBhvr>
                                      <p:to>
                                        <p:strVal val="visible"/>
                                      </p:to>
                                    </p:set>
                                    <p:animEffect transition="in" filter="box(in)">
                                      <p:cBhvr>
                                        <p:cTn id="100" dur="500"/>
                                        <p:tgtEl>
                                          <p:spTgt spid="1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P spid="14340" grpId="0" autoUpdateAnimBg="0"/>
      <p:bldP spid="14341" grpId="0" autoUpdateAnimBg="0"/>
      <p:bldP spid="14342" grpId="0" autoUpdateAnimBg="0"/>
      <p:bldP spid="14343" grpId="0" animBg="1" autoUpdateAnimBg="0"/>
      <p:bldP spid="14344" grpId="0" animBg="1" autoUpdateAnimBg="0"/>
      <p:bldP spid="14346" grpId="0" autoUpdateAnimBg="0"/>
      <p:bldP spid="14348" grpId="0" animBg="1" autoUpdateAnimBg="0"/>
      <p:bldP spid="14351" grpId="0" animBg="1" autoUpdateAnimBg="0"/>
      <p:bldP spid="14356" grpId="0" autoUpdateAnimBg="0"/>
      <p:bldP spid="14357" grpId="0" autoUpdateAnimBg="0"/>
      <p:bldP spid="14358" grpId="0" autoUpdateAnimBg="0"/>
      <p:bldP spid="1435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77091" y="381000"/>
            <a:ext cx="9705109" cy="457200"/>
          </a:xfrm>
        </p:spPr>
        <p:txBody>
          <a:bodyPr/>
          <a:lstStyle/>
          <a:p>
            <a:pPr algn="l" eaLnBrk="1" hangingPunct="1"/>
            <a:r>
              <a:rPr lang="en-US" altLang="zh-CN" sz="2400" b="1" dirty="0">
                <a:solidFill>
                  <a:srgbClr val="00FFCC"/>
                </a:solidFill>
                <a:ea typeface="华文新魏" panose="02010800040101010101" pitchFamily="2" charset="-122"/>
              </a:rPr>
              <a:t>      ⑵ </a:t>
            </a:r>
            <a:r>
              <a:rPr lang="en-US" altLang="zh-CN" sz="2400" b="1" dirty="0">
                <a:solidFill>
                  <a:srgbClr val="00FFCC"/>
                </a:solidFill>
                <a:latin typeface="Arial" panose="020B0604020202020204" pitchFamily="34" charset="0"/>
                <a:ea typeface="楷体_GB2312" pitchFamily="49" charset="-122"/>
              </a:rPr>
              <a:t>if – else </a:t>
            </a:r>
            <a:r>
              <a:rPr lang="zh-CN" altLang="en-US" sz="2400" b="1" dirty="0">
                <a:solidFill>
                  <a:srgbClr val="00FFCC"/>
                </a:solidFill>
                <a:latin typeface="Arial" panose="020B0604020202020204" pitchFamily="34" charset="0"/>
                <a:ea typeface="楷体_GB2312" pitchFamily="49" charset="-122"/>
              </a:rPr>
              <a:t>结构</a:t>
            </a:r>
            <a:endParaRPr lang="zh-CN" altLang="en-US" sz="2400" b="1" dirty="0">
              <a:solidFill>
                <a:srgbClr val="00FFCC"/>
              </a:solidFill>
              <a:latin typeface="Arial" panose="020B0604020202020204" pitchFamily="34" charset="0"/>
              <a:ea typeface="楷体_GB2312" pitchFamily="49" charset="-122"/>
            </a:endParaRPr>
          </a:p>
        </p:txBody>
      </p:sp>
      <p:sp>
        <p:nvSpPr>
          <p:cNvPr id="15363" name="Text Box 3"/>
          <p:cNvSpPr txBox="1">
            <a:spLocks noChangeArrowheads="1"/>
          </p:cNvSpPr>
          <p:nvPr/>
        </p:nvSpPr>
        <p:spPr bwMode="auto">
          <a:xfrm>
            <a:off x="727869" y="838200"/>
            <a:ext cx="2954337"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FF"/>
                </a:solidFill>
                <a:latin typeface="Arial" panose="020B0604020202020204" pitchFamily="34" charset="0"/>
                <a:ea typeface="楷体_GB2312" pitchFamily="49" charset="-122"/>
              </a:rPr>
              <a:t>格式：</a:t>
            </a:r>
            <a:endParaRPr lang="zh-CN" altLang="en-US" sz="2400" dirty="0">
              <a:solidFill>
                <a:srgbClr val="FFFFFF"/>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if</a:t>
            </a:r>
            <a:r>
              <a:rPr lang="en-US" altLang="zh-CN" sz="2400" dirty="0">
                <a:solidFill>
                  <a:srgbClr val="66FF33"/>
                </a:solidFill>
                <a:latin typeface="Arial" panose="020B0604020202020204" pitchFamily="34" charset="0"/>
                <a:ea typeface="楷体_GB2312" pitchFamily="49" charset="-122"/>
              </a:rPr>
              <a:t>(</a:t>
            </a:r>
            <a:r>
              <a:rPr lang="en-US" altLang="zh-CN" sz="2400" dirty="0">
                <a:solidFill>
                  <a:srgbClr val="00FFFF"/>
                </a:solidFill>
                <a:latin typeface="Arial" panose="020B0604020202020204" pitchFamily="34" charset="0"/>
                <a:ea typeface="楷体_GB2312" pitchFamily="49" charset="-122"/>
              </a:rPr>
              <a:t>expression</a:t>
            </a:r>
            <a:r>
              <a:rPr lang="en-US" altLang="zh-CN" sz="2400" dirty="0">
                <a:solidFill>
                  <a:srgbClr val="66FF33"/>
                </a:solidFill>
                <a:latin typeface="Arial" panose="020B0604020202020204" pitchFamily="34" charset="0"/>
                <a:ea typeface="楷体_GB2312" pitchFamily="49" charset="-122"/>
              </a:rPr>
              <a:t>)</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00FFFF"/>
                </a:solidFill>
                <a:latin typeface="Arial" panose="020B0604020202020204" pitchFamily="34" charset="0"/>
                <a:ea typeface="楷体_GB2312" pitchFamily="49" charset="-122"/>
              </a:rPr>
              <a:t>stat1;</a:t>
            </a:r>
            <a:endParaRPr lang="en-US" altLang="zh-CN" sz="2400" dirty="0">
              <a:solidFill>
                <a:srgbClr val="00FFFF"/>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else</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stat2;</a:t>
            </a:r>
            <a:endParaRPr lang="en-US" altLang="zh-CN" sz="2400" dirty="0">
              <a:solidFill>
                <a:srgbClr val="FFFF00"/>
              </a:solidFill>
              <a:latin typeface="Arial" panose="020B0604020202020204" pitchFamily="34" charset="0"/>
              <a:ea typeface="楷体_GB2312" pitchFamily="49" charset="-122"/>
            </a:endParaRPr>
          </a:p>
        </p:txBody>
      </p:sp>
      <p:sp>
        <p:nvSpPr>
          <p:cNvPr id="15365" name="Text Box 5"/>
          <p:cNvSpPr txBox="1">
            <a:spLocks noChangeArrowheads="1"/>
          </p:cNvSpPr>
          <p:nvPr/>
        </p:nvSpPr>
        <p:spPr bwMode="auto">
          <a:xfrm>
            <a:off x="727869" y="2997481"/>
            <a:ext cx="141286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流程图：</a:t>
            </a:r>
            <a:endParaRPr lang="zh-CN" altLang="en-US" sz="2400" dirty="0">
              <a:solidFill>
                <a:srgbClr val="66FF33"/>
              </a:solidFill>
              <a:latin typeface="Arial" panose="020B0604020202020204" pitchFamily="34" charset="0"/>
              <a:ea typeface="楷体_GB2312" pitchFamily="49" charset="-122"/>
            </a:endParaRPr>
          </a:p>
        </p:txBody>
      </p:sp>
      <p:sp>
        <p:nvSpPr>
          <p:cNvPr id="15366" name="Line 6"/>
          <p:cNvSpPr>
            <a:spLocks noChangeShapeType="1"/>
          </p:cNvSpPr>
          <p:nvPr/>
        </p:nvSpPr>
        <p:spPr bwMode="auto">
          <a:xfrm>
            <a:off x="5670178" y="2898923"/>
            <a:ext cx="0" cy="381000"/>
          </a:xfrm>
          <a:prstGeom prst="line">
            <a:avLst/>
          </a:prstGeom>
          <a:noFill/>
          <a:ln w="9525">
            <a:solidFill>
              <a:srgbClr val="FFFF00"/>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67" name="AutoShape 7"/>
          <p:cNvSpPr>
            <a:spLocks noChangeArrowheads="1"/>
          </p:cNvSpPr>
          <p:nvPr/>
        </p:nvSpPr>
        <p:spPr bwMode="auto">
          <a:xfrm>
            <a:off x="4984378" y="3279923"/>
            <a:ext cx="1371600" cy="609600"/>
          </a:xfrm>
          <a:prstGeom prst="flowChartDecision">
            <a:avLst/>
          </a:prstGeom>
          <a:noFill/>
          <a:ln w="9525">
            <a:solidFill>
              <a:srgbClr val="FFFF00"/>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66CCFF"/>
                </a:solidFill>
                <a:latin typeface="Arial" panose="020B0604020202020204" pitchFamily="34" charset="0"/>
                <a:ea typeface="楷体_GB2312" pitchFamily="49" charset="-122"/>
              </a:rPr>
              <a:t>e?</a:t>
            </a:r>
            <a:endParaRPr kumimoji="0" lang="en-US" altLang="zh-CN" sz="2400">
              <a:solidFill>
                <a:srgbClr val="66CCFF"/>
              </a:solidFill>
              <a:latin typeface="Arial" panose="020B0604020202020204" pitchFamily="34" charset="0"/>
              <a:ea typeface="楷体_GB2312" pitchFamily="49" charset="-122"/>
            </a:endParaRPr>
          </a:p>
        </p:txBody>
      </p:sp>
      <p:sp>
        <p:nvSpPr>
          <p:cNvPr id="15368" name="Text Box 8"/>
          <p:cNvSpPr txBox="1">
            <a:spLocks noChangeArrowheads="1"/>
          </p:cNvSpPr>
          <p:nvPr/>
        </p:nvSpPr>
        <p:spPr bwMode="auto">
          <a:xfrm>
            <a:off x="6341691" y="3127523"/>
            <a:ext cx="83257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latin typeface="Arial" panose="020B0604020202020204" pitchFamily="34" charset="0"/>
                <a:ea typeface="楷体_GB2312" pitchFamily="49" charset="-122"/>
              </a:rPr>
              <a:t>false</a:t>
            </a:r>
            <a:endParaRPr lang="en-US" altLang="zh-CN" sz="2400">
              <a:solidFill>
                <a:srgbClr val="00FFFF"/>
              </a:solidFill>
              <a:latin typeface="Arial" panose="020B0604020202020204" pitchFamily="34" charset="0"/>
              <a:ea typeface="楷体_GB2312" pitchFamily="49" charset="-122"/>
            </a:endParaRPr>
          </a:p>
        </p:txBody>
      </p:sp>
      <p:sp>
        <p:nvSpPr>
          <p:cNvPr id="15369" name="Line 9"/>
          <p:cNvSpPr>
            <a:spLocks noChangeShapeType="1"/>
          </p:cNvSpPr>
          <p:nvPr/>
        </p:nvSpPr>
        <p:spPr bwMode="auto">
          <a:xfrm>
            <a:off x="6355978" y="3584723"/>
            <a:ext cx="457200" cy="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70" name="Line 10"/>
          <p:cNvSpPr>
            <a:spLocks noChangeShapeType="1"/>
          </p:cNvSpPr>
          <p:nvPr/>
        </p:nvSpPr>
        <p:spPr bwMode="auto">
          <a:xfrm>
            <a:off x="6813178" y="3584723"/>
            <a:ext cx="0" cy="381000"/>
          </a:xfrm>
          <a:prstGeom prst="line">
            <a:avLst/>
          </a:prstGeom>
          <a:noFill/>
          <a:ln w="9525">
            <a:solidFill>
              <a:srgbClr val="00FFFF"/>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71" name="AutoShape 11"/>
          <p:cNvSpPr>
            <a:spLocks noChangeArrowheads="1"/>
          </p:cNvSpPr>
          <p:nvPr/>
        </p:nvSpPr>
        <p:spPr bwMode="auto">
          <a:xfrm>
            <a:off x="6355978" y="3965723"/>
            <a:ext cx="990600" cy="457200"/>
          </a:xfrm>
          <a:prstGeom prst="flowChartProcess">
            <a:avLst/>
          </a:prstGeom>
          <a:noFill/>
          <a:ln w="9525">
            <a:solidFill>
              <a:srgbClr val="00FFFF"/>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00FFFF"/>
                </a:solidFill>
                <a:latin typeface="Arial" panose="020B0604020202020204" pitchFamily="34" charset="0"/>
                <a:ea typeface="楷体_GB2312" pitchFamily="49" charset="-122"/>
              </a:rPr>
              <a:t>stat2;</a:t>
            </a:r>
            <a:endParaRPr kumimoji="0" lang="en-US" altLang="zh-CN" sz="2400">
              <a:solidFill>
                <a:srgbClr val="00FFFF"/>
              </a:solidFill>
              <a:latin typeface="Arial" panose="020B0604020202020204" pitchFamily="34" charset="0"/>
              <a:ea typeface="楷体_GB2312" pitchFamily="49" charset="-122"/>
            </a:endParaRPr>
          </a:p>
        </p:txBody>
      </p:sp>
      <p:sp>
        <p:nvSpPr>
          <p:cNvPr id="15372" name="Line 12"/>
          <p:cNvSpPr>
            <a:spLocks noChangeShapeType="1"/>
          </p:cNvSpPr>
          <p:nvPr/>
        </p:nvSpPr>
        <p:spPr bwMode="auto">
          <a:xfrm>
            <a:off x="4527178" y="3584723"/>
            <a:ext cx="457200" cy="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73" name="Line 13"/>
          <p:cNvSpPr>
            <a:spLocks noChangeShapeType="1"/>
          </p:cNvSpPr>
          <p:nvPr/>
        </p:nvSpPr>
        <p:spPr bwMode="auto">
          <a:xfrm>
            <a:off x="4527178" y="3584723"/>
            <a:ext cx="0" cy="381000"/>
          </a:xfrm>
          <a:prstGeom prst="line">
            <a:avLst/>
          </a:prstGeom>
          <a:noFill/>
          <a:ln w="9525">
            <a:solidFill>
              <a:srgbClr val="66FF33"/>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74" name="AutoShape 14"/>
          <p:cNvSpPr>
            <a:spLocks noChangeArrowheads="1"/>
          </p:cNvSpPr>
          <p:nvPr/>
        </p:nvSpPr>
        <p:spPr bwMode="auto">
          <a:xfrm>
            <a:off x="4069978" y="3965723"/>
            <a:ext cx="990600" cy="457200"/>
          </a:xfrm>
          <a:prstGeom prst="flowChartProcess">
            <a:avLst/>
          </a:prstGeom>
          <a:noFill/>
          <a:ln w="9525">
            <a:solidFill>
              <a:srgbClr val="66FF33"/>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66FF33"/>
                </a:solidFill>
                <a:latin typeface="Arial" panose="020B0604020202020204" pitchFamily="34" charset="0"/>
                <a:ea typeface="楷体_GB2312" pitchFamily="49" charset="-122"/>
              </a:rPr>
              <a:t>stat1;</a:t>
            </a:r>
            <a:endParaRPr kumimoji="0" lang="en-US" altLang="zh-CN" sz="2400">
              <a:solidFill>
                <a:srgbClr val="66FF33"/>
              </a:solidFill>
              <a:latin typeface="Arial" panose="020B0604020202020204" pitchFamily="34" charset="0"/>
              <a:ea typeface="楷体_GB2312" pitchFamily="49" charset="-122"/>
            </a:endParaRPr>
          </a:p>
        </p:txBody>
      </p:sp>
      <p:sp>
        <p:nvSpPr>
          <p:cNvPr id="15375" name="Line 15"/>
          <p:cNvSpPr>
            <a:spLocks noChangeShapeType="1"/>
          </p:cNvSpPr>
          <p:nvPr/>
        </p:nvSpPr>
        <p:spPr bwMode="auto">
          <a:xfrm>
            <a:off x="6813178" y="4422923"/>
            <a:ext cx="0" cy="38100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76" name="Line 16"/>
          <p:cNvSpPr>
            <a:spLocks noChangeShapeType="1"/>
          </p:cNvSpPr>
          <p:nvPr/>
        </p:nvSpPr>
        <p:spPr bwMode="auto">
          <a:xfrm flipH="1">
            <a:off x="5670178" y="4803923"/>
            <a:ext cx="1143000" cy="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77" name="Line 17"/>
          <p:cNvSpPr>
            <a:spLocks noChangeShapeType="1"/>
          </p:cNvSpPr>
          <p:nvPr/>
        </p:nvSpPr>
        <p:spPr bwMode="auto">
          <a:xfrm>
            <a:off x="4527178" y="4422923"/>
            <a:ext cx="0" cy="38100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78" name="Line 18"/>
          <p:cNvSpPr>
            <a:spLocks noChangeShapeType="1"/>
          </p:cNvSpPr>
          <p:nvPr/>
        </p:nvSpPr>
        <p:spPr bwMode="auto">
          <a:xfrm flipH="1">
            <a:off x="4527178" y="4803923"/>
            <a:ext cx="1143000" cy="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79" name="Line 19"/>
          <p:cNvSpPr>
            <a:spLocks noChangeShapeType="1"/>
          </p:cNvSpPr>
          <p:nvPr/>
        </p:nvSpPr>
        <p:spPr bwMode="auto">
          <a:xfrm>
            <a:off x="5670178" y="4803923"/>
            <a:ext cx="0" cy="457200"/>
          </a:xfrm>
          <a:prstGeom prst="line">
            <a:avLst/>
          </a:prstGeom>
          <a:noFill/>
          <a:ln w="9525">
            <a:solidFill>
              <a:srgbClr val="FFFF00"/>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80" name="Text Box 20"/>
          <p:cNvSpPr txBox="1">
            <a:spLocks noChangeArrowheads="1"/>
          </p:cNvSpPr>
          <p:nvPr/>
        </p:nvSpPr>
        <p:spPr bwMode="auto">
          <a:xfrm>
            <a:off x="4450978" y="3127523"/>
            <a:ext cx="71235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true</a:t>
            </a:r>
            <a:endParaRPr lang="en-US" altLang="zh-CN" sz="2400">
              <a:solidFill>
                <a:srgbClr val="66FF33"/>
              </a:solidFill>
              <a:latin typeface="Arial" panose="020B0604020202020204" pitchFamily="34" charset="0"/>
              <a:ea typeface="楷体_GB2312" pitchFamily="49" charset="-122"/>
            </a:endParaRPr>
          </a:p>
        </p:txBody>
      </p:sp>
      <p:sp>
        <p:nvSpPr>
          <p:cNvPr id="15381" name="AutoShape 21"/>
          <p:cNvSpPr/>
          <p:nvPr/>
        </p:nvSpPr>
        <p:spPr bwMode="auto">
          <a:xfrm>
            <a:off x="6584578" y="2365523"/>
            <a:ext cx="914400" cy="457200"/>
          </a:xfrm>
          <a:prstGeom prst="borderCallout1">
            <a:avLst>
              <a:gd name="adj1" fmla="val 116667"/>
              <a:gd name="adj2" fmla="val 87500"/>
              <a:gd name="adj3" fmla="val 116667"/>
              <a:gd name="adj4" fmla="val -98440"/>
            </a:avLst>
          </a:prstGeom>
          <a:noFill/>
          <a:ln w="9525">
            <a:solidFill>
              <a:srgbClr val="00FFFF"/>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00FFFF"/>
                </a:solidFill>
                <a:latin typeface="Arial" panose="020B0604020202020204" pitchFamily="34" charset="0"/>
                <a:ea typeface="楷体_GB2312" pitchFamily="49" charset="-122"/>
              </a:rPr>
              <a:t>入口</a:t>
            </a:r>
            <a:endParaRPr kumimoji="0" lang="zh-CN" altLang="en-US" sz="2400">
              <a:solidFill>
                <a:srgbClr val="00FFFF"/>
              </a:solidFill>
              <a:latin typeface="Arial" panose="020B0604020202020204" pitchFamily="34" charset="0"/>
              <a:ea typeface="楷体_GB2312" pitchFamily="49" charset="-122"/>
            </a:endParaRPr>
          </a:p>
        </p:txBody>
      </p:sp>
      <p:sp>
        <p:nvSpPr>
          <p:cNvPr id="15382" name="AutoShape 22"/>
          <p:cNvSpPr/>
          <p:nvPr/>
        </p:nvSpPr>
        <p:spPr bwMode="auto">
          <a:xfrm>
            <a:off x="6355978" y="5313511"/>
            <a:ext cx="914400" cy="481012"/>
          </a:xfrm>
          <a:prstGeom prst="borderCallout1">
            <a:avLst>
              <a:gd name="adj1" fmla="val -15843"/>
              <a:gd name="adj2" fmla="val 87500"/>
              <a:gd name="adj3" fmla="val -15843"/>
              <a:gd name="adj4" fmla="val -66148"/>
            </a:avLst>
          </a:prstGeom>
          <a:noFill/>
          <a:ln w="9525">
            <a:solidFill>
              <a:srgbClr val="00FFFF"/>
            </a:solidFill>
            <a:miter lim="800000"/>
            <a:head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00FFFF"/>
                </a:solidFill>
                <a:latin typeface="Arial" panose="020B0604020202020204" pitchFamily="34" charset="0"/>
                <a:ea typeface="楷体_GB2312" pitchFamily="49" charset="-122"/>
              </a:rPr>
              <a:t>出口</a:t>
            </a:r>
            <a:endParaRPr kumimoji="0" lang="zh-CN" altLang="en-US" sz="2400">
              <a:solidFill>
                <a:srgbClr val="00FFFF"/>
              </a:solidFill>
              <a:latin typeface="Arial" panose="020B0604020202020204" pitchFamily="34" charset="0"/>
              <a:ea typeface="楷体_GB2312" pitchFamily="49" charset="-122"/>
            </a:endParaRPr>
          </a:p>
        </p:txBody>
      </p:sp>
      <p:sp>
        <p:nvSpPr>
          <p:cNvPr id="15383" name="Text Box 23"/>
          <p:cNvSpPr txBox="1">
            <a:spLocks noChangeArrowheads="1"/>
          </p:cNvSpPr>
          <p:nvPr/>
        </p:nvSpPr>
        <p:spPr bwMode="auto">
          <a:xfrm>
            <a:off x="7879552" y="3965723"/>
            <a:ext cx="4205295" cy="463846"/>
          </a:xfrm>
          <a:prstGeom prst="rect">
            <a:avLst/>
          </a:prstGeom>
          <a:noFill/>
          <a:ln w="9525">
            <a:no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a:t>
            </a:r>
            <a:r>
              <a:rPr lang="zh-CN" altLang="en-US" sz="2400" dirty="0">
                <a:solidFill>
                  <a:srgbClr val="FFFFCC"/>
                </a:solidFill>
                <a:latin typeface="Arial" panose="020B0604020202020204" pitchFamily="34" charset="0"/>
                <a:ea typeface="楷体_GB2312" pitchFamily="49" charset="-122"/>
              </a:rPr>
              <a:t>案例：</a:t>
            </a:r>
            <a:r>
              <a:rPr lang="en-US" altLang="zh-CN" sz="2400" dirty="0">
                <a:solidFill>
                  <a:srgbClr val="FFFFCC"/>
                </a:solidFill>
                <a:latin typeface="Arial" panose="020B0604020202020204" pitchFamily="34" charset="0"/>
                <a:ea typeface="楷体_GB2312" pitchFamily="49" charset="-122"/>
              </a:rPr>
              <a:t>】</a:t>
            </a:r>
            <a:r>
              <a:rPr lang="zh-CN" altLang="en-US" sz="2400" dirty="0">
                <a:solidFill>
                  <a:srgbClr val="FFFFCC"/>
                </a:solidFill>
                <a:latin typeface="Arial" panose="020B0604020202020204" pitchFamily="34" charset="0"/>
                <a:ea typeface="楷体_GB2312" pitchFamily="49" charset="-122"/>
              </a:rPr>
              <a:t>输入</a:t>
            </a:r>
            <a:r>
              <a:rPr lang="en-US" altLang="zh-CN" sz="2400" dirty="0">
                <a:solidFill>
                  <a:srgbClr val="FFFFCC"/>
                </a:solidFill>
                <a:latin typeface="Arial" panose="020B0604020202020204" pitchFamily="34" charset="0"/>
                <a:ea typeface="楷体_GB2312" pitchFamily="49" charset="-122"/>
              </a:rPr>
              <a:t>x</a:t>
            </a:r>
            <a:r>
              <a:rPr lang="zh-CN" altLang="en-US" sz="2400" dirty="0">
                <a:solidFill>
                  <a:srgbClr val="FFFFCC"/>
                </a:solidFill>
                <a:latin typeface="Arial" panose="020B0604020202020204" pitchFamily="34" charset="0"/>
                <a:ea typeface="楷体_GB2312" pitchFamily="49" charset="-122"/>
              </a:rPr>
              <a:t>，输出</a:t>
            </a:r>
            <a:r>
              <a:rPr lang="en-US" altLang="zh-CN" sz="2400" dirty="0">
                <a:solidFill>
                  <a:srgbClr val="FFFFCC"/>
                </a:solidFill>
                <a:latin typeface="Arial" panose="020B0604020202020204" pitchFamily="34" charset="0"/>
                <a:cs typeface="Arial" panose="020B0604020202020204" pitchFamily="34" charset="0"/>
              </a:rPr>
              <a:t>| </a:t>
            </a:r>
            <a:r>
              <a:rPr lang="en-US" altLang="zh-CN" sz="2400" dirty="0">
                <a:solidFill>
                  <a:srgbClr val="FFFFCC"/>
                </a:solidFill>
                <a:latin typeface="Arial" panose="020B0604020202020204" pitchFamily="34" charset="0"/>
                <a:ea typeface="楷体_GB2312" pitchFamily="49" charset="-122"/>
              </a:rPr>
              <a:t>x</a:t>
            </a:r>
            <a:r>
              <a:rPr lang="en-US" altLang="zh-CN" sz="2400" dirty="0">
                <a:solidFill>
                  <a:srgbClr val="FFFFCC"/>
                </a:solidFill>
                <a:latin typeface="Arial" panose="020B0604020202020204" pitchFamily="34" charset="0"/>
              </a:rPr>
              <a:t> |</a:t>
            </a:r>
            <a:r>
              <a:rPr lang="zh-CN" altLang="en-US" sz="2400" dirty="0">
                <a:solidFill>
                  <a:srgbClr val="FFFFCC"/>
                </a:solidFill>
                <a:latin typeface="Arial" panose="020B0604020202020204" pitchFamily="34" charset="0"/>
              </a:rPr>
              <a:t>。</a:t>
            </a:r>
            <a:endParaRPr lang="zh-CN" altLang="en-US" sz="2400" dirty="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ox(in)">
                                      <p:cBhvr>
                                        <p:cTn id="7" dur="500"/>
                                        <p:tgtEl>
                                          <p:spTgt spid="15362"/>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box(in)">
                                      <p:cBhvr>
                                        <p:cTn id="12" dur="500"/>
                                        <p:tgtEl>
                                          <p:spTgt spid="153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blinds(horizontal)">
                                      <p:cBhvr>
                                        <p:cTn id="17" dur="500"/>
                                        <p:tgtEl>
                                          <p:spTgt spid="15365"/>
                                        </p:tgtEl>
                                      </p:cBhvr>
                                    </p:animEffect>
                                  </p:childTnLst>
                                  <p:subTnLst>
                                    <p:audio>
                                      <p:cMediaNode>
                                        <p:cTn display="0" masterRel="sameClick">
                                          <p:stCondLst>
                                            <p:cond evt="begin" delay="0">
                                              <p:tn val="15"/>
                                            </p:cond>
                                          </p:stCondLst>
                                          <p:endCondLst>
                                            <p:cond evt="onStopAudio" delay="0">
                                              <p:tgtEl>
                                                <p:sldTgt/>
                                              </p:tgtEl>
                                            </p:cond>
                                          </p:endCondLst>
                                        </p:cTn>
                                        <p:tgtEl>
                                          <p:sndTgt r:embed="rId1" name="chimes.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wipe(up)">
                                      <p:cBhvr>
                                        <p:cTn id="22" dur="500"/>
                                        <p:tgtEl>
                                          <p:spTgt spid="15366"/>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536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538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5372"/>
                                        </p:tgtEl>
                                        <p:attrNameLst>
                                          <p:attrName>style.visibility</p:attrName>
                                        </p:attrNameLst>
                                      </p:cBhvr>
                                      <p:to>
                                        <p:strVal val="visible"/>
                                      </p:to>
                                    </p:set>
                                    <p:animEffect transition="in" filter="wipe(right)">
                                      <p:cBhvr>
                                        <p:cTn id="34" dur="500"/>
                                        <p:tgtEl>
                                          <p:spTgt spid="15372"/>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15373"/>
                                        </p:tgtEl>
                                        <p:attrNameLst>
                                          <p:attrName>style.visibility</p:attrName>
                                        </p:attrNameLst>
                                      </p:cBhvr>
                                      <p:to>
                                        <p:strVal val="visible"/>
                                      </p:to>
                                    </p:set>
                                    <p:animEffect transition="in" filter="wipe(up)">
                                      <p:cBhvr>
                                        <p:cTn id="38" dur="500"/>
                                        <p:tgtEl>
                                          <p:spTgt spid="15373"/>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499"/>
                                          </p:stCondLst>
                                        </p:cTn>
                                        <p:tgtEl>
                                          <p:spTgt spid="1537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5377"/>
                                        </p:tgtEl>
                                        <p:attrNameLst>
                                          <p:attrName>style.visibility</p:attrName>
                                        </p:attrNameLst>
                                      </p:cBhvr>
                                      <p:to>
                                        <p:strVal val="visible"/>
                                      </p:to>
                                    </p:set>
                                    <p:animEffect transition="in" filter="wipe(up)">
                                      <p:cBhvr>
                                        <p:cTn id="46" dur="500"/>
                                        <p:tgtEl>
                                          <p:spTgt spid="15377"/>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5378"/>
                                        </p:tgtEl>
                                        <p:attrNameLst>
                                          <p:attrName>style.visibility</p:attrName>
                                        </p:attrNameLst>
                                      </p:cBhvr>
                                      <p:to>
                                        <p:strVal val="visible"/>
                                      </p:to>
                                    </p:set>
                                    <p:animEffect transition="in" filter="wipe(left)">
                                      <p:cBhvr>
                                        <p:cTn id="50" dur="500"/>
                                        <p:tgtEl>
                                          <p:spTgt spid="1537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5368"/>
                                        </p:tgtEl>
                                        <p:attrNameLst>
                                          <p:attrName>style.visibility</p:attrName>
                                        </p:attrNameLst>
                                      </p:cBhvr>
                                      <p:to>
                                        <p:strVal val="visible"/>
                                      </p:to>
                                    </p:se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5369"/>
                                        </p:tgtEl>
                                        <p:attrNameLst>
                                          <p:attrName>style.visibility</p:attrName>
                                        </p:attrNameLst>
                                      </p:cBhvr>
                                      <p:to>
                                        <p:strVal val="visible"/>
                                      </p:to>
                                    </p:set>
                                    <p:animEffect transition="in" filter="wipe(left)">
                                      <p:cBhvr>
                                        <p:cTn id="58" dur="500"/>
                                        <p:tgtEl>
                                          <p:spTgt spid="15369"/>
                                        </p:tgtEl>
                                      </p:cBhvr>
                                    </p:animEffect>
                                  </p:childTnLst>
                                </p:cTn>
                              </p:par>
                            </p:childTnLst>
                          </p:cTn>
                        </p:par>
                        <p:par>
                          <p:cTn id="59" fill="hold">
                            <p:stCondLst>
                              <p:cond delay="1000"/>
                            </p:stCondLst>
                            <p:childTnLst>
                              <p:par>
                                <p:cTn id="60" presetID="22" presetClass="entr" presetSubtype="1" fill="hold" nodeType="afterEffect">
                                  <p:stCondLst>
                                    <p:cond delay="0"/>
                                  </p:stCondLst>
                                  <p:childTnLst>
                                    <p:set>
                                      <p:cBhvr>
                                        <p:cTn id="61" dur="1" fill="hold">
                                          <p:stCondLst>
                                            <p:cond delay="0"/>
                                          </p:stCondLst>
                                        </p:cTn>
                                        <p:tgtEl>
                                          <p:spTgt spid="15370"/>
                                        </p:tgtEl>
                                        <p:attrNameLst>
                                          <p:attrName>style.visibility</p:attrName>
                                        </p:attrNameLst>
                                      </p:cBhvr>
                                      <p:to>
                                        <p:strVal val="visible"/>
                                      </p:to>
                                    </p:set>
                                    <p:animEffect transition="in" filter="wipe(up)">
                                      <p:cBhvr>
                                        <p:cTn id="62" dur="500"/>
                                        <p:tgtEl>
                                          <p:spTgt spid="15370"/>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499"/>
                                          </p:stCondLst>
                                        </p:cTn>
                                        <p:tgtEl>
                                          <p:spTgt spid="1537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5375"/>
                                        </p:tgtEl>
                                        <p:attrNameLst>
                                          <p:attrName>style.visibility</p:attrName>
                                        </p:attrNameLst>
                                      </p:cBhvr>
                                      <p:to>
                                        <p:strVal val="visible"/>
                                      </p:to>
                                    </p:set>
                                    <p:animEffect transition="in" filter="wipe(up)">
                                      <p:cBhvr>
                                        <p:cTn id="70" dur="500"/>
                                        <p:tgtEl>
                                          <p:spTgt spid="15375"/>
                                        </p:tgtEl>
                                      </p:cBhvr>
                                    </p:animEffect>
                                  </p:childTnLst>
                                </p:cTn>
                              </p:par>
                            </p:childTnLst>
                          </p:cTn>
                        </p:par>
                        <p:par>
                          <p:cTn id="71" fill="hold">
                            <p:stCondLst>
                              <p:cond delay="500"/>
                            </p:stCondLst>
                            <p:childTnLst>
                              <p:par>
                                <p:cTn id="72" presetID="22" presetClass="entr" presetSubtype="2" fill="hold" nodeType="afterEffect">
                                  <p:stCondLst>
                                    <p:cond delay="0"/>
                                  </p:stCondLst>
                                  <p:childTnLst>
                                    <p:set>
                                      <p:cBhvr>
                                        <p:cTn id="73" dur="1" fill="hold">
                                          <p:stCondLst>
                                            <p:cond delay="0"/>
                                          </p:stCondLst>
                                        </p:cTn>
                                        <p:tgtEl>
                                          <p:spTgt spid="15376"/>
                                        </p:tgtEl>
                                        <p:attrNameLst>
                                          <p:attrName>style.visibility</p:attrName>
                                        </p:attrNameLst>
                                      </p:cBhvr>
                                      <p:to>
                                        <p:strVal val="visible"/>
                                      </p:to>
                                    </p:set>
                                    <p:animEffect transition="in" filter="wipe(right)">
                                      <p:cBhvr>
                                        <p:cTn id="74" dur="500"/>
                                        <p:tgtEl>
                                          <p:spTgt spid="15376"/>
                                        </p:tgtEl>
                                      </p:cBhvr>
                                    </p:animEffect>
                                  </p:childTnLst>
                                </p:cTn>
                              </p:par>
                            </p:childTnLst>
                          </p:cTn>
                        </p:par>
                        <p:par>
                          <p:cTn id="75" fill="hold">
                            <p:stCondLst>
                              <p:cond delay="1000"/>
                            </p:stCondLst>
                            <p:childTnLst>
                              <p:par>
                                <p:cTn id="76" presetID="22" presetClass="entr" presetSubtype="1" fill="hold" nodeType="afterEffect">
                                  <p:stCondLst>
                                    <p:cond delay="0"/>
                                  </p:stCondLst>
                                  <p:childTnLst>
                                    <p:set>
                                      <p:cBhvr>
                                        <p:cTn id="77" dur="1" fill="hold">
                                          <p:stCondLst>
                                            <p:cond delay="0"/>
                                          </p:stCondLst>
                                        </p:cTn>
                                        <p:tgtEl>
                                          <p:spTgt spid="15379"/>
                                        </p:tgtEl>
                                        <p:attrNameLst>
                                          <p:attrName>style.visibility</p:attrName>
                                        </p:attrNameLst>
                                      </p:cBhvr>
                                      <p:to>
                                        <p:strVal val="visible"/>
                                      </p:to>
                                    </p:set>
                                    <p:animEffect transition="in" filter="wipe(up)">
                                      <p:cBhvr>
                                        <p:cTn id="78" dur="500"/>
                                        <p:tgtEl>
                                          <p:spTgt spid="15379"/>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grpId="0" nodeType="clickEffect">
                                  <p:stCondLst>
                                    <p:cond delay="0"/>
                                  </p:stCondLst>
                                  <p:childTnLst>
                                    <p:set>
                                      <p:cBhvr>
                                        <p:cTn id="82" dur="1" fill="hold">
                                          <p:stCondLst>
                                            <p:cond delay="0"/>
                                          </p:stCondLst>
                                        </p:cTn>
                                        <p:tgtEl>
                                          <p:spTgt spid="15381"/>
                                        </p:tgtEl>
                                        <p:attrNameLst>
                                          <p:attrName>style.visibility</p:attrName>
                                        </p:attrNameLst>
                                      </p:cBhvr>
                                      <p:to>
                                        <p:strVal val="visible"/>
                                      </p:to>
                                    </p:set>
                                    <p:animEffect transition="in" filter="strips(downLeft)">
                                      <p:cBhvr>
                                        <p:cTn id="83" dur="500"/>
                                        <p:tgtEl>
                                          <p:spTgt spid="15381"/>
                                        </p:tgtEl>
                                      </p:cBhvr>
                                    </p:animEffect>
                                  </p:childTnLst>
                                  <p:subTnLst>
                                    <p:set>
                                      <p:cBhvr override="childStyle">
                                        <p:cTn dur="1" fill="hold" display="0" masterRel="nextClick" afterEffect="1"/>
                                        <p:tgtEl>
                                          <p:spTgt spid="15381"/>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18" presetClass="entr" presetSubtype="9" fill="hold" grpId="0" nodeType="clickEffect">
                                  <p:stCondLst>
                                    <p:cond delay="0"/>
                                  </p:stCondLst>
                                  <p:childTnLst>
                                    <p:set>
                                      <p:cBhvr>
                                        <p:cTn id="87" dur="1" fill="hold">
                                          <p:stCondLst>
                                            <p:cond delay="0"/>
                                          </p:stCondLst>
                                        </p:cTn>
                                        <p:tgtEl>
                                          <p:spTgt spid="15382"/>
                                        </p:tgtEl>
                                        <p:attrNameLst>
                                          <p:attrName>style.visibility</p:attrName>
                                        </p:attrNameLst>
                                      </p:cBhvr>
                                      <p:to>
                                        <p:strVal val="visible"/>
                                      </p:to>
                                    </p:set>
                                    <p:animEffect transition="in" filter="strips(upLeft)">
                                      <p:cBhvr>
                                        <p:cTn id="88" dur="500"/>
                                        <p:tgtEl>
                                          <p:spTgt spid="15382"/>
                                        </p:tgtEl>
                                      </p:cBhvr>
                                    </p:animEffect>
                                  </p:childTnLst>
                                  <p:subTnLst>
                                    <p:set>
                                      <p:cBhvr override="childStyle">
                                        <p:cTn dur="1" fill="hold" display="0" masterRel="nextClick" afterEffect="1"/>
                                        <p:tgtEl>
                                          <p:spTgt spid="15382"/>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15383"/>
                                        </p:tgtEl>
                                        <p:attrNameLst>
                                          <p:attrName>style.visibility</p:attrName>
                                        </p:attrNameLst>
                                      </p:cBhvr>
                                      <p:to>
                                        <p:strVal val="visible"/>
                                      </p:to>
                                    </p:set>
                                    <p:anim calcmode="lin" valueType="num">
                                      <p:cBhvr additive="base">
                                        <p:cTn id="93" dur="500" fill="hold"/>
                                        <p:tgtEl>
                                          <p:spTgt spid="15383"/>
                                        </p:tgtEl>
                                        <p:attrNameLst>
                                          <p:attrName>ppt_x</p:attrName>
                                        </p:attrNameLst>
                                      </p:cBhvr>
                                      <p:tavLst>
                                        <p:tav tm="0">
                                          <p:val>
                                            <p:strVal val="1+#ppt_w/2"/>
                                          </p:val>
                                        </p:tav>
                                        <p:tav tm="100000">
                                          <p:val>
                                            <p:strVal val="#ppt_x"/>
                                          </p:val>
                                        </p:tav>
                                      </p:tavLst>
                                    </p:anim>
                                    <p:anim calcmode="lin" valueType="num">
                                      <p:cBhvr additive="base">
                                        <p:cTn id="94" dur="500" fill="hold"/>
                                        <p:tgtEl>
                                          <p:spTgt spid="153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P spid="15365" grpId="0" autoUpdateAnimBg="0"/>
      <p:bldP spid="15367" grpId="0" animBg="1" autoUpdateAnimBg="0"/>
      <p:bldP spid="15368" grpId="0" autoUpdateAnimBg="0"/>
      <p:bldP spid="15371" grpId="0" animBg="1" autoUpdateAnimBg="0"/>
      <p:bldP spid="15374" grpId="0" animBg="1" autoUpdateAnimBg="0"/>
      <p:bldP spid="15380" grpId="0" autoUpdateAnimBg="0"/>
      <p:bldP spid="15381" grpId="0" animBg="1" autoUpdateAnimBg="0"/>
      <p:bldP spid="15382" grpId="0" animBg="1" autoUpdateAnimBg="0"/>
      <p:bldP spid="1538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95566" y="381000"/>
            <a:ext cx="9631217" cy="381000"/>
          </a:xfrm>
        </p:spPr>
        <p:txBody>
          <a:bodyPr>
            <a:normAutofit fontScale="90000"/>
          </a:bodyPr>
          <a:lstStyle/>
          <a:p>
            <a:pPr algn="l" eaLnBrk="1" hangingPunct="1"/>
            <a:r>
              <a:rPr lang="en-US" altLang="zh-CN" sz="2400" b="1" dirty="0">
                <a:solidFill>
                  <a:srgbClr val="00FFFF"/>
                </a:solidFill>
                <a:latin typeface="Arial" panose="020B0604020202020204" pitchFamily="34" charset="0"/>
                <a:ea typeface="华文新魏" panose="02010800040101010101" pitchFamily="2" charset="-122"/>
              </a:rPr>
              <a:t>       ⑶ </a:t>
            </a:r>
            <a:r>
              <a:rPr lang="en-US" altLang="zh-CN" sz="2400" b="1" dirty="0">
                <a:solidFill>
                  <a:srgbClr val="00FFFF"/>
                </a:solidFill>
                <a:latin typeface="Arial" panose="020B0604020202020204" pitchFamily="34" charset="0"/>
                <a:ea typeface="楷体_GB2312" pitchFamily="49" charset="-122"/>
              </a:rPr>
              <a:t>if –else if</a:t>
            </a:r>
            <a:r>
              <a:rPr lang="zh-CN" altLang="en-US" sz="2400" b="1" dirty="0">
                <a:solidFill>
                  <a:srgbClr val="00FFFF"/>
                </a:solidFill>
                <a:latin typeface="Arial" panose="020B0604020202020204" pitchFamily="34" charset="0"/>
                <a:ea typeface="楷体_GB2312" pitchFamily="49" charset="-122"/>
              </a:rPr>
              <a:t>结构</a:t>
            </a:r>
            <a:r>
              <a:rPr lang="zh-CN" altLang="zh-CN" sz="2400" b="1" dirty="0">
                <a:solidFill>
                  <a:srgbClr val="00FFFF"/>
                </a:solidFill>
                <a:latin typeface="Arial" panose="020B0604020202020204" pitchFamily="34" charset="0"/>
                <a:ea typeface="楷体_GB2312" pitchFamily="49" charset="-122"/>
              </a:rPr>
              <a:t>（Mu</a:t>
            </a:r>
            <a:r>
              <a:rPr lang="en-US" altLang="zh-CN" sz="2400" b="1" dirty="0" err="1">
                <a:solidFill>
                  <a:srgbClr val="00FFFF"/>
                </a:solidFill>
                <a:latin typeface="Arial" panose="020B0604020202020204" pitchFamily="34" charset="0"/>
                <a:ea typeface="楷体_GB2312" pitchFamily="49" charset="-122"/>
              </a:rPr>
              <a:t>lt</a:t>
            </a:r>
            <a:r>
              <a:rPr lang="zh-CN" altLang="zh-CN" sz="2400" b="1" dirty="0">
                <a:solidFill>
                  <a:srgbClr val="00FFFF"/>
                </a:solidFill>
                <a:latin typeface="Arial" panose="020B0604020202020204" pitchFamily="34" charset="0"/>
                <a:ea typeface="楷体_GB2312" pitchFamily="49" charset="-122"/>
              </a:rPr>
              <a:t>i</a:t>
            </a:r>
            <a:r>
              <a:rPr lang="en-US" altLang="zh-CN" sz="2400" b="1" dirty="0">
                <a:solidFill>
                  <a:srgbClr val="00FFFF"/>
                </a:solidFill>
                <a:latin typeface="Arial" panose="020B0604020202020204" pitchFamily="34" charset="0"/>
                <a:ea typeface="楷体_GB2312" pitchFamily="49" charset="-122"/>
              </a:rPr>
              <a:t>-</a:t>
            </a:r>
            <a:r>
              <a:rPr lang="zh-CN" altLang="zh-CN" sz="2400" b="1" dirty="0">
                <a:solidFill>
                  <a:srgbClr val="00FFFF"/>
                </a:solidFill>
                <a:latin typeface="Arial" panose="020B0604020202020204" pitchFamily="34" charset="0"/>
                <a:ea typeface="楷体_GB2312" pitchFamily="49" charset="-122"/>
              </a:rPr>
              <a:t>line</a:t>
            </a:r>
            <a:r>
              <a:rPr lang="en-US" altLang="zh-CN" sz="2400" b="1" dirty="0">
                <a:solidFill>
                  <a:srgbClr val="00FFFF"/>
                </a:solidFill>
                <a:latin typeface="Arial" panose="020B0604020202020204" pitchFamily="34" charset="0"/>
                <a:ea typeface="楷体_GB2312" pitchFamily="49" charset="-122"/>
              </a:rPr>
              <a:t> </a:t>
            </a:r>
            <a:r>
              <a:rPr lang="zh-CN" altLang="zh-CN" sz="2400" b="1" dirty="0">
                <a:solidFill>
                  <a:srgbClr val="00FFFF"/>
                </a:solidFill>
                <a:latin typeface="Arial" panose="020B0604020202020204" pitchFamily="34" charset="0"/>
                <a:ea typeface="楷体_GB2312" pitchFamily="49" charset="-122"/>
              </a:rPr>
              <a:t>）</a:t>
            </a:r>
            <a:endParaRPr lang="zh-CN" altLang="en-US" sz="2400" b="1" dirty="0">
              <a:solidFill>
                <a:srgbClr val="00FFFF"/>
              </a:solidFill>
              <a:latin typeface="Arial" panose="020B0604020202020204" pitchFamily="34" charset="0"/>
              <a:ea typeface="楷体_GB2312" pitchFamily="49" charset="-122"/>
            </a:endParaRPr>
          </a:p>
        </p:txBody>
      </p:sp>
      <p:sp>
        <p:nvSpPr>
          <p:cNvPr id="16387" name="Text Box 3"/>
          <p:cNvSpPr txBox="1">
            <a:spLocks noChangeArrowheads="1"/>
          </p:cNvSpPr>
          <p:nvPr/>
        </p:nvSpPr>
        <p:spPr bwMode="auto">
          <a:xfrm>
            <a:off x="824033" y="828686"/>
            <a:ext cx="2828316"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格式：</a:t>
            </a:r>
            <a:endParaRPr lang="zh-CN" altLang="en-US"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if</a:t>
            </a:r>
            <a:r>
              <a:rPr lang="en-US" altLang="zh-CN" sz="2400" dirty="0">
                <a:solidFill>
                  <a:srgbClr val="CCFF33"/>
                </a:solidFill>
                <a:latin typeface="Arial" panose="020B0604020202020204" pitchFamily="34" charset="0"/>
                <a:ea typeface="楷体_GB2312" pitchFamily="49" charset="-122"/>
              </a:rPr>
              <a:t>(e1)</a:t>
            </a:r>
            <a:endParaRPr lang="en-US" altLang="zh-CN" sz="2400" dirty="0">
              <a:solidFill>
                <a:srgbClr val="CC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00FFFF"/>
                </a:solidFill>
                <a:latin typeface="Arial" panose="020B0604020202020204" pitchFamily="34" charset="0"/>
                <a:ea typeface="楷体_GB2312" pitchFamily="49" charset="-122"/>
              </a:rPr>
              <a:t>stat1;</a:t>
            </a:r>
            <a:endParaRPr lang="en-US" altLang="zh-CN" sz="2400" dirty="0">
              <a:solidFill>
                <a:srgbClr val="00FFFF"/>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else if</a:t>
            </a:r>
            <a:r>
              <a:rPr lang="en-US" altLang="zh-CN" sz="2400" dirty="0">
                <a:solidFill>
                  <a:srgbClr val="CCFF33"/>
                </a:solidFill>
                <a:latin typeface="Arial" panose="020B0604020202020204" pitchFamily="34" charset="0"/>
                <a:ea typeface="楷体_GB2312" pitchFamily="49" charset="-122"/>
              </a:rPr>
              <a:t>(e2)</a:t>
            </a:r>
            <a:endParaRPr lang="en-US" altLang="zh-CN" sz="2400" dirty="0">
              <a:solidFill>
                <a:srgbClr val="CC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00FFFF"/>
                </a:solidFill>
                <a:latin typeface="Arial" panose="020B0604020202020204" pitchFamily="34" charset="0"/>
                <a:ea typeface="楷体_GB2312" pitchFamily="49" charset="-122"/>
              </a:rPr>
              <a:t>stat2</a:t>
            </a:r>
            <a:r>
              <a:rPr lang="zh-CN" altLang="en-US" sz="2400" dirty="0">
                <a:solidFill>
                  <a:srgbClr val="00FFFF"/>
                </a:solidFill>
                <a:latin typeface="Arial" panose="020B0604020202020204" pitchFamily="34" charset="0"/>
                <a:ea typeface="楷体_GB2312" pitchFamily="49" charset="-122"/>
              </a:rPr>
              <a:t>；</a:t>
            </a:r>
            <a:endParaRPr lang="zh-CN" altLang="en-US" sz="2400" dirty="0">
              <a:solidFill>
                <a:srgbClr val="00FFFF"/>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66FF33"/>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else if</a:t>
            </a:r>
            <a:r>
              <a:rPr lang="en-US" altLang="zh-CN" sz="2400" dirty="0">
                <a:solidFill>
                  <a:srgbClr val="CCFF33"/>
                </a:solidFill>
                <a:latin typeface="Arial" panose="020B0604020202020204" pitchFamily="34" charset="0"/>
                <a:ea typeface="楷体_GB2312" pitchFamily="49" charset="-122"/>
              </a:rPr>
              <a:t>(e3)</a:t>
            </a:r>
            <a:endParaRPr lang="en-US" altLang="zh-CN" sz="2400" dirty="0">
              <a:solidFill>
                <a:srgbClr val="CC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00FFFF"/>
                </a:solidFill>
                <a:latin typeface="Arial" panose="020B0604020202020204" pitchFamily="34" charset="0"/>
                <a:ea typeface="楷体_GB2312" pitchFamily="49" charset="-122"/>
              </a:rPr>
              <a:t>stat3;</a:t>
            </a:r>
            <a:endParaRPr lang="en-US" altLang="zh-CN" sz="2400" dirty="0">
              <a:solidFill>
                <a:srgbClr val="00FFFF"/>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else if</a:t>
            </a:r>
            <a:r>
              <a:rPr lang="en-US" altLang="zh-CN" sz="2400" dirty="0">
                <a:solidFill>
                  <a:srgbClr val="CCFF33"/>
                </a:solidFill>
                <a:latin typeface="Arial" panose="020B0604020202020204" pitchFamily="34" charset="0"/>
                <a:ea typeface="楷体_GB2312" pitchFamily="49" charset="-122"/>
              </a:rPr>
              <a:t>(en-1)</a:t>
            </a:r>
            <a:endParaRPr lang="en-US" altLang="zh-CN" sz="2400" dirty="0">
              <a:solidFill>
                <a:srgbClr val="CC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00FFFF"/>
                </a:solidFill>
                <a:latin typeface="Arial" panose="020B0604020202020204" pitchFamily="34" charset="0"/>
                <a:ea typeface="楷体_GB2312" pitchFamily="49" charset="-122"/>
              </a:rPr>
              <a:t>statn-1;</a:t>
            </a:r>
            <a:endParaRPr lang="en-US" altLang="zh-CN" sz="2400" dirty="0">
              <a:solidFill>
                <a:srgbClr val="00FFFF"/>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else</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r>
              <a:rPr lang="en-US" altLang="zh-CN" sz="2400" dirty="0" err="1">
                <a:solidFill>
                  <a:srgbClr val="66FF33"/>
                </a:solidFill>
                <a:latin typeface="Arial" panose="020B0604020202020204" pitchFamily="34" charset="0"/>
                <a:ea typeface="楷体_GB2312" pitchFamily="49" charset="-122"/>
              </a:rPr>
              <a:t>statn</a:t>
            </a:r>
            <a:r>
              <a:rPr lang="en-US" altLang="zh-CN" sz="2400" dirty="0">
                <a:solidFill>
                  <a:srgbClr val="66FF33"/>
                </a:solidFill>
                <a:latin typeface="Arial" panose="020B0604020202020204" pitchFamily="34" charset="0"/>
                <a:ea typeface="楷体_GB2312" pitchFamily="49" charset="-122"/>
              </a:rPr>
              <a:t>;</a:t>
            </a:r>
            <a:endParaRPr lang="en-US" altLang="zh-CN" sz="2400" dirty="0">
              <a:solidFill>
                <a:srgbClr val="66FF33"/>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66FF33"/>
                </a:solidFill>
                <a:latin typeface="Arial" panose="020B0604020202020204" pitchFamily="34" charset="0"/>
                <a:ea typeface="楷体_GB2312" pitchFamily="49" charset="-122"/>
              </a:rPr>
              <a:t>             </a:t>
            </a:r>
            <a:endParaRPr lang="en-US" altLang="zh-CN" sz="2400" dirty="0">
              <a:solidFill>
                <a:srgbClr val="66FF33"/>
              </a:solidFill>
              <a:latin typeface="Arial" panose="020B0604020202020204" pitchFamily="34" charset="0"/>
              <a:ea typeface="楷体_GB2312" pitchFamily="49" charset="-122"/>
            </a:endParaRPr>
          </a:p>
        </p:txBody>
      </p:sp>
      <p:sp>
        <p:nvSpPr>
          <p:cNvPr id="16388" name="Text Box 4"/>
          <p:cNvSpPr txBox="1">
            <a:spLocks noChangeArrowheads="1"/>
          </p:cNvSpPr>
          <p:nvPr/>
        </p:nvSpPr>
        <p:spPr bwMode="auto">
          <a:xfrm>
            <a:off x="5224463" y="762000"/>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Arial" panose="020B0604020202020204" pitchFamily="34" charset="0"/>
                <a:ea typeface="楷体_GB2312" pitchFamily="49" charset="-122"/>
              </a:rPr>
              <a:t>框图：</a:t>
            </a:r>
            <a:endParaRPr lang="zh-CN" altLang="en-US" sz="2400">
              <a:solidFill>
                <a:srgbClr val="66FF33"/>
              </a:solidFill>
              <a:latin typeface="Arial" panose="020B0604020202020204" pitchFamily="34" charset="0"/>
              <a:ea typeface="楷体_GB2312" pitchFamily="49" charset="-122"/>
            </a:endParaRPr>
          </a:p>
        </p:txBody>
      </p:sp>
      <p:sp>
        <p:nvSpPr>
          <p:cNvPr id="16389" name="Line 5"/>
          <p:cNvSpPr>
            <a:spLocks noChangeShapeType="1"/>
          </p:cNvSpPr>
          <p:nvPr/>
        </p:nvSpPr>
        <p:spPr bwMode="auto">
          <a:xfrm>
            <a:off x="6019800" y="1295400"/>
            <a:ext cx="0" cy="304800"/>
          </a:xfrm>
          <a:prstGeom prst="line">
            <a:avLst/>
          </a:prstGeom>
          <a:noFill/>
          <a:ln w="9525">
            <a:solidFill>
              <a:srgbClr val="FFFF00"/>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390" name="AutoShape 6"/>
          <p:cNvSpPr>
            <a:spLocks noChangeArrowheads="1"/>
          </p:cNvSpPr>
          <p:nvPr/>
        </p:nvSpPr>
        <p:spPr bwMode="auto">
          <a:xfrm>
            <a:off x="5410200" y="1600200"/>
            <a:ext cx="1219200" cy="609600"/>
          </a:xfrm>
          <a:prstGeom prst="diamond">
            <a:avLst/>
          </a:prstGeom>
          <a:noFill/>
          <a:ln w="9525">
            <a:solidFill>
              <a:srgbClr val="FFFF00"/>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CCFF33"/>
                </a:solidFill>
                <a:latin typeface="Arial" panose="020B0604020202020204" pitchFamily="34" charset="0"/>
                <a:ea typeface="楷体_GB2312" pitchFamily="49" charset="-122"/>
              </a:rPr>
              <a:t>e1?</a:t>
            </a:r>
            <a:endParaRPr kumimoji="0" lang="en-US" altLang="zh-CN" sz="2400">
              <a:solidFill>
                <a:srgbClr val="CCFF33"/>
              </a:solidFill>
              <a:latin typeface="Arial" panose="020B0604020202020204" pitchFamily="34" charset="0"/>
              <a:ea typeface="楷体_GB2312" pitchFamily="49" charset="-122"/>
            </a:endParaRPr>
          </a:p>
        </p:txBody>
      </p:sp>
      <p:sp>
        <p:nvSpPr>
          <p:cNvPr id="16391" name="Text Box 7"/>
          <p:cNvSpPr txBox="1">
            <a:spLocks noChangeArrowheads="1"/>
          </p:cNvSpPr>
          <p:nvPr/>
        </p:nvSpPr>
        <p:spPr bwMode="auto">
          <a:xfrm>
            <a:off x="5624514" y="2173288"/>
            <a:ext cx="26671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latin typeface="Arial" panose="020B0604020202020204" pitchFamily="34" charset="0"/>
                <a:ea typeface="楷体_GB2312" pitchFamily="49" charset="-122"/>
              </a:rPr>
              <a:t>t</a:t>
            </a:r>
            <a:endParaRPr lang="en-US" altLang="zh-CN" sz="2400">
              <a:solidFill>
                <a:srgbClr val="00FFFF"/>
              </a:solidFill>
              <a:latin typeface="Arial" panose="020B0604020202020204" pitchFamily="34" charset="0"/>
              <a:ea typeface="楷体_GB2312" pitchFamily="49" charset="-122"/>
            </a:endParaRPr>
          </a:p>
        </p:txBody>
      </p:sp>
      <p:sp>
        <p:nvSpPr>
          <p:cNvPr id="16392" name="Line 8"/>
          <p:cNvSpPr>
            <a:spLocks noChangeShapeType="1"/>
          </p:cNvSpPr>
          <p:nvPr/>
        </p:nvSpPr>
        <p:spPr bwMode="auto">
          <a:xfrm>
            <a:off x="6019800" y="2209800"/>
            <a:ext cx="0" cy="1676400"/>
          </a:xfrm>
          <a:prstGeom prst="line">
            <a:avLst/>
          </a:prstGeom>
          <a:noFill/>
          <a:ln w="9525">
            <a:solidFill>
              <a:srgbClr val="00FFFF"/>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393" name="AutoShape 9"/>
          <p:cNvSpPr>
            <a:spLocks noChangeArrowheads="1"/>
          </p:cNvSpPr>
          <p:nvPr/>
        </p:nvSpPr>
        <p:spPr bwMode="auto">
          <a:xfrm>
            <a:off x="5486400" y="3886200"/>
            <a:ext cx="1066800" cy="381000"/>
          </a:xfrm>
          <a:prstGeom prst="flowChartProcess">
            <a:avLst/>
          </a:prstGeom>
          <a:noFill/>
          <a:ln w="9525">
            <a:solidFill>
              <a:srgbClr val="00FFFF"/>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00FFFF"/>
                </a:solidFill>
                <a:latin typeface="Arial" panose="020B0604020202020204" pitchFamily="34" charset="0"/>
                <a:ea typeface="楷体_GB2312" pitchFamily="49" charset="-122"/>
              </a:rPr>
              <a:t>stat1;</a:t>
            </a:r>
            <a:endParaRPr kumimoji="0" lang="en-US" altLang="zh-CN" sz="2400">
              <a:solidFill>
                <a:srgbClr val="00FFFF"/>
              </a:solidFill>
              <a:latin typeface="Arial" panose="020B0604020202020204" pitchFamily="34" charset="0"/>
              <a:ea typeface="楷体_GB2312" pitchFamily="49" charset="-122"/>
            </a:endParaRPr>
          </a:p>
        </p:txBody>
      </p:sp>
      <p:sp>
        <p:nvSpPr>
          <p:cNvPr id="16394" name="Line 10"/>
          <p:cNvSpPr>
            <a:spLocks noChangeShapeType="1"/>
          </p:cNvSpPr>
          <p:nvPr/>
        </p:nvSpPr>
        <p:spPr bwMode="auto">
          <a:xfrm>
            <a:off x="6019800" y="4267200"/>
            <a:ext cx="0" cy="53340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395" name="Line 11"/>
          <p:cNvSpPr>
            <a:spLocks noChangeShapeType="1"/>
          </p:cNvSpPr>
          <p:nvPr/>
        </p:nvSpPr>
        <p:spPr bwMode="auto">
          <a:xfrm>
            <a:off x="6019800" y="4800600"/>
            <a:ext cx="3733800" cy="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396" name="Text Box 12"/>
          <p:cNvSpPr txBox="1">
            <a:spLocks noChangeArrowheads="1"/>
          </p:cNvSpPr>
          <p:nvPr/>
        </p:nvSpPr>
        <p:spPr bwMode="auto">
          <a:xfrm>
            <a:off x="6538914" y="1411288"/>
            <a:ext cx="26671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f</a:t>
            </a:r>
            <a:endParaRPr lang="en-US" altLang="zh-CN" sz="2400">
              <a:solidFill>
                <a:srgbClr val="66FF33"/>
              </a:solidFill>
              <a:latin typeface="Arial" panose="020B0604020202020204" pitchFamily="34" charset="0"/>
              <a:ea typeface="楷体_GB2312" pitchFamily="49" charset="-122"/>
            </a:endParaRPr>
          </a:p>
        </p:txBody>
      </p:sp>
      <p:sp>
        <p:nvSpPr>
          <p:cNvPr id="16397" name="Line 13"/>
          <p:cNvSpPr>
            <a:spLocks noChangeShapeType="1"/>
          </p:cNvSpPr>
          <p:nvPr/>
        </p:nvSpPr>
        <p:spPr bwMode="auto">
          <a:xfrm>
            <a:off x="6629400" y="1905000"/>
            <a:ext cx="533400" cy="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398" name="Line 14"/>
          <p:cNvSpPr>
            <a:spLocks noChangeShapeType="1"/>
          </p:cNvSpPr>
          <p:nvPr/>
        </p:nvSpPr>
        <p:spPr bwMode="auto">
          <a:xfrm>
            <a:off x="7162800" y="1905000"/>
            <a:ext cx="0" cy="381000"/>
          </a:xfrm>
          <a:prstGeom prst="line">
            <a:avLst/>
          </a:prstGeom>
          <a:noFill/>
          <a:ln w="9525">
            <a:solidFill>
              <a:srgbClr val="66FF33"/>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399" name="AutoShape 15"/>
          <p:cNvSpPr>
            <a:spLocks noChangeArrowheads="1"/>
          </p:cNvSpPr>
          <p:nvPr/>
        </p:nvSpPr>
        <p:spPr bwMode="auto">
          <a:xfrm>
            <a:off x="6553200" y="2286000"/>
            <a:ext cx="1219200" cy="609600"/>
          </a:xfrm>
          <a:prstGeom prst="diamond">
            <a:avLst/>
          </a:prstGeom>
          <a:noFill/>
          <a:ln w="9525">
            <a:solidFill>
              <a:srgbClr val="FFFF00"/>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CCFF33"/>
                </a:solidFill>
                <a:latin typeface="Arial" panose="020B0604020202020204" pitchFamily="34" charset="0"/>
                <a:ea typeface="楷体_GB2312" pitchFamily="49" charset="-122"/>
              </a:rPr>
              <a:t>e2?</a:t>
            </a:r>
            <a:endParaRPr kumimoji="0" lang="en-US" altLang="zh-CN" sz="2400">
              <a:solidFill>
                <a:srgbClr val="CCFF33"/>
              </a:solidFill>
              <a:latin typeface="Arial" panose="020B0604020202020204" pitchFamily="34" charset="0"/>
              <a:ea typeface="楷体_GB2312" pitchFamily="49" charset="-122"/>
            </a:endParaRPr>
          </a:p>
        </p:txBody>
      </p:sp>
      <p:sp>
        <p:nvSpPr>
          <p:cNvPr id="16400" name="Text Box 16"/>
          <p:cNvSpPr txBox="1">
            <a:spLocks noChangeArrowheads="1"/>
          </p:cNvSpPr>
          <p:nvPr/>
        </p:nvSpPr>
        <p:spPr bwMode="auto">
          <a:xfrm>
            <a:off x="6691314" y="2630488"/>
            <a:ext cx="26671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latin typeface="Arial" panose="020B0604020202020204" pitchFamily="34" charset="0"/>
                <a:ea typeface="楷体_GB2312" pitchFamily="49" charset="-122"/>
              </a:rPr>
              <a:t>t</a:t>
            </a:r>
            <a:endParaRPr lang="en-US" altLang="zh-CN" sz="2400">
              <a:solidFill>
                <a:srgbClr val="00FFFF"/>
              </a:solidFill>
              <a:latin typeface="Arial" panose="020B0604020202020204" pitchFamily="34" charset="0"/>
              <a:ea typeface="楷体_GB2312" pitchFamily="49" charset="-122"/>
            </a:endParaRPr>
          </a:p>
        </p:txBody>
      </p:sp>
      <p:sp>
        <p:nvSpPr>
          <p:cNvPr id="16401" name="Line 17"/>
          <p:cNvSpPr>
            <a:spLocks noChangeShapeType="1"/>
          </p:cNvSpPr>
          <p:nvPr/>
        </p:nvSpPr>
        <p:spPr bwMode="auto">
          <a:xfrm>
            <a:off x="7162800" y="2895600"/>
            <a:ext cx="0" cy="990600"/>
          </a:xfrm>
          <a:prstGeom prst="line">
            <a:avLst/>
          </a:prstGeom>
          <a:noFill/>
          <a:ln w="9525">
            <a:solidFill>
              <a:srgbClr val="00FFFF"/>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402" name="AutoShape 18"/>
          <p:cNvSpPr>
            <a:spLocks noChangeArrowheads="1"/>
          </p:cNvSpPr>
          <p:nvPr/>
        </p:nvSpPr>
        <p:spPr bwMode="auto">
          <a:xfrm>
            <a:off x="6705600" y="3886200"/>
            <a:ext cx="1066800" cy="381000"/>
          </a:xfrm>
          <a:prstGeom prst="flowChartProcess">
            <a:avLst/>
          </a:prstGeom>
          <a:noFill/>
          <a:ln w="9525" algn="ctr">
            <a:solidFill>
              <a:srgbClr val="00FFFF"/>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00FFFF"/>
                </a:solidFill>
                <a:latin typeface="Arial" panose="020B0604020202020204" pitchFamily="34" charset="0"/>
                <a:ea typeface="楷体_GB2312" pitchFamily="49" charset="-122"/>
              </a:rPr>
              <a:t>stat2;</a:t>
            </a:r>
            <a:endParaRPr kumimoji="0" lang="en-US" altLang="zh-CN" sz="2400">
              <a:solidFill>
                <a:srgbClr val="00FFFF"/>
              </a:solidFill>
              <a:latin typeface="Arial" panose="020B0604020202020204" pitchFamily="34" charset="0"/>
              <a:ea typeface="楷体_GB2312" pitchFamily="49" charset="-122"/>
            </a:endParaRPr>
          </a:p>
        </p:txBody>
      </p:sp>
      <p:sp>
        <p:nvSpPr>
          <p:cNvPr id="16403" name="Line 19"/>
          <p:cNvSpPr>
            <a:spLocks noChangeShapeType="1"/>
          </p:cNvSpPr>
          <p:nvPr/>
        </p:nvSpPr>
        <p:spPr bwMode="auto">
          <a:xfrm>
            <a:off x="7162800" y="4267200"/>
            <a:ext cx="0" cy="53340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404" name="Text Box 20"/>
          <p:cNvSpPr txBox="1">
            <a:spLocks noChangeArrowheads="1"/>
          </p:cNvSpPr>
          <p:nvPr/>
        </p:nvSpPr>
        <p:spPr bwMode="auto">
          <a:xfrm>
            <a:off x="7696201" y="4471989"/>
            <a:ext cx="69471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chemeClr val="bg1"/>
                </a:solidFill>
                <a:latin typeface="Arial" panose="020B0604020202020204" pitchFamily="34" charset="0"/>
                <a:ea typeface="楷体_GB2312" pitchFamily="49" charset="-122"/>
              </a:rPr>
              <a:t>出口</a:t>
            </a:r>
            <a:endParaRPr lang="zh-CN" altLang="en-US" sz="2000">
              <a:solidFill>
                <a:schemeClr val="bg1"/>
              </a:solidFill>
              <a:latin typeface="Arial" panose="020B0604020202020204" pitchFamily="34" charset="0"/>
              <a:ea typeface="楷体_GB2312" pitchFamily="49" charset="-122"/>
            </a:endParaRPr>
          </a:p>
        </p:txBody>
      </p:sp>
      <p:sp>
        <p:nvSpPr>
          <p:cNvPr id="16405" name="Text Box 21"/>
          <p:cNvSpPr txBox="1">
            <a:spLocks noChangeArrowheads="1"/>
          </p:cNvSpPr>
          <p:nvPr/>
        </p:nvSpPr>
        <p:spPr bwMode="auto">
          <a:xfrm>
            <a:off x="7605714" y="2097088"/>
            <a:ext cx="26671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f</a:t>
            </a:r>
            <a:endParaRPr lang="en-US" altLang="zh-CN" sz="2400">
              <a:solidFill>
                <a:srgbClr val="66FF33"/>
              </a:solidFill>
              <a:latin typeface="Arial" panose="020B0604020202020204" pitchFamily="34" charset="0"/>
              <a:ea typeface="楷体_GB2312" pitchFamily="49" charset="-122"/>
            </a:endParaRPr>
          </a:p>
        </p:txBody>
      </p:sp>
      <p:sp>
        <p:nvSpPr>
          <p:cNvPr id="16406" name="Line 22"/>
          <p:cNvSpPr>
            <a:spLocks noChangeShapeType="1"/>
          </p:cNvSpPr>
          <p:nvPr/>
        </p:nvSpPr>
        <p:spPr bwMode="auto">
          <a:xfrm>
            <a:off x="7772400" y="2590800"/>
            <a:ext cx="762000" cy="0"/>
          </a:xfrm>
          <a:prstGeom prst="line">
            <a:avLst/>
          </a:prstGeom>
          <a:noFill/>
          <a:ln w="9525">
            <a:solidFill>
              <a:srgbClr val="66FF33"/>
            </a:solidFill>
            <a:prstDash val="dash"/>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407" name="Line 23"/>
          <p:cNvSpPr>
            <a:spLocks noChangeShapeType="1"/>
          </p:cNvSpPr>
          <p:nvPr/>
        </p:nvSpPr>
        <p:spPr bwMode="auto">
          <a:xfrm>
            <a:off x="8534400" y="2590800"/>
            <a:ext cx="0" cy="304800"/>
          </a:xfrm>
          <a:prstGeom prst="line">
            <a:avLst/>
          </a:prstGeom>
          <a:noFill/>
          <a:ln w="9525">
            <a:solidFill>
              <a:srgbClr val="66FF33"/>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408" name="AutoShape 24"/>
          <p:cNvSpPr>
            <a:spLocks noChangeArrowheads="1"/>
          </p:cNvSpPr>
          <p:nvPr/>
        </p:nvSpPr>
        <p:spPr bwMode="auto">
          <a:xfrm>
            <a:off x="7924800" y="2895600"/>
            <a:ext cx="1219200" cy="609600"/>
          </a:xfrm>
          <a:prstGeom prst="diamond">
            <a:avLst/>
          </a:prstGeom>
          <a:noFill/>
          <a:ln w="9525">
            <a:solidFill>
              <a:srgbClr val="FFFF00"/>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CCFF33"/>
                </a:solidFill>
                <a:latin typeface="Arial" panose="020B0604020202020204" pitchFamily="34" charset="0"/>
                <a:ea typeface="楷体_GB2312" pitchFamily="49" charset="-122"/>
              </a:rPr>
              <a:t>en-1?</a:t>
            </a:r>
            <a:endParaRPr kumimoji="0" lang="en-US" altLang="zh-CN" sz="2400">
              <a:solidFill>
                <a:srgbClr val="CCFF33"/>
              </a:solidFill>
              <a:latin typeface="Arial" panose="020B0604020202020204" pitchFamily="34" charset="0"/>
              <a:ea typeface="楷体_GB2312" pitchFamily="49" charset="-122"/>
            </a:endParaRPr>
          </a:p>
        </p:txBody>
      </p:sp>
      <p:sp>
        <p:nvSpPr>
          <p:cNvPr id="16409" name="Text Box 25"/>
          <p:cNvSpPr txBox="1">
            <a:spLocks noChangeArrowheads="1"/>
          </p:cNvSpPr>
          <p:nvPr/>
        </p:nvSpPr>
        <p:spPr bwMode="auto">
          <a:xfrm>
            <a:off x="8077201" y="3276600"/>
            <a:ext cx="26671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FF"/>
                </a:solidFill>
                <a:latin typeface="Arial" panose="020B0604020202020204" pitchFamily="34" charset="0"/>
                <a:ea typeface="楷体_GB2312" pitchFamily="49" charset="-122"/>
              </a:rPr>
              <a:t>t</a:t>
            </a:r>
            <a:endParaRPr lang="en-US" altLang="zh-CN" sz="2400">
              <a:solidFill>
                <a:srgbClr val="00FFFF"/>
              </a:solidFill>
              <a:latin typeface="Arial" panose="020B0604020202020204" pitchFamily="34" charset="0"/>
              <a:ea typeface="楷体_GB2312" pitchFamily="49" charset="-122"/>
            </a:endParaRPr>
          </a:p>
        </p:txBody>
      </p:sp>
      <p:sp>
        <p:nvSpPr>
          <p:cNvPr id="16410" name="Line 26"/>
          <p:cNvSpPr>
            <a:spLocks noChangeShapeType="1"/>
          </p:cNvSpPr>
          <p:nvPr/>
        </p:nvSpPr>
        <p:spPr bwMode="auto">
          <a:xfrm>
            <a:off x="8534400" y="3505200"/>
            <a:ext cx="0" cy="381000"/>
          </a:xfrm>
          <a:prstGeom prst="line">
            <a:avLst/>
          </a:prstGeom>
          <a:noFill/>
          <a:ln w="9525">
            <a:solidFill>
              <a:srgbClr val="00FFFF"/>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411" name="AutoShape 27"/>
          <p:cNvSpPr>
            <a:spLocks noChangeArrowheads="1"/>
          </p:cNvSpPr>
          <p:nvPr/>
        </p:nvSpPr>
        <p:spPr bwMode="auto">
          <a:xfrm>
            <a:off x="7948614" y="3886200"/>
            <a:ext cx="1171575" cy="381000"/>
          </a:xfrm>
          <a:prstGeom prst="flowChartProcess">
            <a:avLst/>
          </a:prstGeom>
          <a:noFill/>
          <a:ln w="9525" algn="ctr">
            <a:solidFill>
              <a:srgbClr val="00FFFF"/>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00FFFF"/>
                </a:solidFill>
                <a:latin typeface="Arial" panose="020B0604020202020204" pitchFamily="34" charset="0"/>
                <a:ea typeface="楷体_GB2312" pitchFamily="49" charset="-122"/>
              </a:rPr>
              <a:t>statn-1;</a:t>
            </a:r>
            <a:endParaRPr kumimoji="0" lang="en-US" altLang="zh-CN" sz="2400">
              <a:solidFill>
                <a:srgbClr val="00FFFF"/>
              </a:solidFill>
              <a:latin typeface="Arial" panose="020B0604020202020204" pitchFamily="34" charset="0"/>
              <a:ea typeface="楷体_GB2312" pitchFamily="49" charset="-122"/>
            </a:endParaRPr>
          </a:p>
        </p:txBody>
      </p:sp>
      <p:sp>
        <p:nvSpPr>
          <p:cNvPr id="16412" name="Line 28"/>
          <p:cNvSpPr>
            <a:spLocks noChangeShapeType="1"/>
          </p:cNvSpPr>
          <p:nvPr/>
        </p:nvSpPr>
        <p:spPr bwMode="auto">
          <a:xfrm>
            <a:off x="8534400" y="4267200"/>
            <a:ext cx="0" cy="533400"/>
          </a:xfrm>
          <a:prstGeom prst="line">
            <a:avLst/>
          </a:prstGeom>
          <a:noFill/>
          <a:ln w="9525">
            <a:solidFill>
              <a:srgbClr val="00FFFF"/>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413" name="Text Box 29"/>
          <p:cNvSpPr txBox="1">
            <a:spLocks noChangeArrowheads="1"/>
          </p:cNvSpPr>
          <p:nvPr/>
        </p:nvSpPr>
        <p:spPr bwMode="auto">
          <a:xfrm>
            <a:off x="9129714" y="2782888"/>
            <a:ext cx="26671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33"/>
                </a:solidFill>
                <a:latin typeface="Arial" panose="020B0604020202020204" pitchFamily="34" charset="0"/>
                <a:ea typeface="楷体_GB2312" pitchFamily="49" charset="-122"/>
              </a:rPr>
              <a:t>f</a:t>
            </a:r>
            <a:endParaRPr lang="en-US" altLang="zh-CN" sz="2400">
              <a:solidFill>
                <a:srgbClr val="66FF33"/>
              </a:solidFill>
              <a:latin typeface="Arial" panose="020B0604020202020204" pitchFamily="34" charset="0"/>
              <a:ea typeface="楷体_GB2312" pitchFamily="49" charset="-122"/>
            </a:endParaRPr>
          </a:p>
        </p:txBody>
      </p:sp>
      <p:sp>
        <p:nvSpPr>
          <p:cNvPr id="16414" name="Line 30"/>
          <p:cNvSpPr>
            <a:spLocks noChangeShapeType="1"/>
          </p:cNvSpPr>
          <p:nvPr/>
        </p:nvSpPr>
        <p:spPr bwMode="auto">
          <a:xfrm>
            <a:off x="9144000" y="3200400"/>
            <a:ext cx="609600" cy="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415" name="Line 31"/>
          <p:cNvSpPr>
            <a:spLocks noChangeShapeType="1"/>
          </p:cNvSpPr>
          <p:nvPr/>
        </p:nvSpPr>
        <p:spPr bwMode="auto">
          <a:xfrm>
            <a:off x="9753600" y="3200400"/>
            <a:ext cx="0" cy="685800"/>
          </a:xfrm>
          <a:prstGeom prst="line">
            <a:avLst/>
          </a:prstGeom>
          <a:noFill/>
          <a:ln w="9525">
            <a:solidFill>
              <a:srgbClr val="66FF33"/>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416" name="AutoShape 32"/>
          <p:cNvSpPr>
            <a:spLocks noChangeArrowheads="1"/>
          </p:cNvSpPr>
          <p:nvPr/>
        </p:nvSpPr>
        <p:spPr bwMode="auto">
          <a:xfrm>
            <a:off x="9220200" y="3886200"/>
            <a:ext cx="1066800" cy="381000"/>
          </a:xfrm>
          <a:prstGeom prst="flowChartProcess">
            <a:avLst/>
          </a:prstGeom>
          <a:noFill/>
          <a:ln w="9525">
            <a:solidFill>
              <a:srgbClr val="66FF33"/>
            </a:solidFill>
            <a:miter lim="800000"/>
            <a:headEnd type="none" w="lg"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66FF33"/>
                </a:solidFill>
                <a:latin typeface="Arial" panose="020B0604020202020204" pitchFamily="34" charset="0"/>
                <a:ea typeface="楷体_GB2312" pitchFamily="49" charset="-122"/>
              </a:rPr>
              <a:t>statn;</a:t>
            </a:r>
            <a:endParaRPr kumimoji="0" lang="en-US" altLang="zh-CN" sz="2400">
              <a:solidFill>
                <a:srgbClr val="66FF33"/>
              </a:solidFill>
              <a:latin typeface="Arial" panose="020B0604020202020204" pitchFamily="34" charset="0"/>
              <a:ea typeface="楷体_GB2312" pitchFamily="49" charset="-122"/>
            </a:endParaRPr>
          </a:p>
        </p:txBody>
      </p:sp>
      <p:sp>
        <p:nvSpPr>
          <p:cNvPr id="16417" name="Line 33"/>
          <p:cNvSpPr>
            <a:spLocks noChangeShapeType="1"/>
          </p:cNvSpPr>
          <p:nvPr/>
        </p:nvSpPr>
        <p:spPr bwMode="auto">
          <a:xfrm>
            <a:off x="9753600" y="4267200"/>
            <a:ext cx="0" cy="533400"/>
          </a:xfrm>
          <a:prstGeom prst="line">
            <a:avLst/>
          </a:prstGeom>
          <a:noFill/>
          <a:ln w="9525">
            <a:solidFill>
              <a:srgbClr val="66FF33"/>
            </a:solidFill>
            <a:round/>
            <a:headEnd type="none" w="lg"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418" name="Line 34"/>
          <p:cNvSpPr>
            <a:spLocks noChangeShapeType="1"/>
          </p:cNvSpPr>
          <p:nvPr/>
        </p:nvSpPr>
        <p:spPr bwMode="auto">
          <a:xfrm>
            <a:off x="8077200" y="4800600"/>
            <a:ext cx="0" cy="533400"/>
          </a:xfrm>
          <a:prstGeom prst="line">
            <a:avLst/>
          </a:prstGeom>
          <a:noFill/>
          <a:ln w="9525">
            <a:solidFill>
              <a:schemeClr val="bg1"/>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419" name="Text Box 35"/>
          <p:cNvSpPr txBox="1">
            <a:spLocks noChangeArrowheads="1"/>
          </p:cNvSpPr>
          <p:nvPr/>
        </p:nvSpPr>
        <p:spPr bwMode="auto">
          <a:xfrm>
            <a:off x="295567" y="5787877"/>
            <a:ext cx="90898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n-1</a:t>
            </a:r>
            <a:r>
              <a:rPr lang="zh-CN" altLang="en-US" sz="2400" dirty="0">
                <a:solidFill>
                  <a:srgbClr val="FFFF00"/>
                </a:solidFill>
                <a:latin typeface="Arial" panose="020B0604020202020204" pitchFamily="34" charset="0"/>
                <a:ea typeface="楷体_GB2312" pitchFamily="49" charset="-122"/>
              </a:rPr>
              <a:t>个条件，满足某个条件，执行对应的语句，然后到出口。</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ox(out)">
                                      <p:cBhvr>
                                        <p:cTn id="7" dur="500"/>
                                        <p:tgtEl>
                                          <p:spTgt spid="16386"/>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wipe(up)">
                                      <p:cBhvr>
                                        <p:cTn id="12" dur="500"/>
                                        <p:tgtEl>
                                          <p:spTgt spid="1638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box(in)">
                                      <p:cBhvr>
                                        <p:cTn id="17" dur="500"/>
                                        <p:tgtEl>
                                          <p:spTgt spid="163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389"/>
                                        </p:tgtEl>
                                        <p:attrNameLst>
                                          <p:attrName>style.visibility</p:attrName>
                                        </p:attrNameLst>
                                      </p:cBhvr>
                                      <p:to>
                                        <p:strVal val="visible"/>
                                      </p:to>
                                    </p:set>
                                    <p:animEffect transition="in" filter="wipe(up)">
                                      <p:cBhvr>
                                        <p:cTn id="22" dur="500"/>
                                        <p:tgtEl>
                                          <p:spTgt spid="16389"/>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639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639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6392"/>
                                        </p:tgtEl>
                                        <p:attrNameLst>
                                          <p:attrName>style.visibility</p:attrName>
                                        </p:attrNameLst>
                                      </p:cBhvr>
                                      <p:to>
                                        <p:strVal val="visible"/>
                                      </p:to>
                                    </p:set>
                                    <p:animEffect transition="in" filter="wipe(up)">
                                      <p:cBhvr>
                                        <p:cTn id="34" dur="500"/>
                                        <p:tgtEl>
                                          <p:spTgt spid="16392"/>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1639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6394"/>
                                        </p:tgtEl>
                                        <p:attrNameLst>
                                          <p:attrName>style.visibility</p:attrName>
                                        </p:attrNameLst>
                                      </p:cBhvr>
                                      <p:to>
                                        <p:strVal val="visible"/>
                                      </p:to>
                                    </p:set>
                                    <p:animEffect transition="in" filter="wipe(up)">
                                      <p:cBhvr>
                                        <p:cTn id="42" dur="500"/>
                                        <p:tgtEl>
                                          <p:spTgt spid="16394"/>
                                        </p:tgtEl>
                                      </p:cBhvr>
                                    </p:animEffect>
                                  </p:childTnLst>
                                </p:cTn>
                              </p:par>
                            </p:childTnLst>
                          </p:cTn>
                        </p:par>
                        <p:par>
                          <p:cTn id="43" fill="hold">
                            <p:stCondLst>
                              <p:cond delay="500"/>
                            </p:stCondLst>
                            <p:childTnLst>
                              <p:par>
                                <p:cTn id="44" presetID="16" presetClass="entr" presetSubtype="37" fill="hold" nodeType="afterEffect">
                                  <p:stCondLst>
                                    <p:cond delay="0"/>
                                  </p:stCondLst>
                                  <p:childTnLst>
                                    <p:set>
                                      <p:cBhvr>
                                        <p:cTn id="45" dur="1" fill="hold">
                                          <p:stCondLst>
                                            <p:cond delay="0"/>
                                          </p:stCondLst>
                                        </p:cTn>
                                        <p:tgtEl>
                                          <p:spTgt spid="16395"/>
                                        </p:tgtEl>
                                        <p:attrNameLst>
                                          <p:attrName>style.visibility</p:attrName>
                                        </p:attrNameLst>
                                      </p:cBhvr>
                                      <p:to>
                                        <p:strVal val="visible"/>
                                      </p:to>
                                    </p:set>
                                    <p:animEffect transition="in" filter="barn(outVertical)">
                                      <p:cBhvr>
                                        <p:cTn id="46" dur="500"/>
                                        <p:tgtEl>
                                          <p:spTgt spid="16395"/>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1640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6396"/>
                                        </p:tgtEl>
                                        <p:attrNameLst>
                                          <p:attrName>style.visibility</p:attrName>
                                        </p:attrNameLst>
                                      </p:cBhvr>
                                      <p:to>
                                        <p:strVal val="visible"/>
                                      </p:to>
                                    </p:se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16397"/>
                                        </p:tgtEl>
                                        <p:attrNameLst>
                                          <p:attrName>style.visibility</p:attrName>
                                        </p:attrNameLst>
                                      </p:cBhvr>
                                      <p:to>
                                        <p:strVal val="visible"/>
                                      </p:to>
                                    </p:set>
                                    <p:animEffect transition="in" filter="wipe(left)">
                                      <p:cBhvr>
                                        <p:cTn id="57" dur="500"/>
                                        <p:tgtEl>
                                          <p:spTgt spid="16397"/>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16398"/>
                                        </p:tgtEl>
                                        <p:attrNameLst>
                                          <p:attrName>style.visibility</p:attrName>
                                        </p:attrNameLst>
                                      </p:cBhvr>
                                      <p:to>
                                        <p:strVal val="visible"/>
                                      </p:to>
                                    </p:set>
                                    <p:animEffect transition="in" filter="wipe(up)">
                                      <p:cBhvr>
                                        <p:cTn id="61" dur="500"/>
                                        <p:tgtEl>
                                          <p:spTgt spid="16398"/>
                                        </p:tgtEl>
                                      </p:cBhvr>
                                    </p:animEffect>
                                  </p:childTnLst>
                                </p:cTn>
                              </p:par>
                            </p:childTnLst>
                          </p:cTn>
                        </p:par>
                        <p:par>
                          <p:cTn id="62" fill="hold">
                            <p:stCondLst>
                              <p:cond delay="1500"/>
                            </p:stCondLst>
                            <p:childTnLst>
                              <p:par>
                                <p:cTn id="63" presetID="1" presetClass="entr" presetSubtype="0" fill="hold" grpId="0" nodeType="afterEffect">
                                  <p:stCondLst>
                                    <p:cond delay="0"/>
                                  </p:stCondLst>
                                  <p:childTnLst>
                                    <p:set>
                                      <p:cBhvr>
                                        <p:cTn id="64" dur="1" fill="hold">
                                          <p:stCondLst>
                                            <p:cond delay="499"/>
                                          </p:stCondLst>
                                        </p:cTn>
                                        <p:tgtEl>
                                          <p:spTgt spid="1639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640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6401"/>
                                        </p:tgtEl>
                                        <p:attrNameLst>
                                          <p:attrName>style.visibility</p:attrName>
                                        </p:attrNameLst>
                                      </p:cBhvr>
                                      <p:to>
                                        <p:strVal val="visible"/>
                                      </p:to>
                                    </p:set>
                                    <p:animEffect transition="in" filter="wipe(up)">
                                      <p:cBhvr>
                                        <p:cTn id="73" dur="500"/>
                                        <p:tgtEl>
                                          <p:spTgt spid="16401"/>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1640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16403"/>
                                        </p:tgtEl>
                                        <p:attrNameLst>
                                          <p:attrName>style.visibility</p:attrName>
                                        </p:attrNameLst>
                                      </p:cBhvr>
                                      <p:to>
                                        <p:strVal val="visible"/>
                                      </p:to>
                                    </p:set>
                                    <p:animEffect transition="in" filter="wipe(up)">
                                      <p:cBhvr>
                                        <p:cTn id="81" dur="500"/>
                                        <p:tgtEl>
                                          <p:spTgt spid="1640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1640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6406"/>
                                        </p:tgtEl>
                                        <p:attrNameLst>
                                          <p:attrName>style.visibility</p:attrName>
                                        </p:attrNameLst>
                                      </p:cBhvr>
                                      <p:to>
                                        <p:strVal val="visible"/>
                                      </p:to>
                                    </p:set>
                                    <p:animEffect transition="in" filter="wipe(left)">
                                      <p:cBhvr>
                                        <p:cTn id="90" dur="500"/>
                                        <p:tgtEl>
                                          <p:spTgt spid="16406"/>
                                        </p:tgtEl>
                                      </p:cBhvr>
                                    </p:animEffect>
                                  </p:childTnLst>
                                </p:cTn>
                              </p:par>
                            </p:childTnLst>
                          </p:cTn>
                        </p:par>
                        <p:par>
                          <p:cTn id="91" fill="hold">
                            <p:stCondLst>
                              <p:cond delay="500"/>
                            </p:stCondLst>
                            <p:childTnLst>
                              <p:par>
                                <p:cTn id="92" presetID="22" presetClass="entr" presetSubtype="1" fill="hold" nodeType="afterEffect">
                                  <p:stCondLst>
                                    <p:cond delay="0"/>
                                  </p:stCondLst>
                                  <p:childTnLst>
                                    <p:set>
                                      <p:cBhvr>
                                        <p:cTn id="93" dur="1" fill="hold">
                                          <p:stCondLst>
                                            <p:cond delay="0"/>
                                          </p:stCondLst>
                                        </p:cTn>
                                        <p:tgtEl>
                                          <p:spTgt spid="16407"/>
                                        </p:tgtEl>
                                        <p:attrNameLst>
                                          <p:attrName>style.visibility</p:attrName>
                                        </p:attrNameLst>
                                      </p:cBhvr>
                                      <p:to>
                                        <p:strVal val="visible"/>
                                      </p:to>
                                    </p:set>
                                    <p:animEffect transition="in" filter="wipe(up)">
                                      <p:cBhvr>
                                        <p:cTn id="94" dur="500"/>
                                        <p:tgtEl>
                                          <p:spTgt spid="16407"/>
                                        </p:tgtEl>
                                      </p:cBhvr>
                                    </p:animEffect>
                                  </p:childTnLst>
                                </p:cTn>
                              </p:par>
                            </p:childTnLst>
                          </p:cTn>
                        </p:par>
                        <p:par>
                          <p:cTn id="95" fill="hold">
                            <p:stCondLst>
                              <p:cond delay="1000"/>
                            </p:stCondLst>
                            <p:childTnLst>
                              <p:par>
                                <p:cTn id="96" presetID="1" presetClass="entr" presetSubtype="0" fill="hold" grpId="0" nodeType="afterEffect">
                                  <p:stCondLst>
                                    <p:cond delay="0"/>
                                  </p:stCondLst>
                                  <p:childTnLst>
                                    <p:set>
                                      <p:cBhvr>
                                        <p:cTn id="97" dur="1" fill="hold">
                                          <p:stCondLst>
                                            <p:cond delay="499"/>
                                          </p:stCondLst>
                                        </p:cTn>
                                        <p:tgtEl>
                                          <p:spTgt spid="1640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1640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16410"/>
                                        </p:tgtEl>
                                        <p:attrNameLst>
                                          <p:attrName>style.visibility</p:attrName>
                                        </p:attrNameLst>
                                      </p:cBhvr>
                                      <p:to>
                                        <p:strVal val="visible"/>
                                      </p:to>
                                    </p:set>
                                    <p:animEffect transition="in" filter="wipe(up)">
                                      <p:cBhvr>
                                        <p:cTn id="106" dur="500"/>
                                        <p:tgtEl>
                                          <p:spTgt spid="16410"/>
                                        </p:tgtEl>
                                      </p:cBhvr>
                                    </p:animEffect>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499"/>
                                          </p:stCondLst>
                                        </p:cTn>
                                        <p:tgtEl>
                                          <p:spTgt spid="16411"/>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nodeType="clickEffect">
                                  <p:stCondLst>
                                    <p:cond delay="0"/>
                                  </p:stCondLst>
                                  <p:childTnLst>
                                    <p:set>
                                      <p:cBhvr>
                                        <p:cTn id="113" dur="1" fill="hold">
                                          <p:stCondLst>
                                            <p:cond delay="0"/>
                                          </p:stCondLst>
                                        </p:cTn>
                                        <p:tgtEl>
                                          <p:spTgt spid="16412"/>
                                        </p:tgtEl>
                                        <p:attrNameLst>
                                          <p:attrName>style.visibility</p:attrName>
                                        </p:attrNameLst>
                                      </p:cBhvr>
                                      <p:to>
                                        <p:strVal val="visible"/>
                                      </p:to>
                                    </p:set>
                                    <p:animEffect transition="in" filter="wipe(up)">
                                      <p:cBhvr>
                                        <p:cTn id="114" dur="500"/>
                                        <p:tgtEl>
                                          <p:spTgt spid="16412"/>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641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6414"/>
                                        </p:tgtEl>
                                        <p:attrNameLst>
                                          <p:attrName>style.visibility</p:attrName>
                                        </p:attrNameLst>
                                      </p:cBhvr>
                                      <p:to>
                                        <p:strVal val="visible"/>
                                      </p:to>
                                    </p:set>
                                    <p:animEffect transition="in" filter="wipe(left)">
                                      <p:cBhvr>
                                        <p:cTn id="123" dur="500"/>
                                        <p:tgtEl>
                                          <p:spTgt spid="16414"/>
                                        </p:tgtEl>
                                      </p:cBhvr>
                                    </p:animEffect>
                                  </p:childTnLst>
                                </p:cTn>
                              </p:par>
                            </p:childTnLst>
                          </p:cTn>
                        </p:par>
                        <p:par>
                          <p:cTn id="124" fill="hold">
                            <p:stCondLst>
                              <p:cond delay="500"/>
                            </p:stCondLst>
                            <p:childTnLst>
                              <p:par>
                                <p:cTn id="125" presetID="22" presetClass="entr" presetSubtype="1" fill="hold" nodeType="afterEffect">
                                  <p:stCondLst>
                                    <p:cond delay="0"/>
                                  </p:stCondLst>
                                  <p:childTnLst>
                                    <p:set>
                                      <p:cBhvr>
                                        <p:cTn id="126" dur="1" fill="hold">
                                          <p:stCondLst>
                                            <p:cond delay="0"/>
                                          </p:stCondLst>
                                        </p:cTn>
                                        <p:tgtEl>
                                          <p:spTgt spid="16415"/>
                                        </p:tgtEl>
                                        <p:attrNameLst>
                                          <p:attrName>style.visibility</p:attrName>
                                        </p:attrNameLst>
                                      </p:cBhvr>
                                      <p:to>
                                        <p:strVal val="visible"/>
                                      </p:to>
                                    </p:set>
                                    <p:animEffect transition="in" filter="wipe(up)">
                                      <p:cBhvr>
                                        <p:cTn id="127" dur="500"/>
                                        <p:tgtEl>
                                          <p:spTgt spid="1641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499"/>
                                          </p:stCondLst>
                                        </p:cTn>
                                        <p:tgtEl>
                                          <p:spTgt spid="1641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16417"/>
                                        </p:tgtEl>
                                        <p:attrNameLst>
                                          <p:attrName>style.visibility</p:attrName>
                                        </p:attrNameLst>
                                      </p:cBhvr>
                                      <p:to>
                                        <p:strVal val="visible"/>
                                      </p:to>
                                    </p:set>
                                    <p:animEffect transition="in" filter="wipe(up)">
                                      <p:cBhvr>
                                        <p:cTn id="135" dur="500"/>
                                        <p:tgtEl>
                                          <p:spTgt spid="16417"/>
                                        </p:tgtEl>
                                      </p:cBhvr>
                                    </p:animEffect>
                                  </p:childTnLst>
                                </p:cTn>
                              </p:par>
                            </p:childTnLst>
                          </p:cTn>
                        </p:par>
                        <p:par>
                          <p:cTn id="136" fill="hold">
                            <p:stCondLst>
                              <p:cond delay="500"/>
                            </p:stCondLst>
                            <p:childTnLst>
                              <p:par>
                                <p:cTn id="137" presetID="22" presetClass="entr" presetSubtype="1" fill="hold" nodeType="afterEffect">
                                  <p:stCondLst>
                                    <p:cond delay="0"/>
                                  </p:stCondLst>
                                  <p:childTnLst>
                                    <p:set>
                                      <p:cBhvr>
                                        <p:cTn id="138" dur="1" fill="hold">
                                          <p:stCondLst>
                                            <p:cond delay="0"/>
                                          </p:stCondLst>
                                        </p:cTn>
                                        <p:tgtEl>
                                          <p:spTgt spid="16418"/>
                                        </p:tgtEl>
                                        <p:attrNameLst>
                                          <p:attrName>style.visibility</p:attrName>
                                        </p:attrNameLst>
                                      </p:cBhvr>
                                      <p:to>
                                        <p:strVal val="visible"/>
                                      </p:to>
                                    </p:set>
                                    <p:animEffect transition="in" filter="wipe(up)">
                                      <p:cBhvr>
                                        <p:cTn id="139" dur="500"/>
                                        <p:tgtEl>
                                          <p:spTgt spid="16418"/>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16419"/>
                                        </p:tgtEl>
                                        <p:attrNameLst>
                                          <p:attrName>style.visibility</p:attrName>
                                        </p:attrNameLst>
                                      </p:cBhvr>
                                      <p:to>
                                        <p:strVal val="visible"/>
                                      </p:to>
                                    </p:set>
                                    <p:animEffect transition="in" filter="blinds(horizontal)">
                                      <p:cBhvr>
                                        <p:cTn id="144" dur="500"/>
                                        <p:tgtEl>
                                          <p:spTgt spid="16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P spid="16388" grpId="0" autoUpdateAnimBg="0"/>
      <p:bldP spid="16390" grpId="0" animBg="1" autoUpdateAnimBg="0"/>
      <p:bldP spid="16391" grpId="0" autoUpdateAnimBg="0"/>
      <p:bldP spid="16393" grpId="0" animBg="1" autoUpdateAnimBg="0"/>
      <p:bldP spid="16396" grpId="0" autoUpdateAnimBg="0"/>
      <p:bldP spid="16399" grpId="0" animBg="1" autoUpdateAnimBg="0"/>
      <p:bldP spid="16400" grpId="0" autoUpdateAnimBg="0"/>
      <p:bldP spid="16402" grpId="0" animBg="1" autoUpdateAnimBg="0"/>
      <p:bldP spid="16404" grpId="0" autoUpdateAnimBg="0"/>
      <p:bldP spid="16405" grpId="0" autoUpdateAnimBg="0"/>
      <p:bldP spid="16408" grpId="0" animBg="1" autoUpdateAnimBg="0"/>
      <p:bldP spid="16409" grpId="0" autoUpdateAnimBg="0"/>
      <p:bldP spid="16411" grpId="0" animBg="1" autoUpdateAnimBg="0"/>
      <p:bldP spid="16413" grpId="0" autoUpdateAnimBg="0"/>
      <p:bldP spid="16416" grpId="0" animBg="1" autoUpdateAnimBg="0"/>
      <p:bldP spid="16419"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50000"/>
          </a:schemeClr>
        </a:solidFill>
      </a:spPr>
      <a:bodyPr rtlCol="0" anchor="ctr"/>
      <a:lstStyle>
        <a:defPPr algn="ctr">
          <a:defRPr dirty="0"/>
        </a:defPPr>
      </a:lstStyle>
      <a:style>
        <a:lnRef idx="2">
          <a:schemeClr val="dk1">
            <a:shade val="50000"/>
          </a:schemeClr>
        </a:lnRef>
        <a:fillRef idx="1">
          <a:schemeClr val="dk1"/>
        </a:fillRef>
        <a:effectRef idx="0">
          <a:schemeClr val="dk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13552</Words>
  <Application>WPS 演示</Application>
  <PresentationFormat>宽屏</PresentationFormat>
  <Paragraphs>1222</Paragraphs>
  <Slides>41</Slides>
  <Notes>39</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61" baseType="lpstr">
      <vt:lpstr>Arial</vt:lpstr>
      <vt:lpstr>宋体</vt:lpstr>
      <vt:lpstr>Wingdings</vt:lpstr>
      <vt:lpstr>华文行楷</vt:lpstr>
      <vt:lpstr>楷体_GB2312</vt:lpstr>
      <vt:lpstr>新宋体</vt:lpstr>
      <vt:lpstr>Times New Roman</vt:lpstr>
      <vt:lpstr>华文新魏</vt:lpstr>
      <vt:lpstr>Webdings</vt:lpstr>
      <vt:lpstr>等线</vt:lpstr>
      <vt:lpstr>微软雅黑</vt:lpstr>
      <vt:lpstr>Arial Unicode MS</vt:lpstr>
      <vt:lpstr>等线 Light</vt:lpstr>
      <vt:lpstr>Arial Narrow</vt:lpstr>
      <vt:lpstr>Symbol</vt:lpstr>
      <vt:lpstr>Cambria Math</vt:lpstr>
      <vt:lpstr>Courier New</vt:lpstr>
      <vt:lpstr>Calibri</vt:lpstr>
      <vt:lpstr>Office 主题​​</vt:lpstr>
      <vt:lpstr>MS_ClipArt_Gallery.5</vt:lpstr>
      <vt:lpstr>第三章  程序的控制结构</vt:lpstr>
      <vt:lpstr>       问题</vt:lpstr>
      <vt:lpstr>一元二次方程根求解算法描述</vt:lpstr>
      <vt:lpstr>3.1 程序的三种控制结构</vt:lpstr>
      <vt:lpstr>       ⒊循环结构Repetition</vt:lpstr>
      <vt:lpstr>       ⒋复合语句 Compound Statement</vt:lpstr>
      <vt:lpstr>3.2 分支结构（选择结构Selection)</vt:lpstr>
      <vt:lpstr>      ⑵ if – else 结构</vt:lpstr>
      <vt:lpstr>       ⑶ if –else if结构（Multi-line ）</vt:lpstr>
      <vt:lpstr>       if  else if结构举例：</vt:lpstr>
      <vt:lpstr>       ⑷if语句的嵌套</vt:lpstr>
      <vt:lpstr>举例：求一元二次方程ax2+bx+c=0的根。</vt:lpstr>
      <vt:lpstr>     ⒉switch语句（多分支结构）</vt:lpstr>
      <vt:lpstr>       语句标号的概念: </vt:lpstr>
      <vt:lpstr>       例：输出五分制对应的百分制范围。</vt:lpstr>
      <vt:lpstr>3.3  循环结构(Repetition)</vt:lpstr>
      <vt:lpstr>      ⒈while 循环（当型循环）</vt:lpstr>
      <vt:lpstr>       ⒉do – while循环（直到型循环）</vt:lpstr>
      <vt:lpstr>       ⒊ for循环</vt:lpstr>
      <vt:lpstr>       for循环实例</vt:lpstr>
      <vt:lpstr>       ⒋循环应用的几个问题</vt:lpstr>
      <vt:lpstr>      多重循环</vt:lpstr>
      <vt:lpstr>       ⑵循环的中断(break)和继续(continue)</vt:lpstr>
      <vt:lpstr>       ⑶无限循环和空循环</vt:lpstr>
      <vt:lpstr>程序设计的基本方法</vt:lpstr>
      <vt:lpstr>枚举法   Enumeration</vt:lpstr>
      <vt:lpstr>       枚举法举例：</vt:lpstr>
      <vt:lpstr>       程序如下：</vt:lpstr>
      <vt:lpstr>       ⒉求水仙花数（条件：三位数的个、十、百位的方和等于该数。153==13 +53 +33 ）。</vt:lpstr>
      <vt:lpstr>       ⒊爱因斯坦阶梯问题（不定范围的枚举）。</vt:lpstr>
      <vt:lpstr>思考题：</vt:lpstr>
      <vt:lpstr>迭代法 Iteration</vt:lpstr>
      <vt:lpstr>       迭代法举例</vt:lpstr>
      <vt:lpstr>       ⒉用梯形法求定积分</vt:lpstr>
      <vt:lpstr>程序如下：</vt:lpstr>
      <vt:lpstr>      ⒊求s=a+aa+aaa+…+aaa…a。  0&lt;a&lt;10  共n项，最后一项有n个a。如求s=2+22+222+2222+…+222…222   n、a从键盘输入。</vt:lpstr>
      <vt:lpstr>       程序如下：</vt:lpstr>
      <vt:lpstr>       ⒋二分法求方程f(x)= x3-6x-1=0，在[0，5]区间的根。</vt:lpstr>
      <vt:lpstr>       二分法求方程根程序</vt:lpstr>
      <vt:lpstr>     ⒌通过如下公式求π(精度为10-6)</vt:lpstr>
      <vt:lpstr>迭代法思考题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Shanli Xuan</dc:creator>
  <cp:lastModifiedBy>叶子</cp:lastModifiedBy>
  <cp:revision>25</cp:revision>
  <dcterms:created xsi:type="dcterms:W3CDTF">2019-02-12T01:55:00Z</dcterms:created>
  <dcterms:modified xsi:type="dcterms:W3CDTF">2023-10-15T11:20:10Z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28A948D07317454C9546438FFE166BA1_13</vt:lpwstr>
  </property>
  <property fmtid="{D5CDD505-2E9C-101B-9397-08002B2CF9AE}" pid="3" name="KSOProductBuildVer">
    <vt:lpwstr>2052-12.1.0.15374</vt:lpwstr>
  </property>
</Properties>
</file>