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5603e029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45603e029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5603e0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5603e0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5603e0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45603e0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45603e02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45603e02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45603e02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45603e02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5603e029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5603e02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45603e029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45603e029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45603e029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45603e02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5603e029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5603e029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203200" y="0"/>
            <a:ext cx="3778250" cy="5143500"/>
            <a:chOff x="203200" y="0"/>
            <a:chExt cx="3778250" cy="6858000"/>
          </a:xfrm>
        </p:grpSpPr>
        <p:sp>
          <p:nvSpPr>
            <p:cNvPr id="20" name="Google Shape;20;p2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03200" y="0"/>
              <a:ext cx="1336675" cy="3862388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07963" y="3776663"/>
              <a:ext cx="1936750" cy="3081338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646113" y="3886200"/>
              <a:ext cx="2373313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641350" y="3881438"/>
              <a:ext cx="3340100" cy="2976563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03200" y="3771900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739673" y="685801"/>
            <a:ext cx="69471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2924238" y="3302000"/>
            <a:ext cx="57627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7325773" y="458800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623733" y="4588002"/>
            <a:ext cx="360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275320" y="4588002"/>
            <a:ext cx="41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03200" y="2828925"/>
            <a:ext cx="361950" cy="67866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2" name="Google Shape;32;p2"/>
          <p:cNvSpPr/>
          <p:nvPr/>
        </p:nvSpPr>
        <p:spPr>
          <a:xfrm>
            <a:off x="560388" y="2900363"/>
            <a:ext cx="61913" cy="60722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113523" y="3549649"/>
            <a:ext cx="7515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>
            <p:ph idx="2" type="pic"/>
          </p:nvPr>
        </p:nvSpPr>
        <p:spPr>
          <a:xfrm>
            <a:off x="1789975" y="699084"/>
            <a:ext cx="6171000" cy="23736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113523" y="3974702"/>
            <a:ext cx="75159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1113524" y="514350"/>
            <a:ext cx="7515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1113524" y="3257550"/>
            <a:ext cx="7515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/>
        </p:nvSpPr>
        <p:spPr>
          <a:xfrm>
            <a:off x="969421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8172197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1426741" y="514351"/>
            <a:ext cx="6974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598235" y="2571749"/>
            <a:ext cx="6631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113523" y="3257550"/>
            <a:ext cx="7515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113525" y="2481436"/>
            <a:ext cx="75159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113524" y="3583036"/>
            <a:ext cx="7515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969421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8172197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1426741" y="514351"/>
            <a:ext cx="6974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113525" y="2914650"/>
            <a:ext cx="7515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1113524" y="3581400"/>
            <a:ext cx="7515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113525" y="514351"/>
            <a:ext cx="75159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113524" y="2628900"/>
            <a:ext cx="7515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1113524" y="3257550"/>
            <a:ext cx="7515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 rot="5400000">
            <a:off x="3575700" y="-593250"/>
            <a:ext cx="2517600" cy="7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6051016" y="1764750"/>
            <a:ext cx="38289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207197" y="-579450"/>
            <a:ext cx="3828900" cy="6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42" name="Google Shape;142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rtl="0"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rtl="0"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rtl="0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rtl="0"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rtl="0"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rtl="0"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rtl="0"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rtl="0"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rtl="0"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982133" y="2000250"/>
            <a:ext cx="7704600" cy="24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7344329" y="4581130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1972647" y="4581130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258967" y="4581130"/>
            <a:ext cx="42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986995" y="2000249"/>
            <a:ext cx="66999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986998" y="3770302"/>
            <a:ext cx="6699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982133" y="514351"/>
            <a:ext cx="77046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982133" y="2000250"/>
            <a:ext cx="37398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4946904" y="2000250"/>
            <a:ext cx="3739800" cy="25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329481" y="1993900"/>
            <a:ext cx="3456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1113523" y="2501502"/>
            <a:ext cx="3672300" cy="1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5161710" y="2000250"/>
            <a:ext cx="34677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957266" y="2501502"/>
            <a:ext cx="3672300" cy="1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113524" y="1200150"/>
            <a:ext cx="2662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947553" y="514350"/>
            <a:ext cx="46821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113524" y="2228850"/>
            <a:ext cx="2662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112332" y="1314449"/>
            <a:ext cx="407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5697495" y="685800"/>
            <a:ext cx="2461500" cy="3429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112332" y="2343149"/>
            <a:ext cx="4070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2132013" cy="5143500"/>
            <a:chOff x="0" y="0"/>
            <a:chExt cx="2132013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0" y="0"/>
              <a:ext cx="758825" cy="4624388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0" y="5662613"/>
              <a:ext cx="906463" cy="1195388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0" y="5295900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0" y="5257800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0" y="5357813"/>
              <a:ext cx="1377950" cy="1500188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982134" y="2000250"/>
            <a:ext cx="7704600" cy="25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hyperlink" Target="https://github.com/wurmmi/uvvm-tutori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ctrTitle"/>
          </p:nvPr>
        </p:nvSpPr>
        <p:spPr>
          <a:xfrm>
            <a:off x="1739673" y="685801"/>
            <a:ext cx="6947100" cy="261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Tutorial</a:t>
            </a:r>
            <a:endParaRPr/>
          </a:p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5387350" y="4178925"/>
            <a:ext cx="3470700" cy="50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600"/>
              </a:spcAft>
              <a:buNone/>
            </a:pPr>
            <a:r>
              <a:rPr lang="en"/>
              <a:t>A brief introduction to UVVM.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475" y="42045"/>
            <a:ext cx="757025" cy="7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600" y="42050"/>
            <a:ext cx="3391325" cy="9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4676700" y="609600"/>
            <a:ext cx="4036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Tutorial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Hands On !</a:t>
            </a:r>
            <a:endParaRPr sz="1400"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2420075" y="2201325"/>
            <a:ext cx="55386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bel"/>
                <a:ea typeface="Corbel"/>
                <a:cs typeface="Corbel"/>
                <a:sym typeface="Corbel"/>
              </a:rPr>
              <a:t>Please now open the tutorial PDF.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bel"/>
                <a:ea typeface="Corbel"/>
                <a:cs typeface="Corbel"/>
                <a:sym typeface="Corbel"/>
              </a:rPr>
              <a:t>You will find it in the repository* under doc/the-tutorial.pdf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1300" y="3419775"/>
            <a:ext cx="1380050" cy="12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2081400" y="47206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https://github.com/wurmmi/uvvm-tutorial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</a:t>
            </a:r>
            <a:r>
              <a:rPr lang="en" sz="1400"/>
              <a:t>Overview</a:t>
            </a:r>
            <a:endParaRPr sz="1400"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2105100" y="1684750"/>
            <a:ext cx="7038900" cy="291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UVVM</a:t>
            </a:r>
            <a:endParaRPr b="1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Universal VHDL Verification Methodology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VHDL only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Open Source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Utility Library</a:t>
            </a:r>
            <a:endParaRPr b="1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logging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alert handling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result checking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sufficient for simple testbenches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VVC Framework</a:t>
            </a:r>
            <a:endParaRPr b="1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advanced features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better overview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readability and maintainability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support for CRV and coverage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475" y="141100"/>
            <a:ext cx="1337050" cy="13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400" y="120382"/>
            <a:ext cx="2593625" cy="13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Motivation</a:t>
            </a:r>
            <a:endParaRPr sz="1400"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841" y="1371624"/>
            <a:ext cx="7966358" cy="30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5048925" y="1335425"/>
            <a:ext cx="12981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200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</a:t>
            </a:r>
            <a:r>
              <a:rPr lang="en" sz="1400"/>
              <a:t>Motivation</a:t>
            </a:r>
            <a:endParaRPr sz="1400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2475" y="2029110"/>
            <a:ext cx="6774675" cy="155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</a:t>
            </a:r>
            <a:r>
              <a:rPr lang="en" sz="1400"/>
              <a:t>Motivation</a:t>
            </a:r>
            <a:endParaRPr sz="1400"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3913" y="2029650"/>
            <a:ext cx="6778976" cy="1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The UVVM way</a:t>
            </a:r>
            <a:endParaRPr sz="1400"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2569" y="1782312"/>
            <a:ext cx="4076855" cy="226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The UVVM way</a:t>
            </a:r>
            <a:endParaRPr sz="1400"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2675" y="1172400"/>
            <a:ext cx="6838917" cy="323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Tutorial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Device Under Verification</a:t>
            </a:r>
            <a:endParaRPr sz="1400"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900" y="1816975"/>
            <a:ext cx="4283699" cy="24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Tutorial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Testbench Architecture</a:t>
            </a:r>
            <a:endParaRPr sz="1400"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5525" y="1456555"/>
            <a:ext cx="5180150" cy="297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