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orbel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rbel-bold.fntdata"/><Relationship Id="rId16" Type="http://schemas.openxmlformats.org/officeDocument/2006/relationships/font" Target="fonts/Corbel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rbel-boldItalic.fntdata"/><Relationship Id="rId6" Type="http://schemas.openxmlformats.org/officeDocument/2006/relationships/slide" Target="slides/slide1.xml"/><Relationship Id="rId18" Type="http://schemas.openxmlformats.org/officeDocument/2006/relationships/font" Target="fonts/Corbel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45603e029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45603e029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45603e02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45603e02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45603e02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45603e02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45603e029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45603e029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45603e029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45603e029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45603e029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45603e029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45603e029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45603e029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45603e029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45603e029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45603e029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45603e029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"/>
          <p:cNvGrpSpPr/>
          <p:nvPr/>
        </p:nvGrpSpPr>
        <p:grpSpPr>
          <a:xfrm>
            <a:off x="203200" y="0"/>
            <a:ext cx="3778250" cy="5143500"/>
            <a:chOff x="203200" y="0"/>
            <a:chExt cx="3778250" cy="6858000"/>
          </a:xfrm>
        </p:grpSpPr>
        <p:sp>
          <p:nvSpPr>
            <p:cNvPr id="20" name="Google Shape;20;p2"/>
            <p:cNvSpPr/>
            <p:nvPr/>
          </p:nvSpPr>
          <p:spPr>
            <a:xfrm>
              <a:off x="641350" y="0"/>
              <a:ext cx="1365250" cy="3971925"/>
            </a:xfrm>
            <a:custGeom>
              <a:rect b="b" l="l" r="r" t="t"/>
              <a:pathLst>
                <a:path extrusionOk="0" h="2502" w="860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2"/>
            <p:cNvSpPr/>
            <p:nvPr/>
          </p:nvSpPr>
          <p:spPr>
            <a:xfrm>
              <a:off x="203200" y="0"/>
              <a:ext cx="1336675" cy="3862388"/>
            </a:xfrm>
            <a:custGeom>
              <a:rect b="b" l="l" r="r" t="t"/>
              <a:pathLst>
                <a:path extrusionOk="0" h="2433" w="842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2"/>
            <p:cNvSpPr/>
            <p:nvPr/>
          </p:nvSpPr>
          <p:spPr>
            <a:xfrm>
              <a:off x="207963" y="3776663"/>
              <a:ext cx="1936750" cy="3081338"/>
            </a:xfrm>
            <a:custGeom>
              <a:rect b="b" l="l" r="r" t="t"/>
              <a:pathLst>
                <a:path extrusionOk="0" h="1941" w="1220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2"/>
            <p:cNvSpPr/>
            <p:nvPr/>
          </p:nvSpPr>
          <p:spPr>
            <a:xfrm>
              <a:off x="646113" y="3886200"/>
              <a:ext cx="2373313" cy="2971800"/>
            </a:xfrm>
            <a:custGeom>
              <a:rect b="b" l="l" r="r" t="t"/>
              <a:pathLst>
                <a:path extrusionOk="0" h="1872" w="1495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>
              <a:off x="641350" y="3881438"/>
              <a:ext cx="3340100" cy="2976563"/>
            </a:xfrm>
            <a:custGeom>
              <a:rect b="b" l="l" r="r" t="t"/>
              <a:pathLst>
                <a:path extrusionOk="0" h="1875" w="2104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2"/>
            <p:cNvSpPr/>
            <p:nvPr/>
          </p:nvSpPr>
          <p:spPr>
            <a:xfrm>
              <a:off x="203200" y="3771900"/>
              <a:ext cx="2660650" cy="3086100"/>
            </a:xfrm>
            <a:custGeom>
              <a:rect b="b" l="l" r="r" t="t"/>
              <a:pathLst>
                <a:path extrusionOk="0" h="1944" w="1676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2"/>
          <p:cNvSpPr txBox="1"/>
          <p:nvPr>
            <p:ph type="ctrTitle"/>
          </p:nvPr>
        </p:nvSpPr>
        <p:spPr>
          <a:xfrm>
            <a:off x="1739673" y="685801"/>
            <a:ext cx="6947100" cy="26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orbel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2924238" y="3302000"/>
            <a:ext cx="57627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7325773" y="4588002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3623733" y="4588002"/>
            <a:ext cx="360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8275320" y="4588002"/>
            <a:ext cx="411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203200" y="2828925"/>
            <a:ext cx="361950" cy="67866"/>
          </a:xfrm>
          <a:custGeom>
            <a:rect b="b" l="l" r="r" t="t"/>
            <a:pathLst>
              <a:path extrusionOk="0" h="57" w="228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32" name="Google Shape;32;p2"/>
          <p:cNvSpPr/>
          <p:nvPr/>
        </p:nvSpPr>
        <p:spPr>
          <a:xfrm>
            <a:off x="560388" y="2900363"/>
            <a:ext cx="61913" cy="60722"/>
          </a:xfrm>
          <a:custGeom>
            <a:rect b="b" l="l" r="r" t="t"/>
            <a:pathLst>
              <a:path extrusionOk="0" h="51" w="39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1113523" y="3549649"/>
            <a:ext cx="75159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/>
          <p:nvPr>
            <p:ph idx="2" type="pic"/>
          </p:nvPr>
        </p:nvSpPr>
        <p:spPr>
          <a:xfrm>
            <a:off x="1789975" y="699084"/>
            <a:ext cx="6171000" cy="2373600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>
            <a:off x="1113523" y="3974702"/>
            <a:ext cx="75159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8" name="Google Shape;88;p11"/>
          <p:cNvSpPr txBox="1"/>
          <p:nvPr>
            <p:ph idx="10" type="dt"/>
          </p:nvPr>
        </p:nvSpPr>
        <p:spPr>
          <a:xfrm>
            <a:off x="7358679" y="4587052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1" type="ftr"/>
          </p:nvPr>
        </p:nvSpPr>
        <p:spPr>
          <a:xfrm>
            <a:off x="1986997" y="4587052"/>
            <a:ext cx="53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8273317" y="4587052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type="title"/>
          </p:nvPr>
        </p:nvSpPr>
        <p:spPr>
          <a:xfrm>
            <a:off x="1113524" y="514350"/>
            <a:ext cx="75159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>
            <a:off x="1113524" y="3257550"/>
            <a:ext cx="75159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7358679" y="4587052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1986997" y="4587052"/>
            <a:ext cx="53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8273317" y="4587052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/>
        </p:nvSpPr>
        <p:spPr>
          <a:xfrm>
            <a:off x="969421" y="64726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8172197" y="2114549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00" name="Google Shape;100;p13"/>
          <p:cNvSpPr txBox="1"/>
          <p:nvPr>
            <p:ph type="title"/>
          </p:nvPr>
        </p:nvSpPr>
        <p:spPr>
          <a:xfrm>
            <a:off x="1426741" y="514351"/>
            <a:ext cx="6974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1598235" y="2571749"/>
            <a:ext cx="6631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2" type="body"/>
          </p:nvPr>
        </p:nvSpPr>
        <p:spPr>
          <a:xfrm>
            <a:off x="1113523" y="3257550"/>
            <a:ext cx="75159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0" type="dt"/>
          </p:nvPr>
        </p:nvSpPr>
        <p:spPr>
          <a:xfrm>
            <a:off x="7358679" y="4587052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1" type="ftr"/>
          </p:nvPr>
        </p:nvSpPr>
        <p:spPr>
          <a:xfrm>
            <a:off x="1986997" y="4587052"/>
            <a:ext cx="53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2" type="sldNum"/>
          </p:nvPr>
        </p:nvSpPr>
        <p:spPr>
          <a:xfrm>
            <a:off x="8273317" y="4587052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1113525" y="2481436"/>
            <a:ext cx="75159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1113524" y="3583036"/>
            <a:ext cx="7515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10" type="dt"/>
          </p:nvPr>
        </p:nvSpPr>
        <p:spPr>
          <a:xfrm>
            <a:off x="7358679" y="4587052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1" type="ftr"/>
          </p:nvPr>
        </p:nvSpPr>
        <p:spPr>
          <a:xfrm>
            <a:off x="1986997" y="4587052"/>
            <a:ext cx="53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8273317" y="4587052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/>
        </p:nvSpPr>
        <p:spPr>
          <a:xfrm>
            <a:off x="969421" y="64726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8172197" y="2114549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1426741" y="514351"/>
            <a:ext cx="6974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1113525" y="2914650"/>
            <a:ext cx="75159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2" type="body"/>
          </p:nvPr>
        </p:nvSpPr>
        <p:spPr>
          <a:xfrm>
            <a:off x="1113524" y="3581400"/>
            <a:ext cx="7515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10" type="dt"/>
          </p:nvPr>
        </p:nvSpPr>
        <p:spPr>
          <a:xfrm>
            <a:off x="7358679" y="4587052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5"/>
          <p:cNvSpPr txBox="1"/>
          <p:nvPr>
            <p:ph idx="11" type="ftr"/>
          </p:nvPr>
        </p:nvSpPr>
        <p:spPr>
          <a:xfrm>
            <a:off x="1986997" y="4587052"/>
            <a:ext cx="53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12" type="sldNum"/>
          </p:nvPr>
        </p:nvSpPr>
        <p:spPr>
          <a:xfrm>
            <a:off x="8273317" y="4587052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1113525" y="514351"/>
            <a:ext cx="7515900" cy="20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1113524" y="2628900"/>
            <a:ext cx="75159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2" type="body"/>
          </p:nvPr>
        </p:nvSpPr>
        <p:spPr>
          <a:xfrm>
            <a:off x="1113524" y="3257550"/>
            <a:ext cx="75159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10" type="dt"/>
          </p:nvPr>
        </p:nvSpPr>
        <p:spPr>
          <a:xfrm>
            <a:off x="7358679" y="4587052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1" type="ftr"/>
          </p:nvPr>
        </p:nvSpPr>
        <p:spPr>
          <a:xfrm>
            <a:off x="1986997" y="4587052"/>
            <a:ext cx="53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8273317" y="4587052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982133" y="342901"/>
            <a:ext cx="77046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 rot="5400000">
            <a:off x="3575700" y="-593250"/>
            <a:ext cx="2517600" cy="77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0" type="dt"/>
          </p:nvPr>
        </p:nvSpPr>
        <p:spPr>
          <a:xfrm>
            <a:off x="7358679" y="4587052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1" type="ftr"/>
          </p:nvPr>
        </p:nvSpPr>
        <p:spPr>
          <a:xfrm>
            <a:off x="1986997" y="4587052"/>
            <a:ext cx="53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8273317" y="4587052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 rot="5400000">
            <a:off x="6051016" y="1764750"/>
            <a:ext cx="3828900" cy="13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 rot="5400000">
            <a:off x="2207197" y="-579450"/>
            <a:ext cx="3828900" cy="60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0" type="dt"/>
          </p:nvPr>
        </p:nvSpPr>
        <p:spPr>
          <a:xfrm>
            <a:off x="7358679" y="4587052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1986997" y="4587052"/>
            <a:ext cx="53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8273317" y="4587052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42" name="Google Shape;142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indent="-449580" lvl="0" marL="457200" rtl="0">
              <a:spcBef>
                <a:spcPts val="480"/>
              </a:spcBef>
              <a:spcAft>
                <a:spcPts val="0"/>
              </a:spcAft>
              <a:buSzPts val="3480"/>
              <a:buChar char="•"/>
              <a:defRPr/>
            </a:lvl1pPr>
            <a:lvl2pPr indent="-412750" lvl="1" marL="914400" rtl="0">
              <a:spcBef>
                <a:spcPts val="600"/>
              </a:spcBef>
              <a:spcAft>
                <a:spcPts val="0"/>
              </a:spcAft>
              <a:buSzPts val="2900"/>
              <a:buChar char="•"/>
              <a:defRPr/>
            </a:lvl2pPr>
            <a:lvl3pPr indent="-394335" lvl="2" marL="1371600" rtl="0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75919" lvl="3" marL="1828800" rtl="0">
              <a:spcBef>
                <a:spcPts val="600"/>
              </a:spcBef>
              <a:spcAft>
                <a:spcPts val="0"/>
              </a:spcAft>
              <a:buSzPts val="2320"/>
              <a:buChar char="•"/>
              <a:defRPr/>
            </a:lvl4pPr>
            <a:lvl5pPr indent="-357504" lvl="4" marL="2286000" rtl="0"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5pPr>
            <a:lvl6pPr indent="-357504" lvl="5" marL="2743200" rtl="0"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6pPr>
            <a:lvl7pPr indent="-357504" lvl="6" marL="3200400" rtl="0"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7pPr>
            <a:lvl8pPr indent="-357504" lvl="7" marL="3657600" rtl="0"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8pPr>
            <a:lvl9pPr indent="-357504" lvl="8" marL="4114800" rtl="0">
              <a:spcBef>
                <a:spcPts val="600"/>
              </a:spcBef>
              <a:spcAft>
                <a:spcPts val="600"/>
              </a:spcAft>
              <a:buSzPts val="2030"/>
              <a:buChar char="•"/>
              <a:defRPr/>
            </a:lvl9pPr>
          </a:lstStyle>
          <a:p/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type="title"/>
          </p:nvPr>
        </p:nvSpPr>
        <p:spPr>
          <a:xfrm>
            <a:off x="982133" y="342901"/>
            <a:ext cx="77046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982133" y="2000250"/>
            <a:ext cx="7704600" cy="24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0" type="dt"/>
          </p:nvPr>
        </p:nvSpPr>
        <p:spPr>
          <a:xfrm>
            <a:off x="7344329" y="4581130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1" type="ftr"/>
          </p:nvPr>
        </p:nvSpPr>
        <p:spPr>
          <a:xfrm>
            <a:off x="1972647" y="4581130"/>
            <a:ext cx="53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258967" y="4581130"/>
            <a:ext cx="427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1986995" y="2000249"/>
            <a:ext cx="66999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1986998" y="3770302"/>
            <a:ext cx="6699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0" type="dt"/>
          </p:nvPr>
        </p:nvSpPr>
        <p:spPr>
          <a:xfrm>
            <a:off x="7358679" y="4587052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1" type="ftr"/>
          </p:nvPr>
        </p:nvSpPr>
        <p:spPr>
          <a:xfrm>
            <a:off x="1986997" y="4587052"/>
            <a:ext cx="53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273317" y="4587052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982133" y="514351"/>
            <a:ext cx="77046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" type="body"/>
          </p:nvPr>
        </p:nvSpPr>
        <p:spPr>
          <a:xfrm>
            <a:off x="982133" y="2000250"/>
            <a:ext cx="3739800" cy="25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8" name="Google Shape;48;p5"/>
          <p:cNvSpPr txBox="1"/>
          <p:nvPr>
            <p:ph idx="2" type="body"/>
          </p:nvPr>
        </p:nvSpPr>
        <p:spPr>
          <a:xfrm>
            <a:off x="4946904" y="2000250"/>
            <a:ext cx="3739800" cy="25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9" name="Google Shape;49;p5"/>
          <p:cNvSpPr txBox="1"/>
          <p:nvPr>
            <p:ph idx="10" type="dt"/>
          </p:nvPr>
        </p:nvSpPr>
        <p:spPr>
          <a:xfrm>
            <a:off x="7358679" y="4587052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1" type="ftr"/>
          </p:nvPr>
        </p:nvSpPr>
        <p:spPr>
          <a:xfrm>
            <a:off x="1986997" y="4587052"/>
            <a:ext cx="53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2" type="sldNum"/>
          </p:nvPr>
        </p:nvSpPr>
        <p:spPr>
          <a:xfrm>
            <a:off x="8273317" y="4587052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982133" y="342901"/>
            <a:ext cx="77046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1329481" y="1993900"/>
            <a:ext cx="34563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5" name="Google Shape;55;p6"/>
          <p:cNvSpPr txBox="1"/>
          <p:nvPr>
            <p:ph idx="2" type="body"/>
          </p:nvPr>
        </p:nvSpPr>
        <p:spPr>
          <a:xfrm>
            <a:off x="1113523" y="2501502"/>
            <a:ext cx="3672300" cy="19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6" name="Google Shape;56;p6"/>
          <p:cNvSpPr txBox="1"/>
          <p:nvPr>
            <p:ph idx="3" type="body"/>
          </p:nvPr>
        </p:nvSpPr>
        <p:spPr>
          <a:xfrm>
            <a:off x="5161710" y="2000250"/>
            <a:ext cx="34677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7" name="Google Shape;57;p6"/>
          <p:cNvSpPr txBox="1"/>
          <p:nvPr>
            <p:ph idx="4" type="body"/>
          </p:nvPr>
        </p:nvSpPr>
        <p:spPr>
          <a:xfrm>
            <a:off x="4957266" y="2501502"/>
            <a:ext cx="3672300" cy="19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8" name="Google Shape;58;p6"/>
          <p:cNvSpPr txBox="1"/>
          <p:nvPr>
            <p:ph idx="10" type="dt"/>
          </p:nvPr>
        </p:nvSpPr>
        <p:spPr>
          <a:xfrm>
            <a:off x="7358679" y="4587052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1" type="ftr"/>
          </p:nvPr>
        </p:nvSpPr>
        <p:spPr>
          <a:xfrm>
            <a:off x="1986997" y="4587052"/>
            <a:ext cx="53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2" type="sldNum"/>
          </p:nvPr>
        </p:nvSpPr>
        <p:spPr>
          <a:xfrm>
            <a:off x="8273317" y="4587052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982133" y="342901"/>
            <a:ext cx="77046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7358679" y="4587052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1986997" y="4587052"/>
            <a:ext cx="53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273317" y="4587052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7358679" y="4587052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1986997" y="4587052"/>
            <a:ext cx="53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8273317" y="4587052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1113524" y="1200150"/>
            <a:ext cx="26625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947553" y="514350"/>
            <a:ext cx="4682100" cy="38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1113524" y="2228850"/>
            <a:ext cx="2662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7358679" y="4587052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1986997" y="4587052"/>
            <a:ext cx="53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273317" y="4587052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1112332" y="1314449"/>
            <a:ext cx="40707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5697495" y="685800"/>
            <a:ext cx="2461500" cy="3429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1112332" y="2343149"/>
            <a:ext cx="40707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7358679" y="4587052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1986997" y="4587052"/>
            <a:ext cx="53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8273317" y="4587052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2132013" cy="5143500"/>
            <a:chOff x="0" y="0"/>
            <a:chExt cx="2132013" cy="6858000"/>
          </a:xfrm>
        </p:grpSpPr>
        <p:sp>
          <p:nvSpPr>
            <p:cNvPr id="7" name="Google Shape;7;p1"/>
            <p:cNvSpPr/>
            <p:nvPr/>
          </p:nvSpPr>
          <p:spPr>
            <a:xfrm>
              <a:off x="0" y="0"/>
              <a:ext cx="1073150" cy="5291138"/>
            </a:xfrm>
            <a:custGeom>
              <a:rect b="b" l="l" r="r" t="t"/>
              <a:pathLst>
                <a:path extrusionOk="0" h="3333" w="676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"/>
            <p:cNvSpPr/>
            <p:nvPr/>
          </p:nvSpPr>
          <p:spPr>
            <a:xfrm>
              <a:off x="0" y="0"/>
              <a:ext cx="758825" cy="4624388"/>
            </a:xfrm>
            <a:custGeom>
              <a:rect b="b" l="l" r="r" t="t"/>
              <a:pathLst>
                <a:path extrusionOk="0" h="2913" w="478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"/>
            <p:cNvSpPr/>
            <p:nvPr/>
          </p:nvSpPr>
          <p:spPr>
            <a:xfrm>
              <a:off x="0" y="5662613"/>
              <a:ext cx="906463" cy="1195388"/>
            </a:xfrm>
            <a:custGeom>
              <a:rect b="b" l="l" r="r" t="t"/>
              <a:pathLst>
                <a:path extrusionOk="0" h="753" w="571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0" y="5295900"/>
              <a:ext cx="1487488" cy="1562100"/>
            </a:xfrm>
            <a:custGeom>
              <a:rect b="b" l="l" r="r" t="t"/>
              <a:pathLst>
                <a:path extrusionOk="0" h="984" w="937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0" y="5257800"/>
              <a:ext cx="2132013" cy="1600200"/>
            </a:xfrm>
            <a:custGeom>
              <a:rect b="b" l="l" r="r" t="t"/>
              <a:pathLst>
                <a:path extrusionOk="0" h="1008" w="1343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0" y="5357813"/>
              <a:ext cx="1377950" cy="1500188"/>
            </a:xfrm>
            <a:custGeom>
              <a:rect b="b" l="l" r="r" t="t"/>
              <a:pathLst>
                <a:path extrusionOk="0" h="945" w="868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982133" y="342901"/>
            <a:ext cx="77046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982134" y="2000250"/>
            <a:ext cx="7704600" cy="25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7358679" y="4587052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1986997" y="4587052"/>
            <a:ext cx="53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8273317" y="4587052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hyperlink" Target="https://github.com/wurmmi/uvvm-tutoria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ctrTitle"/>
          </p:nvPr>
        </p:nvSpPr>
        <p:spPr>
          <a:xfrm>
            <a:off x="1739673" y="685801"/>
            <a:ext cx="6947100" cy="2616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UVVM Tutorial</a:t>
            </a:r>
            <a:endParaRPr/>
          </a:p>
        </p:txBody>
      </p:sp>
      <p:sp>
        <p:nvSpPr>
          <p:cNvPr id="152" name="Google Shape;152;p20"/>
          <p:cNvSpPr txBox="1"/>
          <p:nvPr>
            <p:ph idx="1" type="subTitle"/>
          </p:nvPr>
        </p:nvSpPr>
        <p:spPr>
          <a:xfrm>
            <a:off x="5387350" y="4178925"/>
            <a:ext cx="3470700" cy="50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360"/>
              </a:spcBef>
              <a:spcAft>
                <a:spcPts val="600"/>
              </a:spcAft>
              <a:buNone/>
            </a:pPr>
            <a:r>
              <a:rPr lang="en"/>
              <a:t>A brief introduction to UVVM.</a:t>
            </a:r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475" y="42045"/>
            <a:ext cx="757025" cy="75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0600" y="42050"/>
            <a:ext cx="3391325" cy="9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/>
        </p:nvSpPr>
        <p:spPr>
          <a:xfrm>
            <a:off x="4676700" y="609600"/>
            <a:ext cx="4036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rbel"/>
                <a:ea typeface="Corbel"/>
                <a:cs typeface="Corbel"/>
                <a:sym typeface="Corbel"/>
              </a:rPr>
              <a:t>UVVM</a:t>
            </a:r>
            <a:r>
              <a:rPr baseline="30000" lang="en">
                <a:latin typeface="Corbel"/>
                <a:ea typeface="Corbel"/>
                <a:cs typeface="Corbel"/>
                <a:sym typeface="Corbel"/>
              </a:rPr>
              <a:t>TM</a:t>
            </a:r>
            <a:endParaRPr baseline="300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0" y="4685025"/>
            <a:ext cx="4036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rbel"/>
                <a:ea typeface="Corbel"/>
                <a:cs typeface="Corbel"/>
                <a:sym typeface="Corbel"/>
              </a:rPr>
              <a:t>Michael Wurm © 2020</a:t>
            </a:r>
            <a:endParaRPr sz="10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Tutorial</a:t>
            </a:r>
            <a:br>
              <a:rPr lang="en"/>
            </a:b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- Hands On !</a:t>
            </a:r>
            <a:endParaRPr sz="1400"/>
          </a:p>
        </p:txBody>
      </p:sp>
      <p:pic>
        <p:nvPicPr>
          <p:cNvPr id="237" name="Google Shape;2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3250" y="4595945"/>
            <a:ext cx="378396" cy="397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2660" y="4595948"/>
            <a:ext cx="1695150" cy="483548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9"/>
          <p:cNvSpPr txBox="1"/>
          <p:nvPr/>
        </p:nvSpPr>
        <p:spPr>
          <a:xfrm>
            <a:off x="6814657" y="4893909"/>
            <a:ext cx="2018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rbel"/>
                <a:ea typeface="Corbel"/>
                <a:cs typeface="Corbel"/>
                <a:sym typeface="Corbel"/>
              </a:rPr>
              <a:t>UVVM</a:t>
            </a:r>
            <a:r>
              <a:rPr baseline="30000" lang="en" sz="800">
                <a:latin typeface="Corbel"/>
                <a:ea typeface="Corbel"/>
                <a:cs typeface="Corbel"/>
                <a:sym typeface="Corbel"/>
              </a:rPr>
              <a:t>TM</a:t>
            </a:r>
            <a:endParaRPr baseline="30000" sz="8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0" name="Google Shape;240;p29"/>
          <p:cNvSpPr txBox="1"/>
          <p:nvPr/>
        </p:nvSpPr>
        <p:spPr>
          <a:xfrm>
            <a:off x="2420075" y="2201325"/>
            <a:ext cx="5538600" cy="13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rbel"/>
                <a:ea typeface="Corbel"/>
                <a:cs typeface="Corbel"/>
                <a:sym typeface="Corbel"/>
              </a:rPr>
              <a:t>Please now open the tutorial PDF.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rbel"/>
                <a:ea typeface="Corbel"/>
                <a:cs typeface="Corbel"/>
                <a:sym typeface="Corbel"/>
              </a:rPr>
              <a:t>You will find it in the repository* under doc/the-tutorial.pdf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41" name="Google Shape;24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1300" y="3419775"/>
            <a:ext cx="1380050" cy="124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9"/>
          <p:cNvSpPr txBox="1"/>
          <p:nvPr/>
        </p:nvSpPr>
        <p:spPr>
          <a:xfrm>
            <a:off x="2081400" y="472067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https://github.com/wurmmi/uvvm-tutorial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UVVM Library</a:t>
            </a:r>
            <a:br>
              <a:rPr lang="en"/>
            </a:b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- </a:t>
            </a:r>
            <a:r>
              <a:rPr lang="en" sz="1400"/>
              <a:t>Overview</a:t>
            </a:r>
            <a:endParaRPr sz="1400"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2105100" y="1684750"/>
            <a:ext cx="7038900" cy="291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UVVM</a:t>
            </a:r>
            <a:endParaRPr b="1"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Universal VHDL Verification Methodology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VHDL only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Open Source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Utility Library</a:t>
            </a:r>
            <a:endParaRPr b="1"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logging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alert handling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result checking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sufficient for simple testbenches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VVC Framework</a:t>
            </a:r>
            <a:endParaRPr b="1"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advanced features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better overview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readability and maintainability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support for CRV and coverage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475" y="141100"/>
            <a:ext cx="1337050" cy="133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9400" y="120382"/>
            <a:ext cx="2593625" cy="137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3250" y="4595945"/>
            <a:ext cx="378396" cy="397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2660" y="4595948"/>
            <a:ext cx="1695150" cy="48354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 txBox="1"/>
          <p:nvPr/>
        </p:nvSpPr>
        <p:spPr>
          <a:xfrm>
            <a:off x="6814657" y="4893909"/>
            <a:ext cx="2018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rbel"/>
                <a:ea typeface="Corbel"/>
                <a:cs typeface="Corbel"/>
                <a:sym typeface="Corbel"/>
              </a:rPr>
              <a:t>UVVM</a:t>
            </a:r>
            <a:r>
              <a:rPr baseline="30000" lang="en" sz="800">
                <a:latin typeface="Corbel"/>
                <a:ea typeface="Corbel"/>
                <a:cs typeface="Corbel"/>
                <a:sym typeface="Corbel"/>
              </a:rPr>
              <a:t>TM</a:t>
            </a:r>
            <a:endParaRPr baseline="30000" sz="8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UVVM Library</a:t>
            </a:r>
            <a:br>
              <a:rPr lang="en"/>
            </a:b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- Motivation</a:t>
            </a:r>
            <a:endParaRPr sz="1400"/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3250" y="4595945"/>
            <a:ext cx="378396" cy="397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2660" y="4595948"/>
            <a:ext cx="1695150" cy="48354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 txBox="1"/>
          <p:nvPr/>
        </p:nvSpPr>
        <p:spPr>
          <a:xfrm>
            <a:off x="6814657" y="4893909"/>
            <a:ext cx="2018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rbel"/>
                <a:ea typeface="Corbel"/>
                <a:cs typeface="Corbel"/>
                <a:sym typeface="Corbel"/>
              </a:rPr>
              <a:t>UVVM</a:t>
            </a:r>
            <a:r>
              <a:rPr baseline="30000" lang="en" sz="800">
                <a:latin typeface="Corbel"/>
                <a:ea typeface="Corbel"/>
                <a:cs typeface="Corbel"/>
                <a:sym typeface="Corbel"/>
              </a:rPr>
              <a:t>TM</a:t>
            </a:r>
            <a:endParaRPr baseline="30000" sz="8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76" name="Google Shape;17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841" y="1371624"/>
            <a:ext cx="7966358" cy="300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 txBox="1"/>
          <p:nvPr/>
        </p:nvSpPr>
        <p:spPr>
          <a:xfrm>
            <a:off x="5048925" y="1335425"/>
            <a:ext cx="1298100" cy="29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  <a:endParaRPr sz="20000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UVVM Library</a:t>
            </a:r>
            <a:br>
              <a:rPr lang="en"/>
            </a:b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- </a:t>
            </a:r>
            <a:r>
              <a:rPr lang="en" sz="1400"/>
              <a:t>Motivation</a:t>
            </a:r>
            <a:endParaRPr sz="1400"/>
          </a:p>
        </p:txBody>
      </p:sp>
      <p:pic>
        <p:nvPicPr>
          <p:cNvPr id="183" name="Google Shape;1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3250" y="4595945"/>
            <a:ext cx="378396" cy="397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2660" y="4595948"/>
            <a:ext cx="1695150" cy="48354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3"/>
          <p:cNvSpPr txBox="1"/>
          <p:nvPr/>
        </p:nvSpPr>
        <p:spPr>
          <a:xfrm>
            <a:off x="6814657" y="4893909"/>
            <a:ext cx="2018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rbel"/>
                <a:ea typeface="Corbel"/>
                <a:cs typeface="Corbel"/>
                <a:sym typeface="Corbel"/>
              </a:rPr>
              <a:t>UVVM</a:t>
            </a:r>
            <a:r>
              <a:rPr baseline="30000" lang="en" sz="800">
                <a:latin typeface="Corbel"/>
                <a:ea typeface="Corbel"/>
                <a:cs typeface="Corbel"/>
                <a:sym typeface="Corbel"/>
              </a:rPr>
              <a:t>TM</a:t>
            </a:r>
            <a:endParaRPr baseline="30000" sz="8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86" name="Google Shape;18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2475" y="2029110"/>
            <a:ext cx="6774675" cy="1559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UVVM Library</a:t>
            </a:r>
            <a:br>
              <a:rPr lang="en"/>
            </a:b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- </a:t>
            </a:r>
            <a:r>
              <a:rPr lang="en" sz="1400"/>
              <a:t>Motivation</a:t>
            </a:r>
            <a:endParaRPr sz="1400"/>
          </a:p>
        </p:txBody>
      </p:sp>
      <p:pic>
        <p:nvPicPr>
          <p:cNvPr id="192" name="Google Shape;1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3250" y="4595945"/>
            <a:ext cx="378396" cy="397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2660" y="4595948"/>
            <a:ext cx="1695150" cy="483548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4"/>
          <p:cNvSpPr txBox="1"/>
          <p:nvPr/>
        </p:nvSpPr>
        <p:spPr>
          <a:xfrm>
            <a:off x="6814657" y="4893909"/>
            <a:ext cx="2018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rbel"/>
                <a:ea typeface="Corbel"/>
                <a:cs typeface="Corbel"/>
                <a:sym typeface="Corbel"/>
              </a:rPr>
              <a:t>UVVM</a:t>
            </a:r>
            <a:r>
              <a:rPr baseline="30000" lang="en" sz="800">
                <a:latin typeface="Corbel"/>
                <a:ea typeface="Corbel"/>
                <a:cs typeface="Corbel"/>
                <a:sym typeface="Corbel"/>
              </a:rPr>
              <a:t>TM</a:t>
            </a:r>
            <a:endParaRPr baseline="30000" sz="8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3913" y="2029650"/>
            <a:ext cx="6778976" cy="19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UVVM Library</a:t>
            </a:r>
            <a:br>
              <a:rPr lang="en"/>
            </a:b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- The UVVM way</a:t>
            </a:r>
            <a:endParaRPr sz="1400"/>
          </a:p>
        </p:txBody>
      </p:sp>
      <p:pic>
        <p:nvPicPr>
          <p:cNvPr id="201" name="Google Shape;2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3250" y="4595945"/>
            <a:ext cx="378396" cy="397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2660" y="4595948"/>
            <a:ext cx="1695150" cy="48354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5"/>
          <p:cNvSpPr txBox="1"/>
          <p:nvPr/>
        </p:nvSpPr>
        <p:spPr>
          <a:xfrm>
            <a:off x="6814657" y="4893909"/>
            <a:ext cx="2018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rbel"/>
                <a:ea typeface="Corbel"/>
                <a:cs typeface="Corbel"/>
                <a:sym typeface="Corbel"/>
              </a:rPr>
              <a:t>UVVM</a:t>
            </a:r>
            <a:r>
              <a:rPr baseline="30000" lang="en" sz="800">
                <a:latin typeface="Corbel"/>
                <a:ea typeface="Corbel"/>
                <a:cs typeface="Corbel"/>
                <a:sym typeface="Corbel"/>
              </a:rPr>
              <a:t>TM</a:t>
            </a:r>
            <a:endParaRPr baseline="30000" sz="8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2569" y="1782312"/>
            <a:ext cx="4076855" cy="2264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UVVM Library</a:t>
            </a:r>
            <a:br>
              <a:rPr lang="en"/>
            </a:b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- The UVVM way</a:t>
            </a:r>
            <a:endParaRPr sz="1400"/>
          </a:p>
        </p:txBody>
      </p:sp>
      <p:pic>
        <p:nvPicPr>
          <p:cNvPr id="210" name="Google Shape;2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3250" y="4595945"/>
            <a:ext cx="378396" cy="397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2660" y="4595948"/>
            <a:ext cx="1695150" cy="48354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6"/>
          <p:cNvSpPr txBox="1"/>
          <p:nvPr/>
        </p:nvSpPr>
        <p:spPr>
          <a:xfrm>
            <a:off x="6814657" y="4893909"/>
            <a:ext cx="2018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rbel"/>
                <a:ea typeface="Corbel"/>
                <a:cs typeface="Corbel"/>
                <a:sym typeface="Corbel"/>
              </a:rPr>
              <a:t>UVVM</a:t>
            </a:r>
            <a:r>
              <a:rPr baseline="30000" lang="en" sz="800">
                <a:latin typeface="Corbel"/>
                <a:ea typeface="Corbel"/>
                <a:cs typeface="Corbel"/>
                <a:sym typeface="Corbel"/>
              </a:rPr>
              <a:t>TM</a:t>
            </a:r>
            <a:endParaRPr baseline="30000" sz="8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2675" y="1172400"/>
            <a:ext cx="6838917" cy="3230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Tutorial</a:t>
            </a:r>
            <a:br>
              <a:rPr lang="en"/>
            </a:b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- Device Under Verification</a:t>
            </a:r>
            <a:endParaRPr sz="1400"/>
          </a:p>
        </p:txBody>
      </p:sp>
      <p:pic>
        <p:nvPicPr>
          <p:cNvPr id="219" name="Google Shape;2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3250" y="4595945"/>
            <a:ext cx="378396" cy="397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2660" y="4595948"/>
            <a:ext cx="1695150" cy="48354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7"/>
          <p:cNvSpPr txBox="1"/>
          <p:nvPr/>
        </p:nvSpPr>
        <p:spPr>
          <a:xfrm>
            <a:off x="6814657" y="4893909"/>
            <a:ext cx="2018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rbel"/>
                <a:ea typeface="Corbel"/>
                <a:cs typeface="Corbel"/>
                <a:sym typeface="Corbel"/>
              </a:rPr>
              <a:t>UVVM</a:t>
            </a:r>
            <a:r>
              <a:rPr baseline="30000" lang="en" sz="800">
                <a:latin typeface="Corbel"/>
                <a:ea typeface="Corbel"/>
                <a:cs typeface="Corbel"/>
                <a:sym typeface="Corbel"/>
              </a:rPr>
              <a:t>TM</a:t>
            </a:r>
            <a:endParaRPr baseline="30000" sz="8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22" name="Google Shape;22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5900" y="1816975"/>
            <a:ext cx="4283699" cy="24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Tutorial</a:t>
            </a:r>
            <a:br>
              <a:rPr lang="en"/>
            </a:b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- Testbench Architecture</a:t>
            </a:r>
            <a:endParaRPr sz="1400"/>
          </a:p>
        </p:txBody>
      </p:sp>
      <p:pic>
        <p:nvPicPr>
          <p:cNvPr id="228" name="Google Shape;2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3250" y="4595945"/>
            <a:ext cx="378396" cy="397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2660" y="4595948"/>
            <a:ext cx="1695150" cy="483548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8"/>
          <p:cNvSpPr txBox="1"/>
          <p:nvPr/>
        </p:nvSpPr>
        <p:spPr>
          <a:xfrm>
            <a:off x="6814657" y="4893909"/>
            <a:ext cx="2018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rbel"/>
                <a:ea typeface="Corbel"/>
                <a:cs typeface="Corbel"/>
                <a:sym typeface="Corbel"/>
              </a:rPr>
              <a:t>UVVM</a:t>
            </a:r>
            <a:r>
              <a:rPr baseline="30000" lang="en" sz="800">
                <a:latin typeface="Corbel"/>
                <a:ea typeface="Corbel"/>
                <a:cs typeface="Corbel"/>
                <a:sym typeface="Corbel"/>
              </a:rPr>
              <a:t>TM</a:t>
            </a:r>
            <a:endParaRPr baseline="30000" sz="8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31" name="Google Shape;23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5525" y="1456555"/>
            <a:ext cx="5180150" cy="2979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