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278" r:id="rId5"/>
    <p:sldId id="294" r:id="rId6"/>
    <p:sldId id="281" r:id="rId7"/>
    <p:sldId id="280" r:id="rId8"/>
    <p:sldId id="302" r:id="rId9"/>
    <p:sldId id="301" r:id="rId10"/>
    <p:sldId id="295" r:id="rId11"/>
    <p:sldId id="289" r:id="rId12"/>
    <p:sldId id="303" r:id="rId13"/>
    <p:sldId id="304" r:id="rId14"/>
    <p:sldId id="305" r:id="rId15"/>
    <p:sldId id="296" r:id="rId16"/>
    <p:sldId id="306" r:id="rId17"/>
    <p:sldId id="297" r:id="rId18"/>
    <p:sldId id="308" r:id="rId19"/>
    <p:sldId id="309" r:id="rId20"/>
    <p:sldId id="298" r:id="rId21"/>
    <p:sldId id="310" r:id="rId22"/>
    <p:sldId id="311" r:id="rId23"/>
    <p:sldId id="299" r:id="rId24"/>
    <p:sldId id="312" r:id="rId25"/>
    <p:sldId id="300" r:id="rId26"/>
    <p:sldId id="313"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2" d="100"/>
          <a:sy n="72" d="100"/>
        </p:scale>
        <p:origin x="66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10/14/2023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3.xml"/><Relationship Id="rId4" Type="http://schemas.openxmlformats.org/officeDocument/2006/relationships/image" Target="../media/image12.tmp"/></Relationships>
</file>

<file path=ppt/slides/_rels/slide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43470" y="304801"/>
            <a:ext cx="5671930" cy="2054087"/>
          </a:xfrm>
        </p:spPr>
        <p:txBody>
          <a:bodyPr/>
          <a:lstStyle/>
          <a:p>
            <a:r>
              <a:rPr lang="en-US" dirty="0"/>
              <a:t>Gender Classification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32931" y="3253409"/>
            <a:ext cx="3493008" cy="831574"/>
          </a:xfrm>
        </p:spPr>
        <p:txBody>
          <a:bodyPr/>
          <a:lstStyle/>
          <a:p>
            <a:r>
              <a:rPr lang="en-US" dirty="0"/>
              <a:t>By: </a:t>
            </a:r>
            <a:r>
              <a:rPr lang="en-US" dirty="0" err="1"/>
              <a:t>Wurud</a:t>
            </a:r>
            <a:r>
              <a:rPr lang="en-US" dirty="0"/>
              <a:t> Abid</a:t>
            </a:r>
          </a:p>
        </p:txBody>
      </p:sp>
      <p:sp>
        <p:nvSpPr>
          <p:cNvPr id="4" name="Title 1">
            <a:extLst>
              <a:ext uri="{FF2B5EF4-FFF2-40B4-BE49-F238E27FC236}">
                <a16:creationId xmlns:a16="http://schemas.microsoft.com/office/drawing/2014/main" id="{CEF59BA0-38CA-4814-9BB9-70564B1C9D6A}"/>
              </a:ext>
            </a:extLst>
          </p:cNvPr>
          <p:cNvSpPr txBox="1">
            <a:spLocks/>
          </p:cNvSpPr>
          <p:nvPr/>
        </p:nvSpPr>
        <p:spPr>
          <a:xfrm>
            <a:off x="3399183" y="768626"/>
            <a:ext cx="5360504" cy="2484783"/>
          </a:xfrm>
          <a:prstGeom prst="rect">
            <a:avLst/>
          </a:prstGeom>
        </p:spPr>
        <p:txBody>
          <a:bodyPr vert="horz" lIns="91440" tIns="0" rIns="91440" bIns="45720" rtlCol="0" anchor="b" anchorCtr="0">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r>
              <a:rPr lang="en-US" sz="2400" dirty="0"/>
              <a:t>Using binary neural network  </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85AE5E0-EF46-4842-A24E-2D032C171265}"/>
              </a:ext>
            </a:extLst>
          </p:cNvPr>
          <p:cNvSpPr>
            <a:spLocks noGrp="1"/>
          </p:cNvSpPr>
          <p:nvPr>
            <p:ph type="title"/>
          </p:nvPr>
        </p:nvSpPr>
        <p:spPr>
          <a:xfrm>
            <a:off x="166254" y="-856828"/>
            <a:ext cx="9871363" cy="2628053"/>
          </a:xfrm>
        </p:spPr>
        <p:txBody>
          <a:bodyPr/>
          <a:lstStyle/>
          <a:p>
            <a:r>
              <a:rPr lang="en-US" dirty="0"/>
              <a:t>Chart for long hair “</a:t>
            </a:r>
            <a:r>
              <a:rPr lang="en-US" dirty="0" err="1"/>
              <a:t>MAle</a:t>
            </a:r>
            <a:r>
              <a:rPr lang="en-US" dirty="0"/>
              <a:t>”</a:t>
            </a:r>
          </a:p>
        </p:txBody>
      </p:sp>
      <p:sp>
        <p:nvSpPr>
          <p:cNvPr id="3" name="Slide Number Placeholder 2">
            <a:extLst>
              <a:ext uri="{FF2B5EF4-FFF2-40B4-BE49-F238E27FC236}">
                <a16:creationId xmlns:a16="http://schemas.microsoft.com/office/drawing/2014/main" id="{1F280C57-76B8-4C9D-B866-D541720CC48B}"/>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16" name="Picture 15">
            <a:extLst>
              <a:ext uri="{FF2B5EF4-FFF2-40B4-BE49-F238E27FC236}">
                <a16:creationId xmlns:a16="http://schemas.microsoft.com/office/drawing/2014/main" id="{D78C6619-D310-4CD2-A727-DCDF1448D895}"/>
              </a:ext>
            </a:extLst>
          </p:cNvPr>
          <p:cNvPicPr>
            <a:picLocks noChangeAspect="1"/>
          </p:cNvPicPr>
          <p:nvPr/>
        </p:nvPicPr>
        <p:blipFill>
          <a:blip r:embed="rId2"/>
          <a:stretch>
            <a:fillRect/>
          </a:stretch>
        </p:blipFill>
        <p:spPr>
          <a:xfrm>
            <a:off x="870916" y="1930251"/>
            <a:ext cx="7485785" cy="4764101"/>
          </a:xfrm>
          <a:prstGeom prst="rect">
            <a:avLst/>
          </a:prstGeom>
        </p:spPr>
      </p:pic>
    </p:spTree>
    <p:extLst>
      <p:ext uri="{BB962C8B-B14F-4D97-AF65-F5344CB8AC3E}">
        <p14:creationId xmlns:p14="http://schemas.microsoft.com/office/powerpoint/2010/main" val="56079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CE9E9B-F5EE-4070-9022-273CD60EB242}"/>
              </a:ext>
            </a:extLst>
          </p:cNvPr>
          <p:cNvSpPr>
            <a:spLocks noGrp="1"/>
          </p:cNvSpPr>
          <p:nvPr>
            <p:ph type="title"/>
          </p:nvPr>
        </p:nvSpPr>
        <p:spPr>
          <a:xfrm>
            <a:off x="3871237" y="438131"/>
            <a:ext cx="6766560" cy="2447238"/>
          </a:xfrm>
        </p:spPr>
        <p:txBody>
          <a:bodyPr/>
          <a:lstStyle/>
          <a:p>
            <a:r>
              <a:rPr lang="en-US" b="0" dirty="0">
                <a:solidFill>
                  <a:srgbClr val="A31515"/>
                </a:solidFill>
                <a:effectLst/>
                <a:latin typeface="Courier New" panose="02070309020205020404" pitchFamily="49" charset="0"/>
              </a:rPr>
              <a:t>Forehead width and forehead height</a:t>
            </a:r>
            <a:r>
              <a:rPr lang="en-US" b="0" dirty="0">
                <a:solidFill>
                  <a:srgbClr val="A31515"/>
                </a:solidFill>
                <a:latin typeface="Courier New" panose="02070309020205020404" pitchFamily="49" charset="0"/>
              </a:rPr>
              <a:t> </a:t>
            </a:r>
            <a:br>
              <a:rPr lang="en-US" b="0" dirty="0">
                <a:solidFill>
                  <a:srgbClr val="000000"/>
                </a:solidFill>
                <a:effectLst/>
                <a:latin typeface="Courier New" panose="02070309020205020404" pitchFamily="49" charset="0"/>
              </a:rPr>
            </a:br>
            <a:endParaRPr lang="en-US" dirty="0"/>
          </a:p>
        </p:txBody>
      </p:sp>
      <p:pic>
        <p:nvPicPr>
          <p:cNvPr id="4098" name="Picture 2">
            <a:extLst>
              <a:ext uri="{FF2B5EF4-FFF2-40B4-BE49-F238E27FC236}">
                <a16:creationId xmlns:a16="http://schemas.microsoft.com/office/drawing/2014/main" id="{83835E9B-D7C5-49C4-89D6-992E7438D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237" y="2385951"/>
            <a:ext cx="7501370" cy="4033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40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006511"/>
            <a:ext cx="6400800" cy="2844977"/>
          </a:xfrm>
        </p:spPr>
        <p:txBody>
          <a:bodyPr/>
          <a:lstStyle/>
          <a:p>
            <a:r>
              <a:rPr lang="en-US" dirty="0"/>
              <a:t>Data Cleaning and Processing</a:t>
            </a:r>
          </a:p>
        </p:txBody>
      </p:sp>
    </p:spTree>
    <p:extLst>
      <p:ext uri="{BB962C8B-B14F-4D97-AF65-F5344CB8AC3E}">
        <p14:creationId xmlns:p14="http://schemas.microsoft.com/office/powerpoint/2010/main" val="346415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EAE42A7-74F4-4969-A398-CD1C30659DF7}"/>
              </a:ext>
            </a:extLst>
          </p:cNvPr>
          <p:cNvSpPr>
            <a:spLocks noGrp="1"/>
          </p:cNvSpPr>
          <p:nvPr>
            <p:ph idx="1"/>
          </p:nvPr>
        </p:nvSpPr>
        <p:spPr>
          <a:xfrm>
            <a:off x="3466215" y="2447840"/>
            <a:ext cx="7963786" cy="1677593"/>
          </a:xfrm>
        </p:spPr>
        <p:txBody>
          <a:bodyPr>
            <a:normAutofit/>
          </a:bodyPr>
          <a:lstStyle/>
          <a:p>
            <a:r>
              <a:rPr lang="en-US" sz="2000" b="0" dirty="0">
                <a:solidFill>
                  <a:srgbClr val="000000"/>
                </a:solidFill>
                <a:effectLst/>
                <a:latin typeface="Courier New" panose="02070309020205020404" pitchFamily="49" charset="0"/>
              </a:rPr>
              <a:t>df[</a:t>
            </a:r>
            <a:r>
              <a:rPr lang="en-US" sz="2000" b="0" dirty="0">
                <a:solidFill>
                  <a:srgbClr val="A31515"/>
                </a:solidFill>
                <a:effectLst/>
                <a:latin typeface="Courier New" panose="02070309020205020404" pitchFamily="49" charset="0"/>
              </a:rPr>
              <a:t>'gender'</a:t>
            </a:r>
            <a:r>
              <a:rPr lang="en-US" sz="2000" b="0" dirty="0">
                <a:solidFill>
                  <a:srgbClr val="000000"/>
                </a:solidFill>
                <a:effectLst/>
                <a:latin typeface="Courier New" panose="02070309020205020404" pitchFamily="49" charset="0"/>
              </a:rPr>
              <a:t>] = df[</a:t>
            </a:r>
            <a:r>
              <a:rPr lang="en-US" sz="2000" b="0" dirty="0">
                <a:solidFill>
                  <a:srgbClr val="A31515"/>
                </a:solidFill>
                <a:effectLst/>
                <a:latin typeface="Courier New" panose="02070309020205020404" pitchFamily="49" charset="0"/>
              </a:rPr>
              <a:t>'gender'</a:t>
            </a:r>
            <a:r>
              <a:rPr lang="en-US" sz="2000" b="0" dirty="0">
                <a:solidFill>
                  <a:srgbClr val="000000"/>
                </a:solidFill>
                <a:effectLst/>
                <a:latin typeface="Courier New" panose="02070309020205020404" pitchFamily="49" charset="0"/>
              </a:rPr>
              <a:t>].</a:t>
            </a:r>
            <a:r>
              <a:rPr lang="en-US" sz="2000" b="0" dirty="0">
                <a:solidFill>
                  <a:srgbClr val="795E26"/>
                </a:solidFill>
                <a:effectLst/>
                <a:latin typeface="Courier New" panose="02070309020205020404" pitchFamily="49" charset="0"/>
              </a:rPr>
              <a:t>map</a:t>
            </a:r>
            <a:r>
              <a:rPr lang="en-US" sz="2000" b="0" dirty="0">
                <a:solidFill>
                  <a:srgbClr val="000000"/>
                </a:solidFill>
                <a:effectLst/>
                <a:latin typeface="Courier New" panose="02070309020205020404" pitchFamily="49" charset="0"/>
              </a:rPr>
              <a:t>({</a:t>
            </a:r>
          </a:p>
          <a:p>
            <a:r>
              <a:rPr lang="en-US" sz="2000" dirty="0">
                <a:solidFill>
                  <a:srgbClr val="000000"/>
                </a:solidFill>
                <a:latin typeface="Courier New" panose="02070309020205020404" pitchFamily="49" charset="0"/>
              </a:rPr>
              <a:t>    </a:t>
            </a:r>
            <a:r>
              <a:rPr lang="en-US" sz="2000" b="0" dirty="0">
                <a:solidFill>
                  <a:srgbClr val="A31515"/>
                </a:solidFill>
                <a:effectLst/>
                <a:latin typeface="Courier New" panose="02070309020205020404" pitchFamily="49" charset="0"/>
              </a:rPr>
              <a:t>'Male'</a:t>
            </a:r>
            <a:r>
              <a:rPr lang="en-US" sz="2000" b="0" dirty="0">
                <a:solidFill>
                  <a:srgbClr val="000000"/>
                </a:solidFill>
                <a:effectLst/>
                <a:latin typeface="Courier New" panose="02070309020205020404" pitchFamily="49" charset="0"/>
              </a:rPr>
              <a:t>: </a:t>
            </a:r>
            <a:r>
              <a:rPr lang="en-US" sz="2000" b="0" dirty="0">
                <a:solidFill>
                  <a:srgbClr val="098156"/>
                </a:solidFill>
                <a:effectLst/>
                <a:latin typeface="Courier New" panose="02070309020205020404" pitchFamily="49" charset="0"/>
              </a:rPr>
              <a:t>0</a:t>
            </a:r>
            <a:r>
              <a:rPr lang="en-US" sz="2000" b="0" dirty="0">
                <a:solidFill>
                  <a:srgbClr val="000000"/>
                </a:solidFill>
                <a:effectLst/>
                <a:latin typeface="Courier New" panose="02070309020205020404" pitchFamily="49" charset="0"/>
              </a:rPr>
              <a:t>, </a:t>
            </a:r>
          </a:p>
          <a:p>
            <a:r>
              <a:rPr lang="en-US" sz="2000" b="0" dirty="0">
                <a:solidFill>
                  <a:srgbClr val="A31515"/>
                </a:solidFill>
                <a:effectLst/>
                <a:latin typeface="Courier New" panose="02070309020205020404" pitchFamily="49" charset="0"/>
              </a:rPr>
              <a:t>    'Female’</a:t>
            </a:r>
            <a:r>
              <a:rPr lang="en-US" sz="2000" b="0" dirty="0">
                <a:solidFill>
                  <a:srgbClr val="000000"/>
                </a:solidFill>
                <a:effectLst/>
                <a:latin typeface="Courier New" panose="02070309020205020404" pitchFamily="49" charset="0"/>
              </a:rPr>
              <a:t>: </a:t>
            </a:r>
            <a:r>
              <a:rPr lang="en-US" sz="2000" b="0" dirty="0">
                <a:solidFill>
                  <a:srgbClr val="098156"/>
                </a:solidFill>
                <a:effectLst/>
                <a:latin typeface="Courier New" panose="02070309020205020404" pitchFamily="49" charset="0"/>
              </a:rPr>
              <a:t>1</a:t>
            </a:r>
          </a:p>
          <a:p>
            <a:r>
              <a:rPr lang="en-US" sz="2000" b="0" dirty="0">
                <a:solidFill>
                  <a:srgbClr val="000000"/>
                </a:solidFill>
                <a:effectLst/>
                <a:latin typeface="Courier New" panose="02070309020205020404" pitchFamily="49" charset="0"/>
              </a:rPr>
              <a:t>})</a:t>
            </a:r>
          </a:p>
          <a:p>
            <a:endParaRPr lang="en-US" sz="2000" dirty="0"/>
          </a:p>
        </p:txBody>
      </p:sp>
      <p:sp>
        <p:nvSpPr>
          <p:cNvPr id="8" name="Title 1">
            <a:extLst>
              <a:ext uri="{FF2B5EF4-FFF2-40B4-BE49-F238E27FC236}">
                <a16:creationId xmlns:a16="http://schemas.microsoft.com/office/drawing/2014/main" id="{5EDB5510-9A93-42ED-B941-399AE89252B0}"/>
              </a:ext>
            </a:extLst>
          </p:cNvPr>
          <p:cNvSpPr>
            <a:spLocks noGrp="1"/>
          </p:cNvSpPr>
          <p:nvPr>
            <p:ph type="title"/>
          </p:nvPr>
        </p:nvSpPr>
        <p:spPr>
          <a:xfrm>
            <a:off x="3466214" y="731520"/>
            <a:ext cx="7963786" cy="1362057"/>
          </a:xfrm>
        </p:spPr>
        <p:txBody>
          <a:bodyPr/>
          <a:lstStyle/>
          <a:p>
            <a:r>
              <a:rPr lang="en-US" dirty="0"/>
              <a:t>Data conversion</a:t>
            </a:r>
          </a:p>
        </p:txBody>
      </p:sp>
      <p:pic>
        <p:nvPicPr>
          <p:cNvPr id="10" name="Picture 9">
            <a:extLst>
              <a:ext uri="{FF2B5EF4-FFF2-40B4-BE49-F238E27FC236}">
                <a16:creationId xmlns:a16="http://schemas.microsoft.com/office/drawing/2014/main" id="{DBF00FAF-15D7-48D7-9A64-8E218A4EF025}"/>
              </a:ext>
            </a:extLst>
          </p:cNvPr>
          <p:cNvPicPr>
            <a:picLocks noChangeAspect="1"/>
          </p:cNvPicPr>
          <p:nvPr/>
        </p:nvPicPr>
        <p:blipFill>
          <a:blip r:embed="rId2"/>
          <a:stretch>
            <a:fillRect/>
          </a:stretch>
        </p:blipFill>
        <p:spPr>
          <a:xfrm>
            <a:off x="3761081" y="4125433"/>
            <a:ext cx="8071995" cy="2488018"/>
          </a:xfrm>
          <a:prstGeom prst="rect">
            <a:avLst/>
          </a:prstGeom>
        </p:spPr>
      </p:pic>
    </p:spTree>
    <p:extLst>
      <p:ext uri="{BB962C8B-B14F-4D97-AF65-F5344CB8AC3E}">
        <p14:creationId xmlns:p14="http://schemas.microsoft.com/office/powerpoint/2010/main" val="1074327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err="1"/>
              <a:t>Trainig</a:t>
            </a:r>
            <a:r>
              <a:rPr lang="en-US" dirty="0"/>
              <a:t> / testing </a:t>
            </a:r>
          </a:p>
        </p:txBody>
      </p:sp>
    </p:spTree>
    <p:extLst>
      <p:ext uri="{BB962C8B-B14F-4D97-AF65-F5344CB8AC3E}">
        <p14:creationId xmlns:p14="http://schemas.microsoft.com/office/powerpoint/2010/main" val="2631151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EFC5419-AED1-44B8-9CE8-D24162B1CDA1}"/>
              </a:ext>
            </a:extLst>
          </p:cNvPr>
          <p:cNvSpPr>
            <a:spLocks noGrp="1"/>
          </p:cNvSpPr>
          <p:nvPr>
            <p:ph type="title"/>
          </p:nvPr>
        </p:nvSpPr>
        <p:spPr/>
        <p:txBody>
          <a:bodyPr/>
          <a:lstStyle/>
          <a:p>
            <a:r>
              <a:rPr lang="en-US" dirty="0"/>
              <a:t>Splitting input and output </a:t>
            </a:r>
          </a:p>
        </p:txBody>
      </p:sp>
      <p:sp>
        <p:nvSpPr>
          <p:cNvPr id="9" name="Content Placeholder 8">
            <a:extLst>
              <a:ext uri="{FF2B5EF4-FFF2-40B4-BE49-F238E27FC236}">
                <a16:creationId xmlns:a16="http://schemas.microsoft.com/office/drawing/2014/main" id="{4041E753-FC16-4D6E-99CD-BB10C1573936}"/>
              </a:ext>
            </a:extLst>
          </p:cNvPr>
          <p:cNvSpPr>
            <a:spLocks noGrp="1"/>
          </p:cNvSpPr>
          <p:nvPr>
            <p:ph idx="1"/>
          </p:nvPr>
        </p:nvSpPr>
        <p:spPr/>
        <p:txBody>
          <a:bodyPr>
            <a:normAutofit fontScale="85000" lnSpcReduction="20000"/>
          </a:bodyPr>
          <a:lstStyle/>
          <a:p>
            <a:pPr algn="l"/>
            <a:r>
              <a:rPr lang="en-US" sz="1600" b="0" dirty="0">
                <a:solidFill>
                  <a:srgbClr val="008000"/>
                </a:solidFill>
                <a:effectLst/>
                <a:latin typeface="Courier New" panose="02070309020205020404" pitchFamily="49" charset="0"/>
              </a:rPr>
              <a:t># Split the data into X and Y</a:t>
            </a:r>
            <a:endParaRPr lang="en-US" sz="1600" b="0" dirty="0">
              <a:solidFill>
                <a:srgbClr val="000000"/>
              </a:solidFill>
              <a:effectLst/>
              <a:latin typeface="Courier New" panose="02070309020205020404" pitchFamily="49" charset="0"/>
            </a:endParaRPr>
          </a:p>
          <a:p>
            <a:pPr algn="l"/>
            <a:r>
              <a:rPr lang="en-US" sz="1600" b="0" dirty="0">
                <a:solidFill>
                  <a:srgbClr val="000000"/>
                </a:solidFill>
                <a:effectLst/>
                <a:latin typeface="Courier New" panose="02070309020205020404" pitchFamily="49" charset="0"/>
              </a:rPr>
              <a:t>X = </a:t>
            </a:r>
            <a:r>
              <a:rPr lang="en-US" sz="1600" b="0" dirty="0" err="1">
                <a:solidFill>
                  <a:srgbClr val="000000"/>
                </a:solidFill>
                <a:effectLst/>
                <a:latin typeface="Courier New" panose="02070309020205020404" pitchFamily="49" charset="0"/>
              </a:rPr>
              <a:t>df.drop</a:t>
            </a:r>
            <a:r>
              <a:rPr lang="en-US" sz="1600" b="0" dirty="0">
                <a:solidFill>
                  <a:srgbClr val="000000"/>
                </a:solidFill>
                <a:effectLst/>
                <a:latin typeface="Courier New" panose="02070309020205020404" pitchFamily="49" charset="0"/>
              </a:rPr>
              <a:t>(</a:t>
            </a:r>
            <a:r>
              <a:rPr lang="en-US" sz="1600" b="0" dirty="0">
                <a:solidFill>
                  <a:srgbClr val="A31515"/>
                </a:solidFill>
                <a:effectLst/>
                <a:latin typeface="Courier New" panose="02070309020205020404" pitchFamily="49" charset="0"/>
              </a:rPr>
              <a:t>'gender'</a:t>
            </a:r>
            <a:r>
              <a:rPr lang="en-US" sz="1600" b="0" dirty="0">
                <a:solidFill>
                  <a:srgbClr val="000000"/>
                </a:solidFill>
                <a:effectLst/>
                <a:latin typeface="Courier New" panose="02070309020205020404" pitchFamily="49" charset="0"/>
              </a:rPr>
              <a:t>, axis=</a:t>
            </a:r>
            <a:r>
              <a:rPr lang="en-US" sz="1600" b="0" dirty="0">
                <a:solidFill>
                  <a:srgbClr val="098156"/>
                </a:solidFill>
                <a:effectLst/>
                <a:latin typeface="Courier New" panose="02070309020205020404" pitchFamily="49" charset="0"/>
              </a:rPr>
              <a:t>1</a:t>
            </a:r>
            <a:r>
              <a:rPr lang="en-US" sz="1600" b="0" dirty="0">
                <a:solidFill>
                  <a:srgbClr val="000000"/>
                </a:solidFill>
                <a:effectLst/>
                <a:latin typeface="Courier New" panose="02070309020205020404" pitchFamily="49" charset="0"/>
              </a:rPr>
              <a:t>)</a:t>
            </a:r>
          </a:p>
          <a:p>
            <a:pPr algn="l"/>
            <a:r>
              <a:rPr lang="en-US" sz="1600" b="0" dirty="0">
                <a:solidFill>
                  <a:srgbClr val="000000"/>
                </a:solidFill>
                <a:effectLst/>
                <a:latin typeface="Courier New" panose="02070309020205020404" pitchFamily="49" charset="0"/>
              </a:rPr>
              <a:t>y = df[</a:t>
            </a:r>
            <a:r>
              <a:rPr lang="en-US" sz="1600" b="0" dirty="0">
                <a:solidFill>
                  <a:srgbClr val="A31515"/>
                </a:solidFill>
                <a:effectLst/>
                <a:latin typeface="Courier New" panose="02070309020205020404" pitchFamily="49" charset="0"/>
              </a:rPr>
              <a:t>'gender’</a:t>
            </a:r>
            <a:r>
              <a:rPr lang="en-US" sz="1600" b="0" dirty="0">
                <a:solidFill>
                  <a:srgbClr val="000000"/>
                </a:solidFill>
                <a:effectLst/>
                <a:latin typeface="Courier New" panose="02070309020205020404" pitchFamily="49" charset="0"/>
              </a:rPr>
              <a:t>]</a:t>
            </a:r>
          </a:p>
          <a:p>
            <a:pPr algn="l"/>
            <a:endParaRPr lang="en-US" sz="1600" dirty="0">
              <a:solidFill>
                <a:srgbClr val="000000"/>
              </a:solidFill>
              <a:latin typeface="Courier New" panose="02070309020205020404" pitchFamily="49" charset="0"/>
            </a:endParaRPr>
          </a:p>
          <a:p>
            <a:r>
              <a:rPr lang="en-US" sz="2000" b="0" dirty="0">
                <a:solidFill>
                  <a:srgbClr val="008000"/>
                </a:solidFill>
                <a:effectLst/>
                <a:latin typeface="Courier New" panose="02070309020205020404" pitchFamily="49" charset="0"/>
              </a:rPr>
              <a:t># Split the data into training and testing sets</a:t>
            </a:r>
            <a:endParaRPr lang="en-US" sz="2000" b="0" dirty="0">
              <a:solidFill>
                <a:srgbClr val="000000"/>
              </a:solidFill>
              <a:effectLst/>
              <a:latin typeface="Courier New" panose="02070309020205020404" pitchFamily="49" charset="0"/>
            </a:endParaRPr>
          </a:p>
          <a:p>
            <a:r>
              <a:rPr lang="en-US" sz="2000" b="0" dirty="0" err="1">
                <a:solidFill>
                  <a:srgbClr val="000000"/>
                </a:solidFill>
                <a:effectLst/>
                <a:latin typeface="Courier New" panose="02070309020205020404" pitchFamily="49" charset="0"/>
              </a:rPr>
              <a:t>X_train</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X_test</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y_train</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y_test</a:t>
            </a:r>
            <a:r>
              <a:rPr lang="en-US" sz="2000" b="0" dirty="0">
                <a:solidFill>
                  <a:srgbClr val="000000"/>
                </a:solidFill>
                <a:effectLst/>
                <a:latin typeface="Courier New" panose="02070309020205020404" pitchFamily="49" charset="0"/>
              </a:rPr>
              <a:t> = </a:t>
            </a:r>
            <a:r>
              <a:rPr lang="en-US" sz="2000" b="0" dirty="0" err="1">
                <a:solidFill>
                  <a:srgbClr val="000000"/>
                </a:solidFill>
                <a:effectLst/>
                <a:latin typeface="Courier New" panose="02070309020205020404" pitchFamily="49" charset="0"/>
              </a:rPr>
              <a:t>train_test_split</a:t>
            </a:r>
            <a:r>
              <a:rPr lang="en-US" sz="2000" b="0" dirty="0">
                <a:solidFill>
                  <a:srgbClr val="000000"/>
                </a:solidFill>
                <a:effectLst/>
                <a:latin typeface="Courier New" panose="02070309020205020404" pitchFamily="49" charset="0"/>
              </a:rPr>
              <a:t>(X, y, </a:t>
            </a:r>
            <a:r>
              <a:rPr lang="en-US" sz="2000" b="0" dirty="0" err="1">
                <a:solidFill>
                  <a:srgbClr val="000000"/>
                </a:solidFill>
                <a:effectLst/>
                <a:latin typeface="Courier New" panose="02070309020205020404" pitchFamily="49" charset="0"/>
              </a:rPr>
              <a:t>test_size</a:t>
            </a:r>
            <a:r>
              <a:rPr lang="en-US" sz="2000" b="0" dirty="0">
                <a:solidFill>
                  <a:srgbClr val="000000"/>
                </a:solidFill>
                <a:effectLst/>
                <a:latin typeface="Courier New" panose="02070309020205020404" pitchFamily="49" charset="0"/>
              </a:rPr>
              <a:t>=</a:t>
            </a:r>
            <a:r>
              <a:rPr lang="en-US" sz="2000" b="0" dirty="0">
                <a:solidFill>
                  <a:srgbClr val="098156"/>
                </a:solidFill>
                <a:effectLst/>
                <a:latin typeface="Courier New" panose="02070309020205020404" pitchFamily="49" charset="0"/>
              </a:rPr>
              <a:t>0.2</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random_state</a:t>
            </a:r>
            <a:r>
              <a:rPr lang="en-US" sz="2000" b="0" dirty="0">
                <a:solidFill>
                  <a:srgbClr val="000000"/>
                </a:solidFill>
                <a:effectLst/>
                <a:latin typeface="Courier New" panose="02070309020205020404" pitchFamily="49" charset="0"/>
              </a:rPr>
              <a:t>=</a:t>
            </a:r>
            <a:r>
              <a:rPr lang="en-US" sz="2000" b="0" dirty="0">
                <a:solidFill>
                  <a:srgbClr val="098156"/>
                </a:solidFill>
                <a:effectLst/>
                <a:latin typeface="Courier New" panose="02070309020205020404" pitchFamily="49" charset="0"/>
              </a:rPr>
              <a:t>42</a:t>
            </a:r>
            <a:r>
              <a:rPr lang="en-US" sz="2000" b="0" dirty="0">
                <a:solidFill>
                  <a:srgbClr val="000000"/>
                </a:solidFill>
                <a:effectLst/>
                <a:latin typeface="Courier New" panose="02070309020205020404" pitchFamily="49" charset="0"/>
              </a:rPr>
              <a:t>)</a:t>
            </a:r>
          </a:p>
          <a:p>
            <a:br>
              <a:rPr lang="en-US" sz="2000" b="0" dirty="0">
                <a:solidFill>
                  <a:srgbClr val="000000"/>
                </a:solidFill>
                <a:effectLst/>
                <a:latin typeface="Courier New" panose="02070309020205020404" pitchFamily="49" charset="0"/>
              </a:rPr>
            </a:br>
            <a:endParaRPr lang="en-US" sz="2000" b="0" dirty="0">
              <a:solidFill>
                <a:srgbClr val="000000"/>
              </a:solidFill>
              <a:effectLst/>
              <a:latin typeface="Courier New" panose="02070309020205020404" pitchFamily="49" charset="0"/>
            </a:endParaRPr>
          </a:p>
          <a:p>
            <a:pPr algn="l"/>
            <a:endParaRPr lang="en-US" sz="1600" b="0"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202702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050A-A5F3-48CF-B173-DBBF5A9A786E}"/>
              </a:ext>
            </a:extLst>
          </p:cNvPr>
          <p:cNvSpPr>
            <a:spLocks noGrp="1"/>
          </p:cNvSpPr>
          <p:nvPr>
            <p:ph type="title"/>
          </p:nvPr>
        </p:nvSpPr>
        <p:spPr/>
        <p:txBody>
          <a:bodyPr/>
          <a:lstStyle/>
          <a:p>
            <a:r>
              <a:rPr lang="en-US" dirty="0"/>
              <a:t>Scaling the data </a:t>
            </a:r>
          </a:p>
        </p:txBody>
      </p:sp>
      <p:sp>
        <p:nvSpPr>
          <p:cNvPr id="3" name="Footer Placeholder 2">
            <a:extLst>
              <a:ext uri="{FF2B5EF4-FFF2-40B4-BE49-F238E27FC236}">
                <a16:creationId xmlns:a16="http://schemas.microsoft.com/office/drawing/2014/main" id="{B5CE14D3-4B00-45F4-9AEE-C1C194D0F25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523B3AD-CED4-45C2-9897-7ED34559336E}"/>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5" name="Content Placeholder 4">
            <a:extLst>
              <a:ext uri="{FF2B5EF4-FFF2-40B4-BE49-F238E27FC236}">
                <a16:creationId xmlns:a16="http://schemas.microsoft.com/office/drawing/2014/main" id="{EAA6C053-B75C-4BCD-BDD6-9CACBEB6E66B}"/>
              </a:ext>
            </a:extLst>
          </p:cNvPr>
          <p:cNvSpPr>
            <a:spLocks noGrp="1"/>
          </p:cNvSpPr>
          <p:nvPr>
            <p:ph idx="1"/>
          </p:nvPr>
        </p:nvSpPr>
        <p:spPr/>
        <p:txBody>
          <a:bodyPr/>
          <a:lstStyle/>
          <a:p>
            <a:r>
              <a:rPr lang="en-US" b="0" dirty="0">
                <a:solidFill>
                  <a:srgbClr val="008000"/>
                </a:solidFill>
                <a:effectLst/>
                <a:latin typeface="Courier New" panose="02070309020205020404" pitchFamily="49" charset="0"/>
              </a:rPr>
              <a:t># Standardize the features (mean=0, std=1)</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scaler = </a:t>
            </a:r>
            <a:r>
              <a:rPr lang="en-US" b="0" dirty="0" err="1">
                <a:solidFill>
                  <a:srgbClr val="000000"/>
                </a:solidFill>
                <a:effectLst/>
                <a:latin typeface="Courier New" panose="02070309020205020404" pitchFamily="49" charset="0"/>
              </a:rPr>
              <a:t>StandardScaler</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scaler.fit_transform</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scaler.transform</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2293807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a:t>Building the model </a:t>
            </a:r>
          </a:p>
        </p:txBody>
      </p:sp>
    </p:spTree>
    <p:extLst>
      <p:ext uri="{BB962C8B-B14F-4D97-AF65-F5344CB8AC3E}">
        <p14:creationId xmlns:p14="http://schemas.microsoft.com/office/powerpoint/2010/main" val="273865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F2D349-4439-4E88-8DD9-87F31BCDBC03}"/>
              </a:ext>
            </a:extLst>
          </p:cNvPr>
          <p:cNvSpPr>
            <a:spLocks noGrp="1"/>
          </p:cNvSpPr>
          <p:nvPr>
            <p:ph type="title"/>
          </p:nvPr>
        </p:nvSpPr>
        <p:spPr/>
        <p:txBody>
          <a:bodyPr/>
          <a:lstStyle/>
          <a:p>
            <a:r>
              <a:rPr lang="en-US" dirty="0"/>
              <a:t>Binary neural network </a:t>
            </a:r>
          </a:p>
        </p:txBody>
      </p:sp>
      <p:sp>
        <p:nvSpPr>
          <p:cNvPr id="5" name="Content Placeholder 4">
            <a:extLst>
              <a:ext uri="{FF2B5EF4-FFF2-40B4-BE49-F238E27FC236}">
                <a16:creationId xmlns:a16="http://schemas.microsoft.com/office/drawing/2014/main" id="{FEB51C93-D4F6-4262-BC47-4AFD8A3EC14C}"/>
              </a:ext>
            </a:extLst>
          </p:cNvPr>
          <p:cNvSpPr>
            <a:spLocks noGrp="1"/>
          </p:cNvSpPr>
          <p:nvPr>
            <p:ph idx="1"/>
          </p:nvPr>
        </p:nvSpPr>
        <p:spPr>
          <a:xfrm>
            <a:off x="1499616" y="2770632"/>
            <a:ext cx="5858114" cy="3122168"/>
          </a:xfrm>
        </p:spPr>
        <p:txBody>
          <a:bodyPr>
            <a:normAutofit fontScale="77500" lnSpcReduction="20000"/>
          </a:bodyPr>
          <a:lstStyle/>
          <a:p>
            <a:pPr algn="just"/>
            <a:r>
              <a:rPr lang="en-US" b="0" i="0" dirty="0">
                <a:solidFill>
                  <a:srgbClr val="374151"/>
                </a:solidFill>
                <a:effectLst/>
                <a:latin typeface="Söhne"/>
              </a:rPr>
              <a:t>neural network designed to operate with binary values, typically 0s and 1s. both the model's weights and activations are binarized, reducing memory and computational requirements. During training, the network learns to adjust these weights to make predictions that accurately assign data points to one of the two classes, based on patterns and features extracted from the input data. </a:t>
            </a:r>
            <a:endParaRPr lang="en-US" dirty="0"/>
          </a:p>
        </p:txBody>
      </p:sp>
      <p:pic>
        <p:nvPicPr>
          <p:cNvPr id="5122" name="Picture 2" descr="image-90">
            <a:extLst>
              <a:ext uri="{FF2B5EF4-FFF2-40B4-BE49-F238E27FC236}">
                <a16:creationId xmlns:a16="http://schemas.microsoft.com/office/drawing/2014/main" id="{69EB2385-EF00-4208-8FAA-53E97CCC2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139" y="2302289"/>
            <a:ext cx="41148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68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490D3C-6316-49D1-A54F-1A1DC93A22A8}"/>
              </a:ext>
            </a:extLst>
          </p:cNvPr>
          <p:cNvSpPr>
            <a:spLocks noGrp="1"/>
          </p:cNvSpPr>
          <p:nvPr>
            <p:ph type="title"/>
          </p:nvPr>
        </p:nvSpPr>
        <p:spPr>
          <a:xfrm>
            <a:off x="4011877" y="602356"/>
            <a:ext cx="6766560" cy="1779335"/>
          </a:xfrm>
        </p:spPr>
        <p:txBody>
          <a:bodyPr/>
          <a:lstStyle/>
          <a:p>
            <a:r>
              <a:rPr lang="en-US" dirty="0"/>
              <a:t>Creating the layer </a:t>
            </a:r>
          </a:p>
        </p:txBody>
      </p:sp>
      <p:sp>
        <p:nvSpPr>
          <p:cNvPr id="7" name="Content Placeholder 6">
            <a:extLst>
              <a:ext uri="{FF2B5EF4-FFF2-40B4-BE49-F238E27FC236}">
                <a16:creationId xmlns:a16="http://schemas.microsoft.com/office/drawing/2014/main" id="{19326702-0ED0-4B82-97B8-8C17C20FADFD}"/>
              </a:ext>
            </a:extLst>
          </p:cNvPr>
          <p:cNvSpPr>
            <a:spLocks noGrp="1"/>
          </p:cNvSpPr>
          <p:nvPr>
            <p:ph idx="1"/>
          </p:nvPr>
        </p:nvSpPr>
        <p:spPr>
          <a:xfrm>
            <a:off x="4224527" y="2381691"/>
            <a:ext cx="7662673" cy="3508745"/>
          </a:xfrm>
        </p:spPr>
        <p:txBody>
          <a:bodyPr>
            <a:normAutofit fontScale="92500" lnSpcReduction="20000"/>
          </a:bodyPr>
          <a:lstStyle/>
          <a:p>
            <a:r>
              <a:rPr lang="en-US" sz="2000" b="0" dirty="0">
                <a:solidFill>
                  <a:srgbClr val="000000"/>
                </a:solidFill>
                <a:effectLst/>
                <a:latin typeface="Courier New" panose="02070309020205020404" pitchFamily="49" charset="0"/>
              </a:rPr>
              <a:t>model = </a:t>
            </a:r>
            <a:r>
              <a:rPr lang="en-US" sz="2000" b="0" dirty="0" err="1">
                <a:solidFill>
                  <a:srgbClr val="000000"/>
                </a:solidFill>
                <a:effectLst/>
                <a:latin typeface="Courier New" panose="02070309020205020404" pitchFamily="49" charset="0"/>
              </a:rPr>
              <a:t>keras.Sequential</a:t>
            </a:r>
            <a:r>
              <a:rPr lang="en-US" sz="2000" b="0" dirty="0">
                <a:solidFill>
                  <a:srgbClr val="000000"/>
                </a:solidFill>
                <a:effectLst/>
                <a:latin typeface="Courier New" panose="02070309020205020404" pitchFamily="49" charset="0"/>
              </a:rPr>
              <a:t>([</a:t>
            </a:r>
          </a:p>
          <a:p>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keras.layers.Dense</a:t>
            </a:r>
            <a:r>
              <a:rPr lang="en-US" sz="2000" b="0" dirty="0">
                <a:solidFill>
                  <a:srgbClr val="000000"/>
                </a:solidFill>
                <a:effectLst/>
                <a:latin typeface="Courier New" panose="02070309020205020404" pitchFamily="49" charset="0"/>
              </a:rPr>
              <a:t>(</a:t>
            </a:r>
            <a:r>
              <a:rPr lang="en-US" sz="2000" b="0" dirty="0">
                <a:solidFill>
                  <a:srgbClr val="098156"/>
                </a:solidFill>
                <a:effectLst/>
                <a:latin typeface="Courier New" panose="02070309020205020404" pitchFamily="49" charset="0"/>
              </a:rPr>
              <a:t>16</a:t>
            </a:r>
            <a:r>
              <a:rPr lang="en-US" sz="2000" b="0" dirty="0">
                <a:solidFill>
                  <a:srgbClr val="000000"/>
                </a:solidFill>
                <a:effectLst/>
                <a:latin typeface="Courier New" panose="02070309020205020404" pitchFamily="49" charset="0"/>
              </a:rPr>
              <a:t>, activation=</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relu</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input_shape</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X.shape</a:t>
            </a:r>
            <a:r>
              <a:rPr lang="en-US" sz="2000" b="0" dirty="0">
                <a:solidFill>
                  <a:srgbClr val="000000"/>
                </a:solidFill>
                <a:effectLst/>
                <a:latin typeface="Courier New" panose="02070309020205020404" pitchFamily="49" charset="0"/>
              </a:rPr>
              <a:t>[</a:t>
            </a:r>
            <a:r>
              <a:rPr lang="en-US" sz="2000" b="0" dirty="0">
                <a:solidFill>
                  <a:srgbClr val="098156"/>
                </a:solidFill>
                <a:effectLst/>
                <a:latin typeface="Courier New" panose="02070309020205020404" pitchFamily="49" charset="0"/>
              </a:rPr>
              <a:t>1</a:t>
            </a:r>
            <a:r>
              <a:rPr lang="en-US" sz="2000" b="0" dirty="0">
                <a:solidFill>
                  <a:srgbClr val="000000"/>
                </a:solidFill>
                <a:effectLst/>
                <a:latin typeface="Courier New" panose="02070309020205020404" pitchFamily="49" charset="0"/>
              </a:rPr>
              <a:t>],)),</a:t>
            </a:r>
          </a:p>
          <a:p>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keras.layers.Dense</a:t>
            </a:r>
            <a:r>
              <a:rPr lang="en-US" sz="2000" b="0" dirty="0">
                <a:solidFill>
                  <a:srgbClr val="000000"/>
                </a:solidFill>
                <a:effectLst/>
                <a:latin typeface="Courier New" panose="02070309020205020404" pitchFamily="49" charset="0"/>
              </a:rPr>
              <a:t>(</a:t>
            </a:r>
            <a:r>
              <a:rPr lang="en-US" sz="2000" b="0" dirty="0">
                <a:solidFill>
                  <a:srgbClr val="098156"/>
                </a:solidFill>
                <a:effectLst/>
                <a:latin typeface="Courier New" panose="02070309020205020404" pitchFamily="49" charset="0"/>
              </a:rPr>
              <a:t>16</a:t>
            </a:r>
            <a:r>
              <a:rPr lang="en-US" sz="2000" b="0" dirty="0">
                <a:solidFill>
                  <a:srgbClr val="000000"/>
                </a:solidFill>
                <a:effectLst/>
                <a:latin typeface="Courier New" panose="02070309020205020404" pitchFamily="49" charset="0"/>
              </a:rPr>
              <a:t>, activation=</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relu</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keras.layers.Dense</a:t>
            </a:r>
            <a:r>
              <a:rPr lang="en-US" sz="2000" b="0" dirty="0">
                <a:solidFill>
                  <a:srgbClr val="000000"/>
                </a:solidFill>
                <a:effectLst/>
                <a:latin typeface="Courier New" panose="02070309020205020404" pitchFamily="49" charset="0"/>
              </a:rPr>
              <a:t>(</a:t>
            </a:r>
            <a:r>
              <a:rPr lang="en-US" sz="2000" b="0" dirty="0">
                <a:solidFill>
                  <a:srgbClr val="098156"/>
                </a:solidFill>
                <a:effectLst/>
                <a:latin typeface="Courier New" panose="02070309020205020404" pitchFamily="49" charset="0"/>
              </a:rPr>
              <a:t>1</a:t>
            </a:r>
            <a:r>
              <a:rPr lang="en-US" sz="2000" b="0" dirty="0">
                <a:solidFill>
                  <a:srgbClr val="000000"/>
                </a:solidFill>
                <a:effectLst/>
                <a:latin typeface="Courier New" panose="02070309020205020404" pitchFamily="49" charset="0"/>
              </a:rPr>
              <a:t>, activation=</a:t>
            </a:r>
            <a:r>
              <a:rPr lang="en-US" sz="2000" b="0" dirty="0">
                <a:solidFill>
                  <a:srgbClr val="A31515"/>
                </a:solidFill>
                <a:effectLst/>
                <a:latin typeface="Courier New" panose="02070309020205020404" pitchFamily="49" charset="0"/>
              </a:rPr>
              <a:t>'sigmoid’</a:t>
            </a:r>
            <a:r>
              <a:rPr lang="en-US" sz="2000" b="0" dirty="0">
                <a:solidFill>
                  <a:srgbClr val="000000"/>
                </a:solidFill>
                <a:effectLst/>
                <a:latin typeface="Courier New" panose="02070309020205020404" pitchFamily="49" charset="0"/>
              </a:rPr>
              <a:t>) </a:t>
            </a:r>
          </a:p>
          <a:p>
            <a:r>
              <a:rPr lang="en-US" sz="2000" b="0" dirty="0">
                <a:solidFill>
                  <a:srgbClr val="000000"/>
                </a:solidFill>
                <a:effectLst/>
                <a:latin typeface="Courier New" panose="02070309020205020404" pitchFamily="49" charset="0"/>
              </a:rPr>
              <a:t> </a:t>
            </a:r>
            <a:r>
              <a:rPr lang="en-US" sz="2000" b="0" dirty="0">
                <a:solidFill>
                  <a:srgbClr val="008000"/>
                </a:solidFill>
                <a:effectLst/>
                <a:latin typeface="Courier New" panose="02070309020205020404" pitchFamily="49" charset="0"/>
              </a:rPr>
              <a:t># Output layer with sigmoid activation</a:t>
            </a:r>
            <a:r>
              <a:rPr lang="en-US" sz="2000" b="0" dirty="0">
                <a:solidFill>
                  <a:srgbClr val="000000"/>
                </a:solidFill>
                <a:effectLst/>
                <a:latin typeface="Courier New" panose="02070309020205020404" pitchFamily="49" charset="0"/>
              </a:rPr>
              <a:t>])</a:t>
            </a:r>
          </a:p>
          <a:p>
            <a:r>
              <a:rPr lang="en-US" sz="2000" b="0" dirty="0">
                <a:solidFill>
                  <a:srgbClr val="008000"/>
                </a:solidFill>
                <a:effectLst/>
                <a:latin typeface="Courier New" panose="02070309020205020404" pitchFamily="49" charset="0"/>
              </a:rPr>
              <a:t># Compile the model</a:t>
            </a:r>
            <a:endParaRPr lang="en-US" sz="2000" b="0" dirty="0">
              <a:solidFill>
                <a:srgbClr val="000000"/>
              </a:solidFill>
              <a:effectLst/>
              <a:latin typeface="Courier New" panose="02070309020205020404" pitchFamily="49" charset="0"/>
            </a:endParaRPr>
          </a:p>
          <a:p>
            <a:r>
              <a:rPr lang="en-US" sz="2000" b="0" dirty="0" err="1">
                <a:solidFill>
                  <a:srgbClr val="000000"/>
                </a:solidFill>
                <a:effectLst/>
                <a:latin typeface="Courier New" panose="02070309020205020404" pitchFamily="49" charset="0"/>
              </a:rPr>
              <a:t>model.</a:t>
            </a:r>
            <a:r>
              <a:rPr lang="en-US" sz="2000" b="0" dirty="0" err="1">
                <a:solidFill>
                  <a:srgbClr val="795E26"/>
                </a:solidFill>
                <a:effectLst/>
                <a:latin typeface="Courier New" panose="02070309020205020404" pitchFamily="49" charset="0"/>
              </a:rPr>
              <a:t>compile</a:t>
            </a:r>
            <a:r>
              <a:rPr lang="en-US" sz="2000" b="0" dirty="0">
                <a:solidFill>
                  <a:srgbClr val="000000"/>
                </a:solidFill>
                <a:effectLst/>
                <a:latin typeface="Courier New" panose="02070309020205020404" pitchFamily="49" charset="0"/>
              </a:rPr>
              <a:t>(optimizer=</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adam</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 loss=</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binary_crossentropy</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 metrics=[</a:t>
            </a:r>
            <a:r>
              <a:rPr lang="en-US" sz="2000" b="0" dirty="0">
                <a:solidFill>
                  <a:srgbClr val="A31515"/>
                </a:solidFill>
                <a:effectLst/>
                <a:latin typeface="Courier New" panose="02070309020205020404" pitchFamily="49" charset="0"/>
              </a:rPr>
              <a:t>'accuracy’</a:t>
            </a:r>
            <a:r>
              <a:rPr lang="en-US" sz="2000" b="0" dirty="0">
                <a:solidFill>
                  <a:srgbClr val="000000"/>
                </a:solidFill>
                <a:effectLst/>
                <a:latin typeface="Courier New" panose="02070309020205020404" pitchFamily="49" charset="0"/>
              </a:rPr>
              <a:t>])</a:t>
            </a:r>
          </a:p>
          <a:p>
            <a:r>
              <a:rPr lang="en-US" sz="2000" b="0" dirty="0">
                <a:solidFill>
                  <a:srgbClr val="008000"/>
                </a:solidFill>
                <a:effectLst/>
                <a:latin typeface="Courier New" panose="02070309020205020404" pitchFamily="49" charset="0"/>
              </a:rPr>
              <a:t># Train the model</a:t>
            </a:r>
            <a:endParaRPr lang="en-US" sz="2000" b="0" dirty="0">
              <a:solidFill>
                <a:srgbClr val="000000"/>
              </a:solidFill>
              <a:effectLst/>
              <a:latin typeface="Courier New" panose="02070309020205020404" pitchFamily="49" charset="0"/>
            </a:endParaRPr>
          </a:p>
          <a:p>
            <a:r>
              <a:rPr lang="en-US" sz="2000" b="0" dirty="0" err="1">
                <a:solidFill>
                  <a:srgbClr val="000000"/>
                </a:solidFill>
                <a:effectLst/>
                <a:latin typeface="Courier New" panose="02070309020205020404" pitchFamily="49" charset="0"/>
              </a:rPr>
              <a:t>model.fit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X_train</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y_train</a:t>
            </a:r>
            <a:r>
              <a:rPr lang="en-US" sz="2000" b="0" dirty="0">
                <a:solidFill>
                  <a:srgbClr val="000000"/>
                </a:solidFill>
                <a:effectLst/>
                <a:latin typeface="Courier New" panose="02070309020205020404" pitchFamily="49" charset="0"/>
              </a:rPr>
              <a:t>, epochs=</a:t>
            </a:r>
            <a:r>
              <a:rPr lang="en-US" sz="2000" b="0" dirty="0">
                <a:solidFill>
                  <a:srgbClr val="098156"/>
                </a:solidFill>
                <a:effectLst/>
                <a:latin typeface="Courier New" panose="02070309020205020404" pitchFamily="49" charset="0"/>
              </a:rPr>
              <a:t>20</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batch_size</a:t>
            </a:r>
            <a:r>
              <a:rPr lang="en-US" sz="2000" b="0" dirty="0">
                <a:solidFill>
                  <a:srgbClr val="000000"/>
                </a:solidFill>
                <a:effectLst/>
                <a:latin typeface="Courier New" panose="02070309020205020404" pitchFamily="49" charset="0"/>
              </a:rPr>
              <a:t>=</a:t>
            </a:r>
            <a:r>
              <a:rPr lang="en-US" sz="2000" b="0" dirty="0">
                <a:solidFill>
                  <a:srgbClr val="098156"/>
                </a:solidFill>
                <a:effectLst/>
                <a:latin typeface="Courier New" panose="02070309020205020404" pitchFamily="49" charset="0"/>
              </a:rPr>
              <a:t>32</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validation_split</a:t>
            </a:r>
            <a:r>
              <a:rPr lang="en-US" sz="2000" b="0" dirty="0">
                <a:solidFill>
                  <a:srgbClr val="000000"/>
                </a:solidFill>
                <a:effectLst/>
                <a:latin typeface="Courier New" panose="02070309020205020404" pitchFamily="49" charset="0"/>
              </a:rPr>
              <a:t>=</a:t>
            </a:r>
            <a:r>
              <a:rPr lang="en-US" sz="2000" b="0" dirty="0">
                <a:solidFill>
                  <a:srgbClr val="098156"/>
                </a:solidFill>
                <a:effectLst/>
                <a:latin typeface="Courier New" panose="02070309020205020404" pitchFamily="49" charset="0"/>
              </a:rPr>
              <a:t>0.2</a:t>
            </a:r>
            <a:r>
              <a:rPr lang="en-US" sz="2000"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63035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2B3A-B81E-4A98-8B36-0F738B164881}"/>
              </a:ext>
            </a:extLst>
          </p:cNvPr>
          <p:cNvSpPr>
            <a:spLocks noGrp="1"/>
          </p:cNvSpPr>
          <p:nvPr>
            <p:ph type="title"/>
          </p:nvPr>
        </p:nvSpPr>
        <p:spPr>
          <a:xfrm>
            <a:off x="1161686" y="-288499"/>
            <a:ext cx="5693664" cy="2580596"/>
          </a:xfrm>
        </p:spPr>
        <p:txBody>
          <a:bodyPr/>
          <a:lstStyle/>
          <a:p>
            <a:r>
              <a:rPr lang="en-US" dirty="0" err="1"/>
              <a:t>DataSet</a:t>
            </a:r>
            <a:endParaRPr lang="en-US" dirty="0"/>
          </a:p>
        </p:txBody>
      </p:sp>
      <p:sp>
        <p:nvSpPr>
          <p:cNvPr id="3" name="Content Placeholder 2">
            <a:extLst>
              <a:ext uri="{FF2B5EF4-FFF2-40B4-BE49-F238E27FC236}">
                <a16:creationId xmlns:a16="http://schemas.microsoft.com/office/drawing/2014/main" id="{BD6D0F79-C558-4C26-8BBD-E6DA94F084F1}"/>
              </a:ext>
            </a:extLst>
          </p:cNvPr>
          <p:cNvSpPr>
            <a:spLocks noGrp="1"/>
          </p:cNvSpPr>
          <p:nvPr>
            <p:ph idx="1"/>
          </p:nvPr>
        </p:nvSpPr>
        <p:spPr>
          <a:xfrm>
            <a:off x="1510218" y="2915478"/>
            <a:ext cx="6123034" cy="3511827"/>
          </a:xfrm>
        </p:spPr>
        <p:txBody>
          <a:bodyPr>
            <a:normAutofit fontScale="77500" lnSpcReduction="20000"/>
          </a:bodyPr>
          <a:lstStyle/>
          <a:p>
            <a:pPr algn="l" fontAlgn="base"/>
            <a:endParaRPr lang="en-US" b="0" i="0" dirty="0">
              <a:solidFill>
                <a:srgbClr val="3C4043"/>
              </a:solidFill>
              <a:effectLst/>
              <a:latin typeface="Inter"/>
            </a:endParaRPr>
          </a:p>
          <a:p>
            <a:pPr marL="342900" indent="-342900" algn="l" fontAlgn="base">
              <a:buFont typeface="Wingdings" panose="05000000000000000000" pitchFamily="2" charset="2"/>
              <a:buChar char="q"/>
            </a:pPr>
            <a:r>
              <a:rPr lang="en-US" b="1" i="0" dirty="0" err="1">
                <a:solidFill>
                  <a:srgbClr val="3C4043"/>
                </a:solidFill>
                <a:effectLst/>
                <a:latin typeface="inherit"/>
              </a:rPr>
              <a:t>long_hair</a:t>
            </a:r>
            <a:r>
              <a:rPr lang="en-US" b="0" i="0" dirty="0">
                <a:solidFill>
                  <a:srgbClr val="3C4043"/>
                </a:solidFill>
                <a:effectLst/>
                <a:latin typeface="Inter"/>
              </a:rPr>
              <a:t> </a:t>
            </a:r>
          </a:p>
          <a:p>
            <a:pPr marL="342900" indent="-342900" algn="l" fontAlgn="base">
              <a:buFont typeface="Wingdings" panose="05000000000000000000" pitchFamily="2" charset="2"/>
              <a:buChar char="q"/>
            </a:pPr>
            <a:r>
              <a:rPr lang="en-US" b="1" i="0" dirty="0" err="1">
                <a:solidFill>
                  <a:srgbClr val="3C4043"/>
                </a:solidFill>
                <a:effectLst/>
                <a:latin typeface="inherit"/>
              </a:rPr>
              <a:t>forehead_width_cm</a:t>
            </a:r>
            <a:r>
              <a:rPr lang="en-US" b="0" i="0" dirty="0">
                <a:solidFill>
                  <a:srgbClr val="3C4043"/>
                </a:solidFill>
                <a:effectLst/>
                <a:latin typeface="Inter"/>
              </a:rPr>
              <a:t> </a:t>
            </a:r>
          </a:p>
          <a:p>
            <a:pPr marL="342900" indent="-342900" algn="l" fontAlgn="base">
              <a:buFont typeface="Wingdings" panose="05000000000000000000" pitchFamily="2" charset="2"/>
              <a:buChar char="q"/>
            </a:pPr>
            <a:r>
              <a:rPr lang="en-US" b="1" i="0" dirty="0" err="1">
                <a:solidFill>
                  <a:srgbClr val="3C4043"/>
                </a:solidFill>
                <a:effectLst/>
                <a:latin typeface="inherit"/>
              </a:rPr>
              <a:t>forehead_height_cm</a:t>
            </a:r>
            <a:endParaRPr lang="en-US" b="1" i="0" dirty="0">
              <a:solidFill>
                <a:srgbClr val="3C4043"/>
              </a:solidFill>
              <a:effectLst/>
              <a:latin typeface="inherit"/>
            </a:endParaRPr>
          </a:p>
          <a:p>
            <a:pPr marL="342900" indent="-342900" algn="l" fontAlgn="base">
              <a:buFont typeface="Wingdings" panose="05000000000000000000" pitchFamily="2" charset="2"/>
              <a:buChar char="q"/>
            </a:pPr>
            <a:r>
              <a:rPr lang="en-US" b="1" i="0" dirty="0" err="1">
                <a:solidFill>
                  <a:srgbClr val="3C4043"/>
                </a:solidFill>
                <a:effectLst/>
                <a:latin typeface="inherit"/>
              </a:rPr>
              <a:t>nose_wide</a:t>
            </a:r>
            <a:r>
              <a:rPr lang="en-US" b="0" i="0" dirty="0">
                <a:solidFill>
                  <a:srgbClr val="3C4043"/>
                </a:solidFill>
                <a:effectLst/>
                <a:latin typeface="Inter"/>
              </a:rPr>
              <a:t> </a:t>
            </a:r>
          </a:p>
          <a:p>
            <a:pPr marL="342900" indent="-342900" algn="l" fontAlgn="base">
              <a:buFont typeface="Wingdings" panose="05000000000000000000" pitchFamily="2" charset="2"/>
              <a:buChar char="q"/>
            </a:pPr>
            <a:r>
              <a:rPr lang="en-US" b="1" i="0" dirty="0" err="1">
                <a:solidFill>
                  <a:srgbClr val="3C4043"/>
                </a:solidFill>
                <a:effectLst/>
                <a:latin typeface="inherit"/>
              </a:rPr>
              <a:t>nose_long</a:t>
            </a:r>
            <a:endParaRPr lang="en-US" b="1" i="0" dirty="0">
              <a:solidFill>
                <a:srgbClr val="3C4043"/>
              </a:solidFill>
              <a:effectLst/>
              <a:latin typeface="inherit"/>
            </a:endParaRPr>
          </a:p>
          <a:p>
            <a:pPr marL="342900" indent="-342900" algn="l" fontAlgn="base">
              <a:buFont typeface="Wingdings" panose="05000000000000000000" pitchFamily="2" charset="2"/>
              <a:buChar char="q"/>
            </a:pPr>
            <a:r>
              <a:rPr lang="en-US" b="1" i="0" dirty="0" err="1">
                <a:solidFill>
                  <a:srgbClr val="3C4043"/>
                </a:solidFill>
                <a:effectLst/>
                <a:latin typeface="inherit"/>
              </a:rPr>
              <a:t>lips_thin</a:t>
            </a:r>
            <a:endParaRPr lang="en-US" b="1" i="0" dirty="0">
              <a:solidFill>
                <a:srgbClr val="3C4043"/>
              </a:solidFill>
              <a:effectLst/>
              <a:latin typeface="inherit"/>
            </a:endParaRPr>
          </a:p>
          <a:p>
            <a:pPr marL="342900" indent="-342900" algn="l" fontAlgn="base">
              <a:buFont typeface="Wingdings" panose="05000000000000000000" pitchFamily="2" charset="2"/>
              <a:buChar char="q"/>
            </a:pPr>
            <a:r>
              <a:rPr lang="en-US" b="1" i="0" dirty="0" err="1">
                <a:solidFill>
                  <a:srgbClr val="3C4043"/>
                </a:solidFill>
                <a:effectLst/>
                <a:latin typeface="inherit"/>
              </a:rPr>
              <a:t>distance_nose_to_lip_long</a:t>
            </a:r>
            <a:r>
              <a:rPr lang="en-US" b="0" i="0" dirty="0">
                <a:solidFill>
                  <a:srgbClr val="3C4043"/>
                </a:solidFill>
                <a:effectLst/>
                <a:latin typeface="Inter"/>
              </a:rPr>
              <a:t> </a:t>
            </a:r>
          </a:p>
          <a:p>
            <a:pPr marL="342900" indent="-342900" algn="l" fontAlgn="base">
              <a:buFont typeface="Wingdings" panose="05000000000000000000" pitchFamily="2" charset="2"/>
              <a:buChar char="q"/>
            </a:pPr>
            <a:r>
              <a:rPr lang="en-US" b="1" i="0" dirty="0">
                <a:solidFill>
                  <a:srgbClr val="3C4043"/>
                </a:solidFill>
                <a:effectLst/>
                <a:latin typeface="inherit"/>
              </a:rPr>
              <a:t>gender</a:t>
            </a:r>
            <a:r>
              <a:rPr lang="en-US" b="0" i="0" dirty="0">
                <a:solidFill>
                  <a:srgbClr val="3C4043"/>
                </a:solidFill>
                <a:effectLst/>
                <a:latin typeface="Inter"/>
              </a:rPr>
              <a:t> </a:t>
            </a:r>
            <a:endParaRPr lang="en-US" dirty="0"/>
          </a:p>
        </p:txBody>
      </p:sp>
      <p:sp>
        <p:nvSpPr>
          <p:cNvPr id="4" name="Content Placeholder 2">
            <a:extLst>
              <a:ext uri="{FF2B5EF4-FFF2-40B4-BE49-F238E27FC236}">
                <a16:creationId xmlns:a16="http://schemas.microsoft.com/office/drawing/2014/main" id="{D27515F6-C48D-4459-A7D6-7C36E9EECD90}"/>
              </a:ext>
            </a:extLst>
          </p:cNvPr>
          <p:cNvSpPr txBox="1">
            <a:spLocks/>
          </p:cNvSpPr>
          <p:nvPr/>
        </p:nvSpPr>
        <p:spPr>
          <a:xfrm>
            <a:off x="1161686" y="2364982"/>
            <a:ext cx="5693664" cy="1312231"/>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b="1" dirty="0">
                <a:solidFill>
                  <a:srgbClr val="202124"/>
                </a:solidFill>
                <a:latin typeface="Inter"/>
              </a:rPr>
              <a:t>Content</a:t>
            </a:r>
          </a:p>
          <a:p>
            <a:pPr fontAlgn="base"/>
            <a:r>
              <a:rPr lang="en-US" dirty="0">
                <a:solidFill>
                  <a:srgbClr val="3C4043"/>
                </a:solidFill>
                <a:latin typeface="Inter"/>
              </a:rPr>
              <a:t>This dataset contains 7 features and a label column.</a:t>
            </a:r>
          </a:p>
        </p:txBody>
      </p:sp>
    </p:spTree>
    <p:extLst>
      <p:ext uri="{BB962C8B-B14F-4D97-AF65-F5344CB8AC3E}">
        <p14:creationId xmlns:p14="http://schemas.microsoft.com/office/powerpoint/2010/main" val="242740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a:t>Accuracy</a:t>
            </a:r>
          </a:p>
        </p:txBody>
      </p:sp>
    </p:spTree>
    <p:extLst>
      <p:ext uri="{BB962C8B-B14F-4D97-AF65-F5344CB8AC3E}">
        <p14:creationId xmlns:p14="http://schemas.microsoft.com/office/powerpoint/2010/main" val="1630142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D04B57-317B-4681-A4B3-03F691B7C949}"/>
              </a:ext>
            </a:extLst>
          </p:cNvPr>
          <p:cNvSpPr>
            <a:spLocks noGrp="1"/>
          </p:cNvSpPr>
          <p:nvPr>
            <p:ph type="title"/>
          </p:nvPr>
        </p:nvSpPr>
        <p:spPr>
          <a:xfrm>
            <a:off x="886796" y="839047"/>
            <a:ext cx="6194488" cy="2580596"/>
          </a:xfrm>
        </p:spPr>
        <p:txBody>
          <a:bodyPr/>
          <a:lstStyle/>
          <a:p>
            <a:r>
              <a:rPr lang="en-US" dirty="0"/>
              <a:t>Test loss and accuracy </a:t>
            </a:r>
          </a:p>
        </p:txBody>
      </p:sp>
      <p:pic>
        <p:nvPicPr>
          <p:cNvPr id="7" name="Content Placeholder 6">
            <a:extLst>
              <a:ext uri="{FF2B5EF4-FFF2-40B4-BE49-F238E27FC236}">
                <a16:creationId xmlns:a16="http://schemas.microsoft.com/office/drawing/2014/main" id="{333D0307-6CAF-4F3F-AB5F-858A98865896}"/>
              </a:ext>
            </a:extLst>
          </p:cNvPr>
          <p:cNvPicPr>
            <a:picLocks noGrp="1" noChangeAspect="1"/>
          </p:cNvPicPr>
          <p:nvPr>
            <p:ph idx="1"/>
          </p:nvPr>
        </p:nvPicPr>
        <p:blipFill>
          <a:blip r:embed="rId2"/>
          <a:stretch>
            <a:fillRect/>
          </a:stretch>
        </p:blipFill>
        <p:spPr>
          <a:xfrm>
            <a:off x="886796" y="3815844"/>
            <a:ext cx="10160545" cy="1840677"/>
          </a:xfrm>
        </p:spPr>
      </p:pic>
      <p:sp>
        <p:nvSpPr>
          <p:cNvPr id="8" name="Rectangle 7">
            <a:extLst>
              <a:ext uri="{FF2B5EF4-FFF2-40B4-BE49-F238E27FC236}">
                <a16:creationId xmlns:a16="http://schemas.microsoft.com/office/drawing/2014/main" id="{9938F2D5-EFA2-4BF8-BF65-786EEB7F6A3D}"/>
              </a:ext>
            </a:extLst>
          </p:cNvPr>
          <p:cNvSpPr/>
          <p:nvPr/>
        </p:nvSpPr>
        <p:spPr>
          <a:xfrm>
            <a:off x="2573079" y="5273749"/>
            <a:ext cx="1041991" cy="365760"/>
          </a:xfrm>
          <a:prstGeom prst="rect">
            <a:avLst/>
          </a:prstGeom>
          <a:noFill/>
          <a:ln w="38100">
            <a:solidFill>
              <a:srgbClr val="F5CD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1074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a:t>Confusion Matrix</a:t>
            </a:r>
          </a:p>
        </p:txBody>
      </p:sp>
    </p:spTree>
    <p:extLst>
      <p:ext uri="{BB962C8B-B14F-4D97-AF65-F5344CB8AC3E}">
        <p14:creationId xmlns:p14="http://schemas.microsoft.com/office/powerpoint/2010/main" val="370547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A2874-B1B1-4404-AAA1-DA09FC405DCB}"/>
              </a:ext>
            </a:extLst>
          </p:cNvPr>
          <p:cNvSpPr>
            <a:spLocks noGrp="1"/>
          </p:cNvSpPr>
          <p:nvPr>
            <p:ph type="title"/>
          </p:nvPr>
        </p:nvSpPr>
        <p:spPr>
          <a:xfrm>
            <a:off x="489644" y="518855"/>
            <a:ext cx="6527800" cy="1527785"/>
          </a:xfrm>
        </p:spPr>
        <p:txBody>
          <a:bodyPr/>
          <a:lstStyle/>
          <a:p>
            <a:r>
              <a:rPr lang="en-US" dirty="0"/>
              <a:t>Confusion matrix</a:t>
            </a:r>
          </a:p>
        </p:txBody>
      </p:sp>
      <p:pic>
        <p:nvPicPr>
          <p:cNvPr id="6" name="Content Placeholder 5">
            <a:extLst>
              <a:ext uri="{FF2B5EF4-FFF2-40B4-BE49-F238E27FC236}">
                <a16:creationId xmlns:a16="http://schemas.microsoft.com/office/drawing/2014/main" id="{B8CF1C69-0E87-4988-9734-CB45C740E6A9}"/>
              </a:ext>
            </a:extLst>
          </p:cNvPr>
          <p:cNvPicPr>
            <a:picLocks noGrp="1" noChangeAspect="1"/>
          </p:cNvPicPr>
          <p:nvPr>
            <p:ph idx="1"/>
          </p:nvPr>
        </p:nvPicPr>
        <p:blipFill>
          <a:blip r:embed="rId2"/>
          <a:stretch>
            <a:fillRect/>
          </a:stretch>
        </p:blipFill>
        <p:spPr>
          <a:xfrm>
            <a:off x="7017444" y="2459208"/>
            <a:ext cx="3987114" cy="3458028"/>
          </a:xfrm>
          <a:prstGeom prst="rect">
            <a:avLst/>
          </a:prstGeom>
        </p:spPr>
      </p:pic>
      <p:pic>
        <p:nvPicPr>
          <p:cNvPr id="8" name="Picture 7">
            <a:extLst>
              <a:ext uri="{FF2B5EF4-FFF2-40B4-BE49-F238E27FC236}">
                <a16:creationId xmlns:a16="http://schemas.microsoft.com/office/drawing/2014/main" id="{B5E8D631-48AF-44A6-B9A8-15CABD8A6614}"/>
              </a:ext>
            </a:extLst>
          </p:cNvPr>
          <p:cNvPicPr>
            <a:picLocks noChangeAspect="1"/>
          </p:cNvPicPr>
          <p:nvPr/>
        </p:nvPicPr>
        <p:blipFill>
          <a:blip r:embed="rId3"/>
          <a:stretch>
            <a:fillRect/>
          </a:stretch>
        </p:blipFill>
        <p:spPr>
          <a:xfrm>
            <a:off x="787317" y="2459208"/>
            <a:ext cx="5210477" cy="1939583"/>
          </a:xfrm>
          <a:prstGeom prst="rect">
            <a:avLst/>
          </a:prstGeom>
        </p:spPr>
      </p:pic>
    </p:spTree>
    <p:extLst>
      <p:ext uri="{BB962C8B-B14F-4D97-AF65-F5344CB8AC3E}">
        <p14:creationId xmlns:p14="http://schemas.microsoft.com/office/powerpoint/2010/main" val="237055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006511"/>
            <a:ext cx="6400800" cy="2844977"/>
          </a:xfrm>
        </p:spPr>
        <p:txBody>
          <a:bodyPr/>
          <a:lstStyle/>
          <a:p>
            <a:r>
              <a:rPr lang="en-US" dirty="0"/>
              <a:t>Data discovery</a:t>
            </a: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9" name="Picture 8">
            <a:extLst>
              <a:ext uri="{FF2B5EF4-FFF2-40B4-BE49-F238E27FC236}">
                <a16:creationId xmlns:a16="http://schemas.microsoft.com/office/drawing/2014/main" id="{4239FCDE-4DF9-4177-848A-0738043E633A}"/>
              </a:ext>
            </a:extLst>
          </p:cNvPr>
          <p:cNvPicPr>
            <a:picLocks noChangeAspect="1"/>
          </p:cNvPicPr>
          <p:nvPr/>
        </p:nvPicPr>
        <p:blipFill>
          <a:blip r:embed="rId2"/>
          <a:stretch>
            <a:fillRect/>
          </a:stretch>
        </p:blipFill>
        <p:spPr>
          <a:xfrm>
            <a:off x="628529" y="3034353"/>
            <a:ext cx="11175543" cy="3287474"/>
          </a:xfrm>
          <a:prstGeom prst="rect">
            <a:avLst/>
          </a:prstGeom>
        </p:spPr>
      </p:pic>
      <p:sp>
        <p:nvSpPr>
          <p:cNvPr id="16" name="Text Placeholder 3">
            <a:extLst>
              <a:ext uri="{FF2B5EF4-FFF2-40B4-BE49-F238E27FC236}">
                <a16:creationId xmlns:a16="http://schemas.microsoft.com/office/drawing/2014/main" id="{106F78B7-CB98-4909-B4EA-5A02BEE2038C}"/>
              </a:ext>
            </a:extLst>
          </p:cNvPr>
          <p:cNvSpPr txBox="1">
            <a:spLocks/>
          </p:cNvSpPr>
          <p:nvPr/>
        </p:nvSpPr>
        <p:spPr>
          <a:xfrm>
            <a:off x="2276625" y="1965196"/>
            <a:ext cx="2087557" cy="864804"/>
          </a:xfrm>
          <a:prstGeom prst="rect">
            <a:avLst/>
          </a:prstGeom>
        </p:spPr>
        <p:txBody>
          <a:bodyPr vert="horz" lIns="0" tIns="45720" rIns="0" bIns="45720" rtlCol="0" anchor="ctr"/>
          <a:lstStyle>
            <a:defPPr>
              <a:defRPr lang="en-US"/>
            </a:defPPr>
            <a:lvl1pPr marL="0" algn="l" defTabSz="457200" rtl="0" eaLnBrk="1" latinLnBrk="0" hangingPunct="1">
              <a:defRPr sz="1200" kern="1200">
                <a:solidFill>
                  <a:schemeClr val="accent6"/>
                </a:solidFill>
                <a:latin typeface="+mn-lt"/>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800" dirty="0"/>
              <a:t>Head()</a:t>
            </a: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E8A16D-2A93-413F-980A-ED27FA78725B}"/>
              </a:ext>
            </a:extLst>
          </p:cNvPr>
          <p:cNvSpPr>
            <a:spLocks noGrp="1"/>
          </p:cNvSpPr>
          <p:nvPr>
            <p:ph type="title"/>
          </p:nvPr>
        </p:nvSpPr>
        <p:spPr/>
        <p:txBody>
          <a:bodyPr/>
          <a:lstStyle/>
          <a:p>
            <a:r>
              <a:rPr lang="en-US" dirty="0"/>
              <a:t>Information of the data </a:t>
            </a:r>
          </a:p>
        </p:txBody>
      </p:sp>
      <p:sp>
        <p:nvSpPr>
          <p:cNvPr id="11" name="Picture Placeholder 10">
            <a:extLst>
              <a:ext uri="{FF2B5EF4-FFF2-40B4-BE49-F238E27FC236}">
                <a16:creationId xmlns:a16="http://schemas.microsoft.com/office/drawing/2014/main" id="{E14BAE56-DA94-4586-8A67-3F6091F2568F}"/>
              </a:ext>
            </a:extLst>
          </p:cNvPr>
          <p:cNvSpPr>
            <a:spLocks noGrp="1"/>
          </p:cNvSpPr>
          <p:nvPr>
            <p:ph type="pic" sz="quarter" idx="23"/>
          </p:nvPr>
        </p:nvSpPr>
        <p:spPr/>
      </p:sp>
      <p:sp>
        <p:nvSpPr>
          <p:cNvPr id="5" name="Text Placeholder 4">
            <a:extLst>
              <a:ext uri="{FF2B5EF4-FFF2-40B4-BE49-F238E27FC236}">
                <a16:creationId xmlns:a16="http://schemas.microsoft.com/office/drawing/2014/main" id="{55E9728F-CD88-473C-A92F-2F856A63A2F6}"/>
              </a:ext>
            </a:extLst>
          </p:cNvPr>
          <p:cNvSpPr>
            <a:spLocks noGrp="1"/>
          </p:cNvSpPr>
          <p:nvPr>
            <p:ph type="body" idx="1"/>
          </p:nvPr>
        </p:nvSpPr>
        <p:spPr/>
        <p:txBody>
          <a:bodyPr/>
          <a:lstStyle/>
          <a:p>
            <a:r>
              <a:rPr lang="en-US" dirty="0"/>
              <a:t>Data information</a:t>
            </a:r>
          </a:p>
        </p:txBody>
      </p:sp>
      <p:sp>
        <p:nvSpPr>
          <p:cNvPr id="13" name="Picture Placeholder 12">
            <a:extLst>
              <a:ext uri="{FF2B5EF4-FFF2-40B4-BE49-F238E27FC236}">
                <a16:creationId xmlns:a16="http://schemas.microsoft.com/office/drawing/2014/main" id="{FD6BCB96-86CF-4854-9343-D52273598F55}"/>
              </a:ext>
            </a:extLst>
          </p:cNvPr>
          <p:cNvSpPr>
            <a:spLocks noGrp="1"/>
          </p:cNvSpPr>
          <p:nvPr>
            <p:ph type="pic" sz="quarter" idx="25"/>
          </p:nvPr>
        </p:nvSpPr>
        <p:spPr/>
      </p:sp>
      <p:sp>
        <p:nvSpPr>
          <p:cNvPr id="6" name="Text Placeholder 5">
            <a:extLst>
              <a:ext uri="{FF2B5EF4-FFF2-40B4-BE49-F238E27FC236}">
                <a16:creationId xmlns:a16="http://schemas.microsoft.com/office/drawing/2014/main" id="{AB3E041C-5018-41EF-9BD4-424E06E14EC2}"/>
              </a:ext>
            </a:extLst>
          </p:cNvPr>
          <p:cNvSpPr>
            <a:spLocks noGrp="1"/>
          </p:cNvSpPr>
          <p:nvPr>
            <p:ph type="body" sz="quarter" idx="15"/>
          </p:nvPr>
        </p:nvSpPr>
        <p:spPr/>
        <p:txBody>
          <a:bodyPr/>
          <a:lstStyle/>
          <a:p>
            <a:r>
              <a:rPr lang="en-US" dirty="0"/>
              <a:t>Null values </a:t>
            </a:r>
          </a:p>
        </p:txBody>
      </p:sp>
      <p:sp>
        <p:nvSpPr>
          <p:cNvPr id="12" name="Picture Placeholder 11">
            <a:extLst>
              <a:ext uri="{FF2B5EF4-FFF2-40B4-BE49-F238E27FC236}">
                <a16:creationId xmlns:a16="http://schemas.microsoft.com/office/drawing/2014/main" id="{38370E0A-5836-4EAB-A1DA-68B59F58166E}"/>
              </a:ext>
            </a:extLst>
          </p:cNvPr>
          <p:cNvSpPr>
            <a:spLocks noGrp="1"/>
          </p:cNvSpPr>
          <p:nvPr>
            <p:ph type="pic" sz="quarter" idx="24"/>
          </p:nvPr>
        </p:nvSpPr>
        <p:spPr/>
      </p:sp>
      <p:sp>
        <p:nvSpPr>
          <p:cNvPr id="7" name="Text Placeholder 6">
            <a:extLst>
              <a:ext uri="{FF2B5EF4-FFF2-40B4-BE49-F238E27FC236}">
                <a16:creationId xmlns:a16="http://schemas.microsoft.com/office/drawing/2014/main" id="{0423545A-6371-43EF-ABA5-3A5DEF967B0B}"/>
              </a:ext>
            </a:extLst>
          </p:cNvPr>
          <p:cNvSpPr>
            <a:spLocks noGrp="1"/>
          </p:cNvSpPr>
          <p:nvPr>
            <p:ph type="body" sz="quarter" idx="17"/>
          </p:nvPr>
        </p:nvSpPr>
        <p:spPr/>
        <p:txBody>
          <a:bodyPr/>
          <a:lstStyle/>
          <a:p>
            <a:r>
              <a:rPr lang="en-US" dirty="0"/>
              <a:t>Value Count </a:t>
            </a:r>
          </a:p>
        </p:txBody>
      </p:sp>
      <p:pic>
        <p:nvPicPr>
          <p:cNvPr id="14" name="Picture 13">
            <a:extLst>
              <a:ext uri="{FF2B5EF4-FFF2-40B4-BE49-F238E27FC236}">
                <a16:creationId xmlns:a16="http://schemas.microsoft.com/office/drawing/2014/main" id="{E4796EFC-7B2F-4785-BAC8-80ECC538E5E1}"/>
              </a:ext>
            </a:extLst>
          </p:cNvPr>
          <p:cNvPicPr>
            <a:picLocks noChangeAspect="1"/>
          </p:cNvPicPr>
          <p:nvPr/>
        </p:nvPicPr>
        <p:blipFill>
          <a:blip r:embed="rId2"/>
          <a:stretch>
            <a:fillRect/>
          </a:stretch>
        </p:blipFill>
        <p:spPr>
          <a:xfrm>
            <a:off x="4582397" y="3876511"/>
            <a:ext cx="3051590" cy="2429534"/>
          </a:xfrm>
          <a:prstGeom prst="rect">
            <a:avLst/>
          </a:prstGeom>
        </p:spPr>
      </p:pic>
      <p:pic>
        <p:nvPicPr>
          <p:cNvPr id="15" name="Picture 14">
            <a:extLst>
              <a:ext uri="{FF2B5EF4-FFF2-40B4-BE49-F238E27FC236}">
                <a16:creationId xmlns:a16="http://schemas.microsoft.com/office/drawing/2014/main" id="{C73A25EA-E561-4233-8E56-B8CE75AB8644}"/>
              </a:ext>
            </a:extLst>
          </p:cNvPr>
          <p:cNvPicPr>
            <a:picLocks noChangeAspect="1"/>
          </p:cNvPicPr>
          <p:nvPr/>
        </p:nvPicPr>
        <p:blipFill>
          <a:blip r:embed="rId3"/>
          <a:stretch>
            <a:fillRect/>
          </a:stretch>
        </p:blipFill>
        <p:spPr>
          <a:xfrm>
            <a:off x="855414" y="3978308"/>
            <a:ext cx="3044052" cy="2327738"/>
          </a:xfrm>
          <a:prstGeom prst="rect">
            <a:avLst/>
          </a:prstGeom>
        </p:spPr>
      </p:pic>
      <p:pic>
        <p:nvPicPr>
          <p:cNvPr id="16" name="Picture 15">
            <a:extLst>
              <a:ext uri="{FF2B5EF4-FFF2-40B4-BE49-F238E27FC236}">
                <a16:creationId xmlns:a16="http://schemas.microsoft.com/office/drawing/2014/main" id="{A5B9D5DB-8A4F-45C7-BEED-25F6281BFA31}"/>
              </a:ext>
            </a:extLst>
          </p:cNvPr>
          <p:cNvPicPr>
            <a:picLocks noChangeAspect="1"/>
          </p:cNvPicPr>
          <p:nvPr/>
        </p:nvPicPr>
        <p:blipFill>
          <a:blip r:embed="rId4"/>
          <a:stretch>
            <a:fillRect/>
          </a:stretch>
        </p:blipFill>
        <p:spPr>
          <a:xfrm>
            <a:off x="8323672" y="4429020"/>
            <a:ext cx="2842688" cy="1330895"/>
          </a:xfrm>
          <a:prstGeom prst="rect">
            <a:avLst/>
          </a:prstGeom>
        </p:spPr>
      </p:pic>
    </p:spTree>
    <p:extLst>
      <p:ext uri="{BB962C8B-B14F-4D97-AF65-F5344CB8AC3E}">
        <p14:creationId xmlns:p14="http://schemas.microsoft.com/office/powerpoint/2010/main" val="86114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F769133-1648-40F4-9257-3ACEDCFD8E79}"/>
              </a:ext>
            </a:extLst>
          </p:cNvPr>
          <p:cNvPicPr>
            <a:picLocks noChangeAspect="1"/>
          </p:cNvPicPr>
          <p:nvPr/>
        </p:nvPicPr>
        <p:blipFill>
          <a:blip r:embed="rId2"/>
          <a:stretch>
            <a:fillRect/>
          </a:stretch>
        </p:blipFill>
        <p:spPr>
          <a:xfrm>
            <a:off x="792540" y="2716697"/>
            <a:ext cx="10842870" cy="3703250"/>
          </a:xfrm>
          <a:prstGeom prst="rect">
            <a:avLst/>
          </a:prstGeom>
        </p:spPr>
      </p:pic>
      <p:sp>
        <p:nvSpPr>
          <p:cNvPr id="25" name="Title 24">
            <a:extLst>
              <a:ext uri="{FF2B5EF4-FFF2-40B4-BE49-F238E27FC236}">
                <a16:creationId xmlns:a16="http://schemas.microsoft.com/office/drawing/2014/main" id="{A63A9EFF-7FCB-45BD-B791-2FF7AEC0F940}"/>
              </a:ext>
            </a:extLst>
          </p:cNvPr>
          <p:cNvSpPr>
            <a:spLocks noGrp="1"/>
          </p:cNvSpPr>
          <p:nvPr>
            <p:ph type="title"/>
          </p:nvPr>
        </p:nvSpPr>
        <p:spPr>
          <a:xfrm>
            <a:off x="290945" y="228979"/>
            <a:ext cx="7745615" cy="1953663"/>
          </a:xfrm>
        </p:spPr>
        <p:txBody>
          <a:bodyPr/>
          <a:lstStyle/>
          <a:p>
            <a:r>
              <a:rPr lang="en-US" dirty="0"/>
              <a:t>Description of the data </a:t>
            </a:r>
          </a:p>
        </p:txBody>
      </p:sp>
    </p:spTree>
    <p:extLst>
      <p:ext uri="{BB962C8B-B14F-4D97-AF65-F5344CB8AC3E}">
        <p14:creationId xmlns:p14="http://schemas.microsoft.com/office/powerpoint/2010/main" val="93812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271091"/>
            <a:ext cx="6400800" cy="2844977"/>
          </a:xfrm>
        </p:spPr>
        <p:txBody>
          <a:bodyPr/>
          <a:lstStyle/>
          <a:p>
            <a:r>
              <a:rPr lang="en-US" dirty="0"/>
              <a:t>Exploratory Data Analysis</a:t>
            </a:r>
          </a:p>
        </p:txBody>
      </p:sp>
    </p:spTree>
    <p:extLst>
      <p:ext uri="{BB962C8B-B14F-4D97-AF65-F5344CB8AC3E}">
        <p14:creationId xmlns:p14="http://schemas.microsoft.com/office/powerpoint/2010/main" val="158813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pic>
        <p:nvPicPr>
          <p:cNvPr id="23" name="Picture 22">
            <a:extLst>
              <a:ext uri="{FF2B5EF4-FFF2-40B4-BE49-F238E27FC236}">
                <a16:creationId xmlns:a16="http://schemas.microsoft.com/office/drawing/2014/main" id="{BA7E449C-1F14-48CF-99F1-DB09F5407F8B}"/>
              </a:ext>
            </a:extLst>
          </p:cNvPr>
          <p:cNvPicPr>
            <a:picLocks noChangeAspect="1"/>
          </p:cNvPicPr>
          <p:nvPr/>
        </p:nvPicPr>
        <p:blipFill>
          <a:blip r:embed="rId2"/>
          <a:stretch>
            <a:fillRect/>
          </a:stretch>
        </p:blipFill>
        <p:spPr>
          <a:xfrm>
            <a:off x="5743409" y="2962382"/>
            <a:ext cx="5686591" cy="3583601"/>
          </a:xfrm>
          <a:prstGeom prst="rect">
            <a:avLst/>
          </a:prstGeom>
        </p:spPr>
      </p:pic>
      <p:pic>
        <p:nvPicPr>
          <p:cNvPr id="35" name="Picture 2">
            <a:extLst>
              <a:ext uri="{FF2B5EF4-FFF2-40B4-BE49-F238E27FC236}">
                <a16:creationId xmlns:a16="http://schemas.microsoft.com/office/drawing/2014/main" id="{2C0C52BB-EA24-4A7C-9DA5-F26240EF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43" b="243"/>
          <a:stretch>
            <a:fillRect/>
          </a:stretch>
        </p:blipFill>
        <p:spPr bwMode="auto">
          <a:xfrm>
            <a:off x="1258719" y="2887776"/>
            <a:ext cx="3736545" cy="373281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6" name="Text Placeholder 10">
            <a:extLst>
              <a:ext uri="{FF2B5EF4-FFF2-40B4-BE49-F238E27FC236}">
                <a16:creationId xmlns:a16="http://schemas.microsoft.com/office/drawing/2014/main" id="{8B628D42-1F71-4810-A7B8-E62908795B95}"/>
              </a:ext>
            </a:extLst>
          </p:cNvPr>
          <p:cNvSpPr>
            <a:spLocks noGrp="1"/>
          </p:cNvSpPr>
          <p:nvPr>
            <p:ph type="body" idx="1"/>
          </p:nvPr>
        </p:nvSpPr>
        <p:spPr>
          <a:xfrm>
            <a:off x="3618714" y="955964"/>
            <a:ext cx="6819761" cy="1166724"/>
          </a:xfrm>
        </p:spPr>
        <p:txBody>
          <a:bodyPr/>
          <a:lstStyle/>
          <a:p>
            <a:r>
              <a:rPr lang="en-US" sz="3200" dirty="0"/>
              <a:t>Understanding the gender column </a:t>
            </a: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85AE5E0-EF46-4842-A24E-2D032C171265}"/>
              </a:ext>
            </a:extLst>
          </p:cNvPr>
          <p:cNvSpPr>
            <a:spLocks noGrp="1"/>
          </p:cNvSpPr>
          <p:nvPr>
            <p:ph type="title"/>
          </p:nvPr>
        </p:nvSpPr>
        <p:spPr>
          <a:xfrm>
            <a:off x="166254" y="-856828"/>
            <a:ext cx="9871363" cy="2628053"/>
          </a:xfrm>
        </p:spPr>
        <p:txBody>
          <a:bodyPr/>
          <a:lstStyle/>
          <a:p>
            <a:r>
              <a:rPr lang="en-US" dirty="0"/>
              <a:t>Chart for long hair “female”</a:t>
            </a:r>
          </a:p>
        </p:txBody>
      </p:sp>
      <p:sp>
        <p:nvSpPr>
          <p:cNvPr id="3" name="Slide Number Placeholder 2">
            <a:extLst>
              <a:ext uri="{FF2B5EF4-FFF2-40B4-BE49-F238E27FC236}">
                <a16:creationId xmlns:a16="http://schemas.microsoft.com/office/drawing/2014/main" id="{1F280C57-76B8-4C9D-B866-D541720CC48B}"/>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2052" name="Picture 4">
            <a:extLst>
              <a:ext uri="{FF2B5EF4-FFF2-40B4-BE49-F238E27FC236}">
                <a16:creationId xmlns:a16="http://schemas.microsoft.com/office/drawing/2014/main" id="{C8AE3E6F-91AC-43EE-B459-DD460F0F8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483" y="1771224"/>
            <a:ext cx="7028584" cy="4930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0664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{5A8F36B6-2E1B-42BF-A042-DBAD5AB00183}tf78438558_win32</Template>
  <TotalTime>1129</TotalTime>
  <Words>469</Words>
  <Application>Microsoft Office PowerPoint</Application>
  <PresentationFormat>Widescreen</PresentationFormat>
  <Paragraphs>72</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Calibri</vt:lpstr>
      <vt:lpstr>Courier New</vt:lpstr>
      <vt:lpstr>inherit</vt:lpstr>
      <vt:lpstr>Inter</vt:lpstr>
      <vt:lpstr>Sabon Next LT</vt:lpstr>
      <vt:lpstr>Söhne</vt:lpstr>
      <vt:lpstr>Wingdings</vt:lpstr>
      <vt:lpstr>Custom</vt:lpstr>
      <vt:lpstr>Gender Classification  </vt:lpstr>
      <vt:lpstr>DataSet</vt:lpstr>
      <vt:lpstr>Data discovery</vt:lpstr>
      <vt:lpstr>PowerPoint Presentation</vt:lpstr>
      <vt:lpstr>Information of the data </vt:lpstr>
      <vt:lpstr>Description of the data </vt:lpstr>
      <vt:lpstr>Exploratory Data Analysis</vt:lpstr>
      <vt:lpstr>PowerPoint Presentation</vt:lpstr>
      <vt:lpstr>Chart for long hair “female”</vt:lpstr>
      <vt:lpstr>Chart for long hair “MAle”</vt:lpstr>
      <vt:lpstr>Forehead width and forehead height  </vt:lpstr>
      <vt:lpstr>Data Cleaning and Processing</vt:lpstr>
      <vt:lpstr>Data conversion</vt:lpstr>
      <vt:lpstr>Trainig / testing </vt:lpstr>
      <vt:lpstr>Splitting input and output </vt:lpstr>
      <vt:lpstr>Scaling the data </vt:lpstr>
      <vt:lpstr>Building the model </vt:lpstr>
      <vt:lpstr>Binary neural network </vt:lpstr>
      <vt:lpstr>Creating the layer </vt:lpstr>
      <vt:lpstr>Accuracy</vt:lpstr>
      <vt:lpstr>Test loss and accuracy </vt:lpstr>
      <vt:lpstr>Confusion Matrix</vt:lpstr>
      <vt:lpstr>Confusion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Classification</dc:title>
  <dc:subject/>
  <dc:creator>WURUD ABID</dc:creator>
  <cp:lastModifiedBy>WURUD ABID</cp:lastModifiedBy>
  <cp:revision>2</cp:revision>
  <dcterms:created xsi:type="dcterms:W3CDTF">2023-10-14T14:55:47Z</dcterms:created>
  <dcterms:modified xsi:type="dcterms:W3CDTF">2023-10-15T09:45:18Z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