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70" r:id="rId9"/>
    <p:sldId id="271" r:id="rId10"/>
    <p:sldId id="269" r:id="rId11"/>
    <p:sldId id="260" r:id="rId12"/>
    <p:sldId id="272" r:id="rId13"/>
    <p:sldId id="274" r:id="rId14"/>
    <p:sldId id="273" r:id="rId15"/>
    <p:sldId id="262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BE620-C54C-4817-AD73-037A766A50FE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BF04A-6DCF-429A-AD3A-1F6B16DF69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5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BF04A-6DCF-429A-AD3A-1F6B16DF6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36F9-1B66-4909-8148-85305698BAD8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5615-1F18-4541-B615-CFF3BBD52148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6B35-F7F4-40E0-BEEA-A4829A6429C9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96E9-D2CA-434E-94C3-39AFAEADE96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CFD2-167D-49EE-A80E-F32ED273593E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AAF6-F357-41E2-B0FE-B96601AF5FDF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7CEB-15E4-42A1-8392-63949C0F6433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2EE-A8FB-4266-911A-C7BFEB3F5898}" type="datetime1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4D1A-AE8E-450A-9FC2-02ED9FCAB550}" type="datetime1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8BB4F1-2020-4D14-8918-E107D76EA65E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9C80-0D1C-4119-84C9-AB2E44D275F6}" type="datetime1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2F9D4C-0855-488A-BB91-D9746639A194}" type="datetime1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8A56C8-6929-4A5D-AE04-2312695F807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420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Frameworks de separação de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camadas 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BB9C5F-EFA1-4FF2-9BE7-F0701F22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4" name="Picture 6" descr="Spring | Home">
            <a:extLst>
              <a:ext uri="{FF2B5EF4-FFF2-40B4-BE49-F238E27FC236}">
                <a16:creationId xmlns:a16="http://schemas.microsoft.com/office/drawing/2014/main" id="{E5AC7943-5AC8-4BBB-B37B-1F5F4E6F4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9348"/>
          <a:stretch/>
        </p:blipFill>
        <p:spPr bwMode="auto">
          <a:xfrm>
            <a:off x="8254215" y="2685183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FE1580-1313-4B53-AA84-A323F52B3EAA}"/>
              </a:ext>
            </a:extLst>
          </p:cNvPr>
          <p:cNvSpPr txBox="1"/>
          <p:nvPr/>
        </p:nvSpPr>
        <p:spPr>
          <a:xfrm>
            <a:off x="1200149" y="2370087"/>
            <a:ext cx="738187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Compatível com vários dispositivos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Bastante</a:t>
            </a:r>
            <a:r>
              <a:rPr lang="en-US" sz="2400" dirty="0">
                <a:latin typeface="+mj-lt"/>
              </a:rPr>
              <a:t> modular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Dispõe</a:t>
            </a:r>
            <a:r>
              <a:rPr lang="en-US" sz="2400" dirty="0">
                <a:latin typeface="+mj-lt"/>
              </a:rPr>
              <a:t> interface de </a:t>
            </a:r>
            <a:r>
              <a:rPr lang="en-US" sz="2400" dirty="0" err="1">
                <a:latin typeface="+mj-lt"/>
              </a:rPr>
              <a:t>manutenção</a:t>
            </a:r>
            <a:r>
              <a:rPr lang="en-US" sz="2400" dirty="0">
                <a:latin typeface="+mj-lt"/>
              </a:rPr>
              <a:t> de </a:t>
            </a:r>
            <a:r>
              <a:rPr lang="en-US" sz="2400" dirty="0" err="1">
                <a:latin typeface="+mj-lt"/>
              </a:rPr>
              <a:t>transações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400" dirty="0">
                <a:latin typeface="+mj-lt"/>
              </a:rPr>
              <a:t>Disponibiliza soluções </a:t>
            </a:r>
            <a:r>
              <a:rPr lang="pt-PT" sz="2400" dirty="0" err="1">
                <a:latin typeface="+mj-lt"/>
              </a:rPr>
              <a:t>opinitivas</a:t>
            </a:r>
            <a:r>
              <a:rPr lang="pt-PT" sz="2400" dirty="0">
                <a:latin typeface="+mj-lt"/>
              </a:rPr>
              <a:t> </a:t>
            </a:r>
            <a:endParaRPr lang="pt-PT" sz="2400" i="1" dirty="0">
              <a:latin typeface="+mj-lt"/>
            </a:endParaRPr>
          </a:p>
          <a:p>
            <a:endParaRPr lang="pt-PT" sz="2000" i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8695F5F-B02E-40AB-8ACA-B875B7A1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4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6D6DB05D-883B-412E-B073-07AEE523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55" y="2768838"/>
            <a:ext cx="2713619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A07D45-29D6-4809-8E09-DFAC98E3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42" y="2438400"/>
            <a:ext cx="2712915" cy="24605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odetomic-api-swagger - npm">
            <a:extLst>
              <a:ext uri="{FF2B5EF4-FFF2-40B4-BE49-F238E27FC236}">
                <a16:creationId xmlns:a16="http://schemas.microsoft.com/office/drawing/2014/main" id="{FB50526D-731E-4F36-A203-91484909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768837"/>
            <a:ext cx="2524125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2262786-881E-4548-91C2-85213168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4" name="Picture 2" descr="hibernate-manytoone-e-onetomany-como-implementar-de-forma-correta ⋆ JDev  Treinamento on-line">
            <a:extLst>
              <a:ext uri="{FF2B5EF4-FFF2-40B4-BE49-F238E27FC236}">
                <a16:creationId xmlns:a16="http://schemas.microsoft.com/office/drawing/2014/main" id="{6D6DB05D-883B-412E-B073-07AEE523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655" y="2768838"/>
            <a:ext cx="2713619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B56283-9B09-438D-9E48-41E10A94EE42}"/>
              </a:ext>
            </a:extLst>
          </p:cNvPr>
          <p:cNvSpPr txBox="1"/>
          <p:nvPr/>
        </p:nvSpPr>
        <p:spPr>
          <a:xfrm>
            <a:off x="4438651" y="2205801"/>
            <a:ext cx="77533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Framework open source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Maior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perfomance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Queries </a:t>
            </a:r>
            <a:r>
              <a:rPr lang="en-US" sz="2000" dirty="0" err="1">
                <a:latin typeface="+mj-lt"/>
              </a:rPr>
              <a:t>independentes</a:t>
            </a:r>
            <a:r>
              <a:rPr lang="en-US" sz="2000" dirty="0">
                <a:latin typeface="+mj-lt"/>
              </a:rPr>
              <a:t> da base de dados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Independente da base de dados</a:t>
            </a:r>
          </a:p>
          <a:p>
            <a:endParaRPr lang="pt-PT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Criação automática de tabelas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Minimiza o acesso à base de dados  - "smart fetching"</a:t>
            </a:r>
            <a:endParaRPr lang="pt-PT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4D9CD353-4F0E-45C1-A112-1E54C591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3A07D45-29D6-4809-8E09-DFAC98E3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42" y="2438400"/>
            <a:ext cx="2712915" cy="24605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EEC57B-F033-4DC7-BB50-C8C46142E3DC}"/>
              </a:ext>
            </a:extLst>
          </p:cNvPr>
          <p:cNvSpPr txBox="1"/>
          <p:nvPr/>
        </p:nvSpPr>
        <p:spPr>
          <a:xfrm>
            <a:off x="443767" y="2545290"/>
            <a:ext cx="4295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Simplicidade e rapidez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Código </a:t>
            </a:r>
            <a:r>
              <a:rPr lang="en-US" sz="2000" dirty="0" err="1">
                <a:latin typeface="+mj-lt"/>
              </a:rPr>
              <a:t>aberto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procedimentos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armazenados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Portabilidade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06E21C-AC3D-48E3-8ACA-33DC1DAA1CD5}"/>
              </a:ext>
            </a:extLst>
          </p:cNvPr>
          <p:cNvSpPr txBox="1"/>
          <p:nvPr/>
        </p:nvSpPr>
        <p:spPr>
          <a:xfrm>
            <a:off x="7829552" y="2613392"/>
            <a:ext cx="37433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Interfaces independentes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SQL </a:t>
            </a:r>
            <a:r>
              <a:rPr lang="en-US" sz="2000" dirty="0" err="1">
                <a:latin typeface="+mj-lt"/>
              </a:rPr>
              <a:t>embutido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Suporta</a:t>
            </a:r>
            <a:r>
              <a:rPr lang="en-US" sz="2000" dirty="0">
                <a:latin typeface="+mj-lt"/>
              </a:rPr>
              <a:t> SQL </a:t>
            </a:r>
            <a:r>
              <a:rPr lang="en-US" sz="2000" dirty="0" err="1">
                <a:latin typeface="+mj-lt"/>
              </a:rPr>
              <a:t>dinâmico</a:t>
            </a:r>
            <a:endParaRPr lang="pt-PT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E9884A4C-87C0-495A-8449-0D3A702A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8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Dados</a:t>
            </a:r>
            <a:endParaRPr lang="en-US" dirty="0"/>
          </a:p>
        </p:txBody>
      </p:sp>
      <p:pic>
        <p:nvPicPr>
          <p:cNvPr id="3080" name="Picture 8" descr="nodetomic-api-swagger - npm">
            <a:extLst>
              <a:ext uri="{FF2B5EF4-FFF2-40B4-BE49-F238E27FC236}">
                <a16:creationId xmlns:a16="http://schemas.microsoft.com/office/drawing/2014/main" id="{FB50526D-731E-4F36-A203-91484909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725" y="2768837"/>
            <a:ext cx="2524125" cy="235180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824C52B-D047-40DB-9CD5-3E54C530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14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86ED5A-13F7-4BFE-AA77-275C621BD16C}"/>
              </a:ext>
            </a:extLst>
          </p:cNvPr>
          <p:cNvSpPr txBox="1"/>
          <p:nvPr/>
        </p:nvSpPr>
        <p:spPr>
          <a:xfrm>
            <a:off x="2597518" y="2873871"/>
            <a:ext cx="4539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Schemas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Validação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Resultados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retorno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Extenso documentação e comunidade</a:t>
            </a:r>
          </a:p>
        </p:txBody>
      </p:sp>
    </p:spTree>
    <p:extLst>
      <p:ext uri="{BB962C8B-B14F-4D97-AF65-F5344CB8AC3E}">
        <p14:creationId xmlns:p14="http://schemas.microsoft.com/office/powerpoint/2010/main" val="2672698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290" y="5048250"/>
            <a:ext cx="2152651" cy="575271"/>
          </a:xfrm>
        </p:spPr>
        <p:txBody>
          <a:bodyPr>
            <a:normAutofit/>
          </a:bodyPr>
          <a:lstStyle/>
          <a:p>
            <a:pPr algn="ctr"/>
            <a:r>
              <a:rPr lang="pt-BR" sz="1800" dirty="0">
                <a:latin typeface="Arial Black" panose="020B0A04020102020204" pitchFamily="34" charset="0"/>
              </a:rPr>
              <a:t>Client-side</a:t>
            </a:r>
            <a:endParaRPr lang="en-US" sz="1800" dirty="0"/>
          </a:p>
        </p:txBody>
      </p:sp>
      <p:pic>
        <p:nvPicPr>
          <p:cNvPr id="3" name="Imagem 2" descr="Client-side rendering">
            <a:extLst>
              <a:ext uri="{FF2B5EF4-FFF2-40B4-BE49-F238E27FC236}">
                <a16:creationId xmlns:a16="http://schemas.microsoft.com/office/drawing/2014/main" id="{24F494E9-26DC-47C6-A08B-4C321CCBD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06" y="2372937"/>
            <a:ext cx="5028820" cy="283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Server-side rendering">
            <a:extLst>
              <a:ext uri="{FF2B5EF4-FFF2-40B4-BE49-F238E27FC236}">
                <a16:creationId xmlns:a16="http://schemas.microsoft.com/office/drawing/2014/main" id="{3856FB1C-B899-45CD-B639-A5F447625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372937"/>
            <a:ext cx="5029199" cy="2830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BAC3181-8520-4926-9186-9334A9C6A4F3}"/>
              </a:ext>
            </a:extLst>
          </p:cNvPr>
          <p:cNvSpPr txBox="1">
            <a:spLocks/>
          </p:cNvSpPr>
          <p:nvPr/>
        </p:nvSpPr>
        <p:spPr>
          <a:xfrm>
            <a:off x="947737" y="280181"/>
            <a:ext cx="10296525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 Black" panose="020B0A04020102020204" pitchFamily="34" charset="0"/>
              </a:rPr>
              <a:t>Tipos de Framework</a:t>
            </a:r>
            <a:endParaRPr lang="en-US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12F2518-9DA2-41CE-BB17-5FFEBFB54892}"/>
              </a:ext>
            </a:extLst>
          </p:cNvPr>
          <p:cNvSpPr txBox="1">
            <a:spLocks/>
          </p:cNvSpPr>
          <p:nvPr/>
        </p:nvSpPr>
        <p:spPr>
          <a:xfrm>
            <a:off x="7715059" y="5050543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latin typeface="Arial Black" panose="020B0A04020102020204" pitchFamily="34" charset="0"/>
              </a:rPr>
              <a:t>Server-side</a:t>
            </a:r>
            <a:endParaRPr lang="en-US" sz="1800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843C529-164F-47CC-B6CE-15213649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8E5CC-F796-4BC7-BC25-927D4894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Arquitetura</a:t>
            </a:r>
          </a:p>
        </p:txBody>
      </p:sp>
      <p:pic>
        <p:nvPicPr>
          <p:cNvPr id="4" name="Imagem 3" descr="Nenhuma descrição disponível.">
            <a:extLst>
              <a:ext uri="{FF2B5EF4-FFF2-40B4-BE49-F238E27FC236}">
                <a16:creationId xmlns:a16="http://schemas.microsoft.com/office/drawing/2014/main" id="{6188C060-2786-49BB-B700-5E03B3CA844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F241989-7352-41CA-BA31-E873EF4E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6981-D8C7-4CDC-B0AA-547965E08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4200"/>
            <a:ext cx="10058400" cy="3686452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Frameworks de separação de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camadas </a:t>
            </a:r>
            <a:endParaRPr lang="en-U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3EE74-2E36-4495-9EB2-A2286BC4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125" y="6472383"/>
            <a:ext cx="10191750" cy="361163"/>
          </a:xfrm>
        </p:spPr>
        <p:txBody>
          <a:bodyPr>
            <a:normAutofit/>
          </a:bodyPr>
          <a:lstStyle/>
          <a:p>
            <a:r>
              <a:rPr lang="pt-PT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Filipa Santos (A83631) |Hugo Cardoso (A85006) |João Costa (A84775) | Luís Ramos (A83930) | Válter Carvalho (A84464)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EC3183-D682-48B1-8FCC-CF0D8740FF2E}"/>
              </a:ext>
            </a:extLst>
          </p:cNvPr>
          <p:cNvSpPr txBox="1">
            <a:spLocks/>
          </p:cNvSpPr>
          <p:nvPr/>
        </p:nvSpPr>
        <p:spPr>
          <a:xfrm>
            <a:off x="1066800" y="406634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DD8047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Arquiteturas Aplicacionais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Uma imagem com ClipArt&#10;&#10;Descrição gerada automaticamente">
            <a:extLst>
              <a:ext uri="{FF2B5EF4-FFF2-40B4-BE49-F238E27FC236}">
                <a16:creationId xmlns:a16="http://schemas.microsoft.com/office/drawing/2014/main" id="{2787A100-9332-4649-9CD5-770CF550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29" y="6443806"/>
            <a:ext cx="724782" cy="36116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76EA5E-1FF6-4657-A200-513E63F49779}"/>
              </a:ext>
            </a:extLst>
          </p:cNvPr>
          <p:cNvSpPr txBox="1">
            <a:spLocks/>
          </p:cNvSpPr>
          <p:nvPr/>
        </p:nvSpPr>
        <p:spPr>
          <a:xfrm>
            <a:off x="3095625" y="4890594"/>
            <a:ext cx="6000750" cy="4760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Universidade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do Minho -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Mestrado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Integrado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Engenharia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379181-6A24-4D33-8C78-20FFE877F8F8}"/>
              </a:ext>
            </a:extLst>
          </p:cNvPr>
          <p:cNvSpPr txBox="1">
            <a:spLocks/>
          </p:cNvSpPr>
          <p:nvPr/>
        </p:nvSpPr>
        <p:spPr>
          <a:xfrm>
            <a:off x="1066800" y="-7703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FIM DA APRESENTAÇÃO</a:t>
            </a:r>
          </a:p>
          <a:p>
            <a:pPr algn="ctr"/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EF06596-8980-4ECC-9511-9EB0B458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AC51-5767-4B7C-AE64-A648726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Bibliotecas vs Frameworks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BE4FFF-0A65-44CC-8740-C1023FF69C7D}"/>
              </a:ext>
            </a:extLst>
          </p:cNvPr>
          <p:cNvSpPr/>
          <p:nvPr/>
        </p:nvSpPr>
        <p:spPr>
          <a:xfrm>
            <a:off x="1524285" y="2840431"/>
            <a:ext cx="2247710" cy="746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D5F78C-2D57-4652-B4CA-537DB82C6CF6}"/>
              </a:ext>
            </a:extLst>
          </p:cNvPr>
          <p:cNvSpPr txBox="1">
            <a:spLocks/>
          </p:cNvSpPr>
          <p:nvPr/>
        </p:nvSpPr>
        <p:spPr>
          <a:xfrm>
            <a:off x="1571815" y="2884284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Framework</a:t>
            </a:r>
            <a:endParaRPr lang="en-US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F1DD331-90FD-4CC4-827A-215DC39E46F6}"/>
              </a:ext>
            </a:extLst>
          </p:cNvPr>
          <p:cNvSpPr/>
          <p:nvPr/>
        </p:nvSpPr>
        <p:spPr>
          <a:xfrm>
            <a:off x="5300661" y="4023440"/>
            <a:ext cx="1590675" cy="746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9DC932-D7EE-46E0-92CD-A9A48A5A618C}"/>
              </a:ext>
            </a:extLst>
          </p:cNvPr>
          <p:cNvSpPr/>
          <p:nvPr/>
        </p:nvSpPr>
        <p:spPr>
          <a:xfrm>
            <a:off x="8420004" y="2840431"/>
            <a:ext cx="2247710" cy="7467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60C53EE-C2C4-4AE8-B530-6425D4149D3D}"/>
              </a:ext>
            </a:extLst>
          </p:cNvPr>
          <p:cNvSpPr txBox="1">
            <a:spLocks/>
          </p:cNvSpPr>
          <p:nvPr/>
        </p:nvSpPr>
        <p:spPr>
          <a:xfrm>
            <a:off x="5019674" y="4050070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Código</a:t>
            </a:r>
            <a:endParaRPr lang="en-US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EED1DF0-2225-45EF-B419-1E61BCA0FC76}"/>
              </a:ext>
            </a:extLst>
          </p:cNvPr>
          <p:cNvSpPr txBox="1">
            <a:spLocks/>
          </p:cNvSpPr>
          <p:nvPr/>
        </p:nvSpPr>
        <p:spPr>
          <a:xfrm>
            <a:off x="8467534" y="2891828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Arial Black" panose="020B0A04020102020204" pitchFamily="34" charset="0"/>
              </a:rPr>
              <a:t>Biblioteca</a:t>
            </a:r>
            <a:endParaRPr lang="en-US" sz="18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51DB2EB-1DF3-4603-A61B-22D8E43C15B5}"/>
              </a:ext>
            </a:extLst>
          </p:cNvPr>
          <p:cNvSpPr/>
          <p:nvPr/>
        </p:nvSpPr>
        <p:spPr>
          <a:xfrm rot="985792">
            <a:off x="3773754" y="3669633"/>
            <a:ext cx="1528666" cy="299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18FD724-53D5-482A-B001-3BF8C8F373E4}"/>
              </a:ext>
            </a:extLst>
          </p:cNvPr>
          <p:cNvSpPr/>
          <p:nvPr/>
        </p:nvSpPr>
        <p:spPr>
          <a:xfrm rot="20549749">
            <a:off x="6888080" y="3669632"/>
            <a:ext cx="1528666" cy="2991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C50F267-676A-4621-986B-00173C89866E}"/>
              </a:ext>
            </a:extLst>
          </p:cNvPr>
          <p:cNvSpPr txBox="1">
            <a:spLocks/>
          </p:cNvSpPr>
          <p:nvPr/>
        </p:nvSpPr>
        <p:spPr>
          <a:xfrm rot="968927">
            <a:off x="3560786" y="3235720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+mn-lt"/>
              </a:rPr>
              <a:t>calls</a:t>
            </a:r>
            <a:endParaRPr lang="en-US" sz="2400" dirty="0">
              <a:latin typeface="+mn-lt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55EA7CA-C8DA-42BA-A43F-5DA6CA2F12F2}"/>
              </a:ext>
            </a:extLst>
          </p:cNvPr>
          <p:cNvSpPr txBox="1">
            <a:spLocks/>
          </p:cNvSpPr>
          <p:nvPr/>
        </p:nvSpPr>
        <p:spPr>
          <a:xfrm rot="20597879">
            <a:off x="6472740" y="3251076"/>
            <a:ext cx="2152651" cy="5752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+mn-lt"/>
              </a:rPr>
              <a:t>calls</a:t>
            </a:r>
            <a:endParaRPr lang="en-US" sz="2400" dirty="0">
              <a:latin typeface="+mn-lt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44E7552A-1BD7-4277-AF7A-29F1B99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3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6" name="Picture 2" descr="Criando seu boilerplate para VueJs - Vila do Silício">
            <a:extLst>
              <a:ext uri="{FF2B5EF4-FFF2-40B4-BE49-F238E27FC236}">
                <a16:creationId xmlns:a16="http://schemas.microsoft.com/office/drawing/2014/main" id="{0B6C117F-1D61-4FE8-A58F-259618600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1419"/>
          <a:stretch/>
        </p:blipFill>
        <p:spPr bwMode="auto">
          <a:xfrm>
            <a:off x="4910137" y="2657474"/>
            <a:ext cx="2371725" cy="19240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application development company Angular JS | App Design">
            <a:extLst>
              <a:ext uri="{FF2B5EF4-FFF2-40B4-BE49-F238E27FC236}">
                <a16:creationId xmlns:a16="http://schemas.microsoft.com/office/drawing/2014/main" id="{28D064C2-3FB1-437D-905A-36DEDD5CF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2571"/>
          <a:stretch/>
        </p:blipFill>
        <p:spPr bwMode="auto">
          <a:xfrm>
            <a:off x="1728787" y="3092157"/>
            <a:ext cx="2371725" cy="21214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ência Crow - Desenvolvimento de sites, sistemas e aplicativos em Foz do  Iguaçu, Barueri SP e Ciudad Del Este. - Agência Crow">
            <a:extLst>
              <a:ext uri="{FF2B5EF4-FFF2-40B4-BE49-F238E27FC236}">
                <a16:creationId xmlns:a16="http://schemas.microsoft.com/office/drawing/2014/main" id="{703EFB1B-A493-411D-A5F3-0B9EB3F8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7" y="3092157"/>
            <a:ext cx="2121408" cy="21214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FC99C69E-EE45-40BF-B93B-48A6F9DC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8" name="Picture 4" descr="Web application development company Angular JS | App Design">
            <a:extLst>
              <a:ext uri="{FF2B5EF4-FFF2-40B4-BE49-F238E27FC236}">
                <a16:creationId xmlns:a16="http://schemas.microsoft.com/office/drawing/2014/main" id="{28D064C2-3FB1-437D-905A-36DEDD5CF4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4" r="12571"/>
          <a:stretch/>
        </p:blipFill>
        <p:spPr bwMode="auto">
          <a:xfrm>
            <a:off x="1728787" y="3092157"/>
            <a:ext cx="2371725" cy="212148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C0574F0-EC47-4868-B8C3-F3B949DE3E6C}"/>
              </a:ext>
            </a:extLst>
          </p:cNvPr>
          <p:cNvSpPr txBox="1"/>
          <p:nvPr/>
        </p:nvSpPr>
        <p:spPr>
          <a:xfrm>
            <a:off x="4638675" y="3181649"/>
            <a:ext cx="6000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Two-way data binding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TypeScript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Consistência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Reusabilidade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Produtividade</a:t>
            </a:r>
            <a:endParaRPr lang="en-US" sz="24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F73BFC4-A1FD-4451-BA16-1C09A50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26" name="Picture 2" descr="Criando seu boilerplate para VueJs - Vila do Silício">
            <a:extLst>
              <a:ext uri="{FF2B5EF4-FFF2-40B4-BE49-F238E27FC236}">
                <a16:creationId xmlns:a16="http://schemas.microsoft.com/office/drawing/2014/main" id="{0B6C117F-1D61-4FE8-A58F-259618600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r="11419"/>
          <a:stretch/>
        </p:blipFill>
        <p:spPr bwMode="auto">
          <a:xfrm>
            <a:off x="4910137" y="2657474"/>
            <a:ext cx="2371725" cy="19240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228A7E-4946-4DE3-AF4D-167E3C06A21C}"/>
              </a:ext>
            </a:extLst>
          </p:cNvPr>
          <p:cNvSpPr txBox="1"/>
          <p:nvPr/>
        </p:nvSpPr>
        <p:spPr>
          <a:xfrm>
            <a:off x="1395412" y="265000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Pequeno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tamanho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User-friendly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Simplicidade</a:t>
            </a:r>
            <a:endParaRPr lang="en-US" sz="24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90EC921-2FE1-47B4-84CD-1B473AC3E8B1}"/>
              </a:ext>
            </a:extLst>
          </p:cNvPr>
          <p:cNvSpPr txBox="1"/>
          <p:nvPr/>
        </p:nvSpPr>
        <p:spPr>
          <a:xfrm>
            <a:off x="8010525" y="2650003"/>
            <a:ext cx="3743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Fácil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integração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Flexibilidade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Comunicação</a:t>
            </a:r>
            <a:r>
              <a:rPr lang="en-US" sz="2400" dirty="0">
                <a:latin typeface="+mj-lt"/>
              </a:rPr>
              <a:t> Bi-</a:t>
            </a:r>
            <a:r>
              <a:rPr lang="en-US" sz="2400" dirty="0" err="1">
                <a:latin typeface="+mj-lt"/>
              </a:rPr>
              <a:t>direcional</a:t>
            </a:r>
            <a:endParaRPr lang="en-US" sz="24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88500A1-EF91-4D6E-B0CD-76A519F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F5C4D-902F-4997-956C-0DA8751C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Apresentação</a:t>
            </a:r>
            <a:endParaRPr lang="en-US" dirty="0"/>
          </a:p>
        </p:txBody>
      </p:sp>
      <p:pic>
        <p:nvPicPr>
          <p:cNvPr id="1030" name="Picture 6" descr="Agência Crow - Desenvolvimento de sites, sistemas e aplicativos em Foz do  Iguaçu, Barueri SP e Ciudad Del Este. - Agência Crow">
            <a:extLst>
              <a:ext uri="{FF2B5EF4-FFF2-40B4-BE49-F238E27FC236}">
                <a16:creationId xmlns:a16="http://schemas.microsoft.com/office/drawing/2014/main" id="{703EFB1B-A493-411D-A5F3-0B9EB3F8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7" y="3092157"/>
            <a:ext cx="2121408" cy="212140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5E13A4-94F8-4CEB-8868-8F57A39244D2}"/>
              </a:ext>
            </a:extLst>
          </p:cNvPr>
          <p:cNvSpPr txBox="1"/>
          <p:nvPr/>
        </p:nvSpPr>
        <p:spPr>
          <a:xfrm>
            <a:off x="1619250" y="2814033"/>
            <a:ext cx="6000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Flexível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Fácil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utilização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Compatível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diferentes</a:t>
            </a:r>
            <a:r>
              <a:rPr lang="en-US" sz="2400" dirty="0">
                <a:latin typeface="+mj-lt"/>
              </a:rPr>
              <a:t> browsers</a:t>
            </a:r>
          </a:p>
          <a:p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Design </a:t>
            </a:r>
            <a:r>
              <a:rPr lang="en-US" sz="2400" dirty="0" err="1">
                <a:latin typeface="+mj-lt"/>
              </a:rPr>
              <a:t>Responsivo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Updates </a:t>
            </a:r>
            <a:r>
              <a:rPr lang="en-US" sz="2400" dirty="0" err="1">
                <a:latin typeface="+mj-lt"/>
              </a:rPr>
              <a:t>regulares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Documentação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útil</a:t>
            </a:r>
            <a:endParaRPr lang="en-US" sz="24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3E2EA48-815E-4FFE-B263-D6E9FC0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0" name="Picture 2" descr="Express JS - aTeamIndia has the top Express JS developers in the country.">
            <a:extLst>
              <a:ext uri="{FF2B5EF4-FFF2-40B4-BE49-F238E27FC236}">
                <a16:creationId xmlns:a16="http://schemas.microsoft.com/office/drawing/2014/main" id="{B527D2C2-171D-49C0-94D5-D9F1953F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" y="2685184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ring | Home">
            <a:extLst>
              <a:ext uri="{FF2B5EF4-FFF2-40B4-BE49-F238E27FC236}">
                <a16:creationId xmlns:a16="http://schemas.microsoft.com/office/drawing/2014/main" id="{E5AC7943-5AC8-4BBB-B37B-1F5F4E6F4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r="9348"/>
          <a:stretch/>
        </p:blipFill>
        <p:spPr bwMode="auto">
          <a:xfrm>
            <a:off x="8254215" y="2685183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ços de criação de aplicaticos mobile (Android, iPhone) - Curitiba">
            <a:extLst>
              <a:ext uri="{FF2B5EF4-FFF2-40B4-BE49-F238E27FC236}">
                <a16:creationId xmlns:a16="http://schemas.microsoft.com/office/drawing/2014/main" id="{803E096B-F0CF-421A-BE6F-AB1EDF9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32" y="2865910"/>
            <a:ext cx="2594758" cy="259475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EA12004-CEAF-488E-B318-C1236833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0" name="Picture 2" descr="Express JS - aTeamIndia has the top Express JS developers in the country.">
            <a:extLst>
              <a:ext uri="{FF2B5EF4-FFF2-40B4-BE49-F238E27FC236}">
                <a16:creationId xmlns:a16="http://schemas.microsoft.com/office/drawing/2014/main" id="{B527D2C2-171D-49C0-94D5-D9F1953F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7" y="2685184"/>
            <a:ext cx="3325090" cy="207818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AFE9E0-5576-446D-AECA-5BC89C9733FB}"/>
              </a:ext>
            </a:extLst>
          </p:cNvPr>
          <p:cNvSpPr txBox="1"/>
          <p:nvPr/>
        </p:nvSpPr>
        <p:spPr>
          <a:xfrm>
            <a:off x="4439457" y="2255787"/>
            <a:ext cx="73818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Desenvolvimento de aplicações facilitado e mais rápido por ser híbrido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Tratamento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pedido</a:t>
            </a:r>
            <a:r>
              <a:rPr lang="en-US" sz="2000" dirty="0">
                <a:latin typeface="+mj-lt"/>
              </a:rPr>
              <a:t> I/O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</a:rPr>
              <a:t>Comunidade</a:t>
            </a:r>
            <a:r>
              <a:rPr lang="en-US" sz="2000" dirty="0">
                <a:latin typeface="+mj-lt"/>
              </a:rPr>
              <a:t> open-source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Integração fácil de </a:t>
            </a:r>
            <a:r>
              <a:rPr lang="pt-PT" sz="2000" i="1" dirty="0" err="1">
                <a:latin typeface="+mj-lt"/>
              </a:rPr>
              <a:t>middlewares</a:t>
            </a:r>
            <a:r>
              <a:rPr lang="pt-PT" sz="2000" dirty="0">
                <a:latin typeface="+mj-lt"/>
              </a:rPr>
              <a:t> e outros serviços </a:t>
            </a:r>
            <a:r>
              <a:rPr lang="pt-PT" sz="2000" i="1" dirty="0" err="1">
                <a:latin typeface="+mj-lt"/>
              </a:rPr>
              <a:t>third</a:t>
            </a:r>
            <a:r>
              <a:rPr lang="pt-PT" sz="2000" dirty="0" err="1">
                <a:latin typeface="+mj-lt"/>
              </a:rPr>
              <a:t>-</a:t>
            </a:r>
            <a:r>
              <a:rPr lang="pt-PT" sz="2000" i="1" dirty="0" err="1">
                <a:latin typeface="+mj-lt"/>
              </a:rPr>
              <a:t>party</a:t>
            </a: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>
                <a:latin typeface="+mj-lt"/>
              </a:rPr>
              <a:t>Fracamente opinativo</a:t>
            </a:r>
            <a:endParaRPr lang="en-US" sz="2000" dirty="0">
              <a:latin typeface="+mj-lt"/>
            </a:endParaRP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D3EF7F5-83B6-4B32-92BC-5101BE51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C2AA7-5985-49F1-B719-DCFDFB2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49" y="286603"/>
            <a:ext cx="10296525" cy="145075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Camada de Lógica de Negócio</a:t>
            </a:r>
            <a:endParaRPr lang="en-US" dirty="0"/>
          </a:p>
        </p:txBody>
      </p:sp>
      <p:pic>
        <p:nvPicPr>
          <p:cNvPr id="2058" name="Picture 10" descr="Serviços de criação de aplicaticos mobile (Android, iPhone) - Curitiba">
            <a:extLst>
              <a:ext uri="{FF2B5EF4-FFF2-40B4-BE49-F238E27FC236}">
                <a16:creationId xmlns:a16="http://schemas.microsoft.com/office/drawing/2014/main" id="{803E096B-F0CF-421A-BE6F-AB1EDF91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32" y="2865910"/>
            <a:ext cx="2594758" cy="259475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442F87-5BA8-449A-B7AE-7D27D792C965}"/>
              </a:ext>
            </a:extLst>
          </p:cNvPr>
          <p:cNvSpPr txBox="1"/>
          <p:nvPr/>
        </p:nvSpPr>
        <p:spPr>
          <a:xfrm>
            <a:off x="349052" y="2989900"/>
            <a:ext cx="4286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Fortemente opinativo e promove as melhores práticas de web development (consistente e time-efficient)</a:t>
            </a:r>
            <a:endParaRPr lang="en-US" sz="2400" dirty="0">
              <a:latin typeface="+mj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D3A67D-39BD-4D55-8F30-67D472F2240F}"/>
              </a:ext>
            </a:extLst>
          </p:cNvPr>
          <p:cNvSpPr txBox="1"/>
          <p:nvPr/>
        </p:nvSpPr>
        <p:spPr>
          <a:xfrm>
            <a:off x="7905750" y="2989900"/>
            <a:ext cx="4286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Infraestrutura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extensiva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Migração</a:t>
            </a:r>
            <a:r>
              <a:rPr lang="en-US" sz="2400" dirty="0">
                <a:latin typeface="+mj-lt"/>
              </a:rPr>
              <a:t> de dados </a:t>
            </a:r>
            <a:r>
              <a:rPr lang="en-US" sz="2400" dirty="0" err="1">
                <a:latin typeface="+mj-lt"/>
              </a:rPr>
              <a:t>eficiente</a:t>
            </a: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j-lt"/>
              </a:rPr>
              <a:t>Escalável</a:t>
            </a:r>
            <a:r>
              <a:rPr lang="en-US" sz="2400" dirty="0">
                <a:latin typeface="+mj-lt"/>
              </a:rPr>
              <a:t> e </a:t>
            </a:r>
            <a:r>
              <a:rPr lang="en-US" sz="2400" dirty="0" err="1">
                <a:latin typeface="+mj-lt"/>
              </a:rPr>
              <a:t>seguro</a:t>
            </a:r>
            <a:endParaRPr lang="en-US" sz="24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C22C45-5B98-4A1E-8294-A085F1E2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56C8-6929-4A5D-AE04-2312695F8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3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333</Words>
  <Application>Microsoft Office PowerPoint</Application>
  <PresentationFormat>Ecrã Panorâmico</PresentationFormat>
  <Paragraphs>129</Paragraphs>
  <Slides>17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Retrospetiva</vt:lpstr>
      <vt:lpstr>Frameworks de separação de camadas </vt:lpstr>
      <vt:lpstr>Bibliotecas vs Frameworks</vt:lpstr>
      <vt:lpstr>Camada de Apresentação</vt:lpstr>
      <vt:lpstr>Camada de Apresentação</vt:lpstr>
      <vt:lpstr>Camada de Apresentação</vt:lpstr>
      <vt:lpstr>Camada de Apresentação</vt:lpstr>
      <vt:lpstr>Camada de Lógica de Negócio</vt:lpstr>
      <vt:lpstr>Camada de Lógica de Negócio</vt:lpstr>
      <vt:lpstr>Camada de Lógica de Negócio</vt:lpstr>
      <vt:lpstr>Camada de Lógica de Negócio</vt:lpstr>
      <vt:lpstr>Camada de Dados</vt:lpstr>
      <vt:lpstr>Camada de Dados</vt:lpstr>
      <vt:lpstr>Camada de Dados</vt:lpstr>
      <vt:lpstr>Camada de Dados</vt:lpstr>
      <vt:lpstr>Client-side</vt:lpstr>
      <vt:lpstr>Arquitetura</vt:lpstr>
      <vt:lpstr>Frameworks de separação de camadas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Frameworks de separação de camadas </dc:title>
  <dc:creator>Filipa Alves dos Santos</dc:creator>
  <cp:lastModifiedBy>Filipa Alves dos Santos</cp:lastModifiedBy>
  <cp:revision>12</cp:revision>
  <dcterms:created xsi:type="dcterms:W3CDTF">2021-03-01T20:35:21Z</dcterms:created>
  <dcterms:modified xsi:type="dcterms:W3CDTF">2021-03-01T22:37:52Z</dcterms:modified>
</cp:coreProperties>
</file>