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4"/>
  </p:notesMasterIdLst>
  <p:sldIdLst>
    <p:sldId id="256" r:id="rId3"/>
    <p:sldId id="257" r:id="rId4"/>
    <p:sldId id="259" r:id="rId5"/>
    <p:sldId id="287" r:id="rId6"/>
    <p:sldId id="276" r:id="rId7"/>
    <p:sldId id="292" r:id="rId8"/>
    <p:sldId id="283" r:id="rId9"/>
    <p:sldId id="293" r:id="rId10"/>
    <p:sldId id="288" r:id="rId11"/>
    <p:sldId id="262" r:id="rId12"/>
    <p:sldId id="271" r:id="rId13"/>
  </p:sldIdLst>
  <p:sldSz cx="9001125" cy="5761038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43" autoAdjust="0"/>
    <p:restoredTop sz="80470" autoAdjust="0"/>
  </p:normalViewPr>
  <p:slideViewPr>
    <p:cSldViewPr>
      <p:cViewPr>
        <p:scale>
          <a:sx n="100" d="100"/>
          <a:sy n="100" d="100"/>
        </p:scale>
        <p:origin x="420" y="120"/>
      </p:cViewPr>
      <p:guideLst>
        <p:guide orient="horz" pos="1814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804587" y="5347384"/>
            <a:ext cx="6436326" cy="506573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491514" cy="562501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553987" y="0"/>
            <a:ext cx="3491514" cy="562501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695170"/>
            <a:ext cx="3491514" cy="562501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553987" y="10695170"/>
            <a:ext cx="3491514" cy="562501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49E2DDE2-7092-4A53-9C64-654EFD851E11}" type="slidenum">
              <a:rPr lang="en-US"/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53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768350"/>
            <a:ext cx="59944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9E2DDE2-7092-4A53-9C64-654EFD851E11}" type="slidenum">
              <a:rPr lang="en-US" smtClean="0"/>
              <a:pPr algn="r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768350"/>
            <a:ext cx="59944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9E2DDE2-7092-4A53-9C64-654EFD851E11}" type="slidenum">
              <a:rPr lang="en-US" smtClean="0"/>
              <a:pPr algn="r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768350"/>
            <a:ext cx="59944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9E2DDE2-7092-4A53-9C64-654EFD851E11}" type="slidenum">
              <a:rPr lang="en-US" smtClean="0"/>
              <a:pPr algn="r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768350"/>
            <a:ext cx="59944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简化版，在标准的基础会减少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％　</a:t>
            </a:r>
            <a:r>
              <a:rPr lang="zh-CN" altLang="en-US" baseline="0" dirty="0" smtClean="0"/>
              <a:t>左右的工作量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9E2DDE2-7092-4A53-9C64-654EFD851E11}" type="slidenum">
              <a:rPr lang="en-US" smtClean="0"/>
              <a:pPr algn="r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768350"/>
            <a:ext cx="59944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strike="noStrik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（已中标，公标阶段</a:t>
            </a:r>
            <a:r>
              <a:rPr lang="en-US" altLang="zh-CN" sz="1200" b="0" i="0" u="none" strike="noStrik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b="0" i="0" u="none" strike="noStrike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接下来会进行合同签定）　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9E2DDE2-7092-4A53-9C64-654EFD851E11}" type="slidenum">
              <a:rPr lang="en-US" smtClean="0"/>
              <a:pPr algn="r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534960"/>
            <a:ext cx="8997480" cy="5241600"/>
          </a:xfrm>
          <a:prstGeom prst="rect">
            <a:avLst/>
          </a:prstGeom>
        </p:spPr>
      </p:pic>
      <p:pic>
        <p:nvPicPr>
          <p:cNvPr id="6" name="Picture 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7320" y="138240"/>
            <a:ext cx="1371240" cy="282240"/>
          </a:xfrm>
          <a:prstGeom prst="rect">
            <a:avLst/>
          </a:prstGeom>
        </p:spPr>
      </p:pic>
      <p:pic>
        <p:nvPicPr>
          <p:cNvPr id="2" name="Picture 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81200" y="271440"/>
            <a:ext cx="7319520" cy="151920"/>
          </a:xfrm>
          <a:prstGeom prst="rect">
            <a:avLst/>
          </a:prstGeom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0000" y="229680"/>
            <a:ext cx="8100360" cy="9615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0000" y="1347840"/>
            <a:ext cx="7920360" cy="3340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534960"/>
            <a:ext cx="8997480" cy="5241600"/>
          </a:xfrm>
          <a:prstGeom prst="rect">
            <a:avLst/>
          </a:prstGeom>
        </p:spPr>
      </p:pic>
      <p:pic>
        <p:nvPicPr>
          <p:cNvPr id="75" name="Picture 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7320" y="138240"/>
            <a:ext cx="1371240" cy="282240"/>
          </a:xfrm>
          <a:prstGeom prst="rect">
            <a:avLst/>
          </a:prstGeom>
        </p:spPr>
      </p:pic>
      <p:pic>
        <p:nvPicPr>
          <p:cNvPr id="76" name="Picture 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81200" y="271440"/>
            <a:ext cx="7319520" cy="151920"/>
          </a:xfrm>
          <a:prstGeom prst="rect">
            <a:avLst/>
          </a:prstGeom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335175"/>
                </a:solidFill>
                <a:latin typeface="Arial"/>
              </a:rPr>
              <a:t>Click to edit the title text format单击此处编辑母版标题样式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第五级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40122" y="1784735"/>
            <a:ext cx="7973970" cy="1599840"/>
          </a:xfrm>
          <a:prstGeom prst="rect">
            <a:avLst/>
          </a:prstGeom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3600" b="1" dirty="0" smtClean="0">
                <a:solidFill>
                  <a:srgbClr val="000000"/>
                </a:solidFill>
                <a:latin typeface="微软雅黑"/>
                <a:ea typeface="微软雅黑"/>
              </a:rPr>
              <a:t>大</a:t>
            </a:r>
            <a:r>
              <a:rPr lang="zh-CN" altLang="en-US" sz="3600" b="1" dirty="0" smtClean="0">
                <a:solidFill>
                  <a:srgbClr val="000000"/>
                </a:solidFill>
                <a:latin typeface="微软雅黑"/>
                <a:ea typeface="微软雅黑"/>
              </a:rPr>
              <a:t>项目实施</a:t>
            </a:r>
            <a:r>
              <a:rPr lang="zh-CN" altLang="en-US" sz="3600" b="1" dirty="0" smtClean="0">
                <a:solidFill>
                  <a:srgbClr val="000000"/>
                </a:solidFill>
                <a:latin typeface="微软雅黑"/>
                <a:ea typeface="微软雅黑"/>
              </a:rPr>
              <a:t>流程汇报</a:t>
            </a:r>
            <a:endParaRPr lang="en-US" sz="3600" b="1" dirty="0" smtClean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075570" y="3528591"/>
            <a:ext cx="3657240" cy="729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0000"/>
                </a:solidFill>
                <a:latin typeface="微软雅黑"/>
                <a:ea typeface="微软雅黑"/>
              </a:rPr>
              <a:t>报告人</a:t>
            </a:r>
            <a:r>
              <a:rPr lang="en-US" sz="2800" b="1" dirty="0" smtClean="0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/>
                <a:ea typeface="微软雅黑"/>
              </a:rPr>
              <a:t>付艳华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>
            <a:spLocks noChangeArrowheads="1"/>
          </p:cNvSpPr>
          <p:nvPr/>
        </p:nvSpPr>
        <p:spPr bwMode="auto">
          <a:xfrm>
            <a:off x="143508" y="534180"/>
            <a:ext cx="8229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 dirty="0" smtClean="0">
                <a:ea typeface="微软雅黑" pitchFamily="34" charset="-122"/>
                <a:sym typeface="Calibri" pitchFamily="34" charset="0"/>
              </a:rPr>
              <a:t>体系实施推广建议</a:t>
            </a:r>
            <a:endParaRPr lang="zh-CN" altLang="en-US" sz="2800" b="1" dirty="0"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63525" y="996446"/>
            <a:ext cx="88804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u"/>
            </a:pP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售</a:t>
            </a: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前和售后流程</a:t>
            </a: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构建？</a:t>
            </a:r>
            <a:endParaRPr lang="en-US" altLang="zh-CN" b="1" dirty="0" smtClean="0">
              <a:latin typeface="黑体" pitchFamily="2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u"/>
            </a:pPr>
            <a:endParaRPr lang="en-US" altLang="zh-CN" b="1" dirty="0">
              <a:latin typeface="黑体" pitchFamily="2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</a:pPr>
            <a:endParaRPr lang="en-US" altLang="en-US" b="1" dirty="0">
              <a:latin typeface="黑体" pitchFamily="2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zh-CN" b="1" dirty="0" smtClean="0">
                <a:latin typeface="黑体" pitchFamily="2" charset="-122"/>
                <a:ea typeface="微软雅黑" pitchFamily="34" charset="-122"/>
              </a:rPr>
              <a:t>EPG</a:t>
            </a: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团队？　</a:t>
            </a:r>
            <a:r>
              <a:rPr lang="en-US" altLang="zh-CN" b="1" dirty="0" smtClean="0">
                <a:latin typeface="黑体" pitchFamily="2" charset="-122"/>
                <a:ea typeface="微软雅黑" pitchFamily="34" charset="-122"/>
              </a:rPr>
              <a:t>QA</a:t>
            </a: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？　项目</a:t>
            </a:r>
            <a:r>
              <a:rPr lang="zh-CN" altLang="en-US" b="1" dirty="0">
                <a:latin typeface="黑体" pitchFamily="2" charset="-122"/>
                <a:ea typeface="微软雅黑" pitchFamily="34" charset="-122"/>
              </a:rPr>
              <a:t>过程资产</a:t>
            </a: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管理？</a:t>
            </a:r>
            <a:r>
              <a:rPr lang="zh-CN" altLang="en-US" b="1" dirty="0">
                <a:latin typeface="黑体" pitchFamily="2" charset="-122"/>
                <a:ea typeface="微软雅黑" pitchFamily="34" charset="-122"/>
              </a:rPr>
              <a:t>　</a:t>
            </a:r>
            <a:endParaRPr lang="en-US" altLang="zh-CN" b="1" dirty="0">
              <a:latin typeface="黑体" pitchFamily="2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u"/>
            </a:pPr>
            <a:endParaRPr lang="en-US" altLang="zh-CN" b="1" dirty="0">
              <a:latin typeface="黑体" pitchFamily="2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u"/>
            </a:pPr>
            <a:endParaRPr lang="en-US" altLang="zh-CN" b="1" dirty="0">
              <a:latin typeface="黑体" pitchFamily="2" charset="-122"/>
              <a:ea typeface="微软雅黑" pitchFamily="34" charset="-122"/>
            </a:endParaRPr>
          </a:p>
          <a:p>
            <a:pPr marL="628650" lvl="1" indent="-1714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Ø"/>
            </a:pPr>
            <a:endParaRPr lang="en-US" altLang="zh-CN" b="1" dirty="0">
              <a:latin typeface="黑体" pitchFamily="2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u"/>
            </a:pPr>
            <a:endParaRPr lang="en-US" altLang="zh-CN" b="1" dirty="0" smtClean="0">
              <a:latin typeface="黑体" pitchFamily="2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57224" y="3309147"/>
            <a:ext cx="7129080" cy="815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75000"/>
              </a:lnSpc>
            </a:pPr>
            <a:r>
              <a:rPr lang="en-US" sz="5600" b="1" dirty="0">
                <a:solidFill>
                  <a:srgbClr val="CC3300"/>
                </a:solidFill>
                <a:latin typeface="Arial"/>
                <a:ea typeface="Gulim"/>
              </a:rPr>
              <a:t>THANK YOU！</a:t>
            </a:r>
            <a:endParaRPr dirty="0">
              <a:solidFill>
                <a:srgbClr val="CC3300"/>
              </a:solidFill>
            </a:endParaRPr>
          </a:p>
        </p:txBody>
      </p:sp>
      <p:pic>
        <p:nvPicPr>
          <p:cNvPr id="148" name="Picture 27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8860" y="951693"/>
            <a:ext cx="4043160" cy="1991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56"/>
          <p:cNvSpPr>
            <a:spLocks noChangeShapeType="1"/>
          </p:cNvSpPr>
          <p:nvPr/>
        </p:nvSpPr>
        <p:spPr bwMode="auto">
          <a:xfrm>
            <a:off x="2411760" y="2410780"/>
            <a:ext cx="4800600" cy="0"/>
          </a:xfrm>
          <a:prstGeom prst="line">
            <a:avLst/>
          </a:prstGeom>
          <a:noFill/>
          <a:ln w="25400">
            <a:solidFill>
              <a:srgbClr val="1C437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257"/>
          <p:cNvSpPr>
            <a:spLocks noChangeArrowheads="1"/>
          </p:cNvSpPr>
          <p:nvPr/>
        </p:nvSpPr>
        <p:spPr bwMode="auto">
          <a:xfrm rot="3419336">
            <a:off x="2127597" y="1834518"/>
            <a:ext cx="479425" cy="520700"/>
          </a:xfrm>
          <a:prstGeom prst="rect">
            <a:avLst/>
          </a:prstGeom>
          <a:gradFill rotWithShape="1">
            <a:gsLst>
              <a:gs pos="0">
                <a:srgbClr val="4F81BD"/>
              </a:gs>
              <a:gs pos="100000">
                <a:srgbClr val="253C5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4F81BD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zh-CN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Text Box 258"/>
          <p:cNvSpPr txBox="1">
            <a:spLocks noChangeArrowheads="1"/>
          </p:cNvSpPr>
          <p:nvPr/>
        </p:nvSpPr>
        <p:spPr bwMode="auto">
          <a:xfrm>
            <a:off x="3478560" y="1921830"/>
            <a:ext cx="2646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黑体" pitchFamily="2" charset="-122"/>
                <a:ea typeface="微软雅黑" pitchFamily="34" charset="-122"/>
              </a:rPr>
              <a:t>体系构建成果汇报</a:t>
            </a:r>
            <a:endParaRPr lang="zh-CN" altLang="en-US" sz="2400" dirty="0">
              <a:solidFill>
                <a:srgbClr val="00B0F0"/>
              </a:solidFill>
              <a:latin typeface="黑体" pitchFamily="2" charset="-122"/>
              <a:ea typeface="微软雅黑" pitchFamily="34" charset="-122"/>
            </a:endParaRPr>
          </a:p>
        </p:txBody>
      </p:sp>
      <p:sp>
        <p:nvSpPr>
          <p:cNvPr id="6" name="Text Box 259"/>
          <p:cNvSpPr txBox="1">
            <a:spLocks noChangeArrowheads="1"/>
          </p:cNvSpPr>
          <p:nvPr/>
        </p:nvSpPr>
        <p:spPr bwMode="auto">
          <a:xfrm>
            <a:off x="2183160" y="187738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7" name="Line 260"/>
          <p:cNvSpPr>
            <a:spLocks noChangeShapeType="1"/>
          </p:cNvSpPr>
          <p:nvPr/>
        </p:nvSpPr>
        <p:spPr bwMode="auto">
          <a:xfrm>
            <a:off x="2411760" y="3248980"/>
            <a:ext cx="4800600" cy="0"/>
          </a:xfrm>
          <a:prstGeom prst="line">
            <a:avLst/>
          </a:prstGeom>
          <a:noFill/>
          <a:ln w="25400">
            <a:solidFill>
              <a:srgbClr val="1C437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261"/>
          <p:cNvSpPr>
            <a:spLocks noChangeArrowheads="1"/>
          </p:cNvSpPr>
          <p:nvPr/>
        </p:nvSpPr>
        <p:spPr bwMode="auto">
          <a:xfrm rot="3419336">
            <a:off x="2127597" y="2672718"/>
            <a:ext cx="479425" cy="520700"/>
          </a:xfrm>
          <a:prstGeom prst="rect">
            <a:avLst/>
          </a:prstGeom>
          <a:gradFill rotWithShape="1">
            <a:gsLst>
              <a:gs pos="0">
                <a:srgbClr val="C0504D"/>
              </a:gs>
              <a:gs pos="100000">
                <a:srgbClr val="592524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504D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zh-CN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" name="Text Box 262"/>
          <p:cNvSpPr txBox="1">
            <a:spLocks noChangeArrowheads="1"/>
          </p:cNvSpPr>
          <p:nvPr/>
        </p:nvSpPr>
        <p:spPr bwMode="auto">
          <a:xfrm>
            <a:off x="2183160" y="271558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0" name="Line 263"/>
          <p:cNvSpPr>
            <a:spLocks noChangeShapeType="1"/>
          </p:cNvSpPr>
          <p:nvPr/>
        </p:nvSpPr>
        <p:spPr bwMode="auto">
          <a:xfrm>
            <a:off x="2413348" y="4085592"/>
            <a:ext cx="4799012" cy="1588"/>
          </a:xfrm>
          <a:prstGeom prst="line">
            <a:avLst/>
          </a:prstGeom>
          <a:noFill/>
          <a:ln w="25400">
            <a:solidFill>
              <a:srgbClr val="1C437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264"/>
          <p:cNvSpPr>
            <a:spLocks noChangeArrowheads="1"/>
          </p:cNvSpPr>
          <p:nvPr/>
        </p:nvSpPr>
        <p:spPr bwMode="auto">
          <a:xfrm rot="3419336">
            <a:off x="2127597" y="3510918"/>
            <a:ext cx="479425" cy="520700"/>
          </a:xfrm>
          <a:prstGeom prst="rect">
            <a:avLst/>
          </a:prstGeom>
          <a:gradFill rotWithShape="1">
            <a:gsLst>
              <a:gs pos="0">
                <a:srgbClr val="9BBB59"/>
              </a:gs>
              <a:gs pos="100000">
                <a:srgbClr val="48572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BBB59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zh-CN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Text Box 265"/>
          <p:cNvSpPr txBox="1">
            <a:spLocks noChangeArrowheads="1"/>
          </p:cNvSpPr>
          <p:nvPr/>
        </p:nvSpPr>
        <p:spPr bwMode="auto">
          <a:xfrm>
            <a:off x="2183160" y="355378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3" name="Text Box 269"/>
          <p:cNvSpPr txBox="1">
            <a:spLocks noChangeArrowheads="1"/>
          </p:cNvSpPr>
          <p:nvPr/>
        </p:nvSpPr>
        <p:spPr bwMode="auto">
          <a:xfrm>
            <a:off x="3478560" y="2783842"/>
            <a:ext cx="2646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itchFamily="2" charset="-122"/>
                <a:ea typeface="微软雅黑" pitchFamily="34" charset="-122"/>
              </a:rPr>
              <a:t>体系试点初步计划</a:t>
            </a:r>
            <a:endParaRPr lang="zh-CN" altLang="en-US" sz="2400" dirty="0">
              <a:latin typeface="黑体" pitchFamily="2" charset="-122"/>
              <a:ea typeface="微软雅黑" pitchFamily="34" charset="-122"/>
            </a:endParaRPr>
          </a:p>
        </p:txBody>
      </p:sp>
      <p:sp>
        <p:nvSpPr>
          <p:cNvPr id="14" name="Text Box 270"/>
          <p:cNvSpPr txBox="1">
            <a:spLocks noChangeArrowheads="1"/>
          </p:cNvSpPr>
          <p:nvPr/>
        </p:nvSpPr>
        <p:spPr bwMode="auto">
          <a:xfrm>
            <a:off x="3478560" y="3623630"/>
            <a:ext cx="2646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黑体" pitchFamily="2" charset="-122"/>
                <a:ea typeface="微软雅黑" pitchFamily="34" charset="-122"/>
              </a:rPr>
              <a:t>体系推广实施建议</a:t>
            </a:r>
            <a:endParaRPr lang="zh-CN" altLang="en-US" sz="2400" dirty="0">
              <a:latin typeface="黑体" pitchFamily="2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>
            <a:spLocks noChangeArrowheads="1"/>
          </p:cNvSpPr>
          <p:nvPr/>
        </p:nvSpPr>
        <p:spPr bwMode="auto">
          <a:xfrm>
            <a:off x="143508" y="534180"/>
            <a:ext cx="8229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 dirty="0" smtClean="0">
                <a:ea typeface="微软雅黑" pitchFamily="34" charset="-122"/>
                <a:sym typeface="Calibri" pitchFamily="34" charset="0"/>
              </a:rPr>
              <a:t>体系架构设计</a:t>
            </a:r>
            <a:endParaRPr lang="zh-CN" altLang="en-US" sz="2800" b="1" dirty="0"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63525" y="948304"/>
            <a:ext cx="806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buClr>
                <a:srgbClr val="0070C0"/>
              </a:buClr>
              <a:buFont typeface="Wingdings" pitchFamily="2" charset="2"/>
              <a:buChar char="u"/>
            </a:pP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依托</a:t>
            </a:r>
            <a:r>
              <a:rPr lang="en-US" altLang="zh-CN" b="1" dirty="0" smtClean="0">
                <a:latin typeface="黑体" pitchFamily="2" charset="-122"/>
                <a:ea typeface="微软雅黑" pitchFamily="34" charset="-122"/>
              </a:rPr>
              <a:t>GTA</a:t>
            </a: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战略</a:t>
            </a:r>
            <a:r>
              <a:rPr lang="en-US" altLang="zh-CN" b="1" dirty="0" smtClean="0">
                <a:latin typeface="黑体" pitchFamily="2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常规项目阶段法（总纲），</a:t>
            </a:r>
            <a:r>
              <a:rPr lang="zh-CN" altLang="en-US" b="1" dirty="0">
                <a:latin typeface="黑体" pitchFamily="2" charset="-122"/>
                <a:ea typeface="微软雅黑" pitchFamily="34" charset="-122"/>
              </a:rPr>
              <a:t>建立、</a:t>
            </a: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细化了</a:t>
            </a:r>
            <a:r>
              <a:rPr lang="en-US" altLang="zh-CN" b="1" dirty="0" smtClean="0">
                <a:solidFill>
                  <a:srgbClr val="0070C0"/>
                </a:solidFill>
                <a:latin typeface="黑体" pitchFamily="2" charset="-122"/>
                <a:ea typeface="微软雅黑" pitchFamily="34" charset="-122"/>
              </a:rPr>
              <a:t>T5</a:t>
            </a:r>
            <a:r>
              <a:rPr lang="zh-CN" altLang="en-US" b="1" dirty="0" smtClean="0">
                <a:solidFill>
                  <a:srgbClr val="0070C0"/>
                </a:solidFill>
                <a:latin typeface="黑体" pitchFamily="2" charset="-122"/>
                <a:ea typeface="微软雅黑" pitchFamily="34" charset="-122"/>
              </a:rPr>
              <a:t>实施阶段</a:t>
            </a: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主</a:t>
            </a:r>
            <a:r>
              <a:rPr lang="zh-CN" altLang="en-US" b="1" dirty="0">
                <a:latin typeface="黑体" pitchFamily="2" charset="-122"/>
                <a:ea typeface="微软雅黑" pitchFamily="34" charset="-122"/>
              </a:rPr>
              <a:t>流程及</a:t>
            </a: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各子阶段、子过程的操作指引、</a:t>
            </a:r>
            <a:r>
              <a:rPr lang="zh-CN" altLang="en-US" b="1" dirty="0">
                <a:latin typeface="黑体" pitchFamily="2" charset="-122"/>
                <a:ea typeface="微软雅黑" pitchFamily="34" charset="-122"/>
              </a:rPr>
              <a:t>模板、检查单、样例</a:t>
            </a:r>
          </a:p>
        </p:txBody>
      </p:sp>
      <p:grpSp>
        <p:nvGrpSpPr>
          <p:cNvPr id="5" name="组合 34"/>
          <p:cNvGrpSpPr>
            <a:grpSpLocks/>
          </p:cNvGrpSpPr>
          <p:nvPr/>
        </p:nvGrpSpPr>
        <p:grpSpPr bwMode="auto">
          <a:xfrm>
            <a:off x="275142" y="1523197"/>
            <a:ext cx="4939800" cy="4097335"/>
            <a:chOff x="107950" y="1628775"/>
            <a:chExt cx="6340475" cy="467995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396875" y="1844675"/>
              <a:ext cx="5805488" cy="4364038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762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sz="1400" b="1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07950" y="1628775"/>
              <a:ext cx="6340475" cy="46799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511425" y="2957513"/>
              <a:ext cx="1468438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44675" y="4032250"/>
              <a:ext cx="2868613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111250" y="5106988"/>
              <a:ext cx="4337050" cy="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276600" y="5084763"/>
              <a:ext cx="0" cy="1074737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052638" y="5084763"/>
              <a:ext cx="0" cy="1074737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780658" y="2382838"/>
              <a:ext cx="1036190" cy="611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3666" tIns="51833" rIns="103666" bIns="51833">
              <a:spAutoFit/>
            </a:bodyPr>
            <a:lstStyle/>
            <a:p>
              <a:pPr algn="ctr" defTabSz="1036638">
                <a:spcBef>
                  <a:spcPct val="50000"/>
                </a:spcBef>
              </a:pPr>
              <a:r>
                <a:rPr lang="en-US" altLang="zh-CN" sz="1400" b="1" dirty="0" smtClean="0">
                  <a:solidFill>
                    <a:srgbClr val="000000"/>
                  </a:solidFill>
                  <a:latin typeface="+mn-lt"/>
                </a:rPr>
                <a:t>T0-T6</a:t>
              </a:r>
              <a:r>
                <a:rPr lang="zh-CN" altLang="en-US" sz="1400" b="1" dirty="0" smtClean="0">
                  <a:solidFill>
                    <a:srgbClr val="000000"/>
                  </a:solidFill>
                  <a:latin typeface="+mn-lt"/>
                </a:rPr>
                <a:t>总纲</a:t>
              </a:r>
              <a:endParaRPr lang="zh-CN" altLang="en-US" sz="14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679737" y="3150017"/>
              <a:ext cx="1240392" cy="682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666" tIns="51833" rIns="103666" bIns="51833">
              <a:spAutoFit/>
            </a:bodyPr>
            <a:lstStyle/>
            <a:p>
              <a:pPr algn="ctr" defTabSz="1036638"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rPr>
                <a:t>T5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rPr>
                <a:t>实施       主</a:t>
              </a:r>
              <a:r>
                <a:rPr lang="zh-CN" altLang="en-US" sz="1600" b="1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rPr>
                <a:t>流程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116013" y="5438776"/>
              <a:ext cx="800100" cy="368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666" tIns="51833" rIns="103666" bIns="51833">
              <a:spAutoFit/>
            </a:bodyPr>
            <a:lstStyle/>
            <a:p>
              <a:pPr algn="ctr" defTabSz="1036638"/>
              <a:r>
                <a:rPr lang="zh-CN" altLang="en-US" sz="16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模板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124076" y="5446713"/>
              <a:ext cx="1101725" cy="368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666" tIns="51833" rIns="103666" bIns="51833">
              <a:spAutoFit/>
            </a:bodyPr>
            <a:lstStyle/>
            <a:p>
              <a:pPr algn="ctr" defTabSz="1036638"/>
              <a:r>
                <a:rPr lang="zh-CN" altLang="en-US" sz="16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样例</a:t>
              </a:r>
              <a:endPara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3403601" y="5437188"/>
              <a:ext cx="1007122" cy="368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3666" tIns="51833" rIns="103666" bIns="51833">
              <a:spAutoFit/>
            </a:bodyPr>
            <a:lstStyle/>
            <a:p>
              <a:pPr algn="ctr" defTabSz="1036638"/>
              <a:r>
                <a:rPr lang="zh-CN" altLang="en-US" sz="16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检查单</a:t>
              </a:r>
              <a:endPara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4500563" y="5084763"/>
              <a:ext cx="0" cy="1074737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4716463" y="5349745"/>
              <a:ext cx="801687" cy="627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666" tIns="51833" rIns="103666" bIns="51833">
              <a:spAutoFit/>
            </a:bodyPr>
            <a:lstStyle/>
            <a:p>
              <a:pPr algn="ctr" defTabSz="1036638"/>
              <a:r>
                <a:rPr lang="zh-CN" altLang="en-US" sz="1600" b="1" dirty="0" smtClean="0">
                  <a:solidFill>
                    <a:srgbClr val="00B0F0"/>
                  </a:solidFill>
                  <a:latin typeface="+mn-lt"/>
                  <a:ea typeface="黑体" panose="02010609060101010101" pitchFamily="49" charset="-122"/>
                </a:rPr>
                <a:t>培训教材</a:t>
              </a:r>
              <a:endParaRPr lang="zh-CN" altLang="en-US" sz="1600" b="1" dirty="0">
                <a:solidFill>
                  <a:srgbClr val="00B0F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 rot="10800000">
              <a:off x="1185863" y="4005263"/>
              <a:ext cx="4249737" cy="10795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14 w 21600"/>
                <a:gd name="T13" fmla="*/ 3414 h 21600"/>
                <a:gd name="T14" fmla="*/ 18186 w 21600"/>
                <a:gd name="T15" fmla="*/ 1818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27" y="21600"/>
                  </a:lnTo>
                  <a:lnTo>
                    <a:pt x="18373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508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latin typeface="+mn-lt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413882" y="4376637"/>
              <a:ext cx="1720875" cy="400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666" tIns="51833" rIns="103666" bIns="51833">
              <a:spAutoFit/>
            </a:bodyPr>
            <a:lstStyle/>
            <a:p>
              <a:pPr algn="ctr" defTabSz="1036638"/>
              <a:r>
                <a:rPr lang="zh-CN" altLang="en-US" sz="1600" b="1" dirty="0" smtClean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操作指引</a:t>
              </a:r>
              <a:endParaRPr lang="zh-CN" altLang="en-US" sz="1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5434364" y="1631177"/>
            <a:ext cx="1008062" cy="1008062"/>
            <a:chOff x="0" y="0"/>
            <a:chExt cx="1011863" cy="1008000"/>
          </a:xfrm>
        </p:grpSpPr>
        <p:pic>
          <p:nvPicPr>
            <p:cNvPr id="25" name="Oval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238322" y="-206934"/>
              <a:ext cx="1486913" cy="1487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椭圆 4"/>
            <p:cNvSpPr>
              <a:spLocks noChangeArrowheads="1"/>
            </p:cNvSpPr>
            <p:nvPr/>
          </p:nvSpPr>
          <p:spPr bwMode="auto">
            <a:xfrm rot="19388639">
              <a:off x="0" y="58733"/>
              <a:ext cx="683605" cy="46669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45000">
                  <a:srgbClr val="FFFFFF">
                    <a:alpha val="5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104341" y="103943"/>
              <a:ext cx="807706" cy="804623"/>
              <a:chOff x="0" y="0"/>
              <a:chExt cx="804672" cy="804672"/>
            </a:xfrm>
          </p:grpSpPr>
          <p:pic>
            <p:nvPicPr>
              <p:cNvPr id="28" name="椭圆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123044" y="120051"/>
                <a:ext cx="557925" cy="560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30" name="TextBox 147"/>
          <p:cNvSpPr txBox="1">
            <a:spLocks noChangeArrowheads="1"/>
          </p:cNvSpPr>
          <p:nvPr/>
        </p:nvSpPr>
        <p:spPr bwMode="auto">
          <a:xfrm>
            <a:off x="5407376" y="1982014"/>
            <a:ext cx="1062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 fontAlgn="ctr">
              <a:buClr>
                <a:srgbClr val="FF0000"/>
              </a:buClr>
              <a:buSzPct val="70000"/>
            </a:pPr>
            <a:r>
              <a:rPr lang="en-US" altLang="zh-CN" sz="1600" b="1">
                <a:solidFill>
                  <a:schemeClr val="bg1"/>
                </a:solidFill>
                <a:ea typeface="微软雅黑" pitchFamily="34" charset="-122"/>
              </a:rPr>
              <a:t>1</a:t>
            </a:r>
            <a:endParaRPr lang="zh-CN" altLang="en-US" sz="1600" b="1">
              <a:solidFill>
                <a:schemeClr val="bg1"/>
              </a:solidFill>
              <a:ea typeface="微软雅黑" pitchFamily="34" charset="-122"/>
            </a:endParaRPr>
          </a:p>
        </p:txBody>
      </p:sp>
      <p:grpSp>
        <p:nvGrpSpPr>
          <p:cNvPr id="31" name="Group 10"/>
          <p:cNvGrpSpPr>
            <a:grpSpLocks/>
          </p:cNvGrpSpPr>
          <p:nvPr/>
        </p:nvGrpSpPr>
        <p:grpSpPr bwMode="auto">
          <a:xfrm>
            <a:off x="5434364" y="2985314"/>
            <a:ext cx="1008062" cy="1008063"/>
            <a:chOff x="0" y="0"/>
            <a:chExt cx="1011863" cy="1008000"/>
          </a:xfrm>
        </p:grpSpPr>
        <p:pic>
          <p:nvPicPr>
            <p:cNvPr id="32" name="Oval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238322" y="-207759"/>
              <a:ext cx="1486913" cy="1487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椭圆 9"/>
            <p:cNvSpPr>
              <a:spLocks noChangeArrowheads="1"/>
            </p:cNvSpPr>
            <p:nvPr/>
          </p:nvSpPr>
          <p:spPr bwMode="auto">
            <a:xfrm rot="19388639">
              <a:off x="0" y="58734"/>
              <a:ext cx="683605" cy="46669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45000">
                  <a:srgbClr val="FFFFFF">
                    <a:alpha val="5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grpSp>
          <p:nvGrpSpPr>
            <p:cNvPr id="34" name="Group 13"/>
            <p:cNvGrpSpPr>
              <a:grpSpLocks/>
            </p:cNvGrpSpPr>
            <p:nvPr/>
          </p:nvGrpSpPr>
          <p:grpSpPr bwMode="auto">
            <a:xfrm>
              <a:off x="104341" y="103118"/>
              <a:ext cx="807706" cy="804622"/>
              <a:chOff x="0" y="0"/>
              <a:chExt cx="804672" cy="804672"/>
            </a:xfrm>
          </p:grpSpPr>
          <p:pic>
            <p:nvPicPr>
              <p:cNvPr id="35" name="椭圆 1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123044" y="120876"/>
                <a:ext cx="557925" cy="560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37" name="TextBox 147"/>
          <p:cNvSpPr txBox="1">
            <a:spLocks noChangeArrowheads="1"/>
          </p:cNvSpPr>
          <p:nvPr/>
        </p:nvSpPr>
        <p:spPr bwMode="auto">
          <a:xfrm>
            <a:off x="5407376" y="3336152"/>
            <a:ext cx="1062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 fontAlgn="ctr">
              <a:buClr>
                <a:srgbClr val="FF0000"/>
              </a:buClr>
              <a:buSzPct val="70000"/>
            </a:pPr>
            <a:r>
              <a:rPr lang="en-US" altLang="zh-CN" sz="1600" b="1">
                <a:solidFill>
                  <a:schemeClr val="bg1"/>
                </a:solidFill>
                <a:ea typeface="微软雅黑" pitchFamily="34" charset="-122"/>
              </a:rPr>
              <a:t>2</a:t>
            </a:r>
            <a:endParaRPr lang="zh-CN" altLang="en-US" sz="1600" b="1">
              <a:solidFill>
                <a:schemeClr val="bg1"/>
              </a:solidFill>
              <a:ea typeface="微软雅黑" pitchFamily="34" charset="-122"/>
            </a:endParaRPr>
          </a:p>
        </p:txBody>
      </p:sp>
      <p:grpSp>
        <p:nvGrpSpPr>
          <p:cNvPr id="38" name="Group 17"/>
          <p:cNvGrpSpPr>
            <a:grpSpLocks/>
          </p:cNvGrpSpPr>
          <p:nvPr/>
        </p:nvGrpSpPr>
        <p:grpSpPr bwMode="auto">
          <a:xfrm>
            <a:off x="5196239" y="4250552"/>
            <a:ext cx="1482725" cy="1487487"/>
            <a:chOff x="-238322" y="-205664"/>
            <a:chExt cx="1486913" cy="1487333"/>
          </a:xfrm>
        </p:grpSpPr>
        <p:pic>
          <p:nvPicPr>
            <p:cNvPr id="39" name="Oval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238322" y="-205664"/>
              <a:ext cx="1486913" cy="1487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椭圆 14"/>
            <p:cNvSpPr>
              <a:spLocks noChangeArrowheads="1"/>
            </p:cNvSpPr>
            <p:nvPr/>
          </p:nvSpPr>
          <p:spPr bwMode="auto">
            <a:xfrm rot="19388639">
              <a:off x="0" y="58733"/>
              <a:ext cx="683605" cy="46669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45000">
                  <a:srgbClr val="FFFFFF">
                    <a:alpha val="5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grpSp>
          <p:nvGrpSpPr>
            <p:cNvPr id="41" name="Group 20"/>
            <p:cNvGrpSpPr>
              <a:grpSpLocks/>
            </p:cNvGrpSpPr>
            <p:nvPr/>
          </p:nvGrpSpPr>
          <p:grpSpPr bwMode="auto">
            <a:xfrm>
              <a:off x="104341" y="99117"/>
              <a:ext cx="807706" cy="804623"/>
              <a:chOff x="0" y="0"/>
              <a:chExt cx="804672" cy="804672"/>
            </a:xfrm>
          </p:grpSpPr>
          <p:pic>
            <p:nvPicPr>
              <p:cNvPr id="42" name="椭圆 1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04672" cy="804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Text Box 22"/>
              <p:cNvSpPr txBox="1">
                <a:spLocks noChangeArrowheads="1"/>
              </p:cNvSpPr>
              <p:nvPr/>
            </p:nvSpPr>
            <p:spPr bwMode="auto">
              <a:xfrm>
                <a:off x="123044" y="124877"/>
                <a:ext cx="557925" cy="560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sz="1600" b="1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44" name="TextBox 147"/>
          <p:cNvSpPr txBox="1">
            <a:spLocks noChangeArrowheads="1"/>
          </p:cNvSpPr>
          <p:nvPr/>
        </p:nvSpPr>
        <p:spPr bwMode="auto">
          <a:xfrm>
            <a:off x="5407376" y="4691877"/>
            <a:ext cx="1062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 fontAlgn="ctr">
              <a:buClr>
                <a:srgbClr val="FF0000"/>
              </a:buClr>
              <a:buSzPct val="70000"/>
            </a:pPr>
            <a:r>
              <a:rPr lang="en-US" altLang="zh-CN" sz="1600" b="1">
                <a:solidFill>
                  <a:schemeClr val="bg1"/>
                </a:solidFill>
                <a:ea typeface="微软雅黑" pitchFamily="34" charset="-122"/>
              </a:rPr>
              <a:t>3</a:t>
            </a:r>
            <a:endParaRPr lang="zh-CN" altLang="en-US" sz="1600" b="1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45" name="矩形 87"/>
          <p:cNvSpPr>
            <a:spLocks noChangeArrowheads="1"/>
          </p:cNvSpPr>
          <p:nvPr/>
        </p:nvSpPr>
        <p:spPr bwMode="auto">
          <a:xfrm>
            <a:off x="6514345" y="2284110"/>
            <a:ext cx="18605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600" b="1" dirty="0" smtClean="0">
                <a:ea typeface="微软雅黑" pitchFamily="34" charset="-122"/>
              </a:rPr>
              <a:t>细分项目类型</a:t>
            </a:r>
            <a:endParaRPr lang="en-US" sz="1600" b="1" dirty="0">
              <a:ea typeface="微软雅黑" pitchFamily="34" charset="-122"/>
            </a:endParaRPr>
          </a:p>
        </p:txBody>
      </p:sp>
      <p:cxnSp>
        <p:nvCxnSpPr>
          <p:cNvPr id="46" name="直接箭头连接符 29"/>
          <p:cNvCxnSpPr>
            <a:cxnSpLocks noChangeShapeType="1"/>
          </p:cNvCxnSpPr>
          <p:nvPr/>
        </p:nvCxnSpPr>
        <p:spPr bwMode="auto">
          <a:xfrm>
            <a:off x="6602358" y="2305742"/>
            <a:ext cx="1422400" cy="1588"/>
          </a:xfrm>
          <a:prstGeom prst="straightConnector1">
            <a:avLst/>
          </a:prstGeom>
          <a:noFill/>
          <a:ln w="19050">
            <a:solidFill>
              <a:srgbClr val="7F7F7F"/>
            </a:solidFill>
            <a:prstDash val="sysDash"/>
            <a:round/>
            <a:headEnd/>
            <a:tailEnd/>
          </a:ln>
        </p:spPr>
      </p:cxnSp>
      <p:sp>
        <p:nvSpPr>
          <p:cNvPr id="47" name="矩形 87"/>
          <p:cNvSpPr>
            <a:spLocks noChangeArrowheads="1"/>
          </p:cNvSpPr>
          <p:nvPr/>
        </p:nvSpPr>
        <p:spPr bwMode="auto">
          <a:xfrm>
            <a:off x="6555161" y="2973152"/>
            <a:ext cx="15652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600" b="1" dirty="0">
                <a:ea typeface="微软雅黑" pitchFamily="34" charset="-122"/>
              </a:rPr>
              <a:t>明确角色职责</a:t>
            </a:r>
            <a:endParaRPr lang="en-US" sz="1600" b="1" dirty="0">
              <a:ea typeface="微软雅黑" pitchFamily="34" charset="-122"/>
            </a:endParaRPr>
          </a:p>
        </p:txBody>
      </p:sp>
      <p:sp>
        <p:nvSpPr>
          <p:cNvPr id="48" name="矩形 87"/>
          <p:cNvSpPr>
            <a:spLocks noChangeArrowheads="1"/>
          </p:cNvSpPr>
          <p:nvPr/>
        </p:nvSpPr>
        <p:spPr bwMode="auto">
          <a:xfrm>
            <a:off x="6553200" y="3345924"/>
            <a:ext cx="25670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600" b="1" dirty="0" smtClean="0">
                <a:ea typeface="微软雅黑" pitchFamily="34" charset="-122"/>
              </a:rPr>
              <a:t>明确活动间关联关系</a:t>
            </a:r>
            <a:endParaRPr lang="en-US" sz="1600" b="1" dirty="0" smtClean="0">
              <a:ea typeface="微软雅黑" pitchFamily="34" charset="-122"/>
            </a:endParaRPr>
          </a:p>
        </p:txBody>
      </p:sp>
      <p:cxnSp>
        <p:nvCxnSpPr>
          <p:cNvPr id="49" name="直接箭头连接符 34"/>
          <p:cNvCxnSpPr>
            <a:cxnSpLocks noChangeShapeType="1"/>
          </p:cNvCxnSpPr>
          <p:nvPr/>
        </p:nvCxnSpPr>
        <p:spPr bwMode="auto">
          <a:xfrm>
            <a:off x="6626599" y="3330458"/>
            <a:ext cx="1422400" cy="1587"/>
          </a:xfrm>
          <a:prstGeom prst="straightConnector1">
            <a:avLst/>
          </a:prstGeom>
          <a:noFill/>
          <a:ln w="19050">
            <a:solidFill>
              <a:srgbClr val="7F7F7F"/>
            </a:solidFill>
            <a:prstDash val="sysDash"/>
            <a:round/>
            <a:headEnd/>
            <a:tailEnd/>
          </a:ln>
        </p:spPr>
      </p:cxnSp>
      <p:cxnSp>
        <p:nvCxnSpPr>
          <p:cNvPr id="50" name="直接箭头连接符 35"/>
          <p:cNvCxnSpPr>
            <a:cxnSpLocks noChangeShapeType="1"/>
          </p:cNvCxnSpPr>
          <p:nvPr/>
        </p:nvCxnSpPr>
        <p:spPr bwMode="auto">
          <a:xfrm>
            <a:off x="6626599" y="3673515"/>
            <a:ext cx="1422400" cy="1588"/>
          </a:xfrm>
          <a:prstGeom prst="straightConnector1">
            <a:avLst/>
          </a:prstGeom>
          <a:noFill/>
          <a:ln w="19050">
            <a:solidFill>
              <a:srgbClr val="7F7F7F"/>
            </a:solidFill>
            <a:prstDash val="sysDash"/>
            <a:round/>
            <a:headEnd/>
            <a:tailEnd/>
          </a:ln>
        </p:spPr>
      </p:cxnSp>
      <p:sp>
        <p:nvSpPr>
          <p:cNvPr id="51" name="矩形 87"/>
          <p:cNvSpPr>
            <a:spLocks noChangeArrowheads="1"/>
          </p:cNvSpPr>
          <p:nvPr/>
        </p:nvSpPr>
        <p:spPr bwMode="auto">
          <a:xfrm>
            <a:off x="6544026" y="4375098"/>
            <a:ext cx="1565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600" b="1" dirty="0">
                <a:ea typeface="微软雅黑" pitchFamily="34" charset="-122"/>
              </a:rPr>
              <a:t>建立操作细则</a:t>
            </a:r>
            <a:endParaRPr lang="en-US" sz="1600" b="1" dirty="0">
              <a:ea typeface="微软雅黑" pitchFamily="34" charset="-122"/>
            </a:endParaRPr>
          </a:p>
        </p:txBody>
      </p:sp>
      <p:sp>
        <p:nvSpPr>
          <p:cNvPr id="52" name="矩形 87"/>
          <p:cNvSpPr>
            <a:spLocks noChangeArrowheads="1"/>
          </p:cNvSpPr>
          <p:nvPr/>
        </p:nvSpPr>
        <p:spPr bwMode="auto">
          <a:xfrm>
            <a:off x="6543849" y="4719176"/>
            <a:ext cx="1800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600" b="1" dirty="0" smtClean="0">
                <a:ea typeface="微软雅黑" pitchFamily="34" charset="-122"/>
              </a:rPr>
              <a:t>建立支撑模板</a:t>
            </a:r>
            <a:endParaRPr lang="en-US" sz="1600" b="1" dirty="0">
              <a:ea typeface="微软雅黑" pitchFamily="34" charset="-122"/>
            </a:endParaRPr>
          </a:p>
        </p:txBody>
      </p:sp>
      <p:sp>
        <p:nvSpPr>
          <p:cNvPr id="53" name="矩形 87"/>
          <p:cNvSpPr>
            <a:spLocks noChangeArrowheads="1"/>
          </p:cNvSpPr>
          <p:nvPr/>
        </p:nvSpPr>
        <p:spPr bwMode="auto">
          <a:xfrm>
            <a:off x="6542462" y="5035160"/>
            <a:ext cx="15065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600" b="1" dirty="0" smtClean="0">
                <a:ea typeface="微软雅黑" pitchFamily="34" charset="-122"/>
              </a:rPr>
              <a:t>建立培训教材</a:t>
            </a:r>
            <a:endParaRPr lang="en-US" sz="1600" b="1" dirty="0">
              <a:ea typeface="微软雅黑" pitchFamily="34" charset="-122"/>
            </a:endParaRPr>
          </a:p>
        </p:txBody>
      </p:sp>
      <p:cxnSp>
        <p:nvCxnSpPr>
          <p:cNvPr id="54" name="直接箭头连接符 39"/>
          <p:cNvCxnSpPr>
            <a:cxnSpLocks noChangeShapeType="1"/>
          </p:cNvCxnSpPr>
          <p:nvPr/>
        </p:nvCxnSpPr>
        <p:spPr bwMode="auto">
          <a:xfrm>
            <a:off x="6602358" y="4718798"/>
            <a:ext cx="1422400" cy="1588"/>
          </a:xfrm>
          <a:prstGeom prst="straightConnector1">
            <a:avLst/>
          </a:prstGeom>
          <a:noFill/>
          <a:ln w="19050">
            <a:solidFill>
              <a:srgbClr val="7F7F7F"/>
            </a:solidFill>
            <a:prstDash val="sysDash"/>
            <a:round/>
            <a:headEnd/>
            <a:tailEnd/>
          </a:ln>
        </p:spPr>
      </p:cxnSp>
      <p:cxnSp>
        <p:nvCxnSpPr>
          <p:cNvPr id="55" name="直接箭头连接符 40"/>
          <p:cNvCxnSpPr>
            <a:cxnSpLocks noChangeShapeType="1"/>
          </p:cNvCxnSpPr>
          <p:nvPr/>
        </p:nvCxnSpPr>
        <p:spPr bwMode="auto">
          <a:xfrm>
            <a:off x="6591651" y="5056936"/>
            <a:ext cx="1422400" cy="1588"/>
          </a:xfrm>
          <a:prstGeom prst="straightConnector1">
            <a:avLst/>
          </a:prstGeom>
          <a:noFill/>
          <a:ln w="19050">
            <a:solidFill>
              <a:srgbClr val="7F7F7F"/>
            </a:solidFill>
            <a:prstDash val="sysDash"/>
            <a:round/>
            <a:headEnd/>
            <a:tailEnd/>
          </a:ln>
        </p:spPr>
      </p:cxnSp>
      <p:sp>
        <p:nvSpPr>
          <p:cNvPr id="56" name="矩形 87"/>
          <p:cNvSpPr>
            <a:spLocks noChangeArrowheads="1"/>
          </p:cNvSpPr>
          <p:nvPr/>
        </p:nvSpPr>
        <p:spPr bwMode="auto">
          <a:xfrm>
            <a:off x="6522393" y="1939101"/>
            <a:ext cx="2117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600" b="1" dirty="0" smtClean="0">
                <a:ea typeface="微软雅黑" pitchFamily="34" charset="-122"/>
              </a:rPr>
              <a:t>确定体系框架</a:t>
            </a:r>
            <a:endParaRPr lang="en-US" sz="1600" b="1" dirty="0">
              <a:ea typeface="微软雅黑" pitchFamily="34" charset="-122"/>
            </a:endParaRPr>
          </a:p>
        </p:txBody>
      </p:sp>
      <p:cxnSp>
        <p:nvCxnSpPr>
          <p:cNvPr id="57" name="直接箭头连接符 29"/>
          <p:cNvCxnSpPr>
            <a:cxnSpLocks noChangeShapeType="1"/>
          </p:cNvCxnSpPr>
          <p:nvPr/>
        </p:nvCxnSpPr>
        <p:spPr bwMode="auto">
          <a:xfrm>
            <a:off x="6602714" y="1941956"/>
            <a:ext cx="1422400" cy="1588"/>
          </a:xfrm>
          <a:prstGeom prst="straightConnector1">
            <a:avLst/>
          </a:prstGeom>
          <a:noFill/>
          <a:ln w="19050">
            <a:solidFill>
              <a:srgbClr val="7F7F7F"/>
            </a:solidFill>
            <a:prstDash val="sysDash"/>
            <a:round/>
            <a:headEnd/>
            <a:tailEnd/>
          </a:ln>
        </p:spPr>
      </p:cxnSp>
      <p:sp>
        <p:nvSpPr>
          <p:cNvPr id="58" name="矩形 87"/>
          <p:cNvSpPr>
            <a:spLocks noChangeArrowheads="1"/>
          </p:cNvSpPr>
          <p:nvPr/>
        </p:nvSpPr>
        <p:spPr bwMode="auto">
          <a:xfrm>
            <a:off x="6517060" y="1584705"/>
            <a:ext cx="2117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600" b="1" dirty="0" smtClean="0">
                <a:ea typeface="微软雅黑" pitchFamily="34" charset="-122"/>
              </a:rPr>
              <a:t>建立过程方针</a:t>
            </a:r>
            <a:endParaRPr lang="en-US" sz="1600" b="1" dirty="0">
              <a:ea typeface="微软雅黑" pitchFamily="34" charset="-122"/>
            </a:endParaRPr>
          </a:p>
        </p:txBody>
      </p:sp>
      <p:sp>
        <p:nvSpPr>
          <p:cNvPr id="59" name="矩形 87"/>
          <p:cNvSpPr>
            <a:spLocks noChangeArrowheads="1"/>
          </p:cNvSpPr>
          <p:nvPr/>
        </p:nvSpPr>
        <p:spPr bwMode="auto">
          <a:xfrm>
            <a:off x="6555163" y="3654061"/>
            <a:ext cx="26289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600" b="1" dirty="0" smtClean="0">
                <a:ea typeface="微软雅黑" pitchFamily="34" charset="-122"/>
              </a:rPr>
              <a:t>建立项目实施周期模型</a:t>
            </a:r>
            <a:endParaRPr lang="en-US" sz="1600" b="1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431" y="439485"/>
            <a:ext cx="8880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buClr>
                <a:srgbClr val="0070C0"/>
              </a:buClr>
              <a:buFont typeface="Wingdings" pitchFamily="2" charset="2"/>
              <a:buChar char="u"/>
            </a:pP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建立一体化项目生命周期主流程</a:t>
            </a:r>
            <a:endParaRPr lang="zh-CN" altLang="en-US" b="1" dirty="0">
              <a:latin typeface="黑体" pitchFamily="2" charset="-122"/>
              <a:ea typeface="微软雅黑" pitchFamily="34" charset="-122"/>
            </a:endParaRPr>
          </a:p>
        </p:txBody>
      </p:sp>
      <p:pic>
        <p:nvPicPr>
          <p:cNvPr id="5" name="AutoShape 59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243914"/>
            <a:ext cx="1277938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圆角矩形 1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1043" y="3202764"/>
            <a:ext cx="4198937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87"/>
          <p:cNvSpPr>
            <a:spLocks noChangeArrowheads="1"/>
          </p:cNvSpPr>
          <p:nvPr/>
        </p:nvSpPr>
        <p:spPr bwMode="auto">
          <a:xfrm>
            <a:off x="5165693" y="3585351"/>
            <a:ext cx="3208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 dirty="0">
                <a:ea typeface="微软雅黑" pitchFamily="34" charset="-122"/>
              </a:rPr>
              <a:t>明确各阶段关键</a:t>
            </a:r>
            <a:r>
              <a:rPr lang="zh-CN" altLang="en-US" sz="1400" dirty="0" smtClean="0">
                <a:ea typeface="微软雅黑" pitchFamily="34" charset="-122"/>
              </a:rPr>
              <a:t>技术、管理活动</a:t>
            </a:r>
            <a:endParaRPr lang="zh-CN" altLang="en-US" sz="1400" dirty="0">
              <a:ea typeface="微软雅黑" pitchFamily="34" charset="-122"/>
            </a:endParaRPr>
          </a:p>
        </p:txBody>
      </p:sp>
      <p:pic>
        <p:nvPicPr>
          <p:cNvPr id="8" name="圆角矩形 2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91043" y="4104464"/>
            <a:ext cx="4198937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7"/>
          <p:cNvSpPr>
            <a:spLocks noChangeArrowheads="1"/>
          </p:cNvSpPr>
          <p:nvPr/>
        </p:nvSpPr>
        <p:spPr bwMode="auto">
          <a:xfrm>
            <a:off x="5165693" y="4501339"/>
            <a:ext cx="3362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ea typeface="微软雅黑" pitchFamily="34" charset="-122"/>
              </a:rPr>
              <a:t>明确各阶段关键输出</a:t>
            </a:r>
          </a:p>
        </p:txBody>
      </p:sp>
      <p:pic>
        <p:nvPicPr>
          <p:cNvPr id="10" name="圆角矩形 23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91043" y="2294714"/>
            <a:ext cx="4198937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87"/>
          <p:cNvSpPr>
            <a:spLocks noChangeArrowheads="1"/>
          </p:cNvSpPr>
          <p:nvPr/>
        </p:nvSpPr>
        <p:spPr bwMode="auto">
          <a:xfrm>
            <a:off x="5165693" y="2669364"/>
            <a:ext cx="3148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>
                <a:ea typeface="微软雅黑" pitchFamily="34" charset="-122"/>
              </a:rPr>
              <a:t>明确各角色具体职责</a:t>
            </a:r>
          </a:p>
        </p:txBody>
      </p:sp>
      <p:pic>
        <p:nvPicPr>
          <p:cNvPr id="12" name="AutoShap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38643" y="2464576"/>
            <a:ext cx="80486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AutoShap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38643" y="3374214"/>
            <a:ext cx="804862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圆角矩形 27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91043" y="1393014"/>
            <a:ext cx="4198937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87"/>
          <p:cNvSpPr>
            <a:spLocks noChangeArrowheads="1"/>
          </p:cNvSpPr>
          <p:nvPr/>
        </p:nvSpPr>
        <p:spPr bwMode="auto">
          <a:xfrm>
            <a:off x="5165693" y="1766076"/>
            <a:ext cx="3421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buClr>
                <a:srgbClr val="FF0000"/>
              </a:buClr>
              <a:buSzPct val="70000"/>
            </a:pPr>
            <a:r>
              <a:rPr lang="zh-CN" altLang="en-US" sz="1400" dirty="0">
                <a:ea typeface="微软雅黑" pitchFamily="34" charset="-122"/>
              </a:rPr>
              <a:t>明确</a:t>
            </a:r>
            <a:r>
              <a:rPr lang="zh-CN" altLang="en-US" sz="1400" dirty="0" smtClean="0">
                <a:ea typeface="微软雅黑" pitchFamily="34" charset="-122"/>
              </a:rPr>
              <a:t>项目实施各阶段</a:t>
            </a:r>
            <a:r>
              <a:rPr lang="zh-CN" altLang="en-US" sz="1400" dirty="0">
                <a:ea typeface="微软雅黑" pitchFamily="34" charset="-122"/>
              </a:rPr>
              <a:t>（从立项到验收）</a:t>
            </a:r>
          </a:p>
        </p:txBody>
      </p:sp>
      <p:pic>
        <p:nvPicPr>
          <p:cNvPr id="16" name="AutoShap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38643" y="1562876"/>
            <a:ext cx="80486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AutoShap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38643" y="4275914"/>
            <a:ext cx="804862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7158" y="951693"/>
            <a:ext cx="3286148" cy="460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-28575" y="427324"/>
            <a:ext cx="9347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00" b="1" dirty="0" smtClean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6.7</a:t>
            </a:r>
            <a:r>
              <a:rPr lang="zh-CN" altLang="en-US" sz="1600" b="1" dirty="0" smtClean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完成</a:t>
            </a:r>
            <a:r>
              <a:rPr lang="zh-CN" altLang="en-US" sz="1600" b="1" dirty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一</a:t>
            </a:r>
            <a:r>
              <a:rPr lang="zh-CN" altLang="en-US" sz="1600" b="1" dirty="0" smtClean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期构建体系文件，主流程：</a:t>
            </a:r>
            <a:r>
              <a:rPr lang="en-US" altLang="zh-CN" sz="1600" b="1" dirty="0" smtClean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1</a:t>
            </a:r>
            <a:r>
              <a:rPr lang="zh-CN" altLang="en-US" sz="1600" b="1" dirty="0" smtClean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份，指引：</a:t>
            </a:r>
            <a:r>
              <a:rPr lang="en-US" altLang="zh-CN" sz="1600" b="1" dirty="0" smtClean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12</a:t>
            </a:r>
            <a:r>
              <a:rPr lang="zh-CN" altLang="en-US" sz="1600" b="1" dirty="0" smtClean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份，模板：</a:t>
            </a:r>
            <a:r>
              <a:rPr lang="en-US" altLang="zh-CN" sz="1600" b="1" dirty="0" smtClean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64</a:t>
            </a:r>
            <a:r>
              <a:rPr lang="zh-CN" altLang="en-US" sz="1600" b="1" dirty="0" smtClean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份 </a:t>
            </a:r>
            <a:r>
              <a:rPr lang="zh-CN" altLang="en-US" sz="1600" b="1" dirty="0" smtClean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，裁剪指南：</a:t>
            </a:r>
            <a:r>
              <a:rPr lang="en-US" altLang="zh-CN" sz="1600" b="1" dirty="0" smtClean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1</a:t>
            </a:r>
            <a:r>
              <a:rPr lang="zh-CN" altLang="en-US" sz="1600" b="1" dirty="0" smtClean="0">
                <a:solidFill>
                  <a:srgbClr val="000000"/>
                </a:solidFill>
                <a:ea typeface="微软雅黑" pitchFamily="34" charset="-122"/>
                <a:sym typeface="Arial" charset="0"/>
              </a:rPr>
              <a:t>份</a:t>
            </a:r>
            <a:endParaRPr lang="zh-CN" altLang="en-US" sz="1600" b="1" dirty="0">
              <a:solidFill>
                <a:srgbClr val="000000"/>
              </a:solidFill>
              <a:latin typeface="黑体" pitchFamily="2" charset="-122"/>
              <a:ea typeface="微软雅黑" pitchFamily="34" charset="-122"/>
              <a:sym typeface="Arial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42315"/>
              </p:ext>
            </p:extLst>
          </p:nvPr>
        </p:nvGraphicFramePr>
        <p:xfrm>
          <a:off x="486216" y="808817"/>
          <a:ext cx="7943436" cy="4580841"/>
        </p:xfrm>
        <a:graphic>
          <a:graphicData uri="http://schemas.openxmlformats.org/drawingml/2006/table">
            <a:tbl>
              <a:tblPr/>
              <a:tblGrid>
                <a:gridCol w="2020412"/>
                <a:gridCol w="5009177"/>
                <a:gridCol w="913847"/>
              </a:tblGrid>
              <a:tr h="2955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领域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子阶段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输出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文档类型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180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主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流程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T5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实施阶段主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流程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主流程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T5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实施阶段裁剪指南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裁剪指南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项目立项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立项指引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指引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项目干系人登记表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项目经理任命书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项目提前实施申请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交底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交底指引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指引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项目交付清单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指引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项目交底自检表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8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项目风险识别与跟踪表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实施项目总体计划（日程表）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调研提纲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\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问卷＼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DEMO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客户需求列表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工程类的客户需求列表及需求说明书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工程类的深化设计稿样例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客户需求列表（签字）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客户需求说明书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96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客户需求评审报告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预估算表（里程碑计划）实施项目总体计划（制定模板）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65443"/>
              </p:ext>
            </p:extLst>
          </p:nvPr>
        </p:nvGraphicFramePr>
        <p:xfrm>
          <a:off x="486216" y="504255"/>
          <a:ext cx="7943436" cy="5196909"/>
        </p:xfrm>
        <a:graphic>
          <a:graphicData uri="http://schemas.openxmlformats.org/drawingml/2006/table">
            <a:tbl>
              <a:tblPr/>
              <a:tblGrid>
                <a:gridCol w="2020412"/>
                <a:gridCol w="5009177"/>
                <a:gridCol w="913847"/>
              </a:tblGrid>
              <a:tr h="2955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领域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子阶段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输出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文档类型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180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项目摸底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摸底指引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指引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实施环境检查单（内部）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实施环境确认单（校方）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项目启动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启动指引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指引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启动包（提供给校方）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项目干系人登记册（更新）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实施计划（对外）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会议通知邮件（校方）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实施计划（内外部）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实施整体方案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双方团队任命书？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项目启动会会议纪要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实施准备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license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申请邮件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license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审批邮件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产品理念培训资料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发货申请邮件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基础数据包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软件交付光盘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现场实篱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软件实施信息表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收货确认表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外购产品货到签收单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黑体" pitchFamily="2" charset="-122"/>
                          <a:ea typeface="黑体" pitchFamily="2" charset="-122"/>
                        </a:rPr>
                        <a:t>模板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213"/>
          <p:cNvGraphicFramePr>
            <a:graphicFrameLocks noGrp="1"/>
          </p:cNvGraphicFramePr>
          <p:nvPr/>
        </p:nvGraphicFramePr>
        <p:xfrm>
          <a:off x="500034" y="1385373"/>
          <a:ext cx="3214710" cy="1529970"/>
        </p:xfrm>
        <a:graphic>
          <a:graphicData uri="http://schemas.openxmlformats.org/drawingml/2006/table">
            <a:tbl>
              <a:tblPr/>
              <a:tblGrid>
                <a:gridCol w="869069"/>
                <a:gridCol w="918006"/>
                <a:gridCol w="892693"/>
                <a:gridCol w="534942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业务单元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实施类型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产品特征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规模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信息化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平台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软件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战略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。。。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通用产品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设备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常规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定制产品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工程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普通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。。。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微小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Arial" charset="0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27"/>
          <p:cNvGraphicFramePr>
            <a:graphicFrameLocks noGrp="1"/>
          </p:cNvGraphicFramePr>
          <p:nvPr/>
        </p:nvGraphicFramePr>
        <p:xfrm>
          <a:off x="4572000" y="936916"/>
          <a:ext cx="3816350" cy="2720658"/>
        </p:xfrm>
        <a:graphic>
          <a:graphicData uri="http://schemas.openxmlformats.org/drawingml/2006/table">
            <a:tbl>
              <a:tblPr/>
              <a:tblGrid>
                <a:gridCol w="838200"/>
                <a:gridCol w="801687"/>
                <a:gridCol w="544513"/>
                <a:gridCol w="544512"/>
                <a:gridCol w="542925"/>
                <a:gridCol w="544513"/>
              </a:tblGrid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规模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实施类型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产品特征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战略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常规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普通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微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小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</a:tr>
              <a:tr h="23812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平台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软件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-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38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设备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-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38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工程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最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简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3812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通用产品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软件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-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238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设备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-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238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工程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3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最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简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23812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定制产品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软件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-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38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设备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3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-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38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工程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3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标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3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最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简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9" name="矩形 38"/>
          <p:cNvSpPr>
            <a:spLocks noChangeArrowheads="1"/>
          </p:cNvSpPr>
          <p:nvPr/>
        </p:nvSpPr>
        <p:spPr bwMode="auto">
          <a:xfrm>
            <a:off x="707994" y="4382304"/>
            <a:ext cx="285750" cy="928688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立项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40"/>
          <p:cNvSpPr>
            <a:spLocks noChangeArrowheads="1"/>
          </p:cNvSpPr>
          <p:nvPr/>
        </p:nvSpPr>
        <p:spPr bwMode="auto">
          <a:xfrm>
            <a:off x="1071538" y="4382304"/>
            <a:ext cx="285750" cy="928688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交底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41"/>
          <p:cNvSpPr>
            <a:spLocks noChangeArrowheads="1"/>
          </p:cNvSpPr>
          <p:nvPr/>
        </p:nvSpPr>
        <p:spPr bwMode="auto">
          <a:xfrm>
            <a:off x="1428728" y="4382304"/>
            <a:ext cx="285750" cy="928688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策划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42"/>
          <p:cNvSpPr>
            <a:spLocks noChangeArrowheads="1"/>
          </p:cNvSpPr>
          <p:nvPr/>
        </p:nvSpPr>
        <p:spPr bwMode="auto">
          <a:xfrm>
            <a:off x="1785918" y="4382304"/>
            <a:ext cx="285750" cy="928688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摸底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43"/>
          <p:cNvSpPr>
            <a:spLocks noChangeArrowheads="1"/>
          </p:cNvSpPr>
          <p:nvPr/>
        </p:nvSpPr>
        <p:spPr bwMode="auto">
          <a:xfrm>
            <a:off x="2143108" y="4382304"/>
            <a:ext cx="285750" cy="928688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启动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45"/>
          <p:cNvSpPr>
            <a:spLocks noChangeArrowheads="1"/>
          </p:cNvSpPr>
          <p:nvPr/>
        </p:nvSpPr>
        <p:spPr bwMode="auto">
          <a:xfrm>
            <a:off x="2857488" y="4382304"/>
            <a:ext cx="285750" cy="928688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43"/>
          <p:cNvSpPr>
            <a:spLocks noChangeArrowheads="1"/>
          </p:cNvSpPr>
          <p:nvPr/>
        </p:nvSpPr>
        <p:spPr bwMode="auto">
          <a:xfrm>
            <a:off x="2500298" y="4382304"/>
            <a:ext cx="285750" cy="928688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准备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5219730" y="4309279"/>
            <a:ext cx="428625" cy="1087438"/>
          </a:xfrm>
          <a:prstGeom prst="flowChartProcess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anchor="ctr" anchorCtr="1"/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170"/>
          <p:cNvSpPr>
            <a:spLocks noChangeArrowheads="1"/>
          </p:cNvSpPr>
          <p:nvPr/>
        </p:nvSpPr>
        <p:spPr bwMode="auto">
          <a:xfrm>
            <a:off x="5219730" y="4309279"/>
            <a:ext cx="3567112" cy="10874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anchor="b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142844" y="4317217"/>
            <a:ext cx="428625" cy="1071562"/>
          </a:xfrm>
          <a:prstGeom prst="flowChartProcess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 anchorCtr="1"/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标准流程</a:t>
            </a:r>
          </a:p>
        </p:txBody>
      </p:sp>
      <p:sp>
        <p:nvSpPr>
          <p:cNvPr id="29" name="矩形 170"/>
          <p:cNvSpPr>
            <a:spLocks noChangeArrowheads="1"/>
          </p:cNvSpPr>
          <p:nvPr/>
        </p:nvSpPr>
        <p:spPr bwMode="auto">
          <a:xfrm>
            <a:off x="142844" y="4317217"/>
            <a:ext cx="4143404" cy="1071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anchor="b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38"/>
          <p:cNvSpPr>
            <a:spLocks noChangeArrowheads="1"/>
          </p:cNvSpPr>
          <p:nvPr/>
        </p:nvSpPr>
        <p:spPr bwMode="auto">
          <a:xfrm>
            <a:off x="5765830" y="4380717"/>
            <a:ext cx="285750" cy="928687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立项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0"/>
          <p:cNvSpPr>
            <a:spLocks noChangeArrowheads="1"/>
          </p:cNvSpPr>
          <p:nvPr/>
        </p:nvSpPr>
        <p:spPr bwMode="auto">
          <a:xfrm>
            <a:off x="6194455" y="4380717"/>
            <a:ext cx="1150937" cy="928687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交底策划启动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43"/>
          <p:cNvSpPr>
            <a:spLocks noChangeArrowheads="1"/>
          </p:cNvSpPr>
          <p:nvPr/>
        </p:nvSpPr>
        <p:spPr bwMode="auto">
          <a:xfrm>
            <a:off x="7480330" y="4380717"/>
            <a:ext cx="285750" cy="928687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实施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45"/>
          <p:cNvSpPr>
            <a:spLocks noChangeArrowheads="1"/>
          </p:cNvSpPr>
          <p:nvPr/>
        </p:nvSpPr>
        <p:spPr bwMode="auto">
          <a:xfrm>
            <a:off x="8337580" y="4380717"/>
            <a:ext cx="285750" cy="928687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验收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43"/>
          <p:cNvSpPr>
            <a:spLocks noChangeArrowheads="1"/>
          </p:cNvSpPr>
          <p:nvPr/>
        </p:nvSpPr>
        <p:spPr bwMode="auto">
          <a:xfrm>
            <a:off x="7908955" y="4380717"/>
            <a:ext cx="285750" cy="928687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222"/>
          <p:cNvSpPr>
            <a:spLocks noChangeArrowheads="1"/>
          </p:cNvSpPr>
          <p:nvPr/>
        </p:nvSpPr>
        <p:spPr bwMode="auto">
          <a:xfrm>
            <a:off x="4500562" y="4595031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rgbClr val="33CC3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220"/>
          <p:cNvSpPr>
            <a:spLocks noChangeArrowheads="1"/>
          </p:cNvSpPr>
          <p:nvPr/>
        </p:nvSpPr>
        <p:spPr bwMode="auto">
          <a:xfrm>
            <a:off x="3857620" y="1956877"/>
            <a:ext cx="504825" cy="431800"/>
          </a:xfrm>
          <a:prstGeom prst="notchedRightArrow">
            <a:avLst>
              <a:gd name="adj1" fmla="val 50000"/>
              <a:gd name="adj2" fmla="val 29228"/>
            </a:avLst>
          </a:prstGeom>
          <a:solidFill>
            <a:srgbClr val="33CC3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" name="Oval 288"/>
          <p:cNvSpPr>
            <a:spLocks noChangeArrowheads="1"/>
          </p:cNvSpPr>
          <p:nvPr/>
        </p:nvSpPr>
        <p:spPr bwMode="auto">
          <a:xfrm>
            <a:off x="7254590" y="3169737"/>
            <a:ext cx="647700" cy="28733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8" name="矩形 45"/>
          <p:cNvSpPr>
            <a:spLocks noChangeArrowheads="1"/>
          </p:cNvSpPr>
          <p:nvPr/>
        </p:nvSpPr>
        <p:spPr bwMode="auto">
          <a:xfrm>
            <a:off x="3571868" y="4380717"/>
            <a:ext cx="285750" cy="928688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试运行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43"/>
          <p:cNvSpPr>
            <a:spLocks noChangeArrowheads="1"/>
          </p:cNvSpPr>
          <p:nvPr/>
        </p:nvSpPr>
        <p:spPr bwMode="auto">
          <a:xfrm>
            <a:off x="3214678" y="4380717"/>
            <a:ext cx="285750" cy="928688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45"/>
          <p:cNvSpPr>
            <a:spLocks noChangeArrowheads="1"/>
          </p:cNvSpPr>
          <p:nvPr/>
        </p:nvSpPr>
        <p:spPr bwMode="auto">
          <a:xfrm>
            <a:off x="3929060" y="4380717"/>
            <a:ext cx="285750" cy="928688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50000">
                <a:srgbClr val="FFFFFF"/>
              </a:gs>
              <a:gs pos="100000">
                <a:srgbClr val="00B0F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验收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2"/>
          <p:cNvSpPr txBox="1">
            <a:spLocks noChangeArrowheads="1"/>
          </p:cNvSpPr>
          <p:nvPr/>
        </p:nvSpPr>
        <p:spPr bwMode="auto">
          <a:xfrm>
            <a:off x="357158" y="451627"/>
            <a:ext cx="8880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buClr>
                <a:srgbClr val="0070C0"/>
              </a:buClr>
              <a:buFont typeface="Wingdings" pitchFamily="2" charset="2"/>
              <a:buChar char="u"/>
            </a:pP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将实施项目进行分级、分类，建立每类项目的标准过程及裁剪指南</a:t>
            </a:r>
            <a:endParaRPr lang="zh-CN" altLang="en-US" b="1" dirty="0">
              <a:latin typeface="黑体" pitchFamily="2" charset="-122"/>
              <a:ea typeface="微软雅黑" pitchFamily="34" charset="-122"/>
            </a:endParaRPr>
          </a:p>
        </p:txBody>
      </p:sp>
      <p:sp>
        <p:nvSpPr>
          <p:cNvPr id="42" name="TextBox 2"/>
          <p:cNvSpPr txBox="1">
            <a:spLocks noChangeArrowheads="1"/>
          </p:cNvSpPr>
          <p:nvPr/>
        </p:nvSpPr>
        <p:spPr bwMode="auto">
          <a:xfrm>
            <a:off x="357158" y="3797071"/>
            <a:ext cx="8880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buClr>
                <a:srgbClr val="0070C0"/>
              </a:buClr>
              <a:buFont typeface="Wingdings" pitchFamily="2" charset="2"/>
              <a:buChar char="u"/>
            </a:pPr>
            <a:r>
              <a:rPr lang="zh-CN" altLang="en-US" b="1" dirty="0" smtClean="0">
                <a:latin typeface="黑体" pitchFamily="2" charset="-122"/>
                <a:ea typeface="微软雅黑" pitchFamily="34" charset="-122"/>
              </a:rPr>
              <a:t>根据项目类型、生命周期和裁剪规则，定义不同项目实施过程</a:t>
            </a:r>
            <a:endParaRPr lang="zh-CN" altLang="en-US" b="1" dirty="0">
              <a:latin typeface="黑体" pitchFamily="2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"/>
          <p:cNvSpPr txBox="1">
            <a:spLocks noChangeArrowheads="1"/>
          </p:cNvSpPr>
          <p:nvPr/>
        </p:nvSpPr>
        <p:spPr bwMode="auto">
          <a:xfrm>
            <a:off x="357158" y="451627"/>
            <a:ext cx="8880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/>
              <a:t>不同级别项目因为裁剪原则不同所以活动数量和周期差异</a:t>
            </a:r>
            <a:endParaRPr lang="zh-CN" altLang="en-US" b="1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07382"/>
              </p:ext>
            </p:extLst>
          </p:nvPr>
        </p:nvGraphicFramePr>
        <p:xfrm>
          <a:off x="2531079" y="2952527"/>
          <a:ext cx="5857915" cy="2214576"/>
        </p:xfrm>
        <a:graphic>
          <a:graphicData uri="http://schemas.openxmlformats.org/drawingml/2006/table">
            <a:tbl>
              <a:tblPr/>
              <a:tblGrid>
                <a:gridCol w="1749767"/>
                <a:gridCol w="1027037"/>
                <a:gridCol w="1027037"/>
                <a:gridCol w="1027037"/>
                <a:gridCol w="1027037"/>
              </a:tblGrid>
              <a:tr h="36909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过程活动            规模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战略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常规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普通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微小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标准版活动数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标准版流程周期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102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天－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天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简化版活动数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简化版流程周期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个月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-3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个月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个月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-2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个月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周～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个月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周以内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可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裁剪活动数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0" y="792287"/>
            <a:ext cx="3384376" cy="213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514" y="792287"/>
            <a:ext cx="4104456" cy="206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49587"/>
              </p:ext>
            </p:extLst>
          </p:nvPr>
        </p:nvGraphicFramePr>
        <p:xfrm>
          <a:off x="357158" y="1322351"/>
          <a:ext cx="8231270" cy="3304956"/>
        </p:xfrm>
        <a:graphic>
          <a:graphicData uri="http://schemas.openxmlformats.org/drawingml/2006/table">
            <a:tbl>
              <a:tblPr/>
              <a:tblGrid>
                <a:gridCol w="1357322"/>
                <a:gridCol w="1000132"/>
                <a:gridCol w="1000132"/>
                <a:gridCol w="1428760"/>
                <a:gridCol w="1704305"/>
                <a:gridCol w="1740619"/>
              </a:tblGrid>
              <a:tr h="5013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项目名称</a:t>
                      </a: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项目类型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实施</a:t>
                      </a:r>
                      <a:endParaRPr lang="en-US" altLang="zh-CN" sz="1800" b="1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项目经理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en-US" altLang="zh-CN" sz="1800" b="1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所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处阶段</a:t>
                      </a: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试点培训</a:t>
                      </a:r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辅导</a:t>
                      </a:r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检查负责人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试点计划</a:t>
                      </a:r>
                      <a:endParaRPr lang="en-US" altLang="zh-CN" sz="1800" b="1" i="0" u="none" strike="noStrik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完成日期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9161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山东省临清工业学校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大项目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周喜明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售前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宋雄利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   </a:t>
                      </a: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预计十月底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103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103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07" marR="8007" marT="8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标题 3"/>
          <p:cNvSpPr txBox="1">
            <a:spLocks noChangeArrowheads="1"/>
          </p:cNvSpPr>
          <p:nvPr/>
        </p:nvSpPr>
        <p:spPr bwMode="auto">
          <a:xfrm>
            <a:off x="143508" y="534180"/>
            <a:ext cx="8229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00" b="1" dirty="0" smtClean="0">
                <a:ea typeface="微软雅黑" pitchFamily="34" charset="-122"/>
                <a:sym typeface="Calibri" pitchFamily="34" charset="0"/>
              </a:rPr>
              <a:t>实施项目流程试点计划</a:t>
            </a:r>
            <a:endParaRPr lang="zh-CN" altLang="en-US" sz="2800" b="1" dirty="0"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4935</TotalTime>
  <Words>776</Words>
  <Application>Microsoft Office PowerPoint</Application>
  <PresentationFormat>自定义</PresentationFormat>
  <Paragraphs>281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</dc:creator>
  <cp:lastModifiedBy>付艳华</cp:lastModifiedBy>
  <cp:revision>594</cp:revision>
  <dcterms:modified xsi:type="dcterms:W3CDTF">2016-06-08T02:38:06Z</dcterms:modified>
</cp:coreProperties>
</file>