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26" r:id="rId2"/>
    <p:sldId id="634" r:id="rId3"/>
    <p:sldId id="687" r:id="rId4"/>
    <p:sldId id="724" r:id="rId5"/>
    <p:sldId id="733" r:id="rId6"/>
    <p:sldId id="730" r:id="rId7"/>
    <p:sldId id="726" r:id="rId8"/>
    <p:sldId id="734" r:id="rId9"/>
    <p:sldId id="735" r:id="rId10"/>
    <p:sldId id="728" r:id="rId11"/>
    <p:sldId id="731" r:id="rId12"/>
    <p:sldId id="723" r:id="rId13"/>
    <p:sldId id="729" r:id="rId14"/>
  </p:sldIdLst>
  <p:sldSz cx="9001125" cy="5761038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5D0"/>
    <a:srgbClr val="CC99FF"/>
    <a:srgbClr val="EAAD00"/>
    <a:srgbClr val="FF0000"/>
    <a:srgbClr val="325B1B"/>
    <a:srgbClr val="9999FF"/>
    <a:srgbClr val="F8F8F8"/>
    <a:srgbClr val="0000FF"/>
    <a:srgbClr val="DBFEBC"/>
    <a:srgbClr val="E5F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4" autoAdjust="0"/>
    <p:restoredTop sz="99704" autoAdjust="0"/>
  </p:normalViewPr>
  <p:slideViewPr>
    <p:cSldViewPr>
      <p:cViewPr varScale="1">
        <p:scale>
          <a:sx n="104" d="100"/>
          <a:sy n="104" d="100"/>
        </p:scale>
        <p:origin x="-702" y="-84"/>
      </p:cViewPr>
      <p:guideLst>
        <p:guide orient="horz" pos="734"/>
        <p:guide orient="horz" pos="998"/>
        <p:guide pos="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51C8B3D6-25E4-4948-AE09-6D04335D15AA}" type="slidenum">
              <a:rPr lang="zh-CN" altLang="en-US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6954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2125" y="744538"/>
            <a:ext cx="58134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C471CBFD-B460-4976-A0CC-64E2217BC8F8}" type="slidenum">
              <a:rPr lang="zh-CN" altLang="en-US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38028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更多免费教程和模板请访问：</a:t>
            </a:r>
            <a:r>
              <a:rPr lang="en-US" altLang="zh-CN" smtClean="0"/>
              <a:t>www.quppt.com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D9B9-D9FA-471C-AAB0-04E85B0A779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更多免费教程和模板请访问：</a:t>
            </a:r>
            <a:r>
              <a:rPr lang="en-US" altLang="zh-CN" dirty="0" smtClean="0"/>
              <a:t>www.quppt.com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D9B9-D9FA-471C-AAB0-04E85B0A779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9"/>
          <p:cNvSpPr/>
          <p:nvPr/>
        </p:nvSpPr>
        <p:spPr bwMode="gray">
          <a:xfrm>
            <a:off x="3175" y="5330825"/>
            <a:ext cx="8988425" cy="430213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5" name="Freeform 29"/>
          <p:cNvSpPr/>
          <p:nvPr/>
        </p:nvSpPr>
        <p:spPr bwMode="gray">
          <a:xfrm>
            <a:off x="-1588" y="-1588"/>
            <a:ext cx="9012238" cy="4149726"/>
          </a:xfrm>
          <a:custGeom>
            <a:avLst/>
            <a:gdLst/>
            <a:ahLst/>
            <a:cxnLst>
              <a:cxn ang="0">
                <a:pos x="8" y="3103"/>
              </a:cxn>
              <a:cxn ang="0">
                <a:pos x="2913" y="3102"/>
              </a:cxn>
              <a:cxn ang="0">
                <a:pos x="3143" y="3022"/>
              </a:cxn>
              <a:cxn ang="0">
                <a:pos x="3668" y="2460"/>
              </a:cxn>
              <a:cxn ang="0">
                <a:pos x="4129" y="2235"/>
              </a:cxn>
              <a:cxn ang="0">
                <a:pos x="5761" y="2235"/>
              </a:cxn>
              <a:cxn ang="0">
                <a:pos x="5767" y="0"/>
              </a:cxn>
              <a:cxn ang="0">
                <a:pos x="0" y="1"/>
              </a:cxn>
              <a:cxn ang="0">
                <a:pos x="8" y="3103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999"/>
            </a:schemeClr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6" name="Freeform 28"/>
          <p:cNvSpPr/>
          <p:nvPr/>
        </p:nvSpPr>
        <p:spPr bwMode="gray">
          <a:xfrm>
            <a:off x="0" y="0"/>
            <a:ext cx="9012238" cy="3640138"/>
          </a:xfrm>
          <a:custGeom>
            <a:avLst/>
            <a:gdLst/>
            <a:ahLst/>
            <a:cxnLst>
              <a:cxn ang="0">
                <a:pos x="8" y="2730"/>
              </a:cxn>
              <a:cxn ang="0">
                <a:pos x="3040" y="2726"/>
              </a:cxn>
              <a:cxn ang="0">
                <a:pos x="3347" y="2630"/>
              </a:cxn>
              <a:cxn ang="0">
                <a:pos x="3795" y="2170"/>
              </a:cxn>
              <a:cxn ang="0">
                <a:pos x="4115" y="2080"/>
              </a:cxn>
              <a:cxn ang="0">
                <a:pos x="5760" y="2093"/>
              </a:cxn>
              <a:cxn ang="0">
                <a:pos x="5767" y="0"/>
              </a:cxn>
              <a:cxn ang="0">
                <a:pos x="0" y="1"/>
              </a:cxn>
              <a:cxn ang="0">
                <a:pos x="8" y="2730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7" name="Freeform 30"/>
          <p:cNvSpPr/>
          <p:nvPr/>
        </p:nvSpPr>
        <p:spPr bwMode="gray">
          <a:xfrm>
            <a:off x="0" y="0"/>
            <a:ext cx="9010650" cy="1344613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884" y="1008"/>
              </a:cxn>
              <a:cxn ang="0">
                <a:pos x="2152" y="921"/>
              </a:cxn>
              <a:cxn ang="0">
                <a:pos x="2560" y="531"/>
              </a:cxn>
              <a:cxn ang="0">
                <a:pos x="2892" y="448"/>
              </a:cxn>
              <a:cxn ang="0">
                <a:pos x="5766" y="461"/>
              </a:cxn>
              <a:cxn ang="0">
                <a:pos x="5758" y="0"/>
              </a:cxn>
              <a:cxn ang="0">
                <a:pos x="0" y="2"/>
              </a:cxn>
              <a:cxn ang="0">
                <a:pos x="0" y="1008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8" name="Freeform 27" descr="1"/>
          <p:cNvSpPr/>
          <p:nvPr/>
        </p:nvSpPr>
        <p:spPr bwMode="gray">
          <a:xfrm>
            <a:off x="750888" y="639763"/>
            <a:ext cx="9026525" cy="1144587"/>
          </a:xfrm>
          <a:custGeom>
            <a:avLst/>
            <a:gdLst>
              <a:gd name="T0" fmla="*/ 0 w 5777"/>
              <a:gd name="T1" fmla="*/ 858 h 858"/>
              <a:gd name="T2" fmla="*/ 1926 w 5777"/>
              <a:gd name="T3" fmla="*/ 857 h 858"/>
              <a:gd name="T4" fmla="*/ 2157 w 5777"/>
              <a:gd name="T5" fmla="*/ 793 h 858"/>
              <a:gd name="T6" fmla="*/ 2509 w 5777"/>
              <a:gd name="T7" fmla="*/ 473 h 858"/>
              <a:gd name="T8" fmla="*/ 2970 w 5777"/>
              <a:gd name="T9" fmla="*/ 390 h 858"/>
              <a:gd name="T10" fmla="*/ 5773 w 5777"/>
              <a:gd name="T11" fmla="*/ 388 h 858"/>
              <a:gd name="T12" fmla="*/ 5777 w 5777"/>
              <a:gd name="T13" fmla="*/ 0 h 858"/>
              <a:gd name="T14" fmla="*/ 0 w 5777"/>
              <a:gd name="T15" fmla="*/ 2 h 858"/>
              <a:gd name="T16" fmla="*/ 0 w 5777"/>
              <a:gd name="T17" fmla="*/ 858 h 85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7"/>
              <a:gd name="T28" fmla="*/ 0 h 858"/>
              <a:gd name="T29" fmla="*/ 5777 w 5777"/>
              <a:gd name="T30" fmla="*/ 858 h 85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7" h="858">
                <a:moveTo>
                  <a:pt x="0" y="858"/>
                </a:moveTo>
                <a:lnTo>
                  <a:pt x="1926" y="857"/>
                </a:lnTo>
                <a:cubicBezTo>
                  <a:pt x="2067" y="857"/>
                  <a:pt x="2068" y="850"/>
                  <a:pt x="2157" y="793"/>
                </a:cubicBezTo>
                <a:lnTo>
                  <a:pt x="2509" y="473"/>
                </a:lnTo>
                <a:cubicBezTo>
                  <a:pt x="2644" y="406"/>
                  <a:pt x="2477" y="396"/>
                  <a:pt x="2970" y="390"/>
                </a:cubicBezTo>
                <a:lnTo>
                  <a:pt x="5773" y="388"/>
                </a:lnTo>
                <a:lnTo>
                  <a:pt x="5777" y="0"/>
                </a:lnTo>
                <a:lnTo>
                  <a:pt x="0" y="2"/>
                </a:lnTo>
                <a:lnTo>
                  <a:pt x="0" y="858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gray">
          <a:xfrm>
            <a:off x="7275513" y="639763"/>
            <a:ext cx="1576387" cy="4619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tx2"/>
                </a:solidFill>
                <a:latin typeface="Arial Black" pitchFamily="34" charset="0"/>
                <a:ea typeface="黑体" pitchFamily="2" charset="-122"/>
              </a:rPr>
              <a:t>L/O/G/O</a:t>
            </a:r>
          </a:p>
        </p:txBody>
      </p:sp>
      <p:sp>
        <p:nvSpPr>
          <p:cNvPr id="10" name="Freeform 37"/>
          <p:cNvSpPr/>
          <p:nvPr/>
        </p:nvSpPr>
        <p:spPr bwMode="gray">
          <a:xfrm>
            <a:off x="3175" y="3832225"/>
            <a:ext cx="8988425" cy="430213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pic>
        <p:nvPicPr>
          <p:cNvPr id="11" name="Picture 31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4565650" y="1549400"/>
            <a:ext cx="4411663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33"/>
          <p:cNvSpPr>
            <a:spLocks noChangeArrowheads="1"/>
          </p:cNvSpPr>
          <p:nvPr/>
        </p:nvSpPr>
        <p:spPr bwMode="gray">
          <a:xfrm>
            <a:off x="393700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13" name="AutoShape 34"/>
          <p:cNvSpPr>
            <a:spLocks noChangeArrowheads="1"/>
          </p:cNvSpPr>
          <p:nvPr/>
        </p:nvSpPr>
        <p:spPr bwMode="gray">
          <a:xfrm>
            <a:off x="1590675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5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14" name="AutoShape 35"/>
          <p:cNvSpPr>
            <a:spLocks noChangeArrowheads="1"/>
          </p:cNvSpPr>
          <p:nvPr/>
        </p:nvSpPr>
        <p:spPr bwMode="gray">
          <a:xfrm>
            <a:off x="2797175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6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ctrTitle"/>
          </p:nvPr>
        </p:nvSpPr>
        <p:spPr bwMode="gray">
          <a:xfrm>
            <a:off x="228600" y="1828800"/>
            <a:ext cx="5486400" cy="147002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" y="3200400"/>
            <a:ext cx="5472113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dist">
              <a:buFontTx/>
              <a:buNone/>
              <a:defRPr sz="1600" i="1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750888" y="5441950"/>
            <a:ext cx="2100262" cy="2063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 b="0">
                <a:latin typeface="Arial" pitchFamily="34" charset="0"/>
                <a:ea typeface="黑体" pitchFamily="2" charset="-122"/>
              </a:defRPr>
            </a:lvl1pPr>
          </a:lstStyle>
          <a:p>
            <a:pPr>
              <a:defRPr/>
            </a:pPr>
            <a:fld id="{57C740E8-1989-4B8F-9E17-BBB71A10D9DF}" type="datetime1">
              <a:rPr lang="zh-CN" altLang="en-US"/>
              <a:t>2016-03-29</a:t>
            </a:fld>
            <a:endParaRPr lang="en-US" altLang="zh-CN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000375" y="5441950"/>
            <a:ext cx="3225800" cy="2063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 b="0">
                <a:latin typeface="Arial" pitchFamily="34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19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0038" y="5441950"/>
            <a:ext cx="374650" cy="2063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2C565EC0-92E5-49FF-8483-059FF34BD739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3557"/>
            <a:ext cx="8229600" cy="723888"/>
          </a:xfrm>
          <a:prstGeom prst="rect">
            <a:avLst/>
          </a:prstGeom>
        </p:spPr>
        <p:txBody>
          <a:bodyPr/>
          <a:lstStyle>
            <a:lvl1pPr>
              <a:defRPr sz="3200" u="sng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80321"/>
            <a:ext cx="8229600" cy="4525963"/>
          </a:xfrm>
          <a:prstGeom prst="rect">
            <a:avLst/>
          </a:prstGeom>
        </p:spPr>
        <p:txBody>
          <a:bodyPr/>
          <a:lstStyle>
            <a:lvl1pPr marL="447675" indent="-447675" defTabSz="-635">
              <a:buFont typeface="Wingdings" pitchFamily="2" charset="2"/>
              <a:buChar char="n"/>
              <a:tabLst>
                <a:tab pos="264795" algn="l"/>
              </a:tabLst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责任未来PPT内页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534988"/>
            <a:ext cx="8997950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8" descr="LOGO副本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57163" y="138113"/>
            <a:ext cx="13716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5" descr="图片1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681163" y="271463"/>
            <a:ext cx="73199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package" Target="../embeddings/Microsoft_Excel_Worksheet2.xlsx"/><Relationship Id="rId7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package" Target="../embeddings/Microsoft_Excel_Worksheet3.xlsx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package" Target="../embeddings/Microsoft_Word_Document5.doc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iso1@gtafe.com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iso1@gtafe.com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iso1@gtafe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" descr="封面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199"/>
            <a:ext cx="8997950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矩形 11"/>
          <p:cNvSpPr>
            <a:spLocks noChangeArrowheads="1"/>
          </p:cNvSpPr>
          <p:nvPr/>
        </p:nvSpPr>
        <p:spPr bwMode="auto">
          <a:xfrm>
            <a:off x="2747963" y="4024313"/>
            <a:ext cx="6253162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8F8F8"/>
              </a:solidFill>
            </a:endParaRPr>
          </a:p>
        </p:txBody>
      </p:sp>
      <p:pic>
        <p:nvPicPr>
          <p:cNvPr id="4100" name="Picture 8" descr="LOGO副本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3" y="366713"/>
            <a:ext cx="213360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3204418" y="1730162"/>
            <a:ext cx="5796707" cy="1294842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3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GTA</a:t>
            </a:r>
            <a:r>
              <a:rPr lang="zh-CN" altLang="en-US" sz="3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项目方案评审流程和</a:t>
            </a:r>
            <a:endParaRPr lang="en-US" altLang="zh-CN" sz="3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ctr">
              <a:lnSpc>
                <a:spcPct val="120000"/>
              </a:lnSpc>
              <a:defRPr/>
            </a:pPr>
            <a:r>
              <a:rPr lang="zh-CN" altLang="en-US" sz="3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推进思路</a:t>
            </a:r>
            <a:endParaRPr lang="zh-CN" altLang="en-US" sz="3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012730" y="3062994"/>
            <a:ext cx="2502247" cy="92333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 smtClean="0">
                <a:latin typeface="+mj-ea"/>
                <a:ea typeface="+mj-ea"/>
              </a:rPr>
              <a:t>营运管理中心</a:t>
            </a:r>
            <a:endParaRPr lang="en-US" altLang="zh-CN" dirty="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 smtClean="0">
                <a:latin typeface="+mj-ea"/>
                <a:ea typeface="+mj-ea"/>
              </a:rPr>
              <a:t>2016</a:t>
            </a:r>
            <a:r>
              <a:rPr lang="zh-CN" altLang="en-US" dirty="0" smtClean="0">
                <a:latin typeface="+mj-ea"/>
                <a:ea typeface="+mj-ea"/>
              </a:rPr>
              <a:t>年</a:t>
            </a:r>
            <a:r>
              <a:rPr lang="en-US" altLang="zh-CN" dirty="0">
                <a:latin typeface="+mj-ea"/>
                <a:ea typeface="+mj-ea"/>
              </a:rPr>
              <a:t>3</a:t>
            </a:r>
            <a:r>
              <a:rPr lang="zh-CN" altLang="en-US" dirty="0" smtClean="0">
                <a:latin typeface="+mj-ea"/>
                <a:ea typeface="+mj-ea"/>
              </a:rPr>
              <a:t>月</a:t>
            </a:r>
            <a:r>
              <a:rPr lang="en-US" altLang="zh-CN" dirty="0" smtClean="0">
                <a:latin typeface="+mj-ea"/>
                <a:ea typeface="+mj-ea"/>
              </a:rPr>
              <a:t>24</a:t>
            </a:r>
            <a:r>
              <a:rPr lang="zh-CN" altLang="en-US" dirty="0" smtClean="0">
                <a:latin typeface="+mj-ea"/>
                <a:ea typeface="+mj-ea"/>
              </a:rPr>
              <a:t>日</a:t>
            </a:r>
            <a:endParaRPr lang="en-US" altLang="zh-CN" dirty="0" smtClean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4668" y="1475825"/>
            <a:ext cx="684076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1</a:t>
            </a:r>
            <a:r>
              <a:rPr lang="en-US" altLang="zh-CN" dirty="0" smtClean="0">
                <a:solidFill>
                  <a:srgbClr val="C00000"/>
                </a:solidFill>
                <a:latin typeface="+mj-ea"/>
                <a:ea typeface="+mj-ea"/>
              </a:rPr>
              <a:t>.  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试运行</a:t>
            </a:r>
          </a:p>
          <a:p>
            <a:endParaRPr lang="en-US" altLang="zh-CN" sz="1600" b="0" dirty="0">
              <a:latin typeface="+mj-ea"/>
              <a:ea typeface="+mj-ea"/>
            </a:endParaRPr>
          </a:p>
          <a:p>
            <a:r>
              <a:rPr lang="en-US" altLang="zh-CN" sz="1600" b="0" dirty="0" smtClean="0">
                <a:latin typeface="+mj-ea"/>
                <a:ea typeface="+mj-ea"/>
              </a:rPr>
              <a:t>2016</a:t>
            </a:r>
            <a:r>
              <a:rPr lang="zh-CN" altLang="en-US" sz="1600" b="0" dirty="0" smtClean="0">
                <a:latin typeface="+mj-ea"/>
                <a:ea typeface="+mj-ea"/>
              </a:rPr>
              <a:t>年</a:t>
            </a:r>
            <a:r>
              <a:rPr lang="en-US" altLang="zh-CN" sz="1600" b="0" dirty="0">
                <a:latin typeface="+mj-ea"/>
                <a:ea typeface="+mj-ea"/>
              </a:rPr>
              <a:t>4</a:t>
            </a:r>
            <a:r>
              <a:rPr lang="zh-CN" altLang="en-US" sz="1600" b="0" dirty="0" smtClean="0">
                <a:latin typeface="+mj-ea"/>
                <a:ea typeface="+mj-ea"/>
              </a:rPr>
              <a:t>月</a:t>
            </a:r>
            <a:r>
              <a:rPr lang="en-US" altLang="zh-CN" sz="1600" b="0" dirty="0">
                <a:latin typeface="+mj-ea"/>
                <a:ea typeface="+mj-ea"/>
              </a:rPr>
              <a:t>1</a:t>
            </a:r>
            <a:r>
              <a:rPr lang="zh-CN" altLang="en-US" sz="1600" b="0" dirty="0" smtClean="0">
                <a:latin typeface="+mj-ea"/>
                <a:ea typeface="+mj-ea"/>
              </a:rPr>
              <a:t>日起开始试运行，试运行期为</a:t>
            </a:r>
            <a:r>
              <a:rPr lang="en-US" altLang="zh-CN" sz="1600" dirty="0" smtClean="0">
                <a:latin typeface="+mj-ea"/>
                <a:ea typeface="+mj-ea"/>
              </a:rPr>
              <a:t>2</a:t>
            </a:r>
            <a:r>
              <a:rPr lang="zh-CN" altLang="en-US" sz="1600" dirty="0" smtClean="0">
                <a:latin typeface="+mj-ea"/>
                <a:ea typeface="+mj-ea"/>
              </a:rPr>
              <a:t>个月</a:t>
            </a:r>
            <a:r>
              <a:rPr lang="zh-CN" altLang="en-US" sz="1600" b="0" dirty="0" smtClean="0">
                <a:latin typeface="+mj-ea"/>
                <a:ea typeface="+mj-ea"/>
              </a:rPr>
              <a:t>。</a:t>
            </a:r>
            <a:endParaRPr lang="en-US" altLang="zh-CN" sz="1600" b="0" dirty="0" smtClean="0">
              <a:latin typeface="+mj-ea"/>
              <a:ea typeface="+mj-ea"/>
            </a:endParaRPr>
          </a:p>
          <a:p>
            <a:endParaRPr lang="en-US" altLang="zh-CN" sz="1600" b="0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solidFill>
                  <a:srgbClr val="C00000"/>
                </a:solidFill>
                <a:latin typeface="+mj-ea"/>
                <a:ea typeface="+mj-ea"/>
              </a:rPr>
              <a:t>2</a:t>
            </a:r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.  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正式施行</a:t>
            </a:r>
            <a:endParaRPr lang="en-US" altLang="zh-CN" dirty="0">
              <a:solidFill>
                <a:srgbClr val="C00000"/>
              </a:solidFill>
              <a:latin typeface="+mj-ea"/>
              <a:ea typeface="+mj-ea"/>
            </a:endParaRPr>
          </a:p>
          <a:p>
            <a:pPr lvl="0"/>
            <a:endParaRPr lang="en-US" altLang="zh-CN" sz="1600" b="0" dirty="0">
              <a:latin typeface="+mj-ea"/>
              <a:ea typeface="+mj-ea"/>
            </a:endParaRPr>
          </a:p>
          <a:p>
            <a:pPr lvl="0"/>
            <a:r>
              <a:rPr lang="zh-CN" altLang="en-US" sz="1600" b="0" dirty="0" smtClean="0">
                <a:latin typeface="+mj-ea"/>
                <a:ea typeface="+mj-ea"/>
              </a:rPr>
              <a:t>根据试运行期间干系部门反馈的意见和建议修改完善发布修订版，</a:t>
            </a:r>
            <a:r>
              <a:rPr lang="en-US" altLang="zh-CN" sz="1600" dirty="0" smtClean="0">
                <a:latin typeface="+mj-ea"/>
                <a:ea typeface="+mj-ea"/>
              </a:rPr>
              <a:t>2016</a:t>
            </a:r>
            <a:r>
              <a:rPr lang="zh-CN" altLang="en-US" sz="1600" dirty="0" smtClean="0">
                <a:latin typeface="+mj-ea"/>
                <a:ea typeface="+mj-ea"/>
              </a:rPr>
              <a:t>年</a:t>
            </a:r>
            <a:r>
              <a:rPr lang="en-US" altLang="zh-CN" sz="1600" dirty="0" smtClean="0">
                <a:latin typeface="+mj-ea"/>
                <a:ea typeface="+mj-ea"/>
              </a:rPr>
              <a:t>6</a:t>
            </a:r>
            <a:r>
              <a:rPr lang="zh-CN" altLang="en-US" sz="1600" dirty="0" smtClean="0">
                <a:latin typeface="+mj-ea"/>
                <a:ea typeface="+mj-ea"/>
              </a:rPr>
              <a:t>月</a:t>
            </a:r>
            <a:r>
              <a:rPr lang="en-US" altLang="zh-CN" sz="1600" dirty="0" smtClean="0">
                <a:latin typeface="+mj-ea"/>
                <a:ea typeface="+mj-ea"/>
              </a:rPr>
              <a:t>1</a:t>
            </a:r>
            <a:r>
              <a:rPr lang="zh-CN" altLang="en-US" sz="1600" dirty="0" smtClean="0">
                <a:latin typeface="+mj-ea"/>
                <a:ea typeface="+mj-ea"/>
              </a:rPr>
              <a:t>日</a:t>
            </a:r>
            <a:r>
              <a:rPr lang="zh-CN" altLang="en-US" sz="1600" b="0" dirty="0" smtClean="0">
                <a:latin typeface="+mj-ea"/>
                <a:ea typeface="+mj-ea"/>
              </a:rPr>
              <a:t>起正式施行。</a:t>
            </a:r>
            <a:endParaRPr lang="en-US" altLang="zh-CN" sz="1600" b="0" dirty="0" smtClean="0">
              <a:latin typeface="+mj-ea"/>
              <a:ea typeface="+mj-ea"/>
            </a:endParaRPr>
          </a:p>
          <a:p>
            <a:pPr lvl="0"/>
            <a:endParaRPr lang="en-US" altLang="zh-CN" sz="1600" b="0" dirty="0" smtClean="0">
              <a:latin typeface="+mj-ea"/>
              <a:ea typeface="+mj-ea"/>
            </a:endParaRPr>
          </a:p>
          <a:p>
            <a:pPr marL="342900" indent="-342900">
              <a:buAutoNum type="arabicPeriod" startAt="3"/>
            </a:pPr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过程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监管</a:t>
            </a:r>
            <a:endParaRPr lang="en-US" altLang="zh-CN" dirty="0">
              <a:solidFill>
                <a:srgbClr val="C00000"/>
              </a:solidFill>
              <a:latin typeface="+mj-ea"/>
              <a:ea typeface="+mj-ea"/>
            </a:endParaRPr>
          </a:p>
          <a:p>
            <a:endParaRPr lang="en-US" altLang="zh-CN" sz="1600" dirty="0" smtClean="0">
              <a:latin typeface="+mj-ea"/>
              <a:ea typeface="+mj-ea"/>
            </a:endParaRPr>
          </a:p>
          <a:p>
            <a:r>
              <a:rPr lang="zh-CN" altLang="en-US" sz="1600" dirty="0" smtClean="0">
                <a:latin typeface="+mj-ea"/>
                <a:ea typeface="+mj-ea"/>
              </a:rPr>
              <a:t>营运</a:t>
            </a:r>
            <a:r>
              <a:rPr lang="zh-CN" altLang="en-US" sz="1600" b="0" dirty="0" smtClean="0">
                <a:latin typeface="+mj-ea"/>
                <a:ea typeface="+mj-ea"/>
              </a:rPr>
              <a:t>管理中心</a:t>
            </a:r>
            <a:r>
              <a:rPr lang="zh-CN" altLang="en-US" sz="1600" dirty="0" smtClean="0">
                <a:latin typeface="+mj-ea"/>
                <a:ea typeface="+mj-ea"/>
              </a:rPr>
              <a:t>项目统筹部</a:t>
            </a:r>
            <a:r>
              <a:rPr lang="zh-CN" altLang="en-US" sz="1600" b="0" dirty="0" smtClean="0">
                <a:latin typeface="+mj-ea"/>
                <a:ea typeface="+mj-ea"/>
              </a:rPr>
              <a:t>统一对接事业部群项目方案</a:t>
            </a:r>
            <a:r>
              <a:rPr lang="zh-CN" altLang="en-US" sz="1600" dirty="0" smtClean="0">
                <a:latin typeface="+mj-ea"/>
                <a:ea typeface="+mj-ea"/>
              </a:rPr>
              <a:t>审核专员</a:t>
            </a:r>
            <a:r>
              <a:rPr lang="zh-CN" altLang="en-US" sz="1600" b="0" dirty="0" smtClean="0">
                <a:latin typeface="+mj-ea"/>
                <a:ea typeface="+mj-ea"/>
              </a:rPr>
              <a:t>获取项目方案和方案审核、复审的信息，也请事业部部各群组分管专顾团队的群副总协同配合，项目统筹部定期统计分析和公司各群组的执行结果</a:t>
            </a:r>
            <a:r>
              <a:rPr lang="en-US" altLang="zh-CN" sz="1600" b="0" dirty="0" smtClean="0">
                <a:latin typeface="+mj-ea"/>
                <a:ea typeface="+mj-ea"/>
              </a:rPr>
              <a:t>(</a:t>
            </a:r>
            <a:r>
              <a:rPr lang="zh-CN" altLang="en-US" sz="1600" dirty="0" smtClean="0">
                <a:latin typeface="+mj-ea"/>
                <a:ea typeface="+mj-ea"/>
              </a:rPr>
              <a:t>暂定每月</a:t>
            </a:r>
            <a:r>
              <a:rPr lang="en-US" altLang="zh-CN" sz="1600" dirty="0" smtClean="0">
                <a:latin typeface="+mj-ea"/>
                <a:ea typeface="+mj-ea"/>
              </a:rPr>
              <a:t>1</a:t>
            </a:r>
            <a:r>
              <a:rPr lang="zh-CN" altLang="en-US" sz="1600" dirty="0" smtClean="0">
                <a:latin typeface="+mj-ea"/>
                <a:ea typeface="+mj-ea"/>
              </a:rPr>
              <a:t>次</a:t>
            </a:r>
            <a:r>
              <a:rPr lang="en-US" altLang="zh-CN" sz="1600" b="0" dirty="0" smtClean="0">
                <a:latin typeface="+mj-ea"/>
                <a:ea typeface="+mj-ea"/>
              </a:rPr>
              <a:t>)</a:t>
            </a:r>
            <a:r>
              <a:rPr lang="zh-CN" altLang="en-US" sz="1600" b="0" dirty="0" smtClean="0">
                <a:latin typeface="+mj-ea"/>
                <a:ea typeface="+mj-ea"/>
              </a:rPr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5096" y="508634"/>
            <a:ext cx="4621530" cy="788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四</a:t>
            </a:r>
            <a:r>
              <a:rPr lang="zh-CN" altLang="en-US" sz="2400" dirty="0" smtClean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、解决方案与推进思路</a:t>
            </a:r>
            <a:endParaRPr lang="zh-CN" altLang="en-US" sz="2400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       （二）推进思路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6226" y="3152869"/>
            <a:ext cx="7200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zh-CN" altLang="en-US" sz="1600" b="0" dirty="0" smtClean="0">
              <a:latin typeface="+mj-ea"/>
              <a:ea typeface="+mj-ea"/>
            </a:endParaRPr>
          </a:p>
          <a:p>
            <a:r>
              <a:rPr lang="zh-CN" altLang="en-US" sz="1600" b="0" dirty="0" smtClean="0">
                <a:latin typeface="+mj-ea"/>
                <a:ea typeface="+mj-ea"/>
              </a:rPr>
              <a:t>附件</a:t>
            </a:r>
            <a:r>
              <a:rPr lang="en-US" altLang="zh-CN" sz="1600" b="0" dirty="0" smtClean="0">
                <a:latin typeface="+mj-ea"/>
                <a:ea typeface="+mj-ea"/>
              </a:rPr>
              <a:t>1</a:t>
            </a:r>
            <a:r>
              <a:rPr lang="zh-CN" altLang="en-US" sz="1600" b="0" dirty="0" smtClean="0">
                <a:latin typeface="+mj-ea"/>
                <a:ea typeface="+mj-ea"/>
              </a:rPr>
              <a:t>：</a:t>
            </a:r>
            <a:r>
              <a:rPr lang="en-US" altLang="zh-CN" sz="1600" b="0" dirty="0" smtClean="0">
                <a:latin typeface="+mj-ea"/>
                <a:ea typeface="+mj-ea"/>
              </a:rPr>
              <a:t>GTA</a:t>
            </a:r>
            <a:r>
              <a:rPr lang="zh-CN" altLang="en-US" sz="1600" b="0" dirty="0" smtClean="0">
                <a:latin typeface="+mj-ea"/>
                <a:ea typeface="+mj-ea"/>
              </a:rPr>
              <a:t>项目方案</a:t>
            </a:r>
            <a:r>
              <a:rPr lang="zh-CN" altLang="en-US" sz="1600" b="0" dirty="0">
                <a:latin typeface="+mj-ea"/>
                <a:ea typeface="+mj-ea"/>
              </a:rPr>
              <a:t>评审</a:t>
            </a:r>
            <a:r>
              <a:rPr lang="zh-CN" altLang="en-US" sz="1600" b="0" dirty="0" smtClean="0">
                <a:latin typeface="+mj-ea"/>
                <a:ea typeface="+mj-ea"/>
              </a:rPr>
              <a:t>检查表</a:t>
            </a:r>
            <a:r>
              <a:rPr lang="en-US" altLang="zh-CN" sz="1600" b="0" dirty="0" smtClean="0">
                <a:latin typeface="+mj-ea"/>
                <a:ea typeface="+mj-ea"/>
              </a:rPr>
              <a:t>v1.0</a:t>
            </a:r>
            <a:r>
              <a:rPr lang="zh-CN" altLang="en-US" sz="1600" b="0" dirty="0" smtClean="0">
                <a:latin typeface="+mj-ea"/>
                <a:ea typeface="+mj-ea"/>
              </a:rPr>
              <a:t>（营运管理中心提供）</a:t>
            </a:r>
            <a:endParaRPr lang="en-US" altLang="zh-CN" sz="1600" b="0" dirty="0" smtClean="0">
              <a:latin typeface="+mj-ea"/>
              <a:ea typeface="+mj-ea"/>
            </a:endParaRPr>
          </a:p>
          <a:p>
            <a:endParaRPr lang="zh-CN" altLang="en-US" sz="1600" b="0" dirty="0" smtClean="0">
              <a:latin typeface="+mj-ea"/>
              <a:ea typeface="+mj-ea"/>
            </a:endParaRPr>
          </a:p>
          <a:p>
            <a:r>
              <a:rPr lang="zh-CN" altLang="en-US" sz="1600" b="0" dirty="0" smtClean="0">
                <a:latin typeface="+mj-ea"/>
                <a:ea typeface="+mj-ea"/>
              </a:rPr>
              <a:t>附件</a:t>
            </a:r>
            <a:r>
              <a:rPr lang="en-US" altLang="zh-CN" sz="1600" b="0" dirty="0" smtClean="0">
                <a:latin typeface="+mj-ea"/>
                <a:ea typeface="+mj-ea"/>
              </a:rPr>
              <a:t>2</a:t>
            </a:r>
            <a:r>
              <a:rPr lang="zh-CN" altLang="en-US" sz="1600" b="0" dirty="0" smtClean="0">
                <a:latin typeface="+mj-ea"/>
                <a:ea typeface="+mj-ea"/>
              </a:rPr>
              <a:t>：项目预算表</a:t>
            </a:r>
            <a:r>
              <a:rPr lang="en-US" altLang="zh-CN" sz="1600" b="0" dirty="0" smtClean="0">
                <a:latin typeface="+mj-ea"/>
                <a:ea typeface="+mj-ea"/>
              </a:rPr>
              <a:t>V1.0</a:t>
            </a:r>
            <a:r>
              <a:rPr lang="zh-CN" altLang="en-US" sz="1600" b="0" dirty="0" smtClean="0">
                <a:latin typeface="+mj-ea"/>
                <a:ea typeface="+mj-ea"/>
              </a:rPr>
              <a:t>（财务提供）</a:t>
            </a:r>
            <a:endParaRPr lang="en-US" altLang="zh-CN" sz="1600" b="0" dirty="0" smtClean="0">
              <a:latin typeface="+mj-ea"/>
              <a:ea typeface="+mj-ea"/>
            </a:endParaRPr>
          </a:p>
          <a:p>
            <a:endParaRPr lang="en-US" altLang="zh-CN" sz="1600" b="0" dirty="0">
              <a:latin typeface="+mj-ea"/>
              <a:ea typeface="+mj-ea"/>
            </a:endParaRPr>
          </a:p>
          <a:p>
            <a:r>
              <a:rPr lang="zh-CN" altLang="en-US" sz="1600" b="0" dirty="0" smtClean="0">
                <a:latin typeface="+mj-ea"/>
                <a:ea typeface="+mj-ea"/>
              </a:rPr>
              <a:t>附件</a:t>
            </a:r>
            <a:r>
              <a:rPr lang="en-US" altLang="zh-CN" sz="1600" b="0" dirty="0" smtClean="0">
                <a:latin typeface="+mj-ea"/>
                <a:ea typeface="+mj-ea"/>
              </a:rPr>
              <a:t>3</a:t>
            </a:r>
            <a:r>
              <a:rPr lang="zh-CN" altLang="en-US" sz="1600" b="0" dirty="0" smtClean="0">
                <a:latin typeface="+mj-ea"/>
                <a:ea typeface="+mj-ea"/>
              </a:rPr>
              <a:t>：预采购协议书</a:t>
            </a:r>
            <a:r>
              <a:rPr lang="en-US" altLang="zh-CN" sz="1600" b="0" dirty="0" smtClean="0">
                <a:latin typeface="+mj-ea"/>
                <a:ea typeface="+mj-ea"/>
              </a:rPr>
              <a:t>V1.0</a:t>
            </a:r>
            <a:r>
              <a:rPr lang="zh-CN" altLang="en-US" sz="1600" b="0" dirty="0" smtClean="0">
                <a:latin typeface="+mj-ea"/>
                <a:ea typeface="+mj-ea"/>
              </a:rPr>
              <a:t>（采购提供） </a:t>
            </a:r>
            <a:endParaRPr lang="en-US" altLang="zh-CN" sz="1600" b="0" dirty="0" smtClean="0">
              <a:latin typeface="+mj-ea"/>
              <a:ea typeface="+mj-ea"/>
            </a:endParaRPr>
          </a:p>
          <a:p>
            <a:endParaRPr lang="en-US" altLang="zh-CN" sz="1600" b="0" dirty="0">
              <a:latin typeface="+mj-ea"/>
              <a:ea typeface="+mj-ea"/>
            </a:endParaRPr>
          </a:p>
          <a:p>
            <a:r>
              <a:rPr lang="zh-CN" altLang="en-US" sz="1600" b="0" dirty="0" smtClean="0">
                <a:latin typeface="+mj-ea"/>
                <a:ea typeface="+mj-ea"/>
              </a:rPr>
              <a:t>附件</a:t>
            </a:r>
            <a:r>
              <a:rPr lang="en-US" altLang="zh-CN" sz="1600" b="0" dirty="0" smtClean="0">
                <a:latin typeface="+mj-ea"/>
                <a:ea typeface="+mj-ea"/>
              </a:rPr>
              <a:t>4</a:t>
            </a:r>
            <a:r>
              <a:rPr lang="zh-CN" altLang="en-US" sz="1600" b="0" dirty="0" smtClean="0">
                <a:latin typeface="+mj-ea"/>
                <a:ea typeface="+mj-ea"/>
              </a:rPr>
              <a:t>：</a:t>
            </a:r>
            <a:r>
              <a:rPr lang="en-US" altLang="zh-CN" sz="1600" b="0" dirty="0" smtClean="0">
                <a:latin typeface="+mj-ea"/>
                <a:ea typeface="+mj-ea"/>
              </a:rPr>
              <a:t>GTA</a:t>
            </a:r>
            <a:r>
              <a:rPr lang="zh-CN" altLang="en-US" sz="1600" b="0" dirty="0">
                <a:latin typeface="+mj-ea"/>
                <a:ea typeface="+mj-ea"/>
              </a:rPr>
              <a:t>项目方案、合同售后服务条款规范方案</a:t>
            </a:r>
            <a:r>
              <a:rPr lang="en-US" altLang="zh-CN" sz="1600" b="0" dirty="0" smtClean="0">
                <a:latin typeface="+mj-ea"/>
                <a:ea typeface="+mj-ea"/>
              </a:rPr>
              <a:t>V1.0</a:t>
            </a:r>
            <a:endParaRPr lang="zh-CN" altLang="en-US" sz="1600" b="0" dirty="0">
              <a:latin typeface="+mj-ea"/>
              <a:ea typeface="+mj-ea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468883" y="537354"/>
            <a:ext cx="4031679" cy="848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400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pPr eaLnBrk="1" latinLnBrk="0" hangingPunct="1">
              <a:lnSpc>
                <a:spcPct val="100000"/>
              </a:lnSpc>
            </a:pPr>
            <a:r>
              <a:rPr lang="zh-CN" altLang="en-US" dirty="0">
                <a:sym typeface="+mn-ea"/>
              </a:rPr>
              <a:t>五</a:t>
            </a:r>
            <a:r>
              <a:rPr lang="zh-CN" altLang="en-US" dirty="0" smtClean="0">
                <a:sym typeface="+mn-ea"/>
              </a:rPr>
              <a:t>、</a:t>
            </a:r>
            <a:r>
              <a:rPr lang="zh-CN" altLang="en-US" dirty="0">
                <a:sym typeface="+mn-ea"/>
              </a:rPr>
              <a:t>附录</a:t>
            </a:r>
            <a:endParaRPr lang="zh-CN" altLang="en-US" dirty="0"/>
          </a:p>
          <a:p>
            <a:pPr eaLnBrk="1" latinLnBrk="0" hangingPunct="1">
              <a:lnSpc>
                <a:spcPct val="100000"/>
              </a:lnSpc>
            </a:pPr>
            <a:r>
              <a:rPr lang="zh-CN" altLang="en-US" dirty="0">
                <a:sym typeface="+mn-ea"/>
              </a:rPr>
              <a:t>     </a:t>
            </a:r>
            <a:r>
              <a:rPr lang="zh-CN" altLang="en-US" dirty="0" smtClean="0">
                <a:sym typeface="+mn-ea"/>
              </a:rPr>
              <a:t> </a:t>
            </a:r>
            <a:r>
              <a:rPr lang="zh-CN" altLang="en-US" sz="2000" dirty="0" smtClean="0">
                <a:sym typeface="+mn-ea"/>
              </a:rPr>
              <a:t>（</a:t>
            </a:r>
            <a:r>
              <a:rPr lang="zh-CN" altLang="en-US" sz="2000" dirty="0">
                <a:sym typeface="+mn-ea"/>
              </a:rPr>
              <a:t>一</a:t>
            </a:r>
            <a:r>
              <a:rPr lang="zh-CN" altLang="en-US" sz="2000" dirty="0" smtClean="0">
                <a:sym typeface="+mn-ea"/>
              </a:rPr>
              <a:t>）参考文件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27139" y="2864257"/>
            <a:ext cx="23391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（二）附件</a:t>
            </a:r>
            <a:endParaRPr lang="zh-CN" altLang="en-US" sz="20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5973" y="1297995"/>
            <a:ext cx="54091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dirty="0" smtClean="0">
                <a:latin typeface="+mj-ea"/>
                <a:ea typeface="+mj-ea"/>
              </a:rPr>
              <a:t>1</a:t>
            </a:r>
            <a:r>
              <a:rPr lang="zh-CN" altLang="en-US" sz="1600" b="0" dirty="0" smtClean="0">
                <a:latin typeface="+mj-ea"/>
                <a:ea typeface="+mj-ea"/>
              </a:rPr>
              <a:t>、项目评估</a:t>
            </a:r>
            <a:r>
              <a:rPr lang="zh-CN" altLang="en-US" sz="1600" b="0" dirty="0">
                <a:latin typeface="+mj-ea"/>
                <a:ea typeface="+mj-ea"/>
              </a:rPr>
              <a:t>对接操作指引</a:t>
            </a:r>
            <a:r>
              <a:rPr lang="en-US" altLang="zh-CN" sz="1600" b="0" dirty="0">
                <a:latin typeface="+mj-ea"/>
                <a:ea typeface="+mj-ea"/>
              </a:rPr>
              <a:t>V1.3</a:t>
            </a:r>
            <a:r>
              <a:rPr lang="zh-CN" altLang="en-US" sz="1600" b="0" dirty="0">
                <a:latin typeface="+mj-ea"/>
                <a:ea typeface="+mj-ea"/>
              </a:rPr>
              <a:t>（招投标环节</a:t>
            </a:r>
            <a:r>
              <a:rPr lang="zh-CN" altLang="en-US" sz="1600" b="0" dirty="0" smtClean="0">
                <a:latin typeface="+mj-ea"/>
                <a:ea typeface="+mj-ea"/>
              </a:rPr>
              <a:t>）</a:t>
            </a:r>
            <a:endParaRPr lang="en-US" altLang="zh-CN" sz="1600" b="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600" b="0" dirty="0" smtClean="0">
                <a:latin typeface="+mj-ea"/>
                <a:ea typeface="+mj-ea"/>
              </a:rPr>
              <a:t>2</a:t>
            </a:r>
            <a:r>
              <a:rPr lang="zh-CN" altLang="en-US" sz="1600" b="0" dirty="0">
                <a:latin typeface="+mj-ea"/>
                <a:ea typeface="+mj-ea"/>
              </a:rPr>
              <a:t>、合同管理部工作流程白皮书</a:t>
            </a:r>
            <a:r>
              <a:rPr lang="en-US" altLang="zh-CN" sz="1600" b="0" dirty="0" smtClean="0">
                <a:latin typeface="+mj-ea"/>
                <a:ea typeface="+mj-ea"/>
              </a:rPr>
              <a:t>V1.0</a:t>
            </a:r>
          </a:p>
          <a:p>
            <a:pPr>
              <a:lnSpc>
                <a:spcPct val="150000"/>
              </a:lnSpc>
            </a:pPr>
            <a:r>
              <a:rPr lang="en-US" altLang="zh-CN" sz="1600" b="0" dirty="0" smtClean="0">
                <a:latin typeface="+mj-ea"/>
                <a:ea typeface="+mj-ea"/>
              </a:rPr>
              <a:t>3</a:t>
            </a:r>
            <a:r>
              <a:rPr lang="zh-CN" altLang="en-US" sz="1600" b="0" dirty="0">
                <a:latin typeface="+mj-ea"/>
                <a:ea typeface="+mj-ea"/>
              </a:rPr>
              <a:t>、事业部培训</a:t>
            </a:r>
            <a:r>
              <a:rPr lang="en-US" altLang="zh-CN" sz="1600" b="0" dirty="0">
                <a:latin typeface="+mj-ea"/>
                <a:ea typeface="+mj-ea"/>
              </a:rPr>
              <a:t>-</a:t>
            </a:r>
            <a:r>
              <a:rPr lang="zh-CN" altLang="en-US" sz="1600" b="0" dirty="0">
                <a:latin typeface="+mj-ea"/>
                <a:ea typeface="+mj-ea"/>
              </a:rPr>
              <a:t>合同拟定及审核</a:t>
            </a:r>
            <a:r>
              <a:rPr lang="zh-CN" altLang="en-US" sz="1600" b="0" dirty="0" smtClean="0">
                <a:latin typeface="+mj-ea"/>
                <a:ea typeface="+mj-ea"/>
              </a:rPr>
              <a:t>要点</a:t>
            </a:r>
            <a:endParaRPr lang="en-US" altLang="zh-CN" sz="1600" b="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600" b="0" dirty="0" smtClean="0">
                <a:latin typeface="+mj-ea"/>
                <a:ea typeface="+mj-ea"/>
              </a:rPr>
              <a:t>4</a:t>
            </a:r>
            <a:r>
              <a:rPr lang="zh-CN" altLang="en-US" sz="1600" b="0" dirty="0" smtClean="0">
                <a:latin typeface="+mj-ea"/>
                <a:ea typeface="+mj-ea"/>
              </a:rPr>
              <a:t>、</a:t>
            </a:r>
            <a:r>
              <a:rPr lang="en-US" altLang="zh-CN" sz="1600" b="0" dirty="0">
                <a:latin typeface="+mj-ea"/>
                <a:ea typeface="+mj-ea"/>
              </a:rPr>
              <a:t>【</a:t>
            </a:r>
            <a:r>
              <a:rPr lang="zh-CN" altLang="en-US" sz="1600" b="0" dirty="0">
                <a:latin typeface="+mj-ea"/>
                <a:ea typeface="+mj-ea"/>
              </a:rPr>
              <a:t>各实施总提供</a:t>
            </a:r>
            <a:r>
              <a:rPr lang="en-US" altLang="zh-CN" sz="1600" b="0" dirty="0" smtClean="0">
                <a:latin typeface="+mj-ea"/>
                <a:ea typeface="+mj-ea"/>
              </a:rPr>
              <a:t>】</a:t>
            </a:r>
            <a:r>
              <a:rPr lang="zh-CN" altLang="en-US" sz="1600" b="0" dirty="0" smtClean="0">
                <a:latin typeface="+mj-ea"/>
                <a:ea typeface="+mj-ea"/>
              </a:rPr>
              <a:t>采购、实施前置意见</a:t>
            </a:r>
            <a:endParaRPr lang="zh-CN" altLang="en-US" sz="1600" b="0" dirty="0">
              <a:latin typeface="+mj-ea"/>
              <a:ea typeface="+mj-ea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540906"/>
              </p:ext>
            </p:extLst>
          </p:nvPr>
        </p:nvGraphicFramePr>
        <p:xfrm>
          <a:off x="6898530" y="3168551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" name="工作表" showAsIcon="1" r:id="rId3" imgW="914400" imgH="685800" progId="Excel.Sheet.12">
                  <p:embed/>
                </p:oleObj>
              </mc:Choice>
              <mc:Fallback>
                <p:oleObj name="工作表" showAsIcon="1" r:id="rId3" imgW="914400" imgH="685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98530" y="3168551"/>
                        <a:ext cx="914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650233"/>
              </p:ext>
            </p:extLst>
          </p:nvPr>
        </p:nvGraphicFramePr>
        <p:xfrm>
          <a:off x="5148634" y="3672607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" name="工作表" showAsIcon="1" r:id="rId5" imgW="914400" imgH="685800" progId="Excel.Sheet.12">
                  <p:embed/>
                </p:oleObj>
              </mc:Choice>
              <mc:Fallback>
                <p:oleObj name="工作表" showAsIcon="1" r:id="rId5" imgW="914400" imgH="685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8634" y="3672607"/>
                        <a:ext cx="914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097438"/>
              </p:ext>
            </p:extLst>
          </p:nvPr>
        </p:nvGraphicFramePr>
        <p:xfrm>
          <a:off x="6948834" y="4752727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" name="文档" showAsIcon="1" r:id="rId7" imgW="914400" imgH="685800" progId="Word.Document.12">
                  <p:embed/>
                </p:oleObj>
              </mc:Choice>
              <mc:Fallback>
                <p:oleObj name="文档" showAsIcon="1" r:id="rId7" imgW="914400" imgH="685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48834" y="4752727"/>
                        <a:ext cx="914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58403"/>
              </p:ext>
            </p:extLst>
          </p:nvPr>
        </p:nvGraphicFramePr>
        <p:xfrm>
          <a:off x="5170338" y="4320679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1" name="文档" showAsIcon="1" r:id="rId9" imgW="914400" imgH="685800" progId="Word.Document.12">
                  <p:embed/>
                </p:oleObj>
              </mc:Choice>
              <mc:Fallback>
                <p:oleObj name="文档" showAsIcon="1" r:id="rId9" imgW="914400" imgH="685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70338" y="4320679"/>
                        <a:ext cx="914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6771" y="2154049"/>
            <a:ext cx="41120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800" dirty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Q&amp;A</a:t>
            </a:r>
            <a:r>
              <a:rPr lang="zh-CN" altLang="en-US" sz="8800" dirty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！</a:t>
            </a:r>
            <a:endParaRPr lang="zh-CN" altLang="en-US" sz="8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32247"/>
            <a:ext cx="9001126" cy="284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11713" y="3597310"/>
            <a:ext cx="7129462" cy="815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lnSpc>
                <a:spcPct val="75000"/>
              </a:lnSpc>
            </a:pPr>
            <a:r>
              <a:rPr lang="en-US" altLang="ko-KR" sz="5600" dirty="0" smtClean="0">
                <a:solidFill>
                  <a:schemeClr val="bg1">
                    <a:lumMod val="75000"/>
                  </a:schemeClr>
                </a:solidFill>
                <a:ea typeface="Gulim" pitchFamily="34" charset="-127"/>
                <a:cs typeface="Arial" charset="0"/>
              </a:rPr>
              <a:t>        THANK </a:t>
            </a:r>
            <a:r>
              <a:rPr lang="en-US" altLang="ko-KR" sz="5600" dirty="0">
                <a:solidFill>
                  <a:srgbClr val="FF6600"/>
                </a:solidFill>
                <a:ea typeface="Gulim" pitchFamily="34" charset="-127"/>
                <a:cs typeface="Arial" charset="0"/>
              </a:rPr>
              <a:t>YOU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52543" y="4461406"/>
            <a:ext cx="4733528" cy="276999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200" b="0" dirty="0" smtClean="0">
                <a:latin typeface="微软雅黑" charset="0"/>
                <a:ea typeface="微软雅黑" charset="0"/>
              </a:rPr>
              <a:t>深圳国泰安教育技术股份有限公司</a:t>
            </a:r>
            <a:endParaRPr lang="zh-CN" altLang="en-US" sz="1200" b="0" dirty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2650" y="2520479"/>
            <a:ext cx="352839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一、</a:t>
            </a:r>
            <a:r>
              <a:rPr lang="zh-CN" altLang="en-US" dirty="0">
                <a:latin typeface="+mj-ea"/>
                <a:ea typeface="+mj-ea"/>
              </a:rPr>
              <a:t>背景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二、目标</a:t>
            </a:r>
            <a:endParaRPr lang="zh-CN" altLang="en-US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三</a:t>
            </a:r>
            <a:r>
              <a:rPr lang="zh-CN" altLang="en-US" dirty="0" smtClean="0">
                <a:latin typeface="+mj-ea"/>
                <a:ea typeface="+mj-ea"/>
              </a:rPr>
              <a:t>、</a:t>
            </a:r>
            <a:r>
              <a:rPr lang="zh-CN" altLang="en-US" dirty="0">
                <a:latin typeface="+mj-ea"/>
                <a:ea typeface="+mj-ea"/>
              </a:rPr>
              <a:t>案例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四、解决方案及</a:t>
            </a:r>
            <a:r>
              <a:rPr lang="zh-CN" altLang="en-US" dirty="0">
                <a:latin typeface="+mj-ea"/>
                <a:ea typeface="+mj-ea"/>
              </a:rPr>
              <a:t>推进思路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五、附录</a:t>
            </a:r>
            <a:endParaRPr lang="zh-CN" altLang="en-US" dirty="0"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20642" y="1584375"/>
            <a:ext cx="1005403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accent6"/>
                </a:solidFill>
                <a:latin typeface="+mj-ea"/>
                <a:ea typeface="+mj-ea"/>
              </a:rPr>
              <a:t>目录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292650" y="2376463"/>
            <a:ext cx="34563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-139264" y="1080319"/>
            <a:ext cx="5215890" cy="3942080"/>
            <a:chOff x="4824663" y="2430378"/>
            <a:chExt cx="6326267" cy="2947058"/>
          </a:xfrm>
        </p:grpSpPr>
        <p:grpSp>
          <p:nvGrpSpPr>
            <p:cNvPr id="7" name="组合 6"/>
            <p:cNvGrpSpPr/>
            <p:nvPr/>
          </p:nvGrpSpPr>
          <p:grpSpPr>
            <a:xfrm>
              <a:off x="4824663" y="2430378"/>
              <a:ext cx="6326267" cy="2947057"/>
              <a:chOff x="735906" y="875125"/>
              <a:chExt cx="6093246" cy="2954009"/>
            </a:xfrm>
          </p:grpSpPr>
          <p:sp>
            <p:nvSpPr>
              <p:cNvPr id="9" name="KSO_Shape"/>
              <p:cNvSpPr/>
              <p:nvPr/>
            </p:nvSpPr>
            <p:spPr>
              <a:xfrm>
                <a:off x="5333616" y="875125"/>
                <a:ext cx="1478009" cy="147800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endParaRPr lang="en-US" altLang="zh-CN" sz="1865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ctr">
                  <a:lnSpc>
                    <a:spcPts val="1865"/>
                  </a:lnSpc>
                  <a:defRPr/>
                </a:pPr>
                <a:endParaRPr lang="en-US" altLang="zh-CN" sz="186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10" name="Picture 4" descr="\\192.168.103.49\多媒体开发线\素材库\图片素材\16_供应链物流图集\Logistics\Fotolia_50545922_Subscription_XXL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83" r="16007"/>
              <a:stretch>
                <a:fillRect/>
              </a:stretch>
            </p:blipFill>
            <p:spPr bwMode="auto">
              <a:xfrm>
                <a:off x="3838080" y="875125"/>
                <a:ext cx="1495536" cy="147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5" descr="\\192.168.103.49\多媒体开发线\素材库\图片素材\30_数据中心\5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7756" y="2351125"/>
                <a:ext cx="2204613" cy="1469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KSO_Shape"/>
              <p:cNvSpPr/>
              <p:nvPr/>
            </p:nvSpPr>
            <p:spPr>
              <a:xfrm rot="5400000" flipH="1" flipV="1">
                <a:off x="2360071" y="875126"/>
                <a:ext cx="1478008" cy="1478008"/>
              </a:xfrm>
              <a:prstGeom prst="snip1Rect">
                <a:avLst>
                  <a:gd name="adj" fmla="val 1575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endParaRPr lang="en-US" altLang="zh-CN" sz="1865" spc="-1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352582" y="1491982"/>
                <a:ext cx="1626451" cy="514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2135"/>
                  </a:lnSpc>
                </a:pPr>
                <a:r>
                  <a:rPr lang="zh-CN" altLang="en-US" sz="4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做大</a:t>
                </a:r>
                <a:endParaRPr lang="en-US" altLang="zh-CN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398972" y="1401891"/>
                <a:ext cx="1430180" cy="514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2135"/>
                  </a:lnSpc>
                </a:pPr>
                <a:r>
                  <a:rPr lang="zh-CN" altLang="en-US" sz="4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做实</a:t>
                </a:r>
                <a:endParaRPr lang="en-US" altLang="zh-CN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KSO_Shape"/>
              <p:cNvSpPr/>
              <p:nvPr/>
            </p:nvSpPr>
            <p:spPr>
              <a:xfrm>
                <a:off x="3838080" y="2351125"/>
                <a:ext cx="1495536" cy="147800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endParaRPr lang="en-US" altLang="zh-CN" sz="1865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ctr">
                  <a:lnSpc>
                    <a:spcPts val="1865"/>
                  </a:lnSpc>
                  <a:defRPr/>
                </a:pPr>
                <a:endParaRPr lang="en-US" altLang="zh-CN" sz="186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KSO_Shape"/>
              <p:cNvSpPr/>
              <p:nvPr/>
            </p:nvSpPr>
            <p:spPr>
              <a:xfrm rot="16200000" flipH="1">
                <a:off x="882064" y="2351126"/>
                <a:ext cx="1478008" cy="1478008"/>
              </a:xfrm>
              <a:prstGeom prst="snip1Rect">
                <a:avLst>
                  <a:gd name="adj" fmla="val 1575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endParaRPr lang="en-US" altLang="zh-CN" sz="1865" spc="-1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735906" y="2993119"/>
                <a:ext cx="1770324" cy="514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2135"/>
                  </a:lnSpc>
                </a:pPr>
                <a:r>
                  <a:rPr lang="zh-CN" altLang="en-US" sz="4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做强</a:t>
                </a:r>
                <a:endParaRPr lang="en-US" altLang="zh-CN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691466" y="2927672"/>
                <a:ext cx="1833175" cy="514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2135"/>
                  </a:lnSpc>
                </a:pPr>
                <a:r>
                  <a:rPr lang="zh-CN" altLang="en-US" sz="4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做好</a:t>
                </a:r>
                <a:endParaRPr lang="en-US" altLang="zh-CN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1404" y="3885598"/>
              <a:ext cx="1600544" cy="1491838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8113" y="450538"/>
            <a:ext cx="835292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+mj-ea"/>
                <a:ea typeface="+mj-ea"/>
              </a:rPr>
              <a:t>一、背景</a:t>
            </a:r>
            <a:endParaRPr lang="en-US" altLang="zh-CN" sz="2400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16186" y="1224335"/>
            <a:ext cx="6624736" cy="3298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600" b="0" dirty="0" smtClean="0">
                <a:latin typeface="+mj-ea"/>
                <a:ea typeface="+mj-ea"/>
              </a:rPr>
              <a:t>随着公司的快速发展和项目数量的高速增长，对项目方案质量也提出了更高的要求。经初步统计，2015~2016年所有常规项目中，项目参数不明确或缺项、漏项或方案不成熟等项目总共196个，占统计项目总数的18.7%。因参数不明确等因素，导致相应项目成本增加和实施周期延长等系列问题，影响了项目整体利润率和我司的品牌形象。</a:t>
            </a:r>
            <a:endParaRPr sz="1600" b="0" dirty="0">
              <a:latin typeface="+mj-ea"/>
              <a:ea typeface="+mj-ea"/>
            </a:endParaRPr>
          </a:p>
          <a:p>
            <a:pPr>
              <a:lnSpc>
                <a:spcPts val="2500"/>
              </a:lnSpc>
            </a:pPr>
            <a:endParaRPr lang="en-US" altLang="zh-CN" sz="1600" b="0" dirty="0">
              <a:latin typeface="+mj-ea"/>
              <a:ea typeface="+mj-ea"/>
            </a:endParaRPr>
          </a:p>
          <a:p>
            <a:pPr>
              <a:lnSpc>
                <a:spcPts val="2500"/>
              </a:lnSpc>
            </a:pPr>
            <a:r>
              <a:rPr lang="zh-CN" altLang="en-US" sz="1600" b="0" dirty="0" smtClean="0">
                <a:latin typeface="+mj-ea"/>
                <a:ea typeface="+mj-ea"/>
              </a:rPr>
              <a:t>为提升项目方案质量以期从</a:t>
            </a:r>
            <a:r>
              <a:rPr lang="zh-CN" altLang="en-US" sz="1600" b="0" dirty="0">
                <a:latin typeface="+mj-ea"/>
                <a:ea typeface="+mj-ea"/>
              </a:rPr>
              <a:t>源头上</a:t>
            </a:r>
            <a:r>
              <a:rPr lang="zh-CN" altLang="en-US" sz="1600" b="0" dirty="0" smtClean="0">
                <a:latin typeface="+mj-ea"/>
                <a:ea typeface="+mj-ea"/>
              </a:rPr>
              <a:t>解决此类项目问题，营运</a:t>
            </a:r>
            <a:r>
              <a:rPr lang="zh-CN" altLang="en-US" sz="1600" b="0" dirty="0">
                <a:latin typeface="+mj-ea"/>
                <a:ea typeface="+mj-ea"/>
              </a:rPr>
              <a:t>管理中心</a:t>
            </a:r>
            <a:r>
              <a:rPr lang="zh-CN" altLang="en-US" sz="1600" b="0" dirty="0" smtClean="0">
                <a:latin typeface="+mj-ea"/>
                <a:ea typeface="+mj-ea"/>
              </a:rPr>
              <a:t>特邀请</a:t>
            </a:r>
            <a:r>
              <a:rPr lang="zh-CN" altLang="en-US" sz="1600" dirty="0" smtClean="0">
                <a:latin typeface="+mj-ea"/>
                <a:ea typeface="+mj-ea"/>
              </a:rPr>
              <a:t>事业</a:t>
            </a:r>
            <a:r>
              <a:rPr lang="zh-CN" altLang="en-US" sz="1600" dirty="0">
                <a:latin typeface="+mj-ea"/>
                <a:ea typeface="+mj-ea"/>
              </a:rPr>
              <a:t>部群总、</a:t>
            </a:r>
            <a:r>
              <a:rPr lang="zh-CN" altLang="en-US" sz="1600" dirty="0" smtClean="0">
                <a:latin typeface="+mj-ea"/>
                <a:ea typeface="+mj-ea"/>
              </a:rPr>
              <a:t>分管</a:t>
            </a:r>
            <a:r>
              <a:rPr lang="zh-CN" altLang="en-US" sz="1600" dirty="0">
                <a:latin typeface="+mj-ea"/>
                <a:ea typeface="+mj-ea"/>
              </a:rPr>
              <a:t>专顾</a:t>
            </a:r>
            <a:r>
              <a:rPr lang="zh-CN" altLang="en-US" sz="1600" dirty="0" smtClean="0">
                <a:latin typeface="+mj-ea"/>
                <a:ea typeface="+mj-ea"/>
              </a:rPr>
              <a:t>的</a:t>
            </a:r>
            <a:r>
              <a:rPr lang="en-US" altLang="zh-CN" sz="1600" dirty="0" smtClean="0">
                <a:latin typeface="+mj-ea"/>
                <a:ea typeface="+mj-ea"/>
              </a:rPr>
              <a:t>(</a:t>
            </a:r>
            <a:r>
              <a:rPr lang="zh-CN" altLang="en-US" sz="1600" dirty="0" smtClean="0">
                <a:latin typeface="+mj-ea"/>
                <a:ea typeface="+mj-ea"/>
              </a:rPr>
              <a:t>商务</a:t>
            </a:r>
            <a:r>
              <a:rPr lang="en-US" altLang="zh-CN" sz="1600" dirty="0" smtClean="0">
                <a:latin typeface="+mj-ea"/>
                <a:ea typeface="+mj-ea"/>
              </a:rPr>
              <a:t>BD)</a:t>
            </a:r>
            <a:r>
              <a:rPr lang="zh-CN" altLang="en-US" sz="1600" dirty="0" smtClean="0">
                <a:latin typeface="+mj-ea"/>
                <a:ea typeface="+mj-ea"/>
              </a:rPr>
              <a:t>群</a:t>
            </a:r>
            <a:r>
              <a:rPr lang="zh-CN" altLang="en-US" sz="1600" dirty="0">
                <a:latin typeface="+mj-ea"/>
                <a:ea typeface="+mj-ea"/>
              </a:rPr>
              <a:t>副总</a:t>
            </a:r>
            <a:r>
              <a:rPr lang="zh-CN" altLang="en-US" sz="1600" dirty="0" smtClean="0">
                <a:latin typeface="+mj-ea"/>
                <a:ea typeface="+mj-ea"/>
              </a:rPr>
              <a:t>、销管中心、</a:t>
            </a:r>
            <a:r>
              <a:rPr lang="zh-CN" altLang="en-US" sz="1600" dirty="0">
                <a:latin typeface="+mj-ea"/>
                <a:ea typeface="+mj-ea"/>
              </a:rPr>
              <a:t>项目采购部、</a:t>
            </a:r>
            <a:r>
              <a:rPr lang="zh-CN" altLang="en-US" sz="1600" dirty="0" smtClean="0">
                <a:latin typeface="+mj-ea"/>
                <a:ea typeface="+mj-ea"/>
              </a:rPr>
              <a:t>财务部</a:t>
            </a:r>
            <a:r>
              <a:rPr lang="zh-CN" altLang="en-US" sz="1600" b="0" dirty="0" smtClean="0">
                <a:latin typeface="+mj-ea"/>
                <a:ea typeface="+mj-ea"/>
              </a:rPr>
              <a:t>等</a:t>
            </a:r>
            <a:r>
              <a:rPr lang="zh-CN" altLang="en-US" sz="1600" b="0" dirty="0">
                <a:latin typeface="+mj-ea"/>
                <a:ea typeface="+mj-ea"/>
              </a:rPr>
              <a:t>召开“</a:t>
            </a:r>
            <a:r>
              <a:rPr lang="en-US" altLang="zh-CN" sz="1600" b="0" dirty="0">
                <a:latin typeface="+mj-ea"/>
                <a:ea typeface="+mj-ea"/>
              </a:rPr>
              <a:t>GTA</a:t>
            </a:r>
            <a:r>
              <a:rPr lang="zh-CN" altLang="en-US" sz="1600" b="0" dirty="0">
                <a:latin typeface="+mj-ea"/>
                <a:ea typeface="+mj-ea"/>
              </a:rPr>
              <a:t>项目方案评审流程和推进思路专题会议”，正式将相关流程</a:t>
            </a:r>
            <a:r>
              <a:rPr lang="zh-CN" altLang="en-US" sz="1600" b="0" dirty="0" smtClean="0">
                <a:latin typeface="+mj-ea"/>
                <a:ea typeface="+mj-ea"/>
              </a:rPr>
              <a:t>和推进思路进行宣</a:t>
            </a:r>
            <a:r>
              <a:rPr lang="zh-CN" altLang="en-US" sz="1600" b="0" dirty="0">
                <a:latin typeface="+mj-ea"/>
                <a:ea typeface="+mj-ea"/>
              </a:rPr>
              <a:t>导并推进落实执行</a:t>
            </a:r>
            <a:r>
              <a:rPr lang="zh-CN" altLang="en-US" sz="1600" b="0" dirty="0" smtClean="0">
                <a:latin typeface="+mj-ea"/>
                <a:ea typeface="+mj-ea"/>
              </a:rPr>
              <a:t>。</a:t>
            </a:r>
            <a:endParaRPr lang="zh-CN" altLang="zh-CN" sz="1600" b="0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742" y="1296343"/>
            <a:ext cx="64090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b="0" dirty="0" smtClean="0">
                <a:latin typeface="微软雅黑" charset="0"/>
                <a:ea typeface="微软雅黑" charset="0"/>
              </a:rPr>
              <a:t>         1.  </a:t>
            </a:r>
            <a:r>
              <a:rPr lang="zh-CN" altLang="en-US" b="0" dirty="0" smtClean="0">
                <a:latin typeface="微软雅黑" charset="0"/>
                <a:ea typeface="微软雅黑" charset="0"/>
              </a:rPr>
              <a:t>提升项目方案质量</a:t>
            </a:r>
            <a:r>
              <a:rPr lang="en-US" altLang="zh-CN" b="0" dirty="0" smtClean="0">
                <a:latin typeface="微软雅黑" charset="0"/>
                <a:ea typeface="微软雅黑" charset="0"/>
              </a:rPr>
              <a:t>(</a:t>
            </a:r>
            <a:r>
              <a:rPr lang="zh-CN" altLang="en-US" b="0" dirty="0" smtClean="0">
                <a:latin typeface="微软雅黑" charset="0"/>
                <a:ea typeface="微软雅黑" charset="0"/>
              </a:rPr>
              <a:t>采购、项目实施强相关</a:t>
            </a:r>
            <a:r>
              <a:rPr lang="en-US" altLang="zh-CN" b="0" dirty="0" smtClean="0">
                <a:latin typeface="微软雅黑" charset="0"/>
                <a:ea typeface="微软雅黑" charset="0"/>
              </a:rPr>
              <a:t>)</a:t>
            </a:r>
            <a:endParaRPr lang="zh-CN" altLang="en-US" sz="1800" b="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800" b="0" dirty="0" smtClean="0">
                <a:latin typeface="微软雅黑" charset="0"/>
                <a:ea typeface="微软雅黑" charset="0"/>
              </a:rPr>
              <a:t>         </a:t>
            </a:r>
            <a:r>
              <a:rPr lang="en-US" altLang="zh-CN" sz="1800" b="0" dirty="0" smtClean="0">
                <a:latin typeface="微软雅黑" charset="0"/>
                <a:ea typeface="微软雅黑" charset="0"/>
              </a:rPr>
              <a:t>2.  </a:t>
            </a:r>
            <a:r>
              <a:rPr lang="zh-CN" altLang="en-US" sz="1800" b="0" dirty="0" smtClean="0">
                <a:latin typeface="微软雅黑" charset="0"/>
                <a:ea typeface="微软雅黑" charset="0"/>
              </a:rPr>
              <a:t>降低项目实施过程中的变更频率和风险</a:t>
            </a:r>
          </a:p>
          <a:p>
            <a:pPr>
              <a:lnSpc>
                <a:spcPct val="200000"/>
              </a:lnSpc>
            </a:pPr>
            <a:r>
              <a:rPr lang="zh-CN" altLang="en-US" sz="1800" b="0" dirty="0" smtClean="0">
                <a:latin typeface="微软雅黑" charset="0"/>
                <a:ea typeface="微软雅黑" charset="0"/>
              </a:rPr>
              <a:t>         </a:t>
            </a:r>
            <a:r>
              <a:rPr lang="en-US" altLang="zh-CN" sz="1800" b="0" dirty="0" smtClean="0">
                <a:latin typeface="微软雅黑" charset="0"/>
                <a:ea typeface="微软雅黑" charset="0"/>
              </a:rPr>
              <a:t>3.  </a:t>
            </a:r>
            <a:r>
              <a:rPr lang="zh-CN" altLang="en-US" b="0" dirty="0" smtClean="0">
                <a:latin typeface="微软雅黑" charset="0"/>
                <a:ea typeface="微软雅黑" charset="0"/>
              </a:rPr>
              <a:t>提升项目实施交付</a:t>
            </a:r>
            <a:r>
              <a:rPr lang="zh-CN" altLang="en-US" b="0" dirty="0">
                <a:latin typeface="微软雅黑" charset="0"/>
                <a:ea typeface="微软雅黑" charset="0"/>
              </a:rPr>
              <a:t>进度和效率</a:t>
            </a:r>
            <a:endParaRPr lang="en-US" altLang="zh-CN" b="0" dirty="0">
              <a:latin typeface="微软雅黑" charset="0"/>
              <a:ea typeface="微软雅黑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b="0" dirty="0" smtClean="0">
                <a:latin typeface="微软雅黑" charset="0"/>
                <a:ea typeface="微软雅黑" charset="0"/>
              </a:rPr>
              <a:t>         4. </a:t>
            </a:r>
            <a:r>
              <a:rPr lang="en-US" altLang="zh-CN" b="0" dirty="0">
                <a:latin typeface="微软雅黑" charset="0"/>
                <a:ea typeface="微软雅黑" charset="0"/>
              </a:rPr>
              <a:t> </a:t>
            </a:r>
            <a:r>
              <a:rPr lang="zh-CN" altLang="en-US" sz="1800" b="0" dirty="0" smtClean="0">
                <a:latin typeface="微软雅黑" charset="0"/>
                <a:ea typeface="微软雅黑" charset="0"/>
              </a:rPr>
              <a:t>提升项目采购效率和风险应对控制水平</a:t>
            </a:r>
          </a:p>
          <a:p>
            <a:pPr>
              <a:lnSpc>
                <a:spcPct val="200000"/>
              </a:lnSpc>
            </a:pPr>
            <a:r>
              <a:rPr lang="zh-CN" altLang="en-US" sz="1800" b="0" dirty="0" smtClean="0">
                <a:latin typeface="微软雅黑" charset="0"/>
                <a:ea typeface="微软雅黑" charset="0"/>
              </a:rPr>
              <a:t>         </a:t>
            </a:r>
            <a:r>
              <a:rPr lang="en-US" altLang="zh-CN" sz="1800" b="0" dirty="0" smtClean="0">
                <a:latin typeface="微软雅黑" charset="0"/>
                <a:ea typeface="微软雅黑" charset="0"/>
              </a:rPr>
              <a:t>5.  </a:t>
            </a:r>
            <a:r>
              <a:rPr lang="zh-CN" sz="1800" b="0" dirty="0" smtClean="0">
                <a:latin typeface="微软雅黑" charset="0"/>
                <a:ea typeface="微软雅黑" charset="0"/>
              </a:rPr>
              <a:t>为</a:t>
            </a:r>
            <a:r>
              <a:rPr lang="zh-CN" altLang="en-US" b="0" dirty="0" smtClean="0">
                <a:latin typeface="微软雅黑" charset="0"/>
                <a:ea typeface="微软雅黑" charset="0"/>
              </a:rPr>
              <a:t>项目全生命周期的统筹管理打下坚实的基础</a:t>
            </a:r>
            <a:endParaRPr lang="en-US" altLang="zh-CN" sz="1800" b="0" dirty="0" smtClean="0">
              <a:latin typeface="微软雅黑" charset="0"/>
              <a:ea typeface="微软雅黑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8114" y="504255"/>
            <a:ext cx="1378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二</a:t>
            </a:r>
            <a:r>
              <a:rPr lang="en-US" altLang="zh-CN" sz="2400" dirty="0" smtClean="0">
                <a:solidFill>
                  <a:srgbClr val="C00000"/>
                </a:solidFill>
                <a:latin typeface="+mj-ea"/>
                <a:ea typeface="+mj-ea"/>
              </a:rPr>
              <a:t>.  </a:t>
            </a:r>
            <a:r>
              <a:rPr lang="zh-CN" altLang="zh-CN" sz="2400" dirty="0" smtClean="0">
                <a:solidFill>
                  <a:srgbClr val="C00000"/>
                </a:solidFill>
                <a:latin typeface="+mj-ea"/>
                <a:ea typeface="+mj-ea"/>
              </a:rPr>
              <a:t>目</a:t>
            </a:r>
            <a:r>
              <a:rPr lang="zh-CN" altLang="en-US" sz="2400" dirty="0" smtClean="0">
                <a:solidFill>
                  <a:srgbClr val="C00000"/>
                </a:solidFill>
                <a:latin typeface="+mj-ea"/>
                <a:ea typeface="+mj-ea"/>
              </a:rPr>
              <a:t>标</a:t>
            </a:r>
            <a:endParaRPr lang="zh-CN" altLang="zh-CN" sz="24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68248" y="504354"/>
            <a:ext cx="208746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400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pPr eaLnBrk="1" latinLnBrk="0" hangingPunct="1"/>
            <a:r>
              <a:rPr lang="zh-CN" altLang="en-US" dirty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、案例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6106" y="4610452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charset="0"/>
                <a:ea typeface="微软雅黑" charset="0"/>
              </a:rPr>
              <a:t>注：</a:t>
            </a:r>
            <a:endParaRPr lang="en-US" altLang="zh-CN" dirty="0">
              <a:latin typeface="微软雅黑" charset="0"/>
              <a:ea typeface="微软雅黑" charset="0"/>
            </a:endParaRPr>
          </a:p>
          <a:p>
            <a:r>
              <a:rPr lang="zh-CN" altLang="en-US" b="0" dirty="0" smtClean="0">
                <a:latin typeface="微软雅黑" charset="0"/>
                <a:ea typeface="微软雅黑" charset="0"/>
              </a:rPr>
              <a:t>案例库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68883" y="1107092"/>
          <a:ext cx="7992118" cy="32855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435"/>
                <a:gridCol w="2089146"/>
                <a:gridCol w="606141"/>
                <a:gridCol w="659964"/>
                <a:gridCol w="439976"/>
                <a:gridCol w="659964"/>
                <a:gridCol w="439976"/>
                <a:gridCol w="513306"/>
                <a:gridCol w="439976"/>
                <a:gridCol w="455066"/>
                <a:gridCol w="571545"/>
                <a:gridCol w="806623"/>
              </a:tblGrid>
              <a:tr h="380586"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+mj-ea"/>
                          <a:ea typeface="+mj-ea"/>
                        </a:rPr>
                        <a:t>2015~2016</a:t>
                      </a:r>
                      <a:r>
                        <a:rPr lang="zh-CN" altLang="en-US" sz="1800" b="1" u="none" strike="noStrike" dirty="0">
                          <a:effectLst/>
                          <a:latin typeface="+mj-ea"/>
                          <a:ea typeface="+mj-ea"/>
                        </a:rPr>
                        <a:t>年与方案相关问题项目统计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135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latin typeface="+mj-ea"/>
                          <a:ea typeface="+mj-ea"/>
                        </a:rPr>
                        <a:t>序号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 smtClean="0">
                          <a:effectLst/>
                          <a:latin typeface="+mj-ea"/>
                          <a:ea typeface="+mj-ea"/>
                        </a:rPr>
                        <a:t>问题</a:t>
                      </a:r>
                      <a:r>
                        <a:rPr lang="zh-CN" altLang="en-US" sz="1000" b="1" u="none" strike="noStrike" dirty="0">
                          <a:effectLst/>
                          <a:latin typeface="+mj-ea"/>
                          <a:ea typeface="+mj-ea"/>
                        </a:rPr>
                        <a:t>类型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latin typeface="+mj-ea"/>
                          <a:ea typeface="+mj-ea"/>
                        </a:rPr>
                        <a:t>校园文化群组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latin typeface="+mj-ea"/>
                          <a:ea typeface="+mj-ea"/>
                        </a:rPr>
                        <a:t>创业电商群组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latin typeface="+mj-ea"/>
                          <a:ea typeface="+mj-ea"/>
                        </a:rPr>
                        <a:t>经管群组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latin typeface="+mj-ea"/>
                          <a:ea typeface="+mj-ea"/>
                        </a:rPr>
                        <a:t>基教学前群组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latin typeface="+mj-ea"/>
                          <a:ea typeface="+mj-ea"/>
                        </a:rPr>
                        <a:t>理工群组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latin typeface="+mj-ea"/>
                          <a:ea typeface="+mj-ea"/>
                        </a:rPr>
                        <a:t>信息群组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latin typeface="+mj-ea"/>
                          <a:ea typeface="+mj-ea"/>
                        </a:rPr>
                        <a:t>数金群组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latin typeface="+mj-ea"/>
                          <a:ea typeface="+mj-ea"/>
                        </a:rPr>
                        <a:t>合计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latin typeface="+mj-ea"/>
                          <a:ea typeface="+mj-ea"/>
                        </a:rPr>
                        <a:t>占比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latin typeface="+mj-ea"/>
                          <a:ea typeface="+mj-ea"/>
                        </a:rPr>
                        <a:t>项目总数量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7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+mj-ea"/>
                          <a:ea typeface="+mj-ea"/>
                        </a:rPr>
                        <a:t>合同参数不明确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18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+mj-ea"/>
                          <a:ea typeface="+mj-ea"/>
                        </a:rPr>
                        <a:t>19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+mj-ea"/>
                          <a:ea typeface="+mj-ea"/>
                        </a:rPr>
                        <a:t>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+mj-ea"/>
                          <a:ea typeface="+mj-ea"/>
                        </a:rPr>
                        <a:t>92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  <a:latin typeface="+mj-ea"/>
                          <a:ea typeface="+mj-ea"/>
                        </a:rPr>
                        <a:t>8.8%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l" fontAlgn="t"/>
                      <a:r>
                        <a:rPr lang="en-US" altLang="zh-CN" sz="1000" u="none" strike="noStrike" dirty="0">
                          <a:effectLst/>
                          <a:latin typeface="+mj-ea"/>
                          <a:ea typeface="+mj-ea"/>
                        </a:rPr>
                        <a:t>2015</a:t>
                      </a:r>
                      <a:r>
                        <a:rPr lang="zh-CN" altLang="en-US" sz="1000" u="none" strike="noStrike" dirty="0">
                          <a:effectLst/>
                          <a:latin typeface="+mj-ea"/>
                          <a:ea typeface="+mj-ea"/>
                        </a:rPr>
                        <a:t>年</a:t>
                      </a:r>
                      <a:r>
                        <a:rPr lang="en-US" altLang="zh-CN" sz="1000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zh-CN" altLang="en-US" sz="1000" u="none" strike="noStrike" dirty="0">
                          <a:effectLst/>
                          <a:latin typeface="+mj-ea"/>
                          <a:ea typeface="+mj-ea"/>
                        </a:rPr>
                        <a:t>月</a:t>
                      </a:r>
                      <a:r>
                        <a:rPr lang="en-US" altLang="zh-CN" sz="1000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zh-CN" altLang="en-US" sz="1000" u="none" strike="noStrike" dirty="0">
                          <a:effectLst/>
                          <a:latin typeface="+mj-ea"/>
                          <a:ea typeface="+mj-ea"/>
                        </a:rPr>
                        <a:t>日至</a:t>
                      </a:r>
                      <a:r>
                        <a:rPr lang="en-US" altLang="zh-CN" sz="1000" u="none" strike="noStrike" dirty="0">
                          <a:effectLst/>
                          <a:latin typeface="+mj-ea"/>
                          <a:ea typeface="+mj-ea"/>
                        </a:rPr>
                        <a:t>2016</a:t>
                      </a:r>
                      <a:r>
                        <a:rPr lang="zh-CN" altLang="en-US" sz="1000" u="none" strike="noStrike" dirty="0">
                          <a:effectLst/>
                          <a:latin typeface="+mj-ea"/>
                          <a:ea typeface="+mj-ea"/>
                        </a:rPr>
                        <a:t>年</a:t>
                      </a:r>
                      <a:r>
                        <a:rPr lang="en-US" altLang="zh-CN" sz="1000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r>
                        <a:rPr lang="zh-CN" altLang="en-US" sz="1000" u="none" strike="noStrike" dirty="0">
                          <a:effectLst/>
                          <a:latin typeface="+mj-ea"/>
                          <a:ea typeface="+mj-ea"/>
                        </a:rPr>
                        <a:t>月</a:t>
                      </a:r>
                      <a:r>
                        <a:rPr lang="en-US" altLang="zh-CN" sz="1000" u="none" strike="noStrike" dirty="0">
                          <a:effectLst/>
                          <a:latin typeface="+mj-ea"/>
                          <a:ea typeface="+mj-ea"/>
                        </a:rPr>
                        <a:t>21</a:t>
                      </a:r>
                      <a:r>
                        <a:rPr lang="zh-CN" altLang="en-US" sz="1000" u="none" strike="noStrike" dirty="0">
                          <a:effectLst/>
                          <a:latin typeface="+mj-ea"/>
                          <a:ea typeface="+mj-ea"/>
                        </a:rPr>
                        <a:t>日常规项目总数量：</a:t>
                      </a:r>
                      <a:r>
                        <a:rPr lang="en-US" altLang="zh-CN" sz="1000" u="none" strike="noStrike" dirty="0">
                          <a:effectLst/>
                          <a:latin typeface="+mj-ea"/>
                          <a:ea typeface="+mj-ea"/>
                        </a:rPr>
                        <a:t>1050</a:t>
                      </a:r>
                      <a:r>
                        <a:rPr lang="zh-CN" altLang="en-US" sz="1000" u="none" strike="noStrike" dirty="0">
                          <a:effectLst/>
                          <a:latin typeface="+mj-ea"/>
                          <a:ea typeface="+mj-ea"/>
                        </a:rPr>
                        <a:t>个（数据来源：项目信息统一表）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7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+mj-ea"/>
                          <a:ea typeface="+mj-ea"/>
                        </a:rPr>
                        <a:t>方案未考虑全面、漏项、缺项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36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  <a:latin typeface="+mj-ea"/>
                          <a:ea typeface="+mj-ea"/>
                        </a:rPr>
                        <a:t>3.4%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247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+mj-ea"/>
                          <a:ea typeface="+mj-ea"/>
                        </a:rPr>
                        <a:t>产品投标价格低于成本价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+mj-ea"/>
                          <a:ea typeface="+mj-ea"/>
                        </a:rPr>
                        <a:t>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  <a:latin typeface="+mj-ea"/>
                          <a:ea typeface="+mj-ea"/>
                        </a:rPr>
                        <a:t>0.8%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247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+mj-ea"/>
                          <a:ea typeface="+mj-ea"/>
                        </a:rPr>
                        <a:t>预算利润率与概算差异较大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  <a:latin typeface="+mj-ea"/>
                          <a:ea typeface="+mj-ea"/>
                        </a:rPr>
                        <a:t>0.5%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247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+mj-ea"/>
                          <a:ea typeface="+mj-ea"/>
                        </a:rPr>
                        <a:t>实施或装修条件未考虑全面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  <a:latin typeface="+mj-ea"/>
                          <a:ea typeface="+mj-ea"/>
                        </a:rPr>
                        <a:t>2.4%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135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+mj-ea"/>
                          <a:ea typeface="+mj-ea"/>
                        </a:rPr>
                        <a:t>销售合同外增加需求（增加工程量、成本、赠送产品等）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  <a:latin typeface="+mj-ea"/>
                          <a:ea typeface="+mj-ea"/>
                        </a:rPr>
                        <a:t>2.9%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54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j-ea"/>
                          <a:ea typeface="+mj-ea"/>
                        </a:rPr>
                        <a:t>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latin typeface="+mj-ea"/>
                          <a:ea typeface="+mj-ea"/>
                        </a:rPr>
                        <a:t>合计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  <a:latin typeface="+mj-ea"/>
                          <a:ea typeface="+mj-ea"/>
                        </a:rPr>
                        <a:t>28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  <a:latin typeface="+mj-ea"/>
                          <a:ea typeface="+mj-ea"/>
                        </a:rPr>
                        <a:t>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  <a:latin typeface="+mj-ea"/>
                          <a:ea typeface="+mj-ea"/>
                        </a:rPr>
                        <a:t>28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  <a:latin typeface="+mj-ea"/>
                          <a:ea typeface="+mj-ea"/>
                        </a:rPr>
                        <a:t>28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  <a:latin typeface="+mj-ea"/>
                          <a:ea typeface="+mj-ea"/>
                        </a:rPr>
                        <a:t>61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  <a:latin typeface="+mj-ea"/>
                          <a:ea typeface="+mj-ea"/>
                        </a:rPr>
                        <a:t>26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  <a:latin typeface="+mj-ea"/>
                          <a:ea typeface="+mj-ea"/>
                        </a:rPr>
                        <a:t>17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  <a:latin typeface="+mj-ea"/>
                          <a:ea typeface="+mj-ea"/>
                        </a:rPr>
                        <a:t>196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  <a:latin typeface="+mj-ea"/>
                          <a:ea typeface="+mj-ea"/>
                        </a:rPr>
                        <a:t>18.7%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7383" marR="77383" marT="38691" marB="38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115958"/>
              </p:ext>
            </p:extLst>
          </p:nvPr>
        </p:nvGraphicFramePr>
        <p:xfrm>
          <a:off x="1332210" y="4536704"/>
          <a:ext cx="1951590" cy="7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工作表" showAsIcon="1" r:id="rId3" imgW="914400" imgH="685800" progId="Excel.Sheet.12">
                  <p:embed/>
                </p:oleObj>
              </mc:Choice>
              <mc:Fallback>
                <p:oleObj name="工作表" showAsIcon="1" r:id="rId3" imgW="914400" imgH="685800" progId="Excel.Sheet.12">
                  <p:embed/>
                  <p:pic>
                    <p:nvPicPr>
                      <p:cNvPr id="0" name="图片 1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2210" y="4536704"/>
                        <a:ext cx="1951590" cy="79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>
          <a:xfrm>
            <a:off x="468883" y="360239"/>
            <a:ext cx="4031679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400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pPr eaLnBrk="1" latinLnBrk="0" hangingPunct="1">
              <a:lnSpc>
                <a:spcPct val="100000"/>
              </a:lnSpc>
            </a:pPr>
            <a:r>
              <a:rPr lang="zh-CN" altLang="en-US" dirty="0">
                <a:sym typeface="+mn-ea"/>
              </a:rPr>
              <a:t>四</a:t>
            </a:r>
            <a:r>
              <a:rPr lang="zh-CN" altLang="en-US" dirty="0" smtClean="0">
                <a:sym typeface="+mn-ea"/>
              </a:rPr>
              <a:t>、解决方案与推进思路</a:t>
            </a:r>
            <a:endParaRPr lang="zh-CN" altLang="en-US" dirty="0"/>
          </a:p>
          <a:p>
            <a:pPr eaLnBrk="1" latinLnBrk="0" hangingPunct="1">
              <a:lnSpc>
                <a:spcPct val="100000"/>
              </a:lnSpc>
            </a:pPr>
            <a:r>
              <a:rPr lang="zh-CN" altLang="en-US" dirty="0">
                <a:sym typeface="+mn-ea"/>
              </a:rPr>
              <a:t>     </a:t>
            </a:r>
            <a:r>
              <a:rPr lang="zh-CN" altLang="en-US" dirty="0" smtClean="0">
                <a:sym typeface="+mn-ea"/>
              </a:rPr>
              <a:t> </a:t>
            </a:r>
            <a:r>
              <a:rPr lang="zh-CN" altLang="en-US" sz="2000" dirty="0" smtClean="0">
                <a:sym typeface="+mn-ea"/>
              </a:rPr>
              <a:t>（</a:t>
            </a:r>
            <a:r>
              <a:rPr lang="zh-CN" altLang="en-US" sz="2000" dirty="0">
                <a:sym typeface="+mn-ea"/>
              </a:rPr>
              <a:t>一</a:t>
            </a:r>
            <a:r>
              <a:rPr lang="zh-CN" altLang="en-US" sz="2000" dirty="0" smtClean="0">
                <a:sym typeface="+mn-ea"/>
              </a:rPr>
              <a:t>）解决方案</a:t>
            </a:r>
            <a:endParaRPr lang="zh-CN" altLang="en-US" sz="2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42576"/>
            <a:ext cx="8965059" cy="461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8883" y="465346"/>
            <a:ext cx="4031679" cy="848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400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pPr eaLnBrk="1" latinLnBrk="0" hangingPunct="1">
              <a:lnSpc>
                <a:spcPct val="100000"/>
              </a:lnSpc>
            </a:pPr>
            <a:r>
              <a:rPr lang="zh-CN" altLang="en-US" dirty="0">
                <a:sym typeface="+mn-ea"/>
              </a:rPr>
              <a:t>四</a:t>
            </a:r>
            <a:r>
              <a:rPr lang="zh-CN" altLang="en-US" dirty="0" smtClean="0">
                <a:sym typeface="+mn-ea"/>
              </a:rPr>
              <a:t>、解决方案与推进思路</a:t>
            </a:r>
            <a:endParaRPr lang="zh-CN" altLang="en-US" dirty="0"/>
          </a:p>
          <a:p>
            <a:pPr eaLnBrk="1" latinLnBrk="0" hangingPunct="1">
              <a:lnSpc>
                <a:spcPct val="100000"/>
              </a:lnSpc>
            </a:pPr>
            <a:r>
              <a:rPr lang="zh-CN" altLang="en-US" dirty="0">
                <a:sym typeface="+mn-ea"/>
              </a:rPr>
              <a:t>     </a:t>
            </a:r>
            <a:r>
              <a:rPr lang="zh-CN" altLang="en-US" dirty="0" smtClean="0">
                <a:sym typeface="+mn-ea"/>
              </a:rPr>
              <a:t> </a:t>
            </a:r>
            <a:r>
              <a:rPr lang="zh-CN" altLang="en-US" sz="2000" dirty="0" smtClean="0">
                <a:sym typeface="+mn-ea"/>
              </a:rPr>
              <a:t>（</a:t>
            </a:r>
            <a:r>
              <a:rPr lang="zh-CN" altLang="en-US" sz="2000" dirty="0">
                <a:sym typeface="+mn-ea"/>
              </a:rPr>
              <a:t>一</a:t>
            </a:r>
            <a:r>
              <a:rPr lang="zh-CN" altLang="en-US" sz="2000" dirty="0" smtClean="0">
                <a:sym typeface="+mn-ea"/>
              </a:rPr>
              <a:t>）解决方案</a:t>
            </a: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1143133" y="1224335"/>
            <a:ext cx="767790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zh-CN" altLang="en-US" sz="1600" dirty="0" smtClean="0">
                <a:latin typeface="+mj-ea"/>
                <a:ea typeface="+mj-ea"/>
              </a:rPr>
              <a:t>方案制定阶段（</a:t>
            </a: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最核心最重要</a:t>
            </a:r>
            <a:r>
              <a:rPr lang="zh-CN" altLang="en-US" sz="1600" dirty="0" smtClean="0">
                <a:latin typeface="+mj-ea"/>
                <a:ea typeface="+mj-ea"/>
              </a:rPr>
              <a:t>）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457200" lvl="0" indent="-457200">
              <a:buAutoNum type="arabicPeriod"/>
            </a:pPr>
            <a:endParaRPr lang="en-US" altLang="zh-CN" sz="1400" dirty="0">
              <a:latin typeface="+mj-ea"/>
              <a:ea typeface="+mj-ea"/>
            </a:endParaRPr>
          </a:p>
          <a:p>
            <a:pPr lvl="0"/>
            <a:r>
              <a:rPr lang="zh-CN" altLang="en-US" sz="1400" b="0" dirty="0" smtClean="0">
                <a:latin typeface="+mj-ea"/>
                <a:ea typeface="+mj-ea"/>
                <a:sym typeface="+mn-ea"/>
              </a:rPr>
              <a:t>事业部</a:t>
            </a:r>
            <a:r>
              <a:rPr lang="zh-CN" altLang="en-US" sz="1400" dirty="0" smtClean="0">
                <a:latin typeface="+mj-ea"/>
                <a:ea typeface="+mj-ea"/>
                <a:sym typeface="+mn-ea"/>
              </a:rPr>
              <a:t>专顾</a:t>
            </a:r>
            <a:r>
              <a:rPr lang="zh-CN" altLang="en-US" sz="1400" b="0" dirty="0" smtClean="0">
                <a:latin typeface="+mj-ea"/>
                <a:ea typeface="+mj-ea"/>
                <a:sym typeface="+mn-ea"/>
              </a:rPr>
              <a:t>在</a:t>
            </a:r>
            <a:r>
              <a:rPr lang="zh-CN" altLang="en-US" sz="1400" b="0" dirty="0">
                <a:latin typeface="+mj-ea"/>
                <a:ea typeface="+mj-ea"/>
                <a:sym typeface="+mn-ea"/>
              </a:rPr>
              <a:t>拟定整体解决方案的时候就要按照</a:t>
            </a:r>
            <a:r>
              <a:rPr lang="zh-CN" altLang="en-US" sz="1400" b="0" dirty="0" smtClean="0">
                <a:latin typeface="+mj-ea"/>
                <a:ea typeface="+mj-ea"/>
                <a:sym typeface="+mn-ea"/>
              </a:rPr>
              <a:t>“</a:t>
            </a:r>
            <a:r>
              <a:rPr lang="en-US" altLang="zh-CN" sz="1400" b="0" dirty="0" smtClean="0">
                <a:latin typeface="+mj-ea"/>
                <a:ea typeface="+mj-ea"/>
                <a:sym typeface="+mn-ea"/>
              </a:rPr>
              <a:t>GTA</a:t>
            </a:r>
            <a:r>
              <a:rPr lang="zh-CN" altLang="en-US" sz="1400" b="0" dirty="0">
                <a:latin typeface="+mj-ea"/>
                <a:ea typeface="+mj-ea"/>
                <a:sym typeface="+mn-ea"/>
              </a:rPr>
              <a:t>项目</a:t>
            </a:r>
            <a:r>
              <a:rPr lang="zh-CN" altLang="en-US" sz="1400" b="0" dirty="0" smtClean="0">
                <a:latin typeface="+mj-ea"/>
                <a:ea typeface="+mj-ea"/>
                <a:sym typeface="+mn-ea"/>
              </a:rPr>
              <a:t>方案评审检查</a:t>
            </a:r>
            <a:r>
              <a:rPr lang="zh-CN" altLang="en-US" sz="1400" b="0" dirty="0">
                <a:latin typeface="+mj-ea"/>
                <a:ea typeface="+mj-ea"/>
                <a:sym typeface="+mn-ea"/>
              </a:rPr>
              <a:t>表</a:t>
            </a:r>
            <a:r>
              <a:rPr lang="en-US" altLang="zh-CN" sz="1400" b="0" dirty="0" smtClean="0">
                <a:latin typeface="+mj-ea"/>
                <a:ea typeface="+mj-ea"/>
                <a:sym typeface="+mn-ea"/>
              </a:rPr>
              <a:t>v1.0</a:t>
            </a:r>
            <a:r>
              <a:rPr lang="zh-CN" altLang="en-US" sz="1400" b="0" dirty="0" smtClean="0">
                <a:latin typeface="+mj-ea"/>
                <a:ea typeface="+mj-ea"/>
                <a:sym typeface="+mn-ea"/>
              </a:rPr>
              <a:t>”（以下简称</a:t>
            </a:r>
            <a:r>
              <a:rPr lang="zh-CN" altLang="en-US" sz="1400" dirty="0" smtClean="0">
                <a:latin typeface="+mj-ea"/>
                <a:ea typeface="+mj-ea"/>
                <a:sym typeface="+mn-ea"/>
              </a:rPr>
              <a:t>检查表</a:t>
            </a:r>
            <a:r>
              <a:rPr lang="zh-CN" altLang="en-US" sz="1400" b="0" dirty="0" smtClean="0">
                <a:latin typeface="+mj-ea"/>
                <a:ea typeface="+mj-ea"/>
                <a:sym typeface="+mn-ea"/>
              </a:rPr>
              <a:t>）中的要求在方案中详细体现财务、实施、采购等内容，严守第一道质量关。</a:t>
            </a:r>
            <a:endParaRPr lang="en-US" altLang="zh-CN" sz="1400" b="0" dirty="0" smtClean="0">
              <a:latin typeface="+mj-ea"/>
              <a:ea typeface="+mj-ea"/>
            </a:endParaRPr>
          </a:p>
          <a:p>
            <a:pPr lvl="0"/>
            <a:endParaRPr lang="en-US" altLang="zh-CN" sz="1600" b="0" dirty="0" smtClean="0">
              <a:latin typeface="+mj-ea"/>
              <a:ea typeface="+mj-ea"/>
            </a:endParaRPr>
          </a:p>
          <a:p>
            <a:pPr marL="457200" lvl="0" indent="-457200">
              <a:buAutoNum type="arabicPeriod" startAt="2"/>
            </a:pPr>
            <a:r>
              <a:rPr lang="zh-CN" altLang="en-US" sz="1600" dirty="0" smtClean="0">
                <a:latin typeface="+mj-ea"/>
                <a:ea typeface="+mj-ea"/>
              </a:rPr>
              <a:t>方案审核阶段（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风</a:t>
            </a: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控点</a:t>
            </a:r>
            <a:r>
              <a:rPr lang="en-US" altLang="zh-CN" sz="1600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zh-CN" altLang="en-US" sz="1600" dirty="0" smtClean="0">
                <a:latin typeface="+mj-ea"/>
                <a:ea typeface="+mj-ea"/>
              </a:rPr>
              <a:t>）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457200" lvl="0" indent="-457200">
              <a:buAutoNum type="arabicPeriod" startAt="2"/>
            </a:pPr>
            <a:endParaRPr lang="en-US" altLang="zh-CN" sz="1400" dirty="0" smtClean="0">
              <a:latin typeface="+mj-ea"/>
              <a:ea typeface="+mj-ea"/>
            </a:endParaRPr>
          </a:p>
          <a:p>
            <a:r>
              <a:rPr lang="zh-CN" altLang="en-US" sz="1400" b="0" dirty="0">
                <a:latin typeface="+mj-ea"/>
                <a:ea typeface="+mj-ea"/>
              </a:rPr>
              <a:t>事业部项目方案审核</a:t>
            </a:r>
            <a:r>
              <a:rPr lang="zh-CN" altLang="en-US" sz="1400" b="0" dirty="0" smtClean="0">
                <a:latin typeface="+mj-ea"/>
                <a:ea typeface="+mj-ea"/>
              </a:rPr>
              <a:t>专员对</a:t>
            </a:r>
            <a:r>
              <a:rPr lang="zh-CN" altLang="en-US" sz="1400" b="0" dirty="0">
                <a:latin typeface="+mj-ea"/>
                <a:ea typeface="+mj-ea"/>
              </a:rPr>
              <a:t>专顾拟定的方案对照</a:t>
            </a:r>
            <a:r>
              <a:rPr lang="zh-CN" altLang="en-US" sz="1400" dirty="0">
                <a:latin typeface="+mj-ea"/>
                <a:ea typeface="+mj-ea"/>
              </a:rPr>
              <a:t>检查表</a:t>
            </a:r>
            <a:r>
              <a:rPr lang="zh-CN" altLang="en-US" sz="1400" b="0" dirty="0">
                <a:latin typeface="+mj-ea"/>
                <a:ea typeface="+mj-ea"/>
              </a:rPr>
              <a:t>进行审核：</a:t>
            </a:r>
            <a:endParaRPr lang="en-US" altLang="zh-CN" sz="1400" b="0" dirty="0">
              <a:latin typeface="+mj-ea"/>
              <a:ea typeface="+mj-ea"/>
            </a:endParaRPr>
          </a:p>
          <a:p>
            <a:r>
              <a:rPr lang="zh-CN" altLang="en-US" sz="1400" b="0" dirty="0" smtClean="0">
                <a:latin typeface="+mj-ea"/>
                <a:ea typeface="+mj-ea"/>
              </a:rPr>
              <a:t>（</a:t>
            </a:r>
            <a:r>
              <a:rPr lang="en-US" altLang="zh-CN" sz="1400" b="0" dirty="0" smtClean="0">
                <a:latin typeface="+mj-ea"/>
                <a:ea typeface="+mj-ea"/>
              </a:rPr>
              <a:t>1</a:t>
            </a:r>
            <a:r>
              <a:rPr lang="zh-CN" altLang="en-US" sz="1400" b="0" dirty="0" smtClean="0">
                <a:latin typeface="+mj-ea"/>
                <a:ea typeface="+mj-ea"/>
              </a:rPr>
              <a:t>）审核通过，则填写</a:t>
            </a:r>
            <a:r>
              <a:rPr lang="zh-CN" altLang="en-US" sz="1400" dirty="0" smtClean="0">
                <a:latin typeface="+mj-ea"/>
                <a:ea typeface="+mj-ea"/>
              </a:rPr>
              <a:t>检查表</a:t>
            </a:r>
            <a:r>
              <a:rPr lang="zh-CN" altLang="en-US" sz="1400" b="0" dirty="0" smtClean="0">
                <a:latin typeface="+mj-ea"/>
                <a:ea typeface="+mj-ea"/>
              </a:rPr>
              <a:t>后和</a:t>
            </a:r>
            <a:r>
              <a:rPr lang="zh-CN" altLang="en-US" sz="1400" dirty="0" smtClean="0">
                <a:latin typeface="+mj-ea"/>
                <a:ea typeface="+mj-ea"/>
              </a:rPr>
              <a:t>项目方案</a:t>
            </a:r>
            <a:r>
              <a:rPr lang="zh-CN" altLang="en-US" sz="1400" b="0" dirty="0" smtClean="0">
                <a:latin typeface="+mj-ea"/>
                <a:ea typeface="+mj-ea"/>
              </a:rPr>
              <a:t>一并提交销售人员或者招投标管理部人员，同时抄送</a:t>
            </a:r>
            <a:r>
              <a:rPr lang="zh-CN" altLang="en-US" sz="1400" b="0" dirty="0">
                <a:latin typeface="+mj-ea"/>
                <a:ea typeface="+mj-ea"/>
              </a:rPr>
              <a:t>项目统筹</a:t>
            </a:r>
            <a:r>
              <a:rPr lang="zh-CN" altLang="en-US" sz="1400" b="0" dirty="0" smtClean="0">
                <a:latin typeface="+mj-ea"/>
                <a:ea typeface="+mj-ea"/>
              </a:rPr>
              <a:t>部公共邮箱</a:t>
            </a:r>
            <a:r>
              <a:rPr lang="en-US" altLang="zh-CN" sz="1400" b="0" dirty="0">
                <a:latin typeface="+mj-ea"/>
                <a:ea typeface="+mj-ea"/>
              </a:rPr>
              <a:t>(</a:t>
            </a:r>
            <a:r>
              <a:rPr lang="en-US" altLang="zh-CN" sz="1400" b="0" i="1" dirty="0">
                <a:solidFill>
                  <a:srgbClr val="FF0000"/>
                </a:solidFill>
                <a:latin typeface="+mj-ea"/>
                <a:ea typeface="+mj-ea"/>
                <a:hlinkClick r:id="rId2"/>
              </a:rPr>
              <a:t>iso1@gtafe.com</a:t>
            </a:r>
            <a:r>
              <a:rPr lang="en-US" altLang="zh-CN" sz="1400" b="0" dirty="0" smtClean="0">
                <a:latin typeface="+mj-ea"/>
                <a:ea typeface="+mj-ea"/>
              </a:rPr>
              <a:t>)</a:t>
            </a:r>
            <a:r>
              <a:rPr lang="zh-CN" altLang="en-US" sz="1400" b="0" dirty="0" smtClean="0">
                <a:latin typeface="+mj-ea"/>
                <a:ea typeface="+mj-ea"/>
              </a:rPr>
              <a:t>。</a:t>
            </a:r>
            <a:endParaRPr lang="en-US" altLang="zh-CN" sz="1400" b="0" dirty="0" smtClean="0">
              <a:latin typeface="+mj-ea"/>
              <a:ea typeface="+mj-ea"/>
            </a:endParaRPr>
          </a:p>
          <a:p>
            <a:r>
              <a:rPr lang="zh-CN" altLang="en-US" sz="1400" b="0" dirty="0" smtClean="0">
                <a:latin typeface="+mj-ea"/>
                <a:ea typeface="+mj-ea"/>
              </a:rPr>
              <a:t>（</a:t>
            </a:r>
            <a:r>
              <a:rPr lang="en-US" altLang="zh-CN" sz="1400" b="0" dirty="0" smtClean="0">
                <a:latin typeface="+mj-ea"/>
                <a:ea typeface="+mj-ea"/>
              </a:rPr>
              <a:t>2</a:t>
            </a:r>
            <a:r>
              <a:rPr lang="zh-CN" altLang="en-US" sz="1400" b="0" dirty="0" smtClean="0">
                <a:latin typeface="+mj-ea"/>
                <a:ea typeface="+mj-ea"/>
              </a:rPr>
              <a:t>）审核不通过，则有两种情况：</a:t>
            </a:r>
            <a:endParaRPr lang="en-US" altLang="zh-CN" sz="1400" b="0" dirty="0" smtClean="0">
              <a:latin typeface="+mj-ea"/>
              <a:ea typeface="+mj-ea"/>
            </a:endParaRPr>
          </a:p>
          <a:p>
            <a:r>
              <a:rPr lang="en-US" altLang="zh-CN" sz="1400" b="0" dirty="0">
                <a:latin typeface="+mj-ea"/>
                <a:ea typeface="+mj-ea"/>
              </a:rPr>
              <a:t> </a:t>
            </a:r>
            <a:r>
              <a:rPr lang="en-US" altLang="zh-CN" sz="1400" b="0" dirty="0" smtClean="0">
                <a:latin typeface="+mj-ea"/>
                <a:ea typeface="+mj-ea"/>
              </a:rPr>
              <a:t>         </a:t>
            </a:r>
            <a:r>
              <a:rPr lang="zh-CN" altLang="en-US" sz="1400" b="0" dirty="0" smtClean="0">
                <a:latin typeface="+mj-ea"/>
                <a:ea typeface="+mj-ea"/>
              </a:rPr>
              <a:t>第一种：退回给专顾进行修改完善后重新提交，直到审核通过为止；</a:t>
            </a:r>
            <a:endParaRPr lang="en-US" altLang="zh-CN" sz="1400" b="0" dirty="0" smtClean="0">
              <a:latin typeface="+mj-ea"/>
              <a:ea typeface="+mj-ea"/>
            </a:endParaRPr>
          </a:p>
          <a:p>
            <a:r>
              <a:rPr lang="en-US" altLang="zh-CN" sz="1400" b="0" dirty="0">
                <a:latin typeface="+mj-ea"/>
                <a:ea typeface="+mj-ea"/>
              </a:rPr>
              <a:t> </a:t>
            </a:r>
            <a:r>
              <a:rPr lang="en-US" altLang="zh-CN" sz="1400" b="0" dirty="0" smtClean="0">
                <a:latin typeface="+mj-ea"/>
                <a:ea typeface="+mj-ea"/>
              </a:rPr>
              <a:t>         </a:t>
            </a:r>
            <a:r>
              <a:rPr lang="zh-CN" altLang="en-US" sz="1400" b="0" dirty="0" smtClean="0">
                <a:latin typeface="+mj-ea"/>
                <a:ea typeface="+mj-ea"/>
              </a:rPr>
              <a:t>第二种：专顾要求不需要修改完善直接继续</a:t>
            </a:r>
            <a:r>
              <a:rPr lang="zh-CN" altLang="en-US" sz="1400" b="0" dirty="0">
                <a:latin typeface="+mj-ea"/>
                <a:ea typeface="+mj-ea"/>
              </a:rPr>
              <a:t>提报</a:t>
            </a:r>
            <a:r>
              <a:rPr lang="zh-CN" altLang="en-US" sz="1400" b="0" dirty="0" smtClean="0">
                <a:latin typeface="+mj-ea"/>
                <a:ea typeface="+mj-ea"/>
              </a:rPr>
              <a:t>，则需要由</a:t>
            </a:r>
            <a:r>
              <a:rPr lang="zh-CN" altLang="en-US" sz="1400" dirty="0" smtClean="0">
                <a:latin typeface="+mj-ea"/>
                <a:ea typeface="+mj-ea"/>
              </a:rPr>
              <a:t>审核</a:t>
            </a:r>
            <a:r>
              <a:rPr lang="zh-CN" altLang="en-US" sz="1400" dirty="0">
                <a:latin typeface="+mj-ea"/>
                <a:ea typeface="+mj-ea"/>
              </a:rPr>
              <a:t>专员</a:t>
            </a:r>
            <a:r>
              <a:rPr lang="zh-CN" altLang="en-US" sz="1400" b="0" dirty="0">
                <a:latin typeface="+mj-ea"/>
                <a:ea typeface="+mj-ea"/>
              </a:rPr>
              <a:t>走</a:t>
            </a:r>
            <a:r>
              <a:rPr lang="zh-CN" altLang="en-US" sz="1400" dirty="0">
                <a:latin typeface="+mj-ea"/>
                <a:ea typeface="+mj-ea"/>
              </a:rPr>
              <a:t>特批流程</a:t>
            </a:r>
            <a:r>
              <a:rPr lang="zh-CN" altLang="en-US" sz="1400" b="0" dirty="0" smtClean="0">
                <a:latin typeface="+mj-ea"/>
                <a:ea typeface="+mj-ea"/>
              </a:rPr>
              <a:t>：</a:t>
            </a:r>
            <a:r>
              <a:rPr lang="zh-CN" altLang="en-US" sz="1400" b="0" dirty="0">
                <a:latin typeface="+mj-ea"/>
                <a:ea typeface="+mj-ea"/>
              </a:rPr>
              <a:t>项目方案审核</a:t>
            </a:r>
            <a:r>
              <a:rPr lang="zh-CN" altLang="en-US" sz="1400" b="0" dirty="0" smtClean="0">
                <a:latin typeface="+mj-ea"/>
                <a:ea typeface="+mj-ea"/>
              </a:rPr>
              <a:t>专员需要</a:t>
            </a:r>
            <a:r>
              <a:rPr lang="zh-CN" altLang="en-US" sz="1400" b="0" dirty="0">
                <a:latin typeface="+mj-ea"/>
                <a:ea typeface="+mj-ea"/>
              </a:rPr>
              <a:t>将项目方案和检查表一并拿给事业部群分管专顾的</a:t>
            </a:r>
            <a:r>
              <a:rPr lang="zh-CN" altLang="en-US" sz="1400" dirty="0">
                <a:latin typeface="+mj-ea"/>
                <a:ea typeface="+mj-ea"/>
              </a:rPr>
              <a:t>群副总</a:t>
            </a:r>
            <a:r>
              <a:rPr lang="zh-CN" altLang="en-US" sz="1400" b="0" dirty="0">
                <a:latin typeface="+mj-ea"/>
                <a:ea typeface="+mj-ea"/>
              </a:rPr>
              <a:t>或者</a:t>
            </a:r>
            <a:r>
              <a:rPr lang="zh-CN" altLang="en-US" sz="1400" dirty="0">
                <a:latin typeface="+mj-ea"/>
                <a:ea typeface="+mj-ea"/>
              </a:rPr>
              <a:t>群总</a:t>
            </a:r>
            <a:r>
              <a:rPr lang="zh-CN" altLang="en-US" sz="1400" b="0" dirty="0">
                <a:latin typeface="+mj-ea"/>
                <a:ea typeface="+mj-ea"/>
              </a:rPr>
              <a:t>审批确认，通过在检查表中填写“</a:t>
            </a:r>
            <a:r>
              <a:rPr lang="zh-CN" altLang="en-US" sz="1400" dirty="0">
                <a:latin typeface="+mj-ea"/>
                <a:ea typeface="+mj-ea"/>
              </a:rPr>
              <a:t>事业部分管专顾的群副总或群总姓名</a:t>
            </a:r>
            <a:r>
              <a:rPr lang="zh-CN" altLang="en-US" sz="1400" b="0" dirty="0">
                <a:latin typeface="+mj-ea"/>
                <a:ea typeface="+mj-ea"/>
              </a:rPr>
              <a:t>”和“</a:t>
            </a:r>
            <a:r>
              <a:rPr lang="zh-CN" altLang="en-US" sz="1400" dirty="0">
                <a:latin typeface="+mj-ea"/>
                <a:ea typeface="+mj-ea"/>
              </a:rPr>
              <a:t>特批日期</a:t>
            </a:r>
            <a:r>
              <a:rPr lang="zh-CN" altLang="en-US" sz="1400" b="0" dirty="0">
                <a:latin typeface="+mj-ea"/>
                <a:ea typeface="+mj-ea"/>
              </a:rPr>
              <a:t>”进行体现。</a:t>
            </a:r>
            <a:endParaRPr lang="en-US" altLang="zh-CN" sz="1400" b="0" dirty="0">
              <a:latin typeface="+mj-ea"/>
              <a:ea typeface="+mj-ea"/>
            </a:endParaRPr>
          </a:p>
          <a:p>
            <a:endParaRPr lang="en-US" altLang="zh-CN" sz="14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注：</a:t>
            </a:r>
            <a:r>
              <a:rPr lang="en-US" altLang="zh-CN" sz="1600" dirty="0">
                <a:solidFill>
                  <a:srgbClr val="FF0000"/>
                </a:solidFill>
                <a:latin typeface="+mj-ea"/>
              </a:rPr>
              <a:t> </a:t>
            </a:r>
            <a:endParaRPr lang="en-US" altLang="zh-CN" sz="1600" dirty="0" smtClean="0">
              <a:solidFill>
                <a:srgbClr val="FF0000"/>
              </a:solidFill>
              <a:latin typeface="+mj-ea"/>
            </a:endParaRPr>
          </a:p>
          <a:p>
            <a:r>
              <a:rPr lang="en-US" altLang="zh-CN" sz="1400" b="0" dirty="0" smtClean="0">
                <a:latin typeface="+mj-ea"/>
                <a:ea typeface="+mj-ea"/>
              </a:rPr>
              <a:t>1.  </a:t>
            </a:r>
            <a:r>
              <a:rPr lang="zh-CN" altLang="en-US" sz="1400" b="0" dirty="0" smtClean="0">
                <a:latin typeface="+mj-ea"/>
                <a:ea typeface="+mj-ea"/>
              </a:rPr>
              <a:t>紧急重要且出现</a:t>
            </a:r>
            <a:r>
              <a:rPr lang="zh-CN" altLang="en-US" sz="1400" b="0" dirty="0">
                <a:latin typeface="+mj-ea"/>
                <a:ea typeface="+mj-ea"/>
              </a:rPr>
              <a:t>异常的项目（比如</a:t>
            </a:r>
            <a:r>
              <a:rPr lang="zh-CN" altLang="en-US" sz="1400" dirty="0">
                <a:latin typeface="+mj-ea"/>
                <a:ea typeface="+mj-ea"/>
              </a:rPr>
              <a:t>抢标项目</a:t>
            </a:r>
            <a:r>
              <a:rPr lang="zh-CN" altLang="en-US" sz="1400" b="0" dirty="0">
                <a:latin typeface="+mj-ea"/>
                <a:ea typeface="+mj-ea"/>
              </a:rPr>
              <a:t>等），确实无法完全</a:t>
            </a:r>
            <a:r>
              <a:rPr lang="zh-CN" altLang="en-US" sz="1400" b="0" dirty="0" smtClean="0">
                <a:latin typeface="+mj-ea"/>
                <a:ea typeface="+mj-ea"/>
              </a:rPr>
              <a:t>按照</a:t>
            </a:r>
            <a:r>
              <a:rPr lang="zh-CN" altLang="en-US" sz="1400" dirty="0" smtClean="0">
                <a:latin typeface="+mj-ea"/>
                <a:ea typeface="+mj-ea"/>
              </a:rPr>
              <a:t>检查表</a:t>
            </a:r>
            <a:r>
              <a:rPr lang="zh-CN" altLang="en-US" sz="1400" b="0" dirty="0" smtClean="0">
                <a:latin typeface="+mj-ea"/>
                <a:ea typeface="+mj-ea"/>
              </a:rPr>
              <a:t>的</a:t>
            </a:r>
            <a:r>
              <a:rPr lang="zh-CN" altLang="en-US" sz="1400" b="0" dirty="0">
                <a:latin typeface="+mj-ea"/>
                <a:ea typeface="+mj-ea"/>
              </a:rPr>
              <a:t>要求完成方案</a:t>
            </a:r>
            <a:r>
              <a:rPr lang="zh-CN" altLang="en-US" sz="1400" b="0" dirty="0" smtClean="0">
                <a:latin typeface="+mj-ea"/>
                <a:ea typeface="+mj-ea"/>
              </a:rPr>
              <a:t>，建议再</a:t>
            </a:r>
            <a:r>
              <a:rPr lang="zh-CN" altLang="en-US" sz="1400" b="0" dirty="0">
                <a:latin typeface="+mj-ea"/>
                <a:ea typeface="+mj-ea"/>
              </a:rPr>
              <a:t>考虑走特批流程。</a:t>
            </a:r>
            <a:endParaRPr lang="en-US" altLang="zh-CN" sz="1400" b="0" dirty="0">
              <a:latin typeface="+mj-ea"/>
              <a:ea typeface="+mj-ea"/>
            </a:endParaRPr>
          </a:p>
          <a:p>
            <a:r>
              <a:rPr lang="en-US" altLang="zh-CN" sz="1400" b="0" dirty="0" smtClean="0">
                <a:latin typeface="+mj-ea"/>
                <a:ea typeface="+mj-ea"/>
              </a:rPr>
              <a:t>2.  </a:t>
            </a:r>
            <a:r>
              <a:rPr lang="zh-CN" altLang="en-US" sz="1400" dirty="0">
                <a:latin typeface="+mj-ea"/>
                <a:ea typeface="+mj-ea"/>
              </a:rPr>
              <a:t>自启</a:t>
            </a:r>
            <a:r>
              <a:rPr lang="zh-CN" altLang="en-US" sz="1400" b="0" dirty="0">
                <a:latin typeface="+mj-ea"/>
                <a:ea typeface="+mj-ea"/>
              </a:rPr>
              <a:t>且合同金额</a:t>
            </a:r>
            <a:r>
              <a:rPr lang="en-US" altLang="zh-CN" sz="1400" dirty="0">
                <a:latin typeface="+mj-ea"/>
                <a:ea typeface="+mj-ea"/>
              </a:rPr>
              <a:t>50</a:t>
            </a:r>
            <a:r>
              <a:rPr lang="zh-CN" altLang="en-US" sz="1400" dirty="0">
                <a:latin typeface="+mj-ea"/>
                <a:ea typeface="+mj-ea"/>
              </a:rPr>
              <a:t>万</a:t>
            </a:r>
            <a:r>
              <a:rPr lang="zh-CN" altLang="en-US" sz="1400" b="0" dirty="0">
                <a:latin typeface="+mj-ea"/>
                <a:ea typeface="+mj-ea"/>
              </a:rPr>
              <a:t>以上</a:t>
            </a:r>
            <a:r>
              <a:rPr lang="zh-CN" altLang="en-US" sz="1400" b="0" dirty="0" smtClean="0">
                <a:latin typeface="+mj-ea"/>
                <a:ea typeface="+mj-ea"/>
              </a:rPr>
              <a:t>的</a:t>
            </a:r>
            <a:r>
              <a:rPr lang="zh-CN" altLang="en-US" sz="1400" b="0" dirty="0">
                <a:latin typeface="+mj-ea"/>
                <a:ea typeface="+mj-ea"/>
              </a:rPr>
              <a:t>项目</a:t>
            </a:r>
            <a:r>
              <a:rPr lang="zh-CN" altLang="en-US" sz="1400" b="0" dirty="0" smtClean="0">
                <a:latin typeface="+mj-ea"/>
                <a:ea typeface="+mj-ea"/>
              </a:rPr>
              <a:t>，</a:t>
            </a:r>
            <a:r>
              <a:rPr lang="zh-CN" altLang="en-US" sz="1400" b="0" dirty="0">
                <a:latin typeface="+mj-ea"/>
                <a:ea typeface="+mj-ea"/>
              </a:rPr>
              <a:t>建议邀请群组</a:t>
            </a:r>
            <a:r>
              <a:rPr lang="zh-CN" altLang="en-US" sz="1400" dirty="0">
                <a:latin typeface="+mj-ea"/>
                <a:ea typeface="+mj-ea"/>
              </a:rPr>
              <a:t>实施负责人、采购人员</a:t>
            </a:r>
            <a:r>
              <a:rPr lang="zh-CN" altLang="en-US" sz="1400" b="0" dirty="0" smtClean="0">
                <a:latin typeface="+mj-ea"/>
                <a:ea typeface="+mj-ea"/>
              </a:rPr>
              <a:t>参加项目方案审核。</a:t>
            </a:r>
            <a:endParaRPr lang="en-US" altLang="zh-CN" sz="1400" b="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8114" y="648271"/>
            <a:ext cx="7344815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latin typeface="+mj-ea"/>
                <a:ea typeface="+mj-ea"/>
              </a:rPr>
              <a:t>3.  </a:t>
            </a:r>
            <a:r>
              <a:rPr lang="zh-CN" altLang="en-US" sz="1600" dirty="0" smtClean="0">
                <a:latin typeface="+mj-ea"/>
                <a:ea typeface="+mj-ea"/>
              </a:rPr>
              <a:t>方案复审阶段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（风控</a:t>
            </a: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点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endParaRPr lang="en-US" altLang="zh-CN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zh-CN" sz="1400" dirty="0">
              <a:latin typeface="+mj-ea"/>
              <a:ea typeface="+mj-ea"/>
            </a:endParaRPr>
          </a:p>
          <a:p>
            <a:r>
              <a:rPr lang="zh-CN" altLang="en-US" sz="1400" b="0" dirty="0" smtClean="0">
                <a:latin typeface="+mj-ea"/>
                <a:ea typeface="+mj-ea"/>
              </a:rPr>
              <a:t>在招</a:t>
            </a:r>
            <a:r>
              <a:rPr lang="zh-CN" altLang="en-US" sz="1400" b="0" dirty="0">
                <a:latin typeface="+mj-ea"/>
                <a:ea typeface="+mj-ea"/>
              </a:rPr>
              <a:t>投标阶段，事业部专</a:t>
            </a:r>
            <a:r>
              <a:rPr lang="zh-CN" altLang="en-US" sz="1400" b="0" dirty="0" smtClean="0">
                <a:latin typeface="+mj-ea"/>
                <a:ea typeface="+mj-ea"/>
              </a:rPr>
              <a:t>顾根据招标文件拟定正式的投标方案，交</a:t>
            </a:r>
            <a:r>
              <a:rPr lang="zh-CN" altLang="en-US" sz="1400" b="0" dirty="0">
                <a:latin typeface="+mj-ea"/>
                <a:ea typeface="+mj-ea"/>
              </a:rPr>
              <a:t>由销管中心审核通过</a:t>
            </a:r>
            <a:r>
              <a:rPr lang="zh-CN" altLang="en-US" sz="1400" b="0" dirty="0" smtClean="0">
                <a:latin typeface="+mj-ea"/>
                <a:ea typeface="+mj-ea"/>
              </a:rPr>
              <a:t>后销售人员拿去应标。</a:t>
            </a:r>
            <a:endParaRPr lang="en-US" altLang="zh-CN" sz="1400" b="0" dirty="0">
              <a:latin typeface="+mj-ea"/>
              <a:ea typeface="+mj-ea"/>
            </a:endParaRPr>
          </a:p>
          <a:p>
            <a:endParaRPr lang="en-US" altLang="zh-CN" sz="1400" b="0" dirty="0" smtClean="0">
              <a:latin typeface="+mj-ea"/>
              <a:ea typeface="+mj-ea"/>
            </a:endParaRPr>
          </a:p>
          <a:p>
            <a:r>
              <a:rPr lang="zh-CN" altLang="en-US" sz="1400" b="0" dirty="0" smtClean="0">
                <a:latin typeface="+mj-ea"/>
                <a:ea typeface="+mj-ea"/>
              </a:rPr>
              <a:t>方案</a:t>
            </a:r>
            <a:r>
              <a:rPr lang="zh-CN" altLang="en-US" sz="1400" b="0" dirty="0">
                <a:latin typeface="+mj-ea"/>
                <a:ea typeface="+mj-ea"/>
              </a:rPr>
              <a:t>复审环节的</a:t>
            </a:r>
            <a:r>
              <a:rPr lang="zh-CN" altLang="en-US" sz="1400" dirty="0">
                <a:latin typeface="+mj-ea"/>
                <a:ea typeface="+mj-ea"/>
              </a:rPr>
              <a:t>责任主体</a:t>
            </a:r>
            <a:r>
              <a:rPr lang="zh-CN" altLang="en-US" sz="1400" b="0" dirty="0">
                <a:latin typeface="+mj-ea"/>
                <a:ea typeface="+mj-ea"/>
              </a:rPr>
              <a:t>也</a:t>
            </a:r>
            <a:r>
              <a:rPr lang="zh-CN" altLang="en-US" sz="1400" b="0" dirty="0" smtClean="0">
                <a:latin typeface="+mj-ea"/>
                <a:ea typeface="+mj-ea"/>
              </a:rPr>
              <a:t>是</a:t>
            </a:r>
            <a:r>
              <a:rPr lang="zh-CN" altLang="en-US" sz="1400" dirty="0">
                <a:latin typeface="+mj-ea"/>
                <a:ea typeface="+mj-ea"/>
              </a:rPr>
              <a:t>事业部项目方案审核</a:t>
            </a:r>
            <a:r>
              <a:rPr lang="zh-CN" altLang="en-US" sz="1400" dirty="0" smtClean="0">
                <a:latin typeface="+mj-ea"/>
                <a:ea typeface="+mj-ea"/>
              </a:rPr>
              <a:t>专员</a:t>
            </a:r>
            <a:r>
              <a:rPr lang="zh-CN" altLang="en-US" sz="1400" b="0" dirty="0" smtClean="0">
                <a:latin typeface="+mj-ea"/>
                <a:ea typeface="+mj-ea"/>
              </a:rPr>
              <a:t>：</a:t>
            </a:r>
            <a:r>
              <a:rPr lang="zh-CN" altLang="en-US" sz="1400" b="0" dirty="0">
                <a:latin typeface="+mj-ea"/>
                <a:ea typeface="+mj-ea"/>
              </a:rPr>
              <a:t>专</a:t>
            </a:r>
            <a:r>
              <a:rPr lang="zh-CN" altLang="en-US" sz="1400" b="0" dirty="0" smtClean="0">
                <a:latin typeface="+mj-ea"/>
                <a:ea typeface="+mj-ea"/>
              </a:rPr>
              <a:t>顾根据招标书拟写正式的</a:t>
            </a:r>
            <a:r>
              <a:rPr lang="zh-CN" altLang="en-US" sz="1400" dirty="0" smtClean="0">
                <a:latin typeface="+mj-ea"/>
                <a:ea typeface="+mj-ea"/>
              </a:rPr>
              <a:t>招标技术方案</a:t>
            </a:r>
            <a:r>
              <a:rPr lang="zh-CN" altLang="en-US" sz="1400" b="0" dirty="0" smtClean="0">
                <a:latin typeface="+mj-ea"/>
                <a:ea typeface="+mj-ea"/>
              </a:rPr>
              <a:t>提交</a:t>
            </a:r>
            <a:r>
              <a:rPr lang="zh-CN" altLang="en-US" sz="1400" b="0" dirty="0">
                <a:latin typeface="+mj-ea"/>
                <a:ea typeface="+mj-ea"/>
              </a:rPr>
              <a:t>事业部项目方案审核</a:t>
            </a:r>
            <a:r>
              <a:rPr lang="zh-CN" altLang="en-US" sz="1400" b="0" dirty="0" smtClean="0">
                <a:latin typeface="+mj-ea"/>
                <a:ea typeface="+mj-ea"/>
              </a:rPr>
              <a:t>专人进行</a:t>
            </a:r>
            <a:r>
              <a:rPr lang="zh-CN" altLang="en-US" sz="1400" dirty="0" smtClean="0">
                <a:latin typeface="+mj-ea"/>
                <a:ea typeface="+mj-ea"/>
              </a:rPr>
              <a:t>复审</a:t>
            </a:r>
            <a:r>
              <a:rPr lang="zh-CN" altLang="en-US" sz="1400" b="0" dirty="0" smtClean="0">
                <a:latin typeface="+mj-ea"/>
                <a:ea typeface="+mj-ea"/>
              </a:rPr>
              <a:t>，与之前提报的</a:t>
            </a:r>
            <a:r>
              <a:rPr lang="zh-CN" altLang="en-US" sz="1400" dirty="0" smtClean="0">
                <a:latin typeface="+mj-ea"/>
                <a:ea typeface="+mj-ea"/>
              </a:rPr>
              <a:t>项目方案</a:t>
            </a:r>
            <a:r>
              <a:rPr lang="zh-CN" altLang="en-US" sz="1400" b="0" dirty="0" smtClean="0">
                <a:latin typeface="+mj-ea"/>
                <a:ea typeface="+mj-ea"/>
              </a:rPr>
              <a:t>、</a:t>
            </a:r>
            <a:r>
              <a:rPr lang="zh-CN" altLang="en-US" sz="1400" dirty="0" smtClean="0">
                <a:latin typeface="+mj-ea"/>
                <a:ea typeface="+mj-ea"/>
              </a:rPr>
              <a:t>检查表</a:t>
            </a:r>
            <a:r>
              <a:rPr lang="zh-CN" altLang="en-US" sz="1400" b="0" dirty="0" smtClean="0">
                <a:latin typeface="+mj-ea"/>
                <a:ea typeface="+mj-ea"/>
              </a:rPr>
              <a:t>结果进行比对检查：</a:t>
            </a:r>
            <a:endParaRPr lang="en-US" altLang="zh-CN" sz="1400" b="0" dirty="0" smtClean="0">
              <a:latin typeface="+mj-ea"/>
              <a:ea typeface="+mj-ea"/>
            </a:endParaRPr>
          </a:p>
          <a:p>
            <a:r>
              <a:rPr lang="zh-CN" altLang="en-US" sz="1400" b="0" dirty="0" smtClean="0">
                <a:latin typeface="+mj-ea"/>
                <a:ea typeface="+mj-ea"/>
              </a:rPr>
              <a:t>     （</a:t>
            </a:r>
            <a:r>
              <a:rPr lang="en-US" altLang="zh-CN" sz="1400" b="0" dirty="0">
                <a:latin typeface="+mj-ea"/>
                <a:ea typeface="+mj-ea"/>
              </a:rPr>
              <a:t>1</a:t>
            </a:r>
            <a:r>
              <a:rPr lang="zh-CN" altLang="en-US" sz="1400" b="0" dirty="0" smtClean="0">
                <a:latin typeface="+mj-ea"/>
                <a:ea typeface="+mj-ea"/>
              </a:rPr>
              <a:t>）</a:t>
            </a:r>
            <a:r>
              <a:rPr lang="zh-CN" altLang="en-US" sz="1400" dirty="0">
                <a:latin typeface="+mj-ea"/>
                <a:ea typeface="+mj-ea"/>
              </a:rPr>
              <a:t>复审</a:t>
            </a:r>
            <a:r>
              <a:rPr lang="zh-CN" altLang="en-US" sz="1400" dirty="0" smtClean="0">
                <a:latin typeface="+mj-ea"/>
                <a:ea typeface="+mj-ea"/>
              </a:rPr>
              <a:t>通过</a:t>
            </a:r>
            <a:r>
              <a:rPr lang="zh-CN" altLang="en-US" sz="1400" b="0" dirty="0">
                <a:latin typeface="+mj-ea"/>
                <a:ea typeface="+mj-ea"/>
              </a:rPr>
              <a:t>，</a:t>
            </a:r>
            <a:r>
              <a:rPr lang="zh-CN" altLang="en-US" sz="1400" b="0" dirty="0" smtClean="0">
                <a:latin typeface="+mj-ea"/>
                <a:ea typeface="+mj-ea"/>
              </a:rPr>
              <a:t>则直接将投标技术方案交由</a:t>
            </a:r>
            <a:r>
              <a:rPr lang="zh-CN" altLang="en-US" sz="1400" dirty="0" smtClean="0">
                <a:latin typeface="+mj-ea"/>
                <a:ea typeface="+mj-ea"/>
              </a:rPr>
              <a:t>销管中心</a:t>
            </a:r>
            <a:r>
              <a:rPr lang="zh-CN" altLang="en-US" sz="1400" b="0" dirty="0" smtClean="0">
                <a:latin typeface="+mj-ea"/>
                <a:ea typeface="+mj-ea"/>
              </a:rPr>
              <a:t>整合成最终的投标方案后拿去应标。</a:t>
            </a:r>
            <a:endParaRPr lang="en-US" altLang="zh-CN" sz="1400" b="0" dirty="0">
              <a:latin typeface="+mj-ea"/>
              <a:ea typeface="+mj-ea"/>
            </a:endParaRPr>
          </a:p>
          <a:p>
            <a:r>
              <a:rPr lang="zh-CN" altLang="en-US" sz="1400" b="0" dirty="0" smtClean="0">
                <a:latin typeface="+mj-ea"/>
                <a:ea typeface="+mj-ea"/>
              </a:rPr>
              <a:t>     （</a:t>
            </a:r>
            <a:r>
              <a:rPr lang="en-US" altLang="zh-CN" sz="1400" b="0" dirty="0">
                <a:latin typeface="+mj-ea"/>
                <a:ea typeface="+mj-ea"/>
              </a:rPr>
              <a:t>2</a:t>
            </a:r>
            <a:r>
              <a:rPr lang="zh-CN" altLang="en-US" sz="1400" b="0" dirty="0" smtClean="0">
                <a:latin typeface="+mj-ea"/>
                <a:ea typeface="+mj-ea"/>
              </a:rPr>
              <a:t>）</a:t>
            </a:r>
            <a:r>
              <a:rPr lang="zh-CN" altLang="en-US" sz="1400" dirty="0">
                <a:latin typeface="+mj-ea"/>
                <a:ea typeface="+mj-ea"/>
              </a:rPr>
              <a:t>复审</a:t>
            </a:r>
            <a:r>
              <a:rPr lang="zh-CN" altLang="en-US" sz="1400" dirty="0" smtClean="0">
                <a:latin typeface="+mj-ea"/>
                <a:ea typeface="+mj-ea"/>
              </a:rPr>
              <a:t>不</a:t>
            </a:r>
            <a:r>
              <a:rPr lang="zh-CN" altLang="en-US" sz="1400" dirty="0">
                <a:latin typeface="+mj-ea"/>
                <a:ea typeface="+mj-ea"/>
              </a:rPr>
              <a:t>通过</a:t>
            </a:r>
            <a:r>
              <a:rPr lang="zh-CN" altLang="en-US" sz="1400" b="0" dirty="0">
                <a:latin typeface="+mj-ea"/>
                <a:ea typeface="+mj-ea"/>
              </a:rPr>
              <a:t>，则有两种情况：</a:t>
            </a:r>
            <a:endParaRPr lang="en-US" altLang="zh-CN" sz="1400" b="0" dirty="0">
              <a:latin typeface="+mj-ea"/>
              <a:ea typeface="+mj-ea"/>
            </a:endParaRPr>
          </a:p>
          <a:p>
            <a:r>
              <a:rPr lang="en-US" altLang="zh-CN" sz="1400" b="0" dirty="0">
                <a:latin typeface="+mj-ea"/>
                <a:ea typeface="+mj-ea"/>
              </a:rPr>
              <a:t>          </a:t>
            </a:r>
            <a:r>
              <a:rPr lang="zh-CN" altLang="en-US" sz="1400" b="0" dirty="0">
                <a:latin typeface="+mj-ea"/>
                <a:ea typeface="+mj-ea"/>
              </a:rPr>
              <a:t>第一种：退回给专顾进行修改完善后重新提交，</a:t>
            </a:r>
            <a:r>
              <a:rPr lang="zh-CN" altLang="en-US" sz="1400" b="0" dirty="0" smtClean="0">
                <a:latin typeface="+mj-ea"/>
                <a:ea typeface="+mj-ea"/>
              </a:rPr>
              <a:t>直到</a:t>
            </a:r>
            <a:r>
              <a:rPr lang="zh-CN" altLang="en-US" sz="1400" dirty="0">
                <a:latin typeface="+mj-ea"/>
                <a:ea typeface="+mj-ea"/>
              </a:rPr>
              <a:t>复审</a:t>
            </a:r>
            <a:r>
              <a:rPr lang="zh-CN" altLang="en-US" sz="1400" dirty="0" smtClean="0">
                <a:latin typeface="+mj-ea"/>
                <a:ea typeface="+mj-ea"/>
              </a:rPr>
              <a:t>通过</a:t>
            </a:r>
            <a:r>
              <a:rPr lang="zh-CN" altLang="en-US" sz="1400" b="0" dirty="0">
                <a:latin typeface="+mj-ea"/>
                <a:ea typeface="+mj-ea"/>
              </a:rPr>
              <a:t>为止；</a:t>
            </a:r>
            <a:endParaRPr lang="en-US" altLang="zh-CN" sz="1400" b="0" dirty="0">
              <a:latin typeface="+mj-ea"/>
              <a:ea typeface="+mj-ea"/>
            </a:endParaRPr>
          </a:p>
          <a:p>
            <a:r>
              <a:rPr lang="en-US" altLang="zh-CN" sz="1400" b="0" dirty="0">
                <a:latin typeface="+mj-ea"/>
                <a:ea typeface="+mj-ea"/>
              </a:rPr>
              <a:t>          </a:t>
            </a:r>
            <a:r>
              <a:rPr lang="zh-CN" altLang="en-US" sz="1400" b="0" dirty="0">
                <a:latin typeface="+mj-ea"/>
                <a:ea typeface="+mj-ea"/>
              </a:rPr>
              <a:t>第二种：专</a:t>
            </a:r>
            <a:r>
              <a:rPr lang="zh-CN" altLang="en-US" sz="1400" b="0" dirty="0" smtClean="0">
                <a:latin typeface="+mj-ea"/>
                <a:ea typeface="+mj-ea"/>
              </a:rPr>
              <a:t>顾</a:t>
            </a:r>
            <a:r>
              <a:rPr lang="zh-CN" altLang="en-US" sz="1400" b="0" dirty="0">
                <a:latin typeface="+mj-ea"/>
                <a:ea typeface="+mj-ea"/>
              </a:rPr>
              <a:t>认为</a:t>
            </a:r>
            <a:r>
              <a:rPr lang="zh-CN" altLang="en-US" sz="1400" b="0" dirty="0" smtClean="0">
                <a:latin typeface="+mj-ea"/>
                <a:ea typeface="+mj-ea"/>
              </a:rPr>
              <a:t>无需修改完善要求</a:t>
            </a:r>
            <a:r>
              <a:rPr lang="zh-CN" altLang="en-US" sz="1400" dirty="0" smtClean="0">
                <a:latin typeface="+mj-ea"/>
                <a:ea typeface="+mj-ea"/>
              </a:rPr>
              <a:t>直接交由销管中心进行应标</a:t>
            </a:r>
            <a:r>
              <a:rPr lang="zh-CN" altLang="en-US" sz="1400" b="0" dirty="0" smtClean="0">
                <a:latin typeface="+mj-ea"/>
                <a:ea typeface="+mj-ea"/>
              </a:rPr>
              <a:t>，</a:t>
            </a:r>
            <a:r>
              <a:rPr lang="zh-CN" altLang="en-US" sz="1400" b="0" dirty="0">
                <a:latin typeface="+mj-ea"/>
                <a:ea typeface="+mj-ea"/>
              </a:rPr>
              <a:t>则需要由</a:t>
            </a:r>
            <a:r>
              <a:rPr lang="zh-CN" altLang="en-US" sz="1400" dirty="0">
                <a:latin typeface="+mj-ea"/>
                <a:ea typeface="+mj-ea"/>
              </a:rPr>
              <a:t>审核专员</a:t>
            </a:r>
            <a:r>
              <a:rPr lang="zh-CN" altLang="en-US" sz="1400" b="0" dirty="0">
                <a:latin typeface="+mj-ea"/>
                <a:ea typeface="+mj-ea"/>
              </a:rPr>
              <a:t>走</a:t>
            </a:r>
            <a:r>
              <a:rPr lang="zh-CN" altLang="en-US" sz="1400" dirty="0">
                <a:latin typeface="+mj-ea"/>
                <a:ea typeface="+mj-ea"/>
              </a:rPr>
              <a:t>特批流程</a:t>
            </a:r>
            <a:r>
              <a:rPr lang="zh-CN" altLang="en-US" sz="1400" b="0" dirty="0" smtClean="0">
                <a:latin typeface="+mj-ea"/>
                <a:ea typeface="+mj-ea"/>
              </a:rPr>
              <a:t>：审核专</a:t>
            </a:r>
            <a:r>
              <a:rPr lang="zh-CN" altLang="en-US" sz="1400" b="0" dirty="0">
                <a:latin typeface="+mj-ea"/>
                <a:ea typeface="+mj-ea"/>
              </a:rPr>
              <a:t>员</a:t>
            </a:r>
            <a:r>
              <a:rPr lang="zh-CN" altLang="en-US" sz="1400" b="0" dirty="0" smtClean="0">
                <a:latin typeface="+mj-ea"/>
                <a:ea typeface="+mj-ea"/>
              </a:rPr>
              <a:t>需要将</a:t>
            </a:r>
            <a:r>
              <a:rPr lang="zh-CN" altLang="en-US" sz="1400" dirty="0" smtClean="0">
                <a:latin typeface="+mj-ea"/>
                <a:ea typeface="+mj-ea"/>
              </a:rPr>
              <a:t>投标方案</a:t>
            </a:r>
            <a:r>
              <a:rPr lang="zh-CN" altLang="en-US" sz="1400" b="0" dirty="0" smtClean="0">
                <a:latin typeface="+mj-ea"/>
                <a:ea typeface="+mj-ea"/>
              </a:rPr>
              <a:t>和</a:t>
            </a:r>
            <a:r>
              <a:rPr lang="zh-CN" altLang="en-US" sz="1400" dirty="0">
                <a:latin typeface="+mj-ea"/>
                <a:ea typeface="+mj-ea"/>
              </a:rPr>
              <a:t>检查表</a:t>
            </a:r>
            <a:r>
              <a:rPr lang="zh-CN" altLang="en-US" sz="1400" b="0" dirty="0" smtClean="0">
                <a:latin typeface="+mj-ea"/>
                <a:ea typeface="+mj-ea"/>
              </a:rPr>
              <a:t>一并邮件推送</a:t>
            </a:r>
            <a:r>
              <a:rPr lang="zh-CN" altLang="en-US" sz="1400" dirty="0" smtClean="0">
                <a:latin typeface="+mj-ea"/>
                <a:ea typeface="+mj-ea"/>
              </a:rPr>
              <a:t>鲍清岩总</a:t>
            </a:r>
            <a:r>
              <a:rPr lang="zh-CN" altLang="en-US" sz="1400" b="0" dirty="0" smtClean="0">
                <a:latin typeface="+mj-ea"/>
                <a:ea typeface="+mj-ea"/>
              </a:rPr>
              <a:t>和</a:t>
            </a:r>
            <a:r>
              <a:rPr lang="zh-CN" altLang="en-US" sz="1400" dirty="0" smtClean="0">
                <a:latin typeface="+mj-ea"/>
                <a:ea typeface="+mj-ea"/>
              </a:rPr>
              <a:t>李红洲总</a:t>
            </a:r>
            <a:r>
              <a:rPr lang="zh-CN" altLang="en-US" sz="1400" b="0" dirty="0" smtClean="0">
                <a:latin typeface="+mj-ea"/>
                <a:ea typeface="+mj-ea"/>
              </a:rPr>
              <a:t>进行特批（任何一人审批通过即可），抄送事业</a:t>
            </a:r>
            <a:r>
              <a:rPr lang="zh-CN" altLang="en-US" sz="1400" b="0" dirty="0">
                <a:latin typeface="+mj-ea"/>
                <a:ea typeface="+mj-ea"/>
              </a:rPr>
              <a:t>部群分管专顾的群</a:t>
            </a:r>
            <a:r>
              <a:rPr lang="zh-CN" altLang="en-US" sz="1400" b="0" dirty="0" smtClean="0">
                <a:latin typeface="+mj-ea"/>
                <a:ea typeface="+mj-ea"/>
              </a:rPr>
              <a:t>副总、群总，以及项目统筹部公共邮箱</a:t>
            </a:r>
            <a:r>
              <a:rPr lang="en-US" altLang="zh-CN" sz="1400" b="0" dirty="0">
                <a:latin typeface="+mj-ea"/>
              </a:rPr>
              <a:t>(</a:t>
            </a:r>
            <a:r>
              <a:rPr lang="en-US" altLang="zh-CN" sz="1400" b="0" i="1" dirty="0">
                <a:solidFill>
                  <a:srgbClr val="FF0000"/>
                </a:solidFill>
                <a:latin typeface="+mj-ea"/>
                <a:hlinkClick r:id="rId2"/>
              </a:rPr>
              <a:t>iso1@gtafe.com</a:t>
            </a:r>
            <a:r>
              <a:rPr lang="en-US" altLang="zh-CN" sz="1400" b="0" dirty="0">
                <a:latin typeface="+mj-ea"/>
              </a:rPr>
              <a:t>) </a:t>
            </a:r>
            <a:r>
              <a:rPr lang="zh-CN" altLang="en-US" sz="1400" b="0" dirty="0" smtClean="0">
                <a:latin typeface="+mj-ea"/>
                <a:ea typeface="+mj-ea"/>
              </a:rPr>
              <a:t>。</a:t>
            </a:r>
            <a:endParaRPr lang="en-US" altLang="zh-CN" sz="1400" b="0" dirty="0">
              <a:latin typeface="+mj-ea"/>
              <a:ea typeface="+mj-ea"/>
            </a:endParaRPr>
          </a:p>
          <a:p>
            <a:endParaRPr lang="en-US" altLang="zh-CN" sz="1400" b="0" dirty="0" smtClean="0">
              <a:latin typeface="+mj-ea"/>
              <a:ea typeface="+mj-ea"/>
            </a:endParaRPr>
          </a:p>
          <a:p>
            <a:pPr lvl="0"/>
            <a:r>
              <a:rPr lang="en-US" altLang="zh-CN" sz="1600" dirty="0">
                <a:latin typeface="+mj-ea"/>
                <a:ea typeface="+mj-ea"/>
              </a:rPr>
              <a:t>4. </a:t>
            </a:r>
            <a:r>
              <a:rPr lang="zh-CN" altLang="en-US" sz="1600" dirty="0">
                <a:latin typeface="+mj-ea"/>
                <a:ea typeface="+mj-ea"/>
              </a:rPr>
              <a:t>合同</a:t>
            </a:r>
            <a:r>
              <a:rPr lang="zh-CN" altLang="en-US" sz="1600" dirty="0" smtClean="0">
                <a:latin typeface="+mj-ea"/>
                <a:ea typeface="+mj-ea"/>
              </a:rPr>
              <a:t>评审流程阶段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（风控</a:t>
            </a: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点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endParaRPr lang="en-US" altLang="zh-CN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zh-CN" sz="1400" dirty="0">
              <a:latin typeface="+mj-ea"/>
              <a:ea typeface="+mj-ea"/>
            </a:endParaRPr>
          </a:p>
          <a:p>
            <a:r>
              <a:rPr lang="zh-CN" altLang="en-US" sz="1400" b="0" dirty="0" smtClean="0">
                <a:latin typeface="+mj-ea"/>
                <a:ea typeface="+mj-ea"/>
              </a:rPr>
              <a:t>销管中心</a:t>
            </a:r>
            <a:r>
              <a:rPr lang="en-US" altLang="zh-CN" sz="1400" b="0" dirty="0" smtClean="0">
                <a:latin typeface="+mj-ea"/>
                <a:ea typeface="+mj-ea"/>
              </a:rPr>
              <a:t>《</a:t>
            </a:r>
            <a:r>
              <a:rPr lang="zh-CN" altLang="en-US" sz="1400" b="0" dirty="0" smtClean="0">
                <a:latin typeface="+mj-ea"/>
                <a:ea typeface="+mj-ea"/>
              </a:rPr>
              <a:t>合同管理</a:t>
            </a:r>
            <a:r>
              <a:rPr lang="zh-CN" altLang="en-US" sz="1400" b="0" dirty="0">
                <a:latin typeface="+mj-ea"/>
                <a:ea typeface="+mj-ea"/>
              </a:rPr>
              <a:t>部工作</a:t>
            </a:r>
            <a:r>
              <a:rPr lang="zh-CN" altLang="en-US" sz="1400" b="0" dirty="0" smtClean="0">
                <a:latin typeface="+mj-ea"/>
                <a:ea typeface="+mj-ea"/>
              </a:rPr>
              <a:t>白皮书</a:t>
            </a:r>
            <a:r>
              <a:rPr lang="en-US" altLang="zh-CN" sz="1400" b="0" dirty="0" smtClean="0">
                <a:latin typeface="+mj-ea"/>
                <a:ea typeface="+mj-ea"/>
              </a:rPr>
              <a:t>》</a:t>
            </a:r>
            <a:r>
              <a:rPr lang="zh-CN" altLang="en-US" sz="1400" b="0" dirty="0" smtClean="0">
                <a:latin typeface="+mj-ea"/>
                <a:ea typeface="+mj-ea"/>
              </a:rPr>
              <a:t>中的“合同评审流程”中，</a:t>
            </a:r>
            <a:r>
              <a:rPr lang="zh-CN" altLang="en-US" sz="1400" dirty="0" smtClean="0">
                <a:latin typeface="+mj-ea"/>
                <a:ea typeface="+mj-ea"/>
              </a:rPr>
              <a:t>事业部、实施部门</a:t>
            </a:r>
            <a:r>
              <a:rPr lang="zh-CN" altLang="en-US" sz="1400" b="0" dirty="0" smtClean="0">
                <a:latin typeface="+mj-ea"/>
                <a:ea typeface="+mj-ea"/>
              </a:rPr>
              <a:t>参加评审是串接其中的一</a:t>
            </a:r>
            <a:r>
              <a:rPr lang="zh-CN" altLang="en-US" sz="1400" b="0" dirty="0">
                <a:latin typeface="+mj-ea"/>
                <a:ea typeface="+mj-ea"/>
              </a:rPr>
              <a:t>个</a:t>
            </a:r>
            <a:r>
              <a:rPr lang="zh-CN" altLang="en-US" sz="1400" b="0" dirty="0" smtClean="0">
                <a:latin typeface="+mj-ea"/>
                <a:ea typeface="+mj-ea"/>
              </a:rPr>
              <a:t>环节，这也是最后一道风险把控关卡。</a:t>
            </a:r>
            <a:endParaRPr lang="en-US" altLang="zh-CN" sz="1400" b="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8114" y="504255"/>
            <a:ext cx="7992888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C00000"/>
                </a:solidFill>
                <a:latin typeface="+mj-ea"/>
                <a:ea typeface="+mj-ea"/>
              </a:rPr>
              <a:t>备注：</a:t>
            </a:r>
            <a:endParaRPr lang="en-US" altLang="zh-CN" sz="1600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 lvl="0"/>
            <a:endParaRPr lang="en-US" altLang="zh-CN" sz="1600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342900" lvl="0" indent="-342900">
              <a:buAutoNum type="arabicPeriod"/>
            </a:pPr>
            <a:r>
              <a:rPr lang="zh-CN" altLang="en-US" sz="1400" dirty="0">
                <a:latin typeface="+mj-ea"/>
                <a:ea typeface="+mj-ea"/>
              </a:rPr>
              <a:t>复审环节</a:t>
            </a:r>
            <a:r>
              <a:rPr lang="zh-CN" altLang="en-US" sz="1400" b="0" dirty="0">
                <a:latin typeface="+mj-ea"/>
                <a:ea typeface="+mj-ea"/>
              </a:rPr>
              <a:t>主要是基于客户经常针对专顾前期提报的方案核心内容进行</a:t>
            </a:r>
            <a:r>
              <a:rPr lang="zh-CN" altLang="en-US" sz="1400" dirty="0">
                <a:latin typeface="+mj-ea"/>
                <a:ea typeface="+mj-ea"/>
              </a:rPr>
              <a:t>删减、更改</a:t>
            </a:r>
            <a:r>
              <a:rPr lang="zh-CN" altLang="en-US" sz="1400" b="0" dirty="0">
                <a:latin typeface="+mj-ea"/>
                <a:ea typeface="+mj-ea"/>
              </a:rPr>
              <a:t>而考虑设置的，推行方案复审可以</a:t>
            </a:r>
            <a:r>
              <a:rPr lang="zh-CN" altLang="en-US" sz="1400" dirty="0">
                <a:latin typeface="+mj-ea"/>
                <a:ea typeface="+mj-ea"/>
              </a:rPr>
              <a:t>有效降低合同阶段的风险</a:t>
            </a:r>
            <a:r>
              <a:rPr lang="zh-CN" altLang="en-US" sz="1400" b="0" dirty="0" smtClean="0">
                <a:latin typeface="+mj-ea"/>
                <a:ea typeface="+mj-ea"/>
              </a:rPr>
              <a:t>。</a:t>
            </a:r>
            <a:endParaRPr lang="en-US" altLang="zh-CN" sz="1400" b="0" dirty="0" smtClean="0">
              <a:latin typeface="+mj-ea"/>
              <a:ea typeface="+mj-ea"/>
            </a:endParaRPr>
          </a:p>
          <a:p>
            <a:pPr lvl="0"/>
            <a:endParaRPr lang="en-US" altLang="zh-CN" sz="1400" b="0" dirty="0">
              <a:latin typeface="+mj-ea"/>
              <a:ea typeface="+mj-ea"/>
            </a:endParaRPr>
          </a:p>
          <a:p>
            <a:pPr marL="342900" lvl="0" indent="-342900">
              <a:buFont typeface="+mj-lt"/>
              <a:buAutoNum type="arabicPeriod" startAt="2"/>
            </a:pPr>
            <a:r>
              <a:rPr lang="zh-CN" altLang="en-US" sz="1400" b="0" dirty="0" smtClean="0">
                <a:latin typeface="+mj-ea"/>
                <a:ea typeface="+mj-ea"/>
              </a:rPr>
              <a:t>事业</a:t>
            </a:r>
            <a:r>
              <a:rPr lang="zh-CN" altLang="en-US" sz="1400" b="0" dirty="0">
                <a:latin typeface="+mj-ea"/>
                <a:ea typeface="+mj-ea"/>
              </a:rPr>
              <a:t>部群组或者群确定</a:t>
            </a:r>
            <a:r>
              <a:rPr lang="zh-CN" altLang="en-US" sz="1400" b="0" dirty="0" smtClean="0">
                <a:latin typeface="+mj-ea"/>
                <a:ea typeface="+mj-ea"/>
              </a:rPr>
              <a:t>各自群</a:t>
            </a:r>
            <a:r>
              <a:rPr lang="zh-CN" altLang="en-US" sz="1400" dirty="0" smtClean="0">
                <a:latin typeface="+mj-ea"/>
                <a:ea typeface="+mj-ea"/>
              </a:rPr>
              <a:t>项目</a:t>
            </a:r>
            <a:r>
              <a:rPr lang="zh-CN" altLang="en-US" sz="1400" dirty="0">
                <a:latin typeface="+mj-ea"/>
                <a:ea typeface="+mj-ea"/>
              </a:rPr>
              <a:t>方案</a:t>
            </a:r>
            <a:r>
              <a:rPr lang="zh-CN" altLang="en-US" sz="1400" dirty="0" smtClean="0">
                <a:latin typeface="+mj-ea"/>
                <a:ea typeface="+mj-ea"/>
              </a:rPr>
              <a:t>审核专员</a:t>
            </a:r>
            <a:r>
              <a:rPr lang="zh-CN" altLang="en-US" sz="1400" b="0" dirty="0" smtClean="0">
                <a:latin typeface="+mj-ea"/>
                <a:ea typeface="+mj-ea"/>
              </a:rPr>
              <a:t>，并于</a:t>
            </a:r>
            <a:r>
              <a:rPr lang="en-US" altLang="zh-CN" sz="1400" dirty="0" smtClean="0">
                <a:latin typeface="+mj-ea"/>
                <a:ea typeface="+mj-ea"/>
              </a:rPr>
              <a:t>2016</a:t>
            </a:r>
            <a:r>
              <a:rPr lang="zh-CN" altLang="en-US" sz="1400" dirty="0" smtClean="0">
                <a:latin typeface="+mj-ea"/>
                <a:ea typeface="+mj-ea"/>
              </a:rPr>
              <a:t>年</a:t>
            </a:r>
            <a:r>
              <a:rPr lang="en-US" altLang="zh-CN" sz="1400" dirty="0" smtClean="0">
                <a:latin typeface="+mj-ea"/>
                <a:ea typeface="+mj-ea"/>
              </a:rPr>
              <a:t>3</a:t>
            </a:r>
            <a:r>
              <a:rPr lang="zh-CN" altLang="en-US" sz="1400" dirty="0" smtClean="0">
                <a:latin typeface="+mj-ea"/>
                <a:ea typeface="+mj-ea"/>
              </a:rPr>
              <a:t>月</a:t>
            </a:r>
            <a:r>
              <a:rPr lang="en-US" altLang="zh-CN" sz="1400" dirty="0" smtClean="0">
                <a:latin typeface="+mj-ea"/>
                <a:ea typeface="+mj-ea"/>
              </a:rPr>
              <a:t>30</a:t>
            </a:r>
            <a:r>
              <a:rPr lang="zh-CN" altLang="en-US" sz="1400" dirty="0" smtClean="0">
                <a:latin typeface="+mj-ea"/>
                <a:ea typeface="+mj-ea"/>
              </a:rPr>
              <a:t>日</a:t>
            </a:r>
            <a:r>
              <a:rPr lang="en-US" altLang="zh-CN" sz="1400" dirty="0" smtClean="0">
                <a:latin typeface="+mj-ea"/>
                <a:ea typeface="+mj-ea"/>
              </a:rPr>
              <a:t>18</a:t>
            </a:r>
            <a:r>
              <a:rPr lang="zh-CN" altLang="en-US" sz="1400" dirty="0" smtClean="0">
                <a:latin typeface="+mj-ea"/>
                <a:ea typeface="+mj-ea"/>
              </a:rPr>
              <a:t>点</a:t>
            </a:r>
            <a:r>
              <a:rPr lang="zh-CN" altLang="en-US" sz="1400" b="0" dirty="0" smtClean="0">
                <a:latin typeface="+mj-ea"/>
                <a:ea typeface="+mj-ea"/>
              </a:rPr>
              <a:t>前邮件推</a:t>
            </a:r>
            <a:r>
              <a:rPr lang="zh-CN" altLang="en-US" sz="1400" b="0" dirty="0">
                <a:latin typeface="+mj-ea"/>
                <a:ea typeface="+mj-ea"/>
              </a:rPr>
              <a:t>送</a:t>
            </a:r>
            <a:r>
              <a:rPr lang="zh-CN" altLang="en-US" sz="1400" dirty="0">
                <a:latin typeface="+mj-ea"/>
                <a:ea typeface="+mj-ea"/>
              </a:rPr>
              <a:t>项目统筹</a:t>
            </a:r>
            <a:r>
              <a:rPr lang="zh-CN" altLang="en-US" sz="1400" dirty="0" smtClean="0">
                <a:latin typeface="+mj-ea"/>
                <a:ea typeface="+mj-ea"/>
              </a:rPr>
              <a:t>部</a:t>
            </a:r>
            <a:r>
              <a:rPr lang="zh-CN" altLang="en-US" sz="1400" b="0" dirty="0" smtClean="0">
                <a:latin typeface="+mj-ea"/>
                <a:ea typeface="+mj-ea"/>
              </a:rPr>
              <a:t>公共邮箱</a:t>
            </a:r>
            <a:r>
              <a:rPr lang="en-US" altLang="zh-CN" sz="1400" b="0" dirty="0">
                <a:latin typeface="+mj-ea"/>
              </a:rPr>
              <a:t>(</a:t>
            </a:r>
            <a:r>
              <a:rPr lang="en-US" altLang="zh-CN" sz="1400" b="0" i="1" dirty="0">
                <a:solidFill>
                  <a:srgbClr val="FF0000"/>
                </a:solidFill>
                <a:latin typeface="+mj-ea"/>
                <a:hlinkClick r:id="rId2"/>
              </a:rPr>
              <a:t>iso1@gtafe.com</a:t>
            </a:r>
            <a:r>
              <a:rPr lang="en-US" altLang="zh-CN" sz="1400" b="0" dirty="0">
                <a:latin typeface="+mj-ea"/>
              </a:rPr>
              <a:t>)</a:t>
            </a:r>
            <a:r>
              <a:rPr lang="zh-CN" altLang="en-US" sz="1400" b="0" dirty="0" smtClean="0">
                <a:latin typeface="+mj-ea"/>
                <a:ea typeface="+mj-ea"/>
              </a:rPr>
              <a:t>进行</a:t>
            </a:r>
            <a:r>
              <a:rPr lang="zh-CN" altLang="en-US" sz="1400" b="0" dirty="0">
                <a:latin typeface="+mj-ea"/>
                <a:ea typeface="+mj-ea"/>
              </a:rPr>
              <a:t>备案</a:t>
            </a:r>
            <a:r>
              <a:rPr lang="zh-CN" altLang="en-US" sz="1400" b="0" dirty="0" smtClean="0">
                <a:latin typeface="+mj-ea"/>
                <a:ea typeface="+mj-ea"/>
              </a:rPr>
              <a:t>（建议</a:t>
            </a:r>
            <a:r>
              <a:rPr lang="zh-CN" altLang="en-US" sz="1400" b="0" dirty="0">
                <a:latin typeface="+mj-ea"/>
                <a:ea typeface="+mj-ea"/>
              </a:rPr>
              <a:t>同时指定第一和第二责任人</a:t>
            </a:r>
            <a:r>
              <a:rPr lang="zh-CN" altLang="en-US" sz="1400" b="0" dirty="0" smtClean="0">
                <a:latin typeface="+mj-ea"/>
                <a:ea typeface="+mj-ea"/>
              </a:rPr>
              <a:t>），同时抄送</a:t>
            </a:r>
            <a:r>
              <a:rPr lang="zh-CN" altLang="en-US" sz="1400" b="0" dirty="0">
                <a:latin typeface="+mj-ea"/>
                <a:ea typeface="+mj-ea"/>
              </a:rPr>
              <a:t>销管中心合同管理部</a:t>
            </a:r>
            <a:r>
              <a:rPr lang="en-US" altLang="zh-CN" sz="1400" b="0" dirty="0">
                <a:latin typeface="+mj-ea"/>
                <a:ea typeface="+mj-ea"/>
              </a:rPr>
              <a:t>(</a:t>
            </a:r>
            <a:r>
              <a:rPr lang="zh-CN" altLang="en-US" sz="1400" b="0" dirty="0">
                <a:latin typeface="+mj-ea"/>
                <a:ea typeface="+mj-ea"/>
              </a:rPr>
              <a:t>刘梦霞</a:t>
            </a:r>
            <a:r>
              <a:rPr lang="en-US" altLang="zh-CN" sz="1400" b="0" dirty="0">
                <a:latin typeface="+mj-ea"/>
                <a:ea typeface="+mj-ea"/>
              </a:rPr>
              <a:t>)</a:t>
            </a:r>
            <a:r>
              <a:rPr lang="zh-CN" altLang="en-US" sz="1400" b="0" dirty="0">
                <a:latin typeface="+mj-ea"/>
                <a:ea typeface="+mj-ea"/>
              </a:rPr>
              <a:t>、招投标管理部（闵辉）进行报</a:t>
            </a:r>
            <a:r>
              <a:rPr lang="zh-CN" altLang="en-US" sz="1400" b="0" dirty="0" smtClean="0">
                <a:latin typeface="+mj-ea"/>
                <a:ea typeface="+mj-ea"/>
              </a:rPr>
              <a:t>备。营运</a:t>
            </a:r>
            <a:r>
              <a:rPr lang="zh-CN" altLang="en-US" sz="1400" b="0" dirty="0">
                <a:latin typeface="+mj-ea"/>
                <a:ea typeface="+mj-ea"/>
              </a:rPr>
              <a:t>管理中心</a:t>
            </a:r>
            <a:r>
              <a:rPr lang="zh-CN" altLang="en-US" sz="1400" dirty="0">
                <a:latin typeface="+mj-ea"/>
                <a:ea typeface="+mj-ea"/>
              </a:rPr>
              <a:t>项目统筹部</a:t>
            </a:r>
            <a:r>
              <a:rPr lang="zh-CN" altLang="en-US" sz="1400" b="0" dirty="0">
                <a:latin typeface="+mj-ea"/>
                <a:ea typeface="+mj-ea"/>
              </a:rPr>
              <a:t>统一对接事业部项目方案审核</a:t>
            </a:r>
            <a:r>
              <a:rPr lang="zh-CN" altLang="en-US" sz="1400" b="0" dirty="0" smtClean="0">
                <a:latin typeface="+mj-ea"/>
                <a:ea typeface="+mj-ea"/>
              </a:rPr>
              <a:t>专员获取项目方案以及方案审核、复审信息</a:t>
            </a:r>
            <a:r>
              <a:rPr lang="zh-CN" altLang="en-US" sz="1400" b="0" dirty="0">
                <a:latin typeface="+mj-ea"/>
                <a:ea typeface="+mj-ea"/>
              </a:rPr>
              <a:t>（暂定每月获取一次进行汇总分析、通告）</a:t>
            </a:r>
            <a:r>
              <a:rPr lang="zh-CN" altLang="en-US" sz="1400" b="0" dirty="0" smtClean="0">
                <a:latin typeface="+mj-ea"/>
                <a:ea typeface="+mj-ea"/>
              </a:rPr>
              <a:t>。</a:t>
            </a:r>
            <a:endParaRPr lang="en-US" altLang="zh-CN" sz="1400" b="0" dirty="0">
              <a:latin typeface="+mj-ea"/>
              <a:ea typeface="+mj-ea"/>
            </a:endParaRPr>
          </a:p>
          <a:p>
            <a:pPr marL="342900" lvl="0" indent="-342900">
              <a:buAutoNum type="arabicPeriod" startAt="2"/>
            </a:pPr>
            <a:endParaRPr lang="en-US" altLang="zh-CN" sz="1400" b="0" dirty="0" smtClean="0">
              <a:latin typeface="+mj-ea"/>
              <a:ea typeface="+mj-ea"/>
            </a:endParaRPr>
          </a:p>
          <a:p>
            <a:pPr marL="342900" lvl="0" indent="-342900">
              <a:buAutoNum type="arabicPeriod" startAt="2"/>
            </a:pPr>
            <a:r>
              <a:rPr lang="zh-CN" altLang="en-US" sz="1400" b="0" dirty="0" smtClean="0">
                <a:latin typeface="+mj-ea"/>
                <a:ea typeface="+mj-ea"/>
              </a:rPr>
              <a:t>项目</a:t>
            </a:r>
            <a:r>
              <a:rPr lang="zh-CN" altLang="en-US" sz="1400" b="0" dirty="0">
                <a:latin typeface="+mj-ea"/>
                <a:ea typeface="+mj-ea"/>
              </a:rPr>
              <a:t>如涉及</a:t>
            </a:r>
            <a:r>
              <a:rPr lang="zh-CN" altLang="en-US" sz="1400" dirty="0">
                <a:latin typeface="+mj-ea"/>
                <a:ea typeface="+mj-ea"/>
              </a:rPr>
              <a:t>多个事业部群</a:t>
            </a:r>
            <a:r>
              <a:rPr lang="zh-CN" altLang="en-US" sz="1400" b="0" dirty="0">
                <a:latin typeface="+mj-ea"/>
                <a:ea typeface="+mj-ea"/>
              </a:rPr>
              <a:t>，由</a:t>
            </a:r>
            <a:r>
              <a:rPr lang="zh-CN" altLang="en-US" sz="1400" dirty="0">
                <a:latin typeface="+mj-ea"/>
                <a:ea typeface="+mj-ea"/>
              </a:rPr>
              <a:t>主导事业部</a:t>
            </a:r>
            <a:r>
              <a:rPr lang="zh-CN" altLang="en-US" sz="1400" dirty="0" smtClean="0">
                <a:latin typeface="+mj-ea"/>
                <a:ea typeface="+mj-ea"/>
              </a:rPr>
              <a:t>群项目方案审核专员</a:t>
            </a:r>
            <a:r>
              <a:rPr lang="zh-CN" altLang="en-US" sz="1400" b="0" dirty="0" smtClean="0">
                <a:latin typeface="+mj-ea"/>
                <a:ea typeface="+mj-ea"/>
              </a:rPr>
              <a:t>（</a:t>
            </a:r>
            <a:r>
              <a:rPr lang="zh-CN" altLang="en-US" sz="1400" b="0" dirty="0">
                <a:latin typeface="+mj-ea"/>
                <a:ea typeface="+mj-ea"/>
              </a:rPr>
              <a:t>一般是金额占比最大或者大项目经理所属的事业部群）统一协调各干系事业部项目方案</a:t>
            </a:r>
            <a:r>
              <a:rPr lang="zh-CN" altLang="en-US" sz="1400" b="0" dirty="0" smtClean="0">
                <a:latin typeface="+mj-ea"/>
                <a:ea typeface="+mj-ea"/>
              </a:rPr>
              <a:t>审核</a:t>
            </a:r>
            <a:r>
              <a:rPr lang="zh-CN" altLang="en-US" sz="1400" b="0" dirty="0">
                <a:latin typeface="+mj-ea"/>
                <a:ea typeface="+mj-ea"/>
              </a:rPr>
              <a:t>专员</a:t>
            </a:r>
            <a:r>
              <a:rPr lang="zh-CN" altLang="en-US" sz="1400" b="0" dirty="0" smtClean="0">
                <a:latin typeface="+mj-ea"/>
                <a:ea typeface="+mj-ea"/>
              </a:rPr>
              <a:t>进行</a:t>
            </a:r>
            <a:r>
              <a:rPr lang="zh-CN" altLang="en-US" sz="1400" b="0" dirty="0">
                <a:latin typeface="+mj-ea"/>
                <a:ea typeface="+mj-ea"/>
              </a:rPr>
              <a:t>检查，每个事业群均需</a:t>
            </a:r>
            <a:r>
              <a:rPr lang="zh-CN" altLang="en-US" sz="1400" b="0" dirty="0" smtClean="0">
                <a:latin typeface="+mj-ea"/>
                <a:ea typeface="+mj-ea"/>
              </a:rPr>
              <a:t>按</a:t>
            </a:r>
            <a:r>
              <a:rPr lang="zh-CN" altLang="en-US" sz="1400" dirty="0">
                <a:latin typeface="+mj-ea"/>
                <a:ea typeface="+mj-ea"/>
              </a:rPr>
              <a:t>检查</a:t>
            </a:r>
            <a:r>
              <a:rPr lang="zh-CN" altLang="en-US" sz="1400" dirty="0" smtClean="0">
                <a:latin typeface="+mj-ea"/>
                <a:ea typeface="+mj-ea"/>
              </a:rPr>
              <a:t>表</a:t>
            </a:r>
            <a:r>
              <a:rPr lang="zh-CN" altLang="en-US" sz="1400" b="0" dirty="0" smtClean="0">
                <a:latin typeface="+mj-ea"/>
                <a:ea typeface="+mj-ea"/>
              </a:rPr>
              <a:t>进行</a:t>
            </a:r>
            <a:r>
              <a:rPr lang="zh-CN" altLang="en-US" sz="1400" b="0" dirty="0">
                <a:latin typeface="+mj-ea"/>
                <a:ea typeface="+mj-ea"/>
              </a:rPr>
              <a:t>检查并填写提交，主导事业部</a:t>
            </a:r>
            <a:r>
              <a:rPr lang="zh-CN" altLang="en-US" sz="1400" b="0" dirty="0" smtClean="0">
                <a:latin typeface="+mj-ea"/>
                <a:ea typeface="+mj-ea"/>
              </a:rPr>
              <a:t>群方案审核专员统筹</a:t>
            </a:r>
            <a:r>
              <a:rPr lang="zh-CN" altLang="en-US" sz="1400" b="0" dirty="0">
                <a:latin typeface="+mj-ea"/>
                <a:ea typeface="+mj-ea"/>
              </a:rPr>
              <a:t>汇总</a:t>
            </a:r>
            <a:r>
              <a:rPr lang="zh-CN" altLang="en-US" sz="1400" b="0" dirty="0" smtClean="0">
                <a:latin typeface="+mj-ea"/>
                <a:ea typeface="+mj-ea"/>
              </a:rPr>
              <a:t>。</a:t>
            </a:r>
            <a:endParaRPr lang="en-US" altLang="zh-CN" sz="1400" b="0" dirty="0" smtClean="0">
              <a:latin typeface="+mj-ea"/>
              <a:ea typeface="+mj-ea"/>
            </a:endParaRPr>
          </a:p>
          <a:p>
            <a:pPr marL="342900" lvl="0" indent="-342900">
              <a:buAutoNum type="arabicPeriod" startAt="2"/>
            </a:pPr>
            <a:endParaRPr lang="en-US" altLang="zh-CN" sz="1400" b="0" dirty="0">
              <a:latin typeface="+mj-ea"/>
              <a:ea typeface="+mj-ea"/>
            </a:endParaRPr>
          </a:p>
          <a:p>
            <a:pPr marL="342900" indent="-342900">
              <a:buFontTx/>
              <a:buAutoNum type="arabicPeriod" startAt="2"/>
            </a:pPr>
            <a:r>
              <a:rPr lang="zh-CN" altLang="en-US" sz="1400" b="0" dirty="0">
                <a:latin typeface="+mj-ea"/>
                <a:ea typeface="+mj-ea"/>
              </a:rPr>
              <a:t>事业部项目方案审核专员在方案审核、复审过程中有</a:t>
            </a:r>
            <a:r>
              <a:rPr lang="zh-CN" altLang="en-US" sz="1400" dirty="0">
                <a:latin typeface="+mj-ea"/>
                <a:ea typeface="+mj-ea"/>
              </a:rPr>
              <a:t>任何困惑可随时咨询</a:t>
            </a:r>
            <a:r>
              <a:rPr lang="zh-CN" altLang="en-US" sz="1400" b="0" dirty="0">
                <a:latin typeface="+mj-ea"/>
                <a:ea typeface="+mj-ea"/>
              </a:rPr>
              <a:t>对应群组实施中心负责人、营运管理中心项目采购部对接人（刘冬、王彩霞）、财务部门对接人（王文俊）、项目统筹部对接人</a:t>
            </a:r>
            <a:r>
              <a:rPr lang="zh-CN" altLang="en-US" sz="1400" b="0" dirty="0" smtClean="0">
                <a:latin typeface="+mj-ea"/>
                <a:ea typeface="+mj-ea"/>
              </a:rPr>
              <a:t>（鲁长城、杨春燕）</a:t>
            </a:r>
            <a:r>
              <a:rPr lang="zh-CN" altLang="en-US" sz="1400" b="0" dirty="0">
                <a:latin typeface="+mj-ea"/>
                <a:ea typeface="+mj-ea"/>
              </a:rPr>
              <a:t>、产品运维部对接人（夏健峰、李军、张新宇）、客户服务部对接人（蒙达勒、汪美）。</a:t>
            </a:r>
            <a:endParaRPr lang="en-US" altLang="zh-CN" sz="1400" b="0" dirty="0">
              <a:latin typeface="+mj-ea"/>
              <a:ea typeface="+mj-ea"/>
            </a:endParaRPr>
          </a:p>
          <a:p>
            <a:pPr marL="342900" lvl="0" indent="-342900">
              <a:buAutoNum type="arabicPeriod" startAt="2"/>
            </a:pPr>
            <a:endParaRPr lang="en-US" altLang="zh-CN" sz="1400" b="0" dirty="0" smtClean="0">
              <a:latin typeface="+mj-ea"/>
              <a:ea typeface="+mj-ea"/>
            </a:endParaRPr>
          </a:p>
          <a:p>
            <a:pPr marL="342900" lvl="0" indent="-342900">
              <a:buAutoNum type="arabicPeriod" startAt="2"/>
            </a:pPr>
            <a:r>
              <a:rPr lang="zh-CN" altLang="en-US" sz="1400" dirty="0" smtClean="0">
                <a:latin typeface="+mj-ea"/>
                <a:ea typeface="+mj-ea"/>
              </a:rPr>
              <a:t>检查</a:t>
            </a:r>
            <a:r>
              <a:rPr lang="zh-CN" altLang="en-US" sz="1400" dirty="0">
                <a:latin typeface="+mj-ea"/>
                <a:ea typeface="+mj-ea"/>
              </a:rPr>
              <a:t>表</a:t>
            </a:r>
            <a:r>
              <a:rPr lang="zh-CN" altLang="en-US" sz="1400" b="0" dirty="0">
                <a:latin typeface="+mj-ea"/>
                <a:ea typeface="+mj-ea"/>
              </a:rPr>
              <a:t>采用电子签名，签名人员需对表单</a:t>
            </a:r>
            <a:r>
              <a:rPr lang="zh-CN" altLang="en-US" sz="1400" dirty="0" smtClean="0">
                <a:latin typeface="+mj-ea"/>
                <a:ea typeface="+mj-ea"/>
              </a:rPr>
              <a:t>审核、复审、特批</a:t>
            </a:r>
            <a:r>
              <a:rPr lang="zh-CN" altLang="en-US" sz="1400" b="0" dirty="0" smtClean="0">
                <a:latin typeface="+mj-ea"/>
                <a:ea typeface="+mj-ea"/>
              </a:rPr>
              <a:t>结果</a:t>
            </a:r>
            <a:r>
              <a:rPr lang="zh-CN" altLang="en-US" sz="1400" b="0" dirty="0">
                <a:latin typeface="+mj-ea"/>
                <a:ea typeface="+mj-ea"/>
              </a:rPr>
              <a:t>负责。</a:t>
            </a:r>
          </a:p>
        </p:txBody>
      </p:sp>
    </p:spTree>
    <p:extLst>
      <p:ext uri="{BB962C8B-B14F-4D97-AF65-F5344CB8AC3E}">
        <p14:creationId xmlns:p14="http://schemas.microsoft.com/office/powerpoint/2010/main" val="2865349911"/>
      </p:ext>
    </p:extLst>
  </p:cSld>
  <p:clrMapOvr>
    <a:masterClrMapping/>
  </p:clrMapOvr>
</p:sld>
</file>

<file path=ppt/theme/theme1.xml><?xml version="1.0" encoding="utf-8"?>
<a:theme xmlns:a="http://schemas.openxmlformats.org/drawingml/2006/main" name="571TGp_business_light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71TGp_business_light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1449</TotalTime>
  <Words>1692</Words>
  <Application>Microsoft Office PowerPoint</Application>
  <PresentationFormat>自定义</PresentationFormat>
  <Paragraphs>196</Paragraphs>
  <Slides>13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571TGp_business_light</vt:lpstr>
      <vt:lpstr>工作表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 GAO</dc:creator>
  <cp:lastModifiedBy>luchangcheng(鲁长城产品管理委员会)</cp:lastModifiedBy>
  <cp:revision>2697</cp:revision>
  <cp:lastPrinted>2016-03-21T01:34:00Z</cp:lastPrinted>
  <dcterms:created xsi:type="dcterms:W3CDTF">2008-07-11T02:06:00Z</dcterms:created>
  <dcterms:modified xsi:type="dcterms:W3CDTF">2016-03-29T08:48:15Z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