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6" r:id="rId2"/>
    <p:sldId id="663" r:id="rId3"/>
    <p:sldId id="668" r:id="rId4"/>
    <p:sldId id="667" r:id="rId5"/>
    <p:sldId id="662" r:id="rId6"/>
    <p:sldId id="664" r:id="rId7"/>
    <p:sldId id="665" r:id="rId8"/>
    <p:sldId id="666" r:id="rId9"/>
    <p:sldId id="568" r:id="rId10"/>
  </p:sldIdLst>
  <p:sldSz cx="9001125" cy="5761038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>
        <p:scale>
          <a:sx n="100" d="100"/>
          <a:sy n="100" d="100"/>
        </p:scale>
        <p:origin x="-870" y="-114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2018/9/29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492450" y="2578201"/>
            <a:ext cx="5508675" cy="1200329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国泰安梦想基地平台软件</a:t>
            </a:r>
            <a:r>
              <a:rPr lang="en-US" altLang="zh-CN" sz="28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V1.0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启动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会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1467485" imgH="577850" progId="Word.Document.8">
                  <p:embed/>
                </p:oleObj>
              </mc:Choice>
              <mc:Fallback>
                <p:oleObj r:id="rId4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649090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项目质量目标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194" y="2016423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latin typeface="宋体"/>
                <a:ea typeface="宋体"/>
              </a:rPr>
              <a:t>█</a:t>
            </a:r>
            <a:r>
              <a:rPr lang="zh-CN" altLang="en-US" sz="1600" b="0" dirty="0" smtClean="0">
                <a:latin typeface="宋体"/>
                <a:ea typeface="宋体"/>
              </a:rPr>
              <a:t> </a:t>
            </a:r>
            <a:r>
              <a:rPr lang="zh-CN" altLang="en-US" sz="1600" b="0" dirty="0" smtClean="0">
                <a:latin typeface="+mj-ea"/>
                <a:ea typeface="+mj-ea"/>
              </a:rPr>
              <a:t>本</a:t>
            </a:r>
            <a:r>
              <a:rPr lang="zh-CN" altLang="en-US" sz="1600" b="0" dirty="0">
                <a:latin typeface="+mj-ea"/>
                <a:ea typeface="+mj-ea"/>
              </a:rPr>
              <a:t>版本规划的产品需求</a:t>
            </a:r>
            <a:r>
              <a:rPr lang="en-US" altLang="zh-CN" sz="1600" b="0" dirty="0">
                <a:latin typeface="+mj-ea"/>
                <a:ea typeface="+mj-ea"/>
              </a:rPr>
              <a:t>100%</a:t>
            </a:r>
            <a:r>
              <a:rPr lang="zh-CN" altLang="en-US" sz="1600" b="0" dirty="0" smtClean="0">
                <a:latin typeface="+mj-ea"/>
                <a:ea typeface="+mj-ea"/>
              </a:rPr>
              <a:t>实现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200" b="0" dirty="0" smtClean="0">
                <a:latin typeface="宋体"/>
                <a:ea typeface="宋体"/>
              </a:rPr>
              <a:t>█</a:t>
            </a:r>
            <a:r>
              <a:rPr lang="zh-CN" altLang="en-US" sz="1600" b="0" dirty="0" smtClean="0">
                <a:latin typeface="宋体"/>
                <a:ea typeface="宋体"/>
              </a:rPr>
              <a:t> </a:t>
            </a:r>
            <a:r>
              <a:rPr lang="zh-CN" altLang="en-US" sz="1600" b="0" dirty="0" smtClean="0">
                <a:latin typeface="+mj-ea"/>
                <a:ea typeface="+mj-ea"/>
              </a:rPr>
              <a:t>严重</a:t>
            </a:r>
            <a:r>
              <a:rPr lang="zh-CN" altLang="en-US" sz="1600" b="0" dirty="0">
                <a:latin typeface="+mj-ea"/>
                <a:ea typeface="+mj-ea"/>
              </a:rPr>
              <a:t>及严重级别以上的缺陷解决率必须达到</a:t>
            </a:r>
            <a:r>
              <a:rPr lang="en-US" altLang="zh-CN" sz="1600" b="0" dirty="0">
                <a:latin typeface="+mj-ea"/>
                <a:ea typeface="+mj-ea"/>
              </a:rPr>
              <a:t>100</a:t>
            </a:r>
            <a:r>
              <a:rPr lang="en-US" altLang="zh-CN" sz="1600" b="0" dirty="0" smtClean="0">
                <a:latin typeface="+mj-ea"/>
                <a:ea typeface="+mj-ea"/>
              </a:rPr>
              <a:t>%</a:t>
            </a:r>
          </a:p>
          <a:p>
            <a:endParaRPr lang="en-US" altLang="zh-CN" sz="1600" b="0" dirty="0">
              <a:latin typeface="+mj-ea"/>
              <a:ea typeface="+mj-ea"/>
            </a:endParaRPr>
          </a:p>
          <a:p>
            <a:r>
              <a:rPr lang="zh-CN" altLang="en-US" sz="1200" b="0" dirty="0" smtClean="0">
                <a:latin typeface="宋体"/>
                <a:ea typeface="宋体"/>
              </a:rPr>
              <a:t>█</a:t>
            </a:r>
            <a:r>
              <a:rPr lang="zh-CN" altLang="en-US" sz="1600" b="0" dirty="0" smtClean="0">
                <a:latin typeface="宋体"/>
                <a:ea typeface="宋体"/>
              </a:rPr>
              <a:t> </a:t>
            </a:r>
            <a:r>
              <a:rPr lang="zh-CN" altLang="en-US" sz="1600" b="0" dirty="0" smtClean="0">
                <a:latin typeface="+mj-ea"/>
                <a:ea typeface="+mj-ea"/>
              </a:rPr>
              <a:t>遗留</a:t>
            </a:r>
            <a:r>
              <a:rPr lang="zh-CN" altLang="en-US" sz="1600" b="0" dirty="0">
                <a:latin typeface="+mj-ea"/>
                <a:ea typeface="+mj-ea"/>
              </a:rPr>
              <a:t>缺陷不超过</a:t>
            </a: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>
                <a:latin typeface="+mj-ea"/>
                <a:ea typeface="+mj-ea"/>
              </a:rPr>
              <a:t>个加权分</a:t>
            </a:r>
            <a:endParaRPr lang="en-US" altLang="zh-CN" sz="1600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</a:t>
            </a:r>
            <a:r>
              <a:rPr lang="zh-CN" altLang="zh-CN" sz="2000" dirty="0"/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08126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本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项目旨在打造线上梦想基地平台，集个性空间、虚拟体验、在线课程、基地门户信息为一体的互联网基地平台，一方面为学校提供信息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场馆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课程展示的平台，另一方面也为学生提供持续学习交流的平台</a:t>
            </a:r>
            <a:r>
              <a:rPr lang="zh-CN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。</a:t>
            </a:r>
            <a:endParaRPr lang="zh-CN" altLang="zh-CN" sz="1600" b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</a:p>
          <a:p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  </a:t>
            </a:r>
            <a:r>
              <a:rPr lang="zh-CN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产品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主要包含梦想基地网站，梦想基地小程序以及梦想基地后台三大模块</a:t>
            </a:r>
            <a:r>
              <a:rPr lang="zh-CN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600" b="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zh-CN" sz="1600" b="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本手册是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为详细描述国泰安国泰安梦想基地平台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V1.0</a:t>
            </a:r>
            <a:r>
              <a:rPr lang="zh-CN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的产品架构、用户权限与产品功能而编写，为研发、测试等项目成员提供研发的依据与参考。</a:t>
            </a:r>
          </a:p>
          <a:p>
            <a:endParaRPr lang="en-US" altLang="zh-CN" sz="1600" b="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2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zh-CN" sz="2000" dirty="0" smtClean="0"/>
              <a:t>项目</a:t>
            </a:r>
            <a:r>
              <a:rPr lang="zh-CN" altLang="en-US" sz="2000" dirty="0" smtClean="0"/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154" y="1413064"/>
            <a:ext cx="7850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zh-CN" sz="1400" i="0" dirty="0">
                <a:latin typeface="+mj-ea"/>
                <a:ea typeface="+mj-ea"/>
              </a:rPr>
              <a:t>本项目主要实现以下功能：</a:t>
            </a:r>
          </a:p>
          <a:p>
            <a:endParaRPr lang="en-US" altLang="zh-CN" sz="1400" i="0" dirty="0" smtClean="0">
              <a:latin typeface="+mj-ea"/>
              <a:ea typeface="+mj-ea"/>
            </a:endParaRPr>
          </a:p>
          <a:p>
            <a:r>
              <a:rPr lang="zh-CN" altLang="zh-CN" sz="1400" i="0" dirty="0" smtClean="0">
                <a:latin typeface="+mj-ea"/>
                <a:ea typeface="+mj-ea"/>
              </a:rPr>
              <a:t>梦想</a:t>
            </a:r>
            <a:r>
              <a:rPr lang="zh-CN" altLang="zh-CN" sz="1400" i="0" dirty="0">
                <a:latin typeface="+mj-ea"/>
                <a:ea typeface="+mj-ea"/>
              </a:rPr>
              <a:t>基地网站：用户登录，新闻发布，场馆浏览，课程学习等功能。</a:t>
            </a:r>
          </a:p>
          <a:p>
            <a:endParaRPr lang="en-US" altLang="zh-CN" sz="1400" i="0" dirty="0" smtClean="0">
              <a:latin typeface="+mj-ea"/>
              <a:ea typeface="+mj-ea"/>
            </a:endParaRPr>
          </a:p>
          <a:p>
            <a:r>
              <a:rPr lang="zh-CN" altLang="zh-CN" sz="1400" i="0" dirty="0" smtClean="0">
                <a:latin typeface="+mj-ea"/>
                <a:ea typeface="+mj-ea"/>
              </a:rPr>
              <a:t>微</a:t>
            </a:r>
            <a:r>
              <a:rPr lang="zh-CN" altLang="zh-CN" sz="1400" i="0" dirty="0">
                <a:latin typeface="+mj-ea"/>
                <a:ea typeface="+mj-ea"/>
              </a:rPr>
              <a:t>信小程序：提供手机端浏览网页，课程学习，发布评论等功能。</a:t>
            </a:r>
          </a:p>
          <a:p>
            <a:endParaRPr lang="en-US" altLang="zh-CN" sz="1400" i="0" dirty="0" smtClean="0">
              <a:latin typeface="+mj-ea"/>
              <a:ea typeface="+mj-ea"/>
            </a:endParaRPr>
          </a:p>
          <a:p>
            <a:r>
              <a:rPr lang="zh-CN" altLang="zh-CN" sz="1400" i="0" dirty="0" smtClean="0">
                <a:latin typeface="+mj-ea"/>
                <a:ea typeface="+mj-ea"/>
              </a:rPr>
              <a:t>统一</a:t>
            </a:r>
            <a:r>
              <a:rPr lang="zh-CN" altLang="zh-CN" sz="1400" i="0" dirty="0">
                <a:latin typeface="+mj-ea"/>
                <a:ea typeface="+mj-ea"/>
              </a:rPr>
              <a:t>后台：进行网站信息管理、用户管理、权限管理、基地场馆管理、课程管理等，支撑前台业务展示</a:t>
            </a:r>
            <a:r>
              <a:rPr lang="zh-CN" altLang="zh-CN" sz="1400" i="0" dirty="0" smtClean="0">
                <a:latin typeface="+mj-ea"/>
                <a:ea typeface="+mj-ea"/>
              </a:rPr>
              <a:t>。</a:t>
            </a:r>
            <a:endParaRPr lang="zh-CN" altLang="zh-CN" sz="1400" i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114" y="576263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0117" y="175800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1620117" y="175800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332210" y="1152327"/>
            <a:ext cx="6264696" cy="2448137"/>
            <a:chOff x="1830" y="5983"/>
            <a:chExt cx="8670" cy="3150"/>
          </a:xfrm>
        </p:grpSpPr>
        <p:sp>
          <p:nvSpPr>
            <p:cNvPr id="4" name="AutoShape 20"/>
            <p:cNvSpPr>
              <a:spLocks noChangeShapeType="1"/>
            </p:cNvSpPr>
            <p:nvPr/>
          </p:nvSpPr>
          <p:spPr bwMode="auto">
            <a:xfrm>
              <a:off x="1830" y="7246"/>
              <a:ext cx="867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890" y="8580"/>
              <a:ext cx="174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508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UI</a:t>
              </a:r>
              <a:r>
                <a:rPr kumimoji="0" lang="zh-CN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：庄严</a:t>
              </a:r>
              <a:endPara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3870" y="8550"/>
              <a:ext cx="1890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508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开发人员：朱俊雄、付细辉，齐仁丽</a:t>
              </a:r>
              <a:endParaRPr kumimoji="0" 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6030" y="8550"/>
              <a:ext cx="1755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508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测试人员：吴正洲，房雷，彭华</a:t>
              </a:r>
              <a:endPara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488" y="5983"/>
              <a:ext cx="4620" cy="1263"/>
              <a:chOff x="2655" y="5983"/>
              <a:chExt cx="4620" cy="1263"/>
            </a:xfrm>
          </p:grpSpPr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655" y="5983"/>
                <a:ext cx="153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508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产品经理：张红</a:t>
                </a:r>
                <a:endPara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1" name="AutoShape 15"/>
              <p:cNvSpPr>
                <a:spLocks noChangeShapeType="1"/>
              </p:cNvSpPr>
              <p:nvPr/>
            </p:nvSpPr>
            <p:spPr bwMode="auto">
              <a:xfrm>
                <a:off x="4185" y="6178"/>
                <a:ext cx="156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5745" y="5983"/>
                <a:ext cx="153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508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项目经理：周攀</a:t>
                </a:r>
                <a:endPara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3" name="AutoShape 13"/>
              <p:cNvSpPr>
                <a:spLocks noChangeShapeType="1"/>
              </p:cNvSpPr>
              <p:nvPr/>
            </p:nvSpPr>
            <p:spPr bwMode="auto">
              <a:xfrm>
                <a:off x="3435" y="6403"/>
                <a:ext cx="0" cy="8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24" name="AutoShape 12"/>
              <p:cNvSpPr>
                <a:spLocks noChangeShapeType="1"/>
              </p:cNvSpPr>
              <p:nvPr/>
            </p:nvSpPr>
            <p:spPr bwMode="auto">
              <a:xfrm>
                <a:off x="6585" y="6403"/>
                <a:ext cx="0" cy="8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9398" y="7246"/>
              <a:ext cx="1080" cy="1689"/>
              <a:chOff x="8633" y="7246"/>
              <a:chExt cx="1080" cy="1689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8633" y="8562"/>
                <a:ext cx="1080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1080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016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QA</a:t>
                </a:r>
                <a:r>
                  <a:rPr kumimoji="0" lang="zh-CN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：熊芸</a:t>
                </a:r>
                <a:endParaRPr kumimoji="0" lang="zh-CN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9" name="AutoShape 9"/>
              <p:cNvSpPr>
                <a:spLocks noChangeShapeType="1"/>
              </p:cNvSpPr>
              <p:nvPr/>
            </p:nvSpPr>
            <p:spPr bwMode="auto">
              <a:xfrm>
                <a:off x="9015" y="7246"/>
                <a:ext cx="0" cy="13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</p:grpSp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7965" y="7246"/>
              <a:ext cx="1323" cy="1781"/>
              <a:chOff x="6720" y="7246"/>
              <a:chExt cx="1323" cy="17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6720" y="8548"/>
                <a:ext cx="1323" cy="4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1080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508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CM</a:t>
                </a:r>
                <a:r>
                  <a:rPr kumimoji="0" lang="zh-CN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：吴子文</a:t>
                </a:r>
                <a:endParaRPr kumimoji="0" lang="zh-CN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" name="AutoShape 6"/>
              <p:cNvSpPr>
                <a:spLocks noChangeShapeType="1"/>
              </p:cNvSpPr>
              <p:nvPr/>
            </p:nvSpPr>
            <p:spPr bwMode="auto">
              <a:xfrm>
                <a:off x="7200" y="7246"/>
                <a:ext cx="0" cy="13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</p:grpSp>
        <p:sp>
          <p:nvSpPr>
            <p:cNvPr id="13" name="AutoShape 4"/>
            <p:cNvSpPr>
              <a:spLocks noChangeShapeType="1"/>
            </p:cNvSpPr>
            <p:nvPr/>
          </p:nvSpPr>
          <p:spPr bwMode="auto">
            <a:xfrm>
              <a:off x="2670" y="7246"/>
              <a:ext cx="0" cy="1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  <p:sp>
          <p:nvSpPr>
            <p:cNvPr id="14" name="AutoShape 3"/>
            <p:cNvSpPr>
              <a:spLocks noChangeShapeType="1"/>
            </p:cNvSpPr>
            <p:nvPr/>
          </p:nvSpPr>
          <p:spPr bwMode="auto">
            <a:xfrm>
              <a:off x="4761" y="7228"/>
              <a:ext cx="0" cy="1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  <p:sp>
          <p:nvSpPr>
            <p:cNvPr id="15" name="AutoShape 2"/>
            <p:cNvSpPr>
              <a:spLocks noChangeShapeType="1"/>
            </p:cNvSpPr>
            <p:nvPr/>
          </p:nvSpPr>
          <p:spPr bwMode="auto">
            <a:xfrm>
              <a:off x="6931" y="7228"/>
              <a:ext cx="0" cy="1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、项目里程碑</a:t>
            </a:r>
            <a:endParaRPr lang="zh-CN" altLang="en-US" sz="2000" u="non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55206"/>
              </p:ext>
            </p:extLst>
          </p:nvPr>
        </p:nvGraphicFramePr>
        <p:xfrm>
          <a:off x="684139" y="1296343"/>
          <a:ext cx="7920878" cy="321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1"/>
                <a:gridCol w="1152128"/>
                <a:gridCol w="1080120"/>
                <a:gridCol w="1880796"/>
                <a:gridCol w="898474"/>
                <a:gridCol w="1901249"/>
              </a:tblGrid>
              <a:tr h="453893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阶段名称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开始</a:t>
                      </a:r>
                      <a:endParaRPr lang="zh-CN" sz="1100" kern="10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结束</a:t>
                      </a:r>
                      <a:endParaRPr lang="zh-CN" sz="1100" kern="10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人员名单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工作量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*</a:t>
                      </a:r>
                      <a:r>
                        <a:rPr lang="zh-CN" sz="1100" kern="0">
                          <a:effectLst/>
                        </a:rPr>
                        <a:t>功能点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156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产品立项</a:t>
                      </a:r>
                      <a:r>
                        <a:rPr lang="zh-CN" sz="1200" kern="100" dirty="0" smtClean="0">
                          <a:effectLst/>
                        </a:rPr>
                        <a:t>阶段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2018/5/04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2018/5/5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张红、朱俊雄、齐仁丽、付细辉、周攀、吴正洲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8days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对需求进行分析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88626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迭代一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2018/05/08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2018/7/04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张红、朱俊雄、齐仁丽、付细辉、周攀、吴正洲、房雷、庄严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177days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r>
                        <a:rPr lang="zh-CN" sz="1100" kern="100">
                          <a:effectLst/>
                        </a:rPr>
                        <a:t>基地</a:t>
                      </a:r>
                      <a:r>
                        <a:rPr lang="en-US" sz="1100" kern="100">
                          <a:effectLst/>
                        </a:rPr>
                        <a:t>Info</a:t>
                      </a:r>
                      <a:r>
                        <a:rPr lang="zh-CN" sz="1100" kern="100">
                          <a:effectLst/>
                        </a:rPr>
                        <a:t>（基地概况、基地新闻、基地活动展示等）、基地</a:t>
                      </a:r>
                      <a:r>
                        <a:rPr lang="en-US" sz="1100" kern="100">
                          <a:effectLst/>
                        </a:rPr>
                        <a:t>Explorer</a:t>
                      </a:r>
                      <a:r>
                        <a:rPr lang="zh-CN" sz="1100" kern="100">
                          <a:effectLst/>
                        </a:rPr>
                        <a:t>（基地线上场馆展示）、基地</a:t>
                      </a:r>
                      <a:r>
                        <a:rPr lang="en-US" sz="1100" kern="100">
                          <a:effectLst/>
                        </a:rPr>
                        <a:t>Live</a:t>
                      </a:r>
                      <a:r>
                        <a:rPr lang="zh-CN" sz="1100" kern="100">
                          <a:effectLst/>
                        </a:rPr>
                        <a:t>（基地在线教学）、基地</a:t>
                      </a:r>
                      <a:r>
                        <a:rPr lang="en-US" sz="1100" kern="100">
                          <a:effectLst/>
                        </a:rPr>
                        <a:t>Me</a:t>
                      </a:r>
                      <a:r>
                        <a:rPr lang="zh-CN" sz="1100" kern="100">
                          <a:effectLst/>
                        </a:rPr>
                        <a:t>以及部分后台功能</a:t>
                      </a:r>
                      <a:endParaRPr lang="zh-CN" sz="11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0839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迭代二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2018/07/05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2018/9/20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周攀、朱俊雄、齐仁丽、付细辉、吴正洲、张红、房雷、彭华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64days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微信小程序</a:t>
                      </a:r>
                      <a:endParaRPr lang="zh-CN" sz="11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b="0" dirty="0" smtClean="0">
                <a:latin typeface="+mj-ea"/>
                <a:ea typeface="+mj-ea"/>
              </a:rPr>
              <a:t>1.</a:t>
            </a:r>
            <a:r>
              <a:rPr lang="zh-CN" altLang="zh-CN" sz="1400" b="0" dirty="0" smtClean="0">
                <a:latin typeface="+mj-ea"/>
                <a:ea typeface="+mj-ea"/>
              </a:rPr>
              <a:t>时间</a:t>
            </a:r>
            <a:r>
              <a:rPr lang="zh-CN" altLang="zh-CN" sz="1400" b="0" dirty="0">
                <a:latin typeface="+mj-ea"/>
                <a:ea typeface="+mj-ea"/>
              </a:rPr>
              <a:t>风险</a:t>
            </a:r>
          </a:p>
          <a:p>
            <a:r>
              <a:rPr lang="en-US" altLang="zh-CN" sz="1400" b="0" dirty="0" smtClean="0">
                <a:latin typeface="+mj-ea"/>
                <a:ea typeface="+mj-ea"/>
              </a:rPr>
              <a:t>       </a:t>
            </a:r>
            <a:r>
              <a:rPr lang="zh-CN" altLang="zh-CN" sz="1400" b="0" dirty="0" smtClean="0">
                <a:latin typeface="+mj-ea"/>
                <a:ea typeface="+mj-ea"/>
              </a:rPr>
              <a:t>实际</a:t>
            </a:r>
            <a:r>
              <a:rPr lang="zh-CN" altLang="zh-CN" sz="1400" b="0" dirty="0">
                <a:latin typeface="+mj-ea"/>
                <a:ea typeface="+mj-ea"/>
              </a:rPr>
              <a:t>开发过程中出现需求</a:t>
            </a:r>
            <a:r>
              <a:rPr lang="zh-CN" altLang="zh-CN" sz="1400" b="0" dirty="0" smtClean="0">
                <a:latin typeface="+mj-ea"/>
                <a:ea typeface="+mj-ea"/>
              </a:rPr>
              <a:t>考虑</a:t>
            </a:r>
            <a:r>
              <a:rPr lang="zh-CN" altLang="en-US" sz="1400" b="0" dirty="0">
                <a:latin typeface="+mj-ea"/>
                <a:ea typeface="+mj-ea"/>
              </a:rPr>
              <a:t>不全</a:t>
            </a:r>
            <a:r>
              <a:rPr lang="zh-CN" altLang="zh-CN" sz="1400" b="0" dirty="0" smtClean="0">
                <a:latin typeface="+mj-ea"/>
                <a:ea typeface="+mj-ea"/>
              </a:rPr>
              <a:t>之处</a:t>
            </a:r>
            <a:r>
              <a:rPr lang="en-US" altLang="zh-CN" sz="1400" b="0" dirty="0" smtClean="0">
                <a:latin typeface="+mj-ea"/>
                <a:ea typeface="+mj-ea"/>
              </a:rPr>
              <a:t>,</a:t>
            </a:r>
            <a:r>
              <a:rPr lang="zh-CN" altLang="zh-CN" sz="1400" b="0" dirty="0" smtClean="0">
                <a:latin typeface="+mj-ea"/>
                <a:ea typeface="+mj-ea"/>
              </a:rPr>
              <a:t>开发时间估算</a:t>
            </a:r>
            <a:r>
              <a:rPr lang="zh-CN" altLang="zh-CN" sz="1400" b="0" dirty="0">
                <a:latin typeface="+mj-ea"/>
                <a:ea typeface="+mj-ea"/>
              </a:rPr>
              <a:t>过于</a:t>
            </a:r>
            <a:r>
              <a:rPr lang="zh-CN" altLang="zh-CN" sz="1400" b="0" dirty="0" smtClean="0">
                <a:latin typeface="+mj-ea"/>
                <a:ea typeface="+mj-ea"/>
              </a:rPr>
              <a:t>乐观</a:t>
            </a:r>
            <a:r>
              <a:rPr lang="en-US" altLang="zh-CN" sz="1400" b="0" dirty="0" smtClean="0">
                <a:latin typeface="+mj-ea"/>
                <a:ea typeface="+mj-ea"/>
              </a:rPr>
              <a:t>,</a:t>
            </a:r>
            <a:r>
              <a:rPr lang="zh-CN" altLang="zh-CN" sz="1400" b="0" dirty="0" smtClean="0">
                <a:latin typeface="+mj-ea"/>
                <a:ea typeface="+mj-ea"/>
              </a:rPr>
              <a:t> 中秋</a:t>
            </a:r>
            <a:r>
              <a:rPr lang="zh-CN" altLang="zh-CN" sz="1400" b="0" dirty="0">
                <a:latin typeface="+mj-ea"/>
                <a:ea typeface="+mj-ea"/>
              </a:rPr>
              <a:t>国庆假期请假原因，开发时间有一定风险。</a:t>
            </a:r>
          </a:p>
          <a:p>
            <a:r>
              <a:rPr lang="zh-CN" altLang="zh-CN" sz="1400" b="0" dirty="0" smtClean="0">
                <a:latin typeface="+mj-ea"/>
                <a:ea typeface="+mj-ea"/>
              </a:rPr>
              <a:t>解决</a:t>
            </a:r>
            <a:r>
              <a:rPr lang="zh-CN" altLang="zh-CN" sz="1400" b="0" dirty="0">
                <a:latin typeface="+mj-ea"/>
                <a:ea typeface="+mj-ea"/>
              </a:rPr>
              <a:t>方案：每周企业微信保持流畅</a:t>
            </a:r>
            <a:r>
              <a:rPr lang="zh-CN" altLang="zh-CN" sz="1400" b="0" dirty="0" smtClean="0">
                <a:latin typeface="+mj-ea"/>
                <a:ea typeface="+mj-ea"/>
              </a:rPr>
              <a:t>沟通</a:t>
            </a:r>
            <a:r>
              <a:rPr lang="zh-CN" altLang="en-US" sz="1400" b="0" dirty="0">
                <a:latin typeface="+mj-ea"/>
                <a:ea typeface="+mj-ea"/>
              </a:rPr>
              <a:t>；</a:t>
            </a:r>
            <a:r>
              <a:rPr lang="zh-CN" altLang="zh-CN" sz="1400" b="0" dirty="0" smtClean="0">
                <a:latin typeface="+mj-ea"/>
                <a:ea typeface="+mj-ea"/>
              </a:rPr>
              <a:t>抓住</a:t>
            </a:r>
            <a:r>
              <a:rPr lang="zh-CN" altLang="zh-CN" sz="1400" b="0" dirty="0">
                <a:latin typeface="+mj-ea"/>
                <a:ea typeface="+mj-ea"/>
              </a:rPr>
              <a:t>项目周例会机会，讨论解决</a:t>
            </a:r>
            <a:r>
              <a:rPr lang="zh-CN" altLang="zh-CN" sz="1400" b="0" dirty="0" smtClean="0">
                <a:latin typeface="+mj-ea"/>
                <a:ea typeface="+mj-ea"/>
              </a:rPr>
              <a:t>；开发</a:t>
            </a:r>
            <a:r>
              <a:rPr lang="zh-CN" altLang="zh-CN" sz="1400" b="0" dirty="0">
                <a:latin typeface="+mj-ea"/>
                <a:ea typeface="+mj-ea"/>
              </a:rPr>
              <a:t>人员加班进行开发或者提高开发质量，增加人力多投入</a:t>
            </a:r>
            <a:r>
              <a:rPr lang="zh-CN" altLang="zh-CN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endParaRPr lang="zh-CN" altLang="zh-CN" sz="1400" b="0" dirty="0">
              <a:latin typeface="+mj-ea"/>
              <a:ea typeface="+mj-ea"/>
            </a:endParaRPr>
          </a:p>
          <a:p>
            <a:r>
              <a:rPr lang="en-US" altLang="zh-CN" sz="1400" b="0" dirty="0" smtClean="0">
                <a:latin typeface="+mj-ea"/>
                <a:ea typeface="+mj-ea"/>
              </a:rPr>
              <a:t>2.</a:t>
            </a:r>
            <a:r>
              <a:rPr lang="zh-CN" altLang="zh-CN" sz="1400" b="0" dirty="0">
                <a:latin typeface="+mj-ea"/>
                <a:ea typeface="+mj-ea"/>
              </a:rPr>
              <a:t>沟通风险</a:t>
            </a:r>
          </a:p>
          <a:p>
            <a:r>
              <a:rPr lang="zh-CN" altLang="zh-CN" sz="1400" b="0" dirty="0">
                <a:latin typeface="+mj-ea"/>
                <a:ea typeface="+mj-ea"/>
              </a:rPr>
              <a:t>项目团队涉及到多个子模块，分属不同地域不同部门开发团队，沟通可能存在</a:t>
            </a:r>
            <a:r>
              <a:rPr lang="zh-CN" altLang="zh-CN" sz="1400" b="0" dirty="0" smtClean="0">
                <a:latin typeface="+mj-ea"/>
                <a:ea typeface="+mj-ea"/>
              </a:rPr>
              <a:t>风险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zh-CN" altLang="zh-CN" sz="1400" b="0" dirty="0">
              <a:latin typeface="+mj-ea"/>
              <a:ea typeface="+mj-ea"/>
            </a:endParaRPr>
          </a:p>
          <a:p>
            <a:r>
              <a:rPr lang="zh-CN" altLang="zh-CN" sz="1400" b="0" dirty="0">
                <a:latin typeface="+mj-ea"/>
                <a:ea typeface="+mj-ea"/>
              </a:rPr>
              <a:t>解决方案：</a:t>
            </a:r>
            <a:r>
              <a:rPr lang="en-US" altLang="zh-CN" sz="1400" b="0" dirty="0">
                <a:latin typeface="+mj-ea"/>
                <a:ea typeface="+mj-ea"/>
              </a:rPr>
              <a:t>  </a:t>
            </a:r>
            <a:r>
              <a:rPr lang="zh-CN" altLang="zh-CN" sz="1400" b="0" dirty="0" smtClean="0">
                <a:latin typeface="+mj-ea"/>
                <a:ea typeface="+mj-ea"/>
              </a:rPr>
              <a:t>合理</a:t>
            </a:r>
            <a:r>
              <a:rPr lang="zh-CN" altLang="zh-CN" sz="1400" b="0" dirty="0">
                <a:latin typeface="+mj-ea"/>
                <a:ea typeface="+mj-ea"/>
              </a:rPr>
              <a:t>安排好工作计划</a:t>
            </a:r>
            <a:r>
              <a:rPr lang="zh-CN" altLang="zh-CN" sz="1400" b="0" dirty="0" smtClean="0">
                <a:latin typeface="+mj-ea"/>
                <a:ea typeface="+mj-ea"/>
              </a:rPr>
              <a:t>；需求</a:t>
            </a:r>
            <a:r>
              <a:rPr lang="zh-CN" altLang="zh-CN" sz="1400" b="0" dirty="0">
                <a:latin typeface="+mj-ea"/>
                <a:ea typeface="+mj-ea"/>
              </a:rPr>
              <a:t>，接口，设计等关键性文档</a:t>
            </a:r>
            <a:r>
              <a:rPr lang="zh-CN" altLang="zh-CN" sz="1400" b="0" dirty="0" smtClean="0">
                <a:latin typeface="+mj-ea"/>
                <a:ea typeface="+mj-ea"/>
              </a:rPr>
              <a:t>评审</a:t>
            </a:r>
            <a:r>
              <a:rPr lang="zh-CN" altLang="en-US" sz="1400" b="0" dirty="0" smtClean="0">
                <a:latin typeface="+mj-ea"/>
                <a:ea typeface="+mj-ea"/>
              </a:rPr>
              <a:t>；</a:t>
            </a:r>
            <a:r>
              <a:rPr lang="zh-CN" altLang="zh-CN" sz="1400" b="0" dirty="0" smtClean="0">
                <a:latin typeface="+mj-ea"/>
                <a:ea typeface="+mj-ea"/>
              </a:rPr>
              <a:t>每</a:t>
            </a:r>
            <a:r>
              <a:rPr lang="zh-CN" altLang="zh-CN" sz="1400" b="0" dirty="0">
                <a:latin typeface="+mj-ea"/>
                <a:ea typeface="+mj-ea"/>
              </a:rPr>
              <a:t>周周报反馈</a:t>
            </a:r>
            <a:r>
              <a:rPr lang="zh-CN" altLang="zh-CN" sz="1400" b="0" dirty="0" smtClean="0">
                <a:latin typeface="+mj-ea"/>
                <a:ea typeface="+mj-ea"/>
              </a:rPr>
              <a:t>进度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en-US" altLang="zh-CN" sz="1400" b="0" dirty="0" smtClean="0">
                <a:latin typeface="+mj-ea"/>
                <a:ea typeface="+mj-ea"/>
              </a:rPr>
              <a:t>3.</a:t>
            </a:r>
            <a:r>
              <a:rPr lang="zh-CN" altLang="zh-CN" sz="1400" b="0" dirty="0" smtClean="0">
                <a:latin typeface="+mj-ea"/>
                <a:ea typeface="+mj-ea"/>
              </a:rPr>
              <a:t>采购</a:t>
            </a:r>
            <a:r>
              <a:rPr lang="zh-CN" altLang="zh-CN" sz="1400" b="0" dirty="0">
                <a:latin typeface="+mj-ea"/>
                <a:ea typeface="+mj-ea"/>
              </a:rPr>
              <a:t>风险</a:t>
            </a:r>
          </a:p>
          <a:p>
            <a:r>
              <a:rPr lang="zh-CN" altLang="zh-CN" sz="1400" b="0" dirty="0">
                <a:latin typeface="+mj-ea"/>
                <a:ea typeface="+mj-ea"/>
              </a:rPr>
              <a:t>微信小程序开发环境需用到带</a:t>
            </a:r>
            <a:r>
              <a:rPr lang="en-US" altLang="zh-CN" sz="1400" b="0" dirty="0">
                <a:latin typeface="+mj-ea"/>
                <a:ea typeface="+mj-ea"/>
              </a:rPr>
              <a:t>https</a:t>
            </a:r>
            <a:r>
              <a:rPr lang="zh-CN" altLang="zh-CN" sz="1400" b="0" dirty="0">
                <a:latin typeface="+mj-ea"/>
                <a:ea typeface="+mj-ea"/>
              </a:rPr>
              <a:t>协议的</a:t>
            </a:r>
            <a:r>
              <a:rPr lang="en-US" altLang="zh-CN" sz="1400" b="0" dirty="0">
                <a:latin typeface="+mj-ea"/>
                <a:ea typeface="+mj-ea"/>
              </a:rPr>
              <a:t>SSL</a:t>
            </a:r>
            <a:r>
              <a:rPr lang="zh-CN" altLang="zh-CN" sz="1400" b="0" dirty="0">
                <a:latin typeface="+mj-ea"/>
                <a:ea typeface="+mj-ea"/>
              </a:rPr>
              <a:t>证书，需向第三方平台采购，目前采购方案还未完全落实。</a:t>
            </a:r>
          </a:p>
          <a:p>
            <a:r>
              <a:rPr lang="zh-CN" altLang="zh-CN" sz="1400" b="0" dirty="0">
                <a:latin typeface="+mj-ea"/>
                <a:ea typeface="+mj-ea"/>
              </a:rPr>
              <a:t>解决方案：</a:t>
            </a:r>
            <a:r>
              <a:rPr lang="en-US" altLang="zh-CN" sz="1400" b="0" dirty="0">
                <a:latin typeface="+mj-ea"/>
                <a:ea typeface="+mj-ea"/>
              </a:rPr>
              <a:t>  </a:t>
            </a:r>
            <a:r>
              <a:rPr lang="zh-CN" altLang="zh-CN" sz="1400" b="0" dirty="0" smtClean="0">
                <a:latin typeface="+mj-ea"/>
                <a:ea typeface="+mj-ea"/>
              </a:rPr>
              <a:t>尽快</a:t>
            </a:r>
            <a:r>
              <a:rPr lang="zh-CN" altLang="zh-CN" sz="1400" b="0" dirty="0">
                <a:latin typeface="+mj-ea"/>
                <a:ea typeface="+mj-ea"/>
              </a:rPr>
              <a:t>向上级领导反馈，获取采购</a:t>
            </a:r>
            <a:r>
              <a:rPr lang="zh-CN" altLang="zh-CN" sz="1400" b="0" dirty="0" smtClean="0">
                <a:latin typeface="+mj-ea"/>
                <a:ea typeface="+mj-ea"/>
              </a:rPr>
              <a:t>批准</a:t>
            </a:r>
            <a:r>
              <a:rPr lang="zh-CN" altLang="en-US" sz="1400" b="0" dirty="0">
                <a:latin typeface="+mj-ea"/>
                <a:ea typeface="+mj-ea"/>
              </a:rPr>
              <a:t>；</a:t>
            </a:r>
            <a:r>
              <a:rPr lang="zh-CN" altLang="zh-CN" sz="1400" b="0" dirty="0" smtClean="0">
                <a:latin typeface="+mj-ea"/>
                <a:ea typeface="+mj-ea"/>
              </a:rPr>
              <a:t>考虑</a:t>
            </a:r>
            <a:r>
              <a:rPr lang="zh-CN" altLang="zh-CN" sz="1400" b="0" dirty="0">
                <a:latin typeface="+mj-ea"/>
                <a:ea typeface="+mj-ea"/>
              </a:rPr>
              <a:t>备用方案，如先选用免费证书替代开发环境。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485072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latin typeface="+mj-ea"/>
                <a:ea typeface="+mj-ea"/>
              </a:rPr>
              <a:t>1</a:t>
            </a:r>
            <a:r>
              <a:rPr lang="en-US" altLang="zh-CN" sz="1600" b="0" dirty="0">
                <a:latin typeface="+mj-ea"/>
                <a:ea typeface="+mj-ea"/>
              </a:rPr>
              <a:t>.</a:t>
            </a:r>
            <a:r>
              <a:rPr lang="zh-CN" altLang="en-US" sz="1600" b="0" dirty="0">
                <a:latin typeface="+mj-ea"/>
                <a:ea typeface="+mj-ea"/>
              </a:rPr>
              <a:t>每周不定时询问进度情况，确保遇到问题能够及时发现并解决；</a:t>
            </a:r>
            <a:endParaRPr lang="en-US" altLang="zh-CN" sz="1600" b="0" dirty="0">
              <a:latin typeface="+mj-ea"/>
              <a:ea typeface="+mj-ea"/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b="0" dirty="0" smtClean="0">
                <a:latin typeface="+mj-ea"/>
                <a:ea typeface="+mj-ea"/>
              </a:rPr>
              <a:t>2</a:t>
            </a:r>
            <a:r>
              <a:rPr lang="en-US" altLang="zh-CN" sz="1600" b="0" dirty="0">
                <a:latin typeface="+mj-ea"/>
                <a:ea typeface="+mj-ea"/>
              </a:rPr>
              <a:t>.</a:t>
            </a:r>
            <a:r>
              <a:rPr lang="zh-CN" altLang="en-US" sz="1600" b="0" dirty="0">
                <a:latin typeface="+mj-ea"/>
                <a:ea typeface="+mj-ea"/>
              </a:rPr>
              <a:t>每天填写任务与计划，及时上报工作进度；</a:t>
            </a:r>
            <a:endParaRPr lang="en-US" altLang="zh-CN" sz="1600" b="0" dirty="0">
              <a:latin typeface="+mj-ea"/>
              <a:ea typeface="+mj-ea"/>
            </a:endParaRPr>
          </a:p>
          <a:p>
            <a:r>
              <a:rPr lang="en-US" altLang="zh-CN" sz="1600" b="0" dirty="0" smtClean="0">
                <a:latin typeface="+mj-ea"/>
                <a:ea typeface="+mj-ea"/>
              </a:rPr>
              <a:t> </a:t>
            </a:r>
          </a:p>
          <a:p>
            <a:r>
              <a:rPr lang="en-US" altLang="zh-CN" sz="1600" b="0" dirty="0" smtClean="0">
                <a:latin typeface="+mj-ea"/>
                <a:ea typeface="+mj-ea"/>
              </a:rPr>
              <a:t>3</a:t>
            </a:r>
            <a:r>
              <a:rPr lang="en-US" altLang="zh-CN" sz="1600" b="0" dirty="0">
                <a:latin typeface="+mj-ea"/>
                <a:ea typeface="+mj-ea"/>
              </a:rPr>
              <a:t>.</a:t>
            </a:r>
            <a:r>
              <a:rPr lang="zh-CN" altLang="en-US" sz="1600" b="0" dirty="0">
                <a:latin typeface="+mj-ea"/>
                <a:ea typeface="+mj-ea"/>
              </a:rPr>
              <a:t>项目经理每周发出项目周报；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  </a:t>
            </a:r>
            <a:endParaRPr lang="zh-CN" altLang="en-US" sz="1600" b="0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5463f3c896242c1edd5592e96dfcb23c15c41"/>
</p:tagLst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0F0F0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601</Words>
  <Application>Microsoft Office PowerPoint</Application>
  <PresentationFormat>自定义</PresentationFormat>
  <Paragraphs>76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571TGp_business_light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四、项目里程碑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齐仁丽</cp:lastModifiedBy>
  <cp:revision>2452</cp:revision>
  <dcterms:created xsi:type="dcterms:W3CDTF">2008-07-11T02:06:00Z</dcterms:created>
  <dcterms:modified xsi:type="dcterms:W3CDTF">2018-09-29T08:35:19Z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