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0" r:id="rId17"/>
    <p:sldId id="281" r:id="rId18"/>
    <p:sldId id="279" r:id="rId19"/>
    <p:sldId id="271" r:id="rId20"/>
    <p:sldId id="272" r:id="rId21"/>
    <p:sldId id="273" r:id="rId22"/>
    <p:sldId id="275" r:id="rId23"/>
    <p:sldId id="276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222" autoAdjust="0"/>
  </p:normalViewPr>
  <p:slideViewPr>
    <p:cSldViewPr>
      <p:cViewPr>
        <p:scale>
          <a:sx n="90" d="100"/>
          <a:sy n="90" d="100"/>
        </p:scale>
        <p:origin x="-10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6D2D2-F96F-4800-8223-501D612DE82B}" type="doc">
      <dgm:prSet loTypeId="urn:microsoft.com/office/officeart/2005/8/layout/cycle4#1" loCatId="cycle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5EFC6360-DECE-4BFF-931B-39B4B8D2B03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基于聚类算法的数据缓存技术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94DFBBA-A629-4C8B-BA47-B97B7A94DED8}" type="parTrans" cxnId="{217D5740-2A33-4A58-B9A5-FE6D42A3C8B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E163938-D548-455E-AE58-7364E5E8A76E}" type="sibTrans" cxnId="{217D5740-2A33-4A58-B9A5-FE6D42A3C8B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C44BD66F-259B-4FB0-8B04-CD703B8C127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增量提取，自动扩展已有数据矩阵，提升数据提取效率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DCBF93D4-9AAF-45BD-8945-A094A65DDF01}" type="parTrans" cxnId="{C83FC365-842F-49AE-A75F-77E7E57B653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59CF3F5-D294-470F-AD9F-BE772796C65C}" type="sibTrans" cxnId="{C83FC365-842F-49AE-A75F-77E7E57B653E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82B5E80-4F99-4A96-9865-F071E42FF75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统一的数据提取函数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FF75EC0-7C5A-473C-BDB2-AEF63E08092F}" type="parTrans" cxnId="{8A281013-F48E-4E84-A3D8-6AA159A5B94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4F3CB14D-DD1A-441B-A829-A3C27300B959}" type="sibTrans" cxnId="{8A281013-F48E-4E84-A3D8-6AA159A5B94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CD8E620-09FF-4C67-8AB9-EB8C938921F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使用数据字段区分量化因子、风控因子和行情数据，交易标的覆盖全市场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34A6799-5A5C-464D-84E8-AA60B988C245}" type="parTrans" cxnId="{A5CEF74D-F46B-4B09-9697-891BDF5A9FD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09C69B3-2286-4D57-957B-D7152B30C591}" type="sibTrans" cxnId="{A5CEF74D-F46B-4B09-9697-891BDF5A9FD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B484B14-506B-45AD-B433-48894776D3B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矩阵式存储自定义主力合约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46267BC-0BA1-4079-BCB6-0E04433729E3}" type="parTrans" cxnId="{D7D7A87A-ADC4-4183-95A6-5674B8D0291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81F348D-9794-4522-9DE8-E78B1D112B39}" type="sibTrans" cxnId="{D7D7A87A-ADC4-4183-95A6-5674B8D0291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C70B9DE-B809-4E4A-8CBC-AC22B180719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 矩阵式数据存储格式，可直接用于计算。内置连续合约代码，且可自定义主力连续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D1398FF-AD31-4674-B948-0053D5516FC4}" type="parTrans" cxnId="{E710F56F-E058-4824-B323-4DF7E2FED46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D948B64-9B61-4B55-B4FA-56A83C64DE81}" type="sibTrans" cxnId="{E710F56F-E058-4824-B323-4DF7E2FED46B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9B518B2-50AA-4F2E-ACF8-9600E026FCBD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全面的技术指标函数库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E749DE5-9404-4528-A157-DF624476D16B}" type="parTrans" cxnId="{6CA67E69-F0A5-43E2-B114-52267DE96FA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D691A6F-8B73-4E20-A54C-284A96829701}" type="sibTrans" cxnId="{6CA67E69-F0A5-43E2-B114-52267DE96FAC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FAF3DC9C-7B9B-47C1-AB91-68EED624DB00}">
      <dgm:prSet phldrT="[文本]"/>
      <dgm:spPr/>
      <dgm:t>
        <a:bodyPr/>
        <a:lstStyle/>
        <a:p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0264356-6B97-4CA3-AFDA-280D2D181755}" type="parTrans" cxnId="{A3F4057F-D750-4BEE-918B-7FAC9175EED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95397C6B-76D3-4242-905C-F32AB845D09D}" type="sibTrans" cxnId="{A3F4057F-D750-4BEE-918B-7FAC9175EED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870636B-C814-4968-B89E-AA2A6CB28984}">
      <dgm:prSet/>
      <dgm:spPr/>
      <dgm:t>
        <a:bodyPr/>
        <a:lstStyle/>
        <a:p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D42E912-729C-4D5D-A6F1-5EA8C3193518}" type="parTrans" cxnId="{39655998-F4A7-4B70-9FBC-3558BAB8DC7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C43A299-3A01-421F-9BE2-7EBCF2A63D14}" type="sibTrans" cxnId="{39655998-F4A7-4B70-9FBC-3558BAB8DC76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4BD6FBE-D1E2-436B-81D6-BF3E10FF5791}">
      <dgm:prSet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8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大类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96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个技术指标函数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D9E7CAF6-7D4A-4CAB-BDA5-7323EFAC17B3}" type="parTrans" cxnId="{0D7A6EA0-4556-4C83-AE2E-1815D13EA78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F872D25-271A-411C-8C2E-A3C8BA084103}" type="sibTrans" cxnId="{0D7A6EA0-4556-4C83-AE2E-1815D13EA788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4FA9335-345E-4452-A756-04BACC654072}">
      <dgm:prSet/>
      <dgm:spPr/>
      <dgm:t>
        <a:bodyPr/>
        <a:lstStyle/>
        <a:p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大类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64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个指标选股模型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D46B6DF3-F89E-454B-BB5B-03D86F2F5AFC}" type="parTrans" cxnId="{B55DD64C-00B7-497B-AE47-0DA7201567F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D6310C3-F106-4FC2-BFD2-9466314F765E}" type="sibTrans" cxnId="{B55DD64C-00B7-497B-AE47-0DA7201567F4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D4E0150B-E6F0-4DC0-B5C3-47D54F60822C}" type="pres">
      <dgm:prSet presAssocID="{3626D2D2-F96F-4800-8223-501D612DE82B}" presName="cycleMatrixDiagram" presStyleCnt="0">
        <dgm:presLayoutVars>
          <dgm:chMax val="1"/>
          <dgm:dir val="rev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90A44B-CBA6-4041-8CD4-97EA46DF4771}" type="pres">
      <dgm:prSet presAssocID="{3626D2D2-F96F-4800-8223-501D612DE82B}" presName="children" presStyleCnt="0"/>
      <dgm:spPr/>
      <dgm:t>
        <a:bodyPr/>
        <a:lstStyle/>
        <a:p>
          <a:endParaRPr lang="zh-CN" altLang="en-US"/>
        </a:p>
      </dgm:t>
    </dgm:pt>
    <dgm:pt modelId="{36B2E37D-3D8F-4EA1-B6AD-A5794AB66CF9}" type="pres">
      <dgm:prSet presAssocID="{3626D2D2-F96F-4800-8223-501D612DE82B}" presName="child1group" presStyleCnt="0"/>
      <dgm:spPr/>
      <dgm:t>
        <a:bodyPr/>
        <a:lstStyle/>
        <a:p>
          <a:endParaRPr lang="zh-CN" altLang="en-US"/>
        </a:p>
      </dgm:t>
    </dgm:pt>
    <dgm:pt modelId="{E5F52BE0-E35F-42E9-B547-11AF421FEACE}" type="pres">
      <dgm:prSet presAssocID="{3626D2D2-F96F-4800-8223-501D612DE82B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1B69450B-8DDD-49B4-8F0C-922ED4D5CC5B}" type="pres">
      <dgm:prSet presAssocID="{3626D2D2-F96F-4800-8223-501D612DE82B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78C03-655E-49B8-82D4-213F02EA5022}" type="pres">
      <dgm:prSet presAssocID="{3626D2D2-F96F-4800-8223-501D612DE82B}" presName="child2group" presStyleCnt="0"/>
      <dgm:spPr/>
      <dgm:t>
        <a:bodyPr/>
        <a:lstStyle/>
        <a:p>
          <a:endParaRPr lang="zh-CN" altLang="en-US"/>
        </a:p>
      </dgm:t>
    </dgm:pt>
    <dgm:pt modelId="{72908B7C-756A-435D-948E-E3E4B9D629EF}" type="pres">
      <dgm:prSet presAssocID="{3626D2D2-F96F-4800-8223-501D612DE82B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4D78FD28-BE2B-4707-BFA2-10903DEFD894}" type="pres">
      <dgm:prSet presAssocID="{3626D2D2-F96F-4800-8223-501D612DE82B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FBE656-1FB9-4833-9574-018F4833F8BA}" type="pres">
      <dgm:prSet presAssocID="{3626D2D2-F96F-4800-8223-501D612DE82B}" presName="child3group" presStyleCnt="0"/>
      <dgm:spPr/>
      <dgm:t>
        <a:bodyPr/>
        <a:lstStyle/>
        <a:p>
          <a:endParaRPr lang="zh-CN" altLang="en-US"/>
        </a:p>
      </dgm:t>
    </dgm:pt>
    <dgm:pt modelId="{317107C0-D7D4-44DB-B2F2-98DFF00D1DB3}" type="pres">
      <dgm:prSet presAssocID="{3626D2D2-F96F-4800-8223-501D612DE82B}" presName="child3" presStyleLbl="bgAcc1" presStyleIdx="2" presStyleCnt="4" custLinFactNeighborX="1697" custLinFactNeighborY="1541"/>
      <dgm:spPr/>
      <dgm:t>
        <a:bodyPr/>
        <a:lstStyle/>
        <a:p>
          <a:endParaRPr lang="zh-CN" altLang="en-US"/>
        </a:p>
      </dgm:t>
    </dgm:pt>
    <dgm:pt modelId="{1115FD8E-F09F-45DE-9B5B-870C77CE1707}" type="pres">
      <dgm:prSet presAssocID="{3626D2D2-F96F-4800-8223-501D612DE82B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248A8B-AB5A-42F1-B0C3-8E78659570F1}" type="pres">
      <dgm:prSet presAssocID="{3626D2D2-F96F-4800-8223-501D612DE82B}" presName="child4group" presStyleCnt="0"/>
      <dgm:spPr/>
      <dgm:t>
        <a:bodyPr/>
        <a:lstStyle/>
        <a:p>
          <a:endParaRPr lang="zh-CN" altLang="en-US"/>
        </a:p>
      </dgm:t>
    </dgm:pt>
    <dgm:pt modelId="{E7B77C24-84DE-4873-9C8F-6334B6243C72}" type="pres">
      <dgm:prSet presAssocID="{3626D2D2-F96F-4800-8223-501D612DE82B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1BAD374F-3433-4544-936C-802F4599A634}" type="pres">
      <dgm:prSet presAssocID="{3626D2D2-F96F-4800-8223-501D612DE82B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8FB61-C04A-4B85-8835-61030A5C7B5C}" type="pres">
      <dgm:prSet presAssocID="{3626D2D2-F96F-4800-8223-501D612DE82B}" presName="childPlaceholder" presStyleCnt="0"/>
      <dgm:spPr/>
      <dgm:t>
        <a:bodyPr/>
        <a:lstStyle/>
        <a:p>
          <a:endParaRPr lang="zh-CN" altLang="en-US"/>
        </a:p>
      </dgm:t>
    </dgm:pt>
    <dgm:pt modelId="{6D6F9AD0-E4DE-409E-92D5-3149AD9B0E49}" type="pres">
      <dgm:prSet presAssocID="{3626D2D2-F96F-4800-8223-501D612DE82B}" presName="circle" presStyleCnt="0"/>
      <dgm:spPr/>
      <dgm:t>
        <a:bodyPr/>
        <a:lstStyle/>
        <a:p>
          <a:endParaRPr lang="zh-CN" altLang="en-US"/>
        </a:p>
      </dgm:t>
    </dgm:pt>
    <dgm:pt modelId="{727DD04E-858C-4D57-9982-9E8CE114AC8C}" type="pres">
      <dgm:prSet presAssocID="{3626D2D2-F96F-4800-8223-501D612DE82B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10358D-0B1D-47E6-8529-F0063E3FA45E}" type="pres">
      <dgm:prSet presAssocID="{3626D2D2-F96F-4800-8223-501D612DE82B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A6DCED-EF50-41E4-942B-A9E0B4CC91F5}" type="pres">
      <dgm:prSet presAssocID="{3626D2D2-F96F-4800-8223-501D612DE82B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75A136-BFEB-4E12-A7E2-F02EE0D85213}" type="pres">
      <dgm:prSet presAssocID="{3626D2D2-F96F-4800-8223-501D612DE82B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94350F-99AD-4F84-B8DC-EB8E3F23717C}" type="pres">
      <dgm:prSet presAssocID="{3626D2D2-F96F-4800-8223-501D612DE82B}" presName="quadrantPlaceholder" presStyleCnt="0"/>
      <dgm:spPr/>
      <dgm:t>
        <a:bodyPr/>
        <a:lstStyle/>
        <a:p>
          <a:endParaRPr lang="zh-CN" altLang="en-US"/>
        </a:p>
      </dgm:t>
    </dgm:pt>
    <dgm:pt modelId="{7D772A23-9FB6-4ADD-B99B-2AFFFE2B9121}" type="pres">
      <dgm:prSet presAssocID="{3626D2D2-F96F-4800-8223-501D612DE82B}" presName="center1" presStyleLbl="fgShp" presStyleIdx="0" presStyleCnt="2"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668724C5-772F-405B-AFE5-FD25760F8445}" type="pres">
      <dgm:prSet presAssocID="{3626D2D2-F96F-4800-8223-501D612DE82B}" presName="center2" presStyleLbl="fgShp" presStyleIdx="1" presStyleCnt="2"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</dgm:ptLst>
  <dgm:cxnLst>
    <dgm:cxn modelId="{6CA67E69-F0A5-43E2-B114-52267DE96FAC}" srcId="{3626D2D2-F96F-4800-8223-501D612DE82B}" destId="{F9B518B2-50AA-4F2E-ACF8-9600E026FCBD}" srcOrd="3" destOrd="0" parTransId="{0E749DE5-9404-4528-A157-DF624476D16B}" sibTransId="{0D691A6F-8B73-4E20-A54C-284A96829701}"/>
    <dgm:cxn modelId="{11C7B243-1CB4-493F-BEB2-F4D8DFB0820C}" type="presOf" srcId="{DB484B14-506B-45AD-B433-48894776D3B7}" destId="{81A6DCED-EF50-41E4-942B-A9E0B4CC91F5}" srcOrd="0" destOrd="0" presId="urn:microsoft.com/office/officeart/2005/8/layout/cycle4#1"/>
    <dgm:cxn modelId="{3C642AAA-D36A-4135-A368-F36C90F0CDDA}" type="presOf" srcId="{F9B518B2-50AA-4F2E-ACF8-9600E026FCBD}" destId="{9A75A136-BFEB-4E12-A7E2-F02EE0D85213}" srcOrd="0" destOrd="0" presId="urn:microsoft.com/office/officeart/2005/8/layout/cycle4#1"/>
    <dgm:cxn modelId="{A5CEF74D-F46B-4B09-9697-891BDF5A9FDB}" srcId="{882B5E80-4F99-4A96-9865-F071E42FF75A}" destId="{ACD8E620-09FF-4C67-8AB9-EB8C938921F3}" srcOrd="0" destOrd="0" parTransId="{034A6799-5A5C-464D-84E8-AA60B988C245}" sibTransId="{E09C69B3-2286-4D57-957B-D7152B30C591}"/>
    <dgm:cxn modelId="{D7D7A87A-ADC4-4183-95A6-5674B8D02916}" srcId="{3626D2D2-F96F-4800-8223-501D612DE82B}" destId="{DB484B14-506B-45AD-B433-48894776D3B7}" srcOrd="2" destOrd="0" parTransId="{246267BC-0BA1-4079-BCB6-0E04433729E3}" sibTransId="{581F348D-9794-4522-9DE8-E78B1D112B39}"/>
    <dgm:cxn modelId="{A3F4057F-D750-4BEE-918B-7FAC9175EED4}" srcId="{F9B518B2-50AA-4F2E-ACF8-9600E026FCBD}" destId="{FAF3DC9C-7B9B-47C1-AB91-68EED624DB00}" srcOrd="0" destOrd="0" parTransId="{40264356-6B97-4CA3-AFDA-280D2D181755}" sibTransId="{95397C6B-76D3-4242-905C-F32AB845D09D}"/>
    <dgm:cxn modelId="{3EEF5592-7B1F-4961-9931-A55ABDC3C125}" type="presOf" srcId="{FAF3DC9C-7B9B-47C1-AB91-68EED624DB00}" destId="{E7B77C24-84DE-4873-9C8F-6334B6243C72}" srcOrd="0" destOrd="0" presId="urn:microsoft.com/office/officeart/2005/8/layout/cycle4#1"/>
    <dgm:cxn modelId="{A62C8297-6A95-4560-B1DA-D3AA7A51F442}" type="presOf" srcId="{C44BD66F-259B-4FB0-8B04-CD703B8C127F}" destId="{E5F52BE0-E35F-42E9-B547-11AF421FEACE}" srcOrd="0" destOrd="0" presId="urn:microsoft.com/office/officeart/2005/8/layout/cycle4#1"/>
    <dgm:cxn modelId="{E710F56F-E058-4824-B323-4DF7E2FED46B}" srcId="{DB484B14-506B-45AD-B433-48894776D3B7}" destId="{0C70B9DE-B809-4E4A-8CBC-AC22B1807198}" srcOrd="0" destOrd="0" parTransId="{0D1398FF-AD31-4674-B948-0053D5516FC4}" sibTransId="{2D948B64-9B61-4B55-B4FA-56A83C64DE81}"/>
    <dgm:cxn modelId="{A8DCCA21-81E0-4F38-8A74-3CE9863CA27A}" type="presOf" srcId="{ACD8E620-09FF-4C67-8AB9-EB8C938921F3}" destId="{72908B7C-756A-435D-948E-E3E4B9D629EF}" srcOrd="0" destOrd="0" presId="urn:microsoft.com/office/officeart/2005/8/layout/cycle4#1"/>
    <dgm:cxn modelId="{7AA17A8F-72ED-4848-8817-626AD8F5E388}" type="presOf" srcId="{5EFC6360-DECE-4BFF-931B-39B4B8D2B037}" destId="{727DD04E-858C-4D57-9982-9E8CE114AC8C}" srcOrd="0" destOrd="0" presId="urn:microsoft.com/office/officeart/2005/8/layout/cycle4#1"/>
    <dgm:cxn modelId="{8A281013-F48E-4E84-A3D8-6AA159A5B94B}" srcId="{3626D2D2-F96F-4800-8223-501D612DE82B}" destId="{882B5E80-4F99-4A96-9865-F071E42FF75A}" srcOrd="1" destOrd="0" parTransId="{EFF75EC0-7C5A-473C-BDB2-AEF63E08092F}" sibTransId="{4F3CB14D-DD1A-441B-A829-A3C27300B959}"/>
    <dgm:cxn modelId="{CEE4FADD-DB50-4CEC-B28F-4DDE2AE5E897}" type="presOf" srcId="{FAF3DC9C-7B9B-47C1-AB91-68EED624DB00}" destId="{1BAD374F-3433-4544-936C-802F4599A634}" srcOrd="1" destOrd="0" presId="urn:microsoft.com/office/officeart/2005/8/layout/cycle4#1"/>
    <dgm:cxn modelId="{7487575C-0618-4D7A-AD5A-39D1D8A33107}" type="presOf" srcId="{D4BD6FBE-D1E2-436B-81D6-BF3E10FF5791}" destId="{1BAD374F-3433-4544-936C-802F4599A634}" srcOrd="1" destOrd="1" presId="urn:microsoft.com/office/officeart/2005/8/layout/cycle4#1"/>
    <dgm:cxn modelId="{0AA66BAF-EFAF-44AA-B745-2047F23EC1D4}" type="presOf" srcId="{84FA9335-345E-4452-A756-04BACC654072}" destId="{1BAD374F-3433-4544-936C-802F4599A634}" srcOrd="1" destOrd="2" presId="urn:microsoft.com/office/officeart/2005/8/layout/cycle4#1"/>
    <dgm:cxn modelId="{B55DD64C-00B7-497B-AE47-0DA7201567F4}" srcId="{F9B518B2-50AA-4F2E-ACF8-9600E026FCBD}" destId="{84FA9335-345E-4452-A756-04BACC654072}" srcOrd="2" destOrd="0" parTransId="{D46B6DF3-F89E-454B-BB5B-03D86F2F5AFC}" sibTransId="{5D6310C3-F106-4FC2-BFD2-9466314F765E}"/>
    <dgm:cxn modelId="{86682DF0-18E4-4F88-9CD1-C0B617B9F67E}" type="presOf" srcId="{D4BD6FBE-D1E2-436B-81D6-BF3E10FF5791}" destId="{E7B77C24-84DE-4873-9C8F-6334B6243C72}" srcOrd="0" destOrd="1" presId="urn:microsoft.com/office/officeart/2005/8/layout/cycle4#1"/>
    <dgm:cxn modelId="{293BAE53-F649-4C02-9BEE-0EAD63C2EF3D}" type="presOf" srcId="{3626D2D2-F96F-4800-8223-501D612DE82B}" destId="{D4E0150B-E6F0-4DC0-B5C3-47D54F60822C}" srcOrd="0" destOrd="0" presId="urn:microsoft.com/office/officeart/2005/8/layout/cycle4#1"/>
    <dgm:cxn modelId="{A5AAE65C-AAC6-48BE-8D16-8C27963D7AEC}" type="presOf" srcId="{882B5E80-4F99-4A96-9865-F071E42FF75A}" destId="{E510358D-0B1D-47E6-8529-F0063E3FA45E}" srcOrd="0" destOrd="0" presId="urn:microsoft.com/office/officeart/2005/8/layout/cycle4#1"/>
    <dgm:cxn modelId="{C83FC365-842F-49AE-A75F-77E7E57B653E}" srcId="{5EFC6360-DECE-4BFF-931B-39B4B8D2B037}" destId="{C44BD66F-259B-4FB0-8B04-CD703B8C127F}" srcOrd="0" destOrd="0" parTransId="{DCBF93D4-9AAF-45BD-8945-A094A65DDF01}" sibTransId="{F59CF3F5-D294-470F-AD9F-BE772796C65C}"/>
    <dgm:cxn modelId="{BFD6EB9F-45A6-4E1A-B66C-9A045DB4D9E4}" type="presOf" srcId="{0C70B9DE-B809-4E4A-8CBC-AC22B1807198}" destId="{317107C0-D7D4-44DB-B2F2-98DFF00D1DB3}" srcOrd="0" destOrd="0" presId="urn:microsoft.com/office/officeart/2005/8/layout/cycle4#1"/>
    <dgm:cxn modelId="{47519E6C-3DC7-4B58-8963-2625DD796F1E}" type="presOf" srcId="{0C70B9DE-B809-4E4A-8CBC-AC22B1807198}" destId="{1115FD8E-F09F-45DE-9B5B-870C77CE1707}" srcOrd="1" destOrd="0" presId="urn:microsoft.com/office/officeart/2005/8/layout/cycle4#1"/>
    <dgm:cxn modelId="{8A46E130-A5F1-4B86-90AE-34400A05F90A}" type="presOf" srcId="{C44BD66F-259B-4FB0-8B04-CD703B8C127F}" destId="{1B69450B-8DDD-49B4-8F0C-922ED4D5CC5B}" srcOrd="1" destOrd="0" presId="urn:microsoft.com/office/officeart/2005/8/layout/cycle4#1"/>
    <dgm:cxn modelId="{0D7A6EA0-4556-4C83-AE2E-1815D13EA788}" srcId="{F9B518B2-50AA-4F2E-ACF8-9600E026FCBD}" destId="{D4BD6FBE-D1E2-436B-81D6-BF3E10FF5791}" srcOrd="1" destOrd="0" parTransId="{D9E7CAF6-7D4A-4CAB-BDA5-7323EFAC17B3}" sibTransId="{2F872D25-271A-411C-8C2E-A3C8BA084103}"/>
    <dgm:cxn modelId="{217D5740-2A33-4A58-B9A5-FE6D42A3C8B6}" srcId="{3626D2D2-F96F-4800-8223-501D612DE82B}" destId="{5EFC6360-DECE-4BFF-931B-39B4B8D2B037}" srcOrd="0" destOrd="0" parTransId="{D94DFBBA-A629-4C8B-BA47-B97B7A94DED8}" sibTransId="{EE163938-D548-455E-AE58-7364E5E8A76E}"/>
    <dgm:cxn modelId="{39655998-F4A7-4B70-9FBC-3558BAB8DC76}" srcId="{3626D2D2-F96F-4800-8223-501D612DE82B}" destId="{E870636B-C814-4968-B89E-AA2A6CB28984}" srcOrd="4" destOrd="0" parTransId="{1D42E912-729C-4D5D-A6F1-5EA8C3193518}" sibTransId="{2C43A299-3A01-421F-9BE2-7EBCF2A63D14}"/>
    <dgm:cxn modelId="{7887B950-F75A-43F4-9103-147CA25EA704}" type="presOf" srcId="{84FA9335-345E-4452-A756-04BACC654072}" destId="{E7B77C24-84DE-4873-9C8F-6334B6243C72}" srcOrd="0" destOrd="2" presId="urn:microsoft.com/office/officeart/2005/8/layout/cycle4#1"/>
    <dgm:cxn modelId="{08C25EE6-161B-4E04-B074-13BACA30F4D9}" type="presOf" srcId="{ACD8E620-09FF-4C67-8AB9-EB8C938921F3}" destId="{4D78FD28-BE2B-4707-BFA2-10903DEFD894}" srcOrd="1" destOrd="0" presId="urn:microsoft.com/office/officeart/2005/8/layout/cycle4#1"/>
    <dgm:cxn modelId="{B2CF53A8-4D1C-446A-88F4-91472CFE215E}" type="presParOf" srcId="{D4E0150B-E6F0-4DC0-B5C3-47D54F60822C}" destId="{E990A44B-CBA6-4041-8CD4-97EA46DF4771}" srcOrd="0" destOrd="0" presId="urn:microsoft.com/office/officeart/2005/8/layout/cycle4#1"/>
    <dgm:cxn modelId="{30D1DDEF-1A68-47D0-968C-1F799E68F4BF}" type="presParOf" srcId="{E990A44B-CBA6-4041-8CD4-97EA46DF4771}" destId="{36B2E37D-3D8F-4EA1-B6AD-A5794AB66CF9}" srcOrd="0" destOrd="0" presId="urn:microsoft.com/office/officeart/2005/8/layout/cycle4#1"/>
    <dgm:cxn modelId="{7CD403C8-3F9C-47B0-9692-9B8AA30565AB}" type="presParOf" srcId="{36B2E37D-3D8F-4EA1-B6AD-A5794AB66CF9}" destId="{E5F52BE0-E35F-42E9-B547-11AF421FEACE}" srcOrd="0" destOrd="0" presId="urn:microsoft.com/office/officeart/2005/8/layout/cycle4#1"/>
    <dgm:cxn modelId="{62F3DA18-C707-4281-B618-B8C66EDE76CB}" type="presParOf" srcId="{36B2E37D-3D8F-4EA1-B6AD-A5794AB66CF9}" destId="{1B69450B-8DDD-49B4-8F0C-922ED4D5CC5B}" srcOrd="1" destOrd="0" presId="urn:microsoft.com/office/officeart/2005/8/layout/cycle4#1"/>
    <dgm:cxn modelId="{F4E3B482-B378-44C4-95C6-E11B56C536D8}" type="presParOf" srcId="{E990A44B-CBA6-4041-8CD4-97EA46DF4771}" destId="{C5E78C03-655E-49B8-82D4-213F02EA5022}" srcOrd="1" destOrd="0" presId="urn:microsoft.com/office/officeart/2005/8/layout/cycle4#1"/>
    <dgm:cxn modelId="{57DD3651-C1BB-419E-B63D-3793E5FD696C}" type="presParOf" srcId="{C5E78C03-655E-49B8-82D4-213F02EA5022}" destId="{72908B7C-756A-435D-948E-E3E4B9D629EF}" srcOrd="0" destOrd="0" presId="urn:microsoft.com/office/officeart/2005/8/layout/cycle4#1"/>
    <dgm:cxn modelId="{C75B5DCB-933C-42E2-9D45-08090F5DF679}" type="presParOf" srcId="{C5E78C03-655E-49B8-82D4-213F02EA5022}" destId="{4D78FD28-BE2B-4707-BFA2-10903DEFD894}" srcOrd="1" destOrd="0" presId="urn:microsoft.com/office/officeart/2005/8/layout/cycle4#1"/>
    <dgm:cxn modelId="{E8697070-87C0-46E0-AE11-9D0351D42260}" type="presParOf" srcId="{E990A44B-CBA6-4041-8CD4-97EA46DF4771}" destId="{F6FBE656-1FB9-4833-9574-018F4833F8BA}" srcOrd="2" destOrd="0" presId="urn:microsoft.com/office/officeart/2005/8/layout/cycle4#1"/>
    <dgm:cxn modelId="{933C85CB-6A27-4F80-A45D-E5D2ED88A31B}" type="presParOf" srcId="{F6FBE656-1FB9-4833-9574-018F4833F8BA}" destId="{317107C0-D7D4-44DB-B2F2-98DFF00D1DB3}" srcOrd="0" destOrd="0" presId="urn:microsoft.com/office/officeart/2005/8/layout/cycle4#1"/>
    <dgm:cxn modelId="{FBACFA01-D98F-4109-8478-F85D6A98470A}" type="presParOf" srcId="{F6FBE656-1FB9-4833-9574-018F4833F8BA}" destId="{1115FD8E-F09F-45DE-9B5B-870C77CE1707}" srcOrd="1" destOrd="0" presId="urn:microsoft.com/office/officeart/2005/8/layout/cycle4#1"/>
    <dgm:cxn modelId="{D9911AC4-DA46-42F8-A725-50E016F10B15}" type="presParOf" srcId="{E990A44B-CBA6-4041-8CD4-97EA46DF4771}" destId="{74248A8B-AB5A-42F1-B0C3-8E78659570F1}" srcOrd="3" destOrd="0" presId="urn:microsoft.com/office/officeart/2005/8/layout/cycle4#1"/>
    <dgm:cxn modelId="{4EF454FD-3A59-4C2B-A2B7-083C9F88179C}" type="presParOf" srcId="{74248A8B-AB5A-42F1-B0C3-8E78659570F1}" destId="{E7B77C24-84DE-4873-9C8F-6334B6243C72}" srcOrd="0" destOrd="0" presId="urn:microsoft.com/office/officeart/2005/8/layout/cycle4#1"/>
    <dgm:cxn modelId="{12C8A2BD-DA8A-4979-ABF4-3C0B5F01A8FB}" type="presParOf" srcId="{74248A8B-AB5A-42F1-B0C3-8E78659570F1}" destId="{1BAD374F-3433-4544-936C-802F4599A634}" srcOrd="1" destOrd="0" presId="urn:microsoft.com/office/officeart/2005/8/layout/cycle4#1"/>
    <dgm:cxn modelId="{B1B4CFF0-B697-4678-AD2E-E0088AA653D8}" type="presParOf" srcId="{E990A44B-CBA6-4041-8CD4-97EA46DF4771}" destId="{7ED8FB61-C04A-4B85-8835-61030A5C7B5C}" srcOrd="4" destOrd="0" presId="urn:microsoft.com/office/officeart/2005/8/layout/cycle4#1"/>
    <dgm:cxn modelId="{5C0C3DD0-CCD4-442B-AC80-620E709FD8D6}" type="presParOf" srcId="{D4E0150B-E6F0-4DC0-B5C3-47D54F60822C}" destId="{6D6F9AD0-E4DE-409E-92D5-3149AD9B0E49}" srcOrd="1" destOrd="0" presId="urn:microsoft.com/office/officeart/2005/8/layout/cycle4#1"/>
    <dgm:cxn modelId="{7957AF58-2046-4680-BBB5-57D2A9916C2C}" type="presParOf" srcId="{6D6F9AD0-E4DE-409E-92D5-3149AD9B0E49}" destId="{727DD04E-858C-4D57-9982-9E8CE114AC8C}" srcOrd="0" destOrd="0" presId="urn:microsoft.com/office/officeart/2005/8/layout/cycle4#1"/>
    <dgm:cxn modelId="{685154C0-876E-492B-94E2-9712F0ED8B29}" type="presParOf" srcId="{6D6F9AD0-E4DE-409E-92D5-3149AD9B0E49}" destId="{E510358D-0B1D-47E6-8529-F0063E3FA45E}" srcOrd="1" destOrd="0" presId="urn:microsoft.com/office/officeart/2005/8/layout/cycle4#1"/>
    <dgm:cxn modelId="{C8388B11-8A5B-44A4-B292-1E2898AA0F9B}" type="presParOf" srcId="{6D6F9AD0-E4DE-409E-92D5-3149AD9B0E49}" destId="{81A6DCED-EF50-41E4-942B-A9E0B4CC91F5}" srcOrd="2" destOrd="0" presId="urn:microsoft.com/office/officeart/2005/8/layout/cycle4#1"/>
    <dgm:cxn modelId="{33BB5688-12A4-4958-9416-2CBC35A7AF9B}" type="presParOf" srcId="{6D6F9AD0-E4DE-409E-92D5-3149AD9B0E49}" destId="{9A75A136-BFEB-4E12-A7E2-F02EE0D85213}" srcOrd="3" destOrd="0" presId="urn:microsoft.com/office/officeart/2005/8/layout/cycle4#1"/>
    <dgm:cxn modelId="{BEC8185A-3884-4FD8-AC87-6CAE7A924832}" type="presParOf" srcId="{6D6F9AD0-E4DE-409E-92D5-3149AD9B0E49}" destId="{9794350F-99AD-4F84-B8DC-EB8E3F23717C}" srcOrd="4" destOrd="0" presId="urn:microsoft.com/office/officeart/2005/8/layout/cycle4#1"/>
    <dgm:cxn modelId="{AB891315-DCD0-4A5D-BEB8-736634A66437}" type="presParOf" srcId="{D4E0150B-E6F0-4DC0-B5C3-47D54F60822C}" destId="{7D772A23-9FB6-4ADD-B99B-2AFFFE2B9121}" srcOrd="2" destOrd="0" presId="urn:microsoft.com/office/officeart/2005/8/layout/cycle4#1"/>
    <dgm:cxn modelId="{DE72A9BC-EA40-4DD5-82EA-79E3B2532C08}" type="presParOf" srcId="{D4E0150B-E6F0-4DC0-B5C3-47D54F60822C}" destId="{668724C5-772F-405B-AFE5-FD25760F8445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107C0-D7D4-44DB-B2F2-98DFF00D1DB3}">
      <dsp:nvSpPr>
        <dsp:cNvPr id="0" name=""/>
        <dsp:cNvSpPr/>
      </dsp:nvSpPr>
      <dsp:spPr>
        <a:xfrm>
          <a:off x="796768" y="3206137"/>
          <a:ext cx="2329164" cy="1508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 矩阵式数据存储格式，可直接用于计算。内置连续合约代码，且可自定义主力连续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29911" y="3616473"/>
        <a:ext cx="1564129" cy="1065291"/>
      </dsp:txXfrm>
    </dsp:sp>
    <dsp:sp modelId="{E7B77C24-84DE-4873-9C8F-6334B6243C72}">
      <dsp:nvSpPr>
        <dsp:cNvPr id="0" name=""/>
        <dsp:cNvSpPr/>
      </dsp:nvSpPr>
      <dsp:spPr>
        <a:xfrm>
          <a:off x="4557458" y="3206137"/>
          <a:ext cx="2329164" cy="1508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8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大类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96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个技术指标函数</a:t>
          </a:r>
          <a:endParaRPr lang="en-US" altLang="zh-CN" sz="1000" kern="1200" dirty="0" smtClean="0">
            <a:latin typeface="微软雅黑" pitchFamily="34" charset="-122"/>
            <a:ea typeface="微软雅黑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大类</a:t>
          </a: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64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个指标选股模型</a:t>
          </a:r>
          <a:endParaRPr lang="en-US" altLang="zh-CN" sz="10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5289351" y="3616473"/>
        <a:ext cx="1564129" cy="1065291"/>
      </dsp:txXfrm>
    </dsp:sp>
    <dsp:sp modelId="{72908B7C-756A-435D-948E-E3E4B9D629EF}">
      <dsp:nvSpPr>
        <dsp:cNvPr id="0" name=""/>
        <dsp:cNvSpPr/>
      </dsp:nvSpPr>
      <dsp:spPr>
        <a:xfrm>
          <a:off x="757242" y="0"/>
          <a:ext cx="2329164" cy="1508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使用数据字段区分量化因子、风控因子和行情数据，交易标的覆盖全市场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90385" y="33143"/>
        <a:ext cx="1564129" cy="1065291"/>
      </dsp:txXfrm>
    </dsp:sp>
    <dsp:sp modelId="{E5F52BE0-E35F-42E9-B547-11AF421FEACE}">
      <dsp:nvSpPr>
        <dsp:cNvPr id="0" name=""/>
        <dsp:cNvSpPr/>
      </dsp:nvSpPr>
      <dsp:spPr>
        <a:xfrm>
          <a:off x="4557458" y="0"/>
          <a:ext cx="2329164" cy="1508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增量提取，自动扩展已有数据矩阵，提升数据提取效率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9351" y="33143"/>
        <a:ext cx="1564129" cy="1065291"/>
      </dsp:txXfrm>
    </dsp:sp>
    <dsp:sp modelId="{727DD04E-858C-4D57-9982-9E8CE114AC8C}">
      <dsp:nvSpPr>
        <dsp:cNvPr id="0" name=""/>
        <dsp:cNvSpPr/>
      </dsp:nvSpPr>
      <dsp:spPr>
        <a:xfrm rot="5400000">
          <a:off x="3869082" y="268749"/>
          <a:ext cx="2041555" cy="2041555"/>
        </a:xfrm>
        <a:prstGeom prst="pieWedg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基于聚类算法的数据缓存技术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3869082" y="866707"/>
        <a:ext cx="1443597" cy="1443597"/>
      </dsp:txXfrm>
    </dsp:sp>
    <dsp:sp modelId="{E510358D-0B1D-47E6-8529-F0063E3FA45E}">
      <dsp:nvSpPr>
        <dsp:cNvPr id="0" name=""/>
        <dsp:cNvSpPr/>
      </dsp:nvSpPr>
      <dsp:spPr>
        <a:xfrm>
          <a:off x="1733228" y="268749"/>
          <a:ext cx="2041555" cy="2041555"/>
        </a:xfrm>
        <a:prstGeom prst="pieWedg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统一的数据提取函数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31186" y="866707"/>
        <a:ext cx="1443597" cy="1443597"/>
      </dsp:txXfrm>
    </dsp:sp>
    <dsp:sp modelId="{81A6DCED-EF50-41E4-942B-A9E0B4CC91F5}">
      <dsp:nvSpPr>
        <dsp:cNvPr id="0" name=""/>
        <dsp:cNvSpPr/>
      </dsp:nvSpPr>
      <dsp:spPr>
        <a:xfrm rot="16200000">
          <a:off x="1733228" y="2404603"/>
          <a:ext cx="2041555" cy="2041555"/>
        </a:xfrm>
        <a:prstGeom prst="pieWedg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矩阵式存储自定义主力合约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2331186" y="2404603"/>
        <a:ext cx="1443597" cy="1443597"/>
      </dsp:txXfrm>
    </dsp:sp>
    <dsp:sp modelId="{9A75A136-BFEB-4E12-A7E2-F02EE0D85213}">
      <dsp:nvSpPr>
        <dsp:cNvPr id="0" name=""/>
        <dsp:cNvSpPr/>
      </dsp:nvSpPr>
      <dsp:spPr>
        <a:xfrm rot="10800000">
          <a:off x="3869082" y="2404603"/>
          <a:ext cx="2041555" cy="2041555"/>
        </a:xfrm>
        <a:prstGeom prst="pieWedg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全面的技术指标函数库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10800000">
        <a:off x="3869082" y="2404603"/>
        <a:ext cx="1443597" cy="1443597"/>
      </dsp:txXfrm>
    </dsp:sp>
    <dsp:sp modelId="{7D772A23-9FB6-4ADD-B99B-2AFFFE2B9121}">
      <dsp:nvSpPr>
        <dsp:cNvPr id="0" name=""/>
        <dsp:cNvSpPr/>
      </dsp:nvSpPr>
      <dsp:spPr>
        <a:xfrm rot="10800000">
          <a:off x="3469493" y="1933112"/>
          <a:ext cx="704878" cy="612938"/>
        </a:xfrm>
        <a:prstGeom prst="leftCircularArrow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8724C5-772F-405B-AFE5-FD25760F8445}">
      <dsp:nvSpPr>
        <dsp:cNvPr id="0" name=""/>
        <dsp:cNvSpPr/>
      </dsp:nvSpPr>
      <dsp:spPr>
        <a:xfrm>
          <a:off x="3469493" y="2168857"/>
          <a:ext cx="704878" cy="612938"/>
        </a:xfrm>
        <a:prstGeom prst="leftCircularArrow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bj6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774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bj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7745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bj4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774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bj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0774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379A-1BF7-4D4D-9F2B-D3CB28BE10AE}" type="datetimeFigureOut">
              <a:rPr lang="zh-CN" altLang="en-US" smtClean="0"/>
              <a:pPr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103D7-6477-45F4-907B-A30791202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bj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745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n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2628900" cy="6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直角上箭头 3"/>
          <p:cNvSpPr/>
          <p:nvPr/>
        </p:nvSpPr>
        <p:spPr>
          <a:xfrm rot="5400000">
            <a:off x="1535885" y="2250273"/>
            <a:ext cx="928694" cy="1000132"/>
          </a:xfrm>
          <a:prstGeom prst="bent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88486"/>
            <a:ext cx="5513040" cy="440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449144" cy="515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93666" y="1454512"/>
            <a:ext cx="2428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策略回验时，每过</a:t>
            </a:r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bar</a:t>
            </a:r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将进行一次投资决策，计算目标持仓。</a:t>
            </a:r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bar</a:t>
            </a:r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的大小取决于计算收益率周期频率</a:t>
            </a:r>
            <a:endParaRPr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3666" y="2252875"/>
            <a:ext cx="3215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可选</a:t>
            </a:r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tick,1s,2s,3,s,4s,5s,6s,10s,12s,15s20s,30s</a:t>
            </a:r>
          </a:p>
          <a:p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1min,3min,5min,5min,15min</a:t>
            </a:r>
            <a:r>
              <a:rPr lang="en-US" altLang="zh-C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1day</a:t>
            </a:r>
            <a:endParaRPr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2020" y="3210126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可选</a:t>
            </a: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股票交易时间</a:t>
            </a: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股指期货交易时间</a:t>
            </a: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商品期货交易时间</a:t>
            </a: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00835" y="252692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可选</a:t>
            </a: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投组权重，投组目标持仓，委托</a:t>
            </a:r>
            <a:r>
              <a:rPr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单</a:t>
            </a:r>
            <a:endParaRPr lang="zh-CN" alt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4751" y="270843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可选</a:t>
            </a: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交易日、工作日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36845"/>
            <a:ext cx="5985520" cy="478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547664" y="2567754"/>
            <a:ext cx="936104" cy="318402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27784" y="2558112"/>
            <a:ext cx="1296144" cy="300638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99528" y="2924944"/>
            <a:ext cx="3296408" cy="285182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211960" y="2564904"/>
            <a:ext cx="1728192" cy="285182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67944" y="2924944"/>
            <a:ext cx="1944216" cy="285182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3" grpId="0" animBg="1"/>
      <p:bldP spid="3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09" y="1229883"/>
            <a:ext cx="67056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763688" y="2708920"/>
            <a:ext cx="928694" cy="214314"/>
          </a:xfrm>
          <a:prstGeom prst="round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63688" y="2923234"/>
            <a:ext cx="928694" cy="214314"/>
          </a:xfrm>
          <a:prstGeom prst="round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07704" y="3556306"/>
            <a:ext cx="4929222" cy="357190"/>
          </a:xfrm>
          <a:prstGeom prst="round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34777"/>
            <a:ext cx="67056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86" y="1731615"/>
            <a:ext cx="57340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>
            <a:off x="5857884" y="2143116"/>
            <a:ext cx="285752" cy="28575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12" y="20716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策略编辑器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4896544" cy="552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6" y="1124744"/>
            <a:ext cx="9241009" cy="550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8103242" y="1844824"/>
            <a:ext cx="357190" cy="1080120"/>
          </a:xfrm>
          <a:prstGeom prst="round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743202" y="1844824"/>
            <a:ext cx="357190" cy="1080120"/>
          </a:xfrm>
          <a:prstGeom prst="round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75614"/>
            <a:ext cx="9107488" cy="542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，，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214422"/>
            <a:ext cx="3000364" cy="357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直角上箭头 3"/>
          <p:cNvSpPr/>
          <p:nvPr/>
        </p:nvSpPr>
        <p:spPr>
          <a:xfrm rot="5400000">
            <a:off x="2821769" y="1750207"/>
            <a:ext cx="928694" cy="1000132"/>
          </a:xfrm>
          <a:prstGeom prst="bent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文框 4"/>
          <p:cNvSpPr/>
          <p:nvPr/>
        </p:nvSpPr>
        <p:spPr>
          <a:xfrm>
            <a:off x="2500298" y="1142984"/>
            <a:ext cx="714380" cy="50006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42983"/>
            <a:ext cx="4588564" cy="542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bj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745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8926" y="428604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数据      策略      交易 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6033"/>
            <a:ext cx="10082785" cy="450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C:\Documents and Settings\Administrator\Application Data\Tencent\Users\303184389\QQ\WinTemp\RichOle\(B@76AN75{V4OZ8Y%QD@UX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2647950" cy="5905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72066" y="135729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系统管理员沙箱回测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55" y="1733269"/>
            <a:ext cx="8310016" cy="496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6228184" y="2351730"/>
            <a:ext cx="1415650" cy="35719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6429388" y="1785926"/>
            <a:ext cx="214314" cy="28575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上箭头 9"/>
          <p:cNvSpPr/>
          <p:nvPr/>
        </p:nvSpPr>
        <p:spPr>
          <a:xfrm rot="10800000" flipH="1">
            <a:off x="7358082" y="1500174"/>
            <a:ext cx="285752" cy="642942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1714480" y="1714488"/>
            <a:ext cx="214314" cy="214314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963472" cy="532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9035480" cy="540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阶梯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2571744"/>
            <a:ext cx="7858190" cy="3786213"/>
          </a:xfrm>
          <a:prstGeom prst="rect">
            <a:avLst/>
          </a:prstGeom>
        </p:spPr>
      </p:pic>
      <p:pic>
        <p:nvPicPr>
          <p:cNvPr id="3" name="图片 2" descr="图标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4500570"/>
            <a:ext cx="3023141" cy="22002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7554" y="46434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628" y="37861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盯市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12" y="30003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绩效分析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14348" y="1714488"/>
            <a:ext cx="3714776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展示产品下面每个策略的绩效状况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14348" y="2500306"/>
            <a:ext cx="2571768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实时监控程序交易状况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4348" y="3286124"/>
            <a:ext cx="3714776" cy="4286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设置产品，绑定交易账号及策略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 rot="10800000">
            <a:off x="2000232" y="3000372"/>
            <a:ext cx="214314" cy="21431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rot="10800000">
            <a:off x="2000232" y="2214554"/>
            <a:ext cx="214314" cy="21431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Documents and Settings\Administrator\Application Data\Tencent\Users\303184389\QQ\WinTemp\RichOle\WRZ]7Z81H25XVCBML3WG67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1962150" cy="58102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14348" y="1714488"/>
            <a:ext cx="714380" cy="2857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上箭头 7"/>
          <p:cNvSpPr/>
          <p:nvPr/>
        </p:nvSpPr>
        <p:spPr>
          <a:xfrm rot="5400000">
            <a:off x="1321571" y="1893083"/>
            <a:ext cx="857256" cy="1357322"/>
          </a:xfrm>
          <a:prstGeom prst="bentUpArrow">
            <a:avLst>
              <a:gd name="adj1" fmla="val 12314"/>
              <a:gd name="adj2" fmla="val 16070"/>
              <a:gd name="adj3" fmla="val 2003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286512" y="2571744"/>
            <a:ext cx="857256" cy="500066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7286644" y="2714620"/>
            <a:ext cx="500066" cy="21431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71108"/>
            <a:ext cx="6178457" cy="445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直角上箭头 11"/>
          <p:cNvSpPr/>
          <p:nvPr/>
        </p:nvSpPr>
        <p:spPr>
          <a:xfrm rot="10800000" flipH="1">
            <a:off x="5940152" y="1785926"/>
            <a:ext cx="1988537" cy="428628"/>
          </a:xfrm>
          <a:prstGeom prst="bentUp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3" y="1268760"/>
            <a:ext cx="5454817" cy="41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749" y="2564904"/>
            <a:ext cx="3491880" cy="136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77" y="1548382"/>
            <a:ext cx="5463469" cy="393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5004048" y="3356992"/>
            <a:ext cx="288032" cy="368424"/>
          </a:xfrm>
          <a:prstGeom prst="roundRect">
            <a:avLst/>
          </a:prstGeom>
          <a:noFill/>
          <a:ln w="508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 descr="C:\Documents and Settings\Administrator\Application Data\Tencent\Users\303184389\QQ\WinTemp\RichOle\C{V)GI_NDY9_BW6QF]5R(LJ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42950" cy="381000"/>
          </a:xfrm>
          <a:prstGeom prst="rect">
            <a:avLst/>
          </a:prstGeom>
          <a:noFill/>
        </p:spPr>
      </p:pic>
      <p:pic>
        <p:nvPicPr>
          <p:cNvPr id="7" name="图片 6" descr="iQUANT_交易监控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357298"/>
            <a:ext cx="7358114" cy="4905409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绩效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428736"/>
            <a:ext cx="7786742" cy="4709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bj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745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7950" y="4429132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感谢观看！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bj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7450" cy="6858000"/>
          </a:xfrm>
          <a:prstGeom prst="rect">
            <a:avLst/>
          </a:prstGeom>
        </p:spPr>
      </p:pic>
      <p:pic>
        <p:nvPicPr>
          <p:cNvPr id="5" name="图片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7298"/>
            <a:ext cx="9358346" cy="3714776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bj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7450" cy="6858000"/>
          </a:xfrm>
          <a:prstGeom prst="rect">
            <a:avLst/>
          </a:prstGeom>
        </p:spPr>
      </p:pic>
      <p:pic>
        <p:nvPicPr>
          <p:cNvPr id="35" name="图片 34" descr="图标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3214686"/>
            <a:ext cx="2000264" cy="1455814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2513822" y="2034163"/>
            <a:ext cx="3650141" cy="3650140"/>
            <a:chOff x="2335106" y="1704396"/>
            <a:chExt cx="4293821" cy="4293820"/>
          </a:xfrm>
        </p:grpSpPr>
        <p:sp>
          <p:nvSpPr>
            <p:cNvPr id="5" name="同心圆 4"/>
            <p:cNvSpPr/>
            <p:nvPr/>
          </p:nvSpPr>
          <p:spPr>
            <a:xfrm>
              <a:off x="2335106" y="1704396"/>
              <a:ext cx="4293821" cy="4293820"/>
            </a:xfrm>
            <a:prstGeom prst="donut">
              <a:avLst>
                <a:gd name="adj" fmla="val 47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8122387">
              <a:off x="2991785" y="5314725"/>
              <a:ext cx="532859" cy="38032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2258713" y="2735315"/>
            <a:ext cx="899404" cy="91814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20120828054912932_easyicon_cn_1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08973" y="2902752"/>
            <a:ext cx="599782" cy="59978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8761" y="2237643"/>
            <a:ext cx="171383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高效</a:t>
            </a:r>
            <a:r>
              <a:rPr lang="zh-CN" altLang="en-US" sz="1600" b="1" i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策略调优</a:t>
            </a:r>
            <a:endParaRPr lang="en-US" altLang="zh-CN" sz="1600" b="1" i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基于聚类算法的高速本地缓存</a:t>
            </a:r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zh-CN" altLang="en-US" i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23583" y="2644820"/>
            <a:ext cx="899404" cy="91814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2012082805522869_easyicon_cn_12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6818" y="2806480"/>
            <a:ext cx="599783" cy="59978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49487" y="2237643"/>
            <a:ext cx="20891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高仿真</a:t>
            </a:r>
            <a:r>
              <a:rPr lang="zh-CN" altLang="en-US" sz="1600" b="1" i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模拟交易</a:t>
            </a:r>
            <a:endParaRPr lang="en-US" altLang="zh-CN" sz="1600" b="1" i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虚拟交易所</a:t>
            </a:r>
          </a:p>
        </p:txBody>
      </p:sp>
      <p:sp>
        <p:nvSpPr>
          <p:cNvPr id="13" name="椭圆 12"/>
          <p:cNvSpPr/>
          <p:nvPr/>
        </p:nvSpPr>
        <p:spPr>
          <a:xfrm>
            <a:off x="3851463" y="1817786"/>
            <a:ext cx="899404" cy="91814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20120828055705541_easyicon_cn_12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0496" y="2000240"/>
            <a:ext cx="574834" cy="57483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434843" y="1166073"/>
            <a:ext cx="202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i="1" dirty="0" smtClean="0">
                <a:solidFill>
                  <a:srgbClr val="C00000"/>
                </a:solidFill>
                <a:latin typeface="微软雅黑" pitchFamily="34" charset="-122"/>
              </a:rPr>
              <a:t>  </a:t>
            </a:r>
            <a:r>
              <a:rPr lang="zh-CN" altLang="en-US" sz="2400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多元</a:t>
            </a:r>
            <a:r>
              <a:rPr lang="zh-CN" altLang="en-US" sz="1600" b="1" i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策略回验</a:t>
            </a:r>
            <a:endParaRPr lang="en-US" altLang="zh-CN" sz="1600" b="1" i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跨市场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品种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周期</a:t>
            </a:r>
          </a:p>
        </p:txBody>
      </p:sp>
      <p:sp>
        <p:nvSpPr>
          <p:cNvPr id="19" name="矩形 18"/>
          <p:cNvSpPr/>
          <p:nvPr/>
        </p:nvSpPr>
        <p:spPr>
          <a:xfrm>
            <a:off x="6212491" y="4185207"/>
            <a:ext cx="17388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无缝</a:t>
            </a:r>
            <a:r>
              <a:rPr lang="zh-CN" altLang="en-US" sz="1600" b="1" i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策略对接</a:t>
            </a:r>
            <a:endParaRPr lang="en-US" altLang="zh-CN" sz="1600" b="1" i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策略一键发布</a:t>
            </a:r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410973" y="4393378"/>
            <a:ext cx="899404" cy="9212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2012082806005934_easyicon_cn_25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65849" y="4559653"/>
            <a:ext cx="607176" cy="609217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577323" y="4309345"/>
            <a:ext cx="2678032" cy="1009017"/>
            <a:chOff x="657028" y="4541144"/>
            <a:chExt cx="2678032" cy="1009017"/>
          </a:xfrm>
        </p:grpSpPr>
        <p:sp>
          <p:nvSpPr>
            <p:cNvPr id="24" name="椭圆 23"/>
            <p:cNvSpPr/>
            <p:nvPr/>
          </p:nvSpPr>
          <p:spPr>
            <a:xfrm>
              <a:off x="2435654" y="4632020"/>
              <a:ext cx="899406" cy="91814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57028" y="4541144"/>
              <a:ext cx="161651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强大</a:t>
              </a:r>
              <a:r>
                <a:rPr lang="zh-CN" altLang="en-US" sz="1600" b="1" i="1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数据提取</a:t>
              </a:r>
              <a:endParaRPr lang="en-US" altLang="zh-CN" sz="1600" b="1" i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全面的数据</a:t>
              </a:r>
              <a:r>
                <a:rPr lang="en-US" altLang="zh-CN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endPara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Gear"/>
            <p:cNvSpPr>
              <a:spLocks noEditPoints="1" noChangeArrowheads="1"/>
            </p:cNvSpPr>
            <p:nvPr/>
          </p:nvSpPr>
          <p:spPr bwMode="auto">
            <a:xfrm>
              <a:off x="2859104" y="4868884"/>
              <a:ext cx="255383" cy="204410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zh-CN" altLang="en-US"/>
            </a:p>
          </p:txBody>
        </p:sp>
        <p:sp>
          <p:nvSpPr>
            <p:cNvPr id="27" name="AutoShape 3"/>
            <p:cNvSpPr>
              <a:spLocks noEditPoints="1" noChangeArrowheads="1"/>
            </p:cNvSpPr>
            <p:nvPr/>
          </p:nvSpPr>
          <p:spPr bwMode="auto">
            <a:xfrm>
              <a:off x="2541318" y="4953145"/>
              <a:ext cx="305391" cy="244395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zh-CN" altLang="en-US"/>
            </a:p>
          </p:txBody>
        </p:sp>
        <p:sp>
          <p:nvSpPr>
            <p:cNvPr id="28" name="AutoShape 4"/>
            <p:cNvSpPr>
              <a:spLocks noEditPoints="1" noChangeArrowheads="1"/>
            </p:cNvSpPr>
            <p:nvPr/>
          </p:nvSpPr>
          <p:spPr bwMode="auto">
            <a:xfrm>
              <a:off x="2739427" y="5043257"/>
              <a:ext cx="339371" cy="27150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29" name="椭圆 28"/>
          <p:cNvSpPr/>
          <p:nvPr/>
        </p:nvSpPr>
        <p:spPr>
          <a:xfrm>
            <a:off x="3929058" y="5143512"/>
            <a:ext cx="928694" cy="92869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780024" y="5839140"/>
            <a:ext cx="1810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提速</a:t>
            </a:r>
            <a:r>
              <a:rPr lang="zh-CN" altLang="en-US" sz="1600" b="1" i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策略开发</a:t>
            </a:r>
            <a:endParaRPr lang="en-US" altLang="zh-CN" sz="1600" b="1" i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量化因子仓库</a:t>
            </a:r>
            <a:endParaRPr lang="en-US" altLang="zh-CN" sz="1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风控因子模型</a:t>
            </a:r>
            <a:endParaRPr lang="zh-CN" altLang="en-US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流程图: 磁盘 30"/>
          <p:cNvSpPr/>
          <p:nvPr/>
        </p:nvSpPr>
        <p:spPr bwMode="auto">
          <a:xfrm>
            <a:off x="4236479" y="5365997"/>
            <a:ext cx="332509" cy="489109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10800000"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29322" y="428604"/>
            <a:ext cx="221457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/>
      <p:bldP spid="13" grpId="0" animBg="1"/>
      <p:bldP spid="15" grpId="0"/>
      <p:bldP spid="19" grpId="0"/>
      <p:bldP spid="20" grpId="0" animBg="1"/>
      <p:bldP spid="29" grpId="0" animBg="1"/>
      <p:bldP spid="30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阶梯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286124"/>
            <a:ext cx="7572384" cy="3441993"/>
          </a:xfrm>
          <a:prstGeom prst="rect">
            <a:avLst/>
          </a:prstGeom>
        </p:spPr>
      </p:pic>
      <p:pic>
        <p:nvPicPr>
          <p:cNvPr id="5" name="图片 4" descr="图标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4500570"/>
            <a:ext cx="3023141" cy="220027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172340" y="2857496"/>
            <a:ext cx="1971660" cy="685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市场全景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0760" y="35718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9124" y="4357694"/>
            <a:ext cx="121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股票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28926" y="5143512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商品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5857892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F10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资讯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7" y="1052736"/>
            <a:ext cx="4312056" cy="256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72" y="1207034"/>
            <a:ext cx="4390734" cy="26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88" y="1362273"/>
            <a:ext cx="4390734" cy="261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4" y="1535983"/>
            <a:ext cx="4390734" cy="261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8" y="1644702"/>
            <a:ext cx="4444856" cy="264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utoShape 3"/>
          <p:cNvSpPr>
            <a:spLocks noChangeArrowheads="1"/>
          </p:cNvSpPr>
          <p:nvPr/>
        </p:nvSpPr>
        <p:spPr bwMode="auto">
          <a:xfrm>
            <a:off x="500034" y="1333157"/>
            <a:ext cx="2143140" cy="285751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4348" y="1357298"/>
            <a:ext cx="1571636" cy="261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1100" b="1" dirty="0">
                <a:solidFill>
                  <a:prstClr val="white"/>
                </a:solidFill>
              </a:rPr>
              <a:t>    上市公司数据库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682" y="1649167"/>
            <a:ext cx="2143140" cy="23544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股本与股东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发行与上市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财务报表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审计意见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财务指标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增发配股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红利分配与除权除息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分析师预测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公司治理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关联交易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并购重组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限售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股权分置改革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业绩预告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73" name="AutoShape 3"/>
          <p:cNvSpPr>
            <a:spLocks noChangeArrowheads="1"/>
          </p:cNvSpPr>
          <p:nvPr/>
        </p:nvSpPr>
        <p:spPr bwMode="auto">
          <a:xfrm>
            <a:off x="500034" y="4157160"/>
            <a:ext cx="2143140" cy="2857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3683" y="4470206"/>
            <a:ext cx="2143140" cy="577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个股停复牌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个股基础行情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市场行情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5786" y="4143380"/>
            <a:ext cx="1571636" cy="261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1100" b="1" dirty="0">
                <a:solidFill>
                  <a:prstClr val="white"/>
                </a:solidFill>
              </a:rPr>
              <a:t>    股票数据库</a:t>
            </a:r>
          </a:p>
        </p:txBody>
      </p:sp>
      <p:sp>
        <p:nvSpPr>
          <p:cNvPr id="76" name="AutoShape 3"/>
          <p:cNvSpPr>
            <a:spLocks noChangeArrowheads="1"/>
          </p:cNvSpPr>
          <p:nvPr/>
        </p:nvSpPr>
        <p:spPr bwMode="auto">
          <a:xfrm>
            <a:off x="500034" y="5160647"/>
            <a:ext cx="2143140" cy="2857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0035" y="5471309"/>
            <a:ext cx="2143140" cy="9002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事件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基金净值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行情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投资组合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财务指标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85786" y="5160647"/>
            <a:ext cx="1571636" cy="261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1100" b="1" dirty="0">
                <a:solidFill>
                  <a:prstClr val="white"/>
                </a:solidFill>
              </a:rPr>
              <a:t>    基金数据库</a:t>
            </a:r>
          </a:p>
        </p:txBody>
      </p:sp>
      <p:sp>
        <p:nvSpPr>
          <p:cNvPr id="79" name="AutoShape 3"/>
          <p:cNvSpPr>
            <a:spLocks noChangeArrowheads="1"/>
          </p:cNvSpPr>
          <p:nvPr/>
        </p:nvSpPr>
        <p:spPr bwMode="auto">
          <a:xfrm>
            <a:off x="3357554" y="1283518"/>
            <a:ext cx="2214578" cy="2857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71868" y="1307659"/>
            <a:ext cx="1571636" cy="261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1100" b="1" dirty="0">
                <a:solidFill>
                  <a:prstClr val="white"/>
                </a:solidFill>
              </a:rPr>
              <a:t>    债券数据库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357554" y="1613411"/>
            <a:ext cx="2214578" cy="738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交易数据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指数数据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市场数据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财务数据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82" name="AutoShape 3"/>
          <p:cNvSpPr>
            <a:spLocks noChangeArrowheads="1"/>
          </p:cNvSpPr>
          <p:nvPr/>
        </p:nvSpPr>
        <p:spPr bwMode="auto">
          <a:xfrm>
            <a:off x="3357554" y="2420888"/>
            <a:ext cx="2214578" cy="2857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43306" y="2445029"/>
            <a:ext cx="1571636" cy="261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1100" b="1" dirty="0">
                <a:solidFill>
                  <a:prstClr val="white"/>
                </a:solidFill>
              </a:rPr>
              <a:t>    股指期货数据库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357554" y="2745205"/>
            <a:ext cx="2214578" cy="577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基本信息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交易数据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市场数据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85" name="AutoShape 3"/>
          <p:cNvSpPr>
            <a:spLocks noChangeArrowheads="1"/>
          </p:cNvSpPr>
          <p:nvPr/>
        </p:nvSpPr>
        <p:spPr bwMode="auto">
          <a:xfrm>
            <a:off x="3357554" y="3391698"/>
            <a:ext cx="2214578" cy="2857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95110" y="3415839"/>
            <a:ext cx="1571636" cy="261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1100" b="1" dirty="0">
                <a:solidFill>
                  <a:prstClr val="white"/>
                </a:solidFill>
              </a:rPr>
              <a:t>    商品期货数据库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57554" y="3716015"/>
            <a:ext cx="2214578" cy="577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基本信息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交易数据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市场数据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88" name="AutoShape 3"/>
          <p:cNvSpPr>
            <a:spLocks noChangeArrowheads="1"/>
          </p:cNvSpPr>
          <p:nvPr/>
        </p:nvSpPr>
        <p:spPr bwMode="auto">
          <a:xfrm>
            <a:off x="3357554" y="4365104"/>
            <a:ext cx="2214578" cy="2857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22406" y="4389245"/>
            <a:ext cx="1571636" cy="2616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1100" b="1" dirty="0">
                <a:solidFill>
                  <a:prstClr val="white"/>
                </a:solidFill>
              </a:rPr>
              <a:t>    指数数据库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57554" y="4694998"/>
            <a:ext cx="2214578" cy="9002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基本信息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权重文件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行情数据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成分证券情况表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指数成份股权重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91" name="AutoShape 3"/>
          <p:cNvSpPr>
            <a:spLocks noChangeArrowheads="1"/>
          </p:cNvSpPr>
          <p:nvPr/>
        </p:nvSpPr>
        <p:spPr bwMode="auto">
          <a:xfrm>
            <a:off x="6197016" y="3174066"/>
            <a:ext cx="2214578" cy="2952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34162" y="3185364"/>
            <a:ext cx="1627297" cy="27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1100" b="1" dirty="0">
                <a:solidFill>
                  <a:prstClr val="white"/>
                </a:solidFill>
              </a:rPr>
              <a:t>    高频数据库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197016" y="3502512"/>
            <a:ext cx="2214578" cy="13849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中国证券市场</a:t>
            </a:r>
            <a:r>
              <a:rPr lang="en-US" altLang="zh-CN" sz="1050" dirty="0">
                <a:solidFill>
                  <a:prstClr val="white"/>
                </a:solidFill>
              </a:rPr>
              <a:t>L1</a:t>
            </a:r>
            <a:r>
              <a:rPr lang="zh-CN" altLang="en-US" sz="1050" dirty="0">
                <a:solidFill>
                  <a:prstClr val="white"/>
                </a:solidFill>
              </a:rPr>
              <a:t>分笔高频数据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中国证券市场分时高频数据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上海证券市场</a:t>
            </a:r>
            <a:r>
              <a:rPr lang="en-US" altLang="zh-CN" sz="1050" dirty="0">
                <a:solidFill>
                  <a:prstClr val="white"/>
                </a:solidFill>
              </a:rPr>
              <a:t>L2</a:t>
            </a:r>
            <a:r>
              <a:rPr lang="zh-CN" altLang="en-US" sz="1050" dirty="0">
                <a:solidFill>
                  <a:prstClr val="white"/>
                </a:solidFill>
              </a:rPr>
              <a:t>高频数据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深圳</a:t>
            </a:r>
            <a:r>
              <a:rPr lang="zh-CN" altLang="en-US" sz="1050" dirty="0" smtClean="0">
                <a:solidFill>
                  <a:prstClr val="white"/>
                </a:solidFill>
              </a:rPr>
              <a:t>证券市场</a:t>
            </a:r>
            <a:r>
              <a:rPr lang="en-US" altLang="zh-CN" sz="1050" dirty="0">
                <a:solidFill>
                  <a:prstClr val="white"/>
                </a:solidFill>
              </a:rPr>
              <a:t>L2</a:t>
            </a:r>
            <a:r>
              <a:rPr lang="zh-CN" altLang="en-US" sz="1050" dirty="0">
                <a:solidFill>
                  <a:prstClr val="white"/>
                </a:solidFill>
              </a:rPr>
              <a:t>高频数据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股指期货</a:t>
            </a:r>
            <a:r>
              <a:rPr lang="en-US" altLang="zh-CN" sz="1050" dirty="0">
                <a:solidFill>
                  <a:prstClr val="white"/>
                </a:solidFill>
              </a:rPr>
              <a:t>L2</a:t>
            </a:r>
            <a:r>
              <a:rPr lang="zh-CN" altLang="en-US" sz="1050" dirty="0">
                <a:solidFill>
                  <a:prstClr val="white"/>
                </a:solidFill>
              </a:rPr>
              <a:t>高频数据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股指期货分时高频数据    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商品期货</a:t>
            </a:r>
            <a:r>
              <a:rPr lang="en-US" altLang="zh-CN" sz="1050" dirty="0">
                <a:solidFill>
                  <a:prstClr val="white"/>
                </a:solidFill>
              </a:rPr>
              <a:t>L1</a:t>
            </a:r>
            <a:r>
              <a:rPr lang="zh-CN" altLang="en-US" sz="1050" dirty="0">
                <a:solidFill>
                  <a:prstClr val="white"/>
                </a:solidFill>
              </a:rPr>
              <a:t>高频数据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商品期货分时高频数据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94" name="AutoShape 3"/>
          <p:cNvSpPr>
            <a:spLocks noChangeArrowheads="1"/>
          </p:cNvSpPr>
          <p:nvPr/>
        </p:nvSpPr>
        <p:spPr bwMode="auto">
          <a:xfrm>
            <a:off x="6218272" y="1288210"/>
            <a:ext cx="2224102" cy="29527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00826" y="1285860"/>
            <a:ext cx="1627297" cy="2703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1100" b="1" dirty="0">
                <a:solidFill>
                  <a:prstClr val="white"/>
                </a:solidFill>
              </a:rPr>
              <a:t>    量化因子数据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220802" y="1630304"/>
            <a:ext cx="2221572" cy="13849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宏观因子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行业因子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基本面因子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技术因子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行为因子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高频因子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 smtClean="0">
                <a:solidFill>
                  <a:prstClr val="white"/>
                </a:solidFill>
              </a:rPr>
              <a:t>衍生品因子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事件因子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97" name="AutoShape 3"/>
          <p:cNvSpPr>
            <a:spLocks noChangeArrowheads="1"/>
          </p:cNvSpPr>
          <p:nvPr/>
        </p:nvSpPr>
        <p:spPr bwMode="auto">
          <a:xfrm>
            <a:off x="3365534" y="5661248"/>
            <a:ext cx="2214578" cy="2952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595625" y="5686194"/>
            <a:ext cx="1627297" cy="27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1100" b="1" dirty="0">
                <a:solidFill>
                  <a:prstClr val="white"/>
                </a:solidFill>
              </a:rPr>
              <a:t>    宏观经济数据库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368064" y="6003342"/>
            <a:ext cx="2212048" cy="577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中国宏观经济年度数据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en-US" altLang="zh-CN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>
                <a:solidFill>
                  <a:prstClr val="white"/>
                </a:solidFill>
              </a:rPr>
              <a:t>中国宏观经济季度数据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中国宏观经济月度数据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100" name="AutoShape 3"/>
          <p:cNvSpPr>
            <a:spLocks noChangeArrowheads="1"/>
          </p:cNvSpPr>
          <p:nvPr/>
        </p:nvSpPr>
        <p:spPr bwMode="auto">
          <a:xfrm>
            <a:off x="6233330" y="5013319"/>
            <a:ext cx="2224102" cy="29527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0" fontAlgn="ctr" hangingPunct="0"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15884" y="5010969"/>
            <a:ext cx="1627297" cy="27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lang="zh-CN" altLang="en-US" sz="1100" b="1" dirty="0">
                <a:solidFill>
                  <a:prstClr val="white"/>
                </a:solidFill>
              </a:rPr>
              <a:t>    风控</a:t>
            </a:r>
            <a:r>
              <a:rPr lang="zh-CN" altLang="en-US" sz="1100" b="1" dirty="0" smtClean="0">
                <a:solidFill>
                  <a:prstClr val="white"/>
                </a:solidFill>
              </a:rPr>
              <a:t>因子</a:t>
            </a:r>
            <a:r>
              <a:rPr lang="zh-CN" altLang="en-US" sz="1100" b="1" dirty="0">
                <a:solidFill>
                  <a:prstClr val="white"/>
                </a:solidFill>
              </a:rPr>
              <a:t>数据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35860" y="5355413"/>
            <a:ext cx="2221572" cy="90024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风格</a:t>
            </a:r>
            <a:r>
              <a:rPr lang="zh-CN" altLang="en-US" sz="1050" dirty="0" smtClean="0">
                <a:solidFill>
                  <a:prstClr val="white"/>
                </a:solidFill>
              </a:rPr>
              <a:t>因子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 smtClean="0">
                <a:solidFill>
                  <a:prstClr val="white"/>
                </a:solidFill>
              </a:rPr>
              <a:t>行业因子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因子回报</a:t>
            </a:r>
            <a:r>
              <a:rPr lang="zh-CN" altLang="en-US" sz="1050" dirty="0" smtClean="0">
                <a:solidFill>
                  <a:prstClr val="white"/>
                </a:solidFill>
              </a:rPr>
              <a:t>因子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因子</a:t>
            </a:r>
            <a:r>
              <a:rPr lang="zh-CN" altLang="en-US" sz="1050" dirty="0" smtClean="0">
                <a:solidFill>
                  <a:prstClr val="white"/>
                </a:solidFill>
              </a:rPr>
              <a:t>回报协方差</a:t>
            </a:r>
            <a:endParaRPr lang="en-US" altLang="zh-CN" sz="1050" dirty="0">
              <a:solidFill>
                <a:prstClr val="white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l"/>
            </a:pPr>
            <a:r>
              <a:rPr lang="zh-CN" altLang="en-US" sz="1050" dirty="0">
                <a:solidFill>
                  <a:prstClr val="white"/>
                </a:solidFill>
              </a:rPr>
              <a:t>    </a:t>
            </a:r>
            <a:r>
              <a:rPr lang="zh-CN" altLang="en-US" sz="1050" dirty="0" smtClean="0">
                <a:solidFill>
                  <a:prstClr val="white"/>
                </a:solidFill>
              </a:rPr>
              <a:t>残差波动率因子</a:t>
            </a:r>
            <a:endParaRPr lang="en-US" altLang="zh-CN" sz="1050" dirty="0">
              <a:solidFill>
                <a:prstClr val="white"/>
              </a:solidFill>
            </a:endParaRPr>
          </a:p>
        </p:txBody>
      </p:sp>
      <p:sp>
        <p:nvSpPr>
          <p:cNvPr id="103" name="任意多边形 102"/>
          <p:cNvSpPr/>
          <p:nvPr/>
        </p:nvSpPr>
        <p:spPr>
          <a:xfrm>
            <a:off x="317500" y="1079500"/>
            <a:ext cx="5626100" cy="5524500"/>
          </a:xfrm>
          <a:custGeom>
            <a:avLst/>
            <a:gdLst>
              <a:gd name="connsiteX0" fmla="*/ 0 w 5626100"/>
              <a:gd name="connsiteY0" fmla="*/ 0 h 5524500"/>
              <a:gd name="connsiteX1" fmla="*/ 0 w 5626100"/>
              <a:gd name="connsiteY1" fmla="*/ 0 h 5524500"/>
              <a:gd name="connsiteX2" fmla="*/ 203200 w 5626100"/>
              <a:gd name="connsiteY2" fmla="*/ 927100 h 5524500"/>
              <a:gd name="connsiteX3" fmla="*/ 228600 w 5626100"/>
              <a:gd name="connsiteY3" fmla="*/ 965200 h 5524500"/>
              <a:gd name="connsiteX4" fmla="*/ 266700 w 5626100"/>
              <a:gd name="connsiteY4" fmla="*/ 1066800 h 5524500"/>
              <a:gd name="connsiteX5" fmla="*/ 292100 w 5626100"/>
              <a:gd name="connsiteY5" fmla="*/ 1155700 h 5524500"/>
              <a:gd name="connsiteX6" fmla="*/ 330200 w 5626100"/>
              <a:gd name="connsiteY6" fmla="*/ 1219200 h 5524500"/>
              <a:gd name="connsiteX7" fmla="*/ 393700 w 5626100"/>
              <a:gd name="connsiteY7" fmla="*/ 1308100 h 5524500"/>
              <a:gd name="connsiteX8" fmla="*/ 431800 w 5626100"/>
              <a:gd name="connsiteY8" fmla="*/ 1346200 h 5524500"/>
              <a:gd name="connsiteX9" fmla="*/ 508000 w 5626100"/>
              <a:gd name="connsiteY9" fmla="*/ 1447800 h 5524500"/>
              <a:gd name="connsiteX10" fmla="*/ 558800 w 5626100"/>
              <a:gd name="connsiteY10" fmla="*/ 1473200 h 5524500"/>
              <a:gd name="connsiteX11" fmla="*/ 685800 w 5626100"/>
              <a:gd name="connsiteY11" fmla="*/ 1574800 h 5524500"/>
              <a:gd name="connsiteX12" fmla="*/ 723900 w 5626100"/>
              <a:gd name="connsiteY12" fmla="*/ 1612900 h 5524500"/>
              <a:gd name="connsiteX13" fmla="*/ 787400 w 5626100"/>
              <a:gd name="connsiteY13" fmla="*/ 1663700 h 5524500"/>
              <a:gd name="connsiteX14" fmla="*/ 927100 w 5626100"/>
              <a:gd name="connsiteY14" fmla="*/ 1790700 h 5524500"/>
              <a:gd name="connsiteX15" fmla="*/ 1016000 w 5626100"/>
              <a:gd name="connsiteY15" fmla="*/ 1854200 h 5524500"/>
              <a:gd name="connsiteX16" fmla="*/ 1117600 w 5626100"/>
              <a:gd name="connsiteY16" fmla="*/ 1917700 h 5524500"/>
              <a:gd name="connsiteX17" fmla="*/ 1193800 w 5626100"/>
              <a:gd name="connsiteY17" fmla="*/ 1993900 h 5524500"/>
              <a:gd name="connsiteX18" fmla="*/ 1308100 w 5626100"/>
              <a:gd name="connsiteY18" fmla="*/ 2082800 h 5524500"/>
              <a:gd name="connsiteX19" fmla="*/ 1358900 w 5626100"/>
              <a:gd name="connsiteY19" fmla="*/ 2133600 h 5524500"/>
              <a:gd name="connsiteX20" fmla="*/ 1485900 w 5626100"/>
              <a:gd name="connsiteY20" fmla="*/ 2222500 h 5524500"/>
              <a:gd name="connsiteX21" fmla="*/ 1612900 w 5626100"/>
              <a:gd name="connsiteY21" fmla="*/ 2324100 h 5524500"/>
              <a:gd name="connsiteX22" fmla="*/ 1778000 w 5626100"/>
              <a:gd name="connsiteY22" fmla="*/ 2476500 h 5524500"/>
              <a:gd name="connsiteX23" fmla="*/ 1841500 w 5626100"/>
              <a:gd name="connsiteY23" fmla="*/ 2565400 h 5524500"/>
              <a:gd name="connsiteX24" fmla="*/ 1879600 w 5626100"/>
              <a:gd name="connsiteY24" fmla="*/ 2628900 h 5524500"/>
              <a:gd name="connsiteX25" fmla="*/ 1905000 w 5626100"/>
              <a:gd name="connsiteY25" fmla="*/ 2667000 h 5524500"/>
              <a:gd name="connsiteX26" fmla="*/ 1993900 w 5626100"/>
              <a:gd name="connsiteY26" fmla="*/ 2781300 h 5524500"/>
              <a:gd name="connsiteX27" fmla="*/ 2057400 w 5626100"/>
              <a:gd name="connsiteY27" fmla="*/ 2857500 h 5524500"/>
              <a:gd name="connsiteX28" fmla="*/ 2095500 w 5626100"/>
              <a:gd name="connsiteY28" fmla="*/ 2908300 h 5524500"/>
              <a:gd name="connsiteX29" fmla="*/ 2222500 w 5626100"/>
              <a:gd name="connsiteY29" fmla="*/ 3035300 h 5524500"/>
              <a:gd name="connsiteX30" fmla="*/ 2273300 w 5626100"/>
              <a:gd name="connsiteY30" fmla="*/ 3086100 h 5524500"/>
              <a:gd name="connsiteX31" fmla="*/ 2349500 w 5626100"/>
              <a:gd name="connsiteY31" fmla="*/ 3187700 h 5524500"/>
              <a:gd name="connsiteX32" fmla="*/ 2540000 w 5626100"/>
              <a:gd name="connsiteY32" fmla="*/ 3352800 h 5524500"/>
              <a:gd name="connsiteX33" fmla="*/ 2679700 w 5626100"/>
              <a:gd name="connsiteY33" fmla="*/ 3441700 h 5524500"/>
              <a:gd name="connsiteX34" fmla="*/ 2743200 w 5626100"/>
              <a:gd name="connsiteY34" fmla="*/ 3492500 h 5524500"/>
              <a:gd name="connsiteX35" fmla="*/ 2832100 w 5626100"/>
              <a:gd name="connsiteY35" fmla="*/ 3543300 h 5524500"/>
              <a:gd name="connsiteX36" fmla="*/ 2933700 w 5626100"/>
              <a:gd name="connsiteY36" fmla="*/ 3594100 h 5524500"/>
              <a:gd name="connsiteX37" fmla="*/ 3086100 w 5626100"/>
              <a:gd name="connsiteY37" fmla="*/ 3733800 h 5524500"/>
              <a:gd name="connsiteX38" fmla="*/ 3263900 w 5626100"/>
              <a:gd name="connsiteY38" fmla="*/ 3835400 h 5524500"/>
              <a:gd name="connsiteX39" fmla="*/ 3340100 w 5626100"/>
              <a:gd name="connsiteY39" fmla="*/ 3911600 h 5524500"/>
              <a:gd name="connsiteX40" fmla="*/ 3441700 w 5626100"/>
              <a:gd name="connsiteY40" fmla="*/ 3962400 h 5524500"/>
              <a:gd name="connsiteX41" fmla="*/ 3517900 w 5626100"/>
              <a:gd name="connsiteY41" fmla="*/ 4025900 h 5524500"/>
              <a:gd name="connsiteX42" fmla="*/ 3594100 w 5626100"/>
              <a:gd name="connsiteY42" fmla="*/ 4076700 h 5524500"/>
              <a:gd name="connsiteX43" fmla="*/ 3784600 w 5626100"/>
              <a:gd name="connsiteY43" fmla="*/ 4241800 h 5524500"/>
              <a:gd name="connsiteX44" fmla="*/ 3848100 w 5626100"/>
              <a:gd name="connsiteY44" fmla="*/ 4292600 h 5524500"/>
              <a:gd name="connsiteX45" fmla="*/ 3975100 w 5626100"/>
              <a:gd name="connsiteY45" fmla="*/ 4394200 h 5524500"/>
              <a:gd name="connsiteX46" fmla="*/ 4025900 w 5626100"/>
              <a:gd name="connsiteY46" fmla="*/ 4457700 h 5524500"/>
              <a:gd name="connsiteX47" fmla="*/ 4038600 w 5626100"/>
              <a:gd name="connsiteY47" fmla="*/ 4495800 h 5524500"/>
              <a:gd name="connsiteX48" fmla="*/ 4089400 w 5626100"/>
              <a:gd name="connsiteY48" fmla="*/ 4533900 h 5524500"/>
              <a:gd name="connsiteX49" fmla="*/ 4102100 w 5626100"/>
              <a:gd name="connsiteY49" fmla="*/ 4572000 h 5524500"/>
              <a:gd name="connsiteX50" fmla="*/ 4191000 w 5626100"/>
              <a:gd name="connsiteY50" fmla="*/ 4660900 h 5524500"/>
              <a:gd name="connsiteX51" fmla="*/ 4229100 w 5626100"/>
              <a:gd name="connsiteY51" fmla="*/ 4699000 h 5524500"/>
              <a:gd name="connsiteX52" fmla="*/ 4318000 w 5626100"/>
              <a:gd name="connsiteY52" fmla="*/ 4813300 h 5524500"/>
              <a:gd name="connsiteX53" fmla="*/ 4432300 w 5626100"/>
              <a:gd name="connsiteY53" fmla="*/ 4914900 h 5524500"/>
              <a:gd name="connsiteX54" fmla="*/ 4495800 w 5626100"/>
              <a:gd name="connsiteY54" fmla="*/ 4940300 h 5524500"/>
              <a:gd name="connsiteX55" fmla="*/ 4584700 w 5626100"/>
              <a:gd name="connsiteY55" fmla="*/ 4978400 h 5524500"/>
              <a:gd name="connsiteX56" fmla="*/ 4686300 w 5626100"/>
              <a:gd name="connsiteY56" fmla="*/ 5041900 h 5524500"/>
              <a:gd name="connsiteX57" fmla="*/ 4724400 w 5626100"/>
              <a:gd name="connsiteY57" fmla="*/ 5067300 h 5524500"/>
              <a:gd name="connsiteX58" fmla="*/ 4775200 w 5626100"/>
              <a:gd name="connsiteY58" fmla="*/ 5080000 h 5524500"/>
              <a:gd name="connsiteX59" fmla="*/ 4876800 w 5626100"/>
              <a:gd name="connsiteY59" fmla="*/ 5130800 h 5524500"/>
              <a:gd name="connsiteX60" fmla="*/ 4914900 w 5626100"/>
              <a:gd name="connsiteY60" fmla="*/ 5156200 h 5524500"/>
              <a:gd name="connsiteX61" fmla="*/ 4953000 w 5626100"/>
              <a:gd name="connsiteY61" fmla="*/ 5168900 h 5524500"/>
              <a:gd name="connsiteX62" fmla="*/ 5067300 w 5626100"/>
              <a:gd name="connsiteY62" fmla="*/ 5245100 h 5524500"/>
              <a:gd name="connsiteX63" fmla="*/ 5118100 w 5626100"/>
              <a:gd name="connsiteY63" fmla="*/ 5257800 h 5524500"/>
              <a:gd name="connsiteX64" fmla="*/ 5219700 w 5626100"/>
              <a:gd name="connsiteY64" fmla="*/ 5295900 h 5524500"/>
              <a:gd name="connsiteX65" fmla="*/ 5257800 w 5626100"/>
              <a:gd name="connsiteY65" fmla="*/ 5321300 h 5524500"/>
              <a:gd name="connsiteX66" fmla="*/ 5384800 w 5626100"/>
              <a:gd name="connsiteY66" fmla="*/ 5359400 h 5524500"/>
              <a:gd name="connsiteX67" fmla="*/ 5435600 w 5626100"/>
              <a:gd name="connsiteY67" fmla="*/ 5384800 h 5524500"/>
              <a:gd name="connsiteX68" fmla="*/ 5537200 w 5626100"/>
              <a:gd name="connsiteY68" fmla="*/ 5473700 h 5524500"/>
              <a:gd name="connsiteX69" fmla="*/ 5575300 w 5626100"/>
              <a:gd name="connsiteY69" fmla="*/ 5486400 h 5524500"/>
              <a:gd name="connsiteX70" fmla="*/ 5626100 w 5626100"/>
              <a:gd name="connsiteY70" fmla="*/ 5524500 h 5524500"/>
              <a:gd name="connsiteX71" fmla="*/ 38100 w 5626100"/>
              <a:gd name="connsiteY71" fmla="*/ 63500 h 5524500"/>
              <a:gd name="connsiteX72" fmla="*/ 50800 w 5626100"/>
              <a:gd name="connsiteY72" fmla="*/ 241300 h 5524500"/>
              <a:gd name="connsiteX73" fmla="*/ 101600 w 5626100"/>
              <a:gd name="connsiteY73" fmla="*/ 317500 h 5524500"/>
              <a:gd name="connsiteX74" fmla="*/ 177800 w 5626100"/>
              <a:gd name="connsiteY74" fmla="*/ 444500 h 5524500"/>
              <a:gd name="connsiteX75" fmla="*/ 228600 w 5626100"/>
              <a:gd name="connsiteY75" fmla="*/ 571500 h 5524500"/>
              <a:gd name="connsiteX76" fmla="*/ 292100 w 5626100"/>
              <a:gd name="connsiteY76" fmla="*/ 698500 h 5524500"/>
              <a:gd name="connsiteX77" fmla="*/ 342900 w 5626100"/>
              <a:gd name="connsiteY77" fmla="*/ 812800 h 5524500"/>
              <a:gd name="connsiteX78" fmla="*/ 419100 w 5626100"/>
              <a:gd name="connsiteY78" fmla="*/ 939800 h 5524500"/>
              <a:gd name="connsiteX79" fmla="*/ 508000 w 5626100"/>
              <a:gd name="connsiteY79" fmla="*/ 1155700 h 5524500"/>
              <a:gd name="connsiteX80" fmla="*/ 558800 w 5626100"/>
              <a:gd name="connsiteY80" fmla="*/ 1282700 h 5524500"/>
              <a:gd name="connsiteX81" fmla="*/ 584200 w 5626100"/>
              <a:gd name="connsiteY81" fmla="*/ 1371600 h 5524500"/>
              <a:gd name="connsiteX82" fmla="*/ 609600 w 5626100"/>
              <a:gd name="connsiteY82" fmla="*/ 1473200 h 5524500"/>
              <a:gd name="connsiteX83" fmla="*/ 647700 w 5626100"/>
              <a:gd name="connsiteY83" fmla="*/ 1574800 h 5524500"/>
              <a:gd name="connsiteX84" fmla="*/ 736600 w 5626100"/>
              <a:gd name="connsiteY84" fmla="*/ 1866900 h 5524500"/>
              <a:gd name="connsiteX85" fmla="*/ 800100 w 5626100"/>
              <a:gd name="connsiteY85" fmla="*/ 1968500 h 5524500"/>
              <a:gd name="connsiteX86" fmla="*/ 838200 w 5626100"/>
              <a:gd name="connsiteY86" fmla="*/ 2070100 h 5524500"/>
              <a:gd name="connsiteX87" fmla="*/ 863600 w 5626100"/>
              <a:gd name="connsiteY87" fmla="*/ 2108200 h 5524500"/>
              <a:gd name="connsiteX88" fmla="*/ 889000 w 5626100"/>
              <a:gd name="connsiteY88" fmla="*/ 2159000 h 5524500"/>
              <a:gd name="connsiteX89" fmla="*/ 927100 w 5626100"/>
              <a:gd name="connsiteY89" fmla="*/ 2197100 h 5524500"/>
              <a:gd name="connsiteX90" fmla="*/ 1117600 w 5626100"/>
              <a:gd name="connsiteY90" fmla="*/ 2324100 h 5524500"/>
              <a:gd name="connsiteX91" fmla="*/ 1282700 w 5626100"/>
              <a:gd name="connsiteY91" fmla="*/ 2451100 h 5524500"/>
              <a:gd name="connsiteX92" fmla="*/ 1524000 w 5626100"/>
              <a:gd name="connsiteY92" fmla="*/ 2565400 h 5524500"/>
              <a:gd name="connsiteX93" fmla="*/ 1651000 w 5626100"/>
              <a:gd name="connsiteY93" fmla="*/ 2628900 h 5524500"/>
              <a:gd name="connsiteX94" fmla="*/ 1752600 w 5626100"/>
              <a:gd name="connsiteY94" fmla="*/ 2641600 h 5524500"/>
              <a:gd name="connsiteX95" fmla="*/ 1905000 w 5626100"/>
              <a:gd name="connsiteY95" fmla="*/ 2667000 h 5524500"/>
              <a:gd name="connsiteX96" fmla="*/ 2336800 w 5626100"/>
              <a:gd name="connsiteY96" fmla="*/ 2717800 h 5524500"/>
              <a:gd name="connsiteX97" fmla="*/ 2489200 w 5626100"/>
              <a:gd name="connsiteY97" fmla="*/ 2730500 h 5524500"/>
              <a:gd name="connsiteX98" fmla="*/ 3009900 w 5626100"/>
              <a:gd name="connsiteY98" fmla="*/ 2781300 h 5524500"/>
              <a:gd name="connsiteX99" fmla="*/ 3276600 w 5626100"/>
              <a:gd name="connsiteY99" fmla="*/ 2794000 h 5524500"/>
              <a:gd name="connsiteX100" fmla="*/ 2717800 w 5626100"/>
              <a:gd name="connsiteY100" fmla="*/ 15748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5626100" h="5524500">
                <a:moveTo>
                  <a:pt x="0" y="0"/>
                </a:moveTo>
                <a:lnTo>
                  <a:pt x="0" y="0"/>
                </a:lnTo>
                <a:cubicBezTo>
                  <a:pt x="67733" y="309033"/>
                  <a:pt x="130288" y="619247"/>
                  <a:pt x="203200" y="927100"/>
                </a:cubicBezTo>
                <a:cubicBezTo>
                  <a:pt x="206718" y="941953"/>
                  <a:pt x="223241" y="950908"/>
                  <a:pt x="228600" y="965200"/>
                </a:cubicBezTo>
                <a:cubicBezTo>
                  <a:pt x="275680" y="1090747"/>
                  <a:pt x="207132" y="977449"/>
                  <a:pt x="266700" y="1066800"/>
                </a:cubicBezTo>
                <a:cubicBezTo>
                  <a:pt x="270769" y="1083076"/>
                  <a:pt x="282990" y="1137480"/>
                  <a:pt x="292100" y="1155700"/>
                </a:cubicBezTo>
                <a:cubicBezTo>
                  <a:pt x="303139" y="1177778"/>
                  <a:pt x="317117" y="1198268"/>
                  <a:pt x="330200" y="1219200"/>
                </a:cubicBezTo>
                <a:cubicBezTo>
                  <a:pt x="345663" y="1243941"/>
                  <a:pt x="376504" y="1288038"/>
                  <a:pt x="393700" y="1308100"/>
                </a:cubicBezTo>
                <a:cubicBezTo>
                  <a:pt x="405389" y="1321737"/>
                  <a:pt x="420427" y="1332299"/>
                  <a:pt x="431800" y="1346200"/>
                </a:cubicBezTo>
                <a:cubicBezTo>
                  <a:pt x="458607" y="1378964"/>
                  <a:pt x="470136" y="1428868"/>
                  <a:pt x="508000" y="1447800"/>
                </a:cubicBezTo>
                <a:cubicBezTo>
                  <a:pt x="524933" y="1456267"/>
                  <a:pt x="542746" y="1463166"/>
                  <a:pt x="558800" y="1473200"/>
                </a:cubicBezTo>
                <a:cubicBezTo>
                  <a:pt x="586997" y="1490823"/>
                  <a:pt x="669964" y="1560724"/>
                  <a:pt x="685800" y="1574800"/>
                </a:cubicBezTo>
                <a:cubicBezTo>
                  <a:pt x="699224" y="1586732"/>
                  <a:pt x="710383" y="1601073"/>
                  <a:pt x="723900" y="1612900"/>
                </a:cubicBezTo>
                <a:cubicBezTo>
                  <a:pt x="744300" y="1630750"/>
                  <a:pt x="767343" y="1645466"/>
                  <a:pt x="787400" y="1663700"/>
                </a:cubicBezTo>
                <a:cubicBezTo>
                  <a:pt x="899134" y="1765276"/>
                  <a:pt x="823200" y="1712775"/>
                  <a:pt x="927100" y="1790700"/>
                </a:cubicBezTo>
                <a:cubicBezTo>
                  <a:pt x="956233" y="1812550"/>
                  <a:pt x="985700" y="1834000"/>
                  <a:pt x="1016000" y="1854200"/>
                </a:cubicBezTo>
                <a:cubicBezTo>
                  <a:pt x="1049230" y="1876353"/>
                  <a:pt x="1086197" y="1893026"/>
                  <a:pt x="1117600" y="1917700"/>
                </a:cubicBezTo>
                <a:cubicBezTo>
                  <a:pt x="1145845" y="1939893"/>
                  <a:pt x="1166655" y="1970374"/>
                  <a:pt x="1193800" y="1993900"/>
                </a:cubicBezTo>
                <a:cubicBezTo>
                  <a:pt x="1230275" y="2025512"/>
                  <a:pt x="1273970" y="2048670"/>
                  <a:pt x="1308100" y="2082800"/>
                </a:cubicBezTo>
                <a:cubicBezTo>
                  <a:pt x="1325033" y="2099733"/>
                  <a:pt x="1340070" y="2118805"/>
                  <a:pt x="1358900" y="2133600"/>
                </a:cubicBezTo>
                <a:cubicBezTo>
                  <a:pt x="1399533" y="2165526"/>
                  <a:pt x="1445549" y="2190219"/>
                  <a:pt x="1485900" y="2222500"/>
                </a:cubicBezTo>
                <a:lnTo>
                  <a:pt x="1612900" y="2324100"/>
                </a:lnTo>
                <a:cubicBezTo>
                  <a:pt x="1667748" y="2367195"/>
                  <a:pt x="1748157" y="2416815"/>
                  <a:pt x="1778000" y="2476500"/>
                </a:cubicBezTo>
                <a:cubicBezTo>
                  <a:pt x="1838568" y="2597636"/>
                  <a:pt x="1764270" y="2462426"/>
                  <a:pt x="1841500" y="2565400"/>
                </a:cubicBezTo>
                <a:cubicBezTo>
                  <a:pt x="1856311" y="2585147"/>
                  <a:pt x="1866517" y="2607968"/>
                  <a:pt x="1879600" y="2628900"/>
                </a:cubicBezTo>
                <a:cubicBezTo>
                  <a:pt x="1887690" y="2641843"/>
                  <a:pt x="1895842" y="2654789"/>
                  <a:pt x="1905000" y="2667000"/>
                </a:cubicBezTo>
                <a:cubicBezTo>
                  <a:pt x="1933960" y="2705614"/>
                  <a:pt x="1993900" y="2781300"/>
                  <a:pt x="1993900" y="2781300"/>
                </a:cubicBezTo>
                <a:cubicBezTo>
                  <a:pt x="2018156" y="2854069"/>
                  <a:pt x="1988202" y="2788302"/>
                  <a:pt x="2057400" y="2857500"/>
                </a:cubicBezTo>
                <a:cubicBezTo>
                  <a:pt x="2072367" y="2872467"/>
                  <a:pt x="2081340" y="2892567"/>
                  <a:pt x="2095500" y="2908300"/>
                </a:cubicBezTo>
                <a:lnTo>
                  <a:pt x="2222500" y="3035300"/>
                </a:lnTo>
                <a:cubicBezTo>
                  <a:pt x="2239433" y="3052233"/>
                  <a:pt x="2258932" y="3066942"/>
                  <a:pt x="2273300" y="3086100"/>
                </a:cubicBezTo>
                <a:cubicBezTo>
                  <a:pt x="2298700" y="3119967"/>
                  <a:pt x="2319566" y="3157766"/>
                  <a:pt x="2349500" y="3187700"/>
                </a:cubicBezTo>
                <a:cubicBezTo>
                  <a:pt x="2413971" y="3252171"/>
                  <a:pt x="2457294" y="3300169"/>
                  <a:pt x="2540000" y="3352800"/>
                </a:cubicBezTo>
                <a:cubicBezTo>
                  <a:pt x="2586567" y="3382433"/>
                  <a:pt x="2636599" y="3407219"/>
                  <a:pt x="2679700" y="3441700"/>
                </a:cubicBezTo>
                <a:cubicBezTo>
                  <a:pt x="2700867" y="3458633"/>
                  <a:pt x="2720646" y="3477464"/>
                  <a:pt x="2743200" y="3492500"/>
                </a:cubicBezTo>
                <a:cubicBezTo>
                  <a:pt x="2771598" y="3511432"/>
                  <a:pt x="2801985" y="3527239"/>
                  <a:pt x="2832100" y="3543300"/>
                </a:cubicBezTo>
                <a:cubicBezTo>
                  <a:pt x="2865509" y="3561118"/>
                  <a:pt x="2902889" y="3572092"/>
                  <a:pt x="2933700" y="3594100"/>
                </a:cubicBezTo>
                <a:cubicBezTo>
                  <a:pt x="3236074" y="3810081"/>
                  <a:pt x="2795643" y="3540162"/>
                  <a:pt x="3086100" y="3733800"/>
                </a:cubicBezTo>
                <a:cubicBezTo>
                  <a:pt x="3234063" y="3832442"/>
                  <a:pt x="3087531" y="3696824"/>
                  <a:pt x="3263900" y="3835400"/>
                </a:cubicBezTo>
                <a:cubicBezTo>
                  <a:pt x="3292145" y="3857593"/>
                  <a:pt x="3310870" y="3890721"/>
                  <a:pt x="3340100" y="3911600"/>
                </a:cubicBezTo>
                <a:cubicBezTo>
                  <a:pt x="3370911" y="3933608"/>
                  <a:pt x="3409850" y="3941925"/>
                  <a:pt x="3441700" y="3962400"/>
                </a:cubicBezTo>
                <a:cubicBezTo>
                  <a:pt x="3469512" y="3980279"/>
                  <a:pt x="3491449" y="4006062"/>
                  <a:pt x="3517900" y="4025900"/>
                </a:cubicBezTo>
                <a:cubicBezTo>
                  <a:pt x="3542322" y="4044216"/>
                  <a:pt x="3569851" y="4058156"/>
                  <a:pt x="3594100" y="4076700"/>
                </a:cubicBezTo>
                <a:cubicBezTo>
                  <a:pt x="3894033" y="4306061"/>
                  <a:pt x="3634857" y="4108695"/>
                  <a:pt x="3784600" y="4241800"/>
                </a:cubicBezTo>
                <a:cubicBezTo>
                  <a:pt x="3804860" y="4259809"/>
                  <a:pt x="3827952" y="4274467"/>
                  <a:pt x="3848100" y="4292600"/>
                </a:cubicBezTo>
                <a:cubicBezTo>
                  <a:pt x="3956039" y="4389745"/>
                  <a:pt x="3863679" y="4327348"/>
                  <a:pt x="3975100" y="4394200"/>
                </a:cubicBezTo>
                <a:cubicBezTo>
                  <a:pt x="3992033" y="4415367"/>
                  <a:pt x="4011534" y="4434714"/>
                  <a:pt x="4025900" y="4457700"/>
                </a:cubicBezTo>
                <a:cubicBezTo>
                  <a:pt x="4032995" y="4469052"/>
                  <a:pt x="4030030" y="4485516"/>
                  <a:pt x="4038600" y="4495800"/>
                </a:cubicBezTo>
                <a:cubicBezTo>
                  <a:pt x="4052151" y="4512061"/>
                  <a:pt x="4072467" y="4521200"/>
                  <a:pt x="4089400" y="4533900"/>
                </a:cubicBezTo>
                <a:cubicBezTo>
                  <a:pt x="4093633" y="4546600"/>
                  <a:pt x="4093737" y="4561547"/>
                  <a:pt x="4102100" y="4572000"/>
                </a:cubicBezTo>
                <a:cubicBezTo>
                  <a:pt x="4128280" y="4604725"/>
                  <a:pt x="4161367" y="4631267"/>
                  <a:pt x="4191000" y="4660900"/>
                </a:cubicBezTo>
                <a:cubicBezTo>
                  <a:pt x="4203700" y="4673600"/>
                  <a:pt x="4219859" y="4683599"/>
                  <a:pt x="4229100" y="4699000"/>
                </a:cubicBezTo>
                <a:cubicBezTo>
                  <a:pt x="4302973" y="4822121"/>
                  <a:pt x="4226994" y="4707126"/>
                  <a:pt x="4318000" y="4813300"/>
                </a:cubicBezTo>
                <a:cubicBezTo>
                  <a:pt x="4380124" y="4885778"/>
                  <a:pt x="4291556" y="4832799"/>
                  <a:pt x="4432300" y="4914900"/>
                </a:cubicBezTo>
                <a:cubicBezTo>
                  <a:pt x="4451992" y="4926387"/>
                  <a:pt x="4475410" y="4930105"/>
                  <a:pt x="4495800" y="4940300"/>
                </a:cubicBezTo>
                <a:cubicBezTo>
                  <a:pt x="4583505" y="4984153"/>
                  <a:pt x="4478974" y="4951969"/>
                  <a:pt x="4584700" y="4978400"/>
                </a:cubicBezTo>
                <a:cubicBezTo>
                  <a:pt x="4730440" y="5094992"/>
                  <a:pt x="4587031" y="4992266"/>
                  <a:pt x="4686300" y="5041900"/>
                </a:cubicBezTo>
                <a:cubicBezTo>
                  <a:pt x="4699952" y="5048726"/>
                  <a:pt x="4710371" y="5061287"/>
                  <a:pt x="4724400" y="5067300"/>
                </a:cubicBezTo>
                <a:cubicBezTo>
                  <a:pt x="4740443" y="5074176"/>
                  <a:pt x="4759088" y="5073287"/>
                  <a:pt x="4775200" y="5080000"/>
                </a:cubicBezTo>
                <a:cubicBezTo>
                  <a:pt x="4810151" y="5094563"/>
                  <a:pt x="4845295" y="5109797"/>
                  <a:pt x="4876800" y="5130800"/>
                </a:cubicBezTo>
                <a:cubicBezTo>
                  <a:pt x="4889500" y="5139267"/>
                  <a:pt x="4901248" y="5149374"/>
                  <a:pt x="4914900" y="5156200"/>
                </a:cubicBezTo>
                <a:cubicBezTo>
                  <a:pt x="4926874" y="5162187"/>
                  <a:pt x="4941437" y="5162155"/>
                  <a:pt x="4953000" y="5168900"/>
                </a:cubicBezTo>
                <a:cubicBezTo>
                  <a:pt x="4992553" y="5191973"/>
                  <a:pt x="5022877" y="5233994"/>
                  <a:pt x="5067300" y="5245100"/>
                </a:cubicBezTo>
                <a:cubicBezTo>
                  <a:pt x="5084233" y="5249333"/>
                  <a:pt x="5101317" y="5253005"/>
                  <a:pt x="5118100" y="5257800"/>
                </a:cubicBezTo>
                <a:cubicBezTo>
                  <a:pt x="5143747" y="5265128"/>
                  <a:pt x="5201807" y="5286953"/>
                  <a:pt x="5219700" y="5295900"/>
                </a:cubicBezTo>
                <a:cubicBezTo>
                  <a:pt x="5233352" y="5302726"/>
                  <a:pt x="5243852" y="5315101"/>
                  <a:pt x="5257800" y="5321300"/>
                </a:cubicBezTo>
                <a:cubicBezTo>
                  <a:pt x="5414125" y="5390778"/>
                  <a:pt x="5266585" y="5315070"/>
                  <a:pt x="5384800" y="5359400"/>
                </a:cubicBezTo>
                <a:cubicBezTo>
                  <a:pt x="5402527" y="5366047"/>
                  <a:pt x="5418667" y="5376333"/>
                  <a:pt x="5435600" y="5384800"/>
                </a:cubicBezTo>
                <a:cubicBezTo>
                  <a:pt x="5465233" y="5429250"/>
                  <a:pt x="5473700" y="5452533"/>
                  <a:pt x="5537200" y="5473700"/>
                </a:cubicBezTo>
                <a:cubicBezTo>
                  <a:pt x="5549900" y="5477933"/>
                  <a:pt x="5563326" y="5480413"/>
                  <a:pt x="5575300" y="5486400"/>
                </a:cubicBezTo>
                <a:cubicBezTo>
                  <a:pt x="5604021" y="5500760"/>
                  <a:pt x="5608240" y="5506640"/>
                  <a:pt x="5626100" y="5524500"/>
                </a:cubicBezTo>
                <a:lnTo>
                  <a:pt x="38100" y="63500"/>
                </a:lnTo>
                <a:cubicBezTo>
                  <a:pt x="42333" y="122767"/>
                  <a:pt x="36389" y="183656"/>
                  <a:pt x="50800" y="241300"/>
                </a:cubicBezTo>
                <a:cubicBezTo>
                  <a:pt x="58204" y="270916"/>
                  <a:pt x="85421" y="291613"/>
                  <a:pt x="101600" y="317500"/>
                </a:cubicBezTo>
                <a:cubicBezTo>
                  <a:pt x="127765" y="359365"/>
                  <a:pt x="155722" y="400343"/>
                  <a:pt x="177800" y="444500"/>
                </a:cubicBezTo>
                <a:cubicBezTo>
                  <a:pt x="198190" y="485281"/>
                  <a:pt x="209890" y="529921"/>
                  <a:pt x="228600" y="571500"/>
                </a:cubicBezTo>
                <a:cubicBezTo>
                  <a:pt x="248023" y="614661"/>
                  <a:pt x="271839" y="655726"/>
                  <a:pt x="292100" y="698500"/>
                </a:cubicBezTo>
                <a:cubicBezTo>
                  <a:pt x="309948" y="736180"/>
                  <a:pt x="323481" y="775905"/>
                  <a:pt x="342900" y="812800"/>
                </a:cubicBezTo>
                <a:cubicBezTo>
                  <a:pt x="365893" y="856487"/>
                  <a:pt x="397683" y="895319"/>
                  <a:pt x="419100" y="939800"/>
                </a:cubicBezTo>
                <a:cubicBezTo>
                  <a:pt x="452863" y="1009924"/>
                  <a:pt x="478635" y="1083623"/>
                  <a:pt x="508000" y="1155700"/>
                </a:cubicBezTo>
                <a:cubicBezTo>
                  <a:pt x="525203" y="1197925"/>
                  <a:pt x="546274" y="1238860"/>
                  <a:pt x="558800" y="1282700"/>
                </a:cubicBezTo>
                <a:cubicBezTo>
                  <a:pt x="567267" y="1312333"/>
                  <a:pt x="576259" y="1341821"/>
                  <a:pt x="584200" y="1371600"/>
                </a:cubicBezTo>
                <a:cubicBezTo>
                  <a:pt x="593195" y="1405330"/>
                  <a:pt x="599188" y="1439880"/>
                  <a:pt x="609600" y="1473200"/>
                </a:cubicBezTo>
                <a:cubicBezTo>
                  <a:pt x="620388" y="1507723"/>
                  <a:pt x="635000" y="1540933"/>
                  <a:pt x="647700" y="1574800"/>
                </a:cubicBezTo>
                <a:cubicBezTo>
                  <a:pt x="663543" y="1685699"/>
                  <a:pt x="667017" y="1755568"/>
                  <a:pt x="736600" y="1866900"/>
                </a:cubicBezTo>
                <a:cubicBezTo>
                  <a:pt x="757767" y="1900767"/>
                  <a:pt x="782240" y="1932779"/>
                  <a:pt x="800100" y="1968500"/>
                </a:cubicBezTo>
                <a:cubicBezTo>
                  <a:pt x="816276" y="2000851"/>
                  <a:pt x="823233" y="2037172"/>
                  <a:pt x="838200" y="2070100"/>
                </a:cubicBezTo>
                <a:cubicBezTo>
                  <a:pt x="844516" y="2083995"/>
                  <a:pt x="856027" y="2094948"/>
                  <a:pt x="863600" y="2108200"/>
                </a:cubicBezTo>
                <a:cubicBezTo>
                  <a:pt x="872993" y="2124638"/>
                  <a:pt x="877996" y="2143594"/>
                  <a:pt x="889000" y="2159000"/>
                </a:cubicBezTo>
                <a:cubicBezTo>
                  <a:pt x="899439" y="2173615"/>
                  <a:pt x="913463" y="2185411"/>
                  <a:pt x="927100" y="2197100"/>
                </a:cubicBezTo>
                <a:cubicBezTo>
                  <a:pt x="982565" y="2244641"/>
                  <a:pt x="1063025" y="2285576"/>
                  <a:pt x="1117600" y="2324100"/>
                </a:cubicBezTo>
                <a:cubicBezTo>
                  <a:pt x="1269866" y="2431582"/>
                  <a:pt x="1113928" y="2345617"/>
                  <a:pt x="1282700" y="2451100"/>
                </a:cubicBezTo>
                <a:cubicBezTo>
                  <a:pt x="1421422" y="2537801"/>
                  <a:pt x="1372678" y="2497305"/>
                  <a:pt x="1524000" y="2565400"/>
                </a:cubicBezTo>
                <a:cubicBezTo>
                  <a:pt x="1567161" y="2584823"/>
                  <a:pt x="1606099" y="2613933"/>
                  <a:pt x="1651000" y="2628900"/>
                </a:cubicBezTo>
                <a:cubicBezTo>
                  <a:pt x="1683379" y="2639693"/>
                  <a:pt x="1718847" y="2636537"/>
                  <a:pt x="1752600" y="2641600"/>
                </a:cubicBezTo>
                <a:cubicBezTo>
                  <a:pt x="1803531" y="2649240"/>
                  <a:pt x="1854409" y="2657364"/>
                  <a:pt x="1905000" y="2667000"/>
                </a:cubicBezTo>
                <a:cubicBezTo>
                  <a:pt x="2187484" y="2720807"/>
                  <a:pt x="1804824" y="2674667"/>
                  <a:pt x="2336800" y="2717800"/>
                </a:cubicBezTo>
                <a:lnTo>
                  <a:pt x="2489200" y="2730500"/>
                </a:lnTo>
                <a:cubicBezTo>
                  <a:pt x="2799465" y="2796985"/>
                  <a:pt x="2567507" y="2758016"/>
                  <a:pt x="3009900" y="2781300"/>
                </a:cubicBezTo>
                <a:cubicBezTo>
                  <a:pt x="3324021" y="2797833"/>
                  <a:pt x="2983097" y="2794000"/>
                  <a:pt x="3276600" y="2794000"/>
                </a:cubicBezTo>
                <a:lnTo>
                  <a:pt x="2717800" y="1574800"/>
                </a:lnTo>
              </a:path>
            </a:pathLst>
          </a:custGeom>
        </p:spPr>
        <p:txBody>
          <a:bodyPr rot="10800000"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任意多边形 103"/>
          <p:cNvSpPr/>
          <p:nvPr/>
        </p:nvSpPr>
        <p:spPr>
          <a:xfrm>
            <a:off x="2971800" y="1917700"/>
            <a:ext cx="2781151" cy="3810000"/>
          </a:xfrm>
          <a:custGeom>
            <a:avLst/>
            <a:gdLst>
              <a:gd name="connsiteX0" fmla="*/ 0 w 2781151"/>
              <a:gd name="connsiteY0" fmla="*/ 0 h 3810000"/>
              <a:gd name="connsiteX1" fmla="*/ 2413000 w 2781151"/>
              <a:gd name="connsiteY1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1151" h="3810000">
                <a:moveTo>
                  <a:pt x="0" y="0"/>
                </a:moveTo>
                <a:cubicBezTo>
                  <a:pt x="1785408" y="1674283"/>
                  <a:pt x="3570817" y="3348567"/>
                  <a:pt x="2413000" y="3810000"/>
                </a:cubicBezTo>
              </a:path>
            </a:pathLst>
          </a:custGeom>
        </p:spPr>
        <p:txBody>
          <a:bodyPr rot="10800000"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5" name="任意多边形 104"/>
          <p:cNvSpPr/>
          <p:nvPr/>
        </p:nvSpPr>
        <p:spPr>
          <a:xfrm>
            <a:off x="304800" y="1168400"/>
            <a:ext cx="3907160" cy="5384800"/>
          </a:xfrm>
          <a:custGeom>
            <a:avLst/>
            <a:gdLst>
              <a:gd name="connsiteX0" fmla="*/ 76200 w 5829300"/>
              <a:gd name="connsiteY0" fmla="*/ 0 h 5384800"/>
              <a:gd name="connsiteX1" fmla="*/ 76200 w 5829300"/>
              <a:gd name="connsiteY1" fmla="*/ 0 h 5384800"/>
              <a:gd name="connsiteX2" fmla="*/ 88900 w 5829300"/>
              <a:gd name="connsiteY2" fmla="*/ 114300 h 5384800"/>
              <a:gd name="connsiteX3" fmla="*/ 114300 w 5829300"/>
              <a:gd name="connsiteY3" fmla="*/ 190500 h 5384800"/>
              <a:gd name="connsiteX4" fmla="*/ 127000 w 5829300"/>
              <a:gd name="connsiteY4" fmla="*/ 228600 h 5384800"/>
              <a:gd name="connsiteX5" fmla="*/ 139700 w 5829300"/>
              <a:gd name="connsiteY5" fmla="*/ 266700 h 5384800"/>
              <a:gd name="connsiteX6" fmla="*/ 152400 w 5829300"/>
              <a:gd name="connsiteY6" fmla="*/ 317500 h 5384800"/>
              <a:gd name="connsiteX7" fmla="*/ 177800 w 5829300"/>
              <a:gd name="connsiteY7" fmla="*/ 355600 h 5384800"/>
              <a:gd name="connsiteX8" fmla="*/ 215900 w 5829300"/>
              <a:gd name="connsiteY8" fmla="*/ 419100 h 5384800"/>
              <a:gd name="connsiteX9" fmla="*/ 228600 w 5829300"/>
              <a:gd name="connsiteY9" fmla="*/ 457200 h 5384800"/>
              <a:gd name="connsiteX10" fmla="*/ 254000 w 5829300"/>
              <a:gd name="connsiteY10" fmla="*/ 508000 h 5384800"/>
              <a:gd name="connsiteX11" fmla="*/ 279400 w 5829300"/>
              <a:gd name="connsiteY11" fmla="*/ 647700 h 5384800"/>
              <a:gd name="connsiteX12" fmla="*/ 342900 w 5829300"/>
              <a:gd name="connsiteY12" fmla="*/ 825500 h 5384800"/>
              <a:gd name="connsiteX13" fmla="*/ 355600 w 5829300"/>
              <a:gd name="connsiteY13" fmla="*/ 876300 h 5384800"/>
              <a:gd name="connsiteX14" fmla="*/ 368300 w 5829300"/>
              <a:gd name="connsiteY14" fmla="*/ 939800 h 5384800"/>
              <a:gd name="connsiteX15" fmla="*/ 393700 w 5829300"/>
              <a:gd name="connsiteY15" fmla="*/ 1003300 h 5384800"/>
              <a:gd name="connsiteX16" fmla="*/ 469900 w 5829300"/>
              <a:gd name="connsiteY16" fmla="*/ 1117600 h 5384800"/>
              <a:gd name="connsiteX17" fmla="*/ 495300 w 5829300"/>
              <a:gd name="connsiteY17" fmla="*/ 1155700 h 5384800"/>
              <a:gd name="connsiteX18" fmla="*/ 533400 w 5829300"/>
              <a:gd name="connsiteY18" fmla="*/ 1193800 h 5384800"/>
              <a:gd name="connsiteX19" fmla="*/ 584200 w 5829300"/>
              <a:gd name="connsiteY19" fmla="*/ 1257300 h 5384800"/>
              <a:gd name="connsiteX20" fmla="*/ 0 w 5829300"/>
              <a:gd name="connsiteY20" fmla="*/ 711200 h 5384800"/>
              <a:gd name="connsiteX21" fmla="*/ 101600 w 5829300"/>
              <a:gd name="connsiteY21" fmla="*/ 25400 h 5384800"/>
              <a:gd name="connsiteX22" fmla="*/ 152400 w 5829300"/>
              <a:gd name="connsiteY22" fmla="*/ 177800 h 5384800"/>
              <a:gd name="connsiteX23" fmla="*/ 165100 w 5829300"/>
              <a:gd name="connsiteY23" fmla="*/ 292100 h 5384800"/>
              <a:gd name="connsiteX24" fmla="*/ 203200 w 5829300"/>
              <a:gd name="connsiteY24" fmla="*/ 355600 h 5384800"/>
              <a:gd name="connsiteX25" fmla="*/ 266700 w 5829300"/>
              <a:gd name="connsiteY25" fmla="*/ 482600 h 5384800"/>
              <a:gd name="connsiteX26" fmla="*/ 304800 w 5829300"/>
              <a:gd name="connsiteY26" fmla="*/ 584200 h 5384800"/>
              <a:gd name="connsiteX27" fmla="*/ 342900 w 5829300"/>
              <a:gd name="connsiteY27" fmla="*/ 685800 h 5384800"/>
              <a:gd name="connsiteX28" fmla="*/ 381000 w 5829300"/>
              <a:gd name="connsiteY28" fmla="*/ 749300 h 5384800"/>
              <a:gd name="connsiteX29" fmla="*/ 406400 w 5829300"/>
              <a:gd name="connsiteY29" fmla="*/ 825500 h 5384800"/>
              <a:gd name="connsiteX30" fmla="*/ 444500 w 5829300"/>
              <a:gd name="connsiteY30" fmla="*/ 889000 h 5384800"/>
              <a:gd name="connsiteX31" fmla="*/ 495300 w 5829300"/>
              <a:gd name="connsiteY31" fmla="*/ 1028700 h 5384800"/>
              <a:gd name="connsiteX32" fmla="*/ 533400 w 5829300"/>
              <a:gd name="connsiteY32" fmla="*/ 1130300 h 5384800"/>
              <a:gd name="connsiteX33" fmla="*/ 571500 w 5829300"/>
              <a:gd name="connsiteY33" fmla="*/ 1206500 h 5384800"/>
              <a:gd name="connsiteX34" fmla="*/ 596900 w 5829300"/>
              <a:gd name="connsiteY34" fmla="*/ 1282700 h 5384800"/>
              <a:gd name="connsiteX35" fmla="*/ 673100 w 5829300"/>
              <a:gd name="connsiteY35" fmla="*/ 1460500 h 5384800"/>
              <a:gd name="connsiteX36" fmla="*/ 711200 w 5829300"/>
              <a:gd name="connsiteY36" fmla="*/ 1562100 h 5384800"/>
              <a:gd name="connsiteX37" fmla="*/ 762000 w 5829300"/>
              <a:gd name="connsiteY37" fmla="*/ 1676400 h 5384800"/>
              <a:gd name="connsiteX38" fmla="*/ 850900 w 5829300"/>
              <a:gd name="connsiteY38" fmla="*/ 1930400 h 5384800"/>
              <a:gd name="connsiteX39" fmla="*/ 914400 w 5829300"/>
              <a:gd name="connsiteY39" fmla="*/ 2057400 h 5384800"/>
              <a:gd name="connsiteX40" fmla="*/ 965200 w 5829300"/>
              <a:gd name="connsiteY40" fmla="*/ 2209800 h 5384800"/>
              <a:gd name="connsiteX41" fmla="*/ 1079500 w 5829300"/>
              <a:gd name="connsiteY41" fmla="*/ 2489200 h 5384800"/>
              <a:gd name="connsiteX42" fmla="*/ 1155700 w 5829300"/>
              <a:gd name="connsiteY42" fmla="*/ 2654300 h 5384800"/>
              <a:gd name="connsiteX43" fmla="*/ 1231900 w 5829300"/>
              <a:gd name="connsiteY43" fmla="*/ 2819400 h 5384800"/>
              <a:gd name="connsiteX44" fmla="*/ 1384300 w 5829300"/>
              <a:gd name="connsiteY44" fmla="*/ 3213100 h 5384800"/>
              <a:gd name="connsiteX45" fmla="*/ 1574800 w 5829300"/>
              <a:gd name="connsiteY45" fmla="*/ 3543300 h 5384800"/>
              <a:gd name="connsiteX46" fmla="*/ 1676400 w 5829300"/>
              <a:gd name="connsiteY46" fmla="*/ 3670300 h 5384800"/>
              <a:gd name="connsiteX47" fmla="*/ 1803400 w 5829300"/>
              <a:gd name="connsiteY47" fmla="*/ 3848100 h 5384800"/>
              <a:gd name="connsiteX48" fmla="*/ 1917700 w 5829300"/>
              <a:gd name="connsiteY48" fmla="*/ 3975100 h 5384800"/>
              <a:gd name="connsiteX49" fmla="*/ 2019300 w 5829300"/>
              <a:gd name="connsiteY49" fmla="*/ 4114800 h 5384800"/>
              <a:gd name="connsiteX50" fmla="*/ 2222500 w 5829300"/>
              <a:gd name="connsiteY50" fmla="*/ 4305300 h 5384800"/>
              <a:gd name="connsiteX51" fmla="*/ 2324100 w 5829300"/>
              <a:gd name="connsiteY51" fmla="*/ 4368800 h 5384800"/>
              <a:gd name="connsiteX52" fmla="*/ 2451100 w 5829300"/>
              <a:gd name="connsiteY52" fmla="*/ 4457700 h 5384800"/>
              <a:gd name="connsiteX53" fmla="*/ 2857500 w 5829300"/>
              <a:gd name="connsiteY53" fmla="*/ 4660900 h 5384800"/>
              <a:gd name="connsiteX54" fmla="*/ 2984500 w 5829300"/>
              <a:gd name="connsiteY54" fmla="*/ 4711700 h 5384800"/>
              <a:gd name="connsiteX55" fmla="*/ 3060700 w 5829300"/>
              <a:gd name="connsiteY55" fmla="*/ 4749800 h 5384800"/>
              <a:gd name="connsiteX56" fmla="*/ 3124200 w 5829300"/>
              <a:gd name="connsiteY56" fmla="*/ 4762500 h 5384800"/>
              <a:gd name="connsiteX57" fmla="*/ 3200400 w 5829300"/>
              <a:gd name="connsiteY57" fmla="*/ 4800600 h 5384800"/>
              <a:gd name="connsiteX58" fmla="*/ 3289300 w 5829300"/>
              <a:gd name="connsiteY58" fmla="*/ 4813300 h 5384800"/>
              <a:gd name="connsiteX59" fmla="*/ 3492500 w 5829300"/>
              <a:gd name="connsiteY59" fmla="*/ 4838700 h 5384800"/>
              <a:gd name="connsiteX60" fmla="*/ 3543300 w 5829300"/>
              <a:gd name="connsiteY60" fmla="*/ 4851400 h 5384800"/>
              <a:gd name="connsiteX61" fmla="*/ 3619500 w 5829300"/>
              <a:gd name="connsiteY61" fmla="*/ 4864100 h 5384800"/>
              <a:gd name="connsiteX62" fmla="*/ 3708400 w 5829300"/>
              <a:gd name="connsiteY62" fmla="*/ 4876800 h 5384800"/>
              <a:gd name="connsiteX63" fmla="*/ 3937000 w 5829300"/>
              <a:gd name="connsiteY63" fmla="*/ 4927600 h 5384800"/>
              <a:gd name="connsiteX64" fmla="*/ 4127500 w 5829300"/>
              <a:gd name="connsiteY64" fmla="*/ 4940300 h 5384800"/>
              <a:gd name="connsiteX65" fmla="*/ 4203700 w 5829300"/>
              <a:gd name="connsiteY65" fmla="*/ 4953000 h 5384800"/>
              <a:gd name="connsiteX66" fmla="*/ 4394200 w 5829300"/>
              <a:gd name="connsiteY66" fmla="*/ 4991100 h 5384800"/>
              <a:gd name="connsiteX67" fmla="*/ 4622800 w 5829300"/>
              <a:gd name="connsiteY67" fmla="*/ 5016500 h 5384800"/>
              <a:gd name="connsiteX68" fmla="*/ 4749800 w 5829300"/>
              <a:gd name="connsiteY68" fmla="*/ 5041900 h 5384800"/>
              <a:gd name="connsiteX69" fmla="*/ 4914900 w 5829300"/>
              <a:gd name="connsiteY69" fmla="*/ 5054600 h 5384800"/>
              <a:gd name="connsiteX70" fmla="*/ 4965700 w 5829300"/>
              <a:gd name="connsiteY70" fmla="*/ 5067300 h 5384800"/>
              <a:gd name="connsiteX71" fmla="*/ 5080000 w 5829300"/>
              <a:gd name="connsiteY71" fmla="*/ 5080000 h 5384800"/>
              <a:gd name="connsiteX72" fmla="*/ 5156200 w 5829300"/>
              <a:gd name="connsiteY72" fmla="*/ 5105400 h 5384800"/>
              <a:gd name="connsiteX73" fmla="*/ 5435600 w 5829300"/>
              <a:gd name="connsiteY73" fmla="*/ 5130800 h 5384800"/>
              <a:gd name="connsiteX74" fmla="*/ 5486400 w 5829300"/>
              <a:gd name="connsiteY74" fmla="*/ 5168900 h 5384800"/>
              <a:gd name="connsiteX75" fmla="*/ 5537200 w 5829300"/>
              <a:gd name="connsiteY75" fmla="*/ 5181600 h 5384800"/>
              <a:gd name="connsiteX76" fmla="*/ 5613400 w 5829300"/>
              <a:gd name="connsiteY76" fmla="*/ 5207000 h 5384800"/>
              <a:gd name="connsiteX77" fmla="*/ 5727700 w 5829300"/>
              <a:gd name="connsiteY77" fmla="*/ 5232400 h 5384800"/>
              <a:gd name="connsiteX78" fmla="*/ 5778500 w 5829300"/>
              <a:gd name="connsiteY78" fmla="*/ 5245100 h 5384800"/>
              <a:gd name="connsiteX79" fmla="*/ 5803900 w 5829300"/>
              <a:gd name="connsiteY79" fmla="*/ 5283200 h 5384800"/>
              <a:gd name="connsiteX80" fmla="*/ 5816600 w 5829300"/>
              <a:gd name="connsiteY80" fmla="*/ 5384800 h 5384800"/>
              <a:gd name="connsiteX81" fmla="*/ 5829300 w 5829300"/>
              <a:gd name="connsiteY81" fmla="*/ 5384800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829300" h="5384800">
                <a:moveTo>
                  <a:pt x="76200" y="0"/>
                </a:moveTo>
                <a:lnTo>
                  <a:pt x="76200" y="0"/>
                </a:lnTo>
                <a:cubicBezTo>
                  <a:pt x="80433" y="38100"/>
                  <a:pt x="81382" y="76710"/>
                  <a:pt x="88900" y="114300"/>
                </a:cubicBezTo>
                <a:cubicBezTo>
                  <a:pt x="94151" y="140554"/>
                  <a:pt x="105833" y="165100"/>
                  <a:pt x="114300" y="190500"/>
                </a:cubicBezTo>
                <a:lnTo>
                  <a:pt x="127000" y="228600"/>
                </a:lnTo>
                <a:cubicBezTo>
                  <a:pt x="131233" y="241300"/>
                  <a:pt x="136453" y="253713"/>
                  <a:pt x="139700" y="266700"/>
                </a:cubicBezTo>
                <a:cubicBezTo>
                  <a:pt x="143933" y="283633"/>
                  <a:pt x="145524" y="301457"/>
                  <a:pt x="152400" y="317500"/>
                </a:cubicBezTo>
                <a:cubicBezTo>
                  <a:pt x="158413" y="331529"/>
                  <a:pt x="169710" y="342657"/>
                  <a:pt x="177800" y="355600"/>
                </a:cubicBezTo>
                <a:cubicBezTo>
                  <a:pt x="190883" y="376532"/>
                  <a:pt x="204861" y="397022"/>
                  <a:pt x="215900" y="419100"/>
                </a:cubicBezTo>
                <a:cubicBezTo>
                  <a:pt x="221887" y="431074"/>
                  <a:pt x="223327" y="444895"/>
                  <a:pt x="228600" y="457200"/>
                </a:cubicBezTo>
                <a:cubicBezTo>
                  <a:pt x="236058" y="474601"/>
                  <a:pt x="245533" y="491067"/>
                  <a:pt x="254000" y="508000"/>
                </a:cubicBezTo>
                <a:cubicBezTo>
                  <a:pt x="257015" y="526088"/>
                  <a:pt x="272744" y="625512"/>
                  <a:pt x="279400" y="647700"/>
                </a:cubicBezTo>
                <a:cubicBezTo>
                  <a:pt x="331530" y="821468"/>
                  <a:pt x="276777" y="561008"/>
                  <a:pt x="342900" y="825500"/>
                </a:cubicBezTo>
                <a:cubicBezTo>
                  <a:pt x="347133" y="842433"/>
                  <a:pt x="351814" y="859261"/>
                  <a:pt x="355600" y="876300"/>
                </a:cubicBezTo>
                <a:cubicBezTo>
                  <a:pt x="360283" y="897372"/>
                  <a:pt x="362097" y="919125"/>
                  <a:pt x="368300" y="939800"/>
                </a:cubicBezTo>
                <a:cubicBezTo>
                  <a:pt x="374851" y="961636"/>
                  <a:pt x="383505" y="982910"/>
                  <a:pt x="393700" y="1003300"/>
                </a:cubicBezTo>
                <a:cubicBezTo>
                  <a:pt x="422329" y="1060559"/>
                  <a:pt x="434449" y="1067968"/>
                  <a:pt x="469900" y="1117600"/>
                </a:cubicBezTo>
                <a:cubicBezTo>
                  <a:pt x="478772" y="1130020"/>
                  <a:pt x="485529" y="1143974"/>
                  <a:pt x="495300" y="1155700"/>
                </a:cubicBezTo>
                <a:cubicBezTo>
                  <a:pt x="506798" y="1169498"/>
                  <a:pt x="522961" y="1179185"/>
                  <a:pt x="533400" y="1193800"/>
                </a:cubicBezTo>
                <a:cubicBezTo>
                  <a:pt x="582789" y="1262944"/>
                  <a:pt x="531989" y="1231194"/>
                  <a:pt x="584200" y="1257300"/>
                </a:cubicBezTo>
                <a:lnTo>
                  <a:pt x="0" y="711200"/>
                </a:lnTo>
                <a:lnTo>
                  <a:pt x="101600" y="25400"/>
                </a:lnTo>
                <a:cubicBezTo>
                  <a:pt x="116810" y="65959"/>
                  <a:pt x="144931" y="129254"/>
                  <a:pt x="152400" y="177800"/>
                </a:cubicBezTo>
                <a:cubicBezTo>
                  <a:pt x="158229" y="215689"/>
                  <a:pt x="154569" y="255240"/>
                  <a:pt x="165100" y="292100"/>
                </a:cubicBezTo>
                <a:cubicBezTo>
                  <a:pt x="171881" y="315835"/>
                  <a:pt x="191584" y="333820"/>
                  <a:pt x="203200" y="355600"/>
                </a:cubicBezTo>
                <a:cubicBezTo>
                  <a:pt x="225473" y="397362"/>
                  <a:pt x="251733" y="437699"/>
                  <a:pt x="266700" y="482600"/>
                </a:cubicBezTo>
                <a:cubicBezTo>
                  <a:pt x="295527" y="569080"/>
                  <a:pt x="259242" y="462713"/>
                  <a:pt x="304800" y="584200"/>
                </a:cubicBezTo>
                <a:cubicBezTo>
                  <a:pt x="321287" y="628167"/>
                  <a:pt x="318355" y="636710"/>
                  <a:pt x="342900" y="685800"/>
                </a:cubicBezTo>
                <a:cubicBezTo>
                  <a:pt x="353939" y="707878"/>
                  <a:pt x="370786" y="726828"/>
                  <a:pt x="381000" y="749300"/>
                </a:cubicBezTo>
                <a:cubicBezTo>
                  <a:pt x="392079" y="773674"/>
                  <a:pt x="395321" y="801126"/>
                  <a:pt x="406400" y="825500"/>
                </a:cubicBezTo>
                <a:cubicBezTo>
                  <a:pt x="416614" y="847972"/>
                  <a:pt x="433461" y="866922"/>
                  <a:pt x="444500" y="889000"/>
                </a:cubicBezTo>
                <a:cubicBezTo>
                  <a:pt x="464695" y="929391"/>
                  <a:pt x="480482" y="987209"/>
                  <a:pt x="495300" y="1028700"/>
                </a:cubicBezTo>
                <a:cubicBezTo>
                  <a:pt x="507465" y="1062762"/>
                  <a:pt x="519152" y="1097055"/>
                  <a:pt x="533400" y="1130300"/>
                </a:cubicBezTo>
                <a:cubicBezTo>
                  <a:pt x="544587" y="1156402"/>
                  <a:pt x="560578" y="1180286"/>
                  <a:pt x="571500" y="1206500"/>
                </a:cubicBezTo>
                <a:cubicBezTo>
                  <a:pt x="581798" y="1231214"/>
                  <a:pt x="586956" y="1257841"/>
                  <a:pt x="596900" y="1282700"/>
                </a:cubicBezTo>
                <a:cubicBezTo>
                  <a:pt x="620847" y="1342568"/>
                  <a:pt x="650459" y="1400125"/>
                  <a:pt x="673100" y="1460500"/>
                </a:cubicBezTo>
                <a:cubicBezTo>
                  <a:pt x="685800" y="1494367"/>
                  <a:pt x="697428" y="1528655"/>
                  <a:pt x="711200" y="1562100"/>
                </a:cubicBezTo>
                <a:cubicBezTo>
                  <a:pt x="727075" y="1600653"/>
                  <a:pt x="747586" y="1637277"/>
                  <a:pt x="762000" y="1676400"/>
                </a:cubicBezTo>
                <a:cubicBezTo>
                  <a:pt x="840835" y="1890381"/>
                  <a:pt x="755178" y="1717685"/>
                  <a:pt x="850900" y="1930400"/>
                </a:cubicBezTo>
                <a:cubicBezTo>
                  <a:pt x="870323" y="1973561"/>
                  <a:pt x="896479" y="2013594"/>
                  <a:pt x="914400" y="2057400"/>
                </a:cubicBezTo>
                <a:cubicBezTo>
                  <a:pt x="934675" y="2106961"/>
                  <a:pt x="946076" y="2159783"/>
                  <a:pt x="965200" y="2209800"/>
                </a:cubicBezTo>
                <a:cubicBezTo>
                  <a:pt x="1001137" y="2303789"/>
                  <a:pt x="1039862" y="2396711"/>
                  <a:pt x="1079500" y="2489200"/>
                </a:cubicBezTo>
                <a:cubicBezTo>
                  <a:pt x="1103376" y="2544911"/>
                  <a:pt x="1130300" y="2599267"/>
                  <a:pt x="1155700" y="2654300"/>
                </a:cubicBezTo>
                <a:cubicBezTo>
                  <a:pt x="1181100" y="2709333"/>
                  <a:pt x="1212733" y="2761898"/>
                  <a:pt x="1231900" y="2819400"/>
                </a:cubicBezTo>
                <a:cubicBezTo>
                  <a:pt x="1287838" y="2987215"/>
                  <a:pt x="1304194" y="3064332"/>
                  <a:pt x="1384300" y="3213100"/>
                </a:cubicBezTo>
                <a:cubicBezTo>
                  <a:pt x="1444544" y="3324982"/>
                  <a:pt x="1495420" y="3444075"/>
                  <a:pt x="1574800" y="3543300"/>
                </a:cubicBezTo>
                <a:cubicBezTo>
                  <a:pt x="1608667" y="3585633"/>
                  <a:pt x="1643872" y="3626930"/>
                  <a:pt x="1676400" y="3670300"/>
                </a:cubicBezTo>
                <a:cubicBezTo>
                  <a:pt x="1720100" y="3728566"/>
                  <a:pt x="1758192" y="3790996"/>
                  <a:pt x="1803400" y="3848100"/>
                </a:cubicBezTo>
                <a:cubicBezTo>
                  <a:pt x="1838751" y="3892754"/>
                  <a:pt x="1881865" y="3930833"/>
                  <a:pt x="1917700" y="3975100"/>
                </a:cubicBezTo>
                <a:cubicBezTo>
                  <a:pt x="1953929" y="4019853"/>
                  <a:pt x="1982438" y="4070566"/>
                  <a:pt x="2019300" y="4114800"/>
                </a:cubicBezTo>
                <a:cubicBezTo>
                  <a:pt x="2052685" y="4154861"/>
                  <a:pt x="2188251" y="4279110"/>
                  <a:pt x="2222500" y="4305300"/>
                </a:cubicBezTo>
                <a:cubicBezTo>
                  <a:pt x="2254224" y="4329560"/>
                  <a:pt x="2290870" y="4346647"/>
                  <a:pt x="2324100" y="4368800"/>
                </a:cubicBezTo>
                <a:cubicBezTo>
                  <a:pt x="2367096" y="4397464"/>
                  <a:pt x="2406929" y="4430882"/>
                  <a:pt x="2451100" y="4457700"/>
                </a:cubicBezTo>
                <a:cubicBezTo>
                  <a:pt x="2637095" y="4570626"/>
                  <a:pt x="2672788" y="4583937"/>
                  <a:pt x="2857500" y="4660900"/>
                </a:cubicBezTo>
                <a:cubicBezTo>
                  <a:pt x="2899587" y="4678436"/>
                  <a:pt x="2943719" y="4691310"/>
                  <a:pt x="2984500" y="4711700"/>
                </a:cubicBezTo>
                <a:cubicBezTo>
                  <a:pt x="3009900" y="4724400"/>
                  <a:pt x="3034012" y="4740095"/>
                  <a:pt x="3060700" y="4749800"/>
                </a:cubicBezTo>
                <a:cubicBezTo>
                  <a:pt x="3080986" y="4757177"/>
                  <a:pt x="3103033" y="4758267"/>
                  <a:pt x="3124200" y="4762500"/>
                </a:cubicBezTo>
                <a:cubicBezTo>
                  <a:pt x="3149600" y="4775200"/>
                  <a:pt x="3173258" y="4792249"/>
                  <a:pt x="3200400" y="4800600"/>
                </a:cubicBezTo>
                <a:cubicBezTo>
                  <a:pt x="3229010" y="4809403"/>
                  <a:pt x="3259571" y="4809802"/>
                  <a:pt x="3289300" y="4813300"/>
                </a:cubicBezTo>
                <a:cubicBezTo>
                  <a:pt x="3395605" y="4825806"/>
                  <a:pt x="3402368" y="4820674"/>
                  <a:pt x="3492500" y="4838700"/>
                </a:cubicBezTo>
                <a:cubicBezTo>
                  <a:pt x="3509616" y="4842123"/>
                  <a:pt x="3526184" y="4847977"/>
                  <a:pt x="3543300" y="4851400"/>
                </a:cubicBezTo>
                <a:cubicBezTo>
                  <a:pt x="3568550" y="4856450"/>
                  <a:pt x="3594049" y="4860184"/>
                  <a:pt x="3619500" y="4864100"/>
                </a:cubicBezTo>
                <a:cubicBezTo>
                  <a:pt x="3649086" y="4868652"/>
                  <a:pt x="3679047" y="4870929"/>
                  <a:pt x="3708400" y="4876800"/>
                </a:cubicBezTo>
                <a:cubicBezTo>
                  <a:pt x="3784943" y="4892109"/>
                  <a:pt x="3859822" y="4915906"/>
                  <a:pt x="3937000" y="4927600"/>
                </a:cubicBezTo>
                <a:cubicBezTo>
                  <a:pt x="3999923" y="4937134"/>
                  <a:pt x="4064000" y="4936067"/>
                  <a:pt x="4127500" y="4940300"/>
                </a:cubicBezTo>
                <a:cubicBezTo>
                  <a:pt x="4152900" y="4944533"/>
                  <a:pt x="4178404" y="4948182"/>
                  <a:pt x="4203700" y="4953000"/>
                </a:cubicBezTo>
                <a:cubicBezTo>
                  <a:pt x="4267314" y="4965117"/>
                  <a:pt x="4329764" y="4984656"/>
                  <a:pt x="4394200" y="4991100"/>
                </a:cubicBezTo>
                <a:cubicBezTo>
                  <a:pt x="4443116" y="4995992"/>
                  <a:pt x="4568869" y="5007512"/>
                  <a:pt x="4622800" y="5016500"/>
                </a:cubicBezTo>
                <a:cubicBezTo>
                  <a:pt x="4665384" y="5023597"/>
                  <a:pt x="4706991" y="5036316"/>
                  <a:pt x="4749800" y="5041900"/>
                </a:cubicBezTo>
                <a:cubicBezTo>
                  <a:pt x="4804532" y="5049039"/>
                  <a:pt x="4859867" y="5050367"/>
                  <a:pt x="4914900" y="5054600"/>
                </a:cubicBezTo>
                <a:cubicBezTo>
                  <a:pt x="4931833" y="5058833"/>
                  <a:pt x="4948448" y="5064646"/>
                  <a:pt x="4965700" y="5067300"/>
                </a:cubicBezTo>
                <a:cubicBezTo>
                  <a:pt x="5003589" y="5073129"/>
                  <a:pt x="5042410" y="5072482"/>
                  <a:pt x="5080000" y="5080000"/>
                </a:cubicBezTo>
                <a:cubicBezTo>
                  <a:pt x="5106254" y="5085251"/>
                  <a:pt x="5130112" y="5099380"/>
                  <a:pt x="5156200" y="5105400"/>
                </a:cubicBezTo>
                <a:cubicBezTo>
                  <a:pt x="5226726" y="5121675"/>
                  <a:pt x="5388239" y="5127643"/>
                  <a:pt x="5435600" y="5130800"/>
                </a:cubicBezTo>
                <a:cubicBezTo>
                  <a:pt x="5452533" y="5143500"/>
                  <a:pt x="5467468" y="5159434"/>
                  <a:pt x="5486400" y="5168900"/>
                </a:cubicBezTo>
                <a:cubicBezTo>
                  <a:pt x="5502012" y="5176706"/>
                  <a:pt x="5520482" y="5176584"/>
                  <a:pt x="5537200" y="5181600"/>
                </a:cubicBezTo>
                <a:cubicBezTo>
                  <a:pt x="5562845" y="5189293"/>
                  <a:pt x="5587530" y="5200101"/>
                  <a:pt x="5613400" y="5207000"/>
                </a:cubicBezTo>
                <a:cubicBezTo>
                  <a:pt x="5651112" y="5217056"/>
                  <a:pt x="5689670" y="5223624"/>
                  <a:pt x="5727700" y="5232400"/>
                </a:cubicBezTo>
                <a:cubicBezTo>
                  <a:pt x="5744707" y="5236325"/>
                  <a:pt x="5761567" y="5240867"/>
                  <a:pt x="5778500" y="5245100"/>
                </a:cubicBezTo>
                <a:cubicBezTo>
                  <a:pt x="5786967" y="5257800"/>
                  <a:pt x="5797887" y="5269171"/>
                  <a:pt x="5803900" y="5283200"/>
                </a:cubicBezTo>
                <a:cubicBezTo>
                  <a:pt x="5820707" y="5322416"/>
                  <a:pt x="5816600" y="5343721"/>
                  <a:pt x="5816600" y="5384800"/>
                </a:cubicBezTo>
                <a:lnTo>
                  <a:pt x="5829300" y="5384800"/>
                </a:lnTo>
              </a:path>
            </a:pathLst>
          </a:custGeom>
        </p:spPr>
        <p:txBody>
          <a:bodyPr rot="10800000"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1" i="1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71546"/>
            <a:ext cx="8504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i="0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统一的数据提取函数</a:t>
            </a:r>
            <a:r>
              <a:rPr kumimoji="1" lang="zh-CN" altLang="en-US" sz="2800" i="0" dirty="0" smtClean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dirty="0" err="1" smtClean="0"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getDataByTime</a:t>
            </a:r>
            <a:endParaRPr lang="zh-CN" altLang="en-US" sz="2800" i="0" dirty="0">
              <a:solidFill>
                <a:schemeClr val="tx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857364"/>
            <a:ext cx="900115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</a:pPr>
            <a:r>
              <a:rPr kumimoji="1" lang="en-US" altLang="zh-CN" sz="120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kumimoji="1" lang="zh-CN" altLang="en-US" sz="120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函数结构：</a:t>
            </a:r>
            <a:endParaRPr kumimoji="1" lang="en-US" altLang="zh-CN" sz="1200" i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600" b="0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</a:rPr>
              <a:t>factor,tickerList,timeList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kumimoji="1" lang="en-US" altLang="zh-CN" sz="1600" b="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</a:rPr>
              <a:t>getDataByTime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600" dirty="0" err="1" smtClean="0">
                <a:latin typeface="微软雅黑" pitchFamily="34" charset="-122"/>
                <a:ea typeface="微软雅黑" pitchFamily="34" charset="-122"/>
              </a:rPr>
              <a:t>factorName,startTime,endTime,tickerList,timeInterval</a:t>
            </a:r>
            <a:r>
              <a:rPr kumimoji="1"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en-US" altLang="zh-CN" sz="1600" b="0" i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kumimoji="1" lang="zh-CN" altLang="en-US" sz="120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示例：</a:t>
            </a:r>
            <a:endParaRPr kumimoji="1" lang="en-US" altLang="zh-CN" sz="1200" i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提取上证和深证代码为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000001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的标的的一分钟收盘价数据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Step1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 在</a:t>
            </a:r>
            <a:r>
              <a:rPr kumimoji="1"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中输入如下命令提取数据</a:t>
            </a:r>
            <a:endParaRPr kumimoji="1"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100" dirty="0" smtClean="0">
                <a:latin typeface="微软雅黑" pitchFamily="34" charset="-122"/>
                <a:ea typeface="微软雅黑" pitchFamily="34" charset="-122"/>
              </a:rPr>
              <a:t>       [factor, </a:t>
            </a:r>
            <a:r>
              <a:rPr kumimoji="1" lang="en-US" altLang="zh-CN" sz="1100" dirty="0" err="1" smtClean="0">
                <a:latin typeface="微软雅黑" pitchFamily="34" charset="-122"/>
                <a:ea typeface="微软雅黑" pitchFamily="34" charset="-122"/>
              </a:rPr>
              <a:t>tickerList</a:t>
            </a:r>
            <a:r>
              <a:rPr kumimoji="1" lang="en-US" altLang="zh-CN" sz="11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en-US" altLang="zh-CN" sz="1100" dirty="0" err="1" smtClean="0">
                <a:latin typeface="微软雅黑" pitchFamily="34" charset="-122"/>
                <a:ea typeface="微软雅黑" pitchFamily="34" charset="-122"/>
              </a:rPr>
              <a:t>timeList</a:t>
            </a:r>
            <a:r>
              <a:rPr kumimoji="1" lang="en-US" altLang="zh-CN" sz="1100" dirty="0" smtClean="0">
                <a:latin typeface="微软雅黑" pitchFamily="34" charset="-122"/>
                <a:ea typeface="微软雅黑" pitchFamily="34" charset="-122"/>
              </a:rPr>
              <a:t> ] = </a:t>
            </a:r>
            <a:r>
              <a:rPr kumimoji="1" lang="en-US" altLang="zh-CN" sz="1100" dirty="0" err="1" smtClean="0">
                <a:latin typeface="微软雅黑" pitchFamily="34" charset="-122"/>
                <a:ea typeface="微软雅黑" pitchFamily="34" charset="-122"/>
              </a:rPr>
              <a:t>getDataByTime</a:t>
            </a:r>
            <a:r>
              <a:rPr kumimoji="1" lang="en-US" altLang="zh-CN" sz="1100" dirty="0" smtClean="0">
                <a:latin typeface="微软雅黑" pitchFamily="34" charset="-122"/>
                <a:ea typeface="微软雅黑" pitchFamily="34" charset="-122"/>
              </a:rPr>
              <a:t> ( 'CP', '2012-06-04 09:30:00', '2012-06-04     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100" dirty="0" smtClean="0">
                <a:latin typeface="微软雅黑" pitchFamily="34" charset="-122"/>
                <a:ea typeface="微软雅黑" pitchFamily="34" charset="-122"/>
              </a:rPr>
              <a:t>       15:00:00',{'000001',ExchangeType.SSE; '000001',ExchangeType.SZSE}, TimeIntervals.MIN01);</a:t>
            </a:r>
          </a:p>
          <a:p>
            <a:pPr lvl="1" algn="l">
              <a:lnSpc>
                <a:spcPct val="150000"/>
              </a:lnSpc>
            </a:pPr>
            <a:r>
              <a:rPr kumimoji="1"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Step2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：查看提取出来的数据</a:t>
            </a:r>
            <a:endParaRPr kumimoji="1"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r>
              <a:rPr kumimoji="1" lang="zh-CN" altLang="en-US" sz="1200" b="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命令执行后，在</a:t>
            </a:r>
            <a:r>
              <a:rPr kumimoji="1" lang="en-US" altLang="zh-CN" sz="1200" b="0" i="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kumimoji="1" lang="zh-CN" altLang="en-US" sz="1200" b="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右上窗口</a:t>
            </a: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</a:rPr>
              <a:t>W</a:t>
            </a:r>
            <a:r>
              <a:rPr kumimoji="1" lang="en-US" altLang="zh-CN" sz="1200" b="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orkspace</a:t>
            </a:r>
            <a:r>
              <a:rPr kumimoji="1" lang="zh-CN" altLang="en-US" sz="1200" b="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中可以看到提取数据的输出结果，双击击对应文件可以看到提取出来的数据结果</a:t>
            </a:r>
            <a:endParaRPr kumimoji="1" lang="en-US" altLang="zh-CN" sz="1200" b="0" i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50000"/>
              </a:lnSpc>
            </a:pPr>
            <a:endParaRPr kumimoji="1" lang="en-US" altLang="zh-CN" sz="1400" b="0" i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kumimoji="1" lang="en-US" altLang="zh-CN" sz="1400" b="0" i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7" descr="C:\Documents and Settings\Administrator\Application Data\Tencent\Users\303184389\QQ\WinTemp\RichOle\1_E{$CGO~RW]20VXOE`_ZY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214686"/>
            <a:ext cx="8572560" cy="297415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1071546"/>
            <a:ext cx="2643206" cy="446588"/>
          </a:xfrm>
        </p:spPr>
        <p:txBody>
          <a:bodyPr>
            <a:noAutofit/>
          </a:bodyPr>
          <a:lstStyle/>
          <a:p>
            <a:r>
              <a:rPr lang="zh-CN" altLang="en-US" sz="2800" b="1" dirty="0" smtClean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sz="2800" b="1" dirty="0" smtClean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800" b="1" dirty="0" smtClean="0"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优势</a:t>
            </a:r>
            <a:endParaRPr lang="zh-CN" altLang="en-US" sz="2800" b="1" dirty="0"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00100" y="1785926"/>
          <a:ext cx="7643866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阶梯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3286124"/>
            <a:ext cx="7400977" cy="3364080"/>
          </a:xfrm>
          <a:prstGeom prst="rect">
            <a:avLst/>
          </a:prstGeom>
        </p:spPr>
      </p:pic>
      <p:pic>
        <p:nvPicPr>
          <p:cNvPr id="58" name="图片 57" descr="未命名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1571612"/>
            <a:ext cx="1392731" cy="3019111"/>
          </a:xfrm>
          <a:prstGeom prst="rect">
            <a:avLst/>
          </a:prstGeom>
        </p:spPr>
      </p:pic>
      <p:pic>
        <p:nvPicPr>
          <p:cNvPr id="5" name="图片 4" descr="图标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8" y="4429132"/>
            <a:ext cx="3023141" cy="2200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7290" y="54292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策略列表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02" y="45720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新建策略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4" y="35718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上架管理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0826" y="27146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历史记录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57290" y="3429000"/>
            <a:ext cx="1285884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本地策略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57290" y="4000504"/>
            <a:ext cx="1285884" cy="42862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57290" y="4572008"/>
            <a:ext cx="1285884" cy="42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策略模板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928794" y="5143512"/>
            <a:ext cx="142876" cy="14287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书架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2071678"/>
            <a:ext cx="1367427" cy="1285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/>
          <p:cNvSpPr txBox="1"/>
          <p:nvPr/>
        </p:nvSpPr>
        <p:spPr>
          <a:xfrm>
            <a:off x="4929190" y="23574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沙箱回验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9190" y="28574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策略管理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 descr="C:\Documents and Settings\guanfei\Application Data\Tencent\Users\393384289\QQ\WinTemp\RichOle\J]R9~OY$(BG1BSFAME%WJA4.jpg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702" y="1142984"/>
            <a:ext cx="1071570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668</Words>
  <Application>Microsoft Office PowerPoint</Application>
  <PresentationFormat>全屏显示(4:3)</PresentationFormat>
  <Paragraphs>140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数据API优势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wushaocong(吴劭聪-金融服务事业部)</dc:creator>
  <cp:lastModifiedBy>刘秋燕</cp:lastModifiedBy>
  <cp:revision>146</cp:revision>
  <dcterms:created xsi:type="dcterms:W3CDTF">2013-07-08T03:33:20Z</dcterms:created>
  <dcterms:modified xsi:type="dcterms:W3CDTF">2014-05-20T01:39:56Z</dcterms:modified>
</cp:coreProperties>
</file>