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26" r:id="rId2"/>
    <p:sldId id="651" r:id="rId3"/>
    <p:sldId id="672" r:id="rId4"/>
    <p:sldId id="670" r:id="rId5"/>
    <p:sldId id="671" r:id="rId6"/>
    <p:sldId id="673" r:id="rId7"/>
    <p:sldId id="669" r:id="rId8"/>
    <p:sldId id="568" r:id="rId9"/>
  </p:sldIdLst>
  <p:sldSz cx="9001125" cy="57610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8000"/>
    <a:srgbClr val="F8F8F8"/>
    <a:srgbClr val="EAAD00"/>
    <a:srgbClr val="9999FF"/>
    <a:srgbClr val="325B1B"/>
    <a:srgbClr val="DB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 autoAdjust="0"/>
    <p:restoredTop sz="98971" autoAdjust="0"/>
  </p:normalViewPr>
  <p:slideViewPr>
    <p:cSldViewPr>
      <p:cViewPr varScale="1">
        <p:scale>
          <a:sx n="107" d="100"/>
          <a:sy n="107" d="100"/>
        </p:scale>
        <p:origin x="-702" y="-96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在建数量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生产一部</c:v>
                </c:pt>
                <c:pt idx="1">
                  <c:v>生产二部</c:v>
                </c:pt>
                <c:pt idx="2">
                  <c:v>生产三部</c:v>
                </c:pt>
                <c:pt idx="3">
                  <c:v>生产四部</c:v>
                </c:pt>
                <c:pt idx="4">
                  <c:v>生产五部</c:v>
                </c:pt>
                <c:pt idx="5">
                  <c:v>生产六部</c:v>
                </c:pt>
                <c:pt idx="6">
                  <c:v>生产七部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</c:v>
                </c:pt>
                <c:pt idx="1">
                  <c:v>12</c:v>
                </c:pt>
                <c:pt idx="2">
                  <c:v>10</c:v>
                </c:pt>
                <c:pt idx="3">
                  <c:v>9</c:v>
                </c:pt>
                <c:pt idx="4">
                  <c:v>5</c:v>
                </c:pt>
                <c:pt idx="5">
                  <c:v>11</c:v>
                </c:pt>
                <c:pt idx="6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5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项目数量</c:v>
                </c:pt>
              </c:strCache>
            </c:strRef>
          </c:tx>
          <c:dLbls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Sheet1!$A$2:$A$16</c:f>
              <c:strCache>
                <c:ptCount val="15"/>
                <c:pt idx="0">
                  <c:v>交易</c:v>
                </c:pt>
                <c:pt idx="1">
                  <c:v>财报</c:v>
                </c:pt>
                <c:pt idx="2">
                  <c:v>附注</c:v>
                </c:pt>
                <c:pt idx="3">
                  <c:v>财务</c:v>
                </c:pt>
                <c:pt idx="4">
                  <c:v>治理</c:v>
                </c:pt>
                <c:pt idx="5">
                  <c:v>股东</c:v>
                </c:pt>
                <c:pt idx="6">
                  <c:v>权益融资</c:v>
                </c:pt>
                <c:pt idx="7">
                  <c:v>研报类</c:v>
                </c:pt>
                <c:pt idx="8">
                  <c:v>关联交易</c:v>
                </c:pt>
                <c:pt idx="9">
                  <c:v>并购事件</c:v>
                </c:pt>
                <c:pt idx="10">
                  <c:v>行业</c:v>
                </c:pt>
                <c:pt idx="11">
                  <c:v>经济</c:v>
                </c:pt>
                <c:pt idx="12">
                  <c:v>区域&amp;海外</c:v>
                </c:pt>
                <c:pt idx="13">
                  <c:v>担保</c:v>
                </c:pt>
                <c:pt idx="14">
                  <c:v>其他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24</c:v>
                </c:pt>
                <c:pt idx="1">
                  <c:v>20</c:v>
                </c:pt>
                <c:pt idx="2">
                  <c:v>12</c:v>
                </c:pt>
                <c:pt idx="3">
                  <c:v>14</c:v>
                </c:pt>
                <c:pt idx="4">
                  <c:v>12</c:v>
                </c:pt>
                <c:pt idx="5">
                  <c:v>15</c:v>
                </c:pt>
                <c:pt idx="6">
                  <c:v>10</c:v>
                </c:pt>
                <c:pt idx="7">
                  <c:v>9</c:v>
                </c:pt>
                <c:pt idx="8">
                  <c:v>16</c:v>
                </c:pt>
                <c:pt idx="9">
                  <c:v>7</c:v>
                </c:pt>
                <c:pt idx="10">
                  <c:v>5</c:v>
                </c:pt>
                <c:pt idx="11">
                  <c:v>4</c:v>
                </c:pt>
                <c:pt idx="12">
                  <c:v>6</c:v>
                </c:pt>
                <c:pt idx="13">
                  <c:v>2</c:v>
                </c:pt>
                <c:pt idx="1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7EBA9AFF-EB55-4372-BDA9-7910A92F7A9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403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0A32F94-DF2A-4767-A1FE-25A5260F0E5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4973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>
            <a:spLocks/>
          </p:cNvSpPr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7" name="Freeform 30"/>
          <p:cNvSpPr>
            <a:spLocks/>
          </p:cNvSpPr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8" name="Freeform 27" descr="1"/>
          <p:cNvSpPr>
            <a:spLocks/>
          </p:cNvSpPr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itchFamily="34" charset="0"/>
                <a:ea typeface="黑体" pitchFamily="2" charset="-122"/>
              </a:rPr>
              <a:t>L/O/G/O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E6E7EDD8-3FBF-4D86-BE56-8243A681F771}" type="datetime1">
              <a:rPr lang="zh-CN" altLang="en-US"/>
              <a:pPr>
                <a:defRPr/>
              </a:pPr>
              <a:t>2016/11/15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1FCFCB83-0DBA-442A-ACAB-EE7F193328A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>
              <a:buFont typeface="Wingdings" pitchFamily="2" charset="2"/>
              <a:buChar char="n"/>
              <a:tabLst>
                <a:tab pos="265113" algn="l"/>
              </a:tabLst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6" descr="责任未来PPT内页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5" descr="图片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0" y="0"/>
            <a:ext cx="14763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50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封面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4763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矩形 11"/>
          <p:cNvSpPr>
            <a:spLocks noChangeArrowheads="1"/>
          </p:cNvSpPr>
          <p:nvPr/>
        </p:nvSpPr>
        <p:spPr bwMode="auto">
          <a:xfrm>
            <a:off x="2747963" y="3952875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328988" y="2376463"/>
            <a:ext cx="54864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0" dirty="0" smtClean="0">
                <a:solidFill>
                  <a:schemeClr val="bg1"/>
                </a:solidFill>
                <a:latin typeface="+mj-ea"/>
                <a:ea typeface="+mj-ea"/>
              </a:rPr>
              <a:t>合肥数据</a:t>
            </a:r>
            <a:r>
              <a:rPr lang="zh-CN" altLang="en-US" sz="3200" b="0" smtClean="0">
                <a:solidFill>
                  <a:schemeClr val="bg1"/>
                </a:solidFill>
                <a:latin typeface="+mj-ea"/>
                <a:ea typeface="+mj-ea"/>
              </a:rPr>
              <a:t>生产线项目</a:t>
            </a:r>
            <a:r>
              <a:rPr lang="zh-CN" altLang="en-US" sz="3200" b="0">
                <a:solidFill>
                  <a:schemeClr val="bg1"/>
                </a:solidFill>
                <a:latin typeface="+mj-ea"/>
                <a:ea typeface="+mj-ea"/>
              </a:rPr>
              <a:t>简报</a:t>
            </a:r>
            <a:endParaRPr lang="zh-CN" altLang="en-US" sz="32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72188" y="3217863"/>
            <a:ext cx="2714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altLang="zh-CN" sz="1600" dirty="0" smtClean="0">
                <a:solidFill>
                  <a:srgbClr val="F8F8F8"/>
                </a:solidFill>
                <a:latin typeface="黑体" pitchFamily="2" charset="-122"/>
                <a:ea typeface="黑体" pitchFamily="2" charset="-122"/>
              </a:rPr>
              <a:t>YYYYMMDD</a:t>
            </a:r>
            <a:endParaRPr lang="en-US" altLang="zh-CN" sz="1600" dirty="0">
              <a:solidFill>
                <a:srgbClr val="F8F8F8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en-US" altLang="zh-CN" sz="1600" dirty="0">
              <a:solidFill>
                <a:srgbClr val="F8F8F8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4" name="Picture 2" descr="国泰安新标志（彩色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0" y="0"/>
            <a:ext cx="1908274" cy="71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074" y="576263"/>
            <a:ext cx="6191250" cy="4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一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、数据生产</a:t>
            </a: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总体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项目</a:t>
            </a:r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情况</a:t>
            </a:r>
            <a:r>
              <a:rPr lang="en-US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部门维度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endParaRPr lang="zh-CN" altLang="zh-CN" sz="2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20336"/>
              </p:ext>
            </p:extLst>
          </p:nvPr>
        </p:nvGraphicFramePr>
        <p:xfrm>
          <a:off x="396106" y="1512367"/>
          <a:ext cx="3672408" cy="3096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39"/>
                <a:gridCol w="766029"/>
                <a:gridCol w="483288"/>
                <a:gridCol w="558984"/>
                <a:gridCol w="558984"/>
                <a:gridCol w="558984"/>
              </a:tblGrid>
              <a:tr h="3655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生产部门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在研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新增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结项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停更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总计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0112"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+mj-ea"/>
                          <a:ea typeface="+mj-ea"/>
                        </a:rPr>
                        <a:t>生产一部</a:t>
                      </a:r>
                      <a:endParaRPr lang="zh-CN" altLang="en-US" sz="105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0112"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+mj-ea"/>
                          <a:ea typeface="+mj-ea"/>
                        </a:rPr>
                        <a:t>生产二部</a:t>
                      </a:r>
                      <a:endParaRPr lang="zh-CN" altLang="en-US" sz="105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0112"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+mj-ea"/>
                          <a:ea typeface="+mj-ea"/>
                        </a:rPr>
                        <a:t>生产三部</a:t>
                      </a:r>
                      <a:endParaRPr lang="zh-CN" altLang="en-US" sz="105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生产四部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0112"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+mj-ea"/>
                          <a:ea typeface="+mj-ea"/>
                        </a:rPr>
                        <a:t>生产五部</a:t>
                      </a:r>
                      <a:endParaRPr lang="zh-CN" altLang="en-US" sz="105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0112"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+mj-ea"/>
                          <a:ea typeface="+mj-ea"/>
                        </a:rPr>
                        <a:t>生产六部</a:t>
                      </a:r>
                      <a:endParaRPr lang="zh-CN" altLang="en-US" sz="105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90112"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+mj-ea"/>
                          <a:ea typeface="+mj-ea"/>
                        </a:rPr>
                        <a:t>生产七部</a:t>
                      </a:r>
                      <a:endParaRPr lang="zh-CN" altLang="en-US" sz="105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742944512"/>
              </p:ext>
            </p:extLst>
          </p:nvPr>
        </p:nvGraphicFramePr>
        <p:xfrm>
          <a:off x="4788594" y="1512367"/>
          <a:ext cx="3938605" cy="3042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074" y="576263"/>
            <a:ext cx="6191250" cy="4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一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、数据生产</a:t>
            </a: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总体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项目</a:t>
            </a:r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情况</a:t>
            </a:r>
            <a:r>
              <a:rPr lang="en-US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数据类型维度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endParaRPr lang="zh-CN" altLang="zh-CN" sz="2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22126"/>
              </p:ext>
            </p:extLst>
          </p:nvPr>
        </p:nvGraphicFramePr>
        <p:xfrm>
          <a:off x="324098" y="1080320"/>
          <a:ext cx="3498741" cy="425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18421"/>
                <a:gridCol w="504056"/>
                <a:gridCol w="466716"/>
                <a:gridCol w="571046"/>
                <a:gridCol w="474406"/>
              </a:tblGrid>
              <a:tr h="25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数据类型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在研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新增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结项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停更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总计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交易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财报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附注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财务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治理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股东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权益融资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研报类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关联交易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并购事件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行业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经济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区域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&amp;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海外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担保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6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其他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655186993"/>
              </p:ext>
            </p:extLst>
          </p:nvPr>
        </p:nvGraphicFramePr>
        <p:xfrm>
          <a:off x="4284538" y="1152327"/>
          <a:ext cx="432048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26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074" y="576263"/>
            <a:ext cx="6191250" cy="4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二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、延迟项目情况</a:t>
            </a:r>
            <a:endParaRPr lang="zh-CN" altLang="zh-CN" sz="2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36494"/>
              </p:ext>
            </p:extLst>
          </p:nvPr>
        </p:nvGraphicFramePr>
        <p:xfrm>
          <a:off x="684138" y="1152327"/>
          <a:ext cx="7488832" cy="15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30"/>
                <a:gridCol w="865047"/>
                <a:gridCol w="840330"/>
                <a:gridCol w="815615"/>
                <a:gridCol w="2298552"/>
                <a:gridCol w="1038058"/>
              </a:tblGrid>
              <a:tr h="228241">
                <a:tc grid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延迟项目</a:t>
                      </a:r>
                      <a:endParaRPr lang="zh-CN" altLang="en-US" sz="11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3319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项目名称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所属部门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数据类型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延期天数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延期原因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预计完成时间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3319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3319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3319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5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074" y="576263"/>
            <a:ext cx="6191250" cy="4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三、数据生产质量情况</a:t>
            </a: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（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外部反馈）</a:t>
            </a:r>
            <a:endParaRPr lang="zh-CN" altLang="zh-CN" sz="2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10635"/>
              </p:ext>
            </p:extLst>
          </p:nvPr>
        </p:nvGraphicFramePr>
        <p:xfrm>
          <a:off x="540123" y="1368351"/>
          <a:ext cx="7632847" cy="1368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66"/>
                <a:gridCol w="784685"/>
                <a:gridCol w="1070024"/>
                <a:gridCol w="2982612"/>
                <a:gridCol w="1440160"/>
              </a:tblGrid>
              <a:tr h="273631"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外部反馈问题情况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反馈部门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数据类型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问题数量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问题说明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预计解决时间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074" y="576263"/>
            <a:ext cx="6191250" cy="4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三、数据生产质量情况</a:t>
            </a: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（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内部抽检）</a:t>
            </a:r>
            <a:endParaRPr lang="zh-CN" altLang="zh-CN" sz="2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76794"/>
              </p:ext>
            </p:extLst>
          </p:nvPr>
        </p:nvGraphicFramePr>
        <p:xfrm>
          <a:off x="612130" y="1440359"/>
          <a:ext cx="7632847" cy="1368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792088"/>
                <a:gridCol w="864096"/>
                <a:gridCol w="3096344"/>
                <a:gridCol w="1440160"/>
              </a:tblGrid>
              <a:tr h="273631"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内部抽检不合格情况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抽检项目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所属部门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问题数量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问题说明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预计解决时间</a:t>
                      </a:r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6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80082" y="559594"/>
            <a:ext cx="3095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eaLnBrk="0" hangingPunct="0">
              <a:defRPr sz="2000" kern="0">
                <a:solidFill>
                  <a:srgbClr val="0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三</a:t>
            </a:r>
            <a:r>
              <a:rPr lang="zh-CN" altLang="en-US" dirty="0" smtClean="0"/>
              <a:t>、总结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524" y="1296343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此处针对线级项目的总体进展情况、现存问题、风险等几个方面进行分析总结</a:t>
            </a:r>
            <a:endParaRPr lang="en-US" altLang="zh-CN" sz="1400" b="0" i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618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Object 270"/>
          <p:cNvGraphicFramePr>
            <a:graphicFrameLocks noChangeAspect="1"/>
          </p:cNvGraphicFramePr>
          <p:nvPr/>
        </p:nvGraphicFramePr>
        <p:xfrm>
          <a:off x="2500313" y="2593975"/>
          <a:ext cx="35163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r:id="rId3" imgW="5349875" imgH="2911475" progId="">
                  <p:embed/>
                </p:oleObj>
              </mc:Choice>
              <mc:Fallback>
                <p:oleObj r:id="rId3" imgW="5349875" imgH="2911475" progId="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93975"/>
                        <a:ext cx="35163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59088" y="1154113"/>
            <a:ext cx="3276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6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谢   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17777</TotalTime>
  <Words>187</Words>
  <Application>Microsoft Office PowerPoint</Application>
  <PresentationFormat>自定义</PresentationFormat>
  <Paragraphs>65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571TGp_business_light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Windows 用户</cp:lastModifiedBy>
  <cp:revision>2803</cp:revision>
  <dcterms:created xsi:type="dcterms:W3CDTF">2008-07-11T02:06:48Z</dcterms:created>
  <dcterms:modified xsi:type="dcterms:W3CDTF">2016-11-15T09:32:23Z</dcterms:modified>
</cp:coreProperties>
</file>