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6" r:id="rId2"/>
    <p:sldId id="651" r:id="rId3"/>
    <p:sldId id="668" r:id="rId4"/>
    <p:sldId id="652" r:id="rId5"/>
    <p:sldId id="670" r:id="rId6"/>
    <p:sldId id="669" r:id="rId7"/>
    <p:sldId id="568" r:id="rId8"/>
  </p:sldIdLst>
  <p:sldSz cx="9001125" cy="57610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F8F8F8"/>
    <a:srgbClr val="EAAD00"/>
    <a:srgbClr val="9999FF"/>
    <a:srgbClr val="325B1B"/>
    <a:srgbClr val="DB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8971" autoAdjust="0"/>
  </p:normalViewPr>
  <p:slideViewPr>
    <p:cSldViewPr>
      <p:cViewPr varScale="1">
        <p:scale>
          <a:sx n="93" d="100"/>
          <a:sy n="93" d="100"/>
        </p:scale>
        <p:origin x="-102" y="-96"/>
      </p:cViewPr>
      <p:guideLst>
        <p:guide orient="horz" pos="710"/>
        <p:guide orient="horz" pos="998"/>
        <p:guide pos="52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200"/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本周项目数量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待立项</c:v>
                </c:pt>
                <c:pt idx="1">
                  <c:v>在研</c:v>
                </c:pt>
                <c:pt idx="2">
                  <c:v>暂停</c:v>
                </c:pt>
                <c:pt idx="3">
                  <c:v>结项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41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0004608"/>
        <c:axId val="37435008"/>
      </c:barChart>
      <c:catAx>
        <c:axId val="400046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37435008"/>
        <c:crosses val="autoZero"/>
        <c:auto val="1"/>
        <c:lblAlgn val="ctr"/>
        <c:lblOffset val="100"/>
        <c:noMultiLvlLbl val="0"/>
      </c:catAx>
      <c:valAx>
        <c:axId val="374350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400046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+mj-ea"/>
          <a:ea typeface="+mj-ea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200"/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本周项目数量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示范校</c:v>
                </c:pt>
                <c:pt idx="1">
                  <c:v>非示范校</c:v>
                </c:pt>
                <c:pt idx="2">
                  <c:v>资源类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20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170368"/>
        <c:axId val="72394432"/>
      </c:barChart>
      <c:catAx>
        <c:axId val="421703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zh-CN"/>
          </a:p>
        </c:txPr>
        <c:crossAx val="72394432"/>
        <c:crosses val="autoZero"/>
        <c:auto val="1"/>
        <c:lblAlgn val="ctr"/>
        <c:lblOffset val="100"/>
        <c:noMultiLvlLbl val="0"/>
      </c:catAx>
      <c:valAx>
        <c:axId val="723944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421703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+mj-ea"/>
          <a:ea typeface="+mj-ea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6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高风险类型分布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延迟启动</c:v>
                </c:pt>
                <c:pt idx="1">
                  <c:v>时间紧张</c:v>
                </c:pt>
                <c:pt idx="2">
                  <c:v>无合同</c:v>
                </c:pt>
                <c:pt idx="3">
                  <c:v>验收缓慢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18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t"/>
      <c:layout>
        <c:manualLayout>
          <c:xMode val="edge"/>
          <c:yMode val="edge"/>
          <c:x val="4.9999926908706048E-2"/>
          <c:y val="0.17573940197120955"/>
          <c:w val="0.89999978072611819"/>
          <c:h val="5.3302557025827535E-2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EBA9AFF-EB55-4372-BDA9-7910A92F7A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4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685800"/>
            <a:ext cx="5356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0A32F94-DF2A-4767-A1FE-25A5260F0E5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49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53308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012238" cy="4149726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012238" cy="3640138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010650" cy="1344613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50888" y="639763"/>
            <a:ext cx="9026525" cy="1144587"/>
          </a:xfrm>
          <a:custGeom>
            <a:avLst/>
            <a:gdLst>
              <a:gd name="T0" fmla="*/ 0 w 5777"/>
              <a:gd name="T1" fmla="*/ 858 h 858"/>
              <a:gd name="T2" fmla="*/ 1926 w 5777"/>
              <a:gd name="T3" fmla="*/ 857 h 858"/>
              <a:gd name="T4" fmla="*/ 2157 w 5777"/>
              <a:gd name="T5" fmla="*/ 793 h 858"/>
              <a:gd name="T6" fmla="*/ 2509 w 5777"/>
              <a:gd name="T7" fmla="*/ 473 h 858"/>
              <a:gd name="T8" fmla="*/ 2970 w 5777"/>
              <a:gd name="T9" fmla="*/ 390 h 858"/>
              <a:gd name="T10" fmla="*/ 5773 w 5777"/>
              <a:gd name="T11" fmla="*/ 388 h 858"/>
              <a:gd name="T12" fmla="*/ 5777 w 5777"/>
              <a:gd name="T13" fmla="*/ 0 h 858"/>
              <a:gd name="T14" fmla="*/ 0 w 5777"/>
              <a:gd name="T15" fmla="*/ 2 h 858"/>
              <a:gd name="T16" fmla="*/ 0 w 5777"/>
              <a:gd name="T17" fmla="*/ 858 h 8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7"/>
              <a:gd name="T28" fmla="*/ 0 h 858"/>
              <a:gd name="T29" fmla="*/ 5777 w 5777"/>
              <a:gd name="T30" fmla="*/ 858 h 8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275513" y="639763"/>
            <a:ext cx="157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3832225"/>
            <a:ext cx="8988425" cy="430213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65650" y="1549400"/>
            <a:ext cx="4411663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393700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5906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797175" y="3776663"/>
            <a:ext cx="1027113" cy="876300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0" dirty="0">
              <a:ea typeface="黑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50888" y="5441950"/>
            <a:ext cx="2100262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E6E7EDD8-3FBF-4D86-BE56-8243A681F771}" type="datetime1">
              <a:rPr lang="zh-CN" altLang="en-US"/>
              <a:pPr>
                <a:defRPr/>
              </a:pPr>
              <a:t>2016/11/17</a:t>
            </a:fld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00375" y="5441950"/>
            <a:ext cx="322580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0038" y="5441950"/>
            <a:ext cx="374650" cy="206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1FCFCB83-0DBA-442A-ACAB-EE7F193328A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3557"/>
            <a:ext cx="8229600" cy="723888"/>
          </a:xfrm>
          <a:prstGeom prst="rect">
            <a:avLst/>
          </a:prstGeom>
        </p:spPr>
        <p:txBody>
          <a:bodyPr/>
          <a:lstStyle>
            <a:lvl1pPr>
              <a:defRPr sz="3200" u="sng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80321"/>
            <a:ext cx="8229600" cy="4525963"/>
          </a:xfrm>
          <a:prstGeom prst="rect">
            <a:avLst/>
          </a:prstGeom>
        </p:spPr>
        <p:txBody>
          <a:bodyPr/>
          <a:lstStyle>
            <a:lvl1pPr marL="447675" indent="-447675">
              <a:buFont typeface="Wingdings" pitchFamily="2" charset="2"/>
              <a:buChar char="n"/>
              <a:tabLst>
                <a:tab pos="265113" algn="l"/>
              </a:tabLst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6" descr="责任未来PPT内页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34988"/>
            <a:ext cx="899795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5" descr="图片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81163" y="271463"/>
            <a:ext cx="73199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国泰安新标志（彩色）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b="25455"/>
          <a:stretch>
            <a:fillRect/>
          </a:stretch>
        </p:blipFill>
        <p:spPr bwMode="auto">
          <a:xfrm>
            <a:off x="0" y="0"/>
            <a:ext cx="1476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封面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4763"/>
            <a:ext cx="899795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矩形 11"/>
          <p:cNvSpPr>
            <a:spLocks noChangeArrowheads="1"/>
          </p:cNvSpPr>
          <p:nvPr/>
        </p:nvSpPr>
        <p:spPr bwMode="auto">
          <a:xfrm>
            <a:off x="2747963" y="3952875"/>
            <a:ext cx="6253162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131344" y="2376463"/>
            <a:ext cx="548640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3200" b="0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sz="3200" b="0" dirty="0" smtClean="0">
                <a:solidFill>
                  <a:schemeClr val="bg1"/>
                </a:solidFill>
                <a:latin typeface="+mj-ea"/>
                <a:ea typeface="+mj-ea"/>
              </a:rPr>
              <a:t>开发线项目</a:t>
            </a: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</a:rPr>
              <a:t>进展</a:t>
            </a:r>
            <a:r>
              <a:rPr lang="zh-CN" altLang="en-US" sz="3200" b="0" dirty="0" smtClean="0">
                <a:solidFill>
                  <a:schemeClr val="bg1"/>
                </a:solidFill>
                <a:latin typeface="+mj-ea"/>
                <a:ea typeface="+mj-ea"/>
              </a:rPr>
              <a:t>汇报</a:t>
            </a:r>
            <a:endParaRPr lang="zh-CN" altLang="en-US" sz="3200" b="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j-ea"/>
              <a:ea typeface="+mj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72188" y="3217863"/>
            <a:ext cx="2714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altLang="zh-CN" sz="1600" dirty="0" smtClean="0">
                <a:solidFill>
                  <a:srgbClr val="F8F8F8"/>
                </a:solidFill>
                <a:latin typeface="黑体" pitchFamily="2" charset="-122"/>
                <a:ea typeface="黑体" pitchFamily="2" charset="-122"/>
              </a:rPr>
              <a:t>YYYYMMDD</a:t>
            </a: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F8F8F8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360239"/>
            <a:ext cx="154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一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、本周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整体</a:t>
            </a:r>
            <a:r>
              <a:rPr lang="zh-CN" altLang="zh-CN" sz="2000" dirty="0">
                <a:solidFill>
                  <a:prstClr val="black"/>
                </a:solidFill>
                <a:latin typeface="+mj-ea"/>
                <a:ea typeface="+mj-ea"/>
              </a:rPr>
              <a:t>项目</a:t>
            </a:r>
            <a:r>
              <a:rPr lang="zh-CN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情况</a:t>
            </a:r>
            <a:r>
              <a:rPr lang="zh-CN" altLang="zh-CN" sz="20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51712958"/>
              </p:ext>
            </p:extLst>
          </p:nvPr>
        </p:nvGraphicFramePr>
        <p:xfrm>
          <a:off x="828154" y="2232447"/>
          <a:ext cx="309634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48005"/>
              </p:ext>
            </p:extLst>
          </p:nvPr>
        </p:nvGraphicFramePr>
        <p:xfrm>
          <a:off x="4716586" y="1152327"/>
          <a:ext cx="3240360" cy="825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366"/>
                <a:gridCol w="1117366"/>
                <a:gridCol w="1005628"/>
              </a:tblGrid>
              <a:tr h="22682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本周项目类型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示范校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非示范校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资源类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92860"/>
              </p:ext>
            </p:extLst>
          </p:nvPr>
        </p:nvGraphicFramePr>
        <p:xfrm>
          <a:off x="1044178" y="1152327"/>
          <a:ext cx="2698183" cy="82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76064"/>
                <a:gridCol w="648072"/>
                <a:gridCol w="609951"/>
              </a:tblGrid>
              <a:tr h="22682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本周项目状态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待立项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在研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暂停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结项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7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41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altLang="en-US" sz="12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429088335"/>
              </p:ext>
            </p:extLst>
          </p:nvPr>
        </p:nvGraphicFramePr>
        <p:xfrm>
          <a:off x="4932610" y="2088431"/>
          <a:ext cx="309634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074" y="576263"/>
            <a:ext cx="6191250" cy="4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ea"/>
                <a:ea typeface="+mj-ea"/>
              </a:rPr>
              <a:t>二</a:t>
            </a:r>
            <a:r>
              <a:rPr lang="zh-CN" altLang="en-US" sz="2000" kern="0" dirty="0" smtClean="0">
                <a:solidFill>
                  <a:srgbClr val="000000"/>
                </a:solidFill>
                <a:latin typeface="+mj-ea"/>
                <a:ea typeface="+mj-ea"/>
              </a:rPr>
              <a:t>、高风险项目情况</a:t>
            </a:r>
            <a:endParaRPr lang="zh-CN" altLang="zh-CN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32334773"/>
              </p:ext>
            </p:extLst>
          </p:nvPr>
        </p:nvGraphicFramePr>
        <p:xfrm>
          <a:off x="180082" y="1296343"/>
          <a:ext cx="273630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03793"/>
              </p:ext>
            </p:extLst>
          </p:nvPr>
        </p:nvGraphicFramePr>
        <p:xfrm>
          <a:off x="3276426" y="1152327"/>
          <a:ext cx="5328591" cy="3781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6184"/>
                <a:gridCol w="864096"/>
                <a:gridCol w="1032114"/>
                <a:gridCol w="1776197"/>
              </a:tblGrid>
              <a:tr h="28604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高风险项目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7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项目经理</a:t>
                      </a:r>
                      <a:endParaRPr lang="zh-CN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所处阶段</a:t>
                      </a:r>
                      <a:endParaRPr lang="zh-CN" altLang="en-US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风险描述与应对措施</a:t>
                      </a:r>
                      <a:endParaRPr lang="zh-CN" altLang="en-US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2195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三</a:t>
            </a:r>
            <a:r>
              <a:rPr lang="zh-CN" altLang="en-US" dirty="0" smtClean="0"/>
              <a:t>、重点项目情况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154" y="1144069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此处针对公司级项目、大金额项目、高度关注项目、品牌形象项目</a:t>
            </a:r>
            <a:endParaRPr lang="zh-CN" altLang="en-US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84021"/>
              </p:ext>
            </p:extLst>
          </p:nvPr>
        </p:nvGraphicFramePr>
        <p:xfrm>
          <a:off x="108074" y="1584375"/>
          <a:ext cx="8640960" cy="2263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9310"/>
                <a:gridCol w="797519"/>
                <a:gridCol w="797276"/>
                <a:gridCol w="870351"/>
                <a:gridCol w="1546715"/>
                <a:gridCol w="1594554"/>
                <a:gridCol w="13952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项目名称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项目经理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所处阶段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完成百分比</a:t>
                      </a:r>
                      <a:endParaRPr lang="zh-CN" altLang="en-US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目前进展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风险与预防措施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solidFill>
                            <a:schemeClr val="bg1"/>
                          </a:solidFill>
                        </a:rPr>
                        <a:t>问题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四</a:t>
            </a:r>
            <a:r>
              <a:rPr lang="zh-CN" altLang="en-US" dirty="0" smtClean="0"/>
              <a:t>、关联部门建议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88189"/>
              </p:ext>
            </p:extLst>
          </p:nvPr>
        </p:nvGraphicFramePr>
        <p:xfrm>
          <a:off x="684138" y="1368351"/>
          <a:ext cx="7776864" cy="2304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232"/>
                <a:gridCol w="1944216"/>
                <a:gridCol w="3744416"/>
              </a:tblGrid>
              <a:tr h="3053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关联部门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关联项目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建议或问题描述</a:t>
                      </a:r>
                      <a:endParaRPr lang="zh-CN" altLang="en-US" sz="10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例      事业部</a:t>
                      </a:r>
                      <a:endParaRPr lang="zh-CN" altLang="en-US" sz="105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推动加快验收</a:t>
                      </a:r>
                      <a:endParaRPr lang="zh-CN" altLang="en-US" sz="105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3314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0082" y="559594"/>
            <a:ext cx="3095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eaLnBrk="0" hangingPunct="0">
              <a:defRPr sz="2000" kern="0">
                <a:solidFill>
                  <a:srgbClr val="0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五</a:t>
            </a:r>
            <a:r>
              <a:rPr lang="zh-CN" altLang="en-US" dirty="0" smtClean="0"/>
              <a:t>、总结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524" y="1368351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此处针对线级项目的总体进展情况、现存问题、风险等几个方面进行分析总结</a:t>
            </a:r>
            <a:endParaRPr lang="en-US" altLang="zh-CN" sz="1400" b="0" i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0" i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例：</a:t>
            </a:r>
            <a:endParaRPr lang="en-US" altLang="zh-CN" sz="1400" b="0" i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、本周项目进展情况顺利，大部分项目进度都正常，除了个别项目，需要项目经理重点跟进。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、通过质量保证委员会执行方案，从部门内部保证产品的质量。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、部分项目并未按照规划启动起来，各项目经理需要尽快跟进产品经理，并查找原因，推进项目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、部分部门对于客户需求阶段的工作并没有在项目周报中体现出来，后面各项目经理需要准时提交。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、部分项目经理在项目过程中，对风险的重视程度不够，对周报中的风险没有及时填写及更新，以后需要加强。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、支援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线示范校项目，截至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月底，</a:t>
            </a:r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线部分项目存在暂停的风险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7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、部分项目经理未及时提交项目周报 ，以后要注意并及时提交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8</a:t>
            </a:r>
            <a:r>
              <a:rPr lang="zh-CN" altLang="en-US" sz="1400" b="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、部门项目经理的项目周报，未按照标准提交，各部门负责人加强管理。</a:t>
            </a:r>
            <a:endParaRPr lang="en-US" altLang="zh-CN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endParaRPr lang="zh-CN" altLang="en-US" sz="1400" b="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1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4" name="Object 270"/>
          <p:cNvGraphicFramePr>
            <a:graphicFrameLocks noChangeAspect="1"/>
          </p:cNvGraphicFramePr>
          <p:nvPr/>
        </p:nvGraphicFramePr>
        <p:xfrm>
          <a:off x="2500313" y="2593975"/>
          <a:ext cx="35163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r:id="rId3" imgW="5349875" imgH="2911475" progId="">
                  <p:embed/>
                </p:oleObj>
              </mc:Choice>
              <mc:Fallback>
                <p:oleObj r:id="rId3" imgW="5349875" imgH="2911475" progId="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593975"/>
                        <a:ext cx="35163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59088" y="1154113"/>
            <a:ext cx="3276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600" dirty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谢   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71TGp_business_light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17514</TotalTime>
  <Words>343</Words>
  <Application>Microsoft Office PowerPoint</Application>
  <PresentationFormat>自定义</PresentationFormat>
  <Paragraphs>63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571TGp_business_light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Windows 用户</cp:lastModifiedBy>
  <cp:revision>2795</cp:revision>
  <dcterms:created xsi:type="dcterms:W3CDTF">2008-07-11T02:06:48Z</dcterms:created>
  <dcterms:modified xsi:type="dcterms:W3CDTF">2016-11-17T07:26:36Z</dcterms:modified>
</cp:coreProperties>
</file>