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526" r:id="rId2"/>
    <p:sldId id="651" r:id="rId3"/>
    <p:sldId id="670" r:id="rId4"/>
    <p:sldId id="668" r:id="rId5"/>
    <p:sldId id="652" r:id="rId6"/>
    <p:sldId id="669" r:id="rId7"/>
    <p:sldId id="568" r:id="rId8"/>
  </p:sldIdLst>
  <p:sldSz cx="9001125" cy="5761038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8000"/>
    <a:srgbClr val="F8F8F8"/>
    <a:srgbClr val="EAAD00"/>
    <a:srgbClr val="9999FF"/>
    <a:srgbClr val="325B1B"/>
    <a:srgbClr val="DBF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55" autoAdjust="0"/>
    <p:restoredTop sz="98971" autoAdjust="0"/>
  </p:normalViewPr>
  <p:slideViewPr>
    <p:cSldViewPr>
      <p:cViewPr varScale="1">
        <p:scale>
          <a:sx n="106" d="100"/>
          <a:sy n="106" d="100"/>
        </p:scale>
        <p:origin x="-732" y="-96"/>
      </p:cViewPr>
      <p:guideLst>
        <p:guide orient="horz" pos="710"/>
        <p:guide orient="horz" pos="998"/>
        <p:guide pos="520"/>
      </p:guideLst>
    </p:cSldViewPr>
  </p:slideViewPr>
  <p:outlineViewPr>
    <p:cViewPr>
      <p:scale>
        <a:sx n="33" d="100"/>
        <a:sy n="33" d="100"/>
      </p:scale>
      <p:origin x="0" y="21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1200"/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本周项目数量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立项准备</c:v>
                </c:pt>
                <c:pt idx="1">
                  <c:v>在研</c:v>
                </c:pt>
                <c:pt idx="2">
                  <c:v>暂停</c:v>
                </c:pt>
                <c:pt idx="3">
                  <c:v>结项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12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15960832"/>
        <c:axId val="79582848"/>
      </c:barChart>
      <c:catAx>
        <c:axId val="115960832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050"/>
            </a:pPr>
            <a:endParaRPr lang="zh-CN"/>
          </a:p>
        </c:txPr>
        <c:crossAx val="79582848"/>
        <c:crosses val="autoZero"/>
        <c:auto val="1"/>
        <c:lblAlgn val="ctr"/>
        <c:lblOffset val="100"/>
        <c:noMultiLvlLbl val="0"/>
      </c:catAx>
      <c:valAx>
        <c:axId val="7958284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1400"/>
            </a:pPr>
            <a:endParaRPr lang="zh-CN"/>
          </a:p>
        </c:txPr>
        <c:crossAx val="11596083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1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>
          <a:latin typeface="+mj-ea"/>
          <a:ea typeface="+mj-ea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1200"/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本周项目数量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大型</c:v>
                </c:pt>
                <c:pt idx="1">
                  <c:v>普通</c:v>
                </c:pt>
                <c:pt idx="2">
                  <c:v>微型</c:v>
                </c:pt>
                <c:pt idx="3">
                  <c:v>运维型</c:v>
                </c:pt>
                <c:pt idx="4">
                  <c:v>任务型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</c:v>
                </c:pt>
                <c:pt idx="1">
                  <c:v>10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18646784"/>
        <c:axId val="79619776"/>
      </c:barChart>
      <c:catAx>
        <c:axId val="118646784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050"/>
            </a:pPr>
            <a:endParaRPr lang="zh-CN"/>
          </a:p>
        </c:txPr>
        <c:crossAx val="79619776"/>
        <c:crosses val="autoZero"/>
        <c:auto val="1"/>
        <c:lblAlgn val="ctr"/>
        <c:lblOffset val="100"/>
        <c:noMultiLvlLbl val="0"/>
      </c:catAx>
      <c:valAx>
        <c:axId val="7961977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1400"/>
            </a:pPr>
            <a:endParaRPr lang="zh-CN"/>
          </a:p>
        </c:txPr>
        <c:crossAx val="11864678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1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>
          <a:latin typeface="+mj-ea"/>
          <a:ea typeface="+mj-ea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1600"/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项目延迟情况</c:v>
                </c:pt>
              </c:strCache>
            </c:strRef>
          </c:tx>
          <c:dPt>
            <c:idx val="0"/>
            <c:bubble3D val="0"/>
            <c:spPr>
              <a:solidFill>
                <a:srgbClr val="92D050"/>
              </a:solidFill>
            </c:spPr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</c:dPt>
          <c:dPt>
            <c:idx val="3"/>
            <c:bubble3D val="0"/>
            <c:spPr>
              <a:solidFill>
                <a:srgbClr val="FF0000"/>
              </a:solidFill>
            </c:spPr>
          </c:dPt>
          <c:dLbls>
            <c:txPr>
              <a:bodyPr/>
              <a:lstStyle/>
              <a:p>
                <a:pPr>
                  <a:defRPr sz="14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进度提前</c:v>
                </c:pt>
                <c:pt idx="1">
                  <c:v>延迟小于3%</c:v>
                </c:pt>
                <c:pt idx="2">
                  <c:v>延迟大于3%，小于5%</c:v>
                </c:pt>
                <c:pt idx="3">
                  <c:v>延迟大于5%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8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/>
      <c:overlay val="0"/>
      <c:txPr>
        <a:bodyPr/>
        <a:lstStyle/>
        <a:p>
          <a:pPr>
            <a:defRPr sz="10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7EBA9AFF-EB55-4372-BDA9-7910A92F7A90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7403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0888" y="685800"/>
            <a:ext cx="5356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00A32F94-DF2A-4767-A1FE-25A5260F0E5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49730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9"/>
          <p:cNvSpPr>
            <a:spLocks/>
          </p:cNvSpPr>
          <p:nvPr/>
        </p:nvSpPr>
        <p:spPr bwMode="gray">
          <a:xfrm>
            <a:off x="3175" y="5330825"/>
            <a:ext cx="8988425" cy="430213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5" name="Freeform 29"/>
          <p:cNvSpPr>
            <a:spLocks/>
          </p:cNvSpPr>
          <p:nvPr/>
        </p:nvSpPr>
        <p:spPr bwMode="gray">
          <a:xfrm>
            <a:off x="-1588" y="-1588"/>
            <a:ext cx="9012238" cy="4149726"/>
          </a:xfrm>
          <a:custGeom>
            <a:avLst/>
            <a:gdLst/>
            <a:ahLst/>
            <a:cxnLst>
              <a:cxn ang="0">
                <a:pos x="8" y="3103"/>
              </a:cxn>
              <a:cxn ang="0">
                <a:pos x="2913" y="3102"/>
              </a:cxn>
              <a:cxn ang="0">
                <a:pos x="3143" y="3022"/>
              </a:cxn>
              <a:cxn ang="0">
                <a:pos x="3668" y="2460"/>
              </a:cxn>
              <a:cxn ang="0">
                <a:pos x="4129" y="2235"/>
              </a:cxn>
              <a:cxn ang="0">
                <a:pos x="5761" y="2235"/>
              </a:cxn>
              <a:cxn ang="0">
                <a:pos x="5767" y="0"/>
              </a:cxn>
              <a:cxn ang="0">
                <a:pos x="0" y="1"/>
              </a:cxn>
              <a:cxn ang="0">
                <a:pos x="8" y="3103"/>
              </a:cxn>
            </a:cxnLst>
            <a:rect l="0" t="0" r="r" b="b"/>
            <a:pathLst>
              <a:path w="5767" h="3128">
                <a:moveTo>
                  <a:pt x="8" y="3103"/>
                </a:moveTo>
                <a:lnTo>
                  <a:pt x="2913" y="3102"/>
                </a:lnTo>
                <a:cubicBezTo>
                  <a:pt x="3054" y="3102"/>
                  <a:pt x="3012" y="3128"/>
                  <a:pt x="3143" y="3022"/>
                </a:cubicBezTo>
                <a:lnTo>
                  <a:pt x="3668" y="2460"/>
                </a:lnTo>
                <a:cubicBezTo>
                  <a:pt x="3832" y="2329"/>
                  <a:pt x="3809" y="2215"/>
                  <a:pt x="4129" y="2235"/>
                </a:cubicBezTo>
                <a:lnTo>
                  <a:pt x="5761" y="2235"/>
                </a:lnTo>
                <a:lnTo>
                  <a:pt x="5767" y="0"/>
                </a:lnTo>
                <a:lnTo>
                  <a:pt x="0" y="1"/>
                </a:lnTo>
                <a:lnTo>
                  <a:pt x="8" y="3103"/>
                </a:lnTo>
                <a:close/>
              </a:path>
            </a:pathLst>
          </a:custGeom>
          <a:solidFill>
            <a:schemeClr val="bg2">
              <a:alpha val="89999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6" name="Freeform 28"/>
          <p:cNvSpPr>
            <a:spLocks/>
          </p:cNvSpPr>
          <p:nvPr/>
        </p:nvSpPr>
        <p:spPr bwMode="gray">
          <a:xfrm>
            <a:off x="0" y="0"/>
            <a:ext cx="9012238" cy="3640138"/>
          </a:xfrm>
          <a:custGeom>
            <a:avLst/>
            <a:gdLst/>
            <a:ahLst/>
            <a:cxnLst>
              <a:cxn ang="0">
                <a:pos x="8" y="2730"/>
              </a:cxn>
              <a:cxn ang="0">
                <a:pos x="3040" y="2726"/>
              </a:cxn>
              <a:cxn ang="0">
                <a:pos x="3347" y="2630"/>
              </a:cxn>
              <a:cxn ang="0">
                <a:pos x="3795" y="2170"/>
              </a:cxn>
              <a:cxn ang="0">
                <a:pos x="4115" y="2080"/>
              </a:cxn>
              <a:cxn ang="0">
                <a:pos x="5760" y="2093"/>
              </a:cxn>
              <a:cxn ang="0">
                <a:pos x="5767" y="0"/>
              </a:cxn>
              <a:cxn ang="0">
                <a:pos x="0" y="1"/>
              </a:cxn>
              <a:cxn ang="0">
                <a:pos x="8" y="2730"/>
              </a:cxn>
            </a:cxnLst>
            <a:rect l="0" t="0" r="r" b="b"/>
            <a:pathLst>
              <a:path w="5767" h="2730">
                <a:moveTo>
                  <a:pt x="8" y="2730"/>
                </a:moveTo>
                <a:lnTo>
                  <a:pt x="3040" y="2726"/>
                </a:lnTo>
                <a:cubicBezTo>
                  <a:pt x="3181" y="2726"/>
                  <a:pt x="3224" y="2728"/>
                  <a:pt x="3347" y="2630"/>
                </a:cubicBezTo>
                <a:lnTo>
                  <a:pt x="3795" y="2170"/>
                </a:lnTo>
                <a:cubicBezTo>
                  <a:pt x="3923" y="2078"/>
                  <a:pt x="3942" y="2074"/>
                  <a:pt x="4115" y="2080"/>
                </a:cubicBezTo>
                <a:lnTo>
                  <a:pt x="5760" y="2093"/>
                </a:lnTo>
                <a:lnTo>
                  <a:pt x="5767" y="0"/>
                </a:lnTo>
                <a:lnTo>
                  <a:pt x="0" y="1"/>
                </a:lnTo>
                <a:lnTo>
                  <a:pt x="8" y="273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89999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7" name="Freeform 30"/>
          <p:cNvSpPr>
            <a:spLocks/>
          </p:cNvSpPr>
          <p:nvPr/>
        </p:nvSpPr>
        <p:spPr bwMode="gray">
          <a:xfrm>
            <a:off x="0" y="0"/>
            <a:ext cx="9010650" cy="1344613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884" y="1008"/>
              </a:cxn>
              <a:cxn ang="0">
                <a:pos x="2152" y="921"/>
              </a:cxn>
              <a:cxn ang="0">
                <a:pos x="2560" y="531"/>
              </a:cxn>
              <a:cxn ang="0">
                <a:pos x="2892" y="448"/>
              </a:cxn>
              <a:cxn ang="0">
                <a:pos x="5766" y="461"/>
              </a:cxn>
              <a:cxn ang="0">
                <a:pos x="5758" y="0"/>
              </a:cxn>
              <a:cxn ang="0">
                <a:pos x="0" y="2"/>
              </a:cxn>
              <a:cxn ang="0">
                <a:pos x="0" y="1008"/>
              </a:cxn>
            </a:cxnLst>
            <a:rect l="0" t="0" r="r" b="b"/>
            <a:pathLst>
              <a:path w="5766" h="1008">
                <a:moveTo>
                  <a:pt x="0" y="1008"/>
                </a:moveTo>
                <a:lnTo>
                  <a:pt x="1884" y="1008"/>
                </a:lnTo>
                <a:cubicBezTo>
                  <a:pt x="2088" y="990"/>
                  <a:pt x="2034" y="1005"/>
                  <a:pt x="2152" y="921"/>
                </a:cubicBezTo>
                <a:lnTo>
                  <a:pt x="2560" y="531"/>
                </a:lnTo>
                <a:cubicBezTo>
                  <a:pt x="2683" y="452"/>
                  <a:pt x="2611" y="454"/>
                  <a:pt x="2892" y="448"/>
                </a:cubicBezTo>
                <a:lnTo>
                  <a:pt x="5766" y="461"/>
                </a:lnTo>
                <a:lnTo>
                  <a:pt x="5758" y="0"/>
                </a:lnTo>
                <a:lnTo>
                  <a:pt x="0" y="2"/>
                </a:lnTo>
                <a:lnTo>
                  <a:pt x="0" y="1008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8" name="Freeform 27" descr="1"/>
          <p:cNvSpPr>
            <a:spLocks/>
          </p:cNvSpPr>
          <p:nvPr/>
        </p:nvSpPr>
        <p:spPr bwMode="gray">
          <a:xfrm>
            <a:off x="750888" y="639763"/>
            <a:ext cx="9026525" cy="1144587"/>
          </a:xfrm>
          <a:custGeom>
            <a:avLst/>
            <a:gdLst>
              <a:gd name="T0" fmla="*/ 0 w 5777"/>
              <a:gd name="T1" fmla="*/ 858 h 858"/>
              <a:gd name="T2" fmla="*/ 1926 w 5777"/>
              <a:gd name="T3" fmla="*/ 857 h 858"/>
              <a:gd name="T4" fmla="*/ 2157 w 5777"/>
              <a:gd name="T5" fmla="*/ 793 h 858"/>
              <a:gd name="T6" fmla="*/ 2509 w 5777"/>
              <a:gd name="T7" fmla="*/ 473 h 858"/>
              <a:gd name="T8" fmla="*/ 2970 w 5777"/>
              <a:gd name="T9" fmla="*/ 390 h 858"/>
              <a:gd name="T10" fmla="*/ 5773 w 5777"/>
              <a:gd name="T11" fmla="*/ 388 h 858"/>
              <a:gd name="T12" fmla="*/ 5777 w 5777"/>
              <a:gd name="T13" fmla="*/ 0 h 858"/>
              <a:gd name="T14" fmla="*/ 0 w 5777"/>
              <a:gd name="T15" fmla="*/ 2 h 858"/>
              <a:gd name="T16" fmla="*/ 0 w 5777"/>
              <a:gd name="T17" fmla="*/ 858 h 85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77"/>
              <a:gd name="T28" fmla="*/ 0 h 858"/>
              <a:gd name="T29" fmla="*/ 5777 w 5777"/>
              <a:gd name="T30" fmla="*/ 858 h 85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77" h="858">
                <a:moveTo>
                  <a:pt x="0" y="858"/>
                </a:moveTo>
                <a:lnTo>
                  <a:pt x="1926" y="857"/>
                </a:lnTo>
                <a:cubicBezTo>
                  <a:pt x="2067" y="857"/>
                  <a:pt x="2068" y="850"/>
                  <a:pt x="2157" y="793"/>
                </a:cubicBezTo>
                <a:lnTo>
                  <a:pt x="2509" y="473"/>
                </a:lnTo>
                <a:cubicBezTo>
                  <a:pt x="2644" y="406"/>
                  <a:pt x="2477" y="396"/>
                  <a:pt x="2970" y="390"/>
                </a:cubicBezTo>
                <a:lnTo>
                  <a:pt x="5773" y="388"/>
                </a:lnTo>
                <a:lnTo>
                  <a:pt x="5777" y="0"/>
                </a:lnTo>
                <a:lnTo>
                  <a:pt x="0" y="2"/>
                </a:lnTo>
                <a:lnTo>
                  <a:pt x="0" y="858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gray">
          <a:xfrm>
            <a:off x="7275513" y="639763"/>
            <a:ext cx="15763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chemeClr val="tx2"/>
                </a:solidFill>
                <a:latin typeface="Arial Black" pitchFamily="34" charset="0"/>
                <a:ea typeface="黑体" pitchFamily="2" charset="-122"/>
              </a:rPr>
              <a:t>L/O/G/O</a:t>
            </a:r>
          </a:p>
        </p:txBody>
      </p:sp>
      <p:sp>
        <p:nvSpPr>
          <p:cNvPr id="10" name="Freeform 37"/>
          <p:cNvSpPr>
            <a:spLocks/>
          </p:cNvSpPr>
          <p:nvPr/>
        </p:nvSpPr>
        <p:spPr bwMode="gray">
          <a:xfrm>
            <a:off x="3175" y="3832225"/>
            <a:ext cx="8988425" cy="430213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pic>
        <p:nvPicPr>
          <p:cNvPr id="11" name="Picture 31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4565650" y="1549400"/>
            <a:ext cx="4411663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utoShape 33"/>
          <p:cNvSpPr>
            <a:spLocks noChangeArrowheads="1"/>
          </p:cNvSpPr>
          <p:nvPr/>
        </p:nvSpPr>
        <p:spPr bwMode="gray">
          <a:xfrm>
            <a:off x="393700" y="3776663"/>
            <a:ext cx="1027113" cy="876300"/>
          </a:xfrm>
          <a:prstGeom prst="roundRect">
            <a:avLst>
              <a:gd name="adj" fmla="val 10079"/>
            </a:avLst>
          </a:prstGeom>
          <a:blipFill dpi="0" rotWithShape="1">
            <a:blip r:embed="rId4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13" name="AutoShape 34"/>
          <p:cNvSpPr>
            <a:spLocks noChangeArrowheads="1"/>
          </p:cNvSpPr>
          <p:nvPr/>
        </p:nvSpPr>
        <p:spPr bwMode="gray">
          <a:xfrm>
            <a:off x="1590675" y="3776663"/>
            <a:ext cx="1027113" cy="876300"/>
          </a:xfrm>
          <a:prstGeom prst="roundRect">
            <a:avLst>
              <a:gd name="adj" fmla="val 10079"/>
            </a:avLst>
          </a:prstGeom>
          <a:blipFill dpi="0" rotWithShape="1">
            <a:blip r:embed="rId5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14" name="AutoShape 35"/>
          <p:cNvSpPr>
            <a:spLocks noChangeArrowheads="1"/>
          </p:cNvSpPr>
          <p:nvPr/>
        </p:nvSpPr>
        <p:spPr bwMode="gray">
          <a:xfrm>
            <a:off x="2797175" y="3776663"/>
            <a:ext cx="1027113" cy="876300"/>
          </a:xfrm>
          <a:prstGeom prst="roundRect">
            <a:avLst>
              <a:gd name="adj" fmla="val 10079"/>
            </a:avLst>
          </a:prstGeom>
          <a:blipFill dpi="0" rotWithShape="1">
            <a:blip r:embed="rId6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ctrTitle"/>
          </p:nvPr>
        </p:nvSpPr>
        <p:spPr bwMode="gray">
          <a:xfrm>
            <a:off x="228600" y="1828800"/>
            <a:ext cx="5486400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" y="3200400"/>
            <a:ext cx="5472113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dist">
              <a:buFontTx/>
              <a:buNone/>
              <a:defRPr sz="1600" i="1">
                <a:latin typeface="Times New Roman" pitchFamily="18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750888" y="5441950"/>
            <a:ext cx="2100262" cy="2063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Arial" pitchFamily="34" charset="0"/>
                <a:ea typeface="黑体" pitchFamily="2" charset="-122"/>
              </a:defRPr>
            </a:lvl1pPr>
          </a:lstStyle>
          <a:p>
            <a:pPr>
              <a:defRPr/>
            </a:pPr>
            <a:fld id="{E6E7EDD8-3FBF-4D86-BE56-8243A681F771}" type="datetime1">
              <a:rPr lang="zh-CN" altLang="en-US"/>
              <a:pPr>
                <a:defRPr/>
              </a:pPr>
              <a:t>2016/11/15</a:t>
            </a:fld>
            <a:endParaRPr lang="en-US" altLang="zh-CN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000375" y="5441950"/>
            <a:ext cx="3225800" cy="2063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Arial" pitchFamily="34" charset="0"/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19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300038" y="5441950"/>
            <a:ext cx="374650" cy="2063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1FCFCB83-0DBA-442A-ACAB-EE7F193328A2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3557"/>
            <a:ext cx="8229600" cy="723888"/>
          </a:xfrm>
          <a:prstGeom prst="rect">
            <a:avLst/>
          </a:prstGeom>
        </p:spPr>
        <p:txBody>
          <a:bodyPr/>
          <a:lstStyle>
            <a:lvl1pPr>
              <a:defRPr sz="3200" u="sng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80321"/>
            <a:ext cx="8229600" cy="4525963"/>
          </a:xfrm>
          <a:prstGeom prst="rect">
            <a:avLst/>
          </a:prstGeom>
        </p:spPr>
        <p:txBody>
          <a:bodyPr/>
          <a:lstStyle>
            <a:lvl1pPr marL="447675" indent="-447675">
              <a:buFont typeface="Wingdings" pitchFamily="2" charset="2"/>
              <a:buChar char="n"/>
              <a:tabLst>
                <a:tab pos="265113" algn="l"/>
              </a:tabLst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6" descr="责任未来PPT内页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534988"/>
            <a:ext cx="8997950" cy="52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8" name="Picture 5" descr="图片1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681163" y="271463"/>
            <a:ext cx="73199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 descr="国泰安新标志（彩色）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9" b="25455"/>
          <a:stretch>
            <a:fillRect/>
          </a:stretch>
        </p:blipFill>
        <p:spPr bwMode="auto">
          <a:xfrm>
            <a:off x="0" y="0"/>
            <a:ext cx="14763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56" r:id="rId8"/>
    <p:sldLayoutId id="2147483655" r:id="rId9"/>
    <p:sldLayoutId id="2147483654" r:id="rId10"/>
    <p:sldLayoutId id="2147483653" r:id="rId11"/>
    <p:sldLayoutId id="2147483652" r:id="rId12"/>
    <p:sldLayoutId id="2147483651" r:id="rId13"/>
    <p:sldLayoutId id="2147483650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1" descr="封面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4763"/>
            <a:ext cx="8997950" cy="575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矩形 11"/>
          <p:cNvSpPr>
            <a:spLocks noChangeArrowheads="1"/>
          </p:cNvSpPr>
          <p:nvPr/>
        </p:nvSpPr>
        <p:spPr bwMode="auto">
          <a:xfrm>
            <a:off x="2747963" y="3952875"/>
            <a:ext cx="6253162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8F8F8"/>
              </a:solidFill>
            </a:endParaRPr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3131344" y="2376463"/>
            <a:ext cx="5486400" cy="6832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3200" b="0" dirty="0" smtClean="0">
                <a:solidFill>
                  <a:schemeClr val="bg1"/>
                </a:solidFill>
                <a:latin typeface="+mj-ea"/>
                <a:ea typeface="+mj-ea"/>
              </a:rPr>
              <a:t>X</a:t>
            </a:r>
            <a:r>
              <a:rPr lang="zh-CN" altLang="en-US" sz="3200" b="0" dirty="0" smtClean="0">
                <a:solidFill>
                  <a:schemeClr val="bg1"/>
                </a:solidFill>
                <a:latin typeface="+mj-ea"/>
                <a:ea typeface="+mj-ea"/>
              </a:rPr>
              <a:t>开发</a:t>
            </a:r>
            <a:r>
              <a:rPr lang="zh-CN" altLang="en-US" sz="3200" b="0" smtClean="0">
                <a:solidFill>
                  <a:schemeClr val="bg1"/>
                </a:solidFill>
                <a:latin typeface="+mj-ea"/>
                <a:ea typeface="+mj-ea"/>
              </a:rPr>
              <a:t>线项目</a:t>
            </a:r>
            <a:r>
              <a:rPr lang="zh-CN" altLang="en-US" sz="3200" b="0">
                <a:solidFill>
                  <a:schemeClr val="bg1"/>
                </a:solidFill>
                <a:latin typeface="+mj-ea"/>
                <a:ea typeface="+mj-ea"/>
              </a:rPr>
              <a:t>简报</a:t>
            </a:r>
            <a:endParaRPr lang="zh-CN" altLang="en-US" sz="3200" b="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+mj-ea"/>
              <a:ea typeface="+mj-ea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6072188" y="3217863"/>
            <a:ext cx="2714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algn="r">
              <a:defRPr/>
            </a:pPr>
            <a:r>
              <a:rPr lang="en-US" altLang="zh-CN" sz="1600" dirty="0" smtClean="0">
                <a:solidFill>
                  <a:srgbClr val="F8F8F8"/>
                </a:solidFill>
                <a:latin typeface="黑体" pitchFamily="2" charset="-122"/>
                <a:ea typeface="黑体" pitchFamily="2" charset="-122"/>
              </a:rPr>
              <a:t>YYYYMMDD</a:t>
            </a:r>
            <a:endParaRPr lang="en-US" altLang="zh-CN" sz="1600" dirty="0">
              <a:solidFill>
                <a:srgbClr val="F8F8F8"/>
              </a:solidFill>
              <a:latin typeface="黑体" pitchFamily="2" charset="-122"/>
              <a:ea typeface="黑体" pitchFamily="2" charset="-122"/>
            </a:endParaRPr>
          </a:p>
          <a:p>
            <a:pPr>
              <a:defRPr/>
            </a:pPr>
            <a:endParaRPr lang="en-US" altLang="zh-CN" sz="1600" dirty="0">
              <a:solidFill>
                <a:srgbClr val="F8F8F8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074" name="Picture 2" descr="国泰安新标志（彩色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9" b="25455"/>
          <a:stretch>
            <a:fillRect/>
          </a:stretch>
        </p:blipFill>
        <p:spPr bwMode="auto">
          <a:xfrm>
            <a:off x="0" y="0"/>
            <a:ext cx="2052290" cy="76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8074" y="576263"/>
            <a:ext cx="6191250" cy="413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+mj-ea"/>
                <a:ea typeface="+mj-ea"/>
              </a:rPr>
              <a:t>一</a:t>
            </a:r>
            <a:r>
              <a:rPr lang="zh-CN" altLang="en-US" sz="2000" kern="0" dirty="0" smtClean="0">
                <a:solidFill>
                  <a:srgbClr val="000000"/>
                </a:solidFill>
                <a:latin typeface="+mj-ea"/>
                <a:ea typeface="+mj-ea"/>
              </a:rPr>
              <a:t>、本周</a:t>
            </a:r>
            <a:r>
              <a:rPr lang="zh-CN" altLang="zh-CN" sz="2000" dirty="0" smtClean="0">
                <a:solidFill>
                  <a:prstClr val="black"/>
                </a:solidFill>
                <a:latin typeface="+mj-ea"/>
                <a:ea typeface="+mj-ea"/>
              </a:rPr>
              <a:t>整体</a:t>
            </a:r>
            <a:r>
              <a:rPr lang="zh-CN" altLang="zh-CN" sz="2000" dirty="0">
                <a:solidFill>
                  <a:prstClr val="black"/>
                </a:solidFill>
                <a:latin typeface="+mj-ea"/>
                <a:ea typeface="+mj-ea"/>
              </a:rPr>
              <a:t>项目</a:t>
            </a:r>
            <a:r>
              <a:rPr lang="zh-CN" altLang="en-US" sz="2000" dirty="0" smtClean="0">
                <a:solidFill>
                  <a:prstClr val="black"/>
                </a:solidFill>
                <a:latin typeface="+mj-ea"/>
                <a:ea typeface="+mj-ea"/>
              </a:rPr>
              <a:t>情况</a:t>
            </a:r>
            <a:r>
              <a:rPr lang="zh-CN" altLang="zh-CN" sz="2000" dirty="0" smtClean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endParaRPr lang="zh-CN" altLang="zh-CN" sz="20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50093188"/>
              </p:ext>
            </p:extLst>
          </p:nvPr>
        </p:nvGraphicFramePr>
        <p:xfrm>
          <a:off x="828154" y="2232447"/>
          <a:ext cx="3096344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276815"/>
              </p:ext>
            </p:extLst>
          </p:nvPr>
        </p:nvGraphicFramePr>
        <p:xfrm>
          <a:off x="4716586" y="1152327"/>
          <a:ext cx="3528392" cy="883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1842"/>
                <a:gridCol w="691842"/>
                <a:gridCol w="622657"/>
                <a:gridCol w="691842"/>
                <a:gridCol w="830209"/>
              </a:tblGrid>
              <a:tr h="226825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本周项目类型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268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大型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普通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微型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运维型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任务型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772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527925"/>
              </p:ext>
            </p:extLst>
          </p:nvPr>
        </p:nvGraphicFramePr>
        <p:xfrm>
          <a:off x="1044178" y="1152327"/>
          <a:ext cx="2698183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576064"/>
                <a:gridCol w="648072"/>
                <a:gridCol w="609951"/>
              </a:tblGrid>
              <a:tr h="226825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本周项目状态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268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待立项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在研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暂停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结项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772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2145635739"/>
              </p:ext>
            </p:extLst>
          </p:nvPr>
        </p:nvGraphicFramePr>
        <p:xfrm>
          <a:off x="4932610" y="2088431"/>
          <a:ext cx="3096344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8074" y="576263"/>
            <a:ext cx="6191250" cy="413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+mj-ea"/>
                <a:ea typeface="+mj-ea"/>
              </a:rPr>
              <a:t>一</a:t>
            </a:r>
            <a:r>
              <a:rPr lang="zh-CN" altLang="en-US" sz="2000" kern="0" dirty="0" smtClean="0">
                <a:solidFill>
                  <a:srgbClr val="000000"/>
                </a:solidFill>
                <a:latin typeface="+mj-ea"/>
                <a:ea typeface="+mj-ea"/>
              </a:rPr>
              <a:t>、本周</a:t>
            </a:r>
            <a:r>
              <a:rPr lang="zh-CN" altLang="zh-CN" sz="2000" dirty="0" smtClean="0">
                <a:solidFill>
                  <a:prstClr val="black"/>
                </a:solidFill>
                <a:latin typeface="+mj-ea"/>
                <a:ea typeface="+mj-ea"/>
              </a:rPr>
              <a:t>整体</a:t>
            </a:r>
            <a:r>
              <a:rPr lang="zh-CN" altLang="zh-CN" sz="2000" dirty="0">
                <a:solidFill>
                  <a:prstClr val="black"/>
                </a:solidFill>
                <a:latin typeface="+mj-ea"/>
                <a:ea typeface="+mj-ea"/>
              </a:rPr>
              <a:t>项目</a:t>
            </a:r>
            <a:r>
              <a:rPr lang="zh-CN" altLang="en-US" sz="2000" dirty="0" smtClean="0">
                <a:solidFill>
                  <a:prstClr val="black"/>
                </a:solidFill>
                <a:latin typeface="+mj-ea"/>
                <a:ea typeface="+mj-ea"/>
              </a:rPr>
              <a:t>情况</a:t>
            </a:r>
            <a:r>
              <a:rPr lang="zh-CN" altLang="zh-CN" sz="2000" dirty="0" smtClean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endParaRPr lang="zh-CN" altLang="zh-CN" sz="20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287"/>
              </p:ext>
            </p:extLst>
          </p:nvPr>
        </p:nvGraphicFramePr>
        <p:xfrm>
          <a:off x="396108" y="2808511"/>
          <a:ext cx="7848870" cy="1106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224136"/>
                <a:gridCol w="972107"/>
                <a:gridCol w="1188133"/>
                <a:gridCol w="1428157"/>
                <a:gridCol w="1308145"/>
              </a:tblGrid>
              <a:tr h="237627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待立项项目情况</a:t>
                      </a:r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772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项目名称</a:t>
                      </a:r>
                      <a:endParaRPr lang="zh-CN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准项目经理</a:t>
                      </a:r>
                      <a:endParaRPr lang="zh-CN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产品经理</a:t>
                      </a:r>
                      <a:endParaRPr lang="zh-CN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开发部门</a:t>
                      </a:r>
                      <a:endParaRPr lang="zh-CN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预计立项时间</a:t>
                      </a:r>
                      <a:endParaRPr lang="zh-CN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预计结项时间</a:t>
                      </a:r>
                      <a:endParaRPr lang="zh-CN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77231">
                <a:tc>
                  <a:txBody>
                    <a:bodyPr/>
                    <a:lstStyle/>
                    <a:p>
                      <a:endParaRPr lang="zh-CN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77231">
                <a:tc>
                  <a:txBody>
                    <a:bodyPr/>
                    <a:lstStyle/>
                    <a:p>
                      <a:endParaRPr lang="zh-CN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88097"/>
              </p:ext>
            </p:extLst>
          </p:nvPr>
        </p:nvGraphicFramePr>
        <p:xfrm>
          <a:off x="396106" y="1512367"/>
          <a:ext cx="7848872" cy="110601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53139"/>
                <a:gridCol w="1879307"/>
                <a:gridCol w="1492390"/>
                <a:gridCol w="1824036"/>
              </a:tblGrid>
              <a:tr h="237627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本周结项项目</a:t>
                      </a:r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772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项目名称</a:t>
                      </a:r>
                      <a:endParaRPr lang="zh-CN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项目经理</a:t>
                      </a:r>
                      <a:endParaRPr lang="zh-CN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产品经理</a:t>
                      </a:r>
                      <a:endParaRPr lang="zh-CN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结项时间</a:t>
                      </a:r>
                      <a:endParaRPr lang="zh-CN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77231">
                <a:tc>
                  <a:txBody>
                    <a:bodyPr/>
                    <a:lstStyle/>
                    <a:p>
                      <a:endParaRPr lang="zh-CN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77231">
                <a:tc>
                  <a:txBody>
                    <a:bodyPr/>
                    <a:lstStyle/>
                    <a:p>
                      <a:endParaRPr lang="zh-CN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855303"/>
              </p:ext>
            </p:extLst>
          </p:nvPr>
        </p:nvGraphicFramePr>
        <p:xfrm>
          <a:off x="427673" y="4104655"/>
          <a:ext cx="7848870" cy="119454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2127"/>
                <a:gridCol w="993608"/>
                <a:gridCol w="950608"/>
                <a:gridCol w="1008112"/>
                <a:gridCol w="1080120"/>
                <a:gridCol w="970295"/>
                <a:gridCol w="1694000"/>
              </a:tblGrid>
              <a:tr h="237627">
                <a:tc gridSpan="7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运维项目情况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772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版本名称</a:t>
                      </a:r>
                      <a:endParaRPr lang="zh-CN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版本负责人</a:t>
                      </a:r>
                      <a:endParaRPr lang="zh-CN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产品经理</a:t>
                      </a:r>
                      <a:endParaRPr lang="zh-CN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所处阶段</a:t>
                      </a:r>
                      <a:endParaRPr lang="zh-CN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预计发布时间</a:t>
                      </a:r>
                      <a:endParaRPr lang="zh-CN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是否延迟</a:t>
                      </a:r>
                      <a:endParaRPr lang="zh-CN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问题与风险</a:t>
                      </a:r>
                      <a:endParaRPr lang="zh-CN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77231">
                <a:tc>
                  <a:txBody>
                    <a:bodyPr/>
                    <a:lstStyle/>
                    <a:p>
                      <a:endParaRPr lang="zh-CN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若延迟请写延迟天数</a:t>
                      </a:r>
                      <a:endParaRPr lang="zh-CN" altLang="en-US" sz="9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77231">
                <a:tc>
                  <a:txBody>
                    <a:bodyPr/>
                    <a:lstStyle/>
                    <a:p>
                      <a:endParaRPr lang="zh-CN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0122" y="1080319"/>
            <a:ext cx="7704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65000"/>
                  </a:schemeClr>
                </a:solidFill>
              </a:rPr>
              <a:t>本</a:t>
            </a:r>
            <a:r>
              <a:rPr lang="zh-CN" altLang="en-US" sz="1400" i="1" dirty="0" smtClean="0">
                <a:solidFill>
                  <a:schemeClr val="bg1">
                    <a:lumMod val="65000"/>
                  </a:schemeClr>
                </a:solidFill>
              </a:rPr>
              <a:t>页不涉及到的</a:t>
            </a:r>
            <a:r>
              <a:rPr lang="zh-CN" altLang="en-US" sz="1400" i="1" dirty="0">
                <a:solidFill>
                  <a:schemeClr val="bg1">
                    <a:lumMod val="65000"/>
                  </a:schemeClr>
                </a:solidFill>
              </a:rPr>
              <a:t>内容</a:t>
            </a:r>
            <a:r>
              <a:rPr lang="zh-CN" altLang="en-US" sz="1400" i="1" dirty="0" smtClean="0">
                <a:solidFill>
                  <a:schemeClr val="bg1">
                    <a:lumMod val="65000"/>
                  </a:schemeClr>
                </a:solidFill>
              </a:rPr>
              <a:t>可以删除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51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8074" y="576263"/>
            <a:ext cx="6191250" cy="413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+mj-ea"/>
                <a:ea typeface="+mj-ea"/>
              </a:rPr>
              <a:t>一</a:t>
            </a:r>
            <a:r>
              <a:rPr lang="zh-CN" altLang="en-US" sz="2000" kern="0" dirty="0" smtClean="0">
                <a:solidFill>
                  <a:srgbClr val="000000"/>
                </a:solidFill>
                <a:latin typeface="+mj-ea"/>
                <a:ea typeface="+mj-ea"/>
              </a:rPr>
              <a:t>、本周</a:t>
            </a:r>
            <a:r>
              <a:rPr lang="zh-CN" altLang="zh-CN" sz="2000" dirty="0" smtClean="0">
                <a:solidFill>
                  <a:prstClr val="black"/>
                </a:solidFill>
                <a:latin typeface="+mj-ea"/>
                <a:ea typeface="+mj-ea"/>
              </a:rPr>
              <a:t>整体</a:t>
            </a:r>
            <a:r>
              <a:rPr lang="zh-CN" altLang="zh-CN" sz="2000" dirty="0">
                <a:solidFill>
                  <a:prstClr val="black"/>
                </a:solidFill>
                <a:latin typeface="+mj-ea"/>
                <a:ea typeface="+mj-ea"/>
              </a:rPr>
              <a:t>项目</a:t>
            </a:r>
            <a:r>
              <a:rPr lang="zh-CN" altLang="en-US" sz="2000" dirty="0" smtClean="0">
                <a:solidFill>
                  <a:prstClr val="black"/>
                </a:solidFill>
                <a:latin typeface="+mj-ea"/>
                <a:ea typeface="+mj-ea"/>
              </a:rPr>
              <a:t>情况</a:t>
            </a:r>
            <a:r>
              <a:rPr lang="zh-CN" altLang="zh-CN" sz="2000" dirty="0" smtClean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endParaRPr lang="zh-CN" altLang="zh-CN" sz="20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719194613"/>
              </p:ext>
            </p:extLst>
          </p:nvPr>
        </p:nvGraphicFramePr>
        <p:xfrm>
          <a:off x="324098" y="1224335"/>
          <a:ext cx="3240360" cy="3903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904367"/>
              </p:ext>
            </p:extLst>
          </p:nvPr>
        </p:nvGraphicFramePr>
        <p:xfrm>
          <a:off x="3708474" y="1296343"/>
          <a:ext cx="5016600" cy="20594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56184"/>
                <a:gridCol w="852116"/>
                <a:gridCol w="660052"/>
                <a:gridCol w="1848248"/>
              </a:tblGrid>
              <a:tr h="288032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延迟超过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3%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的项目</a:t>
                      </a:r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项目名称</a:t>
                      </a:r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项目经理</a:t>
                      </a:r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延迟率</a:t>
                      </a:r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延迟原因</a:t>
                      </a:r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75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80082" y="559594"/>
            <a:ext cx="30956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eaLnBrk="0" hangingPunct="0">
              <a:defRPr sz="2000" kern="0">
                <a:solidFill>
                  <a:srgbClr val="00000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二</a:t>
            </a:r>
            <a:r>
              <a:rPr lang="zh-CN" altLang="en-US" dirty="0" smtClean="0"/>
              <a:t>、重点项目情况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8154" y="1144069"/>
            <a:ext cx="6624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0" i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此处针对大型项目、参与攻坚的项目、或指定的重点项目</a:t>
            </a:r>
            <a:endParaRPr lang="zh-CN" altLang="en-US" sz="1400" b="0" i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730014"/>
              </p:ext>
            </p:extLst>
          </p:nvPr>
        </p:nvGraphicFramePr>
        <p:xfrm>
          <a:off x="108074" y="1584375"/>
          <a:ext cx="8640960" cy="22631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39310"/>
                <a:gridCol w="797519"/>
                <a:gridCol w="797276"/>
                <a:gridCol w="654327"/>
                <a:gridCol w="1762739"/>
                <a:gridCol w="1594554"/>
                <a:gridCol w="139523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项目名称</a:t>
                      </a:r>
                      <a:endParaRPr lang="zh-CN" altLang="en-US" sz="105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项目经理</a:t>
                      </a:r>
                      <a:endParaRPr lang="zh-CN" altLang="en-US" sz="105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所处阶段</a:t>
                      </a:r>
                      <a:endParaRPr lang="zh-CN" altLang="en-US" sz="105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50" kern="1200" dirty="0" smtClean="0"/>
                        <a:t>延迟率</a:t>
                      </a:r>
                      <a:endParaRPr lang="zh-CN" altLang="en-US" sz="105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目前进展</a:t>
                      </a:r>
                      <a:endParaRPr lang="zh-CN" altLang="en-US" sz="105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风险与预防措施</a:t>
                      </a:r>
                      <a:endParaRPr lang="zh-CN" altLang="en-US" sz="105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问题</a:t>
                      </a:r>
                      <a:endParaRPr lang="zh-CN" altLang="en-US" sz="105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ctr">
                        <a:buFont typeface="+mj-lt"/>
                        <a:buAutoNum type="arabicPeriod"/>
                      </a:pPr>
                      <a:r>
                        <a:rPr lang="en-US" altLang="zh-CN" sz="1200" dirty="0" smtClean="0"/>
                        <a:t>….</a:t>
                      </a:r>
                    </a:p>
                    <a:p>
                      <a:pPr marL="228600" indent="-228600" algn="ctr">
                        <a:buFont typeface="+mj-lt"/>
                        <a:buAutoNum type="arabicPeriod"/>
                      </a:pPr>
                      <a:r>
                        <a:rPr lang="en-US" altLang="zh-CN" sz="1200" dirty="0" smtClean="0"/>
                        <a:t>….</a:t>
                      </a:r>
                    </a:p>
                    <a:p>
                      <a:pPr marL="228600" indent="-228600" algn="ctr">
                        <a:buFont typeface="+mj-lt"/>
                        <a:buAutoNum type="arabicPeriod"/>
                      </a:pPr>
                      <a:r>
                        <a:rPr lang="en-US" altLang="zh-CN" sz="1200" dirty="0" smtClean="0"/>
                        <a:t>…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ctr">
                        <a:buFont typeface="+mj-lt"/>
                        <a:buAutoNum type="arabicPeriod"/>
                      </a:pPr>
                      <a:r>
                        <a:rPr lang="en-US" altLang="zh-CN" sz="1200" dirty="0" smtClean="0"/>
                        <a:t>…</a:t>
                      </a:r>
                    </a:p>
                    <a:p>
                      <a:pPr marL="228600" indent="-228600" algn="ctr">
                        <a:buFont typeface="+mj-lt"/>
                        <a:buAutoNum type="arabicPeriod"/>
                      </a:pPr>
                      <a:r>
                        <a:rPr lang="en-US" altLang="zh-CN" sz="1200" dirty="0" smtClean="0"/>
                        <a:t>…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ctr">
                        <a:buFont typeface="+mj-lt"/>
                        <a:buAutoNum type="arabicPeriod"/>
                      </a:pPr>
                      <a:r>
                        <a:rPr lang="en-US" altLang="zh-CN" sz="1200" dirty="0" smtClean="0"/>
                        <a:t>..</a:t>
                      </a:r>
                    </a:p>
                    <a:p>
                      <a:pPr marL="228600" indent="-228600" algn="ctr">
                        <a:buFont typeface="+mj-lt"/>
                        <a:buAutoNum type="arabicPeriod"/>
                      </a:pPr>
                      <a:r>
                        <a:rPr lang="en-US" altLang="zh-CN" sz="1200" dirty="0" smtClean="0"/>
                        <a:t>…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80082" y="559594"/>
            <a:ext cx="30956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eaLnBrk="0" hangingPunct="0">
              <a:defRPr sz="2000" kern="0">
                <a:solidFill>
                  <a:srgbClr val="00000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三</a:t>
            </a:r>
            <a:r>
              <a:rPr lang="zh-CN" altLang="en-US" dirty="0" smtClean="0"/>
              <a:t>、总结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09524" y="1368351"/>
            <a:ext cx="66247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0" i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此处针对线级项目的总体进展情况、现存问题、风险等几个方面进行分析总结</a:t>
            </a:r>
            <a:endParaRPr lang="en-US" altLang="zh-CN" sz="1400" b="0" i="1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endParaRPr lang="en-US" altLang="zh-CN" sz="1400" b="0" i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r>
              <a:rPr lang="zh-CN" altLang="en-US" sz="1400" b="0" i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例：</a:t>
            </a:r>
            <a:endParaRPr lang="en-US" altLang="zh-CN" sz="1400" b="0" i="1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1400" b="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1</a:t>
            </a:r>
            <a:r>
              <a:rPr lang="zh-CN" altLang="en-US" sz="1400" b="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、本周项目进展情况顺利，大部分项目进度都正常，除了个别项目，需要项目经理重点跟进。</a:t>
            </a:r>
            <a:endParaRPr lang="en-US" altLang="zh-CN" sz="1400" b="0" i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1400" b="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2</a:t>
            </a:r>
            <a:r>
              <a:rPr lang="zh-CN" altLang="en-US" sz="1400" b="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、通过质量保证委员会执行方案，从部门内部保证产品的质量。</a:t>
            </a:r>
            <a:endParaRPr lang="en-US" altLang="zh-CN" sz="1400" b="0" i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1400" b="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3</a:t>
            </a:r>
            <a:r>
              <a:rPr lang="zh-CN" altLang="en-US" sz="1400" b="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、部分项目并未按照规划启动起来，各项目经理需要尽快跟进产品经理，并查找原因，推进项目</a:t>
            </a:r>
            <a:endParaRPr lang="en-US" altLang="zh-CN" sz="1400" b="0" i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1400" b="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4</a:t>
            </a:r>
            <a:r>
              <a:rPr lang="zh-CN" altLang="en-US" sz="1400" b="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、部分部门对于客户需求阶段的工作并没有在项目周报中体现出来，后面各项目经理需要准时提交。</a:t>
            </a:r>
            <a:endParaRPr lang="en-US" altLang="zh-CN" sz="1400" b="0" i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1400" b="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5</a:t>
            </a:r>
            <a:r>
              <a:rPr lang="zh-CN" altLang="en-US" sz="1400" b="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、部分项目经理在项目过程中，对风险的重视程度不够，对周报中的风险没有及时填写及更新，以后需要加强。</a:t>
            </a:r>
            <a:endParaRPr lang="en-US" altLang="zh-CN" sz="1400" b="0" i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1400" b="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6</a:t>
            </a:r>
            <a:r>
              <a:rPr lang="zh-CN" altLang="en-US" sz="1400" b="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、支援</a:t>
            </a:r>
            <a:r>
              <a:rPr lang="en-US" altLang="zh-CN" sz="1400" b="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C</a:t>
            </a:r>
            <a:r>
              <a:rPr lang="zh-CN" altLang="en-US" sz="1400" b="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线示范校项目，截至</a:t>
            </a:r>
            <a:r>
              <a:rPr lang="en-US" altLang="zh-CN" sz="1400" b="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6</a:t>
            </a:r>
            <a:r>
              <a:rPr lang="zh-CN" altLang="en-US" sz="1400" b="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月底，</a:t>
            </a:r>
            <a:r>
              <a:rPr lang="en-US" altLang="zh-CN" sz="1400" b="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B</a:t>
            </a:r>
            <a:r>
              <a:rPr lang="zh-CN" altLang="en-US" sz="1400" b="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线部分项目存在暂停的风险</a:t>
            </a:r>
            <a:endParaRPr lang="en-US" altLang="zh-CN" sz="1400" b="0" i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1400" b="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7</a:t>
            </a:r>
            <a:r>
              <a:rPr lang="zh-CN" altLang="en-US" sz="1400" b="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、部分项目经理未及时提交项目周报 ，以后要注意并及时提交</a:t>
            </a:r>
            <a:endParaRPr lang="en-US" altLang="zh-CN" sz="1400" b="0" i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1400" b="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8</a:t>
            </a:r>
            <a:r>
              <a:rPr lang="zh-CN" altLang="en-US" sz="1400" b="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、部门项目经理的项目周报，未按照标准提交，各部门负责人加强管理。</a:t>
            </a:r>
            <a:endParaRPr lang="en-US" altLang="zh-CN" sz="1400" b="0" i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endParaRPr lang="zh-CN" altLang="en-US" sz="1400" b="0" i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5618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4" name="Object 270"/>
          <p:cNvGraphicFramePr>
            <a:graphicFrameLocks noChangeAspect="1"/>
          </p:cNvGraphicFramePr>
          <p:nvPr/>
        </p:nvGraphicFramePr>
        <p:xfrm>
          <a:off x="2500313" y="2593975"/>
          <a:ext cx="3516312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r:id="rId3" imgW="5349875" imgH="2911475" progId="">
                  <p:embed/>
                </p:oleObj>
              </mc:Choice>
              <mc:Fallback>
                <p:oleObj r:id="rId3" imgW="5349875" imgH="2911475" progId="">
                  <p:embed/>
                  <p:pic>
                    <p:nvPicPr>
                      <p:cNvPr id="0" name="Picture 3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2593975"/>
                        <a:ext cx="3516312" cy="191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859088" y="1154113"/>
            <a:ext cx="32766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6600" dirty="0">
                <a:solidFill>
                  <a:srgbClr val="66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谢    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571TGp_business_light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71TGp_business_light 1">
        <a:dk1>
          <a:srgbClr val="000000"/>
        </a:dk1>
        <a:lt1>
          <a:srgbClr val="CAD4CF"/>
        </a:lt1>
        <a:dk2>
          <a:srgbClr val="425462"/>
        </a:dk2>
        <a:lt2>
          <a:srgbClr val="768A7B"/>
        </a:lt2>
        <a:accent1>
          <a:srgbClr val="DE608D"/>
        </a:accent1>
        <a:accent2>
          <a:srgbClr val="35ADE3"/>
        </a:accent2>
        <a:accent3>
          <a:srgbClr val="E1E6E4"/>
        </a:accent3>
        <a:accent4>
          <a:srgbClr val="000000"/>
        </a:accent4>
        <a:accent5>
          <a:srgbClr val="ECB6C5"/>
        </a:accent5>
        <a:accent6>
          <a:srgbClr val="2F9CCE"/>
        </a:accent6>
        <a:hlink>
          <a:srgbClr val="F6AE4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1TGp_business_light 2">
        <a:dk1>
          <a:srgbClr val="000000"/>
        </a:dk1>
        <a:lt1>
          <a:srgbClr val="C1D0DD"/>
        </a:lt1>
        <a:dk2>
          <a:srgbClr val="335175"/>
        </a:dk2>
        <a:lt2>
          <a:srgbClr val="7C92B6"/>
        </a:lt2>
        <a:accent1>
          <a:srgbClr val="4B93D5"/>
        </a:accent1>
        <a:accent2>
          <a:srgbClr val="65B737"/>
        </a:accent2>
        <a:accent3>
          <a:srgbClr val="DDE4EB"/>
        </a:accent3>
        <a:accent4>
          <a:srgbClr val="000000"/>
        </a:accent4>
        <a:accent5>
          <a:srgbClr val="B1C8E7"/>
        </a:accent5>
        <a:accent6>
          <a:srgbClr val="5BA631"/>
        </a:accent6>
        <a:hlink>
          <a:srgbClr val="CF9F49"/>
        </a:hlink>
        <a:folHlink>
          <a:srgbClr val="C382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1TGp_business_light 3">
        <a:dk1>
          <a:srgbClr val="000000"/>
        </a:dk1>
        <a:lt1>
          <a:srgbClr val="DDD3C9"/>
        </a:lt1>
        <a:dk2>
          <a:srgbClr val="514639"/>
        </a:dk2>
        <a:lt2>
          <a:srgbClr val="A7938B"/>
        </a:lt2>
        <a:accent1>
          <a:srgbClr val="BF9733"/>
        </a:accent1>
        <a:accent2>
          <a:srgbClr val="7FB22C"/>
        </a:accent2>
        <a:accent3>
          <a:srgbClr val="EBE6E1"/>
        </a:accent3>
        <a:accent4>
          <a:srgbClr val="000000"/>
        </a:accent4>
        <a:accent5>
          <a:srgbClr val="DCC9AD"/>
        </a:accent5>
        <a:accent6>
          <a:srgbClr val="72A127"/>
        </a:accent6>
        <a:hlink>
          <a:srgbClr val="D56575"/>
        </a:hlink>
        <a:folHlink>
          <a:srgbClr val="4E8F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17489</TotalTime>
  <Words>398</Words>
  <Application>Microsoft Office PowerPoint</Application>
  <PresentationFormat>自定义</PresentationFormat>
  <Paragraphs>84</Paragraphs>
  <Slides>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571TGp_business_light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Windows 用户</cp:lastModifiedBy>
  <cp:revision>2789</cp:revision>
  <dcterms:created xsi:type="dcterms:W3CDTF">2008-07-11T02:06:48Z</dcterms:created>
  <dcterms:modified xsi:type="dcterms:W3CDTF">2016-11-15T09:32:00Z</dcterms:modified>
</cp:coreProperties>
</file>