
<file path=[Content_Types].xml><?xml version="1.0" encoding="utf-8"?>
<Types xmlns="http://schemas.openxmlformats.org/package/2006/content-types">
  <Default Extension="png" ContentType="image/png"/>
  <Default Extension="jpeg" ContentType="image/jpeg"/>
  <Default Extension="wmf" ContentType="image/x-wmf"/>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526" r:id="rId2"/>
    <p:sldId id="650" r:id="rId3"/>
    <p:sldId id="661" r:id="rId4"/>
    <p:sldId id="623" r:id="rId5"/>
    <p:sldId id="651" r:id="rId6"/>
    <p:sldId id="652" r:id="rId7"/>
    <p:sldId id="653" r:id="rId8"/>
    <p:sldId id="659" r:id="rId9"/>
    <p:sldId id="654" r:id="rId10"/>
    <p:sldId id="655" r:id="rId11"/>
    <p:sldId id="660" r:id="rId12"/>
    <p:sldId id="656" r:id="rId13"/>
    <p:sldId id="657" r:id="rId14"/>
    <p:sldId id="446" r:id="rId15"/>
  </p:sldIdLst>
  <p:sldSz cx="9001125" cy="5761038"/>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DDDDDD"/>
    <a:srgbClr val="FFFFFF"/>
    <a:srgbClr val="FF9966"/>
    <a:srgbClr val="FFCC66"/>
    <a:srgbClr val="FF6600"/>
    <a:srgbClr val="EAAD00"/>
    <a:srgbClr val="9999FF"/>
    <a:srgbClr val="00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1" autoAdjust="0"/>
    <p:restoredTop sz="84024" autoAdjust="0"/>
  </p:normalViewPr>
  <p:slideViewPr>
    <p:cSldViewPr>
      <p:cViewPr>
        <p:scale>
          <a:sx n="100" d="100"/>
          <a:sy n="100" d="100"/>
        </p:scale>
        <p:origin x="-744" y="-210"/>
      </p:cViewPr>
      <p:guideLst>
        <p:guide orient="horz" pos="710"/>
        <p:guide orient="horz" pos="998"/>
        <p:guide pos="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84"/>
    </p:cViewPr>
  </p:sorterViewPr>
  <p:notesViewPr>
    <p:cSldViewPr>
      <p:cViewPr varScale="1">
        <p:scale>
          <a:sx n="68" d="100"/>
          <a:sy n="68" d="100"/>
        </p:scale>
        <p:origin x="-28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黑体" pitchFamily="2" charset="-122"/>
              </a:defRPr>
            </a:lvl1pPr>
          </a:lstStyle>
          <a:p>
            <a:pPr>
              <a:defRPr/>
            </a:pPr>
            <a:endParaRPr lang="zh-CN" altLang="en-US"/>
          </a:p>
        </p:txBody>
      </p:sp>
      <p:sp>
        <p:nvSpPr>
          <p:cNvPr id="119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黑体" pitchFamily="2" charset="-122"/>
              </a:defRPr>
            </a:lvl1pPr>
          </a:lstStyle>
          <a:p>
            <a:pPr>
              <a:defRPr/>
            </a:pPr>
            <a:endParaRPr lang="en-US" altLang="zh-CN"/>
          </a:p>
        </p:txBody>
      </p:sp>
      <p:sp>
        <p:nvSpPr>
          <p:cNvPr id="119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黑体" pitchFamily="2" charset="-122"/>
              </a:defRPr>
            </a:lvl1pPr>
          </a:lstStyle>
          <a:p>
            <a:pPr>
              <a:defRPr/>
            </a:pPr>
            <a:endParaRPr lang="en-US" altLang="zh-CN"/>
          </a:p>
        </p:txBody>
      </p:sp>
      <p:sp>
        <p:nvSpPr>
          <p:cNvPr id="119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黑体" pitchFamily="2" charset="-122"/>
              </a:defRPr>
            </a:lvl1pPr>
          </a:lstStyle>
          <a:p>
            <a:pPr>
              <a:defRPr/>
            </a:pPr>
            <a:fld id="{C62319D4-E90C-4F5B-B52C-E65456685438}" type="slidenum">
              <a:rPr lang="zh-CN" altLang="en-US"/>
              <a:pPr>
                <a:defRPr/>
              </a:pPr>
              <a:t>‹#›</a:t>
            </a:fld>
            <a:endParaRPr lang="en-US" altLang="zh-CN" dirty="0"/>
          </a:p>
        </p:txBody>
      </p:sp>
    </p:spTree>
    <p:extLst>
      <p:ext uri="{BB962C8B-B14F-4D97-AF65-F5344CB8AC3E}">
        <p14:creationId xmlns:p14="http://schemas.microsoft.com/office/powerpoint/2010/main" val="1668722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黑体"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黑体" pitchFamily="2" charset="-122"/>
              </a:defRPr>
            </a:lvl1pPr>
          </a:lstStyle>
          <a:p>
            <a:pPr>
              <a:defRPr/>
            </a:pPr>
            <a:endParaRPr lang="en-US" altLang="zh-CN"/>
          </a:p>
        </p:txBody>
      </p:sp>
      <p:sp>
        <p:nvSpPr>
          <p:cNvPr id="68612" name="Rectangle 4"/>
          <p:cNvSpPr>
            <a:spLocks noGrp="1" noRot="1" noChangeAspect="1" noChangeArrowheads="1" noTextEdit="1"/>
          </p:cNvSpPr>
          <p:nvPr>
            <p:ph type="sldImg" idx="2"/>
          </p:nvPr>
        </p:nvSpPr>
        <p:spPr bwMode="auto">
          <a:xfrm>
            <a:off x="750888" y="685800"/>
            <a:ext cx="5356225"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黑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黑体" pitchFamily="2" charset="-122"/>
              </a:defRPr>
            </a:lvl1pPr>
          </a:lstStyle>
          <a:p>
            <a:pPr>
              <a:defRPr/>
            </a:pPr>
            <a:fld id="{927C32DE-4A87-4043-A466-76660D27709E}" type="slidenum">
              <a:rPr lang="zh-CN" altLang="en-US"/>
              <a:pPr>
                <a:defRPr/>
              </a:pPr>
              <a:t>‹#›</a:t>
            </a:fld>
            <a:endParaRPr lang="en-US" altLang="zh-CN" dirty="0"/>
          </a:p>
        </p:txBody>
      </p:sp>
    </p:spTree>
    <p:extLst>
      <p:ext uri="{BB962C8B-B14F-4D97-AF65-F5344CB8AC3E}">
        <p14:creationId xmlns:p14="http://schemas.microsoft.com/office/powerpoint/2010/main" val="842188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黑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黑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黑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黑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黑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10</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11</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12</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13</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14</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2</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3</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4</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5</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6</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7</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8</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9</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pic>
        <p:nvPicPr>
          <p:cNvPr id="1026" name="Picture 6" descr="责任未来PPT内页1"/>
          <p:cNvPicPr>
            <a:picLocks noChangeAspect="1" noChangeArrowheads="1"/>
          </p:cNvPicPr>
          <p:nvPr/>
        </p:nvPicPr>
        <p:blipFill>
          <a:blip r:embed="rId16" cstate="print"/>
          <a:srcRect/>
          <a:stretch>
            <a:fillRect/>
          </a:stretch>
        </p:blipFill>
        <p:spPr bwMode="auto">
          <a:xfrm>
            <a:off x="0" y="534988"/>
            <a:ext cx="8997950" cy="5241925"/>
          </a:xfrm>
          <a:prstGeom prst="rect">
            <a:avLst/>
          </a:prstGeom>
          <a:noFill/>
          <a:ln w="9525">
            <a:noFill/>
            <a:miter lim="800000"/>
            <a:headEnd/>
            <a:tailEnd/>
          </a:ln>
        </p:spPr>
      </p:pic>
      <p:pic>
        <p:nvPicPr>
          <p:cNvPr id="1028" name="图片 4" descr="PPT-机构底2-条.jpg"/>
          <p:cNvPicPr>
            <a:picLocks noChangeAspect="1"/>
          </p:cNvPicPr>
          <p:nvPr/>
        </p:nvPicPr>
        <p:blipFill>
          <a:blip r:embed="rId17" cstate="print"/>
          <a:srcRect/>
          <a:stretch>
            <a:fillRect/>
          </a:stretch>
        </p:blipFill>
        <p:spPr bwMode="auto">
          <a:xfrm>
            <a:off x="1389061" y="518318"/>
            <a:ext cx="7548563" cy="157159"/>
          </a:xfrm>
          <a:prstGeom prst="rect">
            <a:avLst/>
          </a:prstGeom>
          <a:noFill/>
          <a:ln w="9525">
            <a:noFill/>
            <a:miter lim="800000"/>
            <a:headEnd/>
            <a:tailEnd/>
          </a:ln>
        </p:spPr>
      </p:pic>
      <p:pic>
        <p:nvPicPr>
          <p:cNvPr id="2050" name="Picture 2" descr="国泰安新标志（彩色）"/>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t="21819" b="25455"/>
          <a:stretch>
            <a:fillRect/>
          </a:stretch>
        </p:blipFill>
        <p:spPr bwMode="auto">
          <a:xfrm>
            <a:off x="0" y="0"/>
            <a:ext cx="14763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40"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 id="2147484138" r:id="rId13"/>
    <p:sldLayoutId id="2147484139" r:id="rId14"/>
  </p:sldLayoutIdLst>
  <p:timing>
    <p:tnLst>
      <p:par>
        <p:cTn id="1" dur="indefinite" restart="never" nodeType="tmRoot"/>
      </p:par>
    </p:tn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Microsoft_Excel_97-2003____1.xls"/></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txBox="1">
            <a:spLocks noChangeArrowheads="1"/>
          </p:cNvSpPr>
          <p:nvPr/>
        </p:nvSpPr>
        <p:spPr>
          <a:xfrm>
            <a:off x="0" y="2085975"/>
            <a:ext cx="5829300" cy="838200"/>
          </a:xfrm>
          <a:prstGeom prst="rect">
            <a:avLst/>
          </a:prstGeom>
        </p:spPr>
        <p:txBody>
          <a:bodyPr/>
          <a:lstStyle/>
          <a:p>
            <a:pPr eaLnBrk="0" hangingPunct="0">
              <a:defRPr/>
            </a:pPr>
            <a:r>
              <a:rPr lang="en-US" altLang="zh-CN" sz="4000" kern="0" dirty="0">
                <a:solidFill>
                  <a:schemeClr val="tx2"/>
                </a:solidFill>
                <a:latin typeface="+mj-lt"/>
                <a:cs typeface="+mj-cs"/>
              </a:rPr>
              <a:t>        </a:t>
            </a:r>
            <a:endParaRPr lang="zh-CN" altLang="en-US" sz="1600" b="0" kern="0" dirty="0">
              <a:latin typeface="+mn-lt"/>
            </a:endParaRPr>
          </a:p>
        </p:txBody>
      </p:sp>
      <p:sp>
        <p:nvSpPr>
          <p:cNvPr id="2058" name="AutoShape 8"/>
          <p:cNvSpPr>
            <a:spLocks noChangeArrowheads="1"/>
          </p:cNvSpPr>
          <p:nvPr/>
        </p:nvSpPr>
        <p:spPr bwMode="gray">
          <a:xfrm rot="5400000">
            <a:off x="500063" y="2921000"/>
            <a:ext cx="228600" cy="152400"/>
          </a:xfrm>
          <a:prstGeom prst="triangle">
            <a:avLst>
              <a:gd name="adj" fmla="val 50000"/>
            </a:avLst>
          </a:prstGeom>
          <a:solidFill>
            <a:srgbClr val="FFFFFF"/>
          </a:solidFill>
          <a:ln w="9525">
            <a:noFill/>
            <a:miter lim="800000"/>
            <a:headEnd/>
            <a:tailEnd/>
          </a:ln>
        </p:spPr>
        <p:txBody>
          <a:bodyPr wrap="none" anchor="ctr"/>
          <a:lstStyle/>
          <a:p>
            <a:endParaRPr lang="zh-CN" altLang="en-US"/>
          </a:p>
        </p:txBody>
      </p:sp>
      <p:sp>
        <p:nvSpPr>
          <p:cNvPr id="2059" name="AutoShape 9"/>
          <p:cNvSpPr>
            <a:spLocks noChangeArrowheads="1"/>
          </p:cNvSpPr>
          <p:nvPr/>
        </p:nvSpPr>
        <p:spPr bwMode="gray">
          <a:xfrm rot="5400000">
            <a:off x="685800" y="2925763"/>
            <a:ext cx="228600" cy="152400"/>
          </a:xfrm>
          <a:prstGeom prst="triangle">
            <a:avLst>
              <a:gd name="adj" fmla="val 50000"/>
            </a:avLst>
          </a:prstGeom>
          <a:solidFill>
            <a:srgbClr val="FFFFFF"/>
          </a:solidFill>
          <a:ln w="9525">
            <a:noFill/>
            <a:miter lim="800000"/>
            <a:headEnd/>
            <a:tailEnd/>
          </a:ln>
        </p:spPr>
        <p:txBody>
          <a:bodyPr wrap="none" anchor="ctr"/>
          <a:lstStyle/>
          <a:p>
            <a:endParaRPr lang="zh-CN" altLang="en-US"/>
          </a:p>
        </p:txBody>
      </p:sp>
      <p:sp>
        <p:nvSpPr>
          <p:cNvPr id="15" name="Rectangle 4"/>
          <p:cNvSpPr txBox="1">
            <a:spLocks noChangeArrowheads="1"/>
          </p:cNvSpPr>
          <p:nvPr/>
        </p:nvSpPr>
        <p:spPr>
          <a:xfrm>
            <a:off x="0" y="1813719"/>
            <a:ext cx="9001125" cy="1524000"/>
          </a:xfrm>
          <a:prstGeom prst="rect">
            <a:avLst/>
          </a:prstGeom>
        </p:spPr>
        <p:txBody>
          <a:bodyPr/>
          <a:lstStyle/>
          <a:p>
            <a:pPr lvl="0" algn="ctr">
              <a:defRPr/>
            </a:pPr>
            <a:r>
              <a:rPr kumimoji="0" lang="zh-CN" altLang="en-US" sz="2800" b="1" i="0" u="none" strike="noStrike" kern="0" cap="none" spc="0" normalizeH="0" baseline="0" noProof="0" dirty="0" smtClean="0">
                <a:ln>
                  <a:noFill/>
                </a:ln>
                <a:solidFill>
                  <a:schemeClr val="accent4">
                    <a:lumMod val="95000"/>
                    <a:lumOff val="5000"/>
                  </a:schemeClr>
                </a:solidFill>
                <a:effectLst/>
                <a:uLnTx/>
                <a:uFillTx/>
                <a:latin typeface="+mj-lt"/>
                <a:ea typeface="华文行楷" pitchFamily="2" charset="-122"/>
                <a:cs typeface="+mj-cs"/>
              </a:rPr>
              <a:t/>
            </a:r>
            <a:br>
              <a:rPr kumimoji="0" lang="zh-CN" altLang="en-US" sz="2800" b="1" i="0" u="none" strike="noStrike" kern="0" cap="none" spc="0" normalizeH="0" baseline="0" noProof="0" dirty="0" smtClean="0">
                <a:ln>
                  <a:noFill/>
                </a:ln>
                <a:solidFill>
                  <a:schemeClr val="accent4">
                    <a:lumMod val="95000"/>
                    <a:lumOff val="5000"/>
                  </a:schemeClr>
                </a:solidFill>
                <a:effectLst/>
                <a:uLnTx/>
                <a:uFillTx/>
                <a:latin typeface="+mj-lt"/>
                <a:ea typeface="华文行楷" pitchFamily="2" charset="-122"/>
                <a:cs typeface="+mj-cs"/>
              </a:rPr>
            </a:br>
            <a:r>
              <a:rPr lang="en-US" altLang="zh-CN" sz="4800" kern="0" dirty="0" smtClean="0">
                <a:solidFill>
                  <a:schemeClr val="accent4">
                    <a:lumMod val="95000"/>
                    <a:lumOff val="5000"/>
                  </a:schemeClr>
                </a:solidFill>
                <a:latin typeface="微软雅黑" pitchFamily="34" charset="-122"/>
                <a:ea typeface="微软雅黑" pitchFamily="34" charset="-122"/>
                <a:cs typeface="+mj-cs"/>
              </a:rPr>
              <a:t>2013</a:t>
            </a:r>
            <a:r>
              <a:rPr lang="zh-CN" altLang="en-US" sz="4800" kern="0" dirty="0" smtClean="0">
                <a:solidFill>
                  <a:schemeClr val="accent4">
                    <a:lumMod val="95000"/>
                    <a:lumOff val="5000"/>
                  </a:schemeClr>
                </a:solidFill>
                <a:latin typeface="微软雅黑" pitchFamily="34" charset="-122"/>
                <a:ea typeface="微软雅黑" pitchFamily="34" charset="-122"/>
                <a:cs typeface="+mj-cs"/>
              </a:rPr>
              <a:t>年度组织级度量分析报告</a:t>
            </a:r>
            <a:endParaRPr kumimoji="0" lang="zh-CN" altLang="en-US" sz="4800" b="1" i="0" u="none" strike="noStrike" kern="0" cap="none" spc="0" normalizeH="0" baseline="0" noProof="0" dirty="0">
              <a:ln>
                <a:noFill/>
              </a:ln>
              <a:solidFill>
                <a:schemeClr val="accent4">
                  <a:lumMod val="95000"/>
                  <a:lumOff val="5000"/>
                </a:schemeClr>
              </a:solidFill>
              <a:effectLst/>
              <a:uLnTx/>
              <a:uFillTx/>
              <a:latin typeface="微软雅黑" pitchFamily="34" charset="-122"/>
              <a:ea typeface="微软雅黑" pitchFamily="34" charset="-122"/>
              <a:cs typeface="+mj-cs"/>
            </a:endParaRPr>
          </a:p>
        </p:txBody>
      </p:sp>
      <p:sp>
        <p:nvSpPr>
          <p:cNvPr id="6" name="TextBox 5"/>
          <p:cNvSpPr txBox="1"/>
          <p:nvPr/>
        </p:nvSpPr>
        <p:spPr>
          <a:xfrm>
            <a:off x="6786562" y="4480719"/>
            <a:ext cx="1601721" cy="400110"/>
          </a:xfrm>
          <a:prstGeom prst="rect">
            <a:avLst/>
          </a:prstGeom>
          <a:noFill/>
        </p:spPr>
        <p:txBody>
          <a:bodyPr wrap="none" rtlCol="0">
            <a:spAutoFit/>
          </a:bodyPr>
          <a:lstStyle/>
          <a:p>
            <a:r>
              <a:rPr lang="en-US" altLang="zh-CN" sz="2000" dirty="0" smtClean="0">
                <a:latin typeface="微软雅黑" pitchFamily="34" charset="-122"/>
                <a:ea typeface="微软雅黑" pitchFamily="34" charset="-122"/>
              </a:rPr>
              <a:t>2014.04.01</a:t>
            </a:r>
            <a:endParaRPr lang="zh-CN" altLang="en-US" sz="2000" dirty="0">
              <a:latin typeface="微软雅黑" pitchFamily="34" charset="-122"/>
              <a:ea typeface="微软雅黑" pitchFamily="34" charset="-122"/>
            </a:endParaRPr>
          </a:p>
        </p:txBody>
      </p:sp>
      <p:sp>
        <p:nvSpPr>
          <p:cNvPr id="7" name="TextBox 6"/>
          <p:cNvSpPr txBox="1"/>
          <p:nvPr/>
        </p:nvSpPr>
        <p:spPr>
          <a:xfrm>
            <a:off x="5948362" y="5014119"/>
            <a:ext cx="3505200"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研发管理线／流程管理部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用例有效性度量项</a:t>
            </a:r>
          </a:p>
        </p:txBody>
      </p:sp>
      <p:pic>
        <p:nvPicPr>
          <p:cNvPr id="87042" name="Picture 2"/>
          <p:cNvPicPr>
            <a:picLocks noChangeAspect="1" noChangeArrowheads="1"/>
          </p:cNvPicPr>
          <p:nvPr/>
        </p:nvPicPr>
        <p:blipFill>
          <a:blip r:embed="rId3" cstate="print"/>
          <a:srcRect/>
          <a:stretch>
            <a:fillRect/>
          </a:stretch>
        </p:blipFill>
        <p:spPr bwMode="auto">
          <a:xfrm>
            <a:off x="766762" y="959305"/>
            <a:ext cx="5890476" cy="1827765"/>
          </a:xfrm>
          <a:prstGeom prst="rect">
            <a:avLst/>
          </a:prstGeom>
          <a:noFill/>
          <a:ln w="9525">
            <a:noFill/>
            <a:miter lim="800000"/>
            <a:headEnd/>
            <a:tailEnd/>
          </a:ln>
          <a:effectLst/>
        </p:spPr>
      </p:pic>
      <p:pic>
        <p:nvPicPr>
          <p:cNvPr id="87043" name="Picture 3"/>
          <p:cNvPicPr>
            <a:picLocks noChangeAspect="1" noChangeArrowheads="1"/>
          </p:cNvPicPr>
          <p:nvPr/>
        </p:nvPicPr>
        <p:blipFill>
          <a:blip r:embed="rId4" cstate="print"/>
          <a:srcRect/>
          <a:stretch>
            <a:fillRect/>
          </a:stretch>
        </p:blipFill>
        <p:spPr bwMode="auto">
          <a:xfrm>
            <a:off x="766762" y="2769055"/>
            <a:ext cx="3933833" cy="1644989"/>
          </a:xfrm>
          <a:prstGeom prst="rect">
            <a:avLst/>
          </a:prstGeom>
          <a:noFill/>
          <a:ln w="9525">
            <a:noFill/>
            <a:miter lim="800000"/>
            <a:headEnd/>
            <a:tailEnd/>
          </a:ln>
          <a:effectLst/>
        </p:spPr>
      </p:pic>
      <p:sp>
        <p:nvSpPr>
          <p:cNvPr id="6" name="内容占位符 2"/>
          <p:cNvSpPr txBox="1">
            <a:spLocks/>
          </p:cNvSpPr>
          <p:nvPr/>
        </p:nvSpPr>
        <p:spPr>
          <a:xfrm>
            <a:off x="385762" y="4785519"/>
            <a:ext cx="8229600" cy="83820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平均</a:t>
            </a:r>
            <a:r>
              <a:rPr lang="zh-CN" altLang="en-US" sz="1600" dirty="0" smtClean="0">
                <a:solidFill>
                  <a:srgbClr val="C00000"/>
                </a:solidFill>
                <a:latin typeface="微软雅黑" pitchFamily="34" charset="-122"/>
                <a:ea typeface="微软雅黑" pitchFamily="34" charset="-122"/>
              </a:rPr>
              <a:t>用例发现缺陷百分比</a:t>
            </a:r>
            <a:r>
              <a:rPr lang="zh-CN" altLang="en-US" sz="1600" b="0" dirty="0" smtClean="0">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用例质量</a:t>
            </a:r>
            <a:r>
              <a:rPr lang="zh-CN" altLang="en-US" sz="1600" b="0" dirty="0" smtClean="0">
                <a:latin typeface="微软雅黑" pitchFamily="34" charset="-122"/>
                <a:ea typeface="微软雅黑" pitchFamily="34" charset="-122"/>
              </a:rPr>
              <a:t>分别为</a:t>
            </a:r>
            <a:r>
              <a:rPr lang="en-US" altLang="zh-CN" sz="2000" dirty="0" smtClean="0">
                <a:solidFill>
                  <a:srgbClr val="C00000"/>
                </a:solidFill>
                <a:latin typeface="微软雅黑" pitchFamily="34" charset="-122"/>
                <a:ea typeface="微软雅黑" pitchFamily="34" charset="-122"/>
              </a:rPr>
              <a:t>84.41%</a:t>
            </a:r>
            <a:r>
              <a:rPr lang="zh-CN" altLang="en-US" sz="1600" b="0" dirty="0" smtClean="0">
                <a:latin typeface="微软雅黑" pitchFamily="34" charset="-122"/>
                <a:ea typeface="微软雅黑" pitchFamily="34" charset="-122"/>
              </a:rPr>
              <a:t>、</a:t>
            </a:r>
            <a:r>
              <a:rPr lang="en-US" altLang="zh-CN" sz="2000" dirty="0" smtClean="0">
                <a:solidFill>
                  <a:srgbClr val="C00000"/>
                </a:solidFill>
                <a:latin typeface="微软雅黑" pitchFamily="34" charset="-122"/>
                <a:ea typeface="微软雅黑" pitchFamily="34" charset="-122"/>
              </a:rPr>
              <a:t>0.69</a:t>
            </a:r>
            <a:r>
              <a:rPr lang="zh-CN" altLang="en-US" sz="1600" b="0" dirty="0" smtClean="0">
                <a:latin typeface="微软雅黑" pitchFamily="34" charset="-122"/>
                <a:ea typeface="微软雅黑" pitchFamily="34" charset="-122"/>
              </a:rPr>
              <a:t>，可供后续项目的用例分析进行参考。</a:t>
            </a:r>
            <a:endParaRPr lang="zh-CN" altLang="en-US" sz="1600" b="0" dirty="0">
              <a:latin typeface="微软雅黑" pitchFamily="34" charset="-122"/>
              <a:ea typeface="微软雅黑" pitchFamily="34" charset="-122"/>
            </a:endParaRPr>
          </a:p>
        </p:txBody>
      </p:sp>
      <p:sp>
        <p:nvSpPr>
          <p:cNvPr id="7" name="内容占位符 2"/>
          <p:cNvSpPr txBox="1">
            <a:spLocks/>
          </p:cNvSpPr>
          <p:nvPr/>
        </p:nvSpPr>
        <p:spPr>
          <a:xfrm>
            <a:off x="4652962" y="2804319"/>
            <a:ext cx="4191000" cy="190500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平均</a:t>
            </a:r>
            <a:r>
              <a:rPr lang="zh-CN" altLang="en-US" sz="1600" dirty="0" smtClean="0">
                <a:solidFill>
                  <a:srgbClr val="C00000"/>
                </a:solidFill>
                <a:latin typeface="微软雅黑" pitchFamily="34" charset="-122"/>
                <a:ea typeface="微软雅黑" pitchFamily="34" charset="-122"/>
              </a:rPr>
              <a:t>测试用例规模偏差</a:t>
            </a:r>
            <a:r>
              <a:rPr lang="zh-CN" altLang="en-US" sz="1600" b="0" dirty="0" smtClean="0">
                <a:latin typeface="微软雅黑" pitchFamily="34" charset="-122"/>
                <a:ea typeface="微软雅黑" pitchFamily="34" charset="-122"/>
              </a:rPr>
              <a:t>为</a:t>
            </a:r>
            <a:r>
              <a:rPr lang="en-US" altLang="zh-CN" sz="2000" dirty="0" smtClean="0">
                <a:solidFill>
                  <a:srgbClr val="C00000"/>
                </a:solidFill>
                <a:latin typeface="微软雅黑" pitchFamily="34" charset="-122"/>
                <a:ea typeface="微软雅黑" pitchFamily="34" charset="-122"/>
              </a:rPr>
              <a:t>5%</a:t>
            </a:r>
            <a:r>
              <a:rPr lang="zh-CN" altLang="en-US" sz="1600" b="0" dirty="0" smtClean="0">
                <a:latin typeface="微软雅黑" pitchFamily="34" charset="-122"/>
                <a:ea typeface="微软雅黑" pitchFamily="34" charset="-122"/>
              </a:rPr>
              <a:t>。但由于此度量项仅代表了一个项目的值，</a:t>
            </a:r>
            <a:r>
              <a:rPr lang="zh-CN" altLang="en-US" sz="1600" dirty="0" smtClean="0">
                <a:solidFill>
                  <a:srgbClr val="C00000"/>
                </a:solidFill>
                <a:latin typeface="微软雅黑" pitchFamily="34" charset="-122"/>
                <a:ea typeface="微软雅黑" pitchFamily="34" charset="-122"/>
              </a:rPr>
              <a:t>不具普遍参考意义</a:t>
            </a:r>
            <a:r>
              <a:rPr lang="zh-CN" altLang="en-US" sz="1600" b="0" dirty="0" smtClean="0">
                <a:latin typeface="微软雅黑" pitchFamily="34" charset="-122"/>
                <a:ea typeface="微软雅黑" pitchFamily="34" charset="-122"/>
              </a:rPr>
              <a:t>。后续项目的度量工作中需加强此度量项的数据收集与分析。</a:t>
            </a:r>
            <a:endParaRPr lang="zh-CN" altLang="en-US" sz="16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385762" y="2870994"/>
            <a:ext cx="8229600" cy="533400"/>
          </a:xfrm>
          <a:prstGeom prst="rect">
            <a:avLst/>
          </a:prstGeom>
        </p:spPr>
        <p:txBody>
          <a:bodyPr/>
          <a:lstStyle/>
          <a:p>
            <a:pPr marL="342900" lvl="0" indent="-342900" eaLnBrk="0" hangingPunct="0">
              <a:lnSpc>
                <a:spcPct val="150000"/>
              </a:lnSpc>
              <a:spcBef>
                <a:spcPct val="20000"/>
              </a:spcBef>
              <a:buFontTx/>
              <a:buChar char="•"/>
              <a:defRPr/>
            </a:pPr>
            <a:r>
              <a:rPr lang="zh-CN" altLang="en-US" sz="1600" dirty="0" smtClean="0">
                <a:solidFill>
                  <a:srgbClr val="C00000"/>
                </a:solidFill>
                <a:latin typeface="微软雅黑" pitchFamily="34" charset="-122"/>
                <a:ea typeface="微软雅黑" pitchFamily="34" charset="-122"/>
              </a:rPr>
              <a:t>平均缺陷密度</a:t>
            </a:r>
            <a:r>
              <a:rPr lang="zh-CN" altLang="en-US" sz="1600" b="0" dirty="0" smtClean="0">
                <a:latin typeface="微软雅黑" pitchFamily="34" charset="-122"/>
                <a:ea typeface="微软雅黑" pitchFamily="34" charset="-122"/>
              </a:rPr>
              <a:t>为</a:t>
            </a:r>
            <a:r>
              <a:rPr lang="en-US" altLang="zh-CN" sz="2000" dirty="0" smtClean="0">
                <a:solidFill>
                  <a:srgbClr val="C00000"/>
                </a:solidFill>
                <a:latin typeface="微软雅黑" pitchFamily="34" charset="-122"/>
                <a:ea typeface="微软雅黑" pitchFamily="34" charset="-122"/>
              </a:rPr>
              <a:t>1.25</a:t>
            </a:r>
            <a:r>
              <a:rPr lang="zh-CN" altLang="en-US" sz="1600" b="0" dirty="0" smtClean="0">
                <a:latin typeface="微软雅黑" pitchFamily="34" charset="-122"/>
                <a:ea typeface="微软雅黑" pitchFamily="34" charset="-122"/>
              </a:rPr>
              <a:t>，可供后续项目进行质量分析时进行参考。</a:t>
            </a:r>
            <a:endParaRPr lang="zh-CN" altLang="en-US" sz="1600" b="0" dirty="0">
              <a:latin typeface="微软雅黑" pitchFamily="34" charset="-122"/>
              <a:ea typeface="微软雅黑" pitchFamily="34" charset="-122"/>
            </a:endParaRPr>
          </a:p>
        </p:txBody>
      </p:sp>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缺陷度量（</a:t>
            </a:r>
            <a:r>
              <a:rPr lang="en-US" altLang="zh-CN" sz="2800" kern="1200" dirty="0" smtClean="0">
                <a:solidFill>
                  <a:schemeClr val="accent5">
                    <a:lumMod val="50000"/>
                  </a:schemeClr>
                </a:solidFill>
                <a:latin typeface="微软雅黑" pitchFamily="34" charset="-122"/>
                <a:ea typeface="微软雅黑" pitchFamily="34" charset="-122"/>
                <a:cs typeface="+mn-cs"/>
              </a:rPr>
              <a:t>1</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pic>
        <p:nvPicPr>
          <p:cNvPr id="92162" name="Picture 2"/>
          <p:cNvPicPr>
            <a:picLocks noChangeAspect="1" noChangeArrowheads="1"/>
          </p:cNvPicPr>
          <p:nvPr/>
        </p:nvPicPr>
        <p:blipFill>
          <a:blip r:embed="rId3" cstate="print"/>
          <a:srcRect/>
          <a:stretch>
            <a:fillRect/>
          </a:stretch>
        </p:blipFill>
        <p:spPr bwMode="auto">
          <a:xfrm>
            <a:off x="768244" y="956469"/>
            <a:ext cx="7847118" cy="1644989"/>
          </a:xfrm>
          <a:prstGeom prst="rect">
            <a:avLst/>
          </a:prstGeom>
          <a:noFill/>
          <a:ln w="9525">
            <a:noFill/>
            <a:miter lim="800000"/>
            <a:headEnd/>
            <a:tailEnd/>
          </a:ln>
          <a:effectLst/>
        </p:spPr>
      </p:pic>
      <p:sp>
        <p:nvSpPr>
          <p:cNvPr id="7" name="内容占位符 2"/>
          <p:cNvSpPr txBox="1">
            <a:spLocks/>
          </p:cNvSpPr>
          <p:nvPr/>
        </p:nvSpPr>
        <p:spPr>
          <a:xfrm>
            <a:off x="385762" y="3480594"/>
            <a:ext cx="8229600" cy="914400"/>
          </a:xfrm>
          <a:prstGeom prst="rect">
            <a:avLst/>
          </a:prstGeom>
        </p:spPr>
        <p:txBody>
          <a:bodyPr/>
          <a:lstStyle/>
          <a:p>
            <a:pPr marL="342900" lvl="0" indent="-342900" eaLnBrk="0" hangingPunct="0">
              <a:lnSpc>
                <a:spcPct val="150000"/>
              </a:lnSpc>
              <a:spcBef>
                <a:spcPct val="20000"/>
              </a:spcBef>
              <a:buFontTx/>
              <a:buChar char="•"/>
              <a:defRPr/>
            </a:pPr>
            <a:r>
              <a:rPr lang="zh-CN" altLang="en-US" sz="1600" dirty="0" smtClean="0">
                <a:solidFill>
                  <a:srgbClr val="C00000"/>
                </a:solidFill>
                <a:latin typeface="微软雅黑" pitchFamily="34" charset="-122"/>
                <a:ea typeface="微软雅黑" pitchFamily="34" charset="-122"/>
              </a:rPr>
              <a:t>平均遗留缺陷率</a:t>
            </a:r>
            <a:r>
              <a:rPr lang="zh-CN" altLang="en-US" sz="1600" b="0" dirty="0" smtClean="0">
                <a:latin typeface="微软雅黑" pitchFamily="34" charset="-122"/>
                <a:ea typeface="微软雅黑" pitchFamily="34" charset="-122"/>
              </a:rPr>
              <a:t>为</a:t>
            </a:r>
            <a:r>
              <a:rPr lang="en-US" altLang="zh-CN" sz="2000" dirty="0" smtClean="0">
                <a:solidFill>
                  <a:srgbClr val="C00000"/>
                </a:solidFill>
                <a:latin typeface="微软雅黑" pitchFamily="34" charset="-122"/>
                <a:ea typeface="微软雅黑" pitchFamily="34" charset="-122"/>
              </a:rPr>
              <a:t>11.5%</a:t>
            </a:r>
            <a:r>
              <a:rPr lang="zh-CN" altLang="en-US" sz="1600" b="0" dirty="0" smtClean="0">
                <a:latin typeface="微软雅黑" pitchFamily="34" charset="-122"/>
                <a:ea typeface="微软雅黑" pitchFamily="34" charset="-122"/>
              </a:rPr>
              <a:t>，从一定程度上反映出</a:t>
            </a:r>
            <a:r>
              <a:rPr lang="zh-CN" altLang="en-US" sz="1600" dirty="0" smtClean="0">
                <a:solidFill>
                  <a:srgbClr val="C00000"/>
                </a:solidFill>
                <a:latin typeface="微软雅黑" pitchFamily="34" charset="-122"/>
                <a:ea typeface="微软雅黑" pitchFamily="34" charset="-122"/>
              </a:rPr>
              <a:t>平均每个发布的产品就有</a:t>
            </a:r>
            <a:r>
              <a:rPr lang="en-US" altLang="zh-CN" sz="1600" dirty="0" smtClean="0">
                <a:solidFill>
                  <a:srgbClr val="C00000"/>
                </a:solidFill>
                <a:latin typeface="微软雅黑" pitchFamily="34" charset="-122"/>
                <a:ea typeface="微软雅黑" pitchFamily="34" charset="-122"/>
              </a:rPr>
              <a:t>11.5%</a:t>
            </a:r>
            <a:r>
              <a:rPr lang="zh-CN" altLang="en-US" sz="1600" dirty="0" smtClean="0">
                <a:solidFill>
                  <a:srgbClr val="C00000"/>
                </a:solidFill>
                <a:latin typeface="微软雅黑" pitchFamily="34" charset="-122"/>
                <a:ea typeface="微软雅黑" pitchFamily="34" charset="-122"/>
              </a:rPr>
              <a:t>的已知缺陷遗留到客户手中</a:t>
            </a:r>
            <a:r>
              <a:rPr lang="zh-CN" altLang="en-US" sz="1600" b="0" dirty="0" smtClean="0">
                <a:latin typeface="微软雅黑" pitchFamily="34" charset="-122"/>
                <a:ea typeface="微软雅黑" pitchFamily="34" charset="-122"/>
              </a:rPr>
              <a:t>。产品验收标准和发布质量标准有待提升。</a:t>
            </a:r>
            <a:endParaRPr lang="zh-CN" altLang="en-US" sz="1600" b="0" dirty="0">
              <a:latin typeface="微软雅黑" pitchFamily="34" charset="-122"/>
              <a:ea typeface="微软雅黑" pitchFamily="34" charset="-122"/>
            </a:endParaRPr>
          </a:p>
        </p:txBody>
      </p:sp>
      <p:sp>
        <p:nvSpPr>
          <p:cNvPr id="9" name="内容占位符 2"/>
          <p:cNvSpPr txBox="1">
            <a:spLocks/>
          </p:cNvSpPr>
          <p:nvPr/>
        </p:nvSpPr>
        <p:spPr>
          <a:xfrm>
            <a:off x="385762" y="4471194"/>
            <a:ext cx="8229600" cy="91440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平均缺陷回归不通过率为</a:t>
            </a:r>
            <a:r>
              <a:rPr lang="en-US" altLang="zh-CN" sz="2000" dirty="0" smtClean="0">
                <a:solidFill>
                  <a:srgbClr val="C00000"/>
                </a:solidFill>
                <a:latin typeface="微软雅黑" pitchFamily="34" charset="-122"/>
                <a:ea typeface="微软雅黑" pitchFamily="34" charset="-122"/>
              </a:rPr>
              <a:t>5.13%</a:t>
            </a:r>
            <a:r>
              <a:rPr lang="zh-CN" altLang="en-US" sz="1600" b="0" dirty="0" smtClean="0">
                <a:latin typeface="微软雅黑" pitchFamily="34" charset="-122"/>
                <a:ea typeface="微软雅黑" pitchFamily="34" charset="-122"/>
              </a:rPr>
              <a:t>，从一定程度上反映出研发影响分析和准出测试不够到位，需进一步加强。</a:t>
            </a:r>
            <a:endParaRPr lang="zh-CN" altLang="en-US" sz="16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385762" y="4633119"/>
            <a:ext cx="8229600" cy="106680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各工作产品评审发现</a:t>
            </a:r>
            <a:r>
              <a:rPr lang="zh-CN" altLang="en-US" sz="1600" dirty="0" smtClean="0">
                <a:solidFill>
                  <a:srgbClr val="C00000"/>
                </a:solidFill>
                <a:latin typeface="微软雅黑" pitchFamily="34" charset="-122"/>
                <a:ea typeface="微软雅黑" pitchFamily="34" charset="-122"/>
              </a:rPr>
              <a:t>平均缺陷密度都偏低</a:t>
            </a:r>
            <a:r>
              <a:rPr lang="zh-CN" altLang="en-US" sz="1600" b="0" dirty="0" smtClean="0">
                <a:latin typeface="微软雅黑" pitchFamily="34" charset="-122"/>
                <a:ea typeface="微软雅黑" pitchFamily="34" charset="-122"/>
              </a:rPr>
              <a:t>，可以反映出大部分项目团队对关键工作产品的</a:t>
            </a:r>
            <a:r>
              <a:rPr lang="zh-CN" altLang="en-US" sz="1600" dirty="0" smtClean="0">
                <a:solidFill>
                  <a:srgbClr val="C00000"/>
                </a:solidFill>
                <a:latin typeface="微软雅黑" pitchFamily="34" charset="-122"/>
                <a:ea typeface="微软雅黑" pitchFamily="34" charset="-122"/>
              </a:rPr>
              <a:t>评审工作不够重视</a:t>
            </a:r>
            <a:r>
              <a:rPr lang="zh-CN" altLang="en-US" sz="1600" b="0" dirty="0" smtClean="0">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评审有效性较低</a:t>
            </a:r>
            <a:r>
              <a:rPr lang="zh-CN" altLang="en-US" sz="1600" b="0" dirty="0" smtClean="0">
                <a:latin typeface="微软雅黑" pitchFamily="34" charset="-122"/>
                <a:ea typeface="微软雅黑" pitchFamily="34" charset="-122"/>
              </a:rPr>
              <a:t>。后续项目需加强评审工作的重视和投入，尽早发现潜在缺陷，降低项目返工量和修复缺陷的成本。</a:t>
            </a:r>
            <a:endParaRPr lang="zh-CN" altLang="en-US" sz="1600" b="0" dirty="0">
              <a:latin typeface="微软雅黑" pitchFamily="34" charset="-122"/>
              <a:ea typeface="微软雅黑" pitchFamily="34" charset="-122"/>
            </a:endParaRPr>
          </a:p>
        </p:txBody>
      </p:sp>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缺陷度量项（</a:t>
            </a:r>
            <a:r>
              <a:rPr lang="en-US" altLang="zh-CN" sz="2800" kern="1200" dirty="0" smtClean="0">
                <a:solidFill>
                  <a:schemeClr val="accent5">
                    <a:lumMod val="50000"/>
                  </a:schemeClr>
                </a:solidFill>
                <a:latin typeface="微软雅黑" pitchFamily="34" charset="-122"/>
                <a:ea typeface="微软雅黑" pitchFamily="34" charset="-122"/>
                <a:cs typeface="+mn-cs"/>
              </a:rPr>
              <a:t>2</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pic>
        <p:nvPicPr>
          <p:cNvPr id="88068" name="Picture 4"/>
          <p:cNvPicPr>
            <a:picLocks noChangeAspect="1" noChangeArrowheads="1"/>
          </p:cNvPicPr>
          <p:nvPr/>
        </p:nvPicPr>
        <p:blipFill>
          <a:blip r:embed="rId3" cstate="print"/>
          <a:srcRect/>
          <a:stretch>
            <a:fillRect/>
          </a:stretch>
        </p:blipFill>
        <p:spPr bwMode="auto">
          <a:xfrm>
            <a:off x="1" y="956469"/>
            <a:ext cx="9010650" cy="1447800"/>
          </a:xfrm>
          <a:prstGeom prst="rect">
            <a:avLst/>
          </a:prstGeom>
          <a:noFill/>
          <a:ln w="9525">
            <a:noFill/>
            <a:miter lim="800000"/>
            <a:headEnd/>
            <a:tailEnd/>
          </a:ln>
          <a:effectLst/>
        </p:spPr>
      </p:pic>
      <p:pic>
        <p:nvPicPr>
          <p:cNvPr id="88069" name="Picture 5"/>
          <p:cNvPicPr>
            <a:picLocks noChangeAspect="1" noChangeArrowheads="1"/>
          </p:cNvPicPr>
          <p:nvPr/>
        </p:nvPicPr>
        <p:blipFill>
          <a:blip r:embed="rId4" cstate="print"/>
          <a:srcRect/>
          <a:stretch>
            <a:fillRect/>
          </a:stretch>
        </p:blipFill>
        <p:spPr bwMode="auto">
          <a:xfrm>
            <a:off x="836362" y="2382144"/>
            <a:ext cx="4544000" cy="224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385761" y="4985544"/>
            <a:ext cx="8615363" cy="762000"/>
          </a:xfrm>
          <a:prstGeom prst="rect">
            <a:avLst/>
          </a:prstGeom>
        </p:spPr>
        <p:txBody>
          <a:bodyPr/>
          <a:lstStyle/>
          <a:p>
            <a:pPr marL="342900" lvl="0" indent="-342900" eaLnBrk="0" hangingPunct="0">
              <a:lnSpc>
                <a:spcPct val="150000"/>
              </a:lnSpc>
              <a:spcBef>
                <a:spcPct val="20000"/>
              </a:spcBef>
              <a:buFontTx/>
              <a:buChar char="•"/>
              <a:defRPr/>
            </a:pPr>
            <a:r>
              <a:rPr lang="en-US" altLang="zh-CN" sz="1600" b="0" dirty="0" smtClean="0">
                <a:latin typeface="微软雅黑" pitchFamily="34" charset="-122"/>
                <a:ea typeface="微软雅黑" pitchFamily="34" charset="-122"/>
              </a:rPr>
              <a:t>2013</a:t>
            </a:r>
            <a:r>
              <a:rPr lang="zh-CN" altLang="en-US" sz="1600" b="0" dirty="0" smtClean="0">
                <a:latin typeface="微软雅黑" pitchFamily="34" charset="-122"/>
                <a:ea typeface="微软雅黑" pitchFamily="34" charset="-122"/>
              </a:rPr>
              <a:t>年度已结项的项目中半数以上的缺陷都在测试阶段发现，从一定程度上反映出</a:t>
            </a:r>
            <a:r>
              <a:rPr lang="zh-CN" altLang="en-US" sz="1600" dirty="0" smtClean="0">
                <a:solidFill>
                  <a:srgbClr val="C00000"/>
                </a:solidFill>
                <a:latin typeface="微软雅黑" pitchFamily="34" charset="-122"/>
                <a:ea typeface="微软雅黑" pitchFamily="34" charset="-122"/>
              </a:rPr>
              <a:t>项目过程质量控制不严格</a:t>
            </a:r>
            <a:r>
              <a:rPr lang="zh-CN" altLang="en-US" sz="1600" b="0" dirty="0" smtClean="0">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关键工作产品评审有效性不高</a:t>
            </a:r>
            <a:r>
              <a:rPr lang="zh-CN" altLang="en-US" sz="1600" b="0" dirty="0" smtClean="0">
                <a:latin typeface="微软雅黑" pitchFamily="34" charset="-122"/>
                <a:ea typeface="微软雅黑" pitchFamily="34" charset="-122"/>
              </a:rPr>
              <a:t>，大部分缺陷都没有被提早发现。</a:t>
            </a:r>
            <a:endParaRPr lang="zh-CN" altLang="en-US" sz="1600" b="0" dirty="0">
              <a:latin typeface="微软雅黑" pitchFamily="34" charset="-122"/>
              <a:ea typeface="微软雅黑" pitchFamily="34" charset="-122"/>
            </a:endParaRPr>
          </a:p>
        </p:txBody>
      </p:sp>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缺陷度量（</a:t>
            </a:r>
            <a:r>
              <a:rPr lang="en-US" altLang="zh-CN" sz="2800" kern="1200" dirty="0" smtClean="0">
                <a:solidFill>
                  <a:schemeClr val="accent5">
                    <a:lumMod val="50000"/>
                  </a:schemeClr>
                </a:solidFill>
                <a:latin typeface="微软雅黑" pitchFamily="34" charset="-122"/>
                <a:ea typeface="微软雅黑" pitchFamily="34" charset="-122"/>
                <a:cs typeface="+mn-cs"/>
              </a:rPr>
              <a:t>3</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pic>
        <p:nvPicPr>
          <p:cNvPr id="89090" name="Picture 2"/>
          <p:cNvPicPr>
            <a:picLocks noChangeAspect="1" noChangeArrowheads="1"/>
          </p:cNvPicPr>
          <p:nvPr/>
        </p:nvPicPr>
        <p:blipFill>
          <a:blip r:embed="rId3" cstate="print"/>
          <a:srcRect/>
          <a:stretch>
            <a:fillRect/>
          </a:stretch>
        </p:blipFill>
        <p:spPr bwMode="auto">
          <a:xfrm>
            <a:off x="766762" y="670719"/>
            <a:ext cx="7848600" cy="1466850"/>
          </a:xfrm>
          <a:prstGeom prst="rect">
            <a:avLst/>
          </a:prstGeom>
          <a:noFill/>
          <a:ln w="9525">
            <a:noFill/>
            <a:miter lim="800000"/>
            <a:headEnd/>
            <a:tailEnd/>
          </a:ln>
          <a:effectLst/>
        </p:spPr>
      </p:pic>
      <p:pic>
        <p:nvPicPr>
          <p:cNvPr id="89091" name="Picture 3"/>
          <p:cNvPicPr>
            <a:picLocks noChangeAspect="1" noChangeArrowheads="1"/>
          </p:cNvPicPr>
          <p:nvPr/>
        </p:nvPicPr>
        <p:blipFill>
          <a:blip r:embed="rId4" cstate="print"/>
          <a:srcRect/>
          <a:stretch>
            <a:fillRect/>
          </a:stretch>
        </p:blipFill>
        <p:spPr bwMode="auto">
          <a:xfrm>
            <a:off x="690562" y="3261519"/>
            <a:ext cx="3595200" cy="1808800"/>
          </a:xfrm>
          <a:prstGeom prst="rect">
            <a:avLst/>
          </a:prstGeom>
          <a:noFill/>
          <a:ln w="9525">
            <a:noFill/>
            <a:miter lim="800000"/>
            <a:headEnd/>
            <a:tailEnd/>
          </a:ln>
          <a:effectLst/>
        </p:spPr>
      </p:pic>
      <p:pic>
        <p:nvPicPr>
          <p:cNvPr id="6" name="Picture 2"/>
          <p:cNvPicPr>
            <a:picLocks noChangeAspect="1" noChangeArrowheads="1"/>
          </p:cNvPicPr>
          <p:nvPr/>
        </p:nvPicPr>
        <p:blipFill>
          <a:blip r:embed="rId5" cstate="print"/>
          <a:srcRect/>
          <a:stretch>
            <a:fillRect/>
          </a:stretch>
        </p:blipFill>
        <p:spPr bwMode="auto">
          <a:xfrm>
            <a:off x="766762" y="2194719"/>
            <a:ext cx="6535840" cy="1096659"/>
          </a:xfrm>
          <a:prstGeom prst="rect">
            <a:avLst/>
          </a:prstGeom>
          <a:noFill/>
          <a:ln w="9525">
            <a:noFill/>
            <a:miter lim="800000"/>
            <a:headEnd/>
            <a:tailEnd/>
          </a:ln>
          <a:effectLst/>
        </p:spPr>
      </p:pic>
      <p:pic>
        <p:nvPicPr>
          <p:cNvPr id="7" name="Picture 3"/>
          <p:cNvPicPr>
            <a:picLocks noChangeAspect="1" noChangeArrowheads="1"/>
          </p:cNvPicPr>
          <p:nvPr/>
        </p:nvPicPr>
        <p:blipFill>
          <a:blip r:embed="rId6" cstate="print"/>
          <a:srcRect/>
          <a:stretch>
            <a:fillRect/>
          </a:stretch>
        </p:blipFill>
        <p:spPr bwMode="auto">
          <a:xfrm>
            <a:off x="4348162" y="3261519"/>
            <a:ext cx="3612960" cy="1815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943100" y="2956719"/>
            <a:ext cx="7129462" cy="815975"/>
          </a:xfrm>
          <a:prstGeom prst="rect">
            <a:avLst/>
          </a:prstGeom>
          <a:noFill/>
          <a:ln w="9525">
            <a:noFill/>
            <a:miter lim="800000"/>
            <a:headEnd/>
            <a:tailEnd/>
          </a:ln>
        </p:spPr>
        <p:txBody>
          <a:bodyPr anchor="ctr"/>
          <a:lstStyle/>
          <a:p>
            <a:pPr>
              <a:lnSpc>
                <a:spcPct val="75000"/>
              </a:lnSpc>
            </a:pPr>
            <a:r>
              <a:rPr lang="en-US" altLang="ko-KR" sz="5600" dirty="0">
                <a:solidFill>
                  <a:schemeClr val="bg1"/>
                </a:solidFill>
                <a:ea typeface="Gulim" pitchFamily="34" charset="-127"/>
                <a:cs typeface="Arial" pitchFamily="34" charset="0"/>
              </a:rPr>
              <a:t>THANK </a:t>
            </a:r>
            <a:r>
              <a:rPr lang="en-US" altLang="ko-KR" sz="5600" dirty="0">
                <a:solidFill>
                  <a:srgbClr val="FF6600"/>
                </a:solidFill>
                <a:ea typeface="Gulim" pitchFamily="34" charset="-127"/>
                <a:cs typeface="Arial" pitchFamily="34" charset="0"/>
              </a:rPr>
              <a:t>YOU</a:t>
            </a:r>
          </a:p>
        </p:txBody>
      </p:sp>
      <p:pic>
        <p:nvPicPr>
          <p:cNvPr id="67587" name="Picture 279" descr="3"/>
          <p:cNvPicPr>
            <a:picLocks noChangeAspect="1" noChangeArrowheads="1"/>
          </p:cNvPicPr>
          <p:nvPr/>
        </p:nvPicPr>
        <p:blipFill>
          <a:blip r:embed="rId3" cstate="print"/>
          <a:srcRect/>
          <a:stretch>
            <a:fillRect/>
          </a:stretch>
        </p:blipFill>
        <p:spPr bwMode="auto">
          <a:xfrm>
            <a:off x="2595562" y="289719"/>
            <a:ext cx="4969629" cy="2448719"/>
          </a:xfrm>
          <a:prstGeom prst="rect">
            <a:avLst/>
          </a:prstGeom>
          <a:noFill/>
          <a:ln w="9525">
            <a:noFill/>
            <a:miter lim="800000"/>
            <a:headEnd/>
            <a:tailEnd/>
          </a:ln>
        </p:spPr>
      </p:pic>
      <p:sp>
        <p:nvSpPr>
          <p:cNvPr id="116742" name="Text Box 6"/>
          <p:cNvSpPr txBox="1">
            <a:spLocks noChangeArrowheads="1"/>
          </p:cNvSpPr>
          <p:nvPr/>
        </p:nvSpPr>
        <p:spPr bwMode="auto">
          <a:xfrm>
            <a:off x="2595562" y="3779838"/>
            <a:ext cx="3581400" cy="5492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lgn="r">
              <a:spcBef>
                <a:spcPct val="50000"/>
              </a:spcBef>
              <a:defRPr/>
            </a:pPr>
            <a:r>
              <a:rPr lang="zh-CN" altLang="en-US" sz="1200" b="0" dirty="0">
                <a:latin typeface="微软雅黑" pitchFamily="34" charset="-122"/>
                <a:ea typeface="微软雅黑" pitchFamily="34" charset="-122"/>
              </a:rPr>
              <a:t>深圳市国泰安信息技术有限公司</a:t>
            </a:r>
          </a:p>
          <a:p>
            <a:pPr algn="r">
              <a:spcBef>
                <a:spcPct val="50000"/>
              </a:spcBef>
              <a:defRPr/>
            </a:pPr>
            <a:r>
              <a:rPr lang="en-US" altLang="zh-CN" sz="1200" b="0" dirty="0" smtClean="0">
                <a:latin typeface="微软雅黑" pitchFamily="34" charset="-122"/>
                <a:ea typeface="微软雅黑" pitchFamily="34" charset="-122"/>
              </a:rPr>
              <a:t>2014</a:t>
            </a:r>
            <a:r>
              <a:rPr lang="zh-CN" altLang="en-US" sz="1200" b="0" dirty="0" smtClean="0">
                <a:latin typeface="微软雅黑" pitchFamily="34" charset="-122"/>
                <a:ea typeface="微软雅黑" pitchFamily="34" charset="-122"/>
              </a:rPr>
              <a:t>年</a:t>
            </a:r>
            <a:r>
              <a:rPr lang="en-US" altLang="zh-CN" sz="1200" b="0" dirty="0" smtClean="0">
                <a:latin typeface="微软雅黑" pitchFamily="34" charset="-122"/>
                <a:ea typeface="微软雅黑" pitchFamily="34" charset="-122"/>
              </a:rPr>
              <a:t>04</a:t>
            </a:r>
            <a:r>
              <a:rPr lang="zh-CN" altLang="en-US" sz="1200" b="0" dirty="0" smtClean="0">
                <a:latin typeface="微软雅黑" pitchFamily="34" charset="-122"/>
                <a:ea typeface="微软雅黑" pitchFamily="34" charset="-122"/>
              </a:rPr>
              <a:t>月</a:t>
            </a:r>
            <a:endParaRPr lang="zh-CN" altLang="en-US" sz="12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组织级度量分析报告说明</a:t>
            </a:r>
          </a:p>
        </p:txBody>
      </p:sp>
      <p:sp>
        <p:nvSpPr>
          <p:cNvPr id="10" name="内容占位符 2"/>
          <p:cNvSpPr>
            <a:spLocks noGrp="1"/>
          </p:cNvSpPr>
          <p:nvPr>
            <p:ph idx="1"/>
          </p:nvPr>
        </p:nvSpPr>
        <p:spPr>
          <a:xfrm>
            <a:off x="385762" y="1051718"/>
            <a:ext cx="8229600" cy="4709319"/>
          </a:xfrm>
        </p:spPr>
        <p:txBody>
          <a:bodyPr/>
          <a:lstStyle/>
          <a:p>
            <a:pPr>
              <a:lnSpc>
                <a:spcPct val="150000"/>
              </a:lnSpc>
              <a:buFont typeface="Wingdings" pitchFamily="2" charset="2"/>
              <a:buChar char="u"/>
            </a:pPr>
            <a:r>
              <a:rPr lang="zh-CN" altLang="en-US" sz="1600" dirty="0" smtClean="0">
                <a:latin typeface="微软雅黑" pitchFamily="34" charset="-122"/>
                <a:ea typeface="微软雅黑" pitchFamily="34" charset="-122"/>
              </a:rPr>
              <a:t>本次组织级度量分析的数据来自</a:t>
            </a:r>
            <a:r>
              <a:rPr lang="en-US" altLang="zh-CN" sz="1600" dirty="0" smtClean="0">
                <a:latin typeface="微软雅黑" pitchFamily="34" charset="-122"/>
                <a:ea typeface="微软雅黑" pitchFamily="34" charset="-122"/>
              </a:rPr>
              <a:t>2013</a:t>
            </a:r>
            <a:r>
              <a:rPr lang="zh-CN" altLang="en-US" sz="1600" dirty="0" smtClean="0">
                <a:latin typeface="微软雅黑" pitchFamily="34" charset="-122"/>
                <a:ea typeface="微软雅黑" pitchFamily="34" charset="-122"/>
              </a:rPr>
              <a:t>年</a:t>
            </a:r>
            <a:r>
              <a:rPr lang="en-US" altLang="zh-CN" sz="2000" b="1" dirty="0" smtClean="0">
                <a:solidFill>
                  <a:srgbClr val="C00000"/>
                </a:solidFill>
                <a:latin typeface="微软雅黑" pitchFamily="34" charset="-122"/>
                <a:ea typeface="微软雅黑" pitchFamily="34" charset="-122"/>
              </a:rPr>
              <a:t>28</a:t>
            </a:r>
            <a:r>
              <a:rPr lang="zh-CN" altLang="en-US" sz="2000" b="1" dirty="0" smtClean="0">
                <a:solidFill>
                  <a:srgbClr val="C00000"/>
                </a:solidFill>
                <a:latin typeface="微软雅黑" pitchFamily="34" charset="-122"/>
                <a:ea typeface="微软雅黑" pitchFamily="34" charset="-122"/>
              </a:rPr>
              <a:t>个</a:t>
            </a:r>
            <a:r>
              <a:rPr lang="zh-CN" altLang="en-US" sz="1600" dirty="0" smtClean="0">
                <a:latin typeface="微软雅黑" pitchFamily="34" charset="-122"/>
                <a:ea typeface="微软雅黑" pitchFamily="34" charset="-122"/>
              </a:rPr>
              <a:t>已结项的项目规模为</a:t>
            </a:r>
            <a:r>
              <a:rPr lang="en-US" altLang="zh-CN" sz="2000" b="1" dirty="0" smtClean="0">
                <a:solidFill>
                  <a:srgbClr val="C00000"/>
                </a:solidFill>
                <a:latin typeface="微软雅黑" pitchFamily="34" charset="-122"/>
                <a:ea typeface="微软雅黑" pitchFamily="34" charset="-122"/>
              </a:rPr>
              <a:t>10-60</a:t>
            </a:r>
            <a:r>
              <a:rPr lang="zh-CN" altLang="en-US" sz="2000" b="1" dirty="0" smtClean="0">
                <a:solidFill>
                  <a:srgbClr val="C00000"/>
                </a:solidFill>
                <a:latin typeface="微软雅黑" pitchFamily="34" charset="-122"/>
                <a:ea typeface="微软雅黑" pitchFamily="34" charset="-122"/>
              </a:rPr>
              <a:t>人月</a:t>
            </a:r>
            <a:r>
              <a:rPr lang="zh-CN" altLang="en-US" sz="1600" dirty="0" smtClean="0">
                <a:latin typeface="微软雅黑" pitchFamily="34" charset="-122"/>
                <a:ea typeface="微软雅黑" pitchFamily="34" charset="-122"/>
              </a:rPr>
              <a:t>之间的项目。其中瀑布模型项目</a:t>
            </a:r>
            <a:r>
              <a:rPr lang="en-US" altLang="zh-CN" sz="1600" dirty="0" smtClean="0">
                <a:latin typeface="微软雅黑" pitchFamily="34" charset="-122"/>
                <a:ea typeface="微软雅黑" pitchFamily="34" charset="-122"/>
              </a:rPr>
              <a:t>15</a:t>
            </a:r>
            <a:r>
              <a:rPr lang="zh-CN" altLang="en-US" sz="1600" dirty="0" smtClean="0">
                <a:latin typeface="微软雅黑" pitchFamily="34" charset="-122"/>
                <a:ea typeface="微软雅黑" pitchFamily="34" charset="-122"/>
              </a:rPr>
              <a:t>个，迭代模型项目</a:t>
            </a:r>
            <a:r>
              <a:rPr lang="en-US" altLang="zh-CN" sz="1600" dirty="0" smtClean="0">
                <a:latin typeface="微软雅黑" pitchFamily="34" charset="-122"/>
                <a:ea typeface="微软雅黑" pitchFamily="34" charset="-122"/>
              </a:rPr>
              <a:t>13</a:t>
            </a:r>
            <a:r>
              <a:rPr lang="zh-CN" altLang="en-US" sz="1600" dirty="0" smtClean="0">
                <a:latin typeface="微软雅黑" pitchFamily="34" charset="-122"/>
                <a:ea typeface="微软雅黑" pitchFamily="34" charset="-122"/>
              </a:rPr>
              <a:t>个。主要针对</a:t>
            </a:r>
            <a:r>
              <a:rPr lang="zh-CN" altLang="en-US" sz="1600" b="1" dirty="0" smtClean="0">
                <a:solidFill>
                  <a:srgbClr val="C00000"/>
                </a:solidFill>
                <a:latin typeface="微软雅黑" pitchFamily="34" charset="-122"/>
                <a:ea typeface="微软雅黑" pitchFamily="34" charset="-122"/>
              </a:rPr>
              <a:t>项目进度、工作量、生产率、规模、用例有效性、缺陷</a:t>
            </a:r>
            <a:r>
              <a:rPr lang="zh-CN" altLang="en-US" sz="1600" dirty="0" smtClean="0">
                <a:latin typeface="微软雅黑" pitchFamily="34" charset="-122"/>
                <a:ea typeface="微软雅黑" pitchFamily="34" charset="-122"/>
              </a:rPr>
              <a:t>等进行度量与分析。</a:t>
            </a:r>
            <a:endParaRPr lang="en-US" altLang="zh-CN" sz="1600" dirty="0" smtClean="0">
              <a:latin typeface="微软雅黑" pitchFamily="34" charset="-122"/>
              <a:ea typeface="微软雅黑" pitchFamily="34" charset="-122"/>
            </a:endParaRPr>
          </a:p>
          <a:p>
            <a:pPr>
              <a:lnSpc>
                <a:spcPct val="150000"/>
              </a:lnSpc>
              <a:buNone/>
            </a:pPr>
            <a:endParaRPr lang="en-US" altLang="zh-CN" sz="1400" dirty="0" smtClean="0">
              <a:latin typeface="微软雅黑" pitchFamily="34" charset="-122"/>
              <a:ea typeface="微软雅黑" pitchFamily="34" charset="-122"/>
            </a:endParaRPr>
          </a:p>
          <a:p>
            <a:pPr>
              <a:lnSpc>
                <a:spcPct val="150000"/>
              </a:lnSpc>
              <a:buFont typeface="Wingdings" pitchFamily="2" charset="2"/>
              <a:buChar char="u"/>
            </a:pPr>
            <a:r>
              <a:rPr lang="en-US" altLang="zh-CN" sz="1600" dirty="0" smtClean="0">
                <a:latin typeface="微软雅黑" pitchFamily="34" charset="-122"/>
                <a:ea typeface="微软雅黑" pitchFamily="34" charset="-122"/>
              </a:rPr>
              <a:t>2013</a:t>
            </a:r>
            <a:r>
              <a:rPr lang="zh-CN" altLang="en-US" sz="1600" dirty="0" smtClean="0">
                <a:latin typeface="微软雅黑" pitchFamily="34" charset="-122"/>
                <a:ea typeface="微软雅黑" pitchFamily="34" charset="-122"/>
              </a:rPr>
              <a:t>年度组织级度量分析报告作为国泰安</a:t>
            </a:r>
            <a:r>
              <a:rPr lang="zh-CN" altLang="en-US" sz="1600" b="1" dirty="0" smtClean="0">
                <a:solidFill>
                  <a:srgbClr val="C00000"/>
                </a:solidFill>
                <a:latin typeface="微软雅黑" pitchFamily="34" charset="-122"/>
                <a:ea typeface="微软雅黑" pitchFamily="34" charset="-122"/>
              </a:rPr>
              <a:t>首次</a:t>
            </a:r>
            <a:r>
              <a:rPr lang="en-US" altLang="zh-CN" sz="1600" b="1" dirty="0" smtClean="0">
                <a:solidFill>
                  <a:srgbClr val="C00000"/>
                </a:solidFill>
                <a:latin typeface="微软雅黑" pitchFamily="34" charset="-122"/>
                <a:ea typeface="微软雅黑" pitchFamily="34" charset="-122"/>
              </a:rPr>
              <a:t>PCB</a:t>
            </a:r>
            <a:r>
              <a:rPr lang="zh-CN" altLang="en-US" sz="1600" dirty="0" smtClean="0">
                <a:latin typeface="微软雅黑" pitchFamily="34" charset="-122"/>
                <a:ea typeface="微软雅黑" pitchFamily="34" charset="-122"/>
              </a:rPr>
              <a:t>（过程能力基线），</a:t>
            </a:r>
            <a:r>
              <a:rPr lang="zh-CN" altLang="en-US" sz="1600" b="1" dirty="0" smtClean="0">
                <a:solidFill>
                  <a:srgbClr val="C00000"/>
                </a:solidFill>
                <a:latin typeface="微软雅黑" pitchFamily="34" charset="-122"/>
                <a:ea typeface="微软雅黑" pitchFamily="34" charset="-122"/>
              </a:rPr>
              <a:t>各度量项的平均值可供后续项目制定各项质量目标做参考</a:t>
            </a:r>
            <a:r>
              <a:rPr lang="zh-CN" altLang="en-US" sz="16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lvl="0">
              <a:lnSpc>
                <a:spcPct val="150000"/>
              </a:lnSpc>
              <a:buFont typeface="Wingdings" pitchFamily="2" charset="2"/>
              <a:buChar char="u"/>
            </a:pPr>
            <a:r>
              <a:rPr lang="zh-CN" altLang="en-US" sz="1600" dirty="0" smtClean="0">
                <a:latin typeface="微软雅黑" pitchFamily="34" charset="-122"/>
                <a:ea typeface="微软雅黑" pitchFamily="34" charset="-122"/>
              </a:rPr>
              <a:t>部分度量项的数据来源较少，造成“上限”和“下限”的浮动值较大，因此各度量项的</a:t>
            </a:r>
            <a:r>
              <a:rPr lang="zh-CN" altLang="en-US" sz="1600" b="1" dirty="0" smtClean="0">
                <a:solidFill>
                  <a:srgbClr val="C00000"/>
                </a:solidFill>
                <a:latin typeface="微软雅黑" pitchFamily="34" charset="-122"/>
                <a:ea typeface="微软雅黑" pitchFamily="34" charset="-122"/>
              </a:rPr>
              <a:t>上限和下限参考意义不大</a:t>
            </a:r>
            <a:r>
              <a:rPr lang="zh-CN" altLang="en-US" sz="1600" dirty="0" smtClean="0">
                <a:latin typeface="微软雅黑" pitchFamily="34" charset="-122"/>
                <a:ea typeface="微软雅黑" pitchFamily="34" charset="-122"/>
              </a:rPr>
              <a:t>。建议后续项目在设定度量项质量目标时暂时以目标值的正负</a:t>
            </a:r>
            <a:r>
              <a:rPr lang="en-US" altLang="zh-CN" sz="1600" dirty="0" smtClean="0">
                <a:latin typeface="微软雅黑" pitchFamily="34" charset="-122"/>
                <a:ea typeface="微软雅黑" pitchFamily="34" charset="-122"/>
              </a:rPr>
              <a:t>15%</a:t>
            </a:r>
            <a:r>
              <a:rPr lang="zh-CN" altLang="en-US" sz="1600" dirty="0" smtClean="0">
                <a:latin typeface="微软雅黑" pitchFamily="34" charset="-122"/>
                <a:ea typeface="微软雅黑" pitchFamily="34" charset="-122"/>
              </a:rPr>
              <a:t>分别作为该度量项的上限和下限。</a:t>
            </a:r>
            <a:endParaRPr lang="en-US" altLang="zh-CN" sz="1600" dirty="0" smtClean="0">
              <a:latin typeface="微软雅黑" pitchFamily="34" charset="-122"/>
              <a:ea typeface="微软雅黑" pitchFamily="34" charset="-122"/>
            </a:endParaRPr>
          </a:p>
          <a:p>
            <a:pPr lvl="0">
              <a:lnSpc>
                <a:spcPct val="150000"/>
              </a:lnSpc>
              <a:buFont typeface="Wingdings" pitchFamily="2" charset="2"/>
              <a:buChar char="u"/>
            </a:pPr>
            <a:r>
              <a:rPr lang="zh-CN" altLang="en-US" sz="1600" dirty="0" smtClean="0">
                <a:latin typeface="微软雅黑" pitchFamily="34" charset="-122"/>
                <a:ea typeface="微软雅黑" pitchFamily="34" charset="-122"/>
              </a:rPr>
              <a:t>由于本次收集的度量数据间隔时间较长，无法就某个项目分析具体问题，以后的组织级度量分析报告会就此进行修改和完善。</a:t>
            </a:r>
          </a:p>
        </p:txBody>
      </p:sp>
      <p:graphicFrame>
        <p:nvGraphicFramePr>
          <p:cNvPr id="4" name="对象 3"/>
          <p:cNvGraphicFramePr>
            <a:graphicFrameLocks noChangeAspect="1"/>
          </p:cNvGraphicFramePr>
          <p:nvPr/>
        </p:nvGraphicFramePr>
        <p:xfrm>
          <a:off x="5491162" y="1889919"/>
          <a:ext cx="1447800" cy="914400"/>
        </p:xfrm>
        <a:graphic>
          <a:graphicData uri="http://schemas.openxmlformats.org/presentationml/2006/ole">
            <mc:AlternateContent xmlns:mc="http://schemas.openxmlformats.org/markup-compatibility/2006">
              <mc:Choice xmlns:v="urn:schemas-microsoft-com:vml" Requires="v">
                <p:oleObj spid="_x0000_s1028" name="Worksheet" showAsIcon="1" r:id="rId4" imgW="914400" imgH="685800" progId="Excel.Sheet.8">
                  <p:embed/>
                </p:oleObj>
              </mc:Choice>
              <mc:Fallback>
                <p:oleObj name="Worksheet" showAsIcon="1" r:id="rId4" imgW="914400" imgH="68580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162" y="1889919"/>
                        <a:ext cx="1447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度量分析问题及改进措施</a:t>
            </a:r>
          </a:p>
        </p:txBody>
      </p:sp>
      <p:sp>
        <p:nvSpPr>
          <p:cNvPr id="10" name="内容占位符 2"/>
          <p:cNvSpPr>
            <a:spLocks noGrp="1"/>
          </p:cNvSpPr>
          <p:nvPr>
            <p:ph idx="1"/>
          </p:nvPr>
        </p:nvSpPr>
        <p:spPr>
          <a:xfrm>
            <a:off x="385762" y="1051718"/>
            <a:ext cx="8305800" cy="4709319"/>
          </a:xfrm>
        </p:spPr>
        <p:txBody>
          <a:bodyPr/>
          <a:lstStyle/>
          <a:p>
            <a:pPr lvl="0">
              <a:lnSpc>
                <a:spcPct val="150000"/>
              </a:lnSpc>
            </a:pPr>
            <a:r>
              <a:rPr lang="zh-CN" altLang="en-US" sz="1600" dirty="0" smtClean="0">
                <a:latin typeface="微软雅黑" pitchFamily="34" charset="-122"/>
                <a:ea typeface="微软雅黑" pitchFamily="34" charset="-122"/>
              </a:rPr>
              <a:t>本次进行组织级度量数据收集分析发现，部分项目度量表存在</a:t>
            </a:r>
            <a:r>
              <a:rPr lang="zh-CN" altLang="en-US" sz="1600" b="1" dirty="0" smtClean="0">
                <a:solidFill>
                  <a:srgbClr val="C00000"/>
                </a:solidFill>
                <a:latin typeface="微软雅黑" pitchFamily="34" charset="-122"/>
                <a:ea typeface="微软雅黑" pitchFamily="34" charset="-122"/>
              </a:rPr>
              <a:t>模板不正确</a:t>
            </a:r>
            <a:r>
              <a:rPr lang="zh-CN" altLang="en-US" sz="1600" dirty="0" smtClean="0">
                <a:latin typeface="微软雅黑" pitchFamily="34" charset="-122"/>
                <a:ea typeface="微软雅黑" pitchFamily="34" charset="-122"/>
              </a:rPr>
              <a:t>、</a:t>
            </a:r>
            <a:r>
              <a:rPr lang="zh-CN" altLang="en-US" sz="1600" b="1" dirty="0" smtClean="0">
                <a:solidFill>
                  <a:srgbClr val="C00000"/>
                </a:solidFill>
                <a:latin typeface="微软雅黑" pitchFamily="34" charset="-122"/>
                <a:ea typeface="微软雅黑" pitchFamily="34" charset="-122"/>
              </a:rPr>
              <a:t>没有正确使用模版</a:t>
            </a:r>
            <a:r>
              <a:rPr lang="zh-CN" altLang="en-US" sz="1600" dirty="0" smtClean="0">
                <a:latin typeface="微软雅黑" pitchFamily="34" charset="-122"/>
                <a:ea typeface="微软雅黑" pitchFamily="34" charset="-122"/>
              </a:rPr>
              <a:t>、</a:t>
            </a:r>
            <a:r>
              <a:rPr lang="zh-CN" altLang="en-US" sz="1600" b="1" dirty="0" smtClean="0">
                <a:solidFill>
                  <a:srgbClr val="C00000"/>
                </a:solidFill>
                <a:latin typeface="微软雅黑" pitchFamily="34" charset="-122"/>
                <a:ea typeface="微软雅黑" pitchFamily="34" charset="-122"/>
              </a:rPr>
              <a:t>数据填写不完整</a:t>
            </a:r>
            <a:r>
              <a:rPr lang="zh-CN" altLang="en-US" sz="1600" dirty="0" smtClean="0">
                <a:latin typeface="微软雅黑" pitchFamily="34" charset="-122"/>
                <a:ea typeface="微软雅黑" pitchFamily="34" charset="-122"/>
              </a:rPr>
              <a:t>等问题，为进一步完善公司研发项目</a:t>
            </a:r>
            <a:r>
              <a:rPr lang="en-US" altLang="zh-CN" sz="1600" dirty="0" smtClean="0">
                <a:latin typeface="微软雅黑" pitchFamily="34" charset="-122"/>
                <a:ea typeface="微软雅黑" pitchFamily="34" charset="-122"/>
              </a:rPr>
              <a:t>PCB</a:t>
            </a:r>
            <a:r>
              <a:rPr lang="zh-CN" altLang="en-US" sz="1600" dirty="0" smtClean="0">
                <a:latin typeface="微软雅黑" pitchFamily="34" charset="-122"/>
                <a:ea typeface="微软雅黑" pitchFamily="34" charset="-122"/>
              </a:rPr>
              <a:t>（过程能力基线）以及项目度量分析的准确性和有效性，从</a:t>
            </a:r>
            <a:r>
              <a:rPr lang="en-US" altLang="zh-CN" sz="1600" dirty="0" smtClean="0">
                <a:latin typeface="微软雅黑" pitchFamily="34" charset="-122"/>
                <a:ea typeface="微软雅黑" pitchFamily="34" charset="-122"/>
              </a:rPr>
              <a:t>2014</a:t>
            </a:r>
            <a:r>
              <a:rPr lang="zh-CN" altLang="en-US" sz="1600" dirty="0" smtClean="0">
                <a:latin typeface="微软雅黑" pitchFamily="34" charset="-122"/>
                <a:ea typeface="微软雅黑" pitchFamily="34" charset="-122"/>
              </a:rPr>
              <a:t>年第二季度起将对度量工作进行改进，具体措施如下：</a:t>
            </a:r>
            <a:endParaRPr lang="en-US" altLang="zh-CN" sz="1600" dirty="0" smtClean="0">
              <a:latin typeface="微软雅黑" pitchFamily="34" charset="-122"/>
              <a:ea typeface="微软雅黑" pitchFamily="34" charset="-122"/>
            </a:endParaRPr>
          </a:p>
          <a:p>
            <a:pPr lvl="0">
              <a:lnSpc>
                <a:spcPct val="150000"/>
              </a:lnSpc>
              <a:buNone/>
            </a:pPr>
            <a:r>
              <a:rPr lang="en-US" altLang="zh-CN" sz="1600" dirty="0" smtClean="0">
                <a:latin typeface="微软雅黑" pitchFamily="34" charset="-122"/>
                <a:ea typeface="微软雅黑" pitchFamily="34" charset="-122"/>
              </a:rPr>
              <a:t>		1.   </a:t>
            </a:r>
            <a:r>
              <a:rPr lang="zh-CN" altLang="en-US" sz="1600" dirty="0" smtClean="0">
                <a:latin typeface="微软雅黑" pitchFamily="34" charset="-122"/>
                <a:ea typeface="微软雅黑" pitchFamily="34" charset="-122"/>
              </a:rPr>
              <a:t>在</a:t>
            </a:r>
            <a:r>
              <a:rPr lang="en-US" altLang="zh-CN" sz="1600" dirty="0" smtClean="0">
                <a:latin typeface="微软雅黑" pitchFamily="34" charset="-122"/>
                <a:ea typeface="微软雅黑" pitchFamily="34" charset="-122"/>
              </a:rPr>
              <a:t>2014</a:t>
            </a:r>
            <a:r>
              <a:rPr lang="zh-CN" altLang="en-US" sz="1600" dirty="0" smtClean="0">
                <a:latin typeface="微软雅黑" pitchFamily="34" charset="-122"/>
                <a:ea typeface="微软雅黑" pitchFamily="34" charset="-122"/>
              </a:rPr>
              <a:t>年第一季度发布的项目，</a:t>
            </a:r>
            <a:r>
              <a:rPr lang="en-US" altLang="zh-CN" sz="1600" dirty="0" smtClean="0">
                <a:latin typeface="微软雅黑" pitchFamily="34" charset="-122"/>
                <a:ea typeface="微软雅黑" pitchFamily="34" charset="-122"/>
              </a:rPr>
              <a:t>QA</a:t>
            </a:r>
            <a:r>
              <a:rPr lang="zh-CN" altLang="en-US" sz="1600" dirty="0" smtClean="0">
                <a:latin typeface="微软雅黑" pitchFamily="34" charset="-122"/>
                <a:ea typeface="微软雅黑" pitchFamily="34" charset="-122"/>
              </a:rPr>
              <a:t>必须在</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月份完成已发布项目的项目度量表检查与确认；</a:t>
            </a:r>
            <a:endParaRPr lang="en-US" altLang="zh-CN" sz="1600" dirty="0" smtClean="0">
              <a:latin typeface="微软雅黑" pitchFamily="34" charset="-122"/>
              <a:ea typeface="微软雅黑" pitchFamily="34" charset="-122"/>
            </a:endParaRPr>
          </a:p>
          <a:p>
            <a:pPr lvl="0">
              <a:lnSpc>
                <a:spcPct val="150000"/>
              </a:lnSpc>
              <a:buNone/>
            </a:pPr>
            <a:r>
              <a:rPr lang="en-US" altLang="zh-CN" sz="1600" dirty="0" smtClean="0">
                <a:latin typeface="微软雅黑" pitchFamily="34" charset="-122"/>
                <a:ea typeface="微软雅黑" pitchFamily="34" charset="-122"/>
              </a:rPr>
              <a:t>		2.   </a:t>
            </a:r>
            <a:r>
              <a:rPr lang="zh-CN" altLang="en-US" sz="1600" dirty="0" smtClean="0">
                <a:latin typeface="微软雅黑" pitchFamily="34" charset="-122"/>
                <a:ea typeface="微软雅黑" pitchFamily="34" charset="-122"/>
              </a:rPr>
              <a:t>在研项目，项目经理必须按阶段进行项目度量与分析并输出项目度量表，</a:t>
            </a:r>
            <a:r>
              <a:rPr lang="en-US" altLang="zh-CN" sz="1600" dirty="0" smtClean="0">
                <a:latin typeface="微软雅黑" pitchFamily="34" charset="-122"/>
                <a:ea typeface="微软雅黑" pitchFamily="34" charset="-122"/>
              </a:rPr>
              <a:t>QA</a:t>
            </a:r>
            <a:r>
              <a:rPr lang="zh-CN" altLang="en-US" sz="1600" dirty="0" smtClean="0">
                <a:latin typeface="微软雅黑" pitchFamily="34" charset="-122"/>
                <a:ea typeface="微软雅黑" pitchFamily="34" charset="-122"/>
              </a:rPr>
              <a:t>及时进行辅导、检查与确认，</a:t>
            </a:r>
            <a:r>
              <a:rPr lang="zh-CN" altLang="en-US" sz="1600" b="1" dirty="0" smtClean="0">
                <a:solidFill>
                  <a:srgbClr val="C00000"/>
                </a:solidFill>
                <a:latin typeface="微软雅黑" pitchFamily="34" charset="-122"/>
                <a:ea typeface="微软雅黑" pitchFamily="34" charset="-122"/>
              </a:rPr>
              <a:t>不符合项纳入到项目流程符合度范畴内</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lvl="0">
              <a:lnSpc>
                <a:spcPct val="150000"/>
              </a:lnSpc>
              <a:buNone/>
            </a:pPr>
            <a:r>
              <a:rPr lang="en-US" altLang="zh-CN" sz="1600" dirty="0" smtClean="0">
                <a:latin typeface="微软雅黑" pitchFamily="34" charset="-122"/>
                <a:ea typeface="微软雅黑" pitchFamily="34" charset="-122"/>
              </a:rPr>
              <a:t>		3.   </a:t>
            </a:r>
            <a:r>
              <a:rPr lang="zh-CN" altLang="en-US" sz="1600" dirty="0" smtClean="0">
                <a:latin typeface="微软雅黑" pitchFamily="34" charset="-122"/>
                <a:ea typeface="微软雅黑" pitchFamily="34" charset="-122"/>
              </a:rPr>
              <a:t>在研项目，</a:t>
            </a:r>
            <a:r>
              <a:rPr lang="en-US" altLang="zh-CN" sz="1600" dirty="0" smtClean="0">
                <a:latin typeface="微软雅黑" pitchFamily="34" charset="-122"/>
                <a:ea typeface="微软雅黑" pitchFamily="34" charset="-122"/>
              </a:rPr>
              <a:t>QA</a:t>
            </a:r>
            <a:r>
              <a:rPr lang="zh-CN" altLang="en-US" sz="1600" dirty="0" smtClean="0">
                <a:latin typeface="微软雅黑" pitchFamily="34" charset="-122"/>
                <a:ea typeface="微软雅黑" pitchFamily="34" charset="-122"/>
              </a:rPr>
              <a:t>进行项目发布检查时，必须检查和确认项目度量数据的完整性和正确性，</a:t>
            </a:r>
            <a:r>
              <a:rPr lang="en-US" altLang="zh-CN" sz="1600" b="1" dirty="0" smtClean="0">
                <a:solidFill>
                  <a:srgbClr val="C00000"/>
                </a:solidFill>
                <a:latin typeface="微软雅黑" pitchFamily="34" charset="-122"/>
                <a:ea typeface="微软雅黑" pitchFamily="34" charset="-122"/>
              </a:rPr>
              <a:t>QA</a:t>
            </a:r>
            <a:r>
              <a:rPr lang="zh-CN" altLang="en-US" sz="1600" b="1" dirty="0" smtClean="0">
                <a:solidFill>
                  <a:srgbClr val="C00000"/>
                </a:solidFill>
                <a:latin typeface="微软雅黑" pitchFamily="34" charset="-122"/>
                <a:ea typeface="微软雅黑" pitchFamily="34" charset="-122"/>
              </a:rPr>
              <a:t>发布检查发现的问题没有得到正确解决之前原则上不能进行项目发布</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385762" y="3642519"/>
            <a:ext cx="8229600" cy="685800"/>
          </a:xfrm>
        </p:spPr>
        <p:txBody>
          <a:bodyPr/>
          <a:lstStyle/>
          <a:p>
            <a:pPr lvl="0">
              <a:lnSpc>
                <a:spcPct val="150000"/>
              </a:lnSpc>
            </a:pPr>
            <a:r>
              <a:rPr lang="zh-CN" altLang="en-US" sz="1600" dirty="0" smtClean="0">
                <a:latin typeface="微软雅黑" pitchFamily="34" charset="-122"/>
                <a:ea typeface="微软雅黑" pitchFamily="34" charset="-122"/>
              </a:rPr>
              <a:t>平均</a:t>
            </a:r>
            <a:r>
              <a:rPr lang="zh-CN" altLang="en-US" sz="1600" b="1" dirty="0" smtClean="0">
                <a:solidFill>
                  <a:srgbClr val="C00000"/>
                </a:solidFill>
                <a:latin typeface="微软雅黑" pitchFamily="34" charset="-122"/>
                <a:ea typeface="微软雅黑" pitchFamily="34" charset="-122"/>
              </a:rPr>
              <a:t>项目进度偏差</a:t>
            </a:r>
            <a:r>
              <a:rPr lang="zh-CN" altLang="en-US" sz="1600" dirty="0" smtClean="0">
                <a:latin typeface="微软雅黑" pitchFamily="34" charset="-122"/>
                <a:ea typeface="微软雅黑" pitchFamily="34" charset="-122"/>
              </a:rPr>
              <a:t>为</a:t>
            </a:r>
            <a:r>
              <a:rPr lang="en-US" altLang="zh-CN" sz="2000" b="1" dirty="0" smtClean="0">
                <a:solidFill>
                  <a:srgbClr val="C00000"/>
                </a:solidFill>
                <a:latin typeface="微软雅黑" pitchFamily="34" charset="-122"/>
                <a:ea typeface="微软雅黑" pitchFamily="34" charset="-122"/>
              </a:rPr>
              <a:t>8.67%</a:t>
            </a:r>
            <a:r>
              <a:rPr lang="zh-CN" altLang="en-US" sz="1600" dirty="0" smtClean="0">
                <a:latin typeface="微软雅黑" pitchFamily="34" charset="-122"/>
                <a:ea typeface="微软雅黑" pitchFamily="34" charset="-122"/>
              </a:rPr>
              <a:t>，反映出大部分项目是</a:t>
            </a:r>
            <a:r>
              <a:rPr lang="zh-CN" altLang="en-US" sz="1600" b="1" dirty="0" smtClean="0">
                <a:solidFill>
                  <a:srgbClr val="C00000"/>
                </a:solidFill>
                <a:latin typeface="微软雅黑" pitchFamily="34" charset="-122"/>
                <a:ea typeface="微软雅黑" pitchFamily="34" charset="-122"/>
              </a:rPr>
              <a:t>延期发布</a:t>
            </a:r>
            <a:r>
              <a:rPr lang="zh-CN" altLang="en-US" sz="1600" dirty="0" smtClean="0">
                <a:latin typeface="微软雅黑" pitchFamily="34" charset="-122"/>
                <a:ea typeface="微软雅黑" pitchFamily="34" charset="-122"/>
              </a:rPr>
              <a:t>的情况。</a:t>
            </a:r>
            <a:endParaRPr lang="en-US" altLang="zh-CN" sz="1600" dirty="0" smtClean="0"/>
          </a:p>
        </p:txBody>
      </p:sp>
      <p:sp>
        <p:nvSpPr>
          <p:cNvPr id="8" name="内容占位符 2"/>
          <p:cNvSpPr txBox="1">
            <a:spLocks/>
          </p:cNvSpPr>
          <p:nvPr/>
        </p:nvSpPr>
        <p:spPr>
          <a:xfrm>
            <a:off x="385762" y="4328319"/>
            <a:ext cx="8229600" cy="91440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平均</a:t>
            </a:r>
            <a:r>
              <a:rPr lang="zh-CN" altLang="en-US" sz="1600" dirty="0" smtClean="0">
                <a:solidFill>
                  <a:srgbClr val="C00000"/>
                </a:solidFill>
                <a:latin typeface="微软雅黑" pitchFamily="34" charset="-122"/>
                <a:ea typeface="微软雅黑" pitchFamily="34" charset="-122"/>
              </a:rPr>
              <a:t>测试持续时间偏差</a:t>
            </a:r>
            <a:r>
              <a:rPr lang="zh-CN" altLang="en-US" sz="1600" b="0" dirty="0" smtClean="0">
                <a:latin typeface="微软雅黑" pitchFamily="34" charset="-122"/>
                <a:ea typeface="微软雅黑" pitchFamily="34" charset="-122"/>
              </a:rPr>
              <a:t>（工作日）为</a:t>
            </a:r>
            <a:r>
              <a:rPr lang="en-US" altLang="zh-CN" sz="2000" dirty="0" smtClean="0">
                <a:solidFill>
                  <a:srgbClr val="C00000"/>
                </a:solidFill>
                <a:latin typeface="微软雅黑" pitchFamily="34" charset="-122"/>
                <a:ea typeface="微软雅黑" pitchFamily="34" charset="-122"/>
              </a:rPr>
              <a:t>9.87%</a:t>
            </a:r>
            <a:r>
              <a:rPr lang="zh-CN" altLang="en-US" sz="1600" b="0" dirty="0" smtClean="0">
                <a:latin typeface="微软雅黑" pitchFamily="34" charset="-122"/>
                <a:ea typeface="微软雅黑" pitchFamily="34" charset="-122"/>
              </a:rPr>
              <a:t>，平均</a:t>
            </a:r>
            <a:r>
              <a:rPr lang="zh-CN" altLang="en-US" sz="1600" dirty="0" smtClean="0">
                <a:solidFill>
                  <a:srgbClr val="C00000"/>
                </a:solidFill>
                <a:latin typeface="微软雅黑" pitchFamily="34" charset="-122"/>
                <a:ea typeface="微软雅黑" pitchFamily="34" charset="-122"/>
              </a:rPr>
              <a:t>测试进度偏差</a:t>
            </a:r>
            <a:r>
              <a:rPr lang="zh-CN" altLang="en-US" sz="1600" b="0" dirty="0" smtClean="0">
                <a:latin typeface="微软雅黑" pitchFamily="34" charset="-122"/>
                <a:ea typeface="微软雅黑" pitchFamily="34" charset="-122"/>
              </a:rPr>
              <a:t>（自然日）为</a:t>
            </a:r>
            <a:r>
              <a:rPr lang="en-US" altLang="zh-CN" sz="2000" dirty="0" smtClean="0">
                <a:solidFill>
                  <a:srgbClr val="C00000"/>
                </a:solidFill>
                <a:latin typeface="微软雅黑" pitchFamily="34" charset="-122"/>
                <a:ea typeface="微软雅黑" pitchFamily="34" charset="-122"/>
              </a:rPr>
              <a:t>6.83%</a:t>
            </a:r>
            <a:r>
              <a:rPr lang="zh-CN" altLang="en-US" sz="1600" b="0" dirty="0" smtClean="0">
                <a:latin typeface="微软雅黑" pitchFamily="34" charset="-122"/>
                <a:ea typeface="微软雅黑" pitchFamily="34" charset="-122"/>
              </a:rPr>
              <a:t>，一定程度上反映出项目团队通过加班或增加资源的方式赶进度。</a:t>
            </a:r>
            <a:endParaRPr lang="zh-CN" altLang="en-US" sz="1600" b="0" dirty="0">
              <a:latin typeface="微软雅黑" pitchFamily="34" charset="-122"/>
              <a:ea typeface="微软雅黑" pitchFamily="34" charset="-122"/>
            </a:endParaRPr>
          </a:p>
        </p:txBody>
      </p:sp>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进度度量项</a:t>
            </a:r>
          </a:p>
        </p:txBody>
      </p:sp>
      <p:pic>
        <p:nvPicPr>
          <p:cNvPr id="25604" name="Picture 4"/>
          <p:cNvPicPr>
            <a:picLocks noChangeAspect="1" noChangeArrowheads="1"/>
          </p:cNvPicPr>
          <p:nvPr/>
        </p:nvPicPr>
        <p:blipFill>
          <a:blip r:embed="rId3" cstate="print"/>
          <a:srcRect/>
          <a:stretch>
            <a:fillRect/>
          </a:stretch>
        </p:blipFill>
        <p:spPr bwMode="auto">
          <a:xfrm>
            <a:off x="692044" y="930730"/>
            <a:ext cx="7847118" cy="16449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385762" y="3185319"/>
            <a:ext cx="8229600" cy="838200"/>
          </a:xfrm>
        </p:spPr>
        <p:txBody>
          <a:bodyPr/>
          <a:lstStyle/>
          <a:p>
            <a:pPr lvl="0">
              <a:lnSpc>
                <a:spcPct val="150000"/>
              </a:lnSpc>
            </a:pPr>
            <a:r>
              <a:rPr lang="zh-CN" altLang="en-US" sz="1600" dirty="0" smtClean="0">
                <a:latin typeface="微软雅黑" pitchFamily="34" charset="-122"/>
                <a:ea typeface="微软雅黑" pitchFamily="34" charset="-122"/>
              </a:rPr>
              <a:t>平均</a:t>
            </a:r>
            <a:r>
              <a:rPr lang="zh-CN" altLang="en-US" sz="1600" b="1" dirty="0" smtClean="0">
                <a:solidFill>
                  <a:srgbClr val="C00000"/>
                </a:solidFill>
                <a:latin typeface="微软雅黑" pitchFamily="34" charset="-122"/>
                <a:ea typeface="微软雅黑" pitchFamily="34" charset="-122"/>
              </a:rPr>
              <a:t>项目工作量偏差</a:t>
            </a:r>
            <a:r>
              <a:rPr lang="zh-CN" altLang="en-US" sz="1600" dirty="0" smtClean="0">
                <a:latin typeface="微软雅黑" pitchFamily="34" charset="-122"/>
                <a:ea typeface="微软雅黑" pitchFamily="34" charset="-122"/>
              </a:rPr>
              <a:t>为</a:t>
            </a:r>
            <a:r>
              <a:rPr lang="en-US" altLang="zh-CN" sz="2000" b="1" dirty="0" smtClean="0">
                <a:solidFill>
                  <a:srgbClr val="C00000"/>
                </a:solidFill>
                <a:latin typeface="微软雅黑" pitchFamily="34" charset="-122"/>
                <a:ea typeface="微软雅黑" pitchFamily="34" charset="-122"/>
              </a:rPr>
              <a:t>6.65%</a:t>
            </a:r>
            <a:r>
              <a:rPr lang="zh-CN" altLang="en-US" sz="1600" dirty="0" smtClean="0">
                <a:latin typeface="微软雅黑" pitchFamily="34" charset="-122"/>
                <a:ea typeface="微软雅黑" pitchFamily="34" charset="-122"/>
              </a:rPr>
              <a:t>，大部分项目的实际工作量比计划工作量偏大，从一定程度上反映出项目估算偏乐观或项目存在一定的返工。</a:t>
            </a:r>
            <a:endParaRPr lang="en-US" altLang="zh-CN" sz="1600" dirty="0" smtClean="0"/>
          </a:p>
        </p:txBody>
      </p:sp>
      <p:sp>
        <p:nvSpPr>
          <p:cNvPr id="8" name="内容占位符 2"/>
          <p:cNvSpPr txBox="1">
            <a:spLocks/>
          </p:cNvSpPr>
          <p:nvPr/>
        </p:nvSpPr>
        <p:spPr>
          <a:xfrm>
            <a:off x="385762" y="4404519"/>
            <a:ext cx="8229600" cy="83820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平均</a:t>
            </a:r>
            <a:r>
              <a:rPr lang="zh-CN" altLang="en-US" sz="1600" dirty="0" smtClean="0">
                <a:solidFill>
                  <a:srgbClr val="C00000"/>
                </a:solidFill>
                <a:latin typeface="微软雅黑" pitchFamily="34" charset="-122"/>
                <a:ea typeface="微软雅黑" pitchFamily="34" charset="-122"/>
              </a:rPr>
              <a:t>测试工作量偏差</a:t>
            </a:r>
            <a:r>
              <a:rPr lang="zh-CN" altLang="en-US" sz="1600" b="0" dirty="0" smtClean="0">
                <a:latin typeface="微软雅黑" pitchFamily="34" charset="-122"/>
                <a:ea typeface="微软雅黑" pitchFamily="34" charset="-122"/>
              </a:rPr>
              <a:t>为</a:t>
            </a:r>
            <a:r>
              <a:rPr lang="en-US" altLang="zh-CN" sz="2000" dirty="0" smtClean="0">
                <a:solidFill>
                  <a:srgbClr val="C00000"/>
                </a:solidFill>
                <a:latin typeface="微软雅黑" pitchFamily="34" charset="-122"/>
                <a:ea typeface="微软雅黑" pitchFamily="34" charset="-122"/>
              </a:rPr>
              <a:t>-3.47%</a:t>
            </a:r>
            <a:r>
              <a:rPr lang="zh-CN" altLang="en-US" sz="1600" b="0" dirty="0" smtClean="0">
                <a:latin typeface="微软雅黑" pitchFamily="34" charset="-122"/>
                <a:ea typeface="微软雅黑" pitchFamily="34" charset="-122"/>
              </a:rPr>
              <a:t>，大部分项目的实际测试工作量比计划测试工作量偏小，从一定程度上反映出项目测试工作量估算偏悲观或测试工作返工量较小。</a:t>
            </a:r>
            <a:endParaRPr lang="zh-CN" altLang="en-US" sz="1600" b="0" dirty="0">
              <a:latin typeface="微软雅黑" pitchFamily="34" charset="-122"/>
              <a:ea typeface="微软雅黑" pitchFamily="34" charset="-122"/>
            </a:endParaRPr>
          </a:p>
        </p:txBody>
      </p:sp>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工作量度量项（</a:t>
            </a:r>
            <a:r>
              <a:rPr lang="en-US" altLang="zh-CN" sz="2800" kern="1200" dirty="0" smtClean="0">
                <a:solidFill>
                  <a:schemeClr val="accent5">
                    <a:lumMod val="50000"/>
                  </a:schemeClr>
                </a:solidFill>
                <a:latin typeface="微软雅黑" pitchFamily="34" charset="-122"/>
                <a:ea typeface="微软雅黑" pitchFamily="34" charset="-122"/>
                <a:cs typeface="+mn-cs"/>
              </a:rPr>
              <a:t>1</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pic>
        <p:nvPicPr>
          <p:cNvPr id="82947" name="Picture 3"/>
          <p:cNvPicPr>
            <a:picLocks noChangeAspect="1" noChangeArrowheads="1"/>
          </p:cNvPicPr>
          <p:nvPr/>
        </p:nvPicPr>
        <p:blipFill>
          <a:blip r:embed="rId3" cstate="print"/>
          <a:srcRect/>
          <a:stretch>
            <a:fillRect/>
          </a:stretch>
        </p:blipFill>
        <p:spPr bwMode="auto">
          <a:xfrm>
            <a:off x="1833562" y="930730"/>
            <a:ext cx="5890476" cy="16449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3052762" y="3124200"/>
            <a:ext cx="5715000" cy="1280319"/>
          </a:xfrm>
          <a:prstGeom prst="rect">
            <a:avLst/>
          </a:prstGeom>
        </p:spPr>
        <p:txBody>
          <a:bodyPr/>
          <a:lstStyle/>
          <a:p>
            <a:pPr marL="342900" lvl="0" indent="-342900" eaLnBrk="0" hangingPunct="0">
              <a:lnSpc>
                <a:spcPct val="150000"/>
              </a:lnSpc>
              <a:spcBef>
                <a:spcPct val="20000"/>
              </a:spcBef>
              <a:buFontTx/>
              <a:buChar char="•"/>
              <a:defRPr/>
            </a:pPr>
            <a:r>
              <a:rPr lang="zh-CN" altLang="en-US" sz="1600" dirty="0" smtClean="0">
                <a:solidFill>
                  <a:srgbClr val="C00000"/>
                </a:solidFill>
                <a:latin typeface="微软雅黑" pitchFamily="34" charset="-122"/>
                <a:ea typeface="微软雅黑" pitchFamily="34" charset="-122"/>
              </a:rPr>
              <a:t>各活动类型工作量占比</a:t>
            </a:r>
            <a:r>
              <a:rPr lang="zh-CN" altLang="en-US" sz="1600" b="0" dirty="0" smtClean="0">
                <a:latin typeface="微软雅黑" pitchFamily="34" charset="-122"/>
                <a:ea typeface="微软雅黑" pitchFamily="34" charset="-122"/>
              </a:rPr>
              <a:t>与</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项目估算表</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中给出的经验值</a:t>
            </a:r>
            <a:r>
              <a:rPr lang="zh-CN" altLang="en-US" sz="1600" dirty="0" smtClean="0">
                <a:solidFill>
                  <a:srgbClr val="C00000"/>
                </a:solidFill>
                <a:latin typeface="微软雅黑" pitchFamily="34" charset="-122"/>
                <a:ea typeface="微软雅黑" pitchFamily="34" charset="-122"/>
              </a:rPr>
              <a:t>偏差较小</a:t>
            </a:r>
            <a:r>
              <a:rPr lang="zh-CN" altLang="en-US" sz="1600" b="0" dirty="0" smtClean="0">
                <a:latin typeface="微软雅黑" pitchFamily="34" charset="-122"/>
                <a:ea typeface="微软雅黑" pitchFamily="34" charset="-122"/>
              </a:rPr>
              <a:t>。项目团队在进行项目估算时</a:t>
            </a:r>
            <a:r>
              <a:rPr lang="zh-CN" altLang="en-US" sz="1600" dirty="0" smtClean="0">
                <a:solidFill>
                  <a:srgbClr val="C00000"/>
                </a:solidFill>
                <a:latin typeface="微软雅黑" pitchFamily="34" charset="-122"/>
                <a:ea typeface="微软雅黑" pitchFamily="34" charset="-122"/>
              </a:rPr>
              <a:t>可继续沿用</a:t>
            </a:r>
            <a:r>
              <a:rPr lang="en-US" altLang="zh-CN" sz="1600" dirty="0" smtClean="0">
                <a:solidFill>
                  <a:srgbClr val="C00000"/>
                </a:solidFill>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项目估算表</a:t>
            </a:r>
            <a:r>
              <a:rPr lang="en-US" altLang="zh-CN" sz="1600" dirty="0" smtClean="0">
                <a:solidFill>
                  <a:srgbClr val="C00000"/>
                </a:solidFill>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中的“活动配比”值</a:t>
            </a:r>
            <a:r>
              <a:rPr lang="zh-CN" altLang="en-US" sz="1600" b="0" dirty="0" smtClean="0">
                <a:latin typeface="微软雅黑" pitchFamily="34" charset="-122"/>
                <a:ea typeface="微软雅黑" pitchFamily="34" charset="-122"/>
              </a:rPr>
              <a:t>。</a:t>
            </a:r>
            <a:endParaRPr lang="zh-CN" altLang="en-US" sz="1600" b="0" dirty="0">
              <a:latin typeface="微软雅黑" pitchFamily="34" charset="-122"/>
              <a:ea typeface="微软雅黑" pitchFamily="34" charset="-122"/>
            </a:endParaRPr>
          </a:p>
        </p:txBody>
      </p:sp>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工作量度量项（</a:t>
            </a:r>
            <a:r>
              <a:rPr lang="en-US" altLang="zh-CN" sz="2800" kern="1200" dirty="0" smtClean="0">
                <a:solidFill>
                  <a:schemeClr val="accent5">
                    <a:lumMod val="50000"/>
                  </a:schemeClr>
                </a:solidFill>
                <a:latin typeface="微软雅黑" pitchFamily="34" charset="-122"/>
                <a:ea typeface="微软雅黑" pitchFamily="34" charset="-122"/>
                <a:cs typeface="+mn-cs"/>
              </a:rPr>
              <a:t>2</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pic>
        <p:nvPicPr>
          <p:cNvPr id="83970" name="Picture 2"/>
          <p:cNvPicPr>
            <a:picLocks noChangeAspect="1" noChangeArrowheads="1"/>
          </p:cNvPicPr>
          <p:nvPr/>
        </p:nvPicPr>
        <p:blipFill>
          <a:blip r:embed="rId3" cstate="print"/>
          <a:srcRect/>
          <a:stretch>
            <a:fillRect/>
          </a:stretch>
        </p:blipFill>
        <p:spPr bwMode="auto">
          <a:xfrm>
            <a:off x="766763" y="746919"/>
            <a:ext cx="7840269" cy="1096659"/>
          </a:xfrm>
          <a:prstGeom prst="rect">
            <a:avLst/>
          </a:prstGeom>
          <a:noFill/>
          <a:ln w="9525">
            <a:noFill/>
            <a:miter lim="800000"/>
            <a:headEnd/>
            <a:tailEnd/>
          </a:ln>
          <a:effectLst/>
        </p:spPr>
      </p:pic>
      <p:pic>
        <p:nvPicPr>
          <p:cNvPr id="83975" name="Picture 7"/>
          <p:cNvPicPr>
            <a:picLocks noChangeAspect="1" noChangeArrowheads="1"/>
          </p:cNvPicPr>
          <p:nvPr/>
        </p:nvPicPr>
        <p:blipFill>
          <a:blip r:embed="rId4" cstate="print"/>
          <a:srcRect/>
          <a:stretch>
            <a:fillRect/>
          </a:stretch>
        </p:blipFill>
        <p:spPr bwMode="auto">
          <a:xfrm>
            <a:off x="766762" y="1889919"/>
            <a:ext cx="1566862" cy="38227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4652962" y="2118519"/>
            <a:ext cx="4191000" cy="190500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各阶段工作量占比中</a:t>
            </a:r>
            <a:r>
              <a:rPr lang="zh-CN" altLang="en-US" sz="1600" dirty="0" smtClean="0">
                <a:solidFill>
                  <a:srgbClr val="C00000"/>
                </a:solidFill>
                <a:latin typeface="微软雅黑" pitchFamily="34" charset="-122"/>
                <a:ea typeface="微软雅黑" pitchFamily="34" charset="-122"/>
              </a:rPr>
              <a:t>“验收阶段”的工作量配比相对较大</a:t>
            </a:r>
            <a:r>
              <a:rPr lang="zh-CN" altLang="en-US" sz="1600" b="0" dirty="0" smtClean="0">
                <a:latin typeface="微软雅黑" pitchFamily="34" charset="-122"/>
                <a:ea typeface="微软雅黑" pitchFamily="34" charset="-122"/>
              </a:rPr>
              <a:t>，一定程度上反映出部分项目在过程中的需求确认力度偏弱，在验收阶段的返工量偏大；定制项目客户验收时间偏长。</a:t>
            </a:r>
            <a:endParaRPr lang="zh-CN" altLang="en-US" sz="1600" b="0" dirty="0">
              <a:latin typeface="微软雅黑" pitchFamily="34" charset="-122"/>
              <a:ea typeface="微软雅黑" pitchFamily="34" charset="-122"/>
            </a:endParaRPr>
          </a:p>
        </p:txBody>
      </p:sp>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工作量度量项（</a:t>
            </a:r>
            <a:r>
              <a:rPr lang="en-US" altLang="zh-CN" sz="2800" kern="1200" dirty="0" smtClean="0">
                <a:solidFill>
                  <a:schemeClr val="accent5">
                    <a:lumMod val="50000"/>
                  </a:schemeClr>
                </a:solidFill>
                <a:latin typeface="微软雅黑" pitchFamily="34" charset="-122"/>
                <a:ea typeface="微软雅黑" pitchFamily="34" charset="-122"/>
                <a:cs typeface="+mn-cs"/>
              </a:rPr>
              <a:t>3</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pic>
        <p:nvPicPr>
          <p:cNvPr id="84998" name="Picture 6"/>
          <p:cNvPicPr>
            <a:picLocks noChangeAspect="1" noChangeArrowheads="1"/>
          </p:cNvPicPr>
          <p:nvPr/>
        </p:nvPicPr>
        <p:blipFill>
          <a:blip r:embed="rId3" cstate="print"/>
          <a:srcRect/>
          <a:stretch>
            <a:fillRect/>
          </a:stretch>
        </p:blipFill>
        <p:spPr bwMode="auto">
          <a:xfrm>
            <a:off x="776288" y="952570"/>
            <a:ext cx="7840269" cy="1096659"/>
          </a:xfrm>
          <a:prstGeom prst="rect">
            <a:avLst/>
          </a:prstGeom>
          <a:noFill/>
          <a:ln w="9525">
            <a:noFill/>
            <a:miter lim="800000"/>
            <a:headEnd/>
            <a:tailEnd/>
          </a:ln>
          <a:effectLst/>
        </p:spPr>
      </p:pic>
      <p:pic>
        <p:nvPicPr>
          <p:cNvPr id="84999" name="Picture 7" descr="C:\Documents and Settings\huangsl\桌面\RTX截图未命名0.png"/>
          <p:cNvPicPr>
            <a:picLocks noChangeAspect="1" noChangeArrowheads="1"/>
          </p:cNvPicPr>
          <p:nvPr/>
        </p:nvPicPr>
        <p:blipFill>
          <a:blip r:embed="rId4" cstate="print"/>
          <a:srcRect/>
          <a:stretch>
            <a:fillRect/>
          </a:stretch>
        </p:blipFill>
        <p:spPr bwMode="auto">
          <a:xfrm>
            <a:off x="690562" y="2270919"/>
            <a:ext cx="3961905" cy="1379048"/>
          </a:xfrm>
          <a:prstGeom prst="rect">
            <a:avLst/>
          </a:prstGeom>
          <a:ln>
            <a:noFill/>
          </a:ln>
          <a:effectLst>
            <a:outerShdw blurRad="292100" dist="139700" dir="2700000" algn="tl" rotWithShape="0">
              <a:srgbClr val="333333">
                <a:alpha val="65000"/>
              </a:srgbClr>
            </a:outerShdw>
          </a:effectLst>
        </p:spPr>
      </p:pic>
      <p:sp>
        <p:nvSpPr>
          <p:cNvPr id="12" name="内容占位符 2"/>
          <p:cNvSpPr txBox="1">
            <a:spLocks/>
          </p:cNvSpPr>
          <p:nvPr/>
        </p:nvSpPr>
        <p:spPr>
          <a:xfrm>
            <a:off x="385762" y="5014119"/>
            <a:ext cx="8229600" cy="792957"/>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各阶段工作量占比与</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项目估算表</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瀑布</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中给出的经验值偏差较小，项目团队在进行项目估算时可继续沿用</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项目估算表</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中的“工作量配比”值</a:t>
            </a:r>
            <a:endParaRPr lang="zh-CN" altLang="en-US" sz="1600" b="0" dirty="0">
              <a:latin typeface="微软雅黑" pitchFamily="34" charset="-122"/>
              <a:ea typeface="微软雅黑" pitchFamily="34" charset="-122"/>
            </a:endParaRPr>
          </a:p>
        </p:txBody>
      </p:sp>
      <p:sp>
        <p:nvSpPr>
          <p:cNvPr id="13" name="内容占位符 2"/>
          <p:cNvSpPr txBox="1">
            <a:spLocks/>
          </p:cNvSpPr>
          <p:nvPr/>
        </p:nvSpPr>
        <p:spPr>
          <a:xfrm>
            <a:off x="385762" y="4099719"/>
            <a:ext cx="8229600" cy="78105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各阶段工作量占比中</a:t>
            </a:r>
            <a:r>
              <a:rPr lang="zh-CN" altLang="en-US" sz="1600" dirty="0" smtClean="0">
                <a:solidFill>
                  <a:srgbClr val="C00000"/>
                </a:solidFill>
                <a:latin typeface="微软雅黑" pitchFamily="34" charset="-122"/>
                <a:ea typeface="微软雅黑" pitchFamily="34" charset="-122"/>
              </a:rPr>
              <a:t>“设计阶段”的工作量配比相对较小</a:t>
            </a:r>
            <a:r>
              <a:rPr lang="zh-CN" altLang="en-US" sz="1600" b="0" dirty="0" smtClean="0">
                <a:latin typeface="微软雅黑" pitchFamily="34" charset="-122"/>
                <a:ea typeface="微软雅黑" pitchFamily="34" charset="-122"/>
              </a:rPr>
              <a:t>，一定程度上反映出大部分项目对“设计”的重视和投入不足，有待加强。</a:t>
            </a:r>
            <a:endParaRPr lang="zh-CN" altLang="en-US" sz="16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工作量度量项（</a:t>
            </a:r>
            <a:r>
              <a:rPr lang="en-US" altLang="zh-CN" sz="2800" kern="1200" dirty="0" smtClean="0">
                <a:solidFill>
                  <a:schemeClr val="accent5">
                    <a:lumMod val="50000"/>
                  </a:schemeClr>
                </a:solidFill>
                <a:latin typeface="微软雅黑" pitchFamily="34" charset="-122"/>
                <a:ea typeface="微软雅黑" pitchFamily="34" charset="-122"/>
                <a:cs typeface="+mn-cs"/>
              </a:rPr>
              <a:t>4</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pic>
        <p:nvPicPr>
          <p:cNvPr id="91138" name="Picture 2"/>
          <p:cNvPicPr>
            <a:picLocks noChangeAspect="1" noChangeArrowheads="1"/>
          </p:cNvPicPr>
          <p:nvPr/>
        </p:nvPicPr>
        <p:blipFill>
          <a:blip r:embed="rId3" cstate="print"/>
          <a:srcRect/>
          <a:stretch>
            <a:fillRect/>
          </a:stretch>
        </p:blipFill>
        <p:spPr bwMode="auto">
          <a:xfrm>
            <a:off x="768112" y="954928"/>
            <a:ext cx="7843008" cy="1315991"/>
          </a:xfrm>
          <a:prstGeom prst="rect">
            <a:avLst/>
          </a:prstGeom>
          <a:noFill/>
          <a:ln w="9525">
            <a:noFill/>
            <a:miter lim="800000"/>
            <a:headEnd/>
            <a:tailEnd/>
          </a:ln>
          <a:effectLst/>
        </p:spPr>
      </p:pic>
      <p:pic>
        <p:nvPicPr>
          <p:cNvPr id="91139" name="Picture 3" descr="C:\Documents and Settings\huangsl\桌面\RTX截图未命名02.png"/>
          <p:cNvPicPr>
            <a:picLocks noChangeAspect="1" noChangeArrowheads="1"/>
          </p:cNvPicPr>
          <p:nvPr/>
        </p:nvPicPr>
        <p:blipFill>
          <a:blip r:embed="rId4" cstate="print"/>
          <a:srcRect/>
          <a:stretch>
            <a:fillRect/>
          </a:stretch>
        </p:blipFill>
        <p:spPr bwMode="auto">
          <a:xfrm>
            <a:off x="766762" y="2423319"/>
            <a:ext cx="4095750" cy="1714500"/>
          </a:xfrm>
          <a:prstGeom prst="rect">
            <a:avLst/>
          </a:prstGeom>
          <a:noFill/>
        </p:spPr>
      </p:pic>
      <p:sp>
        <p:nvSpPr>
          <p:cNvPr id="9" name="内容占位符 2"/>
          <p:cNvSpPr txBox="1">
            <a:spLocks/>
          </p:cNvSpPr>
          <p:nvPr/>
        </p:nvSpPr>
        <p:spPr>
          <a:xfrm>
            <a:off x="4805362" y="2347119"/>
            <a:ext cx="4191000" cy="190500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各阶段工作量占比中</a:t>
            </a:r>
            <a:r>
              <a:rPr lang="zh-CN" altLang="en-US" sz="1600" dirty="0" smtClean="0">
                <a:solidFill>
                  <a:srgbClr val="C00000"/>
                </a:solidFill>
                <a:latin typeface="微软雅黑" pitchFamily="34" charset="-122"/>
                <a:ea typeface="微软雅黑" pitchFamily="34" charset="-122"/>
              </a:rPr>
              <a:t>“验收阶段”的工作量配比相对较大</a:t>
            </a:r>
            <a:r>
              <a:rPr lang="zh-CN" altLang="en-US" sz="1600" b="0" dirty="0" smtClean="0">
                <a:latin typeface="微软雅黑" pitchFamily="34" charset="-122"/>
                <a:ea typeface="微软雅黑" pitchFamily="34" charset="-122"/>
              </a:rPr>
              <a:t>，一定程度上反映出部分项目在过程中的需求确认力度偏弱，在验收阶段的返工量偏大；定制项目客户验收时间偏长。</a:t>
            </a:r>
            <a:endParaRPr lang="zh-CN" altLang="en-US" sz="1600" b="0" dirty="0">
              <a:latin typeface="微软雅黑" pitchFamily="34" charset="-122"/>
              <a:ea typeface="微软雅黑" pitchFamily="34" charset="-122"/>
            </a:endParaRPr>
          </a:p>
        </p:txBody>
      </p:sp>
      <p:sp>
        <p:nvSpPr>
          <p:cNvPr id="10" name="内容占位符 2"/>
          <p:cNvSpPr txBox="1">
            <a:spLocks/>
          </p:cNvSpPr>
          <p:nvPr/>
        </p:nvSpPr>
        <p:spPr>
          <a:xfrm>
            <a:off x="385762" y="4449762"/>
            <a:ext cx="8229600" cy="1311276"/>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各阶段工作量占比与</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项目估算表</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迭代</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中给出的经验值偏差较大，</a:t>
            </a:r>
            <a:r>
              <a:rPr lang="en-US" altLang="zh-CN" sz="1600" b="0" dirty="0" smtClean="0">
                <a:latin typeface="微软雅黑" pitchFamily="34" charset="-122"/>
                <a:ea typeface="微软雅黑" pitchFamily="34" charset="-122"/>
              </a:rPr>
              <a:t>EPG</a:t>
            </a:r>
            <a:r>
              <a:rPr lang="zh-CN" altLang="en-US" sz="1600" b="0" dirty="0" smtClean="0">
                <a:latin typeface="微软雅黑" pitchFamily="34" charset="-122"/>
                <a:ea typeface="微软雅黑" pitchFamily="34" charset="-122"/>
              </a:rPr>
              <a:t>需进一步了解迭代项目各阶段的工作量分配情况，进而</a:t>
            </a:r>
            <a:r>
              <a:rPr lang="zh-CN" altLang="en-US" sz="1600" dirty="0" smtClean="0">
                <a:solidFill>
                  <a:srgbClr val="C00000"/>
                </a:solidFill>
                <a:latin typeface="微软雅黑" pitchFamily="34" charset="-122"/>
                <a:ea typeface="微软雅黑" pitchFamily="34" charset="-122"/>
              </a:rPr>
              <a:t>调整</a:t>
            </a:r>
            <a:r>
              <a:rPr lang="en-US" altLang="zh-CN" sz="1600" dirty="0" smtClean="0">
                <a:solidFill>
                  <a:srgbClr val="C00000"/>
                </a:solidFill>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估算表</a:t>
            </a:r>
            <a:r>
              <a:rPr lang="en-US" altLang="zh-CN" sz="1600" dirty="0" smtClean="0">
                <a:solidFill>
                  <a:srgbClr val="C00000"/>
                </a:solidFill>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中的比值</a:t>
            </a:r>
            <a:r>
              <a:rPr lang="zh-CN" altLang="en-US" sz="1600" b="0" dirty="0" smtClean="0">
                <a:latin typeface="微软雅黑" pitchFamily="34" charset="-122"/>
                <a:ea typeface="微软雅黑" pitchFamily="34" charset="-122"/>
              </a:rPr>
              <a:t>并组织进行评审、发布。</a:t>
            </a:r>
            <a:endParaRPr lang="zh-CN" altLang="en-US" sz="16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385762" y="4099719"/>
            <a:ext cx="8229600" cy="838200"/>
          </a:xfrm>
          <a:prstGeom prst="rect">
            <a:avLst/>
          </a:prstGeom>
        </p:spPr>
        <p:txBody>
          <a:bodyPr/>
          <a:lstStyle/>
          <a:p>
            <a:pPr marL="342900" lvl="0" indent="-342900" eaLnBrk="0" hangingPunct="0">
              <a:lnSpc>
                <a:spcPct val="150000"/>
              </a:lnSpc>
              <a:spcBef>
                <a:spcPct val="20000"/>
              </a:spcBef>
              <a:buFontTx/>
              <a:buChar char="•"/>
              <a:defRPr/>
            </a:pPr>
            <a:r>
              <a:rPr lang="zh-CN" altLang="en-US" sz="1600" b="0" dirty="0" smtClean="0">
                <a:latin typeface="微软雅黑" pitchFamily="34" charset="-122"/>
                <a:ea typeface="微软雅黑" pitchFamily="34" charset="-122"/>
              </a:rPr>
              <a:t>平均</a:t>
            </a:r>
            <a:r>
              <a:rPr lang="zh-CN" altLang="en-US" sz="1600" dirty="0" smtClean="0">
                <a:solidFill>
                  <a:srgbClr val="C00000"/>
                </a:solidFill>
                <a:latin typeface="微软雅黑" pitchFamily="34" charset="-122"/>
                <a:ea typeface="微软雅黑" pitchFamily="34" charset="-122"/>
              </a:rPr>
              <a:t>项目生产率</a:t>
            </a:r>
            <a:r>
              <a:rPr lang="zh-CN" altLang="en-US" sz="1600" b="0" dirty="0" smtClean="0">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测试用例生产率</a:t>
            </a:r>
            <a:r>
              <a:rPr lang="zh-CN" altLang="en-US" sz="1600" b="0" dirty="0" smtClean="0">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测试用例执行效率</a:t>
            </a:r>
            <a:r>
              <a:rPr lang="zh-CN" altLang="en-US" sz="1600" b="0" dirty="0" smtClean="0">
                <a:latin typeface="微软雅黑" pitchFamily="34" charset="-122"/>
                <a:ea typeface="微软雅黑" pitchFamily="34" charset="-122"/>
              </a:rPr>
              <a:t>分别为</a:t>
            </a:r>
            <a:r>
              <a:rPr lang="en-US" altLang="zh-CN" sz="2000" dirty="0" smtClean="0">
                <a:solidFill>
                  <a:srgbClr val="C00000"/>
                </a:solidFill>
                <a:latin typeface="微软雅黑" pitchFamily="34" charset="-122"/>
                <a:ea typeface="微软雅黑" pitchFamily="34" charset="-122"/>
              </a:rPr>
              <a:t>0.81</a:t>
            </a:r>
            <a:r>
              <a:rPr lang="zh-CN" altLang="en-US" sz="1600" b="0" dirty="0" smtClean="0">
                <a:latin typeface="微软雅黑" pitchFamily="34" charset="-122"/>
                <a:ea typeface="微软雅黑" pitchFamily="34" charset="-122"/>
              </a:rPr>
              <a:t>、</a:t>
            </a:r>
            <a:r>
              <a:rPr lang="en-US" altLang="zh-CN" sz="2000" dirty="0" smtClean="0">
                <a:solidFill>
                  <a:srgbClr val="C00000"/>
                </a:solidFill>
                <a:latin typeface="微软雅黑" pitchFamily="34" charset="-122"/>
                <a:ea typeface="微软雅黑" pitchFamily="34" charset="-122"/>
              </a:rPr>
              <a:t>76.6</a:t>
            </a:r>
            <a:r>
              <a:rPr lang="zh-CN" altLang="en-US" sz="1600" b="0" dirty="0" smtClean="0">
                <a:latin typeface="微软雅黑" pitchFamily="34" charset="-122"/>
                <a:ea typeface="微软雅黑" pitchFamily="34" charset="-122"/>
              </a:rPr>
              <a:t>、</a:t>
            </a:r>
            <a:r>
              <a:rPr lang="en-US" altLang="zh-CN" sz="2000" dirty="0" smtClean="0">
                <a:solidFill>
                  <a:srgbClr val="C00000"/>
                </a:solidFill>
                <a:latin typeface="微软雅黑" pitchFamily="34" charset="-122"/>
                <a:ea typeface="微软雅黑" pitchFamily="34" charset="-122"/>
              </a:rPr>
              <a:t>53.4</a:t>
            </a:r>
            <a:r>
              <a:rPr lang="zh-CN" altLang="en-US" sz="1600" b="0" dirty="0" smtClean="0">
                <a:latin typeface="微软雅黑" pitchFamily="34" charset="-122"/>
                <a:ea typeface="微软雅黑" pitchFamily="34" charset="-122"/>
              </a:rPr>
              <a:t>，可供后续项目制定目标及项目计划时进行参考。</a:t>
            </a:r>
            <a:endParaRPr lang="zh-CN" altLang="en-US" sz="1600" b="0" dirty="0">
              <a:latin typeface="微软雅黑" pitchFamily="34" charset="-122"/>
              <a:ea typeface="微软雅黑" pitchFamily="34" charset="-122"/>
            </a:endParaRPr>
          </a:p>
        </p:txBody>
      </p:sp>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生产率度量项</a:t>
            </a:r>
          </a:p>
        </p:txBody>
      </p:sp>
      <p:pic>
        <p:nvPicPr>
          <p:cNvPr id="86018" name="Picture 2"/>
          <p:cNvPicPr>
            <a:picLocks noChangeAspect="1" noChangeArrowheads="1"/>
          </p:cNvPicPr>
          <p:nvPr/>
        </p:nvPicPr>
        <p:blipFill>
          <a:blip r:embed="rId3" cstate="print"/>
          <a:srcRect/>
          <a:stretch>
            <a:fillRect/>
          </a:stretch>
        </p:blipFill>
        <p:spPr bwMode="auto">
          <a:xfrm>
            <a:off x="776287" y="956469"/>
            <a:ext cx="7847118" cy="16449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71TGp_business_light">
  <a:themeElements>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fontScheme name="571TGp_business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571TGp_business_light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571TGp_business_light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F:\PPT模板\571TGp_business_light.pot</Template>
  <TotalTime>13621</TotalTime>
  <Words>1403</Words>
  <Application>Microsoft Office PowerPoint</Application>
  <PresentationFormat>自定义</PresentationFormat>
  <Paragraphs>90</Paragraphs>
  <Slides>14</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571TGp_business_light</vt:lpstr>
      <vt:lpstr>Worksheet</vt:lpstr>
      <vt:lpstr>PowerPoint 演示文稿</vt:lpstr>
      <vt:lpstr>组织级度量分析报告说明</vt:lpstr>
      <vt:lpstr>度量分析问题及改进措施</vt:lpstr>
      <vt:lpstr>进度度量项</vt:lpstr>
      <vt:lpstr>工作量度量项（1）</vt:lpstr>
      <vt:lpstr>工作量度量项（2）</vt:lpstr>
      <vt:lpstr>工作量度量项（3）</vt:lpstr>
      <vt:lpstr>工作量度量项（4）</vt:lpstr>
      <vt:lpstr>生产率度量项</vt:lpstr>
      <vt:lpstr>用例有效性度量项</vt:lpstr>
      <vt:lpstr>缺陷度量（1）</vt:lpstr>
      <vt:lpstr>缺陷度量项（2）</vt:lpstr>
      <vt:lpstr>缺陷度量（3）</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Windows 用户</cp:lastModifiedBy>
  <cp:revision>1844</cp:revision>
  <dcterms:created xsi:type="dcterms:W3CDTF">2008-07-11T02:06:48Z</dcterms:created>
  <dcterms:modified xsi:type="dcterms:W3CDTF">2016-11-15T09:27:56Z</dcterms:modified>
</cp:coreProperties>
</file>