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1" autoAdjust="0"/>
    <p:restoredTop sz="94675" autoAdjust="0"/>
  </p:normalViewPr>
  <p:slideViewPr>
    <p:cSldViewPr>
      <p:cViewPr>
        <p:scale>
          <a:sx n="90" d="100"/>
          <a:sy n="90" d="100"/>
        </p:scale>
        <p:origin x="-9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980728"/>
            <a:ext cx="6462456" cy="0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8"/>
          <p:cNvSpPr/>
          <p:nvPr/>
        </p:nvSpPr>
        <p:spPr>
          <a:xfrm>
            <a:off x="0" y="539970"/>
            <a:ext cx="836821" cy="440759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28575 h 460623"/>
              <a:gd name="connsiteX1" fmla="*/ 1024111 w 1224136"/>
              <a:gd name="connsiteY1" fmla="*/ 0 h 460623"/>
              <a:gd name="connsiteX2" fmla="*/ 1224136 w 1224136"/>
              <a:gd name="connsiteY2" fmla="*/ 460623 h 460623"/>
              <a:gd name="connsiteX3" fmla="*/ 0 w 1224136"/>
              <a:gd name="connsiteY3" fmla="*/ 460623 h 460623"/>
              <a:gd name="connsiteX4" fmla="*/ 0 w 1224136"/>
              <a:gd name="connsiteY4" fmla="*/ 28575 h 460623"/>
              <a:gd name="connsiteX0" fmla="*/ 0 w 1224136"/>
              <a:gd name="connsiteY0" fmla="*/ 0 h 432048"/>
              <a:gd name="connsiteX1" fmla="*/ 1024111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0 h 432048"/>
              <a:gd name="connsiteX1" fmla="*/ 101458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554662" y="967080"/>
            <a:ext cx="2588728" cy="19380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5"/>
          <p:cNvSpPr txBox="1">
            <a:spLocks/>
          </p:cNvSpPr>
          <p:nvPr/>
        </p:nvSpPr>
        <p:spPr>
          <a:xfrm>
            <a:off x="-19108" y="607948"/>
            <a:ext cx="666432" cy="3048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 smtClean="0">
                <a:effectLst/>
              </a:rPr>
              <a:pPr algn="ctr">
                <a:defRPr/>
              </a:pPr>
              <a:t>‹#›</a:t>
            </a:fld>
            <a:r>
              <a:rPr lang="zh-CN" altLang="en-US" sz="1400" dirty="0" smtClean="0">
                <a:effectLst/>
              </a:rPr>
              <a:t>  </a:t>
            </a: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页</a:t>
            </a:r>
            <a:endParaRPr lang="zh-CN" altLang="en-US" sz="1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125192" y="395954"/>
            <a:ext cx="0" cy="584775"/>
          </a:xfrm>
          <a:prstGeom prst="line">
            <a:avLst/>
          </a:prstGeom>
          <a:ln>
            <a:solidFill>
              <a:srgbClr val="92D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821" y="457508"/>
            <a:ext cx="228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上周工作计划及完成情况</a:t>
            </a:r>
            <a:endParaRPr lang="zh-CN" altLang="en-US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980728"/>
            <a:ext cx="6462456" cy="0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8"/>
          <p:cNvSpPr/>
          <p:nvPr/>
        </p:nvSpPr>
        <p:spPr>
          <a:xfrm>
            <a:off x="0" y="539970"/>
            <a:ext cx="836821" cy="440759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28575 h 460623"/>
              <a:gd name="connsiteX1" fmla="*/ 1024111 w 1224136"/>
              <a:gd name="connsiteY1" fmla="*/ 0 h 460623"/>
              <a:gd name="connsiteX2" fmla="*/ 1224136 w 1224136"/>
              <a:gd name="connsiteY2" fmla="*/ 460623 h 460623"/>
              <a:gd name="connsiteX3" fmla="*/ 0 w 1224136"/>
              <a:gd name="connsiteY3" fmla="*/ 460623 h 460623"/>
              <a:gd name="connsiteX4" fmla="*/ 0 w 1224136"/>
              <a:gd name="connsiteY4" fmla="*/ 28575 h 460623"/>
              <a:gd name="connsiteX0" fmla="*/ 0 w 1224136"/>
              <a:gd name="connsiteY0" fmla="*/ 0 h 432048"/>
              <a:gd name="connsiteX1" fmla="*/ 1024111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0 h 432048"/>
              <a:gd name="connsiteX1" fmla="*/ 101458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608248" y="967080"/>
            <a:ext cx="2535142" cy="19380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5"/>
          <p:cNvSpPr txBox="1">
            <a:spLocks/>
          </p:cNvSpPr>
          <p:nvPr/>
        </p:nvSpPr>
        <p:spPr>
          <a:xfrm>
            <a:off x="-19108" y="607948"/>
            <a:ext cx="666432" cy="3048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 smtClean="0">
                <a:effectLst/>
              </a:rPr>
              <a:pPr algn="ctr">
                <a:defRPr/>
              </a:pPr>
              <a:t>‹#›</a:t>
            </a:fld>
            <a:r>
              <a:rPr lang="zh-CN" altLang="en-US" sz="1400" dirty="0" smtClean="0">
                <a:effectLst/>
              </a:rPr>
              <a:t>  </a:t>
            </a: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页</a:t>
            </a:r>
            <a:endParaRPr lang="zh-CN" altLang="en-US" sz="1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022173" y="395954"/>
            <a:ext cx="0" cy="584775"/>
          </a:xfrm>
          <a:prstGeom prst="line">
            <a:avLst/>
          </a:prstGeom>
          <a:ln>
            <a:solidFill>
              <a:srgbClr val="92D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6821" y="457508"/>
            <a:ext cx="228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上周项目过程质量情况</a:t>
            </a:r>
            <a:endParaRPr lang="zh-CN" altLang="en-US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980728"/>
            <a:ext cx="6462456" cy="0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539970"/>
            <a:ext cx="836821" cy="440759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28575 h 460623"/>
              <a:gd name="connsiteX1" fmla="*/ 1024111 w 1224136"/>
              <a:gd name="connsiteY1" fmla="*/ 0 h 460623"/>
              <a:gd name="connsiteX2" fmla="*/ 1224136 w 1224136"/>
              <a:gd name="connsiteY2" fmla="*/ 460623 h 460623"/>
              <a:gd name="connsiteX3" fmla="*/ 0 w 1224136"/>
              <a:gd name="connsiteY3" fmla="*/ 460623 h 460623"/>
              <a:gd name="connsiteX4" fmla="*/ 0 w 1224136"/>
              <a:gd name="connsiteY4" fmla="*/ 28575 h 460623"/>
              <a:gd name="connsiteX0" fmla="*/ 0 w 1224136"/>
              <a:gd name="connsiteY0" fmla="*/ 0 h 432048"/>
              <a:gd name="connsiteX1" fmla="*/ 1024111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0 h 432048"/>
              <a:gd name="connsiteX1" fmla="*/ 101458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608248" y="967080"/>
            <a:ext cx="2535142" cy="19380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 txBox="1">
            <a:spLocks/>
          </p:cNvSpPr>
          <p:nvPr/>
        </p:nvSpPr>
        <p:spPr>
          <a:xfrm>
            <a:off x="-19108" y="607948"/>
            <a:ext cx="666432" cy="3048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 smtClean="0">
                <a:effectLst/>
              </a:rPr>
              <a:pPr algn="ctr">
                <a:defRPr/>
              </a:pPr>
              <a:t>‹#›</a:t>
            </a:fld>
            <a:r>
              <a:rPr lang="zh-CN" altLang="en-US" sz="1400" dirty="0" smtClean="0">
                <a:effectLst/>
              </a:rPr>
              <a:t>  </a:t>
            </a: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页</a:t>
            </a:r>
            <a:endParaRPr lang="zh-CN" altLang="en-US" sz="1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022173" y="395954"/>
            <a:ext cx="0" cy="584775"/>
          </a:xfrm>
          <a:prstGeom prst="line">
            <a:avLst/>
          </a:prstGeom>
          <a:ln>
            <a:solidFill>
              <a:srgbClr val="92D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6821" y="457508"/>
            <a:ext cx="196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本周工作计划</a:t>
            </a:r>
            <a:endParaRPr lang="zh-CN" altLang="en-US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80728"/>
            <a:ext cx="6462456" cy="0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8"/>
          <p:cNvSpPr/>
          <p:nvPr/>
        </p:nvSpPr>
        <p:spPr>
          <a:xfrm>
            <a:off x="0" y="539970"/>
            <a:ext cx="836821" cy="440759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28575 h 460623"/>
              <a:gd name="connsiteX1" fmla="*/ 1024111 w 1224136"/>
              <a:gd name="connsiteY1" fmla="*/ 0 h 460623"/>
              <a:gd name="connsiteX2" fmla="*/ 1224136 w 1224136"/>
              <a:gd name="connsiteY2" fmla="*/ 460623 h 460623"/>
              <a:gd name="connsiteX3" fmla="*/ 0 w 1224136"/>
              <a:gd name="connsiteY3" fmla="*/ 460623 h 460623"/>
              <a:gd name="connsiteX4" fmla="*/ 0 w 1224136"/>
              <a:gd name="connsiteY4" fmla="*/ 28575 h 460623"/>
              <a:gd name="connsiteX0" fmla="*/ 0 w 1224136"/>
              <a:gd name="connsiteY0" fmla="*/ 0 h 432048"/>
              <a:gd name="connsiteX1" fmla="*/ 1024111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0 h 432048"/>
              <a:gd name="connsiteX1" fmla="*/ 101458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684861" y="982640"/>
            <a:ext cx="2458529" cy="25385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5"/>
          <p:cNvSpPr txBox="1">
            <a:spLocks/>
          </p:cNvSpPr>
          <p:nvPr/>
        </p:nvSpPr>
        <p:spPr>
          <a:xfrm>
            <a:off x="-19108" y="607948"/>
            <a:ext cx="666432" cy="3048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 smtClean="0">
                <a:effectLst/>
              </a:rPr>
              <a:pPr algn="ctr">
                <a:defRPr/>
              </a:pPr>
              <a:t>‹#›</a:t>
            </a:fld>
            <a:r>
              <a:rPr lang="zh-CN" altLang="en-US" sz="1400" dirty="0" smtClean="0">
                <a:effectLst/>
              </a:rPr>
              <a:t>  </a:t>
            </a: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页</a:t>
            </a:r>
            <a:endParaRPr lang="zh-CN" altLang="en-US" sz="1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022173" y="395954"/>
            <a:ext cx="0" cy="584775"/>
          </a:xfrm>
          <a:prstGeom prst="line">
            <a:avLst/>
          </a:prstGeom>
          <a:ln>
            <a:solidFill>
              <a:srgbClr val="92D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6821" y="457508"/>
            <a:ext cx="196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其他事项个</a:t>
            </a:r>
            <a:endParaRPr lang="zh-CN" altLang="en-US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980728"/>
            <a:ext cx="6462456" cy="0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8"/>
          <p:cNvSpPr/>
          <p:nvPr/>
        </p:nvSpPr>
        <p:spPr>
          <a:xfrm>
            <a:off x="0" y="539970"/>
            <a:ext cx="836821" cy="440759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28575 h 460623"/>
              <a:gd name="connsiteX1" fmla="*/ 1024111 w 1224136"/>
              <a:gd name="connsiteY1" fmla="*/ 0 h 460623"/>
              <a:gd name="connsiteX2" fmla="*/ 1224136 w 1224136"/>
              <a:gd name="connsiteY2" fmla="*/ 460623 h 460623"/>
              <a:gd name="connsiteX3" fmla="*/ 0 w 1224136"/>
              <a:gd name="connsiteY3" fmla="*/ 460623 h 460623"/>
              <a:gd name="connsiteX4" fmla="*/ 0 w 1224136"/>
              <a:gd name="connsiteY4" fmla="*/ 28575 h 460623"/>
              <a:gd name="connsiteX0" fmla="*/ 0 w 1224136"/>
              <a:gd name="connsiteY0" fmla="*/ 0 h 432048"/>
              <a:gd name="connsiteX1" fmla="*/ 1024111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" fmla="*/ 0 w 1224136"/>
              <a:gd name="connsiteY0" fmla="*/ 0 h 432048"/>
              <a:gd name="connsiteX1" fmla="*/ 101458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684861" y="982640"/>
            <a:ext cx="2458529" cy="25385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5"/>
          <p:cNvSpPr txBox="1">
            <a:spLocks/>
          </p:cNvSpPr>
          <p:nvPr/>
        </p:nvSpPr>
        <p:spPr>
          <a:xfrm>
            <a:off x="-19108" y="607948"/>
            <a:ext cx="666432" cy="3048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 smtClean="0">
                <a:effectLst/>
              </a:rPr>
              <a:pPr algn="ctr">
                <a:defRPr/>
              </a:pPr>
              <a:t>‹#›</a:t>
            </a:fld>
            <a:r>
              <a:rPr lang="zh-CN" altLang="en-US" sz="1400" dirty="0" smtClean="0">
                <a:effectLst/>
              </a:rPr>
              <a:t>  </a:t>
            </a:r>
            <a:r>
              <a:rPr lang="zh-CN" altLang="en-US" sz="1400" dirty="0" smtClean="0">
                <a:effectLst/>
                <a:latin typeface="微软雅黑" pitchFamily="34" charset="-122"/>
                <a:ea typeface="微软雅黑" pitchFamily="34" charset="-122"/>
              </a:rPr>
              <a:t>页</a:t>
            </a:r>
            <a:endParaRPr lang="zh-CN" altLang="en-US" sz="1400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022173" y="395954"/>
            <a:ext cx="0" cy="584775"/>
          </a:xfrm>
          <a:prstGeom prst="line">
            <a:avLst/>
          </a:prstGeom>
          <a:ln>
            <a:solidFill>
              <a:srgbClr val="92D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6821" y="457508"/>
            <a:ext cx="196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其他事项</a:t>
            </a:r>
            <a:endParaRPr lang="zh-CN" altLang="en-US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849516"/>
            <a:ext cx="9144000" cy="16510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43372" y="3214686"/>
            <a:ext cx="48782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工作周报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02678" y="4786322"/>
            <a:ext cx="4241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2014.05.12~2014.05.14</a:t>
            </a:r>
            <a:endParaRPr lang="en-US" altLang="zh-CN" sz="2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406" y="2000240"/>
            <a:ext cx="4048957" cy="3286148"/>
            <a:chOff x="272013" y="1856086"/>
            <a:chExt cx="5692775" cy="4195762"/>
          </a:xfrm>
        </p:grpSpPr>
        <p:sp>
          <p:nvSpPr>
            <p:cNvPr id="31" name="Freeform 2"/>
            <p:cNvSpPr>
              <a:spLocks/>
            </p:cNvSpPr>
            <p:nvPr/>
          </p:nvSpPr>
          <p:spPr bwMode="gray">
            <a:xfrm rot="3046289" flipH="1">
              <a:off x="3396213" y="1267123"/>
              <a:ext cx="1978025" cy="3159125"/>
            </a:xfrm>
            <a:custGeom>
              <a:avLst/>
              <a:gdLst/>
              <a:ahLst/>
              <a:cxnLst>
                <a:cxn ang="0">
                  <a:pos x="1467" y="1246"/>
                </a:cxn>
                <a:cxn ang="0">
                  <a:pos x="1444" y="1390"/>
                </a:cxn>
                <a:cxn ang="0">
                  <a:pos x="1400" y="1529"/>
                </a:cxn>
                <a:cxn ang="0">
                  <a:pos x="1339" y="1662"/>
                </a:cxn>
                <a:cxn ang="0">
                  <a:pos x="1267" y="1784"/>
                </a:cxn>
                <a:cxn ang="0">
                  <a:pos x="1187" y="1898"/>
                </a:cxn>
                <a:cxn ang="0">
                  <a:pos x="1102" y="2002"/>
                </a:cxn>
                <a:cxn ang="0">
                  <a:pos x="1019" y="2094"/>
                </a:cxn>
                <a:cxn ang="0">
                  <a:pos x="939" y="2174"/>
                </a:cxn>
                <a:cxn ang="0">
                  <a:pos x="866" y="2239"/>
                </a:cxn>
                <a:cxn ang="0">
                  <a:pos x="806" y="2290"/>
                </a:cxn>
                <a:cxn ang="0">
                  <a:pos x="763" y="2325"/>
                </a:cxn>
                <a:cxn ang="0">
                  <a:pos x="739" y="2343"/>
                </a:cxn>
                <a:cxn ang="0">
                  <a:pos x="732" y="2343"/>
                </a:cxn>
                <a:cxn ang="0">
                  <a:pos x="709" y="2325"/>
                </a:cxn>
                <a:cxn ang="0">
                  <a:pos x="665" y="2290"/>
                </a:cxn>
                <a:cxn ang="0">
                  <a:pos x="604" y="2239"/>
                </a:cxn>
                <a:cxn ang="0">
                  <a:pos x="532" y="2174"/>
                </a:cxn>
                <a:cxn ang="0">
                  <a:pos x="452" y="2094"/>
                </a:cxn>
                <a:cxn ang="0">
                  <a:pos x="367" y="2002"/>
                </a:cxn>
                <a:cxn ang="0">
                  <a:pos x="284" y="1898"/>
                </a:cxn>
                <a:cxn ang="0">
                  <a:pos x="204" y="1784"/>
                </a:cxn>
                <a:cxn ang="0">
                  <a:pos x="131" y="1662"/>
                </a:cxn>
                <a:cxn ang="0">
                  <a:pos x="71" y="1529"/>
                </a:cxn>
                <a:cxn ang="0">
                  <a:pos x="27" y="1390"/>
                </a:cxn>
                <a:cxn ang="0">
                  <a:pos x="4" y="1246"/>
                </a:cxn>
                <a:cxn ang="0">
                  <a:pos x="4" y="1098"/>
                </a:cxn>
                <a:cxn ang="0">
                  <a:pos x="27" y="954"/>
                </a:cxn>
                <a:cxn ang="0">
                  <a:pos x="71" y="815"/>
                </a:cxn>
                <a:cxn ang="0">
                  <a:pos x="131" y="684"/>
                </a:cxn>
                <a:cxn ang="0">
                  <a:pos x="204" y="560"/>
                </a:cxn>
                <a:cxn ang="0">
                  <a:pos x="284" y="446"/>
                </a:cxn>
                <a:cxn ang="0">
                  <a:pos x="367" y="343"/>
                </a:cxn>
                <a:cxn ang="0">
                  <a:pos x="452" y="251"/>
                </a:cxn>
                <a:cxn ang="0">
                  <a:pos x="532" y="170"/>
                </a:cxn>
                <a:cxn ang="0">
                  <a:pos x="604" y="105"/>
                </a:cxn>
                <a:cxn ang="0">
                  <a:pos x="665" y="55"/>
                </a:cxn>
                <a:cxn ang="0">
                  <a:pos x="709" y="19"/>
                </a:cxn>
                <a:cxn ang="0">
                  <a:pos x="732" y="1"/>
                </a:cxn>
                <a:cxn ang="0">
                  <a:pos x="739" y="1"/>
                </a:cxn>
                <a:cxn ang="0">
                  <a:pos x="763" y="19"/>
                </a:cxn>
                <a:cxn ang="0">
                  <a:pos x="806" y="55"/>
                </a:cxn>
                <a:cxn ang="0">
                  <a:pos x="866" y="105"/>
                </a:cxn>
                <a:cxn ang="0">
                  <a:pos x="939" y="170"/>
                </a:cxn>
                <a:cxn ang="0">
                  <a:pos x="1019" y="251"/>
                </a:cxn>
                <a:cxn ang="0">
                  <a:pos x="1102" y="343"/>
                </a:cxn>
                <a:cxn ang="0">
                  <a:pos x="1187" y="446"/>
                </a:cxn>
                <a:cxn ang="0">
                  <a:pos x="1267" y="560"/>
                </a:cxn>
                <a:cxn ang="0">
                  <a:pos x="1339" y="684"/>
                </a:cxn>
                <a:cxn ang="0">
                  <a:pos x="1400" y="815"/>
                </a:cxn>
                <a:cxn ang="0">
                  <a:pos x="1444" y="954"/>
                </a:cxn>
                <a:cxn ang="0">
                  <a:pos x="1467" y="1098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 dirty="0">
                <a:solidFill>
                  <a:sysClr val="window" lastClr="CDE7D0"/>
                </a:solidFill>
                <a:latin typeface="Calibri"/>
                <a:ea typeface="微软雅黑" pitchFamily="34" charset="-122"/>
              </a:endParaRPr>
            </a:p>
          </p:txBody>
        </p:sp>
        <p:sp>
          <p:nvSpPr>
            <p:cNvPr id="32" name="Freeform 3"/>
            <p:cNvSpPr>
              <a:spLocks/>
            </p:cNvSpPr>
            <p:nvPr/>
          </p:nvSpPr>
          <p:spPr bwMode="ltGray">
            <a:xfrm rot="3171804" flipH="1">
              <a:off x="857800" y="3478511"/>
              <a:ext cx="1952625" cy="3117850"/>
            </a:xfrm>
            <a:custGeom>
              <a:avLst/>
              <a:gdLst/>
              <a:ahLst/>
              <a:cxnLst>
                <a:cxn ang="0">
                  <a:pos x="1467" y="1246"/>
                </a:cxn>
                <a:cxn ang="0">
                  <a:pos x="1444" y="1390"/>
                </a:cxn>
                <a:cxn ang="0">
                  <a:pos x="1400" y="1529"/>
                </a:cxn>
                <a:cxn ang="0">
                  <a:pos x="1339" y="1662"/>
                </a:cxn>
                <a:cxn ang="0">
                  <a:pos x="1267" y="1784"/>
                </a:cxn>
                <a:cxn ang="0">
                  <a:pos x="1187" y="1898"/>
                </a:cxn>
                <a:cxn ang="0">
                  <a:pos x="1102" y="2002"/>
                </a:cxn>
                <a:cxn ang="0">
                  <a:pos x="1019" y="2094"/>
                </a:cxn>
                <a:cxn ang="0">
                  <a:pos x="939" y="2174"/>
                </a:cxn>
                <a:cxn ang="0">
                  <a:pos x="866" y="2239"/>
                </a:cxn>
                <a:cxn ang="0">
                  <a:pos x="806" y="2290"/>
                </a:cxn>
                <a:cxn ang="0">
                  <a:pos x="763" y="2325"/>
                </a:cxn>
                <a:cxn ang="0">
                  <a:pos x="739" y="2343"/>
                </a:cxn>
                <a:cxn ang="0">
                  <a:pos x="732" y="2343"/>
                </a:cxn>
                <a:cxn ang="0">
                  <a:pos x="709" y="2325"/>
                </a:cxn>
                <a:cxn ang="0">
                  <a:pos x="665" y="2290"/>
                </a:cxn>
                <a:cxn ang="0">
                  <a:pos x="604" y="2239"/>
                </a:cxn>
                <a:cxn ang="0">
                  <a:pos x="532" y="2174"/>
                </a:cxn>
                <a:cxn ang="0">
                  <a:pos x="452" y="2094"/>
                </a:cxn>
                <a:cxn ang="0">
                  <a:pos x="367" y="2002"/>
                </a:cxn>
                <a:cxn ang="0">
                  <a:pos x="284" y="1898"/>
                </a:cxn>
                <a:cxn ang="0">
                  <a:pos x="204" y="1784"/>
                </a:cxn>
                <a:cxn ang="0">
                  <a:pos x="131" y="1662"/>
                </a:cxn>
                <a:cxn ang="0">
                  <a:pos x="71" y="1529"/>
                </a:cxn>
                <a:cxn ang="0">
                  <a:pos x="27" y="1390"/>
                </a:cxn>
                <a:cxn ang="0">
                  <a:pos x="4" y="1246"/>
                </a:cxn>
                <a:cxn ang="0">
                  <a:pos x="4" y="1098"/>
                </a:cxn>
                <a:cxn ang="0">
                  <a:pos x="27" y="954"/>
                </a:cxn>
                <a:cxn ang="0">
                  <a:pos x="71" y="815"/>
                </a:cxn>
                <a:cxn ang="0">
                  <a:pos x="131" y="684"/>
                </a:cxn>
                <a:cxn ang="0">
                  <a:pos x="204" y="560"/>
                </a:cxn>
                <a:cxn ang="0">
                  <a:pos x="284" y="446"/>
                </a:cxn>
                <a:cxn ang="0">
                  <a:pos x="367" y="343"/>
                </a:cxn>
                <a:cxn ang="0">
                  <a:pos x="452" y="251"/>
                </a:cxn>
                <a:cxn ang="0">
                  <a:pos x="532" y="170"/>
                </a:cxn>
                <a:cxn ang="0">
                  <a:pos x="604" y="105"/>
                </a:cxn>
                <a:cxn ang="0">
                  <a:pos x="665" y="55"/>
                </a:cxn>
                <a:cxn ang="0">
                  <a:pos x="709" y="19"/>
                </a:cxn>
                <a:cxn ang="0">
                  <a:pos x="732" y="1"/>
                </a:cxn>
                <a:cxn ang="0">
                  <a:pos x="739" y="1"/>
                </a:cxn>
                <a:cxn ang="0">
                  <a:pos x="763" y="19"/>
                </a:cxn>
                <a:cxn ang="0">
                  <a:pos x="806" y="55"/>
                </a:cxn>
                <a:cxn ang="0">
                  <a:pos x="866" y="105"/>
                </a:cxn>
                <a:cxn ang="0">
                  <a:pos x="939" y="170"/>
                </a:cxn>
                <a:cxn ang="0">
                  <a:pos x="1019" y="251"/>
                </a:cxn>
                <a:cxn ang="0">
                  <a:pos x="1102" y="343"/>
                </a:cxn>
                <a:cxn ang="0">
                  <a:pos x="1187" y="446"/>
                </a:cxn>
                <a:cxn ang="0">
                  <a:pos x="1267" y="560"/>
                </a:cxn>
                <a:cxn ang="0">
                  <a:pos x="1339" y="684"/>
                </a:cxn>
                <a:cxn ang="0">
                  <a:pos x="1400" y="815"/>
                </a:cxn>
                <a:cxn ang="0">
                  <a:pos x="1444" y="954"/>
                </a:cxn>
                <a:cxn ang="0">
                  <a:pos x="1467" y="1098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0">
                  <a:srgbClr val="F68426">
                    <a:lumMod val="60000"/>
                    <a:lumOff val="40000"/>
                  </a:srgbClr>
                </a:gs>
                <a:gs pos="100000">
                  <a:srgbClr val="F68426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ysClr val="window" lastClr="CDE7D0"/>
                </a:solidFill>
                <a:latin typeface="Calibri"/>
                <a:ea typeface="微软雅黑" pitchFamily="34" charset="-122"/>
              </a:endParaRPr>
            </a:p>
          </p:txBody>
        </p:sp>
        <p:sp>
          <p:nvSpPr>
            <p:cNvPr id="33" name="Freeform 4"/>
            <p:cNvSpPr>
              <a:spLocks/>
            </p:cNvSpPr>
            <p:nvPr/>
          </p:nvSpPr>
          <p:spPr bwMode="gray">
            <a:xfrm rot="-46326947">
              <a:off x="3396213" y="3483273"/>
              <a:ext cx="1978025" cy="3159125"/>
            </a:xfrm>
            <a:custGeom>
              <a:avLst/>
              <a:gdLst/>
              <a:ahLst/>
              <a:cxnLst>
                <a:cxn ang="0">
                  <a:pos x="1467" y="1246"/>
                </a:cxn>
                <a:cxn ang="0">
                  <a:pos x="1444" y="1390"/>
                </a:cxn>
                <a:cxn ang="0">
                  <a:pos x="1400" y="1529"/>
                </a:cxn>
                <a:cxn ang="0">
                  <a:pos x="1339" y="1662"/>
                </a:cxn>
                <a:cxn ang="0">
                  <a:pos x="1267" y="1784"/>
                </a:cxn>
                <a:cxn ang="0">
                  <a:pos x="1187" y="1898"/>
                </a:cxn>
                <a:cxn ang="0">
                  <a:pos x="1102" y="2002"/>
                </a:cxn>
                <a:cxn ang="0">
                  <a:pos x="1019" y="2094"/>
                </a:cxn>
                <a:cxn ang="0">
                  <a:pos x="939" y="2174"/>
                </a:cxn>
                <a:cxn ang="0">
                  <a:pos x="866" y="2239"/>
                </a:cxn>
                <a:cxn ang="0">
                  <a:pos x="806" y="2290"/>
                </a:cxn>
                <a:cxn ang="0">
                  <a:pos x="763" y="2325"/>
                </a:cxn>
                <a:cxn ang="0">
                  <a:pos x="739" y="2343"/>
                </a:cxn>
                <a:cxn ang="0">
                  <a:pos x="732" y="2343"/>
                </a:cxn>
                <a:cxn ang="0">
                  <a:pos x="709" y="2325"/>
                </a:cxn>
                <a:cxn ang="0">
                  <a:pos x="665" y="2290"/>
                </a:cxn>
                <a:cxn ang="0">
                  <a:pos x="604" y="2239"/>
                </a:cxn>
                <a:cxn ang="0">
                  <a:pos x="532" y="2174"/>
                </a:cxn>
                <a:cxn ang="0">
                  <a:pos x="452" y="2094"/>
                </a:cxn>
                <a:cxn ang="0">
                  <a:pos x="367" y="2002"/>
                </a:cxn>
                <a:cxn ang="0">
                  <a:pos x="284" y="1898"/>
                </a:cxn>
                <a:cxn ang="0">
                  <a:pos x="204" y="1784"/>
                </a:cxn>
                <a:cxn ang="0">
                  <a:pos x="131" y="1662"/>
                </a:cxn>
                <a:cxn ang="0">
                  <a:pos x="71" y="1529"/>
                </a:cxn>
                <a:cxn ang="0">
                  <a:pos x="27" y="1390"/>
                </a:cxn>
                <a:cxn ang="0">
                  <a:pos x="4" y="1246"/>
                </a:cxn>
                <a:cxn ang="0">
                  <a:pos x="4" y="1098"/>
                </a:cxn>
                <a:cxn ang="0">
                  <a:pos x="27" y="954"/>
                </a:cxn>
                <a:cxn ang="0">
                  <a:pos x="71" y="815"/>
                </a:cxn>
                <a:cxn ang="0">
                  <a:pos x="131" y="684"/>
                </a:cxn>
                <a:cxn ang="0">
                  <a:pos x="204" y="560"/>
                </a:cxn>
                <a:cxn ang="0">
                  <a:pos x="284" y="446"/>
                </a:cxn>
                <a:cxn ang="0">
                  <a:pos x="367" y="343"/>
                </a:cxn>
                <a:cxn ang="0">
                  <a:pos x="452" y="251"/>
                </a:cxn>
                <a:cxn ang="0">
                  <a:pos x="532" y="170"/>
                </a:cxn>
                <a:cxn ang="0">
                  <a:pos x="604" y="105"/>
                </a:cxn>
                <a:cxn ang="0">
                  <a:pos x="665" y="55"/>
                </a:cxn>
                <a:cxn ang="0">
                  <a:pos x="709" y="19"/>
                </a:cxn>
                <a:cxn ang="0">
                  <a:pos x="732" y="1"/>
                </a:cxn>
                <a:cxn ang="0">
                  <a:pos x="739" y="1"/>
                </a:cxn>
                <a:cxn ang="0">
                  <a:pos x="763" y="19"/>
                </a:cxn>
                <a:cxn ang="0">
                  <a:pos x="806" y="55"/>
                </a:cxn>
                <a:cxn ang="0">
                  <a:pos x="866" y="105"/>
                </a:cxn>
                <a:cxn ang="0">
                  <a:pos x="939" y="170"/>
                </a:cxn>
                <a:cxn ang="0">
                  <a:pos x="1019" y="251"/>
                </a:cxn>
                <a:cxn ang="0">
                  <a:pos x="1102" y="343"/>
                </a:cxn>
                <a:cxn ang="0">
                  <a:pos x="1187" y="446"/>
                </a:cxn>
                <a:cxn ang="0">
                  <a:pos x="1267" y="560"/>
                </a:cxn>
                <a:cxn ang="0">
                  <a:pos x="1339" y="684"/>
                </a:cxn>
                <a:cxn ang="0">
                  <a:pos x="1400" y="815"/>
                </a:cxn>
                <a:cxn ang="0">
                  <a:pos x="1444" y="954"/>
                </a:cxn>
                <a:cxn ang="0">
                  <a:pos x="1467" y="1098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0">
                  <a:srgbClr val="C00000">
                    <a:lumMod val="60000"/>
                    <a:lumOff val="40000"/>
                  </a:srgbClr>
                </a:gs>
                <a:gs pos="100000">
                  <a:srgbClr val="C0000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ysClr val="window" lastClr="CDE7D0"/>
                </a:solidFill>
                <a:latin typeface="Calibri"/>
                <a:ea typeface="微软雅黑" pitchFamily="34" charset="-122"/>
              </a:endParaRPr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ltGray">
            <a:xfrm rot="-46246289">
              <a:off x="862563" y="1265536"/>
              <a:ext cx="1978025" cy="3159125"/>
            </a:xfrm>
            <a:custGeom>
              <a:avLst/>
              <a:gdLst/>
              <a:ahLst/>
              <a:cxnLst>
                <a:cxn ang="0">
                  <a:pos x="1467" y="1246"/>
                </a:cxn>
                <a:cxn ang="0">
                  <a:pos x="1444" y="1390"/>
                </a:cxn>
                <a:cxn ang="0">
                  <a:pos x="1400" y="1529"/>
                </a:cxn>
                <a:cxn ang="0">
                  <a:pos x="1339" y="1662"/>
                </a:cxn>
                <a:cxn ang="0">
                  <a:pos x="1267" y="1784"/>
                </a:cxn>
                <a:cxn ang="0">
                  <a:pos x="1187" y="1898"/>
                </a:cxn>
                <a:cxn ang="0">
                  <a:pos x="1102" y="2002"/>
                </a:cxn>
                <a:cxn ang="0">
                  <a:pos x="1019" y="2094"/>
                </a:cxn>
                <a:cxn ang="0">
                  <a:pos x="939" y="2174"/>
                </a:cxn>
                <a:cxn ang="0">
                  <a:pos x="866" y="2239"/>
                </a:cxn>
                <a:cxn ang="0">
                  <a:pos x="806" y="2290"/>
                </a:cxn>
                <a:cxn ang="0">
                  <a:pos x="763" y="2325"/>
                </a:cxn>
                <a:cxn ang="0">
                  <a:pos x="739" y="2343"/>
                </a:cxn>
                <a:cxn ang="0">
                  <a:pos x="732" y="2343"/>
                </a:cxn>
                <a:cxn ang="0">
                  <a:pos x="709" y="2325"/>
                </a:cxn>
                <a:cxn ang="0">
                  <a:pos x="665" y="2290"/>
                </a:cxn>
                <a:cxn ang="0">
                  <a:pos x="604" y="2239"/>
                </a:cxn>
                <a:cxn ang="0">
                  <a:pos x="532" y="2174"/>
                </a:cxn>
                <a:cxn ang="0">
                  <a:pos x="452" y="2094"/>
                </a:cxn>
                <a:cxn ang="0">
                  <a:pos x="367" y="2002"/>
                </a:cxn>
                <a:cxn ang="0">
                  <a:pos x="284" y="1898"/>
                </a:cxn>
                <a:cxn ang="0">
                  <a:pos x="204" y="1784"/>
                </a:cxn>
                <a:cxn ang="0">
                  <a:pos x="131" y="1662"/>
                </a:cxn>
                <a:cxn ang="0">
                  <a:pos x="71" y="1529"/>
                </a:cxn>
                <a:cxn ang="0">
                  <a:pos x="27" y="1390"/>
                </a:cxn>
                <a:cxn ang="0">
                  <a:pos x="4" y="1246"/>
                </a:cxn>
                <a:cxn ang="0">
                  <a:pos x="4" y="1098"/>
                </a:cxn>
                <a:cxn ang="0">
                  <a:pos x="27" y="954"/>
                </a:cxn>
                <a:cxn ang="0">
                  <a:pos x="71" y="815"/>
                </a:cxn>
                <a:cxn ang="0">
                  <a:pos x="131" y="684"/>
                </a:cxn>
                <a:cxn ang="0">
                  <a:pos x="204" y="560"/>
                </a:cxn>
                <a:cxn ang="0">
                  <a:pos x="284" y="446"/>
                </a:cxn>
                <a:cxn ang="0">
                  <a:pos x="367" y="343"/>
                </a:cxn>
                <a:cxn ang="0">
                  <a:pos x="452" y="251"/>
                </a:cxn>
                <a:cxn ang="0">
                  <a:pos x="532" y="170"/>
                </a:cxn>
                <a:cxn ang="0">
                  <a:pos x="604" y="105"/>
                </a:cxn>
                <a:cxn ang="0">
                  <a:pos x="665" y="55"/>
                </a:cxn>
                <a:cxn ang="0">
                  <a:pos x="709" y="19"/>
                </a:cxn>
                <a:cxn ang="0">
                  <a:pos x="732" y="1"/>
                </a:cxn>
                <a:cxn ang="0">
                  <a:pos x="739" y="1"/>
                </a:cxn>
                <a:cxn ang="0">
                  <a:pos x="763" y="19"/>
                </a:cxn>
                <a:cxn ang="0">
                  <a:pos x="806" y="55"/>
                </a:cxn>
                <a:cxn ang="0">
                  <a:pos x="866" y="105"/>
                </a:cxn>
                <a:cxn ang="0">
                  <a:pos x="939" y="170"/>
                </a:cxn>
                <a:cxn ang="0">
                  <a:pos x="1019" y="251"/>
                </a:cxn>
                <a:cxn ang="0">
                  <a:pos x="1102" y="343"/>
                </a:cxn>
                <a:cxn ang="0">
                  <a:pos x="1187" y="446"/>
                </a:cxn>
                <a:cxn ang="0">
                  <a:pos x="1267" y="560"/>
                </a:cxn>
                <a:cxn ang="0">
                  <a:pos x="1339" y="684"/>
                </a:cxn>
                <a:cxn ang="0">
                  <a:pos x="1400" y="815"/>
                </a:cxn>
                <a:cxn ang="0">
                  <a:pos x="1444" y="954"/>
                </a:cxn>
                <a:cxn ang="0">
                  <a:pos x="1467" y="1098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CDE7D0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gray">
            <a:xfrm>
              <a:off x="2278613" y="3137198"/>
              <a:ext cx="1647825" cy="1647825"/>
            </a:xfrm>
            <a:prstGeom prst="ellipse">
              <a:avLst/>
            </a:prstGeom>
            <a:solidFill>
              <a:sysClr val="window" lastClr="CDE7D0">
                <a:alpha val="50195"/>
              </a:sys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E:\仝德志文件，勿删！\03-参考文档\！PPT图片及版面资源\06-PPT精选插图\04-图标\12A88677B1352C306D6B7E9CD0A736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72" y="5176296"/>
            <a:ext cx="1681728" cy="16817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111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上周工作计划及完成情况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请用深红色字体标出重点工作）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2" y="928670"/>
          <a:ext cx="9143998" cy="58840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2085"/>
                <a:gridCol w="1844167"/>
                <a:gridCol w="2818219"/>
                <a:gridCol w="1100637"/>
                <a:gridCol w="2458890"/>
              </a:tblGrid>
              <a:tr h="628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工作类型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工作项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工作内容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计划完成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时间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实际完成情况及滞后原因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493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项目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QA</a:t>
                      </a: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工作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发布项目审计及流程符合度汇报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周五发布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个在研项目的审计报告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2014-05-10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完成。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70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项目辅导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对新项目经理</a:t>
                      </a:r>
                      <a:r>
                        <a:rPr lang="en-US" altLang="zh-CN" sz="1200" dirty="0" smtClean="0"/>
                        <a:t>XXX</a:t>
                      </a:r>
                      <a:r>
                        <a:rPr lang="zh-CN" altLang="en-US" sz="1200" dirty="0" smtClean="0"/>
                        <a:t>进行流程辅导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（例行辅导或答疑不用写）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参加项目会议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列出主要评审会及重点项目的会议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（例行会议不用写）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非项目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QA</a:t>
                      </a: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工作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创建组织资产库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样例库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2014-05-10</a:t>
                      </a:r>
                      <a:endParaRPr lang="zh-CN" altLang="en-US" sz="12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未完成。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XXX</a:t>
                      </a:r>
                      <a:r>
                        <a:rPr lang="zh-CN" altLang="en-US" sz="1200" b="0" dirty="0" smtClean="0">
                          <a:solidFill>
                            <a:srgbClr val="C00000"/>
                          </a:solidFill>
                        </a:rPr>
                        <a:t>未开始或进行中。原因：本周临时增加“创建运维流程”的任务</a:t>
                      </a:r>
                    </a:p>
                  </a:txBody>
                  <a:tcPr anchor="ctr"/>
                </a:tc>
              </a:tr>
              <a:tr h="628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非项目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非项目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其他临时事项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628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其他临时事项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其他临时事项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-32" y="714356"/>
            <a:ext cx="5286412" cy="13648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00694" y="714356"/>
            <a:ext cx="3643306" cy="1588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user\Desktop\xpic55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82" y="3235648"/>
            <a:ext cx="975360" cy="6527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仝德志文件，勿删！\03-参考文档\！PPT图片及版面资源\06-PPT精选插图\12-标签\绿色花纹边框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5500702"/>
            <a:ext cx="2293334" cy="13371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0" y="928670"/>
          <a:ext cx="9143999" cy="592933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53144"/>
                <a:gridCol w="1741713"/>
                <a:gridCol w="525076"/>
                <a:gridCol w="691563"/>
                <a:gridCol w="537882"/>
                <a:gridCol w="2418336"/>
                <a:gridCol w="2576285"/>
              </a:tblGrid>
              <a:tr h="6461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所属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开发部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项目类型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项目阶段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项目经理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项目主要问题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项目主要风险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84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B6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国泰安数字化教学平台</a:t>
                      </a:r>
                      <a:r>
                        <a:rPr lang="en-US" altLang="zh-CN" sz="1200" dirty="0" smtClean="0"/>
                        <a:t>_</a:t>
                      </a:r>
                      <a:r>
                        <a:rPr lang="zh-CN" altLang="en-US" sz="1200" dirty="0" smtClean="0"/>
                        <a:t>职教版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V1.1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普通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需求分析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陈鹏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项目结项后项目组多次私自修改发布版本并替换发布基线，导致发布基线与产品库中的发布包不一致。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无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24111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24111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24111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646165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24111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24111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646165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24111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111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上周项目过程质量情况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请用深红色字体标出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重点跟进项目）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32" y="714356"/>
            <a:ext cx="5286412" cy="13648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00694" y="714356"/>
            <a:ext cx="3643306" cy="1588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Teliss_Tong\Copy\定期备份\工作备份\！PPT图片及版面资源\06-PPT精选插图\04-图标\西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744" y="5039128"/>
            <a:ext cx="2533288" cy="1818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0" y="928670"/>
          <a:ext cx="9143999" cy="545345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6159"/>
                <a:gridCol w="2493219"/>
                <a:gridCol w="3373332"/>
                <a:gridCol w="1621289"/>
              </a:tblGrid>
              <a:tr h="628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工作类型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工作项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工作内容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计划完成</a:t>
                      </a:r>
                      <a:endParaRPr lang="en-US" altLang="zh-CN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时间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493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C00000"/>
                          </a:solidFill>
                        </a:rPr>
                        <a:t>项目</a:t>
                      </a:r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</a:rPr>
                        <a:t>QA</a:t>
                      </a:r>
                      <a:r>
                        <a:rPr lang="zh-CN" altLang="en-US" sz="1200" dirty="0" smtClean="0">
                          <a:solidFill>
                            <a:srgbClr val="C00000"/>
                          </a:solidFill>
                        </a:rPr>
                        <a:t>工作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C00000"/>
                          </a:solidFill>
                        </a:rPr>
                        <a:t>发布项目审计及流程符合度汇报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</a:rPr>
                        <a:t>2014-10-20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70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项目辅导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参加项目会议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C00000"/>
                          </a:solidFill>
                        </a:rPr>
                        <a:t>非项目</a:t>
                      </a:r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</a:rPr>
                        <a:t>QA</a:t>
                      </a:r>
                      <a:r>
                        <a:rPr lang="zh-CN" altLang="en-US" sz="1200" dirty="0" smtClean="0">
                          <a:solidFill>
                            <a:srgbClr val="C00000"/>
                          </a:solidFill>
                        </a:rPr>
                        <a:t>工作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C00000"/>
                          </a:solidFill>
                        </a:rPr>
                        <a:t>创建组织资产库</a:t>
                      </a:r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C00000"/>
                          </a:solidFill>
                        </a:rPr>
                        <a:t>样例库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628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非项目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非项目</a:t>
                      </a:r>
                      <a:r>
                        <a:rPr lang="en-US" altLang="zh-CN" sz="1200" dirty="0" smtClean="0"/>
                        <a:t>QA</a:t>
                      </a:r>
                      <a:r>
                        <a:rPr lang="zh-CN" altLang="en-US" sz="1200" dirty="0" smtClean="0"/>
                        <a:t>工作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其他临时事项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628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其他临时事项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509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其他临时事项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111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本周工作计划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请用深红色字体标出重点工作）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32" y="714356"/>
            <a:ext cx="5286412" cy="13648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00694" y="714356"/>
            <a:ext cx="3643306" cy="1588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仝德志文件，勿删！\03-参考文档\！PPT图片及版面资源\06-PPT精选插图\04-图标\215614579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9657"/>
          <a:stretch/>
        </p:blipFill>
        <p:spPr bwMode="auto">
          <a:xfrm>
            <a:off x="6941112" y="4419624"/>
            <a:ext cx="2202920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纠结的问题或需协助的事项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XXXX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工作建议或心得</a:t>
            </a:r>
            <a:r>
              <a:rPr lang="en-US" altLang="zh-CN" dirty="0" smtClean="0"/>
              <a:t>/</a:t>
            </a:r>
            <a:r>
              <a:rPr lang="zh-CN" altLang="en-US" dirty="0" smtClean="0"/>
              <a:t>经验分享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XXXX</a:t>
            </a:r>
          </a:p>
          <a:p>
            <a:pPr>
              <a:buNone/>
            </a:pPr>
            <a:r>
              <a:rPr lang="zh-CN" altLang="en-US" i="1" dirty="0" smtClean="0">
                <a:solidFill>
                  <a:srgbClr val="00B0F0"/>
                </a:solidFill>
              </a:rPr>
              <a:t>本页可以选择性填写</a:t>
            </a:r>
            <a:endParaRPr lang="zh-CN" altLang="en-US" i="1" dirty="0">
              <a:solidFill>
                <a:srgbClr val="00B0F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111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其他事项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请用深红色字体标出重点工作）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32" y="714356"/>
            <a:ext cx="5286412" cy="13648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00694" y="714356"/>
            <a:ext cx="3643306" cy="1588"/>
          </a:xfrm>
          <a:prstGeom prst="line">
            <a:avLst/>
          </a:prstGeom>
          <a:ln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周报">
  <a:themeElements>
    <a:clrScheme name="Office">
      <a:dk1>
        <a:sysClr val="windowText" lastClr="000000"/>
      </a:dk1>
      <a:lt1>
        <a:sysClr val="window" lastClr="CDE7D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周报</Template>
  <TotalTime>135</TotalTime>
  <Words>344</Words>
  <PresentationFormat>全屏显示(4:3)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周报</vt:lpstr>
      <vt:lpstr>幻灯片 1</vt:lpstr>
      <vt:lpstr>上周工作计划及完成情况(请用深红色字体标出重点工作）</vt:lpstr>
      <vt:lpstr>上周项目过程质量情况(请用深红色字体标出重点跟进项目）</vt:lpstr>
      <vt:lpstr>本周工作计划(请用深红色字体标出重点工作）</vt:lpstr>
      <vt:lpstr>其他事项(请用深红色字体标出重点工作）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huangsl</cp:lastModifiedBy>
  <cp:revision>37</cp:revision>
  <dcterms:modified xsi:type="dcterms:W3CDTF">2014-05-15T03:31:40Z</dcterms:modified>
</cp:coreProperties>
</file>