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7" r:id="rId2"/>
    <p:sldId id="259" r:id="rId3"/>
    <p:sldId id="261" r:id="rId4"/>
    <p:sldId id="287" r:id="rId5"/>
    <p:sldId id="262" r:id="rId6"/>
    <p:sldId id="278" r:id="rId7"/>
    <p:sldId id="279" r:id="rId8"/>
    <p:sldId id="282" r:id="rId9"/>
    <p:sldId id="280" r:id="rId10"/>
    <p:sldId id="283" r:id="rId11"/>
    <p:sldId id="281" r:id="rId12"/>
    <p:sldId id="286" r:id="rId13"/>
    <p:sldId id="284" r:id="rId14"/>
    <p:sldId id="285"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3D3E"/>
    <a:srgbClr val="C30D23"/>
    <a:srgbClr val="CA692C"/>
    <a:srgbClr val="EF9C07"/>
    <a:srgbClr val="F7921D"/>
    <a:srgbClr val="39B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4" autoAdjust="0"/>
    <p:restoredTop sz="94660"/>
  </p:normalViewPr>
  <p:slideViewPr>
    <p:cSldViewPr snapToGrid="0" showGuides="1">
      <p:cViewPr varScale="1">
        <p:scale>
          <a:sx n="108" d="100"/>
          <a:sy n="108" d="100"/>
        </p:scale>
        <p:origin x="-966"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B4752-5B52-49AC-A95B-6183842F1C64}" type="datetimeFigureOut">
              <a:rPr lang="zh-CN" altLang="en-US" smtClean="0"/>
              <a:t>2017/3/17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AF2F4-8C19-4F2D-9051-7E123E3C8168}" type="slidenum">
              <a:rPr lang="zh-CN" altLang="en-US" smtClean="0"/>
              <a:t>‹#›</a:t>
            </a:fld>
            <a:endParaRPr lang="zh-CN" altLang="en-US"/>
          </a:p>
        </p:txBody>
      </p:sp>
    </p:spTree>
    <p:extLst>
      <p:ext uri="{BB962C8B-B14F-4D97-AF65-F5344CB8AC3E}">
        <p14:creationId xmlns:p14="http://schemas.microsoft.com/office/powerpoint/2010/main" val="648377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5FF8B-D109-402F-A314-F4B6FDF00253}" type="slidenum">
              <a:rPr lang="zh-CN" altLang="en-US" smtClean="0"/>
              <a:t>1</a:t>
            </a:fld>
            <a:endParaRPr lang="zh-CN" altLang="en-US"/>
          </a:p>
        </p:txBody>
      </p:sp>
    </p:spTree>
    <p:extLst>
      <p:ext uri="{BB962C8B-B14F-4D97-AF65-F5344CB8AC3E}">
        <p14:creationId xmlns:p14="http://schemas.microsoft.com/office/powerpoint/2010/main" val="871477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21686"/>
          <a:stretch/>
        </p:blipFill>
        <p:spPr>
          <a:xfrm>
            <a:off x="946312" y="465871"/>
            <a:ext cx="10511457" cy="5410246"/>
          </a:xfrm>
          <a:prstGeom prst="rect">
            <a:avLst/>
          </a:prstGeom>
        </p:spPr>
      </p:pic>
      <p:sp>
        <p:nvSpPr>
          <p:cNvPr id="8" name="矩形 7"/>
          <p:cNvSpPr/>
          <p:nvPr userDrawn="1"/>
        </p:nvSpPr>
        <p:spPr>
          <a:xfrm>
            <a:off x="0" y="0"/>
            <a:ext cx="12192000" cy="687188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692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18" name="文本占位符 17"/>
          <p:cNvSpPr>
            <a:spLocks noGrp="1"/>
          </p:cNvSpPr>
          <p:nvPr>
            <p:ph type="body" sz="quarter" idx="11" hasCustomPrompt="1"/>
          </p:nvPr>
        </p:nvSpPr>
        <p:spPr>
          <a:xfrm>
            <a:off x="637697" y="1055162"/>
            <a:ext cx="10851748" cy="348189"/>
          </a:xfrm>
          <a:prstGeom prst="rect">
            <a:avLst/>
          </a:prstGeom>
        </p:spPr>
        <p:txBody>
          <a:bodyPr/>
          <a:lstStyle>
            <a:lvl1pPr marL="0" indent="0">
              <a:buNone/>
              <a:defRPr lang="zh-CN" altLang="en-US" sz="2000" b="1" kern="1200" dirty="0" smtClean="0">
                <a:solidFill>
                  <a:srgbClr val="EF9C07"/>
                </a:solidFill>
                <a:latin typeface="微软雅黑" panose="020B0503020204020204" pitchFamily="34" charset="-122"/>
                <a:ea typeface="微软雅黑" panose="020B0503020204020204" pitchFamily="34" charset="-122"/>
                <a:cs typeface="+mn-cs"/>
              </a:defRPr>
            </a:lvl1pPr>
            <a:lvl2pPr marL="534327" indent="0" algn="l">
              <a:buNone/>
              <a:defRPr sz="1731" b="1">
                <a:solidFill>
                  <a:srgbClr val="E74E09"/>
                </a:solidFill>
                <a:latin typeface="微软雅黑" panose="020B0503020204020204" pitchFamily="34" charset="-122"/>
                <a:ea typeface="微软雅黑" panose="020B0503020204020204" pitchFamily="34" charset="-122"/>
              </a:defRPr>
            </a:lvl2pPr>
          </a:lstStyle>
          <a:p>
            <a:pPr lvl="0"/>
            <a:r>
              <a:rPr lang="zh-CN" altLang="en-US" dirty="0" smtClean="0"/>
              <a:t>此文本框为标题，默认为</a:t>
            </a:r>
            <a:r>
              <a:rPr lang="en-US" altLang="zh-CN" dirty="0" smtClean="0"/>
              <a:t>20</a:t>
            </a:r>
            <a:r>
              <a:rPr lang="zh-CN" altLang="en-US" dirty="0" smtClean="0"/>
              <a:t>号微软雅黑字符，可以根据实际需要自行更改。</a:t>
            </a:r>
            <a:endParaRPr lang="en-US" altLang="zh-CN" dirty="0" smtClean="0"/>
          </a:p>
        </p:txBody>
      </p:sp>
      <p:grpSp>
        <p:nvGrpSpPr>
          <p:cNvPr id="13" name="组合 12"/>
          <p:cNvGrpSpPr/>
          <p:nvPr userDrawn="1"/>
        </p:nvGrpSpPr>
        <p:grpSpPr>
          <a:xfrm>
            <a:off x="0" y="6442944"/>
            <a:ext cx="12192001" cy="428940"/>
            <a:chOff x="0" y="4727666"/>
            <a:chExt cx="12192001" cy="2144219"/>
          </a:xfrm>
        </p:grpSpPr>
        <p:sp>
          <p:nvSpPr>
            <p:cNvPr id="22" name="矩形 21"/>
            <p:cNvSpPr/>
            <p:nvPr/>
          </p:nvSpPr>
          <p:spPr>
            <a:xfrm>
              <a:off x="8134350" y="6502449"/>
              <a:ext cx="4057650" cy="36943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044414" y="4727666"/>
              <a:ext cx="9147587" cy="1774772"/>
            </a:xfrm>
            <a:prstGeom prst="rect">
              <a:avLst/>
            </a:prstGeom>
            <a:solidFill>
              <a:srgbClr val="F7B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6502449"/>
              <a:ext cx="8134350" cy="369436"/>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a:off x="419884" y="6472307"/>
            <a:ext cx="2398620" cy="204072"/>
            <a:chOff x="239699" y="6234235"/>
            <a:chExt cx="3975885" cy="338263"/>
          </a:xfrm>
        </p:grpSpPr>
        <p:grpSp>
          <p:nvGrpSpPr>
            <p:cNvPr id="16" name="组合 15"/>
            <p:cNvGrpSpPr/>
            <p:nvPr/>
          </p:nvGrpSpPr>
          <p:grpSpPr>
            <a:xfrm>
              <a:off x="2045679" y="6310388"/>
              <a:ext cx="2169905" cy="261424"/>
              <a:chOff x="2045679" y="6310388"/>
              <a:chExt cx="2169905" cy="261424"/>
            </a:xfrm>
          </p:grpSpPr>
          <p:sp>
            <p:nvSpPr>
              <p:cNvPr id="20" name="文本框 19"/>
              <p:cNvSpPr txBox="1">
                <a:spLocks/>
              </p:cNvSpPr>
              <p:nvPr/>
            </p:nvSpPr>
            <p:spPr>
              <a:xfrm>
                <a:off x="2045679" y="6310388"/>
                <a:ext cx="2150454" cy="130745"/>
              </a:xfrm>
              <a:custGeom>
                <a:avLst/>
                <a:gdLst/>
                <a:ahLst/>
                <a:cxnLst/>
                <a:rect l="l" t="t" r="r" b="b"/>
                <a:pathLst>
                  <a:path w="2150454" h="130745">
                    <a:moveTo>
                      <a:pt x="505067" y="94803"/>
                    </a:moveTo>
                    <a:cubicBezTo>
                      <a:pt x="520694" y="99578"/>
                      <a:pt x="535496" y="104483"/>
                      <a:pt x="549473" y="109519"/>
                    </a:cubicBezTo>
                    <a:lnTo>
                      <a:pt x="544785" y="119285"/>
                    </a:lnTo>
                    <a:cubicBezTo>
                      <a:pt x="530634" y="113295"/>
                      <a:pt x="516049" y="107782"/>
                      <a:pt x="501030" y="102747"/>
                    </a:cubicBezTo>
                    <a:close/>
                    <a:moveTo>
                      <a:pt x="483319" y="94803"/>
                    </a:moveTo>
                    <a:cubicBezTo>
                      <a:pt x="484014" y="98276"/>
                      <a:pt x="484752" y="101184"/>
                      <a:pt x="485533" y="103528"/>
                    </a:cubicBezTo>
                    <a:cubicBezTo>
                      <a:pt x="467649" y="108824"/>
                      <a:pt x="452673" y="113382"/>
                      <a:pt x="440605" y="117202"/>
                    </a:cubicBezTo>
                    <a:lnTo>
                      <a:pt x="437350" y="107826"/>
                    </a:lnTo>
                    <a:cubicBezTo>
                      <a:pt x="450546" y="104527"/>
                      <a:pt x="465869" y="100186"/>
                      <a:pt x="483319" y="94803"/>
                    </a:cubicBezTo>
                    <a:close/>
                    <a:moveTo>
                      <a:pt x="895164" y="86990"/>
                    </a:moveTo>
                    <a:lnTo>
                      <a:pt x="895164" y="98059"/>
                    </a:lnTo>
                    <a:lnTo>
                      <a:pt x="968090" y="98059"/>
                    </a:lnTo>
                    <a:lnTo>
                      <a:pt x="968090" y="86990"/>
                    </a:lnTo>
                    <a:close/>
                    <a:moveTo>
                      <a:pt x="1636793" y="75270"/>
                    </a:moveTo>
                    <a:lnTo>
                      <a:pt x="1636793" y="90897"/>
                    </a:lnTo>
                    <a:lnTo>
                      <a:pt x="1702426" y="90897"/>
                    </a:lnTo>
                    <a:lnTo>
                      <a:pt x="1702426" y="75270"/>
                    </a:lnTo>
                    <a:close/>
                    <a:moveTo>
                      <a:pt x="18361" y="73577"/>
                    </a:moveTo>
                    <a:cubicBezTo>
                      <a:pt x="22008" y="75226"/>
                      <a:pt x="25567" y="76745"/>
                      <a:pt x="29040" y="78135"/>
                    </a:cubicBezTo>
                    <a:cubicBezTo>
                      <a:pt x="24959" y="92286"/>
                      <a:pt x="19881" y="108954"/>
                      <a:pt x="13803" y="128141"/>
                    </a:cubicBezTo>
                    <a:lnTo>
                      <a:pt x="2734" y="123974"/>
                    </a:lnTo>
                    <a:cubicBezTo>
                      <a:pt x="8812" y="107739"/>
                      <a:pt x="14021" y="90940"/>
                      <a:pt x="18361" y="73577"/>
                    </a:cubicBezTo>
                    <a:close/>
                    <a:moveTo>
                      <a:pt x="1376679" y="71102"/>
                    </a:moveTo>
                    <a:cubicBezTo>
                      <a:pt x="1380195" y="81347"/>
                      <a:pt x="1385859" y="90093"/>
                      <a:pt x="1393673" y="97343"/>
                    </a:cubicBezTo>
                    <a:cubicBezTo>
                      <a:pt x="1401617" y="89616"/>
                      <a:pt x="1407368" y="80869"/>
                      <a:pt x="1410928" y="71102"/>
                    </a:cubicBezTo>
                    <a:close/>
                    <a:moveTo>
                      <a:pt x="369094" y="68237"/>
                    </a:moveTo>
                    <a:cubicBezTo>
                      <a:pt x="373868" y="73186"/>
                      <a:pt x="377949" y="77831"/>
                      <a:pt x="381335" y="82171"/>
                    </a:cubicBezTo>
                    <a:lnTo>
                      <a:pt x="373651" y="88032"/>
                    </a:lnTo>
                    <a:cubicBezTo>
                      <a:pt x="369484" y="82389"/>
                      <a:pt x="365534" y="77614"/>
                      <a:pt x="361801" y="73707"/>
                    </a:cubicBezTo>
                    <a:close/>
                    <a:moveTo>
                      <a:pt x="2053698" y="68107"/>
                    </a:moveTo>
                    <a:lnTo>
                      <a:pt x="2053698" y="95454"/>
                    </a:lnTo>
                    <a:lnTo>
                      <a:pt x="2101490" y="95454"/>
                    </a:lnTo>
                    <a:lnTo>
                      <a:pt x="2101490" y="68107"/>
                    </a:lnTo>
                    <a:close/>
                    <a:moveTo>
                      <a:pt x="489049" y="67847"/>
                    </a:moveTo>
                    <a:lnTo>
                      <a:pt x="499207" y="67847"/>
                    </a:lnTo>
                    <a:lnTo>
                      <a:pt x="499207" y="112514"/>
                    </a:lnTo>
                    <a:cubicBezTo>
                      <a:pt x="499207" y="122671"/>
                      <a:pt x="493911" y="127750"/>
                      <a:pt x="483319" y="127750"/>
                    </a:cubicBezTo>
                    <a:cubicBezTo>
                      <a:pt x="478891" y="127750"/>
                      <a:pt x="473596" y="127663"/>
                      <a:pt x="467432" y="127490"/>
                    </a:cubicBezTo>
                    <a:cubicBezTo>
                      <a:pt x="467084" y="124538"/>
                      <a:pt x="466564" y="120935"/>
                      <a:pt x="465869" y="116681"/>
                    </a:cubicBezTo>
                    <a:cubicBezTo>
                      <a:pt x="472380" y="117376"/>
                      <a:pt x="477633" y="117723"/>
                      <a:pt x="481626" y="117723"/>
                    </a:cubicBezTo>
                    <a:cubicBezTo>
                      <a:pt x="486575" y="117723"/>
                      <a:pt x="489049" y="115422"/>
                      <a:pt x="489049" y="110821"/>
                    </a:cubicBezTo>
                    <a:close/>
                    <a:moveTo>
                      <a:pt x="895164" y="67326"/>
                    </a:moveTo>
                    <a:lnTo>
                      <a:pt x="895164" y="78395"/>
                    </a:lnTo>
                    <a:lnTo>
                      <a:pt x="968090" y="78395"/>
                    </a:lnTo>
                    <a:lnTo>
                      <a:pt x="968090" y="67326"/>
                    </a:lnTo>
                    <a:close/>
                    <a:moveTo>
                      <a:pt x="627385" y="66545"/>
                    </a:moveTo>
                    <a:cubicBezTo>
                      <a:pt x="624259" y="71797"/>
                      <a:pt x="621177" y="76919"/>
                      <a:pt x="618139" y="81911"/>
                    </a:cubicBezTo>
                    <a:cubicBezTo>
                      <a:pt x="628557" y="86382"/>
                      <a:pt x="638931" y="90918"/>
                      <a:pt x="649262" y="95519"/>
                    </a:cubicBezTo>
                    <a:cubicBezTo>
                      <a:pt x="659637" y="87619"/>
                      <a:pt x="666908" y="77961"/>
                      <a:pt x="671075" y="66545"/>
                    </a:cubicBezTo>
                    <a:close/>
                    <a:moveTo>
                      <a:pt x="1357926" y="61856"/>
                    </a:moveTo>
                    <a:lnTo>
                      <a:pt x="1421997" y="61856"/>
                    </a:lnTo>
                    <a:lnTo>
                      <a:pt x="1421997" y="71102"/>
                    </a:lnTo>
                    <a:cubicBezTo>
                      <a:pt x="1416961" y="83474"/>
                      <a:pt x="1410038" y="94261"/>
                      <a:pt x="1401226" y="103463"/>
                    </a:cubicBezTo>
                    <a:cubicBezTo>
                      <a:pt x="1410125" y="109627"/>
                      <a:pt x="1421085" y="114424"/>
                      <a:pt x="1434108" y="117853"/>
                    </a:cubicBezTo>
                    <a:cubicBezTo>
                      <a:pt x="1431416" y="121326"/>
                      <a:pt x="1429202" y="124668"/>
                      <a:pt x="1427466" y="127880"/>
                    </a:cubicBezTo>
                    <a:cubicBezTo>
                      <a:pt x="1414096" y="123409"/>
                      <a:pt x="1402810" y="117636"/>
                      <a:pt x="1393608" y="110560"/>
                    </a:cubicBezTo>
                    <a:cubicBezTo>
                      <a:pt x="1384319" y="118461"/>
                      <a:pt x="1373293" y="124929"/>
                      <a:pt x="1360531" y="129964"/>
                    </a:cubicBezTo>
                    <a:cubicBezTo>
                      <a:pt x="1358013" y="125884"/>
                      <a:pt x="1355930" y="122888"/>
                      <a:pt x="1354280" y="120978"/>
                    </a:cubicBezTo>
                    <a:cubicBezTo>
                      <a:pt x="1366738" y="116160"/>
                      <a:pt x="1377308" y="110474"/>
                      <a:pt x="1385990" y="103919"/>
                    </a:cubicBezTo>
                    <a:cubicBezTo>
                      <a:pt x="1376787" y="94760"/>
                      <a:pt x="1370363" y="83821"/>
                      <a:pt x="1366716" y="71102"/>
                    </a:cubicBezTo>
                    <a:lnTo>
                      <a:pt x="1357926" y="71102"/>
                    </a:lnTo>
                    <a:close/>
                    <a:moveTo>
                      <a:pt x="1085655" y="60684"/>
                    </a:moveTo>
                    <a:cubicBezTo>
                      <a:pt x="1089561" y="74401"/>
                      <a:pt x="1096072" y="85991"/>
                      <a:pt x="1105188" y="95454"/>
                    </a:cubicBezTo>
                    <a:cubicBezTo>
                      <a:pt x="1115432" y="85731"/>
                      <a:pt x="1122790" y="74141"/>
                      <a:pt x="1127261" y="60684"/>
                    </a:cubicBezTo>
                    <a:close/>
                    <a:moveTo>
                      <a:pt x="2043410" y="58731"/>
                    </a:moveTo>
                    <a:lnTo>
                      <a:pt x="2111778" y="58731"/>
                    </a:lnTo>
                    <a:lnTo>
                      <a:pt x="2111778" y="104831"/>
                    </a:lnTo>
                    <a:lnTo>
                      <a:pt x="2053698" y="104831"/>
                    </a:lnTo>
                    <a:lnTo>
                      <a:pt x="2053698" y="114337"/>
                    </a:lnTo>
                    <a:lnTo>
                      <a:pt x="2043410" y="114337"/>
                    </a:lnTo>
                    <a:close/>
                    <a:moveTo>
                      <a:pt x="885267" y="58471"/>
                    </a:moveTo>
                    <a:lnTo>
                      <a:pt x="977987" y="58471"/>
                    </a:lnTo>
                    <a:lnTo>
                      <a:pt x="977987" y="112253"/>
                    </a:lnTo>
                    <a:cubicBezTo>
                      <a:pt x="977987" y="122498"/>
                      <a:pt x="971910" y="127620"/>
                      <a:pt x="959755" y="127620"/>
                    </a:cubicBezTo>
                    <a:cubicBezTo>
                      <a:pt x="955675" y="127620"/>
                      <a:pt x="950683" y="127576"/>
                      <a:pt x="944779" y="127490"/>
                    </a:cubicBezTo>
                    <a:cubicBezTo>
                      <a:pt x="944606" y="126621"/>
                      <a:pt x="943911" y="123062"/>
                      <a:pt x="942696" y="116811"/>
                    </a:cubicBezTo>
                    <a:cubicBezTo>
                      <a:pt x="948686" y="117679"/>
                      <a:pt x="954156" y="118113"/>
                      <a:pt x="959104" y="118113"/>
                    </a:cubicBezTo>
                    <a:cubicBezTo>
                      <a:pt x="964921" y="118113"/>
                      <a:pt x="967916" y="115639"/>
                      <a:pt x="968090" y="110691"/>
                    </a:cubicBezTo>
                    <a:lnTo>
                      <a:pt x="968090" y="106654"/>
                    </a:lnTo>
                    <a:lnTo>
                      <a:pt x="895164" y="106654"/>
                    </a:lnTo>
                    <a:lnTo>
                      <a:pt x="895164" y="128792"/>
                    </a:lnTo>
                    <a:lnTo>
                      <a:pt x="885267" y="128792"/>
                    </a:lnTo>
                    <a:close/>
                    <a:moveTo>
                      <a:pt x="1502513" y="56908"/>
                    </a:moveTo>
                    <a:lnTo>
                      <a:pt x="1567625" y="56908"/>
                    </a:lnTo>
                    <a:cubicBezTo>
                      <a:pt x="1567538" y="58123"/>
                      <a:pt x="1566887" y="74011"/>
                      <a:pt x="1565672" y="104570"/>
                    </a:cubicBezTo>
                    <a:cubicBezTo>
                      <a:pt x="1565324" y="119503"/>
                      <a:pt x="1558509" y="127056"/>
                      <a:pt x="1545226" y="127229"/>
                    </a:cubicBezTo>
                    <a:cubicBezTo>
                      <a:pt x="1538108" y="127229"/>
                      <a:pt x="1531900" y="127099"/>
                      <a:pt x="1526604" y="126839"/>
                    </a:cubicBezTo>
                    <a:cubicBezTo>
                      <a:pt x="1526170" y="122845"/>
                      <a:pt x="1525519" y="119242"/>
                      <a:pt x="1524651" y="116030"/>
                    </a:cubicBezTo>
                    <a:cubicBezTo>
                      <a:pt x="1530641" y="116811"/>
                      <a:pt x="1536675" y="117289"/>
                      <a:pt x="1542752" y="117462"/>
                    </a:cubicBezTo>
                    <a:cubicBezTo>
                      <a:pt x="1551173" y="118070"/>
                      <a:pt x="1555427" y="113382"/>
                      <a:pt x="1555514" y="103398"/>
                    </a:cubicBezTo>
                    <a:cubicBezTo>
                      <a:pt x="1556209" y="91765"/>
                      <a:pt x="1556730" y="79307"/>
                      <a:pt x="1557077" y="66024"/>
                    </a:cubicBezTo>
                    <a:lnTo>
                      <a:pt x="1527776" y="66024"/>
                    </a:lnTo>
                    <a:cubicBezTo>
                      <a:pt x="1527516" y="79827"/>
                      <a:pt x="1525432" y="91244"/>
                      <a:pt x="1521526" y="100273"/>
                    </a:cubicBezTo>
                    <a:cubicBezTo>
                      <a:pt x="1516837" y="110604"/>
                      <a:pt x="1508764" y="120284"/>
                      <a:pt x="1497304" y="129313"/>
                    </a:cubicBezTo>
                    <a:cubicBezTo>
                      <a:pt x="1495047" y="126535"/>
                      <a:pt x="1492529" y="123713"/>
                      <a:pt x="1489751" y="120848"/>
                    </a:cubicBezTo>
                    <a:cubicBezTo>
                      <a:pt x="1500776" y="112253"/>
                      <a:pt x="1508112" y="104006"/>
                      <a:pt x="1511759" y="96105"/>
                    </a:cubicBezTo>
                    <a:cubicBezTo>
                      <a:pt x="1515318" y="89117"/>
                      <a:pt x="1517293" y="79089"/>
                      <a:pt x="1517684" y="66024"/>
                    </a:cubicBezTo>
                    <a:lnTo>
                      <a:pt x="1502513" y="66024"/>
                    </a:lnTo>
                    <a:close/>
                    <a:moveTo>
                      <a:pt x="1940514" y="53652"/>
                    </a:moveTo>
                    <a:lnTo>
                      <a:pt x="1951713" y="58731"/>
                    </a:lnTo>
                    <a:cubicBezTo>
                      <a:pt x="1940948" y="77223"/>
                      <a:pt x="1929445" y="94499"/>
                      <a:pt x="1917204" y="110560"/>
                    </a:cubicBezTo>
                    <a:cubicBezTo>
                      <a:pt x="1935131" y="109996"/>
                      <a:pt x="1955425" y="109193"/>
                      <a:pt x="1978084" y="108151"/>
                    </a:cubicBezTo>
                    <a:cubicBezTo>
                      <a:pt x="1973135" y="100642"/>
                      <a:pt x="1967687" y="92720"/>
                      <a:pt x="1961741" y="84385"/>
                    </a:cubicBezTo>
                    <a:lnTo>
                      <a:pt x="1970205" y="79046"/>
                    </a:lnTo>
                    <a:cubicBezTo>
                      <a:pt x="1982707" y="95281"/>
                      <a:pt x="1993255" y="110040"/>
                      <a:pt x="2001850" y="123322"/>
                    </a:cubicBezTo>
                    <a:lnTo>
                      <a:pt x="1991953" y="129834"/>
                    </a:lnTo>
                    <a:cubicBezTo>
                      <a:pt x="1989522" y="125840"/>
                      <a:pt x="1986939" y="121695"/>
                      <a:pt x="1984204" y="117397"/>
                    </a:cubicBezTo>
                    <a:cubicBezTo>
                      <a:pt x="1955555" y="118786"/>
                      <a:pt x="1932266" y="120197"/>
                      <a:pt x="1914339" y="121630"/>
                    </a:cubicBezTo>
                    <a:cubicBezTo>
                      <a:pt x="1911040" y="121977"/>
                      <a:pt x="1907046" y="122715"/>
                      <a:pt x="1902358" y="123843"/>
                    </a:cubicBezTo>
                    <a:lnTo>
                      <a:pt x="1896628" y="112774"/>
                    </a:lnTo>
                    <a:cubicBezTo>
                      <a:pt x="1900535" y="111212"/>
                      <a:pt x="1904138" y="108824"/>
                      <a:pt x="1907437" y="105612"/>
                    </a:cubicBezTo>
                    <a:cubicBezTo>
                      <a:pt x="1917594" y="93892"/>
                      <a:pt x="1928620" y="76572"/>
                      <a:pt x="1940514" y="53652"/>
                    </a:cubicBezTo>
                    <a:close/>
                    <a:moveTo>
                      <a:pt x="1636793" y="50918"/>
                    </a:moveTo>
                    <a:lnTo>
                      <a:pt x="1636793" y="66414"/>
                    </a:lnTo>
                    <a:lnTo>
                      <a:pt x="1702426" y="66414"/>
                    </a:lnTo>
                    <a:lnTo>
                      <a:pt x="1702426" y="50918"/>
                    </a:lnTo>
                    <a:close/>
                    <a:moveTo>
                      <a:pt x="1324198" y="49485"/>
                    </a:moveTo>
                    <a:lnTo>
                      <a:pt x="1324198" y="74098"/>
                    </a:lnTo>
                    <a:lnTo>
                      <a:pt x="1343211" y="74098"/>
                    </a:lnTo>
                    <a:lnTo>
                      <a:pt x="1343211" y="49485"/>
                    </a:lnTo>
                    <a:close/>
                    <a:moveTo>
                      <a:pt x="76181" y="48313"/>
                    </a:moveTo>
                    <a:lnTo>
                      <a:pt x="86469" y="48313"/>
                    </a:lnTo>
                    <a:lnTo>
                      <a:pt x="86469" y="64591"/>
                    </a:lnTo>
                    <a:lnTo>
                      <a:pt x="126708" y="64591"/>
                    </a:lnTo>
                    <a:lnTo>
                      <a:pt x="126708" y="74098"/>
                    </a:lnTo>
                    <a:lnTo>
                      <a:pt x="88552" y="74098"/>
                    </a:lnTo>
                    <a:cubicBezTo>
                      <a:pt x="99665" y="89117"/>
                      <a:pt x="113339" y="100837"/>
                      <a:pt x="129573" y="109258"/>
                    </a:cubicBezTo>
                    <a:cubicBezTo>
                      <a:pt x="127056" y="112384"/>
                      <a:pt x="124581" y="115466"/>
                      <a:pt x="122150" y="118504"/>
                    </a:cubicBezTo>
                    <a:cubicBezTo>
                      <a:pt x="107478" y="108911"/>
                      <a:pt x="95585" y="96561"/>
                      <a:pt x="86469" y="81455"/>
                    </a:cubicBezTo>
                    <a:lnTo>
                      <a:pt x="86469" y="129183"/>
                    </a:lnTo>
                    <a:lnTo>
                      <a:pt x="76181" y="129183"/>
                    </a:lnTo>
                    <a:lnTo>
                      <a:pt x="76181" y="81065"/>
                    </a:lnTo>
                    <a:cubicBezTo>
                      <a:pt x="66371" y="96084"/>
                      <a:pt x="53522" y="109041"/>
                      <a:pt x="37635" y="119937"/>
                    </a:cubicBezTo>
                    <a:cubicBezTo>
                      <a:pt x="34509" y="116377"/>
                      <a:pt x="31905" y="113642"/>
                      <a:pt x="29821" y="111732"/>
                    </a:cubicBezTo>
                    <a:cubicBezTo>
                      <a:pt x="48617" y="100794"/>
                      <a:pt x="63159" y="88249"/>
                      <a:pt x="73446" y="74098"/>
                    </a:cubicBezTo>
                    <a:lnTo>
                      <a:pt x="36853" y="74098"/>
                    </a:lnTo>
                    <a:lnTo>
                      <a:pt x="36853" y="64591"/>
                    </a:lnTo>
                    <a:lnTo>
                      <a:pt x="76181" y="64591"/>
                    </a:lnTo>
                    <a:close/>
                    <a:moveTo>
                      <a:pt x="1806364" y="43234"/>
                    </a:moveTo>
                    <a:lnTo>
                      <a:pt x="1806364" y="60815"/>
                    </a:lnTo>
                    <a:lnTo>
                      <a:pt x="1848817" y="60815"/>
                    </a:lnTo>
                    <a:lnTo>
                      <a:pt x="1848817" y="43234"/>
                    </a:lnTo>
                    <a:close/>
                    <a:moveTo>
                      <a:pt x="807634" y="36463"/>
                    </a:moveTo>
                    <a:cubicBezTo>
                      <a:pt x="806766" y="38980"/>
                      <a:pt x="805811" y="41498"/>
                      <a:pt x="804769" y="44016"/>
                    </a:cubicBezTo>
                    <a:cubicBezTo>
                      <a:pt x="806506" y="59816"/>
                      <a:pt x="810456" y="73490"/>
                      <a:pt x="816620" y="85036"/>
                    </a:cubicBezTo>
                    <a:cubicBezTo>
                      <a:pt x="824520" y="71319"/>
                      <a:pt x="828731" y="55128"/>
                      <a:pt x="829251" y="36463"/>
                    </a:cubicBezTo>
                    <a:close/>
                    <a:moveTo>
                      <a:pt x="6381" y="36202"/>
                    </a:moveTo>
                    <a:cubicBezTo>
                      <a:pt x="15930" y="42279"/>
                      <a:pt x="24395" y="48139"/>
                      <a:pt x="31774" y="53783"/>
                    </a:cubicBezTo>
                    <a:cubicBezTo>
                      <a:pt x="30472" y="55085"/>
                      <a:pt x="28128" y="57950"/>
                      <a:pt x="24742" y="62377"/>
                    </a:cubicBezTo>
                    <a:cubicBezTo>
                      <a:pt x="17537" y="56387"/>
                      <a:pt x="9289" y="50136"/>
                      <a:pt x="0" y="43625"/>
                    </a:cubicBezTo>
                    <a:close/>
                    <a:moveTo>
                      <a:pt x="2030518" y="33728"/>
                    </a:moveTo>
                    <a:lnTo>
                      <a:pt x="2129749" y="33728"/>
                    </a:lnTo>
                    <a:lnTo>
                      <a:pt x="2129749" y="43365"/>
                    </a:lnTo>
                    <a:lnTo>
                      <a:pt x="2030518" y="43365"/>
                    </a:lnTo>
                    <a:close/>
                    <a:moveTo>
                      <a:pt x="634026" y="32947"/>
                    </a:moveTo>
                    <a:lnTo>
                      <a:pt x="644314" y="37244"/>
                    </a:lnTo>
                    <a:cubicBezTo>
                      <a:pt x="640494" y="43972"/>
                      <a:pt x="636739" y="50527"/>
                      <a:pt x="633049" y="56908"/>
                    </a:cubicBezTo>
                    <a:lnTo>
                      <a:pt x="710338" y="56908"/>
                    </a:lnTo>
                    <a:lnTo>
                      <a:pt x="710338" y="66545"/>
                    </a:lnTo>
                    <a:lnTo>
                      <a:pt x="682405" y="66545"/>
                    </a:lnTo>
                    <a:cubicBezTo>
                      <a:pt x="678064" y="79697"/>
                      <a:pt x="670576" y="90940"/>
                      <a:pt x="659941" y="100273"/>
                    </a:cubicBezTo>
                    <a:cubicBezTo>
                      <a:pt x="673614" y="106437"/>
                      <a:pt x="687245" y="112687"/>
                      <a:pt x="700831" y="119025"/>
                    </a:cubicBezTo>
                    <a:lnTo>
                      <a:pt x="694450" y="129443"/>
                    </a:lnTo>
                    <a:cubicBezTo>
                      <a:pt x="681211" y="122498"/>
                      <a:pt x="666561" y="115227"/>
                      <a:pt x="650500" y="107630"/>
                    </a:cubicBezTo>
                    <a:cubicBezTo>
                      <a:pt x="635394" y="117788"/>
                      <a:pt x="615621" y="125102"/>
                      <a:pt x="591182" y="129573"/>
                    </a:cubicBezTo>
                    <a:cubicBezTo>
                      <a:pt x="589620" y="126274"/>
                      <a:pt x="587796" y="122715"/>
                      <a:pt x="585713" y="118895"/>
                    </a:cubicBezTo>
                    <a:cubicBezTo>
                      <a:pt x="607504" y="115552"/>
                      <a:pt x="625301" y="109996"/>
                      <a:pt x="639105" y="102226"/>
                    </a:cubicBezTo>
                    <a:cubicBezTo>
                      <a:pt x="627775" y="96930"/>
                      <a:pt x="615795" y="91461"/>
                      <a:pt x="603163" y="85818"/>
                    </a:cubicBezTo>
                    <a:cubicBezTo>
                      <a:pt x="607287" y="79654"/>
                      <a:pt x="611345" y="73229"/>
                      <a:pt x="615339" y="66545"/>
                    </a:cubicBezTo>
                    <a:lnTo>
                      <a:pt x="581155" y="66545"/>
                    </a:lnTo>
                    <a:lnTo>
                      <a:pt x="581155" y="56908"/>
                    </a:lnTo>
                    <a:lnTo>
                      <a:pt x="621004" y="56908"/>
                    </a:lnTo>
                    <a:cubicBezTo>
                      <a:pt x="625388" y="49225"/>
                      <a:pt x="629729" y="41238"/>
                      <a:pt x="634026" y="32947"/>
                    </a:cubicBezTo>
                    <a:close/>
                    <a:moveTo>
                      <a:pt x="311534" y="30212"/>
                    </a:moveTo>
                    <a:lnTo>
                      <a:pt x="389148" y="30212"/>
                    </a:lnTo>
                    <a:lnTo>
                      <a:pt x="389148" y="39067"/>
                    </a:lnTo>
                    <a:lnTo>
                      <a:pt x="355029" y="39067"/>
                    </a:lnTo>
                    <a:lnTo>
                      <a:pt x="355029" y="56517"/>
                    </a:lnTo>
                    <a:lnTo>
                      <a:pt x="386544" y="56517"/>
                    </a:lnTo>
                    <a:lnTo>
                      <a:pt x="386544" y="65373"/>
                    </a:lnTo>
                    <a:lnTo>
                      <a:pt x="355029" y="65373"/>
                    </a:lnTo>
                    <a:lnTo>
                      <a:pt x="355029" y="91157"/>
                    </a:lnTo>
                    <a:lnTo>
                      <a:pt x="391232" y="91157"/>
                    </a:lnTo>
                    <a:lnTo>
                      <a:pt x="391232" y="100012"/>
                    </a:lnTo>
                    <a:lnTo>
                      <a:pt x="309451" y="100012"/>
                    </a:lnTo>
                    <a:lnTo>
                      <a:pt x="309451" y="91157"/>
                    </a:lnTo>
                    <a:lnTo>
                      <a:pt x="345393" y="91157"/>
                    </a:lnTo>
                    <a:lnTo>
                      <a:pt x="345393" y="65373"/>
                    </a:lnTo>
                    <a:lnTo>
                      <a:pt x="314008" y="65373"/>
                    </a:lnTo>
                    <a:lnTo>
                      <a:pt x="314008" y="56517"/>
                    </a:lnTo>
                    <a:lnTo>
                      <a:pt x="345393" y="56517"/>
                    </a:lnTo>
                    <a:lnTo>
                      <a:pt x="345393" y="39067"/>
                    </a:lnTo>
                    <a:lnTo>
                      <a:pt x="311534" y="39067"/>
                    </a:lnTo>
                    <a:close/>
                    <a:moveTo>
                      <a:pt x="93501" y="27868"/>
                    </a:moveTo>
                    <a:cubicBezTo>
                      <a:pt x="104527" y="35334"/>
                      <a:pt x="114901" y="42974"/>
                      <a:pt x="124625" y="50787"/>
                    </a:cubicBezTo>
                    <a:lnTo>
                      <a:pt x="117723" y="58861"/>
                    </a:lnTo>
                    <a:cubicBezTo>
                      <a:pt x="108173" y="50353"/>
                      <a:pt x="98015" y="42323"/>
                      <a:pt x="87250" y="34770"/>
                    </a:cubicBezTo>
                    <a:close/>
                    <a:moveTo>
                      <a:pt x="68889" y="27868"/>
                    </a:moveTo>
                    <a:lnTo>
                      <a:pt x="75790" y="34900"/>
                    </a:lnTo>
                    <a:cubicBezTo>
                      <a:pt x="65025" y="44363"/>
                      <a:pt x="54738" y="52437"/>
                      <a:pt x="44927" y="59122"/>
                    </a:cubicBezTo>
                    <a:cubicBezTo>
                      <a:pt x="43104" y="56344"/>
                      <a:pt x="40977" y="53565"/>
                      <a:pt x="38546" y="50787"/>
                    </a:cubicBezTo>
                    <a:cubicBezTo>
                      <a:pt x="50006" y="43668"/>
                      <a:pt x="60120" y="36029"/>
                      <a:pt x="68889" y="27868"/>
                    </a:cubicBezTo>
                    <a:close/>
                    <a:moveTo>
                      <a:pt x="303460" y="17320"/>
                    </a:moveTo>
                    <a:lnTo>
                      <a:pt x="303460" y="113816"/>
                    </a:lnTo>
                    <a:lnTo>
                      <a:pt x="397352" y="113816"/>
                    </a:lnTo>
                    <a:lnTo>
                      <a:pt x="397352" y="17320"/>
                    </a:lnTo>
                    <a:close/>
                    <a:moveTo>
                      <a:pt x="1806364" y="17189"/>
                    </a:moveTo>
                    <a:lnTo>
                      <a:pt x="1806364" y="34509"/>
                    </a:lnTo>
                    <a:lnTo>
                      <a:pt x="1848817" y="34509"/>
                    </a:lnTo>
                    <a:lnTo>
                      <a:pt x="1848817" y="17189"/>
                    </a:lnTo>
                    <a:close/>
                    <a:moveTo>
                      <a:pt x="1324198" y="16668"/>
                    </a:moveTo>
                    <a:lnTo>
                      <a:pt x="1324198" y="40890"/>
                    </a:lnTo>
                    <a:lnTo>
                      <a:pt x="1343211" y="40890"/>
                    </a:lnTo>
                    <a:lnTo>
                      <a:pt x="1343211" y="16668"/>
                    </a:lnTo>
                    <a:close/>
                    <a:moveTo>
                      <a:pt x="40369" y="10027"/>
                    </a:moveTo>
                    <a:lnTo>
                      <a:pt x="124234" y="10027"/>
                    </a:lnTo>
                    <a:lnTo>
                      <a:pt x="124234" y="31644"/>
                    </a:lnTo>
                    <a:lnTo>
                      <a:pt x="113816" y="31644"/>
                    </a:lnTo>
                    <a:lnTo>
                      <a:pt x="113816" y="19924"/>
                    </a:lnTo>
                    <a:lnTo>
                      <a:pt x="50787" y="19924"/>
                    </a:lnTo>
                    <a:lnTo>
                      <a:pt x="50787" y="32035"/>
                    </a:lnTo>
                    <a:lnTo>
                      <a:pt x="40369" y="32035"/>
                    </a:lnTo>
                    <a:close/>
                    <a:moveTo>
                      <a:pt x="224135" y="8855"/>
                    </a:moveTo>
                    <a:lnTo>
                      <a:pt x="234162" y="8855"/>
                    </a:lnTo>
                    <a:lnTo>
                      <a:pt x="234162" y="117853"/>
                    </a:lnTo>
                    <a:lnTo>
                      <a:pt x="224135" y="117853"/>
                    </a:lnTo>
                    <a:close/>
                    <a:moveTo>
                      <a:pt x="1796727" y="8334"/>
                    </a:moveTo>
                    <a:lnTo>
                      <a:pt x="1858454" y="8334"/>
                    </a:lnTo>
                    <a:lnTo>
                      <a:pt x="1858454" y="73186"/>
                    </a:lnTo>
                    <a:lnTo>
                      <a:pt x="1848817" y="73186"/>
                    </a:lnTo>
                    <a:lnTo>
                      <a:pt x="1848817" y="69670"/>
                    </a:lnTo>
                    <a:lnTo>
                      <a:pt x="1826809" y="69670"/>
                    </a:lnTo>
                    <a:cubicBezTo>
                      <a:pt x="1829501" y="77483"/>
                      <a:pt x="1833190" y="84516"/>
                      <a:pt x="1837878" y="90766"/>
                    </a:cubicBezTo>
                    <a:cubicBezTo>
                      <a:pt x="1845692" y="85818"/>
                      <a:pt x="1853939" y="79697"/>
                      <a:pt x="1862621" y="72405"/>
                    </a:cubicBezTo>
                    <a:lnTo>
                      <a:pt x="1869523" y="80609"/>
                    </a:lnTo>
                    <a:cubicBezTo>
                      <a:pt x="1859973" y="87294"/>
                      <a:pt x="1851465" y="93024"/>
                      <a:pt x="1843999" y="97798"/>
                    </a:cubicBezTo>
                    <a:cubicBezTo>
                      <a:pt x="1851552" y="105438"/>
                      <a:pt x="1861058" y="111559"/>
                      <a:pt x="1872518" y="116160"/>
                    </a:cubicBezTo>
                    <a:cubicBezTo>
                      <a:pt x="1869306" y="119285"/>
                      <a:pt x="1866528" y="122454"/>
                      <a:pt x="1864184" y="125666"/>
                    </a:cubicBezTo>
                    <a:cubicBezTo>
                      <a:pt x="1840049" y="112991"/>
                      <a:pt x="1824509" y="94326"/>
                      <a:pt x="1817563" y="69670"/>
                    </a:cubicBezTo>
                    <a:lnTo>
                      <a:pt x="1806364" y="69670"/>
                    </a:lnTo>
                    <a:lnTo>
                      <a:pt x="1806364" y="113946"/>
                    </a:lnTo>
                    <a:cubicBezTo>
                      <a:pt x="1812181" y="111342"/>
                      <a:pt x="1819777" y="107522"/>
                      <a:pt x="1829153" y="102487"/>
                    </a:cubicBezTo>
                    <a:cubicBezTo>
                      <a:pt x="1829240" y="106480"/>
                      <a:pt x="1829457" y="109909"/>
                      <a:pt x="1829804" y="112774"/>
                    </a:cubicBezTo>
                    <a:cubicBezTo>
                      <a:pt x="1822078" y="116507"/>
                      <a:pt x="1814568" y="120544"/>
                      <a:pt x="1807276" y="124885"/>
                    </a:cubicBezTo>
                    <a:cubicBezTo>
                      <a:pt x="1805539" y="125840"/>
                      <a:pt x="1803195" y="127663"/>
                      <a:pt x="1800243" y="130355"/>
                    </a:cubicBezTo>
                    <a:lnTo>
                      <a:pt x="1792821" y="120588"/>
                    </a:lnTo>
                    <a:cubicBezTo>
                      <a:pt x="1795425" y="118331"/>
                      <a:pt x="1796727" y="115466"/>
                      <a:pt x="1796727" y="111993"/>
                    </a:cubicBezTo>
                    <a:close/>
                    <a:moveTo>
                      <a:pt x="2037940" y="8204"/>
                    </a:moveTo>
                    <a:lnTo>
                      <a:pt x="2150454" y="8204"/>
                    </a:lnTo>
                    <a:lnTo>
                      <a:pt x="2150454" y="109519"/>
                    </a:lnTo>
                    <a:cubicBezTo>
                      <a:pt x="2150454" y="121847"/>
                      <a:pt x="2144898" y="128011"/>
                      <a:pt x="2133786" y="128011"/>
                    </a:cubicBezTo>
                    <a:cubicBezTo>
                      <a:pt x="2127535" y="128011"/>
                      <a:pt x="2118984" y="127967"/>
                      <a:pt x="2108132" y="127880"/>
                    </a:cubicBezTo>
                    <a:cubicBezTo>
                      <a:pt x="2107871" y="124929"/>
                      <a:pt x="2107133" y="121195"/>
                      <a:pt x="2105918" y="116681"/>
                    </a:cubicBezTo>
                    <a:cubicBezTo>
                      <a:pt x="2116509" y="117289"/>
                      <a:pt x="2124800" y="117593"/>
                      <a:pt x="2130791" y="117593"/>
                    </a:cubicBezTo>
                    <a:cubicBezTo>
                      <a:pt x="2136781" y="117593"/>
                      <a:pt x="2139776" y="114120"/>
                      <a:pt x="2139776" y="107175"/>
                    </a:cubicBezTo>
                    <a:lnTo>
                      <a:pt x="2139776" y="17841"/>
                    </a:lnTo>
                    <a:lnTo>
                      <a:pt x="2037940" y="17841"/>
                    </a:lnTo>
                    <a:close/>
                    <a:moveTo>
                      <a:pt x="1371600" y="8204"/>
                    </a:moveTo>
                    <a:lnTo>
                      <a:pt x="1415225" y="8204"/>
                    </a:lnTo>
                    <a:lnTo>
                      <a:pt x="1415225" y="39588"/>
                    </a:lnTo>
                    <a:cubicBezTo>
                      <a:pt x="1415225" y="43495"/>
                      <a:pt x="1417178" y="45448"/>
                      <a:pt x="1421085" y="45448"/>
                    </a:cubicBezTo>
                    <a:cubicBezTo>
                      <a:pt x="1425947" y="45535"/>
                      <a:pt x="1430461" y="45405"/>
                      <a:pt x="1434629" y="45057"/>
                    </a:cubicBezTo>
                    <a:lnTo>
                      <a:pt x="1432805" y="54824"/>
                    </a:lnTo>
                    <a:cubicBezTo>
                      <a:pt x="1427336" y="54998"/>
                      <a:pt x="1422605" y="55085"/>
                      <a:pt x="1418611" y="55085"/>
                    </a:cubicBezTo>
                    <a:cubicBezTo>
                      <a:pt x="1409843" y="55085"/>
                      <a:pt x="1405458" y="50049"/>
                      <a:pt x="1405458" y="39979"/>
                    </a:cubicBezTo>
                    <a:lnTo>
                      <a:pt x="1405458" y="17450"/>
                    </a:lnTo>
                    <a:lnTo>
                      <a:pt x="1381367" y="17450"/>
                    </a:lnTo>
                    <a:lnTo>
                      <a:pt x="1381367" y="25263"/>
                    </a:lnTo>
                    <a:cubicBezTo>
                      <a:pt x="1381367" y="40196"/>
                      <a:pt x="1375203" y="51699"/>
                      <a:pt x="1362875" y="59773"/>
                    </a:cubicBezTo>
                    <a:cubicBezTo>
                      <a:pt x="1360704" y="57168"/>
                      <a:pt x="1358360" y="54520"/>
                      <a:pt x="1355843" y="51829"/>
                    </a:cubicBezTo>
                    <a:cubicBezTo>
                      <a:pt x="1366348" y="46099"/>
                      <a:pt x="1371600" y="37157"/>
                      <a:pt x="1371600" y="25003"/>
                    </a:cubicBezTo>
                    <a:close/>
                    <a:moveTo>
                      <a:pt x="1314431" y="8074"/>
                    </a:moveTo>
                    <a:lnTo>
                      <a:pt x="1352978" y="8074"/>
                    </a:lnTo>
                    <a:lnTo>
                      <a:pt x="1352978" y="113425"/>
                    </a:lnTo>
                    <a:cubicBezTo>
                      <a:pt x="1352978" y="122628"/>
                      <a:pt x="1348767" y="127229"/>
                      <a:pt x="1340346" y="127229"/>
                    </a:cubicBezTo>
                    <a:cubicBezTo>
                      <a:pt x="1336439" y="127229"/>
                      <a:pt x="1332185" y="127142"/>
                      <a:pt x="1327584" y="126969"/>
                    </a:cubicBezTo>
                    <a:cubicBezTo>
                      <a:pt x="1327323" y="124538"/>
                      <a:pt x="1326803" y="121326"/>
                      <a:pt x="1326021" y="117332"/>
                    </a:cubicBezTo>
                    <a:cubicBezTo>
                      <a:pt x="1330622" y="117853"/>
                      <a:pt x="1334573" y="118113"/>
                      <a:pt x="1337872" y="118113"/>
                    </a:cubicBezTo>
                    <a:cubicBezTo>
                      <a:pt x="1341431" y="118113"/>
                      <a:pt x="1343211" y="116117"/>
                      <a:pt x="1343211" y="112123"/>
                    </a:cubicBezTo>
                    <a:lnTo>
                      <a:pt x="1343211" y="82692"/>
                    </a:lnTo>
                    <a:lnTo>
                      <a:pt x="1324198" y="82692"/>
                    </a:lnTo>
                    <a:cubicBezTo>
                      <a:pt x="1323981" y="103441"/>
                      <a:pt x="1320031" y="119155"/>
                      <a:pt x="1312348" y="129834"/>
                    </a:cubicBezTo>
                    <a:cubicBezTo>
                      <a:pt x="1310091" y="127316"/>
                      <a:pt x="1307399" y="124885"/>
                      <a:pt x="1304274" y="122541"/>
                    </a:cubicBezTo>
                    <a:cubicBezTo>
                      <a:pt x="1311045" y="113078"/>
                      <a:pt x="1314431" y="99187"/>
                      <a:pt x="1314431" y="80869"/>
                    </a:cubicBezTo>
                    <a:close/>
                    <a:moveTo>
                      <a:pt x="293433" y="8074"/>
                    </a:moveTo>
                    <a:lnTo>
                      <a:pt x="407380" y="8074"/>
                    </a:lnTo>
                    <a:lnTo>
                      <a:pt x="407380" y="129573"/>
                    </a:lnTo>
                    <a:lnTo>
                      <a:pt x="397352" y="129573"/>
                    </a:lnTo>
                    <a:lnTo>
                      <a:pt x="397352" y="123062"/>
                    </a:lnTo>
                    <a:lnTo>
                      <a:pt x="303460" y="123062"/>
                    </a:lnTo>
                    <a:lnTo>
                      <a:pt x="303460" y="129703"/>
                    </a:lnTo>
                    <a:lnTo>
                      <a:pt x="293433" y="129703"/>
                    </a:lnTo>
                    <a:close/>
                    <a:moveTo>
                      <a:pt x="1749326" y="7943"/>
                    </a:moveTo>
                    <a:lnTo>
                      <a:pt x="1788784" y="7943"/>
                    </a:lnTo>
                    <a:lnTo>
                      <a:pt x="1788784" y="17059"/>
                    </a:lnTo>
                    <a:cubicBezTo>
                      <a:pt x="1784530" y="29300"/>
                      <a:pt x="1780449" y="41368"/>
                      <a:pt x="1776543" y="53262"/>
                    </a:cubicBezTo>
                    <a:cubicBezTo>
                      <a:pt x="1783488" y="62725"/>
                      <a:pt x="1787438" y="71233"/>
                      <a:pt x="1788393" y="78786"/>
                    </a:cubicBezTo>
                    <a:cubicBezTo>
                      <a:pt x="1790911" y="95368"/>
                      <a:pt x="1786787" y="104657"/>
                      <a:pt x="1776022" y="106654"/>
                    </a:cubicBezTo>
                    <a:cubicBezTo>
                      <a:pt x="1772115" y="107435"/>
                      <a:pt x="1767731" y="107522"/>
                      <a:pt x="1762869" y="106914"/>
                    </a:cubicBezTo>
                    <a:cubicBezTo>
                      <a:pt x="1762174" y="103355"/>
                      <a:pt x="1761220" y="99708"/>
                      <a:pt x="1760004" y="95975"/>
                    </a:cubicBezTo>
                    <a:cubicBezTo>
                      <a:pt x="1764605" y="97104"/>
                      <a:pt x="1768599" y="97451"/>
                      <a:pt x="1771985" y="97017"/>
                    </a:cubicBezTo>
                    <a:cubicBezTo>
                      <a:pt x="1777888" y="95888"/>
                      <a:pt x="1779885" y="89681"/>
                      <a:pt x="1777975" y="78395"/>
                    </a:cubicBezTo>
                    <a:cubicBezTo>
                      <a:pt x="1776760" y="71450"/>
                      <a:pt x="1772810" y="63636"/>
                      <a:pt x="1766125" y="54955"/>
                    </a:cubicBezTo>
                    <a:cubicBezTo>
                      <a:pt x="1769250" y="45492"/>
                      <a:pt x="1773330" y="32860"/>
                      <a:pt x="1778366" y="17059"/>
                    </a:cubicBezTo>
                    <a:lnTo>
                      <a:pt x="1759092" y="17059"/>
                    </a:lnTo>
                    <a:lnTo>
                      <a:pt x="1759092" y="130745"/>
                    </a:lnTo>
                    <a:lnTo>
                      <a:pt x="1749326" y="130745"/>
                    </a:lnTo>
                    <a:close/>
                    <a:moveTo>
                      <a:pt x="1521135" y="7292"/>
                    </a:moveTo>
                    <a:lnTo>
                      <a:pt x="1530381" y="10808"/>
                    </a:lnTo>
                    <a:cubicBezTo>
                      <a:pt x="1522307" y="31037"/>
                      <a:pt x="1510891" y="48183"/>
                      <a:pt x="1496132" y="62247"/>
                    </a:cubicBezTo>
                    <a:cubicBezTo>
                      <a:pt x="1493006" y="59035"/>
                      <a:pt x="1490402" y="56647"/>
                      <a:pt x="1488318" y="55085"/>
                    </a:cubicBezTo>
                    <a:cubicBezTo>
                      <a:pt x="1501862" y="43191"/>
                      <a:pt x="1512801" y="27260"/>
                      <a:pt x="1521135" y="7292"/>
                    </a:cubicBezTo>
                    <a:close/>
                    <a:moveTo>
                      <a:pt x="1928794" y="7032"/>
                    </a:moveTo>
                    <a:lnTo>
                      <a:pt x="1939081" y="11329"/>
                    </a:lnTo>
                    <a:cubicBezTo>
                      <a:pt x="1927361" y="35725"/>
                      <a:pt x="1912255" y="55692"/>
                      <a:pt x="1893763" y="71233"/>
                    </a:cubicBezTo>
                    <a:cubicBezTo>
                      <a:pt x="1891506" y="68368"/>
                      <a:pt x="1888728" y="65590"/>
                      <a:pt x="1885429" y="62898"/>
                    </a:cubicBezTo>
                    <a:cubicBezTo>
                      <a:pt x="1904789" y="47098"/>
                      <a:pt x="1919244" y="28476"/>
                      <a:pt x="1928794" y="7032"/>
                    </a:cubicBezTo>
                    <a:close/>
                    <a:moveTo>
                      <a:pt x="1968642" y="5209"/>
                    </a:moveTo>
                    <a:cubicBezTo>
                      <a:pt x="1977064" y="27868"/>
                      <a:pt x="1992734" y="45839"/>
                      <a:pt x="2015653" y="59122"/>
                    </a:cubicBezTo>
                    <a:cubicBezTo>
                      <a:pt x="2013309" y="61553"/>
                      <a:pt x="2010618" y="64938"/>
                      <a:pt x="2007580" y="69279"/>
                    </a:cubicBezTo>
                    <a:cubicBezTo>
                      <a:pt x="1983618" y="52784"/>
                      <a:pt x="1967427" y="32686"/>
                      <a:pt x="1959006" y="8985"/>
                    </a:cubicBezTo>
                    <a:close/>
                    <a:moveTo>
                      <a:pt x="253696" y="4037"/>
                    </a:moveTo>
                    <a:lnTo>
                      <a:pt x="263853" y="4037"/>
                    </a:lnTo>
                    <a:lnTo>
                      <a:pt x="263853" y="128011"/>
                    </a:lnTo>
                    <a:lnTo>
                      <a:pt x="253696" y="128011"/>
                    </a:lnTo>
                    <a:close/>
                    <a:moveTo>
                      <a:pt x="194965" y="4037"/>
                    </a:moveTo>
                    <a:lnTo>
                      <a:pt x="205122" y="4037"/>
                    </a:lnTo>
                    <a:lnTo>
                      <a:pt x="205122" y="50657"/>
                    </a:lnTo>
                    <a:cubicBezTo>
                      <a:pt x="205122" y="73229"/>
                      <a:pt x="203646" y="89117"/>
                      <a:pt x="200695" y="98319"/>
                    </a:cubicBezTo>
                    <a:cubicBezTo>
                      <a:pt x="198177" y="108130"/>
                      <a:pt x="191101" y="118765"/>
                      <a:pt x="179468" y="130224"/>
                    </a:cubicBezTo>
                    <a:cubicBezTo>
                      <a:pt x="176950" y="127012"/>
                      <a:pt x="174476" y="124147"/>
                      <a:pt x="172045" y="121630"/>
                    </a:cubicBezTo>
                    <a:cubicBezTo>
                      <a:pt x="182724" y="111819"/>
                      <a:pt x="189148" y="102443"/>
                      <a:pt x="191318" y="93501"/>
                    </a:cubicBezTo>
                    <a:cubicBezTo>
                      <a:pt x="193749" y="85861"/>
                      <a:pt x="194965" y="71580"/>
                      <a:pt x="194965" y="50657"/>
                    </a:cubicBezTo>
                    <a:close/>
                    <a:moveTo>
                      <a:pt x="750596" y="3646"/>
                    </a:moveTo>
                    <a:lnTo>
                      <a:pt x="759972" y="3646"/>
                    </a:lnTo>
                    <a:lnTo>
                      <a:pt x="759972" y="21357"/>
                    </a:lnTo>
                    <a:lnTo>
                      <a:pt x="775990" y="21357"/>
                    </a:lnTo>
                    <a:lnTo>
                      <a:pt x="775990" y="29951"/>
                    </a:lnTo>
                    <a:lnTo>
                      <a:pt x="759972" y="29951"/>
                    </a:lnTo>
                    <a:lnTo>
                      <a:pt x="759972" y="43234"/>
                    </a:lnTo>
                    <a:lnTo>
                      <a:pt x="766353" y="43234"/>
                    </a:lnTo>
                    <a:cubicBezTo>
                      <a:pt x="774166" y="34466"/>
                      <a:pt x="781285" y="24959"/>
                      <a:pt x="787710" y="14715"/>
                    </a:cubicBezTo>
                    <a:lnTo>
                      <a:pt x="795523" y="19794"/>
                    </a:lnTo>
                    <a:cubicBezTo>
                      <a:pt x="790227" y="27694"/>
                      <a:pt x="784324" y="35508"/>
                      <a:pt x="777813" y="43234"/>
                    </a:cubicBezTo>
                    <a:lnTo>
                      <a:pt x="787449" y="43234"/>
                    </a:lnTo>
                    <a:lnTo>
                      <a:pt x="787449" y="51829"/>
                    </a:lnTo>
                    <a:lnTo>
                      <a:pt x="770390" y="51829"/>
                    </a:lnTo>
                    <a:cubicBezTo>
                      <a:pt x="766917" y="55736"/>
                      <a:pt x="763358" y="59512"/>
                      <a:pt x="759712" y="63159"/>
                    </a:cubicBezTo>
                    <a:lnTo>
                      <a:pt x="781068" y="63159"/>
                    </a:lnTo>
                    <a:lnTo>
                      <a:pt x="781068" y="70972"/>
                    </a:lnTo>
                    <a:lnTo>
                      <a:pt x="764269" y="87511"/>
                    </a:lnTo>
                    <a:lnTo>
                      <a:pt x="764269" y="89855"/>
                    </a:lnTo>
                    <a:cubicBezTo>
                      <a:pt x="771301" y="88639"/>
                      <a:pt x="779072" y="87250"/>
                      <a:pt x="787580" y="85688"/>
                    </a:cubicBezTo>
                    <a:cubicBezTo>
                      <a:pt x="787319" y="88987"/>
                      <a:pt x="787146" y="91982"/>
                      <a:pt x="787059" y="94673"/>
                    </a:cubicBezTo>
                    <a:cubicBezTo>
                      <a:pt x="779940" y="95888"/>
                      <a:pt x="772343" y="97234"/>
                      <a:pt x="764269" y="98710"/>
                    </a:cubicBezTo>
                    <a:lnTo>
                      <a:pt x="764269" y="112904"/>
                    </a:lnTo>
                    <a:cubicBezTo>
                      <a:pt x="764877" y="123670"/>
                      <a:pt x="759842" y="128835"/>
                      <a:pt x="749163" y="128401"/>
                    </a:cubicBezTo>
                    <a:cubicBezTo>
                      <a:pt x="745430" y="128401"/>
                      <a:pt x="740612" y="128314"/>
                      <a:pt x="734708" y="128141"/>
                    </a:cubicBezTo>
                    <a:cubicBezTo>
                      <a:pt x="734361" y="125363"/>
                      <a:pt x="733927" y="122107"/>
                      <a:pt x="733406" y="118374"/>
                    </a:cubicBezTo>
                    <a:cubicBezTo>
                      <a:pt x="737486" y="118808"/>
                      <a:pt x="742131" y="119068"/>
                      <a:pt x="747340" y="119155"/>
                    </a:cubicBezTo>
                    <a:cubicBezTo>
                      <a:pt x="752810" y="119676"/>
                      <a:pt x="755327" y="117245"/>
                      <a:pt x="754893" y="111863"/>
                    </a:cubicBezTo>
                    <a:lnTo>
                      <a:pt x="754893" y="100403"/>
                    </a:lnTo>
                    <a:cubicBezTo>
                      <a:pt x="746472" y="101966"/>
                      <a:pt x="737617" y="103659"/>
                      <a:pt x="728327" y="105482"/>
                    </a:cubicBezTo>
                    <a:lnTo>
                      <a:pt x="726765" y="95975"/>
                    </a:lnTo>
                    <a:cubicBezTo>
                      <a:pt x="733970" y="94933"/>
                      <a:pt x="743347" y="93458"/>
                      <a:pt x="754893" y="91548"/>
                    </a:cubicBezTo>
                    <a:lnTo>
                      <a:pt x="754893" y="85036"/>
                    </a:lnTo>
                    <a:lnTo>
                      <a:pt x="768567" y="71493"/>
                    </a:lnTo>
                    <a:lnTo>
                      <a:pt x="751117" y="71493"/>
                    </a:lnTo>
                    <a:cubicBezTo>
                      <a:pt x="743911" y="78091"/>
                      <a:pt x="736705" y="84168"/>
                      <a:pt x="729499" y="89724"/>
                    </a:cubicBezTo>
                    <a:cubicBezTo>
                      <a:pt x="727763" y="87294"/>
                      <a:pt x="725723" y="84819"/>
                      <a:pt x="723379" y="82302"/>
                    </a:cubicBezTo>
                    <a:cubicBezTo>
                      <a:pt x="728414" y="78742"/>
                      <a:pt x="733102" y="75139"/>
                      <a:pt x="737443" y="71493"/>
                    </a:cubicBezTo>
                    <a:lnTo>
                      <a:pt x="726635" y="71493"/>
                    </a:lnTo>
                    <a:lnTo>
                      <a:pt x="726635" y="63159"/>
                    </a:lnTo>
                    <a:lnTo>
                      <a:pt x="746819" y="63159"/>
                    </a:lnTo>
                    <a:cubicBezTo>
                      <a:pt x="750900" y="59512"/>
                      <a:pt x="754850" y="55736"/>
                      <a:pt x="758670" y="51829"/>
                    </a:cubicBezTo>
                    <a:lnTo>
                      <a:pt x="724942" y="51829"/>
                    </a:lnTo>
                    <a:lnTo>
                      <a:pt x="724942" y="43234"/>
                    </a:lnTo>
                    <a:lnTo>
                      <a:pt x="750596" y="43234"/>
                    </a:lnTo>
                    <a:lnTo>
                      <a:pt x="750596" y="29951"/>
                    </a:lnTo>
                    <a:lnTo>
                      <a:pt x="730151" y="29951"/>
                    </a:lnTo>
                    <a:lnTo>
                      <a:pt x="730151" y="21357"/>
                    </a:lnTo>
                    <a:lnTo>
                      <a:pt x="750596" y="21357"/>
                    </a:lnTo>
                    <a:close/>
                    <a:moveTo>
                      <a:pt x="11720" y="3646"/>
                    </a:moveTo>
                    <a:cubicBezTo>
                      <a:pt x="21357" y="10244"/>
                      <a:pt x="29908" y="16495"/>
                      <a:pt x="37374" y="22398"/>
                    </a:cubicBezTo>
                    <a:cubicBezTo>
                      <a:pt x="34596" y="25611"/>
                      <a:pt x="32165" y="28432"/>
                      <a:pt x="30082" y="30863"/>
                    </a:cubicBezTo>
                    <a:cubicBezTo>
                      <a:pt x="20445" y="22615"/>
                      <a:pt x="12197" y="16017"/>
                      <a:pt x="5339" y="11069"/>
                    </a:cubicBezTo>
                    <a:close/>
                    <a:moveTo>
                      <a:pt x="807374" y="3516"/>
                    </a:moveTo>
                    <a:lnTo>
                      <a:pt x="816880" y="5860"/>
                    </a:lnTo>
                    <a:cubicBezTo>
                      <a:pt x="815144" y="12979"/>
                      <a:pt x="813147" y="20054"/>
                      <a:pt x="810890" y="27086"/>
                    </a:cubicBezTo>
                    <a:lnTo>
                      <a:pt x="851520" y="27086"/>
                    </a:lnTo>
                    <a:lnTo>
                      <a:pt x="851520" y="36463"/>
                    </a:lnTo>
                    <a:lnTo>
                      <a:pt x="838758" y="36463"/>
                    </a:lnTo>
                    <a:cubicBezTo>
                      <a:pt x="838150" y="58861"/>
                      <a:pt x="832681" y="78135"/>
                      <a:pt x="822350" y="94282"/>
                    </a:cubicBezTo>
                    <a:cubicBezTo>
                      <a:pt x="830250" y="105134"/>
                      <a:pt x="840624" y="113599"/>
                      <a:pt x="853473" y="119676"/>
                    </a:cubicBezTo>
                    <a:cubicBezTo>
                      <a:pt x="851042" y="123236"/>
                      <a:pt x="849002" y="126448"/>
                      <a:pt x="847353" y="129313"/>
                    </a:cubicBezTo>
                    <a:cubicBezTo>
                      <a:pt x="834677" y="122020"/>
                      <a:pt x="824346" y="113122"/>
                      <a:pt x="816359" y="102617"/>
                    </a:cubicBezTo>
                    <a:cubicBezTo>
                      <a:pt x="807591" y="113556"/>
                      <a:pt x="796218" y="122888"/>
                      <a:pt x="782240" y="130615"/>
                    </a:cubicBezTo>
                    <a:cubicBezTo>
                      <a:pt x="780678" y="128358"/>
                      <a:pt x="778551" y="125493"/>
                      <a:pt x="775859" y="122020"/>
                    </a:cubicBezTo>
                    <a:cubicBezTo>
                      <a:pt x="790358" y="114641"/>
                      <a:pt x="801948" y="105308"/>
                      <a:pt x="810629" y="94022"/>
                    </a:cubicBezTo>
                    <a:cubicBezTo>
                      <a:pt x="804552" y="83864"/>
                      <a:pt x="800428" y="72405"/>
                      <a:pt x="798258" y="59643"/>
                    </a:cubicBezTo>
                    <a:cubicBezTo>
                      <a:pt x="796261" y="63897"/>
                      <a:pt x="794221" y="68107"/>
                      <a:pt x="792138" y="72274"/>
                    </a:cubicBezTo>
                    <a:cubicBezTo>
                      <a:pt x="789359" y="70451"/>
                      <a:pt x="786581" y="68802"/>
                      <a:pt x="783803" y="67326"/>
                    </a:cubicBezTo>
                    <a:cubicBezTo>
                      <a:pt x="793613" y="49268"/>
                      <a:pt x="801470" y="27998"/>
                      <a:pt x="807374" y="3516"/>
                    </a:cubicBezTo>
                    <a:close/>
                    <a:moveTo>
                      <a:pt x="1251384" y="3125"/>
                    </a:moveTo>
                    <a:cubicBezTo>
                      <a:pt x="1258937" y="8247"/>
                      <a:pt x="1266403" y="13934"/>
                      <a:pt x="1273783" y="20185"/>
                    </a:cubicBezTo>
                    <a:lnTo>
                      <a:pt x="1266490" y="28258"/>
                    </a:lnTo>
                    <a:cubicBezTo>
                      <a:pt x="1259284" y="21834"/>
                      <a:pt x="1252035" y="15887"/>
                      <a:pt x="1244742" y="10418"/>
                    </a:cubicBezTo>
                    <a:close/>
                    <a:moveTo>
                      <a:pt x="161106" y="2995"/>
                    </a:moveTo>
                    <a:lnTo>
                      <a:pt x="170873" y="2995"/>
                    </a:lnTo>
                    <a:lnTo>
                      <a:pt x="170873" y="34249"/>
                    </a:lnTo>
                    <a:lnTo>
                      <a:pt x="186891" y="34249"/>
                    </a:lnTo>
                    <a:lnTo>
                      <a:pt x="186891" y="43755"/>
                    </a:lnTo>
                    <a:lnTo>
                      <a:pt x="170873" y="43755"/>
                    </a:lnTo>
                    <a:lnTo>
                      <a:pt x="170873" y="83213"/>
                    </a:lnTo>
                    <a:cubicBezTo>
                      <a:pt x="176603" y="81564"/>
                      <a:pt x="182420" y="79871"/>
                      <a:pt x="188323" y="78135"/>
                    </a:cubicBezTo>
                    <a:cubicBezTo>
                      <a:pt x="188323" y="81694"/>
                      <a:pt x="188410" y="85080"/>
                      <a:pt x="188584" y="88292"/>
                    </a:cubicBezTo>
                    <a:cubicBezTo>
                      <a:pt x="172870" y="92893"/>
                      <a:pt x="158198" y="97451"/>
                      <a:pt x="144568" y="101966"/>
                    </a:cubicBezTo>
                    <a:lnTo>
                      <a:pt x="142745" y="90766"/>
                    </a:lnTo>
                    <a:cubicBezTo>
                      <a:pt x="148822" y="89204"/>
                      <a:pt x="154942" y="87597"/>
                      <a:pt x="161106" y="85948"/>
                    </a:cubicBezTo>
                    <a:lnTo>
                      <a:pt x="161106" y="43755"/>
                    </a:lnTo>
                    <a:lnTo>
                      <a:pt x="144568" y="43755"/>
                    </a:lnTo>
                    <a:lnTo>
                      <a:pt x="144568" y="34249"/>
                    </a:lnTo>
                    <a:lnTo>
                      <a:pt x="161106" y="34249"/>
                    </a:lnTo>
                    <a:close/>
                    <a:moveTo>
                      <a:pt x="1037667" y="2474"/>
                    </a:moveTo>
                    <a:lnTo>
                      <a:pt x="1047694" y="2474"/>
                    </a:lnTo>
                    <a:lnTo>
                      <a:pt x="1047694" y="27738"/>
                    </a:lnTo>
                    <a:lnTo>
                      <a:pt x="1062930" y="27738"/>
                    </a:lnTo>
                    <a:lnTo>
                      <a:pt x="1062930" y="36723"/>
                    </a:lnTo>
                    <a:lnTo>
                      <a:pt x="1047694" y="36723"/>
                    </a:lnTo>
                    <a:lnTo>
                      <a:pt x="1047694" y="61661"/>
                    </a:lnTo>
                    <a:cubicBezTo>
                      <a:pt x="1052686" y="60055"/>
                      <a:pt x="1057548" y="58471"/>
                      <a:pt x="1062279" y="56908"/>
                    </a:cubicBezTo>
                    <a:cubicBezTo>
                      <a:pt x="1062279" y="61075"/>
                      <a:pt x="1062366" y="64461"/>
                      <a:pt x="1062540" y="67065"/>
                    </a:cubicBezTo>
                    <a:cubicBezTo>
                      <a:pt x="1057634" y="68628"/>
                      <a:pt x="1052686" y="70213"/>
                      <a:pt x="1047694" y="71819"/>
                    </a:cubicBezTo>
                    <a:lnTo>
                      <a:pt x="1047694" y="113816"/>
                    </a:lnTo>
                    <a:cubicBezTo>
                      <a:pt x="1047694" y="123019"/>
                      <a:pt x="1043353" y="127663"/>
                      <a:pt x="1034671" y="127750"/>
                    </a:cubicBezTo>
                    <a:cubicBezTo>
                      <a:pt x="1031199" y="127837"/>
                      <a:pt x="1027032" y="127837"/>
                      <a:pt x="1022170" y="127750"/>
                    </a:cubicBezTo>
                    <a:cubicBezTo>
                      <a:pt x="1021649" y="124104"/>
                      <a:pt x="1021085" y="120414"/>
                      <a:pt x="1020477" y="116681"/>
                    </a:cubicBezTo>
                    <a:cubicBezTo>
                      <a:pt x="1025599" y="117202"/>
                      <a:pt x="1029463" y="117462"/>
                      <a:pt x="1032067" y="117462"/>
                    </a:cubicBezTo>
                    <a:cubicBezTo>
                      <a:pt x="1035800" y="117462"/>
                      <a:pt x="1037667" y="115509"/>
                      <a:pt x="1037667" y="111602"/>
                    </a:cubicBezTo>
                    <a:lnTo>
                      <a:pt x="1037667" y="75139"/>
                    </a:lnTo>
                    <a:cubicBezTo>
                      <a:pt x="1031807" y="77093"/>
                      <a:pt x="1025903" y="79089"/>
                      <a:pt x="1019956" y="81130"/>
                    </a:cubicBezTo>
                    <a:lnTo>
                      <a:pt x="1018654" y="70321"/>
                    </a:lnTo>
                    <a:cubicBezTo>
                      <a:pt x="1025209" y="68454"/>
                      <a:pt x="1031546" y="66610"/>
                      <a:pt x="1037667" y="64786"/>
                    </a:cubicBezTo>
                    <a:lnTo>
                      <a:pt x="1037667" y="36723"/>
                    </a:lnTo>
                    <a:lnTo>
                      <a:pt x="1020347" y="36723"/>
                    </a:lnTo>
                    <a:lnTo>
                      <a:pt x="1020347" y="27738"/>
                    </a:lnTo>
                    <a:lnTo>
                      <a:pt x="1037667" y="27738"/>
                    </a:lnTo>
                    <a:close/>
                    <a:moveTo>
                      <a:pt x="1487016" y="2083"/>
                    </a:moveTo>
                    <a:lnTo>
                      <a:pt x="1497174" y="5599"/>
                    </a:lnTo>
                    <a:cubicBezTo>
                      <a:pt x="1492963" y="17146"/>
                      <a:pt x="1488362" y="27955"/>
                      <a:pt x="1483370" y="38025"/>
                    </a:cubicBezTo>
                    <a:lnTo>
                      <a:pt x="1483370" y="129052"/>
                    </a:lnTo>
                    <a:lnTo>
                      <a:pt x="1473473" y="129052"/>
                    </a:lnTo>
                    <a:lnTo>
                      <a:pt x="1473473" y="56127"/>
                    </a:lnTo>
                    <a:cubicBezTo>
                      <a:pt x="1469479" y="62725"/>
                      <a:pt x="1465312" y="68932"/>
                      <a:pt x="1460971" y="74749"/>
                    </a:cubicBezTo>
                    <a:cubicBezTo>
                      <a:pt x="1459669" y="71016"/>
                      <a:pt x="1458280" y="67152"/>
                      <a:pt x="1456804" y="63159"/>
                    </a:cubicBezTo>
                    <a:cubicBezTo>
                      <a:pt x="1469219" y="46750"/>
                      <a:pt x="1479289" y="26392"/>
                      <a:pt x="1487016" y="2083"/>
                    </a:cubicBezTo>
                    <a:close/>
                    <a:moveTo>
                      <a:pt x="1547310" y="1953"/>
                    </a:moveTo>
                    <a:cubicBezTo>
                      <a:pt x="1555905" y="24004"/>
                      <a:pt x="1569144" y="40109"/>
                      <a:pt x="1587029" y="50266"/>
                    </a:cubicBezTo>
                    <a:cubicBezTo>
                      <a:pt x="1583729" y="54086"/>
                      <a:pt x="1581255" y="57255"/>
                      <a:pt x="1579606" y="59773"/>
                    </a:cubicBezTo>
                    <a:cubicBezTo>
                      <a:pt x="1560246" y="46490"/>
                      <a:pt x="1546615" y="28432"/>
                      <a:pt x="1538715" y="5599"/>
                    </a:cubicBezTo>
                    <a:close/>
                    <a:moveTo>
                      <a:pt x="1100435" y="1693"/>
                    </a:moveTo>
                    <a:lnTo>
                      <a:pt x="1110853" y="1693"/>
                    </a:lnTo>
                    <a:lnTo>
                      <a:pt x="1110853" y="22659"/>
                    </a:lnTo>
                    <a:lnTo>
                      <a:pt x="1146274" y="22659"/>
                    </a:lnTo>
                    <a:lnTo>
                      <a:pt x="1146274" y="32165"/>
                    </a:lnTo>
                    <a:lnTo>
                      <a:pt x="1110853" y="32165"/>
                    </a:lnTo>
                    <a:lnTo>
                      <a:pt x="1110853" y="52090"/>
                    </a:lnTo>
                    <a:lnTo>
                      <a:pt x="1138591" y="52090"/>
                    </a:lnTo>
                    <a:lnTo>
                      <a:pt x="1138591" y="59903"/>
                    </a:lnTo>
                    <a:cubicBezTo>
                      <a:pt x="1132470" y="77266"/>
                      <a:pt x="1123767" y="91331"/>
                      <a:pt x="1112481" y="102096"/>
                    </a:cubicBezTo>
                    <a:cubicBezTo>
                      <a:pt x="1122248" y="109779"/>
                      <a:pt x="1134337" y="115639"/>
                      <a:pt x="1148748" y="119676"/>
                    </a:cubicBezTo>
                    <a:cubicBezTo>
                      <a:pt x="1145449" y="123496"/>
                      <a:pt x="1142671" y="126839"/>
                      <a:pt x="1140414" y="129703"/>
                    </a:cubicBezTo>
                    <a:cubicBezTo>
                      <a:pt x="1126306" y="123974"/>
                      <a:pt x="1114347" y="117007"/>
                      <a:pt x="1104537" y="108802"/>
                    </a:cubicBezTo>
                    <a:cubicBezTo>
                      <a:pt x="1093121" y="117397"/>
                      <a:pt x="1079773" y="124712"/>
                      <a:pt x="1064493" y="130745"/>
                    </a:cubicBezTo>
                    <a:cubicBezTo>
                      <a:pt x="1062670" y="127967"/>
                      <a:pt x="1060369" y="124885"/>
                      <a:pt x="1057591" y="121499"/>
                    </a:cubicBezTo>
                    <a:cubicBezTo>
                      <a:pt x="1073088" y="116464"/>
                      <a:pt x="1086327" y="109953"/>
                      <a:pt x="1097310" y="101966"/>
                    </a:cubicBezTo>
                    <a:cubicBezTo>
                      <a:pt x="1087673" y="91461"/>
                      <a:pt x="1080446" y="77700"/>
                      <a:pt x="1075627" y="60684"/>
                    </a:cubicBezTo>
                    <a:lnTo>
                      <a:pt x="1066967" y="60684"/>
                    </a:lnTo>
                    <a:lnTo>
                      <a:pt x="1066967" y="52090"/>
                    </a:lnTo>
                    <a:lnTo>
                      <a:pt x="1100435" y="52090"/>
                    </a:lnTo>
                    <a:lnTo>
                      <a:pt x="1100435" y="32165"/>
                    </a:lnTo>
                    <a:lnTo>
                      <a:pt x="1066446" y="32165"/>
                    </a:lnTo>
                    <a:lnTo>
                      <a:pt x="1066446" y="22659"/>
                    </a:lnTo>
                    <a:lnTo>
                      <a:pt x="1100435" y="22659"/>
                    </a:lnTo>
                    <a:close/>
                    <a:moveTo>
                      <a:pt x="1221562" y="1172"/>
                    </a:moveTo>
                    <a:lnTo>
                      <a:pt x="1231980" y="1172"/>
                    </a:lnTo>
                    <a:lnTo>
                      <a:pt x="1231980" y="32686"/>
                    </a:lnTo>
                    <a:lnTo>
                      <a:pt x="1288889" y="32686"/>
                    </a:lnTo>
                    <a:lnTo>
                      <a:pt x="1288889" y="42323"/>
                    </a:lnTo>
                    <a:lnTo>
                      <a:pt x="1236734" y="42323"/>
                    </a:lnTo>
                    <a:cubicBezTo>
                      <a:pt x="1251189" y="70625"/>
                      <a:pt x="1269702" y="91070"/>
                      <a:pt x="1292274" y="103659"/>
                    </a:cubicBezTo>
                    <a:cubicBezTo>
                      <a:pt x="1289149" y="107218"/>
                      <a:pt x="1286371" y="110691"/>
                      <a:pt x="1283940" y="114076"/>
                    </a:cubicBezTo>
                    <a:cubicBezTo>
                      <a:pt x="1262279" y="98753"/>
                      <a:pt x="1244960" y="77114"/>
                      <a:pt x="1231980" y="49160"/>
                    </a:cubicBezTo>
                    <a:lnTo>
                      <a:pt x="1231980" y="129703"/>
                    </a:lnTo>
                    <a:lnTo>
                      <a:pt x="1221562" y="129703"/>
                    </a:lnTo>
                    <a:lnTo>
                      <a:pt x="1221562" y="48899"/>
                    </a:lnTo>
                    <a:cubicBezTo>
                      <a:pt x="1209408" y="74944"/>
                      <a:pt x="1191654" y="97234"/>
                      <a:pt x="1168301" y="115769"/>
                    </a:cubicBezTo>
                    <a:cubicBezTo>
                      <a:pt x="1166304" y="112991"/>
                      <a:pt x="1163786" y="109692"/>
                      <a:pt x="1160748" y="105872"/>
                    </a:cubicBezTo>
                    <a:cubicBezTo>
                      <a:pt x="1184058" y="88987"/>
                      <a:pt x="1202637" y="67803"/>
                      <a:pt x="1216484" y="42323"/>
                    </a:cubicBezTo>
                    <a:lnTo>
                      <a:pt x="1164915" y="42323"/>
                    </a:lnTo>
                    <a:lnTo>
                      <a:pt x="1164915" y="32686"/>
                    </a:lnTo>
                    <a:lnTo>
                      <a:pt x="1221562" y="32686"/>
                    </a:lnTo>
                    <a:close/>
                    <a:moveTo>
                      <a:pt x="487877" y="911"/>
                    </a:moveTo>
                    <a:lnTo>
                      <a:pt x="498425" y="2344"/>
                    </a:lnTo>
                    <a:cubicBezTo>
                      <a:pt x="497774" y="6120"/>
                      <a:pt x="497101" y="9680"/>
                      <a:pt x="496407" y="13022"/>
                    </a:cubicBezTo>
                    <a:lnTo>
                      <a:pt x="551296" y="13022"/>
                    </a:lnTo>
                    <a:lnTo>
                      <a:pt x="551296" y="21357"/>
                    </a:lnTo>
                    <a:lnTo>
                      <a:pt x="494518" y="21357"/>
                    </a:lnTo>
                    <a:cubicBezTo>
                      <a:pt x="493520" y="25350"/>
                      <a:pt x="492478" y="28953"/>
                      <a:pt x="491393" y="32165"/>
                    </a:cubicBezTo>
                    <a:lnTo>
                      <a:pt x="546869" y="32165"/>
                    </a:lnTo>
                    <a:lnTo>
                      <a:pt x="546869" y="40500"/>
                    </a:lnTo>
                    <a:lnTo>
                      <a:pt x="488268" y="40500"/>
                    </a:lnTo>
                    <a:cubicBezTo>
                      <a:pt x="486488" y="44797"/>
                      <a:pt x="484361" y="48964"/>
                      <a:pt x="481887" y="53001"/>
                    </a:cubicBezTo>
                    <a:lnTo>
                      <a:pt x="556636" y="53001"/>
                    </a:lnTo>
                    <a:lnTo>
                      <a:pt x="556636" y="61336"/>
                    </a:lnTo>
                    <a:lnTo>
                      <a:pt x="520173" y="61336"/>
                    </a:lnTo>
                    <a:cubicBezTo>
                      <a:pt x="528898" y="72057"/>
                      <a:pt x="541833" y="79784"/>
                      <a:pt x="558980" y="84516"/>
                    </a:cubicBezTo>
                    <a:cubicBezTo>
                      <a:pt x="556549" y="88249"/>
                      <a:pt x="554378" y="91721"/>
                      <a:pt x="552468" y="94933"/>
                    </a:cubicBezTo>
                    <a:cubicBezTo>
                      <a:pt x="543353" y="91331"/>
                      <a:pt x="535387" y="87033"/>
                      <a:pt x="528572" y="82041"/>
                    </a:cubicBezTo>
                    <a:cubicBezTo>
                      <a:pt x="522929" y="85601"/>
                      <a:pt x="516483" y="89247"/>
                      <a:pt x="509234" y="92980"/>
                    </a:cubicBezTo>
                    <a:cubicBezTo>
                      <a:pt x="507932" y="90897"/>
                      <a:pt x="506152" y="88335"/>
                      <a:pt x="503895" y="85297"/>
                    </a:cubicBezTo>
                    <a:cubicBezTo>
                      <a:pt x="510015" y="82389"/>
                      <a:pt x="515788" y="79241"/>
                      <a:pt x="521215" y="75856"/>
                    </a:cubicBezTo>
                    <a:cubicBezTo>
                      <a:pt x="516570" y="71471"/>
                      <a:pt x="512663" y="66631"/>
                      <a:pt x="509494" y="61336"/>
                    </a:cubicBezTo>
                    <a:lnTo>
                      <a:pt x="476092" y="61336"/>
                    </a:lnTo>
                    <a:cubicBezTo>
                      <a:pt x="472315" y="66197"/>
                      <a:pt x="467974" y="70842"/>
                      <a:pt x="463069" y="75270"/>
                    </a:cubicBezTo>
                    <a:cubicBezTo>
                      <a:pt x="469103" y="78742"/>
                      <a:pt x="475028" y="82345"/>
                      <a:pt x="480845" y="86078"/>
                    </a:cubicBezTo>
                    <a:lnTo>
                      <a:pt x="474594" y="94022"/>
                    </a:lnTo>
                    <a:cubicBezTo>
                      <a:pt x="468647" y="89811"/>
                      <a:pt x="462375" y="85622"/>
                      <a:pt x="455777" y="81455"/>
                    </a:cubicBezTo>
                    <a:cubicBezTo>
                      <a:pt x="449179" y="86577"/>
                      <a:pt x="441734" y="91417"/>
                      <a:pt x="433443" y="95975"/>
                    </a:cubicBezTo>
                    <a:cubicBezTo>
                      <a:pt x="431707" y="93197"/>
                      <a:pt x="429623" y="90159"/>
                      <a:pt x="427192" y="86860"/>
                    </a:cubicBezTo>
                    <a:cubicBezTo>
                      <a:pt x="441777" y="79871"/>
                      <a:pt x="453671" y="71363"/>
                      <a:pt x="462874" y="61336"/>
                    </a:cubicBezTo>
                    <a:lnTo>
                      <a:pt x="429797" y="61336"/>
                    </a:lnTo>
                    <a:lnTo>
                      <a:pt x="429797" y="53001"/>
                    </a:lnTo>
                    <a:lnTo>
                      <a:pt x="469646" y="53001"/>
                    </a:lnTo>
                    <a:cubicBezTo>
                      <a:pt x="472510" y="49051"/>
                      <a:pt x="475006" y="44884"/>
                      <a:pt x="477133" y="40500"/>
                    </a:cubicBezTo>
                    <a:lnTo>
                      <a:pt x="439564" y="40500"/>
                    </a:lnTo>
                    <a:lnTo>
                      <a:pt x="439564" y="32165"/>
                    </a:lnTo>
                    <a:lnTo>
                      <a:pt x="480650" y="32165"/>
                    </a:lnTo>
                    <a:cubicBezTo>
                      <a:pt x="481908" y="28779"/>
                      <a:pt x="483037" y="25176"/>
                      <a:pt x="484035" y="21357"/>
                    </a:cubicBezTo>
                    <a:lnTo>
                      <a:pt x="434876" y="21357"/>
                    </a:lnTo>
                    <a:lnTo>
                      <a:pt x="434876" y="13022"/>
                    </a:lnTo>
                    <a:lnTo>
                      <a:pt x="485924" y="13022"/>
                    </a:lnTo>
                    <a:cubicBezTo>
                      <a:pt x="486705" y="9202"/>
                      <a:pt x="487356" y="5165"/>
                      <a:pt x="487877" y="911"/>
                    </a:cubicBezTo>
                    <a:close/>
                    <a:moveTo>
                      <a:pt x="1649946" y="521"/>
                    </a:moveTo>
                    <a:lnTo>
                      <a:pt x="1660754" y="2995"/>
                    </a:lnTo>
                    <a:cubicBezTo>
                      <a:pt x="1659018" y="7813"/>
                      <a:pt x="1657108" y="12545"/>
                      <a:pt x="1655024" y="17189"/>
                    </a:cubicBezTo>
                    <a:lnTo>
                      <a:pt x="1728601" y="17189"/>
                    </a:lnTo>
                    <a:lnTo>
                      <a:pt x="1728601" y="26826"/>
                    </a:lnTo>
                    <a:lnTo>
                      <a:pt x="1650336" y="26826"/>
                    </a:lnTo>
                    <a:cubicBezTo>
                      <a:pt x="1647645" y="31948"/>
                      <a:pt x="1644693" y="36940"/>
                      <a:pt x="1641481" y="41802"/>
                    </a:cubicBezTo>
                    <a:lnTo>
                      <a:pt x="1712844" y="41802"/>
                    </a:lnTo>
                    <a:lnTo>
                      <a:pt x="1712844" y="111342"/>
                    </a:lnTo>
                    <a:cubicBezTo>
                      <a:pt x="1712844" y="122107"/>
                      <a:pt x="1707592" y="127490"/>
                      <a:pt x="1697087" y="127490"/>
                    </a:cubicBezTo>
                    <a:cubicBezTo>
                      <a:pt x="1692486" y="127576"/>
                      <a:pt x="1685497" y="127620"/>
                      <a:pt x="1676121" y="127620"/>
                    </a:cubicBezTo>
                    <a:cubicBezTo>
                      <a:pt x="1675687" y="124668"/>
                      <a:pt x="1675036" y="121109"/>
                      <a:pt x="1674167" y="116941"/>
                    </a:cubicBezTo>
                    <a:cubicBezTo>
                      <a:pt x="1682154" y="117549"/>
                      <a:pt x="1688579" y="117853"/>
                      <a:pt x="1693441" y="117853"/>
                    </a:cubicBezTo>
                    <a:cubicBezTo>
                      <a:pt x="1699431" y="117853"/>
                      <a:pt x="1702426" y="114901"/>
                      <a:pt x="1702426" y="108998"/>
                    </a:cubicBezTo>
                    <a:lnTo>
                      <a:pt x="1702426" y="99752"/>
                    </a:lnTo>
                    <a:lnTo>
                      <a:pt x="1636793" y="99752"/>
                    </a:lnTo>
                    <a:lnTo>
                      <a:pt x="1636793" y="129183"/>
                    </a:lnTo>
                    <a:lnTo>
                      <a:pt x="1626505" y="129183"/>
                    </a:lnTo>
                    <a:lnTo>
                      <a:pt x="1626505" y="61791"/>
                    </a:lnTo>
                    <a:cubicBezTo>
                      <a:pt x="1620211" y="69127"/>
                      <a:pt x="1613266" y="76181"/>
                      <a:pt x="1605669" y="82953"/>
                    </a:cubicBezTo>
                    <a:cubicBezTo>
                      <a:pt x="1603846" y="79914"/>
                      <a:pt x="1601763" y="76745"/>
                      <a:pt x="1599418" y="73446"/>
                    </a:cubicBezTo>
                    <a:cubicBezTo>
                      <a:pt x="1616174" y="59426"/>
                      <a:pt x="1629262" y="43885"/>
                      <a:pt x="1638681" y="26826"/>
                    </a:cubicBezTo>
                    <a:lnTo>
                      <a:pt x="1603065" y="26826"/>
                    </a:lnTo>
                    <a:lnTo>
                      <a:pt x="1603065" y="17189"/>
                    </a:lnTo>
                    <a:lnTo>
                      <a:pt x="1643565" y="17189"/>
                    </a:lnTo>
                    <a:cubicBezTo>
                      <a:pt x="1646039" y="11763"/>
                      <a:pt x="1648166" y="6207"/>
                      <a:pt x="1649946" y="521"/>
                    </a:cubicBezTo>
                    <a:close/>
                    <a:moveTo>
                      <a:pt x="932278" y="521"/>
                    </a:moveTo>
                    <a:cubicBezTo>
                      <a:pt x="936228" y="6685"/>
                      <a:pt x="939158" y="11503"/>
                      <a:pt x="941068" y="14976"/>
                    </a:cubicBezTo>
                    <a:lnTo>
                      <a:pt x="994655" y="14976"/>
                    </a:lnTo>
                    <a:lnTo>
                      <a:pt x="994655" y="24091"/>
                    </a:lnTo>
                    <a:lnTo>
                      <a:pt x="922771" y="24091"/>
                    </a:lnTo>
                    <a:cubicBezTo>
                      <a:pt x="914176" y="30168"/>
                      <a:pt x="906320" y="35464"/>
                      <a:pt x="899201" y="39979"/>
                    </a:cubicBezTo>
                    <a:cubicBezTo>
                      <a:pt x="919559" y="39979"/>
                      <a:pt x="940352" y="39762"/>
                      <a:pt x="961578" y="39328"/>
                    </a:cubicBezTo>
                    <a:cubicBezTo>
                      <a:pt x="958713" y="37201"/>
                      <a:pt x="955762" y="35074"/>
                      <a:pt x="952723" y="32947"/>
                    </a:cubicBezTo>
                    <a:lnTo>
                      <a:pt x="958844" y="26175"/>
                    </a:lnTo>
                    <a:cubicBezTo>
                      <a:pt x="969956" y="33815"/>
                      <a:pt x="980938" y="41758"/>
                      <a:pt x="991790" y="50006"/>
                    </a:cubicBezTo>
                    <a:lnTo>
                      <a:pt x="984368" y="57429"/>
                    </a:lnTo>
                    <a:cubicBezTo>
                      <a:pt x="980765" y="54303"/>
                      <a:pt x="977010" y="51178"/>
                      <a:pt x="973103" y="48053"/>
                    </a:cubicBezTo>
                    <a:cubicBezTo>
                      <a:pt x="939071" y="48183"/>
                      <a:pt x="913091" y="48660"/>
                      <a:pt x="895164" y="49485"/>
                    </a:cubicBezTo>
                    <a:cubicBezTo>
                      <a:pt x="889694" y="49746"/>
                      <a:pt x="885006" y="50223"/>
                      <a:pt x="881100" y="50918"/>
                    </a:cubicBezTo>
                    <a:lnTo>
                      <a:pt x="877453" y="39979"/>
                    </a:lnTo>
                    <a:cubicBezTo>
                      <a:pt x="883444" y="38850"/>
                      <a:pt x="888262" y="37201"/>
                      <a:pt x="891908" y="35030"/>
                    </a:cubicBezTo>
                    <a:cubicBezTo>
                      <a:pt x="897117" y="31948"/>
                      <a:pt x="902283" y="28302"/>
                      <a:pt x="907405" y="24091"/>
                    </a:cubicBezTo>
                    <a:lnTo>
                      <a:pt x="868207" y="24091"/>
                    </a:lnTo>
                    <a:lnTo>
                      <a:pt x="868207" y="14976"/>
                    </a:lnTo>
                    <a:lnTo>
                      <a:pt x="929283" y="14976"/>
                    </a:lnTo>
                    <a:cubicBezTo>
                      <a:pt x="927459" y="11807"/>
                      <a:pt x="925463" y="8464"/>
                      <a:pt x="923292" y="4948"/>
                    </a:cubicBezTo>
                    <a:close/>
                    <a:moveTo>
                      <a:pt x="643533" y="0"/>
                    </a:moveTo>
                    <a:cubicBezTo>
                      <a:pt x="648828" y="5730"/>
                      <a:pt x="653299" y="11242"/>
                      <a:pt x="656946" y="16538"/>
                    </a:cubicBezTo>
                    <a:lnTo>
                      <a:pt x="650955" y="20575"/>
                    </a:lnTo>
                    <a:lnTo>
                      <a:pt x="704217" y="20575"/>
                    </a:lnTo>
                    <a:lnTo>
                      <a:pt x="704217" y="45318"/>
                    </a:lnTo>
                    <a:lnTo>
                      <a:pt x="693669" y="45318"/>
                    </a:lnTo>
                    <a:lnTo>
                      <a:pt x="693669" y="30212"/>
                    </a:lnTo>
                    <a:lnTo>
                      <a:pt x="597954" y="30212"/>
                    </a:lnTo>
                    <a:lnTo>
                      <a:pt x="597954" y="45318"/>
                    </a:lnTo>
                    <a:lnTo>
                      <a:pt x="587536" y="45318"/>
                    </a:lnTo>
                    <a:lnTo>
                      <a:pt x="587536" y="20575"/>
                    </a:lnTo>
                    <a:lnTo>
                      <a:pt x="646202" y="20575"/>
                    </a:lnTo>
                    <a:cubicBezTo>
                      <a:pt x="642903" y="15800"/>
                      <a:pt x="639105" y="10895"/>
                      <a:pt x="634808" y="5860"/>
                    </a:cubicBezTo>
                    <a:close/>
                  </a:path>
                </a:pathLst>
              </a:custGeom>
              <a:solidFill>
                <a:srgbClr val="3E3A39"/>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685800" rtl="0" eaLnBrk="1" latinLnBrk="0" hangingPunct="1">
                  <a:lnSpc>
                    <a:spcPct val="90000"/>
                  </a:lnSpc>
                  <a:spcBef>
                    <a:spcPct val="0"/>
                  </a:spcBef>
                  <a:buNone/>
                  <a:defRPr sz="24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a:lstStyle>
              <a:p>
                <a:pPr algn="dist" defTabSz="913765">
                  <a:lnSpc>
                    <a:spcPct val="100000"/>
                  </a:lnSpc>
                </a:pPr>
                <a:endParaRPr lang="zh-CN" altLang="en-US" sz="1050" b="0" dirty="0">
                  <a:solidFill>
                    <a:srgbClr val="3E3A39"/>
                  </a:solidFill>
                  <a:latin typeface="微软雅黑" pitchFamily="34" charset="-122"/>
                  <a:cs typeface="+mn-cs"/>
                </a:endParaRPr>
              </a:p>
            </p:txBody>
          </p:sp>
          <p:sp>
            <p:nvSpPr>
              <p:cNvPr id="21" name="任意多边形 20"/>
              <p:cNvSpPr/>
              <p:nvPr/>
            </p:nvSpPr>
            <p:spPr>
              <a:xfrm>
                <a:off x="2050144" y="6486734"/>
                <a:ext cx="2165440" cy="85078"/>
              </a:xfrm>
              <a:custGeom>
                <a:avLst/>
                <a:gdLst/>
                <a:ahLst/>
                <a:cxnLst/>
                <a:rect l="l" t="t" r="r" b="b"/>
                <a:pathLst>
                  <a:path w="2165440" h="85078">
                    <a:moveTo>
                      <a:pt x="2158789" y="71930"/>
                    </a:moveTo>
                    <a:cubicBezTo>
                      <a:pt x="2160699" y="71930"/>
                      <a:pt x="2162285" y="72570"/>
                      <a:pt x="2163547" y="73849"/>
                    </a:cubicBezTo>
                    <a:cubicBezTo>
                      <a:pt x="2164809" y="75128"/>
                      <a:pt x="2165440" y="76671"/>
                      <a:pt x="2165440" y="78479"/>
                    </a:cubicBezTo>
                    <a:cubicBezTo>
                      <a:pt x="2165440" y="80252"/>
                      <a:pt x="2164809" y="81779"/>
                      <a:pt x="2163547" y="83058"/>
                    </a:cubicBezTo>
                    <a:cubicBezTo>
                      <a:pt x="2162285" y="84337"/>
                      <a:pt x="2160682" y="84976"/>
                      <a:pt x="2158738" y="84976"/>
                    </a:cubicBezTo>
                    <a:cubicBezTo>
                      <a:pt x="2156862" y="84976"/>
                      <a:pt x="2155301" y="84337"/>
                      <a:pt x="2154057" y="83058"/>
                    </a:cubicBezTo>
                    <a:cubicBezTo>
                      <a:pt x="2152812" y="81779"/>
                      <a:pt x="2152189" y="80252"/>
                      <a:pt x="2152189" y="78479"/>
                    </a:cubicBezTo>
                    <a:cubicBezTo>
                      <a:pt x="2152189" y="76637"/>
                      <a:pt x="2152820" y="75085"/>
                      <a:pt x="2154082" y="73823"/>
                    </a:cubicBezTo>
                    <a:cubicBezTo>
                      <a:pt x="2155344" y="72561"/>
                      <a:pt x="2156913" y="71930"/>
                      <a:pt x="2158789" y="71930"/>
                    </a:cubicBezTo>
                    <a:close/>
                    <a:moveTo>
                      <a:pt x="1281540" y="55355"/>
                    </a:moveTo>
                    <a:lnTo>
                      <a:pt x="1268290" y="57145"/>
                    </a:lnTo>
                    <a:cubicBezTo>
                      <a:pt x="1263651" y="57759"/>
                      <a:pt x="1260454" y="58919"/>
                      <a:pt x="1258697" y="60624"/>
                    </a:cubicBezTo>
                    <a:cubicBezTo>
                      <a:pt x="1256941" y="62329"/>
                      <a:pt x="1256063" y="64717"/>
                      <a:pt x="1256063" y="67786"/>
                    </a:cubicBezTo>
                    <a:cubicBezTo>
                      <a:pt x="1256063" y="70481"/>
                      <a:pt x="1257017" y="72681"/>
                      <a:pt x="1258927" y="74386"/>
                    </a:cubicBezTo>
                    <a:cubicBezTo>
                      <a:pt x="1260838" y="76091"/>
                      <a:pt x="1263361" y="76944"/>
                      <a:pt x="1266499" y="76944"/>
                    </a:cubicBezTo>
                    <a:cubicBezTo>
                      <a:pt x="1270865" y="76944"/>
                      <a:pt x="1274463" y="75409"/>
                      <a:pt x="1277294" y="72340"/>
                    </a:cubicBezTo>
                    <a:cubicBezTo>
                      <a:pt x="1280125" y="69270"/>
                      <a:pt x="1281540" y="65416"/>
                      <a:pt x="1281540" y="60778"/>
                    </a:cubicBezTo>
                    <a:close/>
                    <a:moveTo>
                      <a:pt x="2102490" y="34123"/>
                    </a:moveTo>
                    <a:cubicBezTo>
                      <a:pt x="2097169" y="34123"/>
                      <a:pt x="2092974" y="36110"/>
                      <a:pt x="2089905" y="40083"/>
                    </a:cubicBezTo>
                    <a:cubicBezTo>
                      <a:pt x="2086835" y="44057"/>
                      <a:pt x="2085300" y="49471"/>
                      <a:pt x="2085300" y="56327"/>
                    </a:cubicBezTo>
                    <a:cubicBezTo>
                      <a:pt x="2085300" y="62636"/>
                      <a:pt x="2086775" y="67624"/>
                      <a:pt x="2089726" y="71291"/>
                    </a:cubicBezTo>
                    <a:cubicBezTo>
                      <a:pt x="2092676" y="74957"/>
                      <a:pt x="2096607" y="76791"/>
                      <a:pt x="2101518" y="76791"/>
                    </a:cubicBezTo>
                    <a:cubicBezTo>
                      <a:pt x="2106361" y="76791"/>
                      <a:pt x="2110317" y="74991"/>
                      <a:pt x="2113387" y="71393"/>
                    </a:cubicBezTo>
                    <a:cubicBezTo>
                      <a:pt x="2116456" y="67795"/>
                      <a:pt x="2117991" y="63318"/>
                      <a:pt x="2117991" y="57964"/>
                    </a:cubicBezTo>
                    <a:lnTo>
                      <a:pt x="2117991" y="50085"/>
                    </a:lnTo>
                    <a:cubicBezTo>
                      <a:pt x="2117991" y="45549"/>
                      <a:pt x="2116499" y="41755"/>
                      <a:pt x="2113515" y="38702"/>
                    </a:cubicBezTo>
                    <a:cubicBezTo>
                      <a:pt x="2110531" y="35650"/>
                      <a:pt x="2106855" y="34123"/>
                      <a:pt x="2102490" y="34123"/>
                    </a:cubicBezTo>
                    <a:close/>
                    <a:moveTo>
                      <a:pt x="1436763" y="34123"/>
                    </a:moveTo>
                    <a:cubicBezTo>
                      <a:pt x="1431136" y="34123"/>
                      <a:pt x="1426693" y="36050"/>
                      <a:pt x="1423436" y="39904"/>
                    </a:cubicBezTo>
                    <a:cubicBezTo>
                      <a:pt x="1420179" y="43758"/>
                      <a:pt x="1418550" y="49045"/>
                      <a:pt x="1418550" y="55764"/>
                    </a:cubicBezTo>
                    <a:cubicBezTo>
                      <a:pt x="1418550" y="62278"/>
                      <a:pt x="1420196" y="67411"/>
                      <a:pt x="1423487" y="71163"/>
                    </a:cubicBezTo>
                    <a:cubicBezTo>
                      <a:pt x="1426778" y="74915"/>
                      <a:pt x="1431204" y="76791"/>
                      <a:pt x="1436763" y="76791"/>
                    </a:cubicBezTo>
                    <a:cubicBezTo>
                      <a:pt x="1442493" y="76791"/>
                      <a:pt x="1446859" y="74957"/>
                      <a:pt x="1449860" y="71291"/>
                    </a:cubicBezTo>
                    <a:cubicBezTo>
                      <a:pt x="1452861" y="67624"/>
                      <a:pt x="1454362" y="62364"/>
                      <a:pt x="1454362" y="55508"/>
                    </a:cubicBezTo>
                    <a:cubicBezTo>
                      <a:pt x="1454362" y="48619"/>
                      <a:pt x="1452861" y="43332"/>
                      <a:pt x="1449860" y="39649"/>
                    </a:cubicBezTo>
                    <a:cubicBezTo>
                      <a:pt x="1446859" y="35965"/>
                      <a:pt x="1442493" y="34123"/>
                      <a:pt x="1436763" y="34123"/>
                    </a:cubicBezTo>
                    <a:close/>
                    <a:moveTo>
                      <a:pt x="1045215" y="34123"/>
                    </a:moveTo>
                    <a:cubicBezTo>
                      <a:pt x="1039894" y="34123"/>
                      <a:pt x="1035699" y="36110"/>
                      <a:pt x="1032630" y="40083"/>
                    </a:cubicBezTo>
                    <a:cubicBezTo>
                      <a:pt x="1029560" y="44057"/>
                      <a:pt x="1028025" y="49471"/>
                      <a:pt x="1028025" y="56327"/>
                    </a:cubicBezTo>
                    <a:cubicBezTo>
                      <a:pt x="1028025" y="62636"/>
                      <a:pt x="1029500" y="67624"/>
                      <a:pt x="1032451" y="71291"/>
                    </a:cubicBezTo>
                    <a:cubicBezTo>
                      <a:pt x="1035401" y="74957"/>
                      <a:pt x="1039332" y="76791"/>
                      <a:pt x="1044243" y="76791"/>
                    </a:cubicBezTo>
                    <a:cubicBezTo>
                      <a:pt x="1049086" y="76791"/>
                      <a:pt x="1053042" y="74991"/>
                      <a:pt x="1056112" y="71393"/>
                    </a:cubicBezTo>
                    <a:cubicBezTo>
                      <a:pt x="1059182" y="67795"/>
                      <a:pt x="1060716" y="63318"/>
                      <a:pt x="1060716" y="57964"/>
                    </a:cubicBezTo>
                    <a:lnTo>
                      <a:pt x="1060716" y="50085"/>
                    </a:lnTo>
                    <a:cubicBezTo>
                      <a:pt x="1060716" y="45549"/>
                      <a:pt x="1059224" y="41755"/>
                      <a:pt x="1056240" y="38702"/>
                    </a:cubicBezTo>
                    <a:cubicBezTo>
                      <a:pt x="1053255" y="35650"/>
                      <a:pt x="1049580" y="34123"/>
                      <a:pt x="1045215" y="34123"/>
                    </a:cubicBezTo>
                    <a:close/>
                    <a:moveTo>
                      <a:pt x="1720211" y="33919"/>
                    </a:moveTo>
                    <a:cubicBezTo>
                      <a:pt x="1716221" y="33919"/>
                      <a:pt x="1712767" y="35402"/>
                      <a:pt x="1709851" y="38370"/>
                    </a:cubicBezTo>
                    <a:cubicBezTo>
                      <a:pt x="1706935" y="41337"/>
                      <a:pt x="1705102" y="45208"/>
                      <a:pt x="1704351" y="49983"/>
                    </a:cubicBezTo>
                    <a:lnTo>
                      <a:pt x="1733922" y="49983"/>
                    </a:lnTo>
                    <a:cubicBezTo>
                      <a:pt x="1733888" y="44867"/>
                      <a:pt x="1732677" y="40911"/>
                      <a:pt x="1730289" y="38114"/>
                    </a:cubicBezTo>
                    <a:cubicBezTo>
                      <a:pt x="1727902" y="35317"/>
                      <a:pt x="1724543" y="33919"/>
                      <a:pt x="1720211" y="33919"/>
                    </a:cubicBezTo>
                    <a:close/>
                    <a:moveTo>
                      <a:pt x="472436" y="33919"/>
                    </a:moveTo>
                    <a:cubicBezTo>
                      <a:pt x="468445" y="33919"/>
                      <a:pt x="464992" y="35402"/>
                      <a:pt x="462076" y="38370"/>
                    </a:cubicBezTo>
                    <a:cubicBezTo>
                      <a:pt x="459160" y="41337"/>
                      <a:pt x="457327" y="45208"/>
                      <a:pt x="456576" y="49983"/>
                    </a:cubicBezTo>
                    <a:lnTo>
                      <a:pt x="486147" y="49983"/>
                    </a:lnTo>
                    <a:cubicBezTo>
                      <a:pt x="486113" y="44867"/>
                      <a:pt x="484902" y="40911"/>
                      <a:pt x="482514" y="38114"/>
                    </a:cubicBezTo>
                    <a:cubicBezTo>
                      <a:pt x="480127" y="35317"/>
                      <a:pt x="476767" y="33919"/>
                      <a:pt x="472436" y="33919"/>
                    </a:cubicBezTo>
                    <a:close/>
                    <a:moveTo>
                      <a:pt x="177161" y="33919"/>
                    </a:moveTo>
                    <a:cubicBezTo>
                      <a:pt x="173170" y="33919"/>
                      <a:pt x="169717" y="35402"/>
                      <a:pt x="166801" y="38370"/>
                    </a:cubicBezTo>
                    <a:cubicBezTo>
                      <a:pt x="163885" y="41337"/>
                      <a:pt x="162052" y="45208"/>
                      <a:pt x="161301" y="49983"/>
                    </a:cubicBezTo>
                    <a:lnTo>
                      <a:pt x="190872" y="49983"/>
                    </a:lnTo>
                    <a:cubicBezTo>
                      <a:pt x="190838" y="44867"/>
                      <a:pt x="189627" y="40911"/>
                      <a:pt x="187239" y="38114"/>
                    </a:cubicBezTo>
                    <a:cubicBezTo>
                      <a:pt x="184852" y="35317"/>
                      <a:pt x="181492" y="33919"/>
                      <a:pt x="177161" y="33919"/>
                    </a:cubicBezTo>
                    <a:close/>
                    <a:moveTo>
                      <a:pt x="1373953" y="27166"/>
                    </a:moveTo>
                    <a:lnTo>
                      <a:pt x="1383980" y="27166"/>
                    </a:lnTo>
                    <a:lnTo>
                      <a:pt x="1383980" y="83748"/>
                    </a:lnTo>
                    <a:lnTo>
                      <a:pt x="1373953" y="83748"/>
                    </a:lnTo>
                    <a:close/>
                    <a:moveTo>
                      <a:pt x="1096654" y="27166"/>
                    </a:moveTo>
                    <a:lnTo>
                      <a:pt x="1106579" y="27166"/>
                    </a:lnTo>
                    <a:lnTo>
                      <a:pt x="1106579" y="59550"/>
                    </a:lnTo>
                    <a:cubicBezTo>
                      <a:pt x="1106579" y="71044"/>
                      <a:pt x="1110978" y="76791"/>
                      <a:pt x="1119778" y="76791"/>
                    </a:cubicBezTo>
                    <a:cubicBezTo>
                      <a:pt x="1124143" y="76791"/>
                      <a:pt x="1127673" y="75179"/>
                      <a:pt x="1130368" y="71956"/>
                    </a:cubicBezTo>
                    <a:cubicBezTo>
                      <a:pt x="1133062" y="68733"/>
                      <a:pt x="1134409" y="64666"/>
                      <a:pt x="1134409" y="59754"/>
                    </a:cubicBezTo>
                    <a:lnTo>
                      <a:pt x="1134409" y="27166"/>
                    </a:lnTo>
                    <a:lnTo>
                      <a:pt x="1144488" y="27166"/>
                    </a:lnTo>
                    <a:lnTo>
                      <a:pt x="1144488" y="83748"/>
                    </a:lnTo>
                    <a:lnTo>
                      <a:pt x="1134409" y="83748"/>
                    </a:lnTo>
                    <a:lnTo>
                      <a:pt x="1134409" y="74846"/>
                    </a:lnTo>
                    <a:lnTo>
                      <a:pt x="1134205" y="74846"/>
                    </a:lnTo>
                    <a:cubicBezTo>
                      <a:pt x="1130419" y="81668"/>
                      <a:pt x="1124604" y="85078"/>
                      <a:pt x="1116759" y="85078"/>
                    </a:cubicBezTo>
                    <a:cubicBezTo>
                      <a:pt x="1103355" y="85078"/>
                      <a:pt x="1096654" y="77063"/>
                      <a:pt x="1096654" y="61033"/>
                    </a:cubicBezTo>
                    <a:close/>
                    <a:moveTo>
                      <a:pt x="303111" y="27166"/>
                    </a:moveTo>
                    <a:lnTo>
                      <a:pt x="347211" y="27166"/>
                    </a:lnTo>
                    <a:lnTo>
                      <a:pt x="347211" y="30440"/>
                    </a:lnTo>
                    <a:lnTo>
                      <a:pt x="314520" y="75460"/>
                    </a:lnTo>
                    <a:lnTo>
                      <a:pt x="347006" y="75460"/>
                    </a:lnTo>
                    <a:lnTo>
                      <a:pt x="347006" y="83748"/>
                    </a:lnTo>
                    <a:lnTo>
                      <a:pt x="300042" y="83748"/>
                    </a:lnTo>
                    <a:lnTo>
                      <a:pt x="300042" y="80423"/>
                    </a:lnTo>
                    <a:lnTo>
                      <a:pt x="332937" y="35454"/>
                    </a:lnTo>
                    <a:lnTo>
                      <a:pt x="303111" y="35454"/>
                    </a:lnTo>
                    <a:close/>
                    <a:moveTo>
                      <a:pt x="1790365" y="25836"/>
                    </a:moveTo>
                    <a:cubicBezTo>
                      <a:pt x="1795549" y="25836"/>
                      <a:pt x="1799983" y="26756"/>
                      <a:pt x="1803666" y="28598"/>
                    </a:cubicBezTo>
                    <a:lnTo>
                      <a:pt x="1803666" y="38523"/>
                    </a:lnTo>
                    <a:cubicBezTo>
                      <a:pt x="1799676" y="35590"/>
                      <a:pt x="1795242" y="34123"/>
                      <a:pt x="1790365" y="34123"/>
                    </a:cubicBezTo>
                    <a:cubicBezTo>
                      <a:pt x="1784635" y="34123"/>
                      <a:pt x="1779971" y="36110"/>
                      <a:pt x="1776373" y="40083"/>
                    </a:cubicBezTo>
                    <a:cubicBezTo>
                      <a:pt x="1772774" y="44057"/>
                      <a:pt x="1770975" y="49352"/>
                      <a:pt x="1770975" y="55969"/>
                    </a:cubicBezTo>
                    <a:cubicBezTo>
                      <a:pt x="1770975" y="62483"/>
                      <a:pt x="1772672" y="67582"/>
                      <a:pt x="1776066" y="71265"/>
                    </a:cubicBezTo>
                    <a:cubicBezTo>
                      <a:pt x="1779459" y="74949"/>
                      <a:pt x="1784038" y="76791"/>
                      <a:pt x="1789802" y="76791"/>
                    </a:cubicBezTo>
                    <a:cubicBezTo>
                      <a:pt x="1794679" y="76791"/>
                      <a:pt x="1799284" y="75188"/>
                      <a:pt x="1803615" y="71982"/>
                    </a:cubicBezTo>
                    <a:lnTo>
                      <a:pt x="1803615" y="81190"/>
                    </a:lnTo>
                    <a:cubicBezTo>
                      <a:pt x="1799284" y="83782"/>
                      <a:pt x="1794065" y="85078"/>
                      <a:pt x="1787960" y="85078"/>
                    </a:cubicBezTo>
                    <a:cubicBezTo>
                      <a:pt x="1779775" y="85078"/>
                      <a:pt x="1773192" y="82452"/>
                      <a:pt x="1768213" y="77200"/>
                    </a:cubicBezTo>
                    <a:cubicBezTo>
                      <a:pt x="1763233" y="71947"/>
                      <a:pt x="1760743" y="65143"/>
                      <a:pt x="1760743" y="56787"/>
                    </a:cubicBezTo>
                    <a:cubicBezTo>
                      <a:pt x="1760743" y="47510"/>
                      <a:pt x="1763429" y="40032"/>
                      <a:pt x="1768801" y="34354"/>
                    </a:cubicBezTo>
                    <a:cubicBezTo>
                      <a:pt x="1774173" y="28675"/>
                      <a:pt x="1781361" y="25836"/>
                      <a:pt x="1790365" y="25836"/>
                    </a:cubicBezTo>
                    <a:close/>
                    <a:moveTo>
                      <a:pt x="1720364" y="25836"/>
                    </a:moveTo>
                    <a:cubicBezTo>
                      <a:pt x="1727766" y="25836"/>
                      <a:pt x="1733547" y="28214"/>
                      <a:pt x="1737708" y="32972"/>
                    </a:cubicBezTo>
                    <a:cubicBezTo>
                      <a:pt x="1741869" y="37730"/>
                      <a:pt x="1743949" y="44389"/>
                      <a:pt x="1743949" y="52950"/>
                    </a:cubicBezTo>
                    <a:lnTo>
                      <a:pt x="1743949" y="58015"/>
                    </a:lnTo>
                    <a:lnTo>
                      <a:pt x="1704351" y="58015"/>
                    </a:lnTo>
                    <a:cubicBezTo>
                      <a:pt x="1704522" y="64052"/>
                      <a:pt x="1706176" y="68716"/>
                      <a:pt x="1709314" y="72007"/>
                    </a:cubicBezTo>
                    <a:cubicBezTo>
                      <a:pt x="1712452" y="75298"/>
                      <a:pt x="1716834" y="76944"/>
                      <a:pt x="1722462" y="76944"/>
                    </a:cubicBezTo>
                    <a:cubicBezTo>
                      <a:pt x="1728806" y="76944"/>
                      <a:pt x="1734621" y="74915"/>
                      <a:pt x="1739907" y="70856"/>
                    </a:cubicBezTo>
                    <a:lnTo>
                      <a:pt x="1739907" y="79809"/>
                    </a:lnTo>
                    <a:cubicBezTo>
                      <a:pt x="1734928" y="83322"/>
                      <a:pt x="1728328" y="85078"/>
                      <a:pt x="1720109" y="85078"/>
                    </a:cubicBezTo>
                    <a:cubicBezTo>
                      <a:pt x="1711923" y="85078"/>
                      <a:pt x="1705537" y="82486"/>
                      <a:pt x="1700949" y="77302"/>
                    </a:cubicBezTo>
                    <a:cubicBezTo>
                      <a:pt x="1696362" y="72118"/>
                      <a:pt x="1694068" y="64921"/>
                      <a:pt x="1694068" y="55713"/>
                    </a:cubicBezTo>
                    <a:cubicBezTo>
                      <a:pt x="1694068" y="47050"/>
                      <a:pt x="1696584" y="39904"/>
                      <a:pt x="1701614" y="34277"/>
                    </a:cubicBezTo>
                    <a:cubicBezTo>
                      <a:pt x="1706645" y="28649"/>
                      <a:pt x="1712895" y="25836"/>
                      <a:pt x="1720364" y="25836"/>
                    </a:cubicBezTo>
                    <a:close/>
                    <a:moveTo>
                      <a:pt x="1526632" y="25836"/>
                    </a:moveTo>
                    <a:cubicBezTo>
                      <a:pt x="1532839" y="25836"/>
                      <a:pt x="1537563" y="27822"/>
                      <a:pt x="1540803" y="31796"/>
                    </a:cubicBezTo>
                    <a:cubicBezTo>
                      <a:pt x="1544043" y="35769"/>
                      <a:pt x="1545663" y="41559"/>
                      <a:pt x="1545663" y="49164"/>
                    </a:cubicBezTo>
                    <a:lnTo>
                      <a:pt x="1545663" y="83748"/>
                    </a:lnTo>
                    <a:lnTo>
                      <a:pt x="1535687" y="83748"/>
                    </a:lnTo>
                    <a:lnTo>
                      <a:pt x="1535687" y="51569"/>
                    </a:lnTo>
                    <a:cubicBezTo>
                      <a:pt x="1535687" y="39939"/>
                      <a:pt x="1531441" y="34123"/>
                      <a:pt x="1522949" y="34123"/>
                    </a:cubicBezTo>
                    <a:cubicBezTo>
                      <a:pt x="1518549" y="34123"/>
                      <a:pt x="1514934" y="35760"/>
                      <a:pt x="1512103" y="39035"/>
                    </a:cubicBezTo>
                    <a:cubicBezTo>
                      <a:pt x="1509272" y="42309"/>
                      <a:pt x="1507856" y="46453"/>
                      <a:pt x="1507856" y="51466"/>
                    </a:cubicBezTo>
                    <a:lnTo>
                      <a:pt x="1507856" y="83748"/>
                    </a:lnTo>
                    <a:lnTo>
                      <a:pt x="1497829" y="83748"/>
                    </a:lnTo>
                    <a:lnTo>
                      <a:pt x="1497829" y="27166"/>
                    </a:lnTo>
                    <a:lnTo>
                      <a:pt x="1507856" y="27166"/>
                    </a:lnTo>
                    <a:lnTo>
                      <a:pt x="1507856" y="36528"/>
                    </a:lnTo>
                    <a:lnTo>
                      <a:pt x="1508061" y="36528"/>
                    </a:lnTo>
                    <a:cubicBezTo>
                      <a:pt x="1512324" y="29400"/>
                      <a:pt x="1518515" y="25836"/>
                      <a:pt x="1526632" y="25836"/>
                    </a:cubicBezTo>
                    <a:close/>
                    <a:moveTo>
                      <a:pt x="1437377" y="25836"/>
                    </a:moveTo>
                    <a:cubicBezTo>
                      <a:pt x="1445870" y="25836"/>
                      <a:pt x="1452529" y="28436"/>
                      <a:pt x="1457355" y="33637"/>
                    </a:cubicBezTo>
                    <a:cubicBezTo>
                      <a:pt x="1462181" y="38839"/>
                      <a:pt x="1464594" y="46027"/>
                      <a:pt x="1464594" y="55201"/>
                    </a:cubicBezTo>
                    <a:cubicBezTo>
                      <a:pt x="1464594" y="64137"/>
                      <a:pt x="1462019" y="71351"/>
                      <a:pt x="1456869" y="76842"/>
                    </a:cubicBezTo>
                    <a:cubicBezTo>
                      <a:pt x="1451719" y="82333"/>
                      <a:pt x="1444812" y="85078"/>
                      <a:pt x="1436149" y="85078"/>
                    </a:cubicBezTo>
                    <a:cubicBezTo>
                      <a:pt x="1427691" y="85078"/>
                      <a:pt x="1420938" y="82418"/>
                      <a:pt x="1415890" y="77097"/>
                    </a:cubicBezTo>
                    <a:cubicBezTo>
                      <a:pt x="1410842" y="71777"/>
                      <a:pt x="1408318" y="64768"/>
                      <a:pt x="1408318" y="56071"/>
                    </a:cubicBezTo>
                    <a:cubicBezTo>
                      <a:pt x="1408318" y="46726"/>
                      <a:pt x="1410928" y="39350"/>
                      <a:pt x="1416146" y="33944"/>
                    </a:cubicBezTo>
                    <a:cubicBezTo>
                      <a:pt x="1421364" y="28538"/>
                      <a:pt x="1428441" y="25836"/>
                      <a:pt x="1437377" y="25836"/>
                    </a:cubicBezTo>
                    <a:close/>
                    <a:moveTo>
                      <a:pt x="1271001" y="25836"/>
                    </a:moveTo>
                    <a:cubicBezTo>
                      <a:pt x="1284644" y="25836"/>
                      <a:pt x="1291465" y="32998"/>
                      <a:pt x="1291465" y="47323"/>
                    </a:cubicBezTo>
                    <a:lnTo>
                      <a:pt x="1291465" y="83748"/>
                    </a:lnTo>
                    <a:lnTo>
                      <a:pt x="1281540" y="83748"/>
                    </a:lnTo>
                    <a:lnTo>
                      <a:pt x="1281540" y="75000"/>
                    </a:lnTo>
                    <a:lnTo>
                      <a:pt x="1281284" y="75000"/>
                    </a:lnTo>
                    <a:cubicBezTo>
                      <a:pt x="1277362" y="81719"/>
                      <a:pt x="1271581" y="85078"/>
                      <a:pt x="1263941" y="85078"/>
                    </a:cubicBezTo>
                    <a:cubicBezTo>
                      <a:pt x="1258450" y="85078"/>
                      <a:pt x="1254084" y="83595"/>
                      <a:pt x="1250844" y="80628"/>
                    </a:cubicBezTo>
                    <a:cubicBezTo>
                      <a:pt x="1247604" y="77660"/>
                      <a:pt x="1245984" y="73653"/>
                      <a:pt x="1245984" y="68605"/>
                    </a:cubicBezTo>
                    <a:cubicBezTo>
                      <a:pt x="1245984" y="58032"/>
                      <a:pt x="1252243" y="51876"/>
                      <a:pt x="1264760" y="50136"/>
                    </a:cubicBezTo>
                    <a:lnTo>
                      <a:pt x="1281540" y="47783"/>
                    </a:lnTo>
                    <a:cubicBezTo>
                      <a:pt x="1281540" y="38540"/>
                      <a:pt x="1277720" y="33919"/>
                      <a:pt x="1270080" y="33919"/>
                    </a:cubicBezTo>
                    <a:cubicBezTo>
                      <a:pt x="1263293" y="33919"/>
                      <a:pt x="1257103" y="36204"/>
                      <a:pt x="1251509" y="40774"/>
                    </a:cubicBezTo>
                    <a:lnTo>
                      <a:pt x="1251509" y="31105"/>
                    </a:lnTo>
                    <a:cubicBezTo>
                      <a:pt x="1257137" y="27592"/>
                      <a:pt x="1263634" y="25836"/>
                      <a:pt x="1271001" y="25836"/>
                    </a:cubicBezTo>
                    <a:close/>
                    <a:moveTo>
                      <a:pt x="1199815" y="25836"/>
                    </a:moveTo>
                    <a:cubicBezTo>
                      <a:pt x="1204999" y="25836"/>
                      <a:pt x="1209433" y="26756"/>
                      <a:pt x="1213116" y="28598"/>
                    </a:cubicBezTo>
                    <a:lnTo>
                      <a:pt x="1213116" y="38523"/>
                    </a:lnTo>
                    <a:cubicBezTo>
                      <a:pt x="1209126" y="35590"/>
                      <a:pt x="1204692" y="34123"/>
                      <a:pt x="1199815" y="34123"/>
                    </a:cubicBezTo>
                    <a:cubicBezTo>
                      <a:pt x="1194085" y="34123"/>
                      <a:pt x="1189421" y="36110"/>
                      <a:pt x="1185823" y="40083"/>
                    </a:cubicBezTo>
                    <a:cubicBezTo>
                      <a:pt x="1182224" y="44057"/>
                      <a:pt x="1180425" y="49352"/>
                      <a:pt x="1180425" y="55969"/>
                    </a:cubicBezTo>
                    <a:cubicBezTo>
                      <a:pt x="1180425" y="62483"/>
                      <a:pt x="1182122" y="67582"/>
                      <a:pt x="1185516" y="71265"/>
                    </a:cubicBezTo>
                    <a:cubicBezTo>
                      <a:pt x="1188909" y="74949"/>
                      <a:pt x="1193488" y="76791"/>
                      <a:pt x="1199252" y="76791"/>
                    </a:cubicBezTo>
                    <a:cubicBezTo>
                      <a:pt x="1204129" y="76791"/>
                      <a:pt x="1208734" y="75188"/>
                      <a:pt x="1213065" y="71982"/>
                    </a:cubicBezTo>
                    <a:lnTo>
                      <a:pt x="1213065" y="81190"/>
                    </a:lnTo>
                    <a:cubicBezTo>
                      <a:pt x="1208734" y="83782"/>
                      <a:pt x="1203515" y="85078"/>
                      <a:pt x="1197410" y="85078"/>
                    </a:cubicBezTo>
                    <a:cubicBezTo>
                      <a:pt x="1189225" y="85078"/>
                      <a:pt x="1182642" y="82452"/>
                      <a:pt x="1177663" y="77200"/>
                    </a:cubicBezTo>
                    <a:cubicBezTo>
                      <a:pt x="1172683" y="71947"/>
                      <a:pt x="1170193" y="65143"/>
                      <a:pt x="1170193" y="56787"/>
                    </a:cubicBezTo>
                    <a:cubicBezTo>
                      <a:pt x="1170193" y="47510"/>
                      <a:pt x="1172879" y="40032"/>
                      <a:pt x="1178251" y="34354"/>
                    </a:cubicBezTo>
                    <a:cubicBezTo>
                      <a:pt x="1183623" y="28675"/>
                      <a:pt x="1190811" y="25836"/>
                      <a:pt x="1199815" y="25836"/>
                    </a:cubicBezTo>
                    <a:close/>
                    <a:moveTo>
                      <a:pt x="555082" y="25836"/>
                    </a:moveTo>
                    <a:cubicBezTo>
                      <a:pt x="561289" y="25836"/>
                      <a:pt x="566013" y="27822"/>
                      <a:pt x="569253" y="31796"/>
                    </a:cubicBezTo>
                    <a:cubicBezTo>
                      <a:pt x="572493" y="35769"/>
                      <a:pt x="574113" y="41559"/>
                      <a:pt x="574113" y="49164"/>
                    </a:cubicBezTo>
                    <a:lnTo>
                      <a:pt x="574113" y="83748"/>
                    </a:lnTo>
                    <a:lnTo>
                      <a:pt x="564137" y="83748"/>
                    </a:lnTo>
                    <a:lnTo>
                      <a:pt x="564137" y="51569"/>
                    </a:lnTo>
                    <a:cubicBezTo>
                      <a:pt x="564137" y="39939"/>
                      <a:pt x="559891" y="34123"/>
                      <a:pt x="551399" y="34123"/>
                    </a:cubicBezTo>
                    <a:cubicBezTo>
                      <a:pt x="546999" y="34123"/>
                      <a:pt x="543383" y="35760"/>
                      <a:pt x="540553" y="39035"/>
                    </a:cubicBezTo>
                    <a:cubicBezTo>
                      <a:pt x="537722" y="42309"/>
                      <a:pt x="536306" y="46453"/>
                      <a:pt x="536306" y="51466"/>
                    </a:cubicBezTo>
                    <a:lnTo>
                      <a:pt x="536306" y="83748"/>
                    </a:lnTo>
                    <a:lnTo>
                      <a:pt x="526279" y="83748"/>
                    </a:lnTo>
                    <a:lnTo>
                      <a:pt x="526279" y="27166"/>
                    </a:lnTo>
                    <a:lnTo>
                      <a:pt x="536306" y="27166"/>
                    </a:lnTo>
                    <a:lnTo>
                      <a:pt x="536306" y="36528"/>
                    </a:lnTo>
                    <a:lnTo>
                      <a:pt x="536511" y="36528"/>
                    </a:lnTo>
                    <a:cubicBezTo>
                      <a:pt x="540774" y="29400"/>
                      <a:pt x="546965" y="25836"/>
                      <a:pt x="555082" y="25836"/>
                    </a:cubicBezTo>
                    <a:close/>
                    <a:moveTo>
                      <a:pt x="472589" y="25836"/>
                    </a:moveTo>
                    <a:cubicBezTo>
                      <a:pt x="479990" y="25836"/>
                      <a:pt x="485771" y="28214"/>
                      <a:pt x="489933" y="32972"/>
                    </a:cubicBezTo>
                    <a:cubicBezTo>
                      <a:pt x="494094" y="37730"/>
                      <a:pt x="496174" y="44389"/>
                      <a:pt x="496174" y="52950"/>
                    </a:cubicBezTo>
                    <a:lnTo>
                      <a:pt x="496174" y="58015"/>
                    </a:lnTo>
                    <a:lnTo>
                      <a:pt x="456576" y="58015"/>
                    </a:lnTo>
                    <a:cubicBezTo>
                      <a:pt x="456747" y="64052"/>
                      <a:pt x="458401" y="68716"/>
                      <a:pt x="461539" y="72007"/>
                    </a:cubicBezTo>
                    <a:cubicBezTo>
                      <a:pt x="464677" y="75298"/>
                      <a:pt x="469059" y="76944"/>
                      <a:pt x="474687" y="76944"/>
                    </a:cubicBezTo>
                    <a:cubicBezTo>
                      <a:pt x="481031" y="76944"/>
                      <a:pt x="486846" y="74915"/>
                      <a:pt x="492132" y="70856"/>
                    </a:cubicBezTo>
                    <a:lnTo>
                      <a:pt x="492132" y="79809"/>
                    </a:lnTo>
                    <a:cubicBezTo>
                      <a:pt x="487153" y="83322"/>
                      <a:pt x="480553" y="85078"/>
                      <a:pt x="472334" y="85078"/>
                    </a:cubicBezTo>
                    <a:cubicBezTo>
                      <a:pt x="464148" y="85078"/>
                      <a:pt x="457762" y="82486"/>
                      <a:pt x="453174" y="77302"/>
                    </a:cubicBezTo>
                    <a:cubicBezTo>
                      <a:pt x="448587" y="72118"/>
                      <a:pt x="446293" y="64921"/>
                      <a:pt x="446293" y="55713"/>
                    </a:cubicBezTo>
                    <a:cubicBezTo>
                      <a:pt x="446293" y="47050"/>
                      <a:pt x="448809" y="39904"/>
                      <a:pt x="453839" y="34277"/>
                    </a:cubicBezTo>
                    <a:cubicBezTo>
                      <a:pt x="458870" y="28649"/>
                      <a:pt x="465120" y="25836"/>
                      <a:pt x="472589" y="25836"/>
                    </a:cubicBezTo>
                    <a:close/>
                    <a:moveTo>
                      <a:pt x="250282" y="25836"/>
                    </a:moveTo>
                    <a:cubicBezTo>
                      <a:pt x="256489" y="25836"/>
                      <a:pt x="261213" y="27822"/>
                      <a:pt x="264453" y="31796"/>
                    </a:cubicBezTo>
                    <a:cubicBezTo>
                      <a:pt x="267693" y="35769"/>
                      <a:pt x="269313" y="41559"/>
                      <a:pt x="269313" y="49164"/>
                    </a:cubicBezTo>
                    <a:lnTo>
                      <a:pt x="269313" y="83748"/>
                    </a:lnTo>
                    <a:lnTo>
                      <a:pt x="259337" y="83748"/>
                    </a:lnTo>
                    <a:lnTo>
                      <a:pt x="259337" y="51569"/>
                    </a:lnTo>
                    <a:cubicBezTo>
                      <a:pt x="259337" y="39939"/>
                      <a:pt x="255091" y="34123"/>
                      <a:pt x="246599" y="34123"/>
                    </a:cubicBezTo>
                    <a:cubicBezTo>
                      <a:pt x="242199" y="34123"/>
                      <a:pt x="238584" y="35760"/>
                      <a:pt x="235753" y="39035"/>
                    </a:cubicBezTo>
                    <a:cubicBezTo>
                      <a:pt x="232922" y="42309"/>
                      <a:pt x="231506" y="46453"/>
                      <a:pt x="231506" y="51466"/>
                    </a:cubicBezTo>
                    <a:lnTo>
                      <a:pt x="231506" y="83748"/>
                    </a:lnTo>
                    <a:lnTo>
                      <a:pt x="221479" y="83748"/>
                    </a:lnTo>
                    <a:lnTo>
                      <a:pt x="221479" y="27166"/>
                    </a:lnTo>
                    <a:lnTo>
                      <a:pt x="231506" y="27166"/>
                    </a:lnTo>
                    <a:lnTo>
                      <a:pt x="231506" y="36528"/>
                    </a:lnTo>
                    <a:lnTo>
                      <a:pt x="231711" y="36528"/>
                    </a:lnTo>
                    <a:cubicBezTo>
                      <a:pt x="235974" y="29400"/>
                      <a:pt x="242165" y="25836"/>
                      <a:pt x="250282" y="25836"/>
                    </a:cubicBezTo>
                    <a:close/>
                    <a:moveTo>
                      <a:pt x="177314" y="25836"/>
                    </a:moveTo>
                    <a:cubicBezTo>
                      <a:pt x="184715" y="25836"/>
                      <a:pt x="190497" y="28214"/>
                      <a:pt x="194658" y="32972"/>
                    </a:cubicBezTo>
                    <a:cubicBezTo>
                      <a:pt x="198819" y="37730"/>
                      <a:pt x="200899" y="44389"/>
                      <a:pt x="200899" y="52950"/>
                    </a:cubicBezTo>
                    <a:lnTo>
                      <a:pt x="200899" y="58015"/>
                    </a:lnTo>
                    <a:lnTo>
                      <a:pt x="161301" y="58015"/>
                    </a:lnTo>
                    <a:cubicBezTo>
                      <a:pt x="161472" y="64052"/>
                      <a:pt x="163126" y="68716"/>
                      <a:pt x="166264" y="72007"/>
                    </a:cubicBezTo>
                    <a:cubicBezTo>
                      <a:pt x="169402" y="75298"/>
                      <a:pt x="173784" y="76944"/>
                      <a:pt x="179412" y="76944"/>
                    </a:cubicBezTo>
                    <a:cubicBezTo>
                      <a:pt x="185756" y="76944"/>
                      <a:pt x="191571" y="74915"/>
                      <a:pt x="196857" y="70856"/>
                    </a:cubicBezTo>
                    <a:lnTo>
                      <a:pt x="196857" y="79809"/>
                    </a:lnTo>
                    <a:cubicBezTo>
                      <a:pt x="191878" y="83322"/>
                      <a:pt x="185278" y="85078"/>
                      <a:pt x="177059" y="85078"/>
                    </a:cubicBezTo>
                    <a:cubicBezTo>
                      <a:pt x="168873" y="85078"/>
                      <a:pt x="162487" y="82486"/>
                      <a:pt x="157899" y="77302"/>
                    </a:cubicBezTo>
                    <a:cubicBezTo>
                      <a:pt x="153312" y="72118"/>
                      <a:pt x="151018" y="64921"/>
                      <a:pt x="151018" y="55713"/>
                    </a:cubicBezTo>
                    <a:cubicBezTo>
                      <a:pt x="151018" y="47050"/>
                      <a:pt x="153534" y="39904"/>
                      <a:pt x="158564" y="34277"/>
                    </a:cubicBezTo>
                    <a:cubicBezTo>
                      <a:pt x="163595" y="28649"/>
                      <a:pt x="169845" y="25836"/>
                      <a:pt x="177314" y="25836"/>
                    </a:cubicBezTo>
                    <a:close/>
                    <a:moveTo>
                      <a:pt x="839553" y="14632"/>
                    </a:moveTo>
                    <a:cubicBezTo>
                      <a:pt x="839178" y="17019"/>
                      <a:pt x="838751" y="18861"/>
                      <a:pt x="838274" y="20157"/>
                    </a:cubicBezTo>
                    <a:lnTo>
                      <a:pt x="826405" y="53104"/>
                    </a:lnTo>
                    <a:lnTo>
                      <a:pt x="853008" y="53104"/>
                    </a:lnTo>
                    <a:lnTo>
                      <a:pt x="841037" y="20157"/>
                    </a:lnTo>
                    <a:cubicBezTo>
                      <a:pt x="840661" y="19099"/>
                      <a:pt x="840252" y="17258"/>
                      <a:pt x="839809" y="14632"/>
                    </a:cubicBezTo>
                    <a:close/>
                    <a:moveTo>
                      <a:pt x="2044326" y="10385"/>
                    </a:moveTo>
                    <a:lnTo>
                      <a:pt x="2044326" y="27166"/>
                    </a:lnTo>
                    <a:lnTo>
                      <a:pt x="2058395" y="27166"/>
                    </a:lnTo>
                    <a:lnTo>
                      <a:pt x="2058395" y="35454"/>
                    </a:lnTo>
                    <a:lnTo>
                      <a:pt x="2044326" y="35454"/>
                    </a:lnTo>
                    <a:lnTo>
                      <a:pt x="2044326" y="66354"/>
                    </a:lnTo>
                    <a:cubicBezTo>
                      <a:pt x="2044326" y="70072"/>
                      <a:pt x="2044957" y="72732"/>
                      <a:pt x="2046219" y="74335"/>
                    </a:cubicBezTo>
                    <a:cubicBezTo>
                      <a:pt x="2047481" y="75938"/>
                      <a:pt x="2049578" y="76739"/>
                      <a:pt x="2052512" y="76739"/>
                    </a:cubicBezTo>
                    <a:cubicBezTo>
                      <a:pt x="2054763" y="76739"/>
                      <a:pt x="2056724" y="76108"/>
                      <a:pt x="2058395" y="74846"/>
                    </a:cubicBezTo>
                    <a:lnTo>
                      <a:pt x="2058395" y="83185"/>
                    </a:lnTo>
                    <a:cubicBezTo>
                      <a:pt x="2056212" y="84379"/>
                      <a:pt x="2053262" y="84976"/>
                      <a:pt x="2049544" y="84976"/>
                    </a:cubicBezTo>
                    <a:cubicBezTo>
                      <a:pt x="2039415" y="84976"/>
                      <a:pt x="2034350" y="79366"/>
                      <a:pt x="2034350" y="68145"/>
                    </a:cubicBezTo>
                    <a:lnTo>
                      <a:pt x="2034350" y="35454"/>
                    </a:lnTo>
                    <a:lnTo>
                      <a:pt x="2024630" y="35454"/>
                    </a:lnTo>
                    <a:lnTo>
                      <a:pt x="2024630" y="27166"/>
                    </a:lnTo>
                    <a:lnTo>
                      <a:pt x="2034350" y="27166"/>
                    </a:lnTo>
                    <a:lnTo>
                      <a:pt x="2034350" y="13557"/>
                    </a:lnTo>
                    <a:close/>
                    <a:moveTo>
                      <a:pt x="1329951" y="10385"/>
                    </a:moveTo>
                    <a:lnTo>
                      <a:pt x="1329951" y="27166"/>
                    </a:lnTo>
                    <a:lnTo>
                      <a:pt x="1344020" y="27166"/>
                    </a:lnTo>
                    <a:lnTo>
                      <a:pt x="1344020" y="35454"/>
                    </a:lnTo>
                    <a:lnTo>
                      <a:pt x="1329951" y="35454"/>
                    </a:lnTo>
                    <a:lnTo>
                      <a:pt x="1329951" y="66354"/>
                    </a:lnTo>
                    <a:cubicBezTo>
                      <a:pt x="1329951" y="70072"/>
                      <a:pt x="1330582" y="72732"/>
                      <a:pt x="1331844" y="74335"/>
                    </a:cubicBezTo>
                    <a:cubicBezTo>
                      <a:pt x="1333106" y="75938"/>
                      <a:pt x="1335204" y="76739"/>
                      <a:pt x="1338137" y="76739"/>
                    </a:cubicBezTo>
                    <a:cubicBezTo>
                      <a:pt x="1340388" y="76739"/>
                      <a:pt x="1342349" y="76108"/>
                      <a:pt x="1344020" y="74846"/>
                    </a:cubicBezTo>
                    <a:lnTo>
                      <a:pt x="1344020" y="83185"/>
                    </a:lnTo>
                    <a:cubicBezTo>
                      <a:pt x="1341837" y="84379"/>
                      <a:pt x="1338887" y="84976"/>
                      <a:pt x="1335169" y="84976"/>
                    </a:cubicBezTo>
                    <a:cubicBezTo>
                      <a:pt x="1325040" y="84976"/>
                      <a:pt x="1319975" y="79366"/>
                      <a:pt x="1319975" y="68145"/>
                    </a:cubicBezTo>
                    <a:lnTo>
                      <a:pt x="1319975" y="35454"/>
                    </a:lnTo>
                    <a:lnTo>
                      <a:pt x="1310255" y="35454"/>
                    </a:lnTo>
                    <a:lnTo>
                      <a:pt x="1310255" y="27166"/>
                    </a:lnTo>
                    <a:lnTo>
                      <a:pt x="1319975" y="27166"/>
                    </a:lnTo>
                    <a:lnTo>
                      <a:pt x="1319975" y="13557"/>
                    </a:lnTo>
                    <a:close/>
                    <a:moveTo>
                      <a:pt x="1956308" y="4502"/>
                    </a:moveTo>
                    <a:lnTo>
                      <a:pt x="1966540" y="4502"/>
                    </a:lnTo>
                    <a:lnTo>
                      <a:pt x="1966540" y="74693"/>
                    </a:lnTo>
                    <a:lnTo>
                      <a:pt x="1998106" y="74693"/>
                    </a:lnTo>
                    <a:lnTo>
                      <a:pt x="1998106" y="83748"/>
                    </a:lnTo>
                    <a:lnTo>
                      <a:pt x="1956308" y="83748"/>
                    </a:lnTo>
                    <a:close/>
                    <a:moveTo>
                      <a:pt x="1614901" y="4502"/>
                    </a:moveTo>
                    <a:lnTo>
                      <a:pt x="1670819" y="4502"/>
                    </a:lnTo>
                    <a:lnTo>
                      <a:pt x="1670819" y="13608"/>
                    </a:lnTo>
                    <a:lnTo>
                      <a:pt x="1647950" y="13608"/>
                    </a:lnTo>
                    <a:lnTo>
                      <a:pt x="1647950" y="83748"/>
                    </a:lnTo>
                    <a:lnTo>
                      <a:pt x="1637667" y="83748"/>
                    </a:lnTo>
                    <a:lnTo>
                      <a:pt x="1637667" y="13608"/>
                    </a:lnTo>
                    <a:lnTo>
                      <a:pt x="1614901" y="13608"/>
                    </a:lnTo>
                    <a:close/>
                    <a:moveTo>
                      <a:pt x="946658" y="4502"/>
                    </a:moveTo>
                    <a:lnTo>
                      <a:pt x="987484" y="4502"/>
                    </a:lnTo>
                    <a:lnTo>
                      <a:pt x="987484" y="13608"/>
                    </a:lnTo>
                    <a:lnTo>
                      <a:pt x="956890" y="13608"/>
                    </a:lnTo>
                    <a:lnTo>
                      <a:pt x="956890" y="38984"/>
                    </a:lnTo>
                    <a:lnTo>
                      <a:pt x="985233" y="38984"/>
                    </a:lnTo>
                    <a:lnTo>
                      <a:pt x="985233" y="48039"/>
                    </a:lnTo>
                    <a:lnTo>
                      <a:pt x="956890" y="48039"/>
                    </a:lnTo>
                    <a:lnTo>
                      <a:pt x="956890" y="74693"/>
                    </a:lnTo>
                    <a:lnTo>
                      <a:pt x="989274" y="74693"/>
                    </a:lnTo>
                    <a:lnTo>
                      <a:pt x="989274" y="83748"/>
                    </a:lnTo>
                    <a:lnTo>
                      <a:pt x="946658" y="83748"/>
                    </a:lnTo>
                    <a:close/>
                    <a:moveTo>
                      <a:pt x="834437" y="4502"/>
                    </a:moveTo>
                    <a:lnTo>
                      <a:pt x="845385" y="4502"/>
                    </a:lnTo>
                    <a:lnTo>
                      <a:pt x="875569" y="83748"/>
                    </a:lnTo>
                    <a:lnTo>
                      <a:pt x="864263" y="83748"/>
                    </a:lnTo>
                    <a:lnTo>
                      <a:pt x="856180" y="62057"/>
                    </a:lnTo>
                    <a:lnTo>
                      <a:pt x="823182" y="62057"/>
                    </a:lnTo>
                    <a:lnTo>
                      <a:pt x="815559" y="83748"/>
                    </a:lnTo>
                    <a:lnTo>
                      <a:pt x="804253" y="83748"/>
                    </a:lnTo>
                    <a:close/>
                    <a:moveTo>
                      <a:pt x="738601" y="4502"/>
                    </a:moveTo>
                    <a:lnTo>
                      <a:pt x="794519" y="4502"/>
                    </a:lnTo>
                    <a:lnTo>
                      <a:pt x="794519" y="13608"/>
                    </a:lnTo>
                    <a:lnTo>
                      <a:pt x="771650" y="13608"/>
                    </a:lnTo>
                    <a:lnTo>
                      <a:pt x="771650" y="83748"/>
                    </a:lnTo>
                    <a:lnTo>
                      <a:pt x="761367" y="83748"/>
                    </a:lnTo>
                    <a:lnTo>
                      <a:pt x="761367" y="13608"/>
                    </a:lnTo>
                    <a:lnTo>
                      <a:pt x="738601" y="13608"/>
                    </a:lnTo>
                    <a:close/>
                    <a:moveTo>
                      <a:pt x="687655" y="3172"/>
                    </a:moveTo>
                    <a:cubicBezTo>
                      <a:pt x="696216" y="3172"/>
                      <a:pt x="703464" y="4536"/>
                      <a:pt x="709398" y="7265"/>
                    </a:cubicBezTo>
                    <a:lnTo>
                      <a:pt x="709398" y="18315"/>
                    </a:lnTo>
                    <a:cubicBezTo>
                      <a:pt x="703054" y="14325"/>
                      <a:pt x="695500" y="12329"/>
                      <a:pt x="686734" y="12329"/>
                    </a:cubicBezTo>
                    <a:cubicBezTo>
                      <a:pt x="678105" y="12329"/>
                      <a:pt x="670994" y="15280"/>
                      <a:pt x="665401" y="21180"/>
                    </a:cubicBezTo>
                    <a:cubicBezTo>
                      <a:pt x="659807" y="27080"/>
                      <a:pt x="657011" y="34857"/>
                      <a:pt x="657011" y="44509"/>
                    </a:cubicBezTo>
                    <a:cubicBezTo>
                      <a:pt x="657011" y="54434"/>
                      <a:pt x="659586" y="62159"/>
                      <a:pt x="664736" y="67684"/>
                    </a:cubicBezTo>
                    <a:cubicBezTo>
                      <a:pt x="669886" y="73209"/>
                      <a:pt x="676844" y="75972"/>
                      <a:pt x="685609" y="75972"/>
                    </a:cubicBezTo>
                    <a:cubicBezTo>
                      <a:pt x="691646" y="75972"/>
                      <a:pt x="696779" y="74812"/>
                      <a:pt x="701008" y="72493"/>
                    </a:cubicBezTo>
                    <a:lnTo>
                      <a:pt x="701008" y="51057"/>
                    </a:lnTo>
                    <a:lnTo>
                      <a:pt x="683818" y="51057"/>
                    </a:lnTo>
                    <a:lnTo>
                      <a:pt x="683818" y="42002"/>
                    </a:lnTo>
                    <a:lnTo>
                      <a:pt x="711291" y="42002"/>
                    </a:lnTo>
                    <a:lnTo>
                      <a:pt x="711291" y="78325"/>
                    </a:lnTo>
                    <a:cubicBezTo>
                      <a:pt x="703378" y="82827"/>
                      <a:pt x="694442" y="85078"/>
                      <a:pt x="684483" y="85078"/>
                    </a:cubicBezTo>
                    <a:cubicBezTo>
                      <a:pt x="673024" y="85078"/>
                      <a:pt x="663789" y="81455"/>
                      <a:pt x="656780" y="74207"/>
                    </a:cubicBezTo>
                    <a:cubicBezTo>
                      <a:pt x="649772" y="66959"/>
                      <a:pt x="646267" y="57282"/>
                      <a:pt x="646267" y="45174"/>
                    </a:cubicBezTo>
                    <a:cubicBezTo>
                      <a:pt x="646267" y="32930"/>
                      <a:pt x="650138" y="22868"/>
                      <a:pt x="657880" y="14990"/>
                    </a:cubicBezTo>
                    <a:cubicBezTo>
                      <a:pt x="665623" y="7111"/>
                      <a:pt x="675548" y="3172"/>
                      <a:pt x="687655" y="3172"/>
                    </a:cubicBezTo>
                    <a:close/>
                    <a:moveTo>
                      <a:pt x="27984" y="3172"/>
                    </a:moveTo>
                    <a:cubicBezTo>
                      <a:pt x="35862" y="3172"/>
                      <a:pt x="41644" y="4127"/>
                      <a:pt x="45327" y="6037"/>
                    </a:cubicBezTo>
                    <a:lnTo>
                      <a:pt x="45327" y="17190"/>
                    </a:lnTo>
                    <a:cubicBezTo>
                      <a:pt x="40552" y="13881"/>
                      <a:pt x="34515" y="12227"/>
                      <a:pt x="27216" y="12227"/>
                    </a:cubicBezTo>
                    <a:cubicBezTo>
                      <a:pt x="22373" y="12227"/>
                      <a:pt x="18426" y="13242"/>
                      <a:pt x="15373" y="15271"/>
                    </a:cubicBezTo>
                    <a:cubicBezTo>
                      <a:pt x="12320" y="17300"/>
                      <a:pt x="10794" y="20123"/>
                      <a:pt x="10794" y="23738"/>
                    </a:cubicBezTo>
                    <a:cubicBezTo>
                      <a:pt x="10794" y="26944"/>
                      <a:pt x="11852" y="29553"/>
                      <a:pt x="13966" y="31565"/>
                    </a:cubicBezTo>
                    <a:cubicBezTo>
                      <a:pt x="16081" y="33578"/>
                      <a:pt x="20668" y="36323"/>
                      <a:pt x="27728" y="39802"/>
                    </a:cubicBezTo>
                    <a:cubicBezTo>
                      <a:pt x="35504" y="43520"/>
                      <a:pt x="40944" y="47237"/>
                      <a:pt x="44048" y="50955"/>
                    </a:cubicBezTo>
                    <a:cubicBezTo>
                      <a:pt x="47152" y="54673"/>
                      <a:pt x="48704" y="58851"/>
                      <a:pt x="48704" y="63489"/>
                    </a:cubicBezTo>
                    <a:cubicBezTo>
                      <a:pt x="48704" y="70447"/>
                      <a:pt x="46180" y="75784"/>
                      <a:pt x="41132" y="79502"/>
                    </a:cubicBezTo>
                    <a:cubicBezTo>
                      <a:pt x="36084" y="83220"/>
                      <a:pt x="29075" y="85078"/>
                      <a:pt x="20105" y="85078"/>
                    </a:cubicBezTo>
                    <a:cubicBezTo>
                      <a:pt x="16968" y="85078"/>
                      <a:pt x="13310" y="84644"/>
                      <a:pt x="9132" y="83774"/>
                    </a:cubicBezTo>
                    <a:cubicBezTo>
                      <a:pt x="4953" y="82904"/>
                      <a:pt x="1909" y="81821"/>
                      <a:pt x="0" y="80525"/>
                    </a:cubicBezTo>
                    <a:lnTo>
                      <a:pt x="0" y="68861"/>
                    </a:lnTo>
                    <a:cubicBezTo>
                      <a:pt x="2421" y="70975"/>
                      <a:pt x="5661" y="72715"/>
                      <a:pt x="9720" y="74079"/>
                    </a:cubicBezTo>
                    <a:cubicBezTo>
                      <a:pt x="13779" y="75443"/>
                      <a:pt x="17633" y="76125"/>
                      <a:pt x="21282" y="76125"/>
                    </a:cubicBezTo>
                    <a:cubicBezTo>
                      <a:pt x="32401" y="76125"/>
                      <a:pt x="37960" y="72169"/>
                      <a:pt x="37960" y="64256"/>
                    </a:cubicBezTo>
                    <a:cubicBezTo>
                      <a:pt x="37960" y="62039"/>
                      <a:pt x="37363" y="60044"/>
                      <a:pt x="36169" y="58271"/>
                    </a:cubicBezTo>
                    <a:cubicBezTo>
                      <a:pt x="34976" y="56497"/>
                      <a:pt x="33339" y="54928"/>
                      <a:pt x="31258" y="53564"/>
                    </a:cubicBezTo>
                    <a:cubicBezTo>
                      <a:pt x="29178" y="52200"/>
                      <a:pt x="25272" y="50102"/>
                      <a:pt x="19543" y="47271"/>
                    </a:cubicBezTo>
                    <a:cubicBezTo>
                      <a:pt x="11596" y="43315"/>
                      <a:pt x="6360" y="39640"/>
                      <a:pt x="3837" y="36246"/>
                    </a:cubicBezTo>
                    <a:cubicBezTo>
                      <a:pt x="1313" y="32853"/>
                      <a:pt x="51" y="28973"/>
                      <a:pt x="51" y="24608"/>
                    </a:cubicBezTo>
                    <a:cubicBezTo>
                      <a:pt x="51" y="18025"/>
                      <a:pt x="2694" y="12807"/>
                      <a:pt x="7980" y="8953"/>
                    </a:cubicBezTo>
                    <a:cubicBezTo>
                      <a:pt x="13267" y="5099"/>
                      <a:pt x="19935" y="3172"/>
                      <a:pt x="27984" y="3172"/>
                    </a:cubicBezTo>
                    <a:close/>
                    <a:moveTo>
                      <a:pt x="1379069" y="921"/>
                    </a:moveTo>
                    <a:cubicBezTo>
                      <a:pt x="1380877" y="921"/>
                      <a:pt x="1382403" y="1518"/>
                      <a:pt x="1383648" y="2711"/>
                    </a:cubicBezTo>
                    <a:cubicBezTo>
                      <a:pt x="1384893" y="3905"/>
                      <a:pt x="1385515" y="5406"/>
                      <a:pt x="1385515" y="7213"/>
                    </a:cubicBezTo>
                    <a:cubicBezTo>
                      <a:pt x="1385515" y="8987"/>
                      <a:pt x="1384893" y="10462"/>
                      <a:pt x="1383648" y="11639"/>
                    </a:cubicBezTo>
                    <a:cubicBezTo>
                      <a:pt x="1382403" y="12815"/>
                      <a:pt x="1380877" y="13404"/>
                      <a:pt x="1379069" y="13404"/>
                    </a:cubicBezTo>
                    <a:cubicBezTo>
                      <a:pt x="1377261" y="13404"/>
                      <a:pt x="1375761" y="12815"/>
                      <a:pt x="1374567" y="11639"/>
                    </a:cubicBezTo>
                    <a:cubicBezTo>
                      <a:pt x="1373373" y="10462"/>
                      <a:pt x="1372776" y="8987"/>
                      <a:pt x="1372776" y="7213"/>
                    </a:cubicBezTo>
                    <a:cubicBezTo>
                      <a:pt x="1372776" y="5440"/>
                      <a:pt x="1373382" y="3948"/>
                      <a:pt x="1374593" y="2737"/>
                    </a:cubicBezTo>
                    <a:cubicBezTo>
                      <a:pt x="1375803" y="1526"/>
                      <a:pt x="1377296" y="921"/>
                      <a:pt x="1379069" y="921"/>
                    </a:cubicBezTo>
                    <a:close/>
                    <a:moveTo>
                      <a:pt x="2117940" y="0"/>
                    </a:moveTo>
                    <a:lnTo>
                      <a:pt x="2127967" y="0"/>
                    </a:lnTo>
                    <a:lnTo>
                      <a:pt x="2127967" y="83748"/>
                    </a:lnTo>
                    <a:lnTo>
                      <a:pt x="2117940" y="83748"/>
                    </a:lnTo>
                    <a:lnTo>
                      <a:pt x="2117940" y="74335"/>
                    </a:lnTo>
                    <a:lnTo>
                      <a:pt x="2117735" y="74335"/>
                    </a:lnTo>
                    <a:cubicBezTo>
                      <a:pt x="2113609" y="81497"/>
                      <a:pt x="2107197" y="85078"/>
                      <a:pt x="2098499" y="85078"/>
                    </a:cubicBezTo>
                    <a:cubicBezTo>
                      <a:pt x="2091337" y="85078"/>
                      <a:pt x="2085641" y="82529"/>
                      <a:pt x="2081412" y="77430"/>
                    </a:cubicBezTo>
                    <a:cubicBezTo>
                      <a:pt x="2077183" y="72331"/>
                      <a:pt x="2075068" y="65450"/>
                      <a:pt x="2075068" y="56787"/>
                    </a:cubicBezTo>
                    <a:cubicBezTo>
                      <a:pt x="2075068" y="47442"/>
                      <a:pt x="2077456" y="39947"/>
                      <a:pt x="2082231" y="34302"/>
                    </a:cubicBezTo>
                    <a:cubicBezTo>
                      <a:pt x="2087006" y="28658"/>
                      <a:pt x="2093247" y="25836"/>
                      <a:pt x="2100955" y="25836"/>
                    </a:cubicBezTo>
                    <a:cubicBezTo>
                      <a:pt x="2108663" y="25836"/>
                      <a:pt x="2114257" y="28837"/>
                      <a:pt x="2117735" y="34840"/>
                    </a:cubicBezTo>
                    <a:lnTo>
                      <a:pt x="2117940" y="34840"/>
                    </a:lnTo>
                    <a:close/>
                    <a:moveTo>
                      <a:pt x="1831204" y="0"/>
                    </a:moveTo>
                    <a:lnTo>
                      <a:pt x="1841231" y="0"/>
                    </a:lnTo>
                    <a:lnTo>
                      <a:pt x="1841231" y="36477"/>
                    </a:lnTo>
                    <a:lnTo>
                      <a:pt x="1841436" y="36477"/>
                    </a:lnTo>
                    <a:cubicBezTo>
                      <a:pt x="1845768" y="29383"/>
                      <a:pt x="1851924" y="25836"/>
                      <a:pt x="1859905" y="25836"/>
                    </a:cubicBezTo>
                    <a:cubicBezTo>
                      <a:pt x="1872626" y="25836"/>
                      <a:pt x="1878987" y="33527"/>
                      <a:pt x="1878987" y="48909"/>
                    </a:cubicBezTo>
                    <a:lnTo>
                      <a:pt x="1878987" y="83748"/>
                    </a:lnTo>
                    <a:lnTo>
                      <a:pt x="1869011" y="83748"/>
                    </a:lnTo>
                    <a:lnTo>
                      <a:pt x="1869011" y="51211"/>
                    </a:lnTo>
                    <a:cubicBezTo>
                      <a:pt x="1869011" y="39819"/>
                      <a:pt x="1864782" y="34123"/>
                      <a:pt x="1856324" y="34123"/>
                    </a:cubicBezTo>
                    <a:cubicBezTo>
                      <a:pt x="1851992" y="34123"/>
                      <a:pt x="1848394" y="35786"/>
                      <a:pt x="1845529" y="39111"/>
                    </a:cubicBezTo>
                    <a:cubicBezTo>
                      <a:pt x="1842664" y="42437"/>
                      <a:pt x="1841231" y="46623"/>
                      <a:pt x="1841231" y="51671"/>
                    </a:cubicBezTo>
                    <a:lnTo>
                      <a:pt x="1841231" y="83748"/>
                    </a:lnTo>
                    <a:lnTo>
                      <a:pt x="1831204" y="83748"/>
                    </a:lnTo>
                    <a:close/>
                    <a:moveTo>
                      <a:pt x="1060665" y="0"/>
                    </a:moveTo>
                    <a:lnTo>
                      <a:pt x="1070692" y="0"/>
                    </a:lnTo>
                    <a:lnTo>
                      <a:pt x="1070692" y="83748"/>
                    </a:lnTo>
                    <a:lnTo>
                      <a:pt x="1060665" y="83748"/>
                    </a:lnTo>
                    <a:lnTo>
                      <a:pt x="1060665" y="74335"/>
                    </a:lnTo>
                    <a:lnTo>
                      <a:pt x="1060461" y="74335"/>
                    </a:lnTo>
                    <a:cubicBezTo>
                      <a:pt x="1056334" y="81497"/>
                      <a:pt x="1049922" y="85078"/>
                      <a:pt x="1041224" y="85078"/>
                    </a:cubicBezTo>
                    <a:cubicBezTo>
                      <a:pt x="1034062" y="85078"/>
                      <a:pt x="1028366" y="82529"/>
                      <a:pt x="1024137" y="77430"/>
                    </a:cubicBezTo>
                    <a:cubicBezTo>
                      <a:pt x="1019908" y="72331"/>
                      <a:pt x="1017793" y="65450"/>
                      <a:pt x="1017793" y="56787"/>
                    </a:cubicBezTo>
                    <a:cubicBezTo>
                      <a:pt x="1017793" y="47442"/>
                      <a:pt x="1020181" y="39947"/>
                      <a:pt x="1024956" y="34302"/>
                    </a:cubicBezTo>
                    <a:cubicBezTo>
                      <a:pt x="1029731" y="28658"/>
                      <a:pt x="1035972" y="25836"/>
                      <a:pt x="1043680" y="25836"/>
                    </a:cubicBezTo>
                    <a:cubicBezTo>
                      <a:pt x="1051388" y="25836"/>
                      <a:pt x="1056982" y="28837"/>
                      <a:pt x="1060461" y="34840"/>
                    </a:cubicBezTo>
                    <a:lnTo>
                      <a:pt x="1060665" y="34840"/>
                    </a:lnTo>
                    <a:close/>
                    <a:moveTo>
                      <a:pt x="364354" y="0"/>
                    </a:moveTo>
                    <a:lnTo>
                      <a:pt x="374381" y="0"/>
                    </a:lnTo>
                    <a:lnTo>
                      <a:pt x="374381" y="36477"/>
                    </a:lnTo>
                    <a:lnTo>
                      <a:pt x="374586" y="36477"/>
                    </a:lnTo>
                    <a:cubicBezTo>
                      <a:pt x="378918" y="29383"/>
                      <a:pt x="385074" y="25836"/>
                      <a:pt x="393055" y="25836"/>
                    </a:cubicBezTo>
                    <a:cubicBezTo>
                      <a:pt x="405776" y="25836"/>
                      <a:pt x="412137" y="33527"/>
                      <a:pt x="412137" y="48909"/>
                    </a:cubicBezTo>
                    <a:lnTo>
                      <a:pt x="412137" y="83748"/>
                    </a:lnTo>
                    <a:lnTo>
                      <a:pt x="402161" y="83748"/>
                    </a:lnTo>
                    <a:lnTo>
                      <a:pt x="402161" y="51211"/>
                    </a:lnTo>
                    <a:cubicBezTo>
                      <a:pt x="402161" y="39819"/>
                      <a:pt x="397932" y="34123"/>
                      <a:pt x="389474" y="34123"/>
                    </a:cubicBezTo>
                    <a:cubicBezTo>
                      <a:pt x="385142" y="34123"/>
                      <a:pt x="381544" y="35786"/>
                      <a:pt x="378679" y="39111"/>
                    </a:cubicBezTo>
                    <a:cubicBezTo>
                      <a:pt x="375814" y="42437"/>
                      <a:pt x="374381" y="46623"/>
                      <a:pt x="374381" y="51671"/>
                    </a:cubicBezTo>
                    <a:lnTo>
                      <a:pt x="374381" y="83748"/>
                    </a:lnTo>
                    <a:lnTo>
                      <a:pt x="364354" y="83748"/>
                    </a:lnTo>
                    <a:close/>
                    <a:moveTo>
                      <a:pt x="69079" y="0"/>
                    </a:moveTo>
                    <a:lnTo>
                      <a:pt x="79106" y="0"/>
                    </a:lnTo>
                    <a:lnTo>
                      <a:pt x="79106" y="36477"/>
                    </a:lnTo>
                    <a:lnTo>
                      <a:pt x="79311" y="36477"/>
                    </a:lnTo>
                    <a:cubicBezTo>
                      <a:pt x="83643" y="29383"/>
                      <a:pt x="89799" y="25836"/>
                      <a:pt x="97780" y="25836"/>
                    </a:cubicBezTo>
                    <a:cubicBezTo>
                      <a:pt x="110501" y="25836"/>
                      <a:pt x="116862" y="33527"/>
                      <a:pt x="116862" y="48909"/>
                    </a:cubicBezTo>
                    <a:lnTo>
                      <a:pt x="116862" y="83748"/>
                    </a:lnTo>
                    <a:lnTo>
                      <a:pt x="106886" y="83748"/>
                    </a:lnTo>
                    <a:lnTo>
                      <a:pt x="106886" y="51211"/>
                    </a:lnTo>
                    <a:cubicBezTo>
                      <a:pt x="106886" y="39819"/>
                      <a:pt x="102657" y="34123"/>
                      <a:pt x="94199" y="34123"/>
                    </a:cubicBezTo>
                    <a:cubicBezTo>
                      <a:pt x="89867" y="34123"/>
                      <a:pt x="86269" y="35786"/>
                      <a:pt x="83404" y="39111"/>
                    </a:cubicBezTo>
                    <a:cubicBezTo>
                      <a:pt x="80539" y="42437"/>
                      <a:pt x="79106" y="46623"/>
                      <a:pt x="79106" y="51671"/>
                    </a:cubicBezTo>
                    <a:lnTo>
                      <a:pt x="79106" y="83748"/>
                    </a:lnTo>
                    <a:lnTo>
                      <a:pt x="69079" y="83748"/>
                    </a:lnTo>
                    <a:close/>
                  </a:path>
                </a:pathLst>
              </a:custGeom>
              <a:solidFill>
                <a:srgbClr val="3E3A39"/>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850" spc="100" dirty="0">
                  <a:solidFill>
                    <a:srgbClr val="3E3A39"/>
                  </a:solidFill>
                  <a:latin typeface="微软雅黑" panose="020B0503020204020204" pitchFamily="34" charset="-122"/>
                  <a:ea typeface="微软雅黑" panose="020B0503020204020204" pitchFamily="34" charset="-122"/>
                </a:endParaRPr>
              </a:p>
            </p:txBody>
          </p:sp>
        </p:grpSp>
        <p:pic>
          <p:nvPicPr>
            <p:cNvPr id="17" name="图片 16"/>
            <p:cNvPicPr>
              <a:picLocks noChangeAspect="1"/>
            </p:cNvPicPr>
            <p:nvPr/>
          </p:nvPicPr>
          <p:blipFill>
            <a:blip r:embed="rId2"/>
            <a:stretch>
              <a:fillRect/>
            </a:stretch>
          </p:blipFill>
          <p:spPr>
            <a:xfrm>
              <a:off x="239699" y="6234235"/>
              <a:ext cx="1558951" cy="338263"/>
            </a:xfrm>
            <a:prstGeom prst="rect">
              <a:avLst/>
            </a:prstGeom>
          </p:spPr>
        </p:pic>
        <p:cxnSp>
          <p:nvCxnSpPr>
            <p:cNvPr id="19" name="直接连接符 18"/>
            <p:cNvCxnSpPr/>
            <p:nvPr/>
          </p:nvCxnSpPr>
          <p:spPr>
            <a:xfrm>
              <a:off x="1908564" y="6311783"/>
              <a:ext cx="0" cy="2607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49581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userDrawn="1">
          <p15:clr>
            <a:srgbClr val="FBAE40"/>
          </p15:clr>
        </p15:guide>
        <p15:guide id="2" orient="horz" pos="663" userDrawn="1">
          <p15:clr>
            <a:srgbClr val="FBAE40"/>
          </p15:clr>
        </p15:guide>
        <p15:guide id="3" orient="horz" pos="3906" userDrawn="1">
          <p15:clr>
            <a:srgbClr val="FBAE40"/>
          </p15:clr>
        </p15:guide>
        <p15:guide id="4" pos="461" userDrawn="1">
          <p15:clr>
            <a:srgbClr val="FBAE40"/>
          </p15:clr>
        </p15:guide>
        <p15:guide id="5" pos="7242"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286067"/>
      </p:ext>
    </p:extLst>
  </p:cSld>
  <p:clrMap bg1="lt1" tx1="dk1" bg2="lt2" tx2="dk2" accent1="accent1" accent2="accent2" accent3="accent3" accent4="accent4" accent5="accent5" accent6="accent6" hlink="hlink" folHlink="folHlink"/>
  <p:sldLayoutIdLst>
    <p:sldLayoutId id="2147483649"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840" userDrawn="1">
          <p15:clr>
            <a:srgbClr val="F26B43"/>
          </p15:clr>
        </p15:guide>
        <p15:guide id="2" orient="horz" pos="2160" userDrawn="1">
          <p15:clr>
            <a:srgbClr val="F26B43"/>
          </p15:clr>
        </p15:guide>
        <p15:guide id="3" orient="horz" userDrawn="1">
          <p15:clr>
            <a:srgbClr val="F26B43"/>
          </p15:clr>
        </p15:guide>
        <p15:guide id="4" orient="horz" pos="4315" userDrawn="1">
          <p15:clr>
            <a:srgbClr val="F26B43"/>
          </p15:clr>
        </p15:guide>
        <p15:guide id="5" userDrawn="1">
          <p15:clr>
            <a:srgbClr val="F26B43"/>
          </p15:clr>
        </p15:guide>
        <p15:guide id="6" pos="76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2244976" y="2161059"/>
            <a:ext cx="7067038"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685800" rtl="0" eaLnBrk="1" latinLnBrk="0" hangingPunct="1">
              <a:lnSpc>
                <a:spcPct val="90000"/>
              </a:lnSpc>
              <a:spcBef>
                <a:spcPct val="0"/>
              </a:spcBef>
              <a:buNone/>
              <a:defRPr sz="24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a:lstStyle>
          <a:p>
            <a:pPr algn="ctr"/>
            <a:r>
              <a:rPr lang="zh-CN" altLang="zh-CN" sz="4800" dirty="0">
                <a:solidFill>
                  <a:schemeClr val="tx1"/>
                </a:solidFill>
              </a:rPr>
              <a:t>研发项目立项概要</a:t>
            </a:r>
            <a:r>
              <a:rPr lang="zh-CN" altLang="zh-CN" sz="4800" dirty="0" smtClean="0">
                <a:solidFill>
                  <a:schemeClr val="tx1"/>
                </a:solidFill>
              </a:rPr>
              <a:t>说明</a:t>
            </a:r>
            <a:endParaRPr lang="en-US" altLang="zh-CN" sz="4800" dirty="0" smtClean="0">
              <a:solidFill>
                <a:schemeClr val="tx1"/>
              </a:solidFill>
            </a:endParaRPr>
          </a:p>
          <a:p>
            <a:pPr algn="ctr"/>
            <a:r>
              <a:rPr lang="en-US" altLang="zh-CN" sz="4800" dirty="0">
                <a:solidFill>
                  <a:schemeClr val="tx1"/>
                </a:solidFill>
              </a:rPr>
              <a:t> </a:t>
            </a:r>
            <a:r>
              <a:rPr lang="en-US" altLang="zh-CN" sz="4800" dirty="0" smtClean="0">
                <a:solidFill>
                  <a:schemeClr val="tx1"/>
                </a:solidFill>
              </a:rPr>
              <a:t>           </a:t>
            </a:r>
            <a:r>
              <a:rPr lang="zh-CN" altLang="en-US" sz="2800" dirty="0" smtClean="0">
                <a:solidFill>
                  <a:schemeClr val="tx1"/>
                </a:solidFill>
              </a:rPr>
              <a:t>研发管理中心</a:t>
            </a:r>
            <a:endParaRPr lang="en-US" altLang="zh-CN" sz="2800" dirty="0" smtClean="0">
              <a:solidFill>
                <a:schemeClr val="tx1"/>
              </a:solidFill>
            </a:endParaRPr>
          </a:p>
          <a:p>
            <a:pPr algn="ctr"/>
            <a:r>
              <a:rPr lang="en-US" altLang="zh-CN" sz="2800" smtClean="0">
                <a:solidFill>
                  <a:schemeClr val="tx1"/>
                </a:solidFill>
              </a:rPr>
              <a:t>                    2017-3-16</a:t>
            </a:r>
            <a:endParaRPr lang="zh-CN" altLang="zh-CN" sz="2800" dirty="0">
              <a:solidFill>
                <a:schemeClr val="tx1"/>
              </a:solidFill>
            </a:endParaRPr>
          </a:p>
        </p:txBody>
      </p:sp>
      <p:pic>
        <p:nvPicPr>
          <p:cNvPr id="22" name="图片 21"/>
          <p:cNvPicPr>
            <a:picLocks noChangeAspect="1"/>
          </p:cNvPicPr>
          <p:nvPr/>
        </p:nvPicPr>
        <p:blipFill>
          <a:blip r:embed="rId3"/>
          <a:stretch>
            <a:fillRect/>
          </a:stretch>
        </p:blipFill>
        <p:spPr>
          <a:xfrm>
            <a:off x="281036" y="360632"/>
            <a:ext cx="3751608" cy="444068"/>
          </a:xfrm>
          <a:prstGeom prst="rect">
            <a:avLst/>
          </a:prstGeom>
        </p:spPr>
      </p:pic>
      <p:sp>
        <p:nvSpPr>
          <p:cNvPr id="13" name="矩形 12"/>
          <p:cNvSpPr/>
          <p:nvPr/>
        </p:nvSpPr>
        <p:spPr>
          <a:xfrm>
            <a:off x="0" y="4677243"/>
            <a:ext cx="12192000" cy="1787105"/>
          </a:xfrm>
          <a:prstGeom prst="rect">
            <a:avLst/>
          </a:prstGeom>
          <a:solidFill>
            <a:srgbClr val="F7B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0" y="4677119"/>
            <a:ext cx="12191999" cy="1795750"/>
          </a:xfrm>
          <a:custGeom>
            <a:avLst/>
            <a:gdLst>
              <a:gd name="connsiteX0" fmla="*/ 3866920 w 6499952"/>
              <a:gd name="connsiteY0" fmla="*/ 0 h 1795750"/>
              <a:gd name="connsiteX1" fmla="*/ 6499952 w 6499952"/>
              <a:gd name="connsiteY1" fmla="*/ 0 h 1795750"/>
              <a:gd name="connsiteX2" fmla="*/ 3415229 w 6499952"/>
              <a:gd name="connsiteY2" fmla="*/ 1795750 h 1795750"/>
              <a:gd name="connsiteX3" fmla="*/ 0 w 6499952"/>
              <a:gd name="connsiteY3" fmla="*/ 1795750 h 1795750"/>
              <a:gd name="connsiteX4" fmla="*/ 3866920 w 6499952"/>
              <a:gd name="connsiteY4" fmla="*/ 0 h 179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9952" h="1795750">
                <a:moveTo>
                  <a:pt x="3866920" y="0"/>
                </a:moveTo>
                <a:lnTo>
                  <a:pt x="6499952" y="0"/>
                </a:lnTo>
                <a:lnTo>
                  <a:pt x="3415229" y="1795750"/>
                </a:lnTo>
                <a:lnTo>
                  <a:pt x="0" y="1795750"/>
                </a:lnTo>
                <a:lnTo>
                  <a:pt x="3866920" y="0"/>
                </a:lnTo>
                <a:close/>
              </a:path>
            </a:pathLst>
          </a:custGeom>
          <a:solidFill>
            <a:srgbClr val="EF9C0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0" y="4677242"/>
            <a:ext cx="10488058" cy="1787106"/>
          </a:xfrm>
          <a:prstGeom prst="triangle">
            <a:avLst>
              <a:gd name="adj" fmla="val 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134350" y="6502449"/>
            <a:ext cx="4057650" cy="36943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502449"/>
            <a:ext cx="8134350" cy="369436"/>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939663" y="5681232"/>
            <a:ext cx="3165262" cy="522078"/>
            <a:chOff x="1316438" y="4925758"/>
            <a:chExt cx="3165262" cy="522078"/>
          </a:xfrm>
        </p:grpSpPr>
        <p:sp>
          <p:nvSpPr>
            <p:cNvPr id="20" name="标题 3"/>
            <p:cNvSpPr txBox="1">
              <a:spLocks/>
            </p:cNvSpPr>
            <p:nvPr/>
          </p:nvSpPr>
          <p:spPr>
            <a:xfrm>
              <a:off x="1316438" y="4925758"/>
              <a:ext cx="30459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685800" rtl="0" eaLnBrk="1" latinLnBrk="0" hangingPunct="1">
                <a:lnSpc>
                  <a:spcPct val="90000"/>
                </a:lnSpc>
                <a:spcBef>
                  <a:spcPct val="0"/>
                </a:spcBef>
                <a:buNone/>
                <a:defRPr sz="24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a:lstStyle>
            <a:p>
              <a:pPr algn="dist" defTabSz="913765">
                <a:lnSpc>
                  <a:spcPct val="100000"/>
                </a:lnSpc>
              </a:pPr>
              <a:r>
                <a:rPr lang="zh-CN" altLang="en-US" sz="1400" b="0" dirty="0" smtClean="0">
                  <a:solidFill>
                    <a:srgbClr val="3E3A39"/>
                  </a:solidFill>
                  <a:latin typeface="微软雅黑" pitchFamily="34" charset="-122"/>
                  <a:cs typeface="+mn-cs"/>
                </a:rPr>
                <a:t>深圳国泰安教育技术股份有限公司</a:t>
              </a:r>
              <a:endParaRPr lang="zh-CN" altLang="en-US" sz="1400" b="0" dirty="0">
                <a:solidFill>
                  <a:srgbClr val="3E3A39"/>
                </a:solidFill>
                <a:latin typeface="微软雅黑" pitchFamily="34" charset="-122"/>
                <a:cs typeface="+mn-cs"/>
              </a:endParaRPr>
            </a:p>
          </p:txBody>
        </p:sp>
        <p:sp>
          <p:nvSpPr>
            <p:cNvPr id="21" name="矩形 20"/>
            <p:cNvSpPr/>
            <p:nvPr/>
          </p:nvSpPr>
          <p:spPr>
            <a:xfrm>
              <a:off x="1316438" y="5170837"/>
              <a:ext cx="31652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spc="100" dirty="0" smtClean="0">
                  <a:solidFill>
                    <a:srgbClr val="3E3A39"/>
                  </a:solidFill>
                  <a:latin typeface="微软雅黑" panose="020B0503020204020204" pitchFamily="34" charset="-122"/>
                  <a:ea typeface="微软雅黑" panose="020B0503020204020204" pitchFamily="34" charset="-122"/>
                </a:rPr>
                <a:t>Shenzhen GTA Education Tech Ltd.</a:t>
              </a:r>
              <a:endParaRPr lang="zh-CN" altLang="en-US" sz="1200" spc="100" dirty="0">
                <a:solidFill>
                  <a:srgbClr val="3E3A39"/>
                </a:solidFill>
                <a:latin typeface="微软雅黑" panose="020B0503020204020204" pitchFamily="34" charset="-122"/>
                <a:ea typeface="微软雅黑" panose="020B0503020204020204" pitchFamily="34" charset="-122"/>
              </a:endParaRPr>
            </a:p>
          </p:txBody>
        </p:sp>
      </p:grpSp>
      <p:sp>
        <p:nvSpPr>
          <p:cNvPr id="25" name="任意多边形 24"/>
          <p:cNvSpPr/>
          <p:nvPr/>
        </p:nvSpPr>
        <p:spPr>
          <a:xfrm>
            <a:off x="7171981" y="4677119"/>
            <a:ext cx="5001658" cy="1773716"/>
          </a:xfrm>
          <a:custGeom>
            <a:avLst/>
            <a:gdLst>
              <a:gd name="connsiteX0" fmla="*/ 0 w 5695721"/>
              <a:gd name="connsiteY0" fmla="*/ 0 h 1773716"/>
              <a:gd name="connsiteX1" fmla="*/ 3701668 w 5695721"/>
              <a:gd name="connsiteY1" fmla="*/ 1773716 h 1773716"/>
              <a:gd name="connsiteX2" fmla="*/ 5695721 w 5695721"/>
              <a:gd name="connsiteY2" fmla="*/ 0 h 1773716"/>
              <a:gd name="connsiteX3" fmla="*/ 0 w 5695721"/>
              <a:gd name="connsiteY3" fmla="*/ 0 h 1773716"/>
            </a:gdLst>
            <a:ahLst/>
            <a:cxnLst>
              <a:cxn ang="0">
                <a:pos x="connsiteX0" y="connsiteY0"/>
              </a:cxn>
              <a:cxn ang="0">
                <a:pos x="connsiteX1" y="connsiteY1"/>
              </a:cxn>
              <a:cxn ang="0">
                <a:pos x="connsiteX2" y="connsiteY2"/>
              </a:cxn>
              <a:cxn ang="0">
                <a:pos x="connsiteX3" y="connsiteY3"/>
              </a:cxn>
            </a:cxnLst>
            <a:rect l="l" t="t" r="r" b="b"/>
            <a:pathLst>
              <a:path w="5695721" h="1773716">
                <a:moveTo>
                  <a:pt x="0" y="0"/>
                </a:moveTo>
                <a:lnTo>
                  <a:pt x="3701668" y="1773716"/>
                </a:lnTo>
                <a:lnTo>
                  <a:pt x="5695721" y="0"/>
                </a:lnTo>
                <a:lnTo>
                  <a:pt x="0" y="0"/>
                </a:lnTo>
                <a:close/>
              </a:path>
            </a:pathLst>
          </a:custGeom>
          <a:solidFill>
            <a:srgbClr val="DA940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816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 y="152366"/>
            <a:ext cx="3974506" cy="643325"/>
            <a:chOff x="3482972" y="1733740"/>
            <a:chExt cx="3974506" cy="643325"/>
          </a:xfrm>
        </p:grpSpPr>
        <p:sp>
          <p:nvSpPr>
            <p:cNvPr id="5" name="等腰三角形 4"/>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6" name="等腰三角形 5"/>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7"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8"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9"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10"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立项澄清</a:t>
              </a:r>
              <a:endParaRPr lang="zh-CN" altLang="en-US" sz="2000" b="1" dirty="0">
                <a:solidFill>
                  <a:srgbClr val="3D3D3E"/>
                </a:solidFill>
                <a:latin typeface="微软雅黑" pitchFamily="34" charset="-122"/>
                <a:ea typeface="微软雅黑" pitchFamily="34" charset="-122"/>
              </a:endParaRPr>
            </a:p>
          </p:txBody>
        </p:sp>
      </p:grpSp>
      <p:graphicFrame>
        <p:nvGraphicFramePr>
          <p:cNvPr id="11" name="表格 10"/>
          <p:cNvGraphicFramePr>
            <a:graphicFrameLocks noGrp="1"/>
          </p:cNvGraphicFramePr>
          <p:nvPr>
            <p:extLst>
              <p:ext uri="{D42A27DB-BD31-4B8C-83A1-F6EECF244321}">
                <p14:modId xmlns:p14="http://schemas.microsoft.com/office/powerpoint/2010/main" val="3895078143"/>
              </p:ext>
            </p:extLst>
          </p:nvPr>
        </p:nvGraphicFramePr>
        <p:xfrm>
          <a:off x="1079653" y="1685553"/>
          <a:ext cx="10319138" cy="3474208"/>
        </p:xfrm>
        <a:graphic>
          <a:graphicData uri="http://schemas.openxmlformats.org/drawingml/2006/table">
            <a:tbl>
              <a:tblPr firstRow="1" firstCol="1" bandRow="1">
                <a:tableStyleId>{5C22544A-7EE6-4342-B048-85BDC9FD1C3A}</a:tableStyleId>
              </a:tblPr>
              <a:tblGrid>
                <a:gridCol w="2075522"/>
                <a:gridCol w="3236304"/>
                <a:gridCol w="1554202"/>
                <a:gridCol w="3453110"/>
              </a:tblGrid>
              <a:tr h="840698">
                <a:tc gridSpan="4">
                  <a:txBody>
                    <a:bodyPr/>
                    <a:lstStyle/>
                    <a:p>
                      <a:pPr algn="l">
                        <a:lnSpc>
                          <a:spcPct val="150000"/>
                        </a:lnSpc>
                        <a:spcAft>
                          <a:spcPts val="0"/>
                        </a:spcAft>
                      </a:pPr>
                      <a:r>
                        <a:rPr lang="zh-CN" sz="1400" dirty="0">
                          <a:effectLst/>
                        </a:rPr>
                        <a:t>（</a:t>
                      </a:r>
                      <a:r>
                        <a:rPr lang="en-US" sz="1400" dirty="0">
                          <a:effectLst/>
                        </a:rPr>
                        <a:t>3</a:t>
                      </a:r>
                      <a:r>
                        <a:rPr lang="zh-CN" sz="1400" dirty="0">
                          <a:effectLst/>
                        </a:rPr>
                        <a:t>）微型项目：</a:t>
                      </a:r>
                    </a:p>
                    <a:p>
                      <a:pPr algn="l">
                        <a:lnSpc>
                          <a:spcPct val="150000"/>
                        </a:lnSpc>
                        <a:spcAft>
                          <a:spcPts val="0"/>
                        </a:spcAft>
                      </a:pPr>
                      <a:r>
                        <a:rPr lang="zh-CN" sz="1400" dirty="0">
                          <a:effectLst/>
                        </a:rPr>
                        <a:t>项目从立项到发布的估算</a:t>
                      </a:r>
                      <a:r>
                        <a:rPr lang="en-US" sz="1400" dirty="0">
                          <a:effectLst/>
                        </a:rPr>
                        <a:t>/</a:t>
                      </a:r>
                      <a:r>
                        <a:rPr lang="zh-CN" sz="1400" dirty="0">
                          <a:effectLst/>
                        </a:rPr>
                        <a:t>计划工作量在</a:t>
                      </a:r>
                      <a:r>
                        <a:rPr lang="en-US" sz="1400" dirty="0">
                          <a:effectLst/>
                        </a:rPr>
                        <a:t>3-10</a:t>
                      </a:r>
                      <a:r>
                        <a:rPr lang="zh-CN" sz="1400" dirty="0">
                          <a:effectLst/>
                        </a:rPr>
                        <a:t>人月之间（含</a:t>
                      </a:r>
                      <a:r>
                        <a:rPr lang="en-US" sz="1400" dirty="0">
                          <a:effectLst/>
                        </a:rPr>
                        <a:t>10</a:t>
                      </a:r>
                      <a:r>
                        <a:rPr lang="zh-CN" sz="1400" dirty="0">
                          <a:effectLst/>
                        </a:rPr>
                        <a:t>人月）</a:t>
                      </a:r>
                      <a:endParaRPr lang="zh-CN" sz="1400" dirty="0">
                        <a:effectLst/>
                        <a:latin typeface="Times New Roman"/>
                        <a:ea typeface="宋体"/>
                      </a:endParaRPr>
                    </a:p>
                  </a:txBody>
                  <a:tcPr marL="27597" marR="27597"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26702">
                <a:tc>
                  <a:txBody>
                    <a:bodyPr/>
                    <a:lstStyle/>
                    <a:p>
                      <a:pPr algn="ctr">
                        <a:lnSpc>
                          <a:spcPct val="150000"/>
                        </a:lnSpc>
                        <a:spcAft>
                          <a:spcPts val="0"/>
                        </a:spcAft>
                      </a:pPr>
                      <a:r>
                        <a:rPr lang="zh-CN" sz="1400" dirty="0">
                          <a:effectLst/>
                        </a:rPr>
                        <a:t>活动名称</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活动输出件</a:t>
                      </a:r>
                      <a:endParaRPr lang="zh-CN" sz="1400" b="1"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主导角色</a:t>
                      </a:r>
                      <a:endParaRPr lang="zh-CN" sz="1400" b="1"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主要支持角色</a:t>
                      </a:r>
                      <a:endParaRPr lang="zh-CN" sz="1400" b="1" dirty="0">
                        <a:effectLst/>
                        <a:latin typeface="Times New Roman"/>
                        <a:ea typeface="宋体"/>
                      </a:endParaRPr>
                    </a:p>
                  </a:txBody>
                  <a:tcPr marL="27597" marR="27597" marT="0" marB="0" anchor="ctr"/>
                </a:tc>
              </a:tr>
              <a:tr h="1053404">
                <a:tc>
                  <a:txBody>
                    <a:bodyPr/>
                    <a:lstStyle/>
                    <a:p>
                      <a:pPr algn="ctr">
                        <a:lnSpc>
                          <a:spcPct val="150000"/>
                        </a:lnSpc>
                        <a:spcAft>
                          <a:spcPts val="0"/>
                        </a:spcAft>
                      </a:pPr>
                      <a:r>
                        <a:rPr lang="zh-CN" sz="1400" dirty="0">
                          <a:effectLst/>
                        </a:rPr>
                        <a:t>客户需求分析与评审</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《客户需求列表》、《客户需求说明书》、需求原型</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产品经理</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研发技术与测试骨干</a:t>
                      </a:r>
                      <a:endParaRPr lang="zh-CN" sz="1400">
                        <a:effectLst/>
                        <a:latin typeface="Times New Roman"/>
                        <a:ea typeface="宋体"/>
                      </a:endParaRPr>
                    </a:p>
                  </a:txBody>
                  <a:tcPr marL="27597" marR="27597" marT="0" marB="0" anchor="ctr"/>
                </a:tc>
              </a:tr>
              <a:tr h="526702">
                <a:tc>
                  <a:txBody>
                    <a:bodyPr/>
                    <a:lstStyle/>
                    <a:p>
                      <a:pPr algn="ctr">
                        <a:lnSpc>
                          <a:spcPct val="150000"/>
                        </a:lnSpc>
                        <a:spcAft>
                          <a:spcPts val="0"/>
                        </a:spcAft>
                      </a:pPr>
                      <a:r>
                        <a:rPr lang="zh-CN" sz="1400" dirty="0">
                          <a:effectLst/>
                        </a:rPr>
                        <a:t>项目预估算</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《项目估算表》</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项目经理</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研发技术预测试骨干</a:t>
                      </a:r>
                      <a:endParaRPr lang="zh-CN" sz="1400">
                        <a:effectLst/>
                        <a:latin typeface="Times New Roman"/>
                        <a:ea typeface="宋体"/>
                      </a:endParaRPr>
                    </a:p>
                  </a:txBody>
                  <a:tcPr marL="27597" marR="27597" marT="0" marB="0" anchor="ctr"/>
                </a:tc>
              </a:tr>
              <a:tr h="526702">
                <a:tc>
                  <a:txBody>
                    <a:bodyPr/>
                    <a:lstStyle/>
                    <a:p>
                      <a:pPr algn="ctr">
                        <a:lnSpc>
                          <a:spcPct val="150000"/>
                        </a:lnSpc>
                        <a:spcAft>
                          <a:spcPts val="0"/>
                        </a:spcAft>
                      </a:pPr>
                      <a:r>
                        <a:rPr lang="zh-CN" sz="1400">
                          <a:effectLst/>
                        </a:rPr>
                        <a:t>项目立项</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立项审批表（电子流）</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项目经理</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产品经理、公司决策层</a:t>
                      </a:r>
                      <a:endParaRPr lang="zh-CN" sz="1400" dirty="0">
                        <a:effectLst/>
                        <a:latin typeface="Times New Roman"/>
                        <a:ea typeface="宋体"/>
                      </a:endParaRPr>
                    </a:p>
                  </a:txBody>
                  <a:tcPr marL="27597" marR="27597" marT="0" marB="0" anchor="ctr"/>
                </a:tc>
              </a:tr>
            </a:tbl>
          </a:graphicData>
        </a:graphic>
      </p:graphicFrame>
      <p:sp>
        <p:nvSpPr>
          <p:cNvPr id="12" name="文本占位符 1"/>
          <p:cNvSpPr>
            <a:spLocks noGrp="1"/>
          </p:cNvSpPr>
          <p:nvPr>
            <p:ph type="body" sz="quarter" idx="11"/>
          </p:nvPr>
        </p:nvSpPr>
        <p:spPr>
          <a:xfrm>
            <a:off x="1001258" y="1022111"/>
            <a:ext cx="10851748" cy="348189"/>
          </a:xfrm>
        </p:spPr>
        <p:txBody>
          <a:bodyPr/>
          <a:lstStyle/>
          <a:p>
            <a:r>
              <a:rPr lang="zh-CN" altLang="en-US" dirty="0" smtClean="0"/>
              <a:t>二</a:t>
            </a:r>
            <a:r>
              <a:rPr lang="en-US" altLang="zh-CN" dirty="0" smtClean="0"/>
              <a:t>. </a:t>
            </a:r>
            <a:r>
              <a:rPr lang="zh-CN" altLang="zh-CN" dirty="0" smtClean="0"/>
              <a:t>项目</a:t>
            </a:r>
            <a:r>
              <a:rPr lang="zh-CN" altLang="zh-CN" dirty="0"/>
              <a:t>立项</a:t>
            </a:r>
            <a:r>
              <a:rPr lang="zh-CN" altLang="zh-CN" dirty="0" smtClean="0"/>
              <a:t>类型</a:t>
            </a:r>
            <a:r>
              <a:rPr lang="en-US" altLang="zh-CN" dirty="0" smtClean="0"/>
              <a:t>-</a:t>
            </a:r>
            <a:r>
              <a:rPr lang="zh-CN" altLang="zh-CN" dirty="0" smtClean="0"/>
              <a:t>选型</a:t>
            </a:r>
            <a:endParaRPr lang="zh-CN" altLang="en-US" dirty="0"/>
          </a:p>
        </p:txBody>
      </p:sp>
      <p:sp>
        <p:nvSpPr>
          <p:cNvPr id="13" name="文本占位符 21"/>
          <p:cNvSpPr txBox="1">
            <a:spLocks/>
          </p:cNvSpPr>
          <p:nvPr/>
        </p:nvSpPr>
        <p:spPr>
          <a:xfrm>
            <a:off x="4326866" y="987112"/>
            <a:ext cx="1423940" cy="392845"/>
          </a:xfrm>
          <a:prstGeom prst="rect">
            <a:avLst/>
          </a:prstGeom>
          <a:ln>
            <a:solidFill>
              <a:schemeClr val="bg1">
                <a:lumMod val="75000"/>
              </a:schemeClr>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lang="zh-CN" altLang="en-US" sz="2000" b="1" kern="1200" dirty="0" smtClean="0">
                <a:solidFill>
                  <a:srgbClr val="EF9C07"/>
                </a:solidFill>
                <a:latin typeface="微软雅黑" panose="020B0503020204020204" pitchFamily="34" charset="-122"/>
                <a:ea typeface="微软雅黑" panose="020B0503020204020204" pitchFamily="34" charset="-122"/>
                <a:cs typeface="+mn-cs"/>
              </a:defRPr>
            </a:lvl1pPr>
            <a:lvl2pPr marL="534327" indent="0" algn="l" defTabSz="914400" rtl="0" eaLnBrk="1" latinLnBrk="0" hangingPunct="1">
              <a:lnSpc>
                <a:spcPct val="90000"/>
              </a:lnSpc>
              <a:spcBef>
                <a:spcPts val="500"/>
              </a:spcBef>
              <a:buFont typeface="Arial" panose="020B0604020202020204" pitchFamily="34" charset="0"/>
              <a:buNone/>
              <a:defRPr sz="1731" b="1" kern="1200">
                <a:solidFill>
                  <a:srgbClr val="E74E09"/>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dirty="0" smtClean="0"/>
              <a:t>微型项目</a:t>
            </a:r>
            <a:endParaRPr lang="zh-CN" altLang="en-US" dirty="0"/>
          </a:p>
        </p:txBody>
      </p:sp>
    </p:spTree>
    <p:extLst>
      <p:ext uri="{BB962C8B-B14F-4D97-AF65-F5344CB8AC3E}">
        <p14:creationId xmlns:p14="http://schemas.microsoft.com/office/powerpoint/2010/main" val="143726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bg/>
                                          </p:spTgt>
                                        </p:tgtEl>
                                        <p:attrNameLst>
                                          <p:attrName>style.visibility</p:attrName>
                                        </p:attrNameLst>
                                      </p:cBhvr>
                                      <p:to>
                                        <p:strVal val="visible"/>
                                      </p:to>
                                    </p:set>
                                    <p:animEffect transition="in" filter="wipe(left)">
                                      <p:cBhvr>
                                        <p:cTn id="7" dur="500"/>
                                        <p:tgtEl>
                                          <p:spTgt spid="1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left)">
                                      <p:cBhvr>
                                        <p:cTn id="1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134059423"/>
              </p:ext>
            </p:extLst>
          </p:nvPr>
        </p:nvGraphicFramePr>
        <p:xfrm>
          <a:off x="903384" y="1777012"/>
          <a:ext cx="10348511" cy="3447178"/>
        </p:xfrm>
        <a:graphic>
          <a:graphicData uri="http://schemas.openxmlformats.org/drawingml/2006/table">
            <a:tbl>
              <a:tblPr firstRow="1" firstCol="1" bandRow="1">
                <a:tableStyleId>{5C22544A-7EE6-4342-B048-85BDC9FD1C3A}</a:tableStyleId>
              </a:tblPr>
              <a:tblGrid>
                <a:gridCol w="2081430"/>
                <a:gridCol w="3245516"/>
                <a:gridCol w="1558626"/>
                <a:gridCol w="3462939"/>
              </a:tblGrid>
              <a:tr h="401014">
                <a:tc gridSpan="4">
                  <a:txBody>
                    <a:bodyPr/>
                    <a:lstStyle/>
                    <a:p>
                      <a:pPr algn="l">
                        <a:lnSpc>
                          <a:spcPct val="150000"/>
                        </a:lnSpc>
                        <a:spcAft>
                          <a:spcPts val="0"/>
                        </a:spcAft>
                      </a:pPr>
                      <a:r>
                        <a:rPr lang="zh-CN" sz="1400" dirty="0">
                          <a:effectLst/>
                        </a:rPr>
                        <a:t>（</a:t>
                      </a:r>
                      <a:r>
                        <a:rPr lang="en-US" sz="1400" dirty="0">
                          <a:effectLst/>
                        </a:rPr>
                        <a:t>4</a:t>
                      </a:r>
                      <a:r>
                        <a:rPr lang="zh-CN" sz="1400" dirty="0">
                          <a:effectLst/>
                        </a:rPr>
                        <a:t>）任务型项目：项目从任务受理到完成的估算</a:t>
                      </a:r>
                      <a:r>
                        <a:rPr lang="en-US" sz="1400" dirty="0">
                          <a:effectLst/>
                        </a:rPr>
                        <a:t>/</a:t>
                      </a:r>
                      <a:r>
                        <a:rPr lang="zh-CN" sz="1400" dirty="0">
                          <a:effectLst/>
                        </a:rPr>
                        <a:t>计划工作量小于</a:t>
                      </a:r>
                      <a:r>
                        <a:rPr lang="en-US" sz="1400" dirty="0">
                          <a:effectLst/>
                        </a:rPr>
                        <a:t>3</a:t>
                      </a:r>
                      <a:r>
                        <a:rPr lang="zh-CN" sz="1400" dirty="0">
                          <a:effectLst/>
                        </a:rPr>
                        <a:t>人月（含</a:t>
                      </a:r>
                      <a:r>
                        <a:rPr lang="en-US" sz="1400" dirty="0">
                          <a:effectLst/>
                        </a:rPr>
                        <a:t>3</a:t>
                      </a:r>
                      <a:r>
                        <a:rPr lang="zh-CN" sz="1400" dirty="0">
                          <a:effectLst/>
                        </a:rPr>
                        <a:t>人月）包括</a:t>
                      </a:r>
                      <a:r>
                        <a:rPr lang="en-US" sz="1400" dirty="0">
                          <a:effectLst/>
                        </a:rPr>
                        <a:t>:BUG</a:t>
                      </a:r>
                      <a:r>
                        <a:rPr lang="zh-CN" sz="1400" dirty="0">
                          <a:effectLst/>
                        </a:rPr>
                        <a:t>修复、临时任务、零散需求</a:t>
                      </a:r>
                      <a:endParaRPr lang="zh-CN" sz="1400" dirty="0">
                        <a:effectLst/>
                        <a:latin typeface="Times New Roman"/>
                        <a:ea typeface="宋体"/>
                      </a:endParaRPr>
                    </a:p>
                  </a:txBody>
                  <a:tcPr marL="27597" marR="27597"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01014">
                <a:tc>
                  <a:txBody>
                    <a:bodyPr/>
                    <a:lstStyle/>
                    <a:p>
                      <a:pPr algn="ctr">
                        <a:lnSpc>
                          <a:spcPct val="150000"/>
                        </a:lnSpc>
                        <a:spcAft>
                          <a:spcPts val="0"/>
                        </a:spcAft>
                      </a:pPr>
                      <a:r>
                        <a:rPr lang="zh-CN" sz="1400" dirty="0">
                          <a:effectLst/>
                        </a:rPr>
                        <a:t>活动名称</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活动输出件</a:t>
                      </a:r>
                      <a:endParaRPr lang="zh-CN" sz="1400" b="1"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主导角色</a:t>
                      </a:r>
                      <a:endParaRPr lang="zh-CN" sz="1400" b="1"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主要支持角色</a:t>
                      </a:r>
                      <a:endParaRPr lang="zh-CN" sz="1400" b="1" dirty="0">
                        <a:effectLst/>
                        <a:latin typeface="Times New Roman"/>
                        <a:ea typeface="宋体"/>
                      </a:endParaRPr>
                    </a:p>
                  </a:txBody>
                  <a:tcPr marL="27597" marR="27597" marT="0" marB="0" anchor="ctr"/>
                </a:tc>
              </a:tr>
              <a:tr h="401014">
                <a:tc>
                  <a:txBody>
                    <a:bodyPr/>
                    <a:lstStyle/>
                    <a:p>
                      <a:pPr algn="ctr">
                        <a:lnSpc>
                          <a:spcPct val="150000"/>
                        </a:lnSpc>
                        <a:spcAft>
                          <a:spcPts val="0"/>
                        </a:spcAft>
                      </a:pPr>
                      <a:r>
                        <a:rPr lang="zh-CN" sz="1400" dirty="0">
                          <a:effectLst/>
                        </a:rPr>
                        <a:t>客户需求分析与评审</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《客户需求列表》、或《客户需求说明书》</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产品经理</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研发技术与测试骨干</a:t>
                      </a:r>
                      <a:endParaRPr lang="zh-CN" sz="1400">
                        <a:effectLst/>
                        <a:latin typeface="Times New Roman"/>
                        <a:ea typeface="宋体"/>
                      </a:endParaRPr>
                    </a:p>
                  </a:txBody>
                  <a:tcPr marL="27597" marR="27597" marT="0" marB="0" anchor="ctr"/>
                </a:tc>
              </a:tr>
              <a:tr h="401014">
                <a:tc>
                  <a:txBody>
                    <a:bodyPr/>
                    <a:lstStyle/>
                    <a:p>
                      <a:pPr algn="ctr">
                        <a:lnSpc>
                          <a:spcPct val="150000"/>
                        </a:lnSpc>
                        <a:spcAft>
                          <a:spcPts val="0"/>
                        </a:spcAft>
                      </a:pPr>
                      <a:r>
                        <a:rPr lang="zh-CN" sz="1400">
                          <a:effectLst/>
                        </a:rPr>
                        <a:t>项目预估算</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《项目估算表》</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项目经理</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研发技术预测试骨干</a:t>
                      </a:r>
                      <a:endParaRPr lang="zh-CN" sz="1400">
                        <a:effectLst/>
                        <a:latin typeface="Times New Roman"/>
                        <a:ea typeface="宋体"/>
                      </a:endParaRPr>
                    </a:p>
                  </a:txBody>
                  <a:tcPr marL="27597" marR="27597" marT="0" marB="0" anchor="ctr"/>
                </a:tc>
              </a:tr>
              <a:tr h="401014">
                <a:tc>
                  <a:txBody>
                    <a:bodyPr/>
                    <a:lstStyle/>
                    <a:p>
                      <a:pPr algn="ctr">
                        <a:lnSpc>
                          <a:spcPct val="150000"/>
                        </a:lnSpc>
                        <a:spcAft>
                          <a:spcPts val="0"/>
                        </a:spcAft>
                      </a:pPr>
                      <a:r>
                        <a:rPr lang="zh-CN" sz="1400">
                          <a:effectLst/>
                        </a:rPr>
                        <a:t>项目立项</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立项审批表（电子流）</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项目经理</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产品经理、公司决策层</a:t>
                      </a:r>
                      <a:endParaRPr lang="zh-CN" sz="1400">
                        <a:effectLst/>
                        <a:latin typeface="Times New Roman"/>
                        <a:ea typeface="宋体"/>
                      </a:endParaRPr>
                    </a:p>
                  </a:txBody>
                  <a:tcPr marL="27597" marR="27597" marT="0" marB="0" anchor="ctr"/>
                </a:tc>
              </a:tr>
              <a:tr h="401014">
                <a:tc gridSpan="4">
                  <a:txBody>
                    <a:bodyPr/>
                    <a:lstStyle/>
                    <a:p>
                      <a:pPr algn="l">
                        <a:lnSpc>
                          <a:spcPct val="150000"/>
                        </a:lnSpc>
                        <a:spcAft>
                          <a:spcPts val="0"/>
                        </a:spcAft>
                      </a:pPr>
                      <a:r>
                        <a:rPr lang="zh-CN" sz="1400">
                          <a:effectLst/>
                        </a:rPr>
                        <a:t>（</a:t>
                      </a:r>
                      <a:r>
                        <a:rPr lang="en-US" sz="1400">
                          <a:effectLst/>
                        </a:rPr>
                        <a:t>5</a:t>
                      </a:r>
                      <a:r>
                        <a:rPr lang="zh-CN" sz="1400">
                          <a:effectLst/>
                        </a:rPr>
                        <a:t>）客户紧急问题修复：客户产品现场使用的紧急</a:t>
                      </a:r>
                      <a:r>
                        <a:rPr lang="en-US" sz="1400">
                          <a:effectLst/>
                        </a:rPr>
                        <a:t>bug</a:t>
                      </a:r>
                      <a:r>
                        <a:rPr lang="zh-CN" sz="1400">
                          <a:effectLst/>
                        </a:rPr>
                        <a:t>、故障；定制产品使用过程中反馈的</a:t>
                      </a:r>
                      <a:r>
                        <a:rPr lang="en-US" sz="1400">
                          <a:effectLst/>
                        </a:rPr>
                        <a:t>bug</a:t>
                      </a:r>
                      <a:r>
                        <a:rPr lang="zh-CN" sz="1400">
                          <a:effectLst/>
                        </a:rPr>
                        <a:t>；</a:t>
                      </a:r>
                      <a:endParaRPr lang="zh-CN" sz="1400">
                        <a:effectLst/>
                        <a:latin typeface="Times New Roman"/>
                        <a:ea typeface="宋体"/>
                      </a:endParaRPr>
                    </a:p>
                  </a:txBody>
                  <a:tcPr marL="27597" marR="27597"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01014">
                <a:tc gridSpan="4">
                  <a:txBody>
                    <a:bodyPr/>
                    <a:lstStyle/>
                    <a:p>
                      <a:pPr algn="ctr">
                        <a:lnSpc>
                          <a:spcPct val="150000"/>
                        </a:lnSpc>
                        <a:spcAft>
                          <a:spcPts val="0"/>
                        </a:spcAft>
                      </a:pPr>
                      <a:r>
                        <a:rPr lang="zh-CN" sz="1400" dirty="0">
                          <a:effectLst/>
                        </a:rPr>
                        <a:t>不需要申请立项，直接在项目管理工具上流转</a:t>
                      </a:r>
                      <a:endParaRPr lang="zh-CN" sz="1400" dirty="0">
                        <a:effectLst/>
                        <a:latin typeface="Times New Roman"/>
                        <a:ea typeface="宋体"/>
                      </a:endParaRPr>
                    </a:p>
                  </a:txBody>
                  <a:tcPr marL="27597" marR="27597"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01014">
                <a:tc gridSpan="4">
                  <a:txBody>
                    <a:bodyPr/>
                    <a:lstStyle/>
                    <a:p>
                      <a:pPr algn="ctr">
                        <a:lnSpc>
                          <a:spcPct val="150000"/>
                        </a:lnSpc>
                        <a:spcAft>
                          <a:spcPts val="0"/>
                        </a:spcAft>
                      </a:pPr>
                      <a:r>
                        <a:rPr lang="en-US" sz="1400" dirty="0">
                          <a:effectLst/>
                        </a:rPr>
                        <a:t>1</a:t>
                      </a:r>
                      <a:r>
                        <a:rPr lang="zh-CN" sz="1400" dirty="0">
                          <a:effectLst/>
                        </a:rPr>
                        <a:t>）产品经理提交问题—〉</a:t>
                      </a:r>
                      <a:r>
                        <a:rPr lang="en-US" sz="1400" dirty="0">
                          <a:effectLst/>
                        </a:rPr>
                        <a:t>2</a:t>
                      </a:r>
                      <a:r>
                        <a:rPr lang="zh-CN" sz="1400" dirty="0">
                          <a:effectLst/>
                        </a:rPr>
                        <a:t>）测试人员定位问题—〉</a:t>
                      </a:r>
                      <a:r>
                        <a:rPr lang="en-US" sz="1400" dirty="0">
                          <a:effectLst/>
                        </a:rPr>
                        <a:t>3</a:t>
                      </a:r>
                      <a:r>
                        <a:rPr lang="zh-CN" sz="1400" dirty="0">
                          <a:effectLst/>
                        </a:rPr>
                        <a:t>）研发人员修复</a:t>
                      </a:r>
                      <a:r>
                        <a:rPr lang="en-US" sz="1400" dirty="0">
                          <a:effectLst/>
                        </a:rPr>
                        <a:t>bug</a:t>
                      </a:r>
                      <a:r>
                        <a:rPr lang="zh-CN" sz="1400" dirty="0">
                          <a:effectLst/>
                        </a:rPr>
                        <a:t>—〉</a:t>
                      </a:r>
                      <a:r>
                        <a:rPr lang="en-US" sz="1400" dirty="0">
                          <a:effectLst/>
                        </a:rPr>
                        <a:t>4</a:t>
                      </a:r>
                      <a:r>
                        <a:rPr lang="zh-CN" sz="1400" dirty="0">
                          <a:effectLst/>
                        </a:rPr>
                        <a:t>）测试人员验证</a:t>
                      </a:r>
                      <a:r>
                        <a:rPr lang="en-US" sz="1400" dirty="0">
                          <a:effectLst/>
                        </a:rPr>
                        <a:t>bug</a:t>
                      </a:r>
                      <a:r>
                        <a:rPr lang="zh-CN" sz="1400" dirty="0">
                          <a:effectLst/>
                        </a:rPr>
                        <a:t>修复情况—〉</a:t>
                      </a:r>
                      <a:r>
                        <a:rPr lang="en-US" sz="1400" dirty="0">
                          <a:effectLst/>
                        </a:rPr>
                        <a:t>5</a:t>
                      </a:r>
                      <a:r>
                        <a:rPr lang="zh-CN" sz="1400" dirty="0">
                          <a:effectLst/>
                        </a:rPr>
                        <a:t>）产品经理验收</a:t>
                      </a:r>
                      <a:endParaRPr lang="zh-CN" sz="1400" dirty="0">
                        <a:effectLst/>
                        <a:latin typeface="Times New Roman"/>
                        <a:ea typeface="宋体"/>
                      </a:endParaRPr>
                    </a:p>
                  </a:txBody>
                  <a:tcPr marL="27597" marR="27597"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3" name="文本占位符 21"/>
          <p:cNvSpPr txBox="1">
            <a:spLocks/>
          </p:cNvSpPr>
          <p:nvPr/>
        </p:nvSpPr>
        <p:spPr>
          <a:xfrm>
            <a:off x="4326866" y="987112"/>
            <a:ext cx="2272238" cy="392845"/>
          </a:xfrm>
          <a:prstGeom prst="rect">
            <a:avLst/>
          </a:prstGeom>
          <a:ln>
            <a:solidFill>
              <a:schemeClr val="bg1">
                <a:lumMod val="75000"/>
              </a:schemeClr>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lang="zh-CN" altLang="en-US" sz="2000" b="1" kern="1200" dirty="0" smtClean="0">
                <a:solidFill>
                  <a:srgbClr val="EF9C07"/>
                </a:solidFill>
                <a:latin typeface="微软雅黑" panose="020B0503020204020204" pitchFamily="34" charset="-122"/>
                <a:ea typeface="微软雅黑" panose="020B0503020204020204" pitchFamily="34" charset="-122"/>
                <a:cs typeface="+mn-cs"/>
              </a:defRPr>
            </a:lvl1pPr>
            <a:lvl2pPr marL="534327" indent="0" algn="l" defTabSz="914400" rtl="0" eaLnBrk="1" latinLnBrk="0" hangingPunct="1">
              <a:lnSpc>
                <a:spcPct val="90000"/>
              </a:lnSpc>
              <a:spcBef>
                <a:spcPts val="500"/>
              </a:spcBef>
              <a:buFont typeface="Arial" panose="020B0604020202020204" pitchFamily="34" charset="0"/>
              <a:buNone/>
              <a:defRPr sz="1731" b="1" kern="1200">
                <a:solidFill>
                  <a:srgbClr val="E74E09"/>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任务及运维项目</a:t>
            </a:r>
            <a:endParaRPr lang="zh-CN" altLang="en-US" dirty="0"/>
          </a:p>
        </p:txBody>
      </p:sp>
      <p:grpSp>
        <p:nvGrpSpPr>
          <p:cNvPr id="5" name="组合 4"/>
          <p:cNvGrpSpPr/>
          <p:nvPr/>
        </p:nvGrpSpPr>
        <p:grpSpPr>
          <a:xfrm>
            <a:off x="-3" y="152366"/>
            <a:ext cx="3974506" cy="643325"/>
            <a:chOff x="3482972" y="1733740"/>
            <a:chExt cx="3974506" cy="643325"/>
          </a:xfrm>
        </p:grpSpPr>
        <p:sp>
          <p:nvSpPr>
            <p:cNvPr id="6" name="等腰三角形 5"/>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7" name="等腰三角形 6"/>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8"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9"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10"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11"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立项澄清</a:t>
              </a:r>
              <a:endParaRPr lang="zh-CN" altLang="en-US" sz="2000" b="1" dirty="0">
                <a:solidFill>
                  <a:srgbClr val="3D3D3E"/>
                </a:solidFill>
                <a:latin typeface="微软雅黑" pitchFamily="34" charset="-122"/>
                <a:ea typeface="微软雅黑" pitchFamily="34" charset="-122"/>
              </a:endParaRPr>
            </a:p>
          </p:txBody>
        </p:sp>
      </p:grpSp>
      <p:sp>
        <p:nvSpPr>
          <p:cNvPr id="12" name="文本占位符 1"/>
          <p:cNvSpPr>
            <a:spLocks noGrp="1"/>
          </p:cNvSpPr>
          <p:nvPr>
            <p:ph type="body" sz="quarter" idx="11"/>
          </p:nvPr>
        </p:nvSpPr>
        <p:spPr>
          <a:xfrm>
            <a:off x="1001258" y="1022111"/>
            <a:ext cx="10851748" cy="348189"/>
          </a:xfrm>
        </p:spPr>
        <p:txBody>
          <a:bodyPr/>
          <a:lstStyle/>
          <a:p>
            <a:r>
              <a:rPr lang="zh-CN" altLang="en-US" dirty="0" smtClean="0"/>
              <a:t>二</a:t>
            </a:r>
            <a:r>
              <a:rPr lang="en-US" altLang="zh-CN" dirty="0" smtClean="0"/>
              <a:t>. </a:t>
            </a:r>
            <a:r>
              <a:rPr lang="zh-CN" altLang="zh-CN" dirty="0" smtClean="0"/>
              <a:t>项目</a:t>
            </a:r>
            <a:r>
              <a:rPr lang="zh-CN" altLang="zh-CN" dirty="0"/>
              <a:t>立项</a:t>
            </a:r>
            <a:r>
              <a:rPr lang="zh-CN" altLang="zh-CN" dirty="0" smtClean="0"/>
              <a:t>类型</a:t>
            </a:r>
            <a:r>
              <a:rPr lang="en-US" altLang="zh-CN" dirty="0" smtClean="0"/>
              <a:t>-</a:t>
            </a:r>
            <a:r>
              <a:rPr lang="zh-CN" altLang="zh-CN" dirty="0" smtClean="0"/>
              <a:t>选型</a:t>
            </a:r>
            <a:endParaRPr lang="zh-CN" altLang="en-US" dirty="0"/>
          </a:p>
        </p:txBody>
      </p:sp>
    </p:spTree>
    <p:extLst>
      <p:ext uri="{BB962C8B-B14F-4D97-AF65-F5344CB8AC3E}">
        <p14:creationId xmlns:p14="http://schemas.microsoft.com/office/powerpoint/2010/main" val="118593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509623414"/>
              </p:ext>
            </p:extLst>
          </p:nvPr>
        </p:nvGraphicFramePr>
        <p:xfrm>
          <a:off x="903384" y="1777012"/>
          <a:ext cx="10348511" cy="1203042"/>
        </p:xfrm>
        <a:graphic>
          <a:graphicData uri="http://schemas.openxmlformats.org/drawingml/2006/table">
            <a:tbl>
              <a:tblPr firstRow="1" firstCol="1" bandRow="1">
                <a:tableStyleId>{5C22544A-7EE6-4342-B048-85BDC9FD1C3A}</a:tableStyleId>
              </a:tblPr>
              <a:tblGrid>
                <a:gridCol w="10348511"/>
              </a:tblGrid>
              <a:tr h="401014">
                <a:tc>
                  <a:txBody>
                    <a:bodyPr/>
                    <a:lstStyle/>
                    <a:p>
                      <a:pPr algn="l">
                        <a:lnSpc>
                          <a:spcPct val="150000"/>
                        </a:lnSpc>
                        <a:spcAft>
                          <a:spcPts val="0"/>
                        </a:spcAft>
                      </a:pPr>
                      <a:r>
                        <a:rPr lang="zh-CN" sz="1400" dirty="0">
                          <a:effectLst/>
                        </a:rPr>
                        <a:t>（</a:t>
                      </a:r>
                      <a:r>
                        <a:rPr lang="en-US" sz="1400" dirty="0">
                          <a:effectLst/>
                        </a:rPr>
                        <a:t>5</a:t>
                      </a:r>
                      <a:r>
                        <a:rPr lang="zh-CN" sz="1400" dirty="0">
                          <a:effectLst/>
                        </a:rPr>
                        <a:t>）客户紧急问题修复：客户产品现场使用的紧急</a:t>
                      </a:r>
                      <a:r>
                        <a:rPr lang="en-US" sz="1400" dirty="0">
                          <a:effectLst/>
                        </a:rPr>
                        <a:t>bug</a:t>
                      </a:r>
                      <a:r>
                        <a:rPr lang="zh-CN" sz="1400" dirty="0">
                          <a:effectLst/>
                        </a:rPr>
                        <a:t>、故障；定制产品使用过程中反馈的</a:t>
                      </a:r>
                      <a:r>
                        <a:rPr lang="en-US" sz="1400" dirty="0">
                          <a:effectLst/>
                        </a:rPr>
                        <a:t>bug</a:t>
                      </a:r>
                      <a:r>
                        <a:rPr lang="zh-CN" sz="1400" dirty="0">
                          <a:effectLst/>
                        </a:rPr>
                        <a:t>；</a:t>
                      </a:r>
                      <a:endParaRPr lang="zh-CN" sz="1400" dirty="0">
                        <a:effectLst/>
                        <a:latin typeface="Times New Roman"/>
                        <a:ea typeface="宋体"/>
                      </a:endParaRPr>
                    </a:p>
                  </a:txBody>
                  <a:tcPr marL="27597" marR="27597" marT="0" marB="0" anchor="ctr"/>
                </a:tc>
              </a:tr>
              <a:tr h="401014">
                <a:tc>
                  <a:txBody>
                    <a:bodyPr/>
                    <a:lstStyle/>
                    <a:p>
                      <a:pPr algn="ctr">
                        <a:lnSpc>
                          <a:spcPct val="150000"/>
                        </a:lnSpc>
                        <a:spcAft>
                          <a:spcPts val="0"/>
                        </a:spcAft>
                      </a:pPr>
                      <a:r>
                        <a:rPr lang="zh-CN" sz="1400" dirty="0">
                          <a:effectLst/>
                        </a:rPr>
                        <a:t>不需要申请立项，直接在项目管理工具上流转</a:t>
                      </a:r>
                      <a:endParaRPr lang="zh-CN" sz="1400" dirty="0">
                        <a:effectLst/>
                        <a:latin typeface="Times New Roman"/>
                        <a:ea typeface="宋体"/>
                      </a:endParaRPr>
                    </a:p>
                  </a:txBody>
                  <a:tcPr marL="27597" marR="27597" marT="0" marB="0" anchor="ctr"/>
                </a:tc>
              </a:tr>
              <a:tr h="401014">
                <a:tc>
                  <a:txBody>
                    <a:bodyPr/>
                    <a:lstStyle/>
                    <a:p>
                      <a:pPr algn="ctr">
                        <a:lnSpc>
                          <a:spcPct val="150000"/>
                        </a:lnSpc>
                        <a:spcAft>
                          <a:spcPts val="0"/>
                        </a:spcAft>
                      </a:pPr>
                      <a:r>
                        <a:rPr lang="en-US" sz="1400" dirty="0">
                          <a:effectLst/>
                        </a:rPr>
                        <a:t>1</a:t>
                      </a:r>
                      <a:r>
                        <a:rPr lang="zh-CN" sz="1400" dirty="0">
                          <a:effectLst/>
                        </a:rPr>
                        <a:t>）产品经理提交问题—〉</a:t>
                      </a:r>
                      <a:r>
                        <a:rPr lang="en-US" sz="1400" dirty="0">
                          <a:effectLst/>
                        </a:rPr>
                        <a:t>2</a:t>
                      </a:r>
                      <a:r>
                        <a:rPr lang="zh-CN" sz="1400" dirty="0">
                          <a:effectLst/>
                        </a:rPr>
                        <a:t>）测试人员定位问题—〉</a:t>
                      </a:r>
                      <a:r>
                        <a:rPr lang="en-US" sz="1400" dirty="0">
                          <a:effectLst/>
                        </a:rPr>
                        <a:t>3</a:t>
                      </a:r>
                      <a:r>
                        <a:rPr lang="zh-CN" sz="1400" dirty="0">
                          <a:effectLst/>
                        </a:rPr>
                        <a:t>）研发人员修复</a:t>
                      </a:r>
                      <a:r>
                        <a:rPr lang="en-US" sz="1400" dirty="0">
                          <a:effectLst/>
                        </a:rPr>
                        <a:t>bug</a:t>
                      </a:r>
                      <a:r>
                        <a:rPr lang="zh-CN" sz="1400" dirty="0">
                          <a:effectLst/>
                        </a:rPr>
                        <a:t>—〉</a:t>
                      </a:r>
                      <a:r>
                        <a:rPr lang="en-US" sz="1400" dirty="0">
                          <a:effectLst/>
                        </a:rPr>
                        <a:t>4</a:t>
                      </a:r>
                      <a:r>
                        <a:rPr lang="zh-CN" sz="1400" dirty="0">
                          <a:effectLst/>
                        </a:rPr>
                        <a:t>）测试人员验证</a:t>
                      </a:r>
                      <a:r>
                        <a:rPr lang="en-US" sz="1400" dirty="0">
                          <a:effectLst/>
                        </a:rPr>
                        <a:t>bug</a:t>
                      </a:r>
                      <a:r>
                        <a:rPr lang="zh-CN" sz="1400" dirty="0">
                          <a:effectLst/>
                        </a:rPr>
                        <a:t>修复情况—〉</a:t>
                      </a:r>
                      <a:r>
                        <a:rPr lang="en-US" sz="1400" dirty="0">
                          <a:effectLst/>
                        </a:rPr>
                        <a:t>5</a:t>
                      </a:r>
                      <a:r>
                        <a:rPr lang="zh-CN" sz="1400" dirty="0">
                          <a:effectLst/>
                        </a:rPr>
                        <a:t>）产品经理验收</a:t>
                      </a:r>
                      <a:endParaRPr lang="zh-CN" sz="1400" dirty="0">
                        <a:effectLst/>
                        <a:latin typeface="Times New Roman"/>
                        <a:ea typeface="宋体"/>
                      </a:endParaRPr>
                    </a:p>
                  </a:txBody>
                  <a:tcPr marL="27597" marR="27597" marT="0" marB="0" anchor="ctr"/>
                </a:tc>
              </a:tr>
            </a:tbl>
          </a:graphicData>
        </a:graphic>
      </p:graphicFrame>
      <p:sp>
        <p:nvSpPr>
          <p:cNvPr id="3" name="文本占位符 21"/>
          <p:cNvSpPr txBox="1">
            <a:spLocks/>
          </p:cNvSpPr>
          <p:nvPr/>
        </p:nvSpPr>
        <p:spPr>
          <a:xfrm>
            <a:off x="4326866" y="987112"/>
            <a:ext cx="2272238" cy="392845"/>
          </a:xfrm>
          <a:prstGeom prst="rect">
            <a:avLst/>
          </a:prstGeom>
          <a:ln>
            <a:solidFill>
              <a:schemeClr val="bg1">
                <a:lumMod val="75000"/>
              </a:schemeClr>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lang="zh-CN" altLang="en-US" sz="2000" b="1" kern="1200" dirty="0" smtClean="0">
                <a:solidFill>
                  <a:srgbClr val="EF9C07"/>
                </a:solidFill>
                <a:latin typeface="微软雅黑" panose="020B0503020204020204" pitchFamily="34" charset="-122"/>
                <a:ea typeface="微软雅黑" panose="020B0503020204020204" pitchFamily="34" charset="-122"/>
                <a:cs typeface="+mn-cs"/>
              </a:defRPr>
            </a:lvl1pPr>
            <a:lvl2pPr marL="534327" indent="0" algn="l" defTabSz="914400" rtl="0" eaLnBrk="1" latinLnBrk="0" hangingPunct="1">
              <a:lnSpc>
                <a:spcPct val="90000"/>
              </a:lnSpc>
              <a:spcBef>
                <a:spcPts val="500"/>
              </a:spcBef>
              <a:buFont typeface="Arial" panose="020B0604020202020204" pitchFamily="34" charset="0"/>
              <a:buNone/>
              <a:defRPr sz="1731" b="1" kern="1200">
                <a:solidFill>
                  <a:srgbClr val="E74E09"/>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客户紧急问题修复</a:t>
            </a:r>
            <a:endParaRPr lang="zh-CN" altLang="en-US" dirty="0"/>
          </a:p>
        </p:txBody>
      </p:sp>
      <p:grpSp>
        <p:nvGrpSpPr>
          <p:cNvPr id="5" name="组合 4"/>
          <p:cNvGrpSpPr/>
          <p:nvPr/>
        </p:nvGrpSpPr>
        <p:grpSpPr>
          <a:xfrm>
            <a:off x="-3" y="152366"/>
            <a:ext cx="3974506" cy="643325"/>
            <a:chOff x="3482972" y="1733740"/>
            <a:chExt cx="3974506" cy="643325"/>
          </a:xfrm>
        </p:grpSpPr>
        <p:sp>
          <p:nvSpPr>
            <p:cNvPr id="6" name="等腰三角形 5"/>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7" name="等腰三角形 6"/>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8"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9"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10"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11"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立项澄清</a:t>
              </a:r>
              <a:endParaRPr lang="zh-CN" altLang="en-US" sz="2000" b="1" dirty="0">
                <a:solidFill>
                  <a:srgbClr val="3D3D3E"/>
                </a:solidFill>
                <a:latin typeface="微软雅黑" pitchFamily="34" charset="-122"/>
                <a:ea typeface="微软雅黑" pitchFamily="34" charset="-122"/>
              </a:endParaRPr>
            </a:p>
          </p:txBody>
        </p:sp>
      </p:grpSp>
      <p:sp>
        <p:nvSpPr>
          <p:cNvPr id="12" name="文本占位符 1"/>
          <p:cNvSpPr>
            <a:spLocks noGrp="1"/>
          </p:cNvSpPr>
          <p:nvPr>
            <p:ph type="body" sz="quarter" idx="11"/>
          </p:nvPr>
        </p:nvSpPr>
        <p:spPr>
          <a:xfrm>
            <a:off x="1001258" y="1022111"/>
            <a:ext cx="10851748" cy="348189"/>
          </a:xfrm>
        </p:spPr>
        <p:txBody>
          <a:bodyPr/>
          <a:lstStyle/>
          <a:p>
            <a:r>
              <a:rPr lang="zh-CN" altLang="en-US" dirty="0" smtClean="0"/>
              <a:t>二</a:t>
            </a:r>
            <a:r>
              <a:rPr lang="en-US" altLang="zh-CN" dirty="0" smtClean="0"/>
              <a:t>. </a:t>
            </a:r>
            <a:r>
              <a:rPr lang="zh-CN" altLang="zh-CN" dirty="0" smtClean="0"/>
              <a:t>项目</a:t>
            </a:r>
            <a:r>
              <a:rPr lang="zh-CN" altLang="zh-CN" dirty="0"/>
              <a:t>立项</a:t>
            </a:r>
            <a:r>
              <a:rPr lang="zh-CN" altLang="zh-CN" dirty="0" smtClean="0"/>
              <a:t>类型</a:t>
            </a:r>
            <a:r>
              <a:rPr lang="en-US" altLang="zh-CN" dirty="0" smtClean="0"/>
              <a:t>-</a:t>
            </a:r>
            <a:r>
              <a:rPr lang="zh-CN" altLang="zh-CN" dirty="0" smtClean="0"/>
              <a:t>选型</a:t>
            </a:r>
            <a:endParaRPr lang="zh-CN" altLang="en-US" dirty="0"/>
          </a:p>
        </p:txBody>
      </p:sp>
    </p:spTree>
    <p:extLst>
      <p:ext uri="{BB962C8B-B14F-4D97-AF65-F5344CB8AC3E}">
        <p14:creationId xmlns:p14="http://schemas.microsoft.com/office/powerpoint/2010/main" val="410698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 y="152366"/>
            <a:ext cx="3974506" cy="643325"/>
            <a:chOff x="3482972" y="1733740"/>
            <a:chExt cx="3974506" cy="643325"/>
          </a:xfrm>
        </p:grpSpPr>
        <p:sp>
          <p:nvSpPr>
            <p:cNvPr id="6" name="等腰三角形 5"/>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7" name="等腰三角形 6"/>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8"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9"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03</a:t>
              </a:r>
              <a:endParaRPr lang="zh-CN" altLang="en-US" sz="3809" dirty="0">
                <a:latin typeface="Agency FB" panose="020B0503020202020204" pitchFamily="34" charset="0"/>
              </a:endParaRPr>
            </a:p>
          </p:txBody>
        </p:sp>
        <p:sp>
          <p:nvSpPr>
            <p:cNvPr id="10"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11"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立项审批流程</a:t>
              </a:r>
              <a:endParaRPr lang="zh-CN" altLang="en-US" sz="2000" b="1" dirty="0">
                <a:solidFill>
                  <a:srgbClr val="3D3D3E"/>
                </a:solidFill>
                <a:latin typeface="微软雅黑" pitchFamily="34" charset="-122"/>
                <a:ea typeface="微软雅黑" pitchFamily="34" charset="-122"/>
              </a:endParaRPr>
            </a:p>
          </p:txBody>
        </p:sp>
      </p:grpSp>
      <p:sp>
        <p:nvSpPr>
          <p:cNvPr id="13" name="Rectangle 1"/>
          <p:cNvSpPr>
            <a:spLocks noChangeArrowheads="1"/>
          </p:cNvSpPr>
          <p:nvPr/>
        </p:nvSpPr>
        <p:spPr bwMode="auto">
          <a:xfrm>
            <a:off x="587354" y="893575"/>
            <a:ext cx="91984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dirty="0"/>
              <a:t>   </a:t>
            </a:r>
            <a:r>
              <a:rPr lang="zh-CN" dirty="0" smtClean="0"/>
              <a:t>立项</a:t>
            </a:r>
            <a:r>
              <a:rPr lang="zh-CN" dirty="0"/>
              <a:t>审批的原则：大型、普通项目需要研发体系</a:t>
            </a:r>
            <a:r>
              <a:rPr lang="zh-CN"/>
              <a:t>总经理</a:t>
            </a:r>
            <a:r>
              <a:rPr lang="zh-CN" smtClean="0"/>
              <a:t>审批</a:t>
            </a:r>
            <a:r>
              <a:rPr lang="zh-CN" altLang="en-US" smtClean="0"/>
              <a:t>，其它做授权处理。</a:t>
            </a:r>
            <a:endParaRPr lang="zh-CN" dirty="0"/>
          </a:p>
          <a:p>
            <a:pPr marL="0" marR="0" lvl="0" indent="0" algn="l" defTabSz="914400" rtl="0" eaLnBrk="0" fontAlgn="base" latinLnBrk="0" hangingPunct="0">
              <a:lnSpc>
                <a:spcPct val="100000"/>
              </a:lnSpc>
              <a:spcBef>
                <a:spcPct val="0"/>
              </a:spcBef>
              <a:spcAft>
                <a:spcPct val="0"/>
              </a:spcAft>
              <a:buClrTx/>
              <a:buSzTx/>
              <a:buFontTx/>
              <a:buNone/>
              <a:tabLst/>
            </a:pPr>
            <a:endParaRPr lang="zh-CN" dirty="0"/>
          </a:p>
        </p:txBody>
      </p:sp>
      <p:graphicFrame>
        <p:nvGraphicFramePr>
          <p:cNvPr id="3" name="表格 2"/>
          <p:cNvGraphicFramePr>
            <a:graphicFrameLocks noGrp="1"/>
          </p:cNvGraphicFramePr>
          <p:nvPr>
            <p:extLst>
              <p:ext uri="{D42A27DB-BD31-4B8C-83A1-F6EECF244321}">
                <p14:modId xmlns:p14="http://schemas.microsoft.com/office/powerpoint/2010/main" val="4286285491"/>
              </p:ext>
            </p:extLst>
          </p:nvPr>
        </p:nvGraphicFramePr>
        <p:xfrm>
          <a:off x="835269" y="1539906"/>
          <a:ext cx="10058400" cy="4113547"/>
        </p:xfrm>
        <a:graphic>
          <a:graphicData uri="http://schemas.openxmlformats.org/drawingml/2006/table">
            <a:tbl>
              <a:tblPr firstRow="1" firstCol="1" bandRow="1">
                <a:tableStyleId>{5C22544A-7EE6-4342-B048-85BDC9FD1C3A}</a:tableStyleId>
              </a:tblPr>
              <a:tblGrid>
                <a:gridCol w="1970105"/>
                <a:gridCol w="2343337"/>
                <a:gridCol w="2001995"/>
                <a:gridCol w="3742963"/>
              </a:tblGrid>
              <a:tr h="1340971">
                <a:tc>
                  <a:txBody>
                    <a:bodyPr/>
                    <a:lstStyle/>
                    <a:p>
                      <a:pPr algn="ctr">
                        <a:lnSpc>
                          <a:spcPct val="150000"/>
                        </a:lnSpc>
                        <a:spcAft>
                          <a:spcPts val="0"/>
                        </a:spcAft>
                      </a:pPr>
                      <a:r>
                        <a:rPr lang="zh-CN" sz="1200" b="1" dirty="0">
                          <a:effectLst/>
                        </a:rPr>
                        <a:t>项目类型</a:t>
                      </a:r>
                      <a:endParaRPr lang="zh-CN" sz="1200" b="1" dirty="0">
                        <a:effectLst/>
                        <a:latin typeface="Times New Roman"/>
                        <a:ea typeface="宋体"/>
                      </a:endParaRPr>
                    </a:p>
                  </a:txBody>
                  <a:tcPr marL="68580" marR="68580" marT="0" marB="0" anchor="ctr"/>
                </a:tc>
                <a:tc>
                  <a:txBody>
                    <a:bodyPr/>
                    <a:lstStyle/>
                    <a:p>
                      <a:pPr algn="ctr">
                        <a:lnSpc>
                          <a:spcPct val="150000"/>
                        </a:lnSpc>
                        <a:spcAft>
                          <a:spcPts val="0"/>
                        </a:spcAft>
                      </a:pPr>
                      <a:r>
                        <a:rPr lang="zh-CN" sz="1200" b="1" dirty="0">
                          <a:effectLst/>
                        </a:rPr>
                        <a:t>项目立项时效性定义</a:t>
                      </a:r>
                      <a:endParaRPr lang="zh-CN" sz="1200" b="1" dirty="0">
                        <a:effectLst/>
                        <a:latin typeface="Times New Roman"/>
                        <a:ea typeface="宋体"/>
                      </a:endParaRPr>
                    </a:p>
                  </a:txBody>
                  <a:tcPr marL="68580" marR="68580" marT="0" marB="0" anchor="ctr"/>
                </a:tc>
                <a:tc>
                  <a:txBody>
                    <a:bodyPr/>
                    <a:lstStyle/>
                    <a:p>
                      <a:pPr algn="ctr">
                        <a:lnSpc>
                          <a:spcPct val="150000"/>
                        </a:lnSpc>
                        <a:spcAft>
                          <a:spcPts val="0"/>
                        </a:spcAft>
                      </a:pPr>
                      <a:r>
                        <a:rPr lang="zh-CN" sz="1200" b="1" dirty="0">
                          <a:effectLst/>
                        </a:rPr>
                        <a:t>项目</a:t>
                      </a:r>
                      <a:r>
                        <a:rPr lang="zh-CN" sz="1200" b="1" dirty="0" smtClean="0">
                          <a:effectLst/>
                        </a:rPr>
                        <a:t>立项</a:t>
                      </a:r>
                      <a:r>
                        <a:rPr lang="zh-CN" altLang="en-US" sz="1200" b="1" dirty="0" smtClean="0">
                          <a:effectLst/>
                        </a:rPr>
                        <a:t>审批</a:t>
                      </a:r>
                      <a:r>
                        <a:rPr lang="zh-CN" sz="1200" b="1" dirty="0" smtClean="0">
                          <a:effectLst/>
                        </a:rPr>
                        <a:t>时效</a:t>
                      </a:r>
                      <a:r>
                        <a:rPr lang="zh-CN" altLang="en-US" sz="1200" b="1" dirty="0" smtClean="0">
                          <a:effectLst/>
                        </a:rPr>
                        <a:t>要求</a:t>
                      </a:r>
                      <a:r>
                        <a:rPr lang="zh-CN" sz="1200" b="1" dirty="0" smtClean="0">
                          <a:effectLst/>
                        </a:rPr>
                        <a:t>（</a:t>
                      </a:r>
                      <a:r>
                        <a:rPr lang="zh-CN" sz="1200" b="1" dirty="0">
                          <a:effectLst/>
                        </a:rPr>
                        <a:t>工作日）</a:t>
                      </a:r>
                      <a:endParaRPr lang="zh-CN" sz="1200" b="1" dirty="0">
                        <a:effectLst/>
                        <a:latin typeface="Times New Roman"/>
                        <a:ea typeface="宋体"/>
                      </a:endParaRPr>
                    </a:p>
                  </a:txBody>
                  <a:tcPr marL="68580" marR="68580" marT="0" marB="0" anchor="ctr"/>
                </a:tc>
                <a:tc>
                  <a:txBody>
                    <a:bodyPr/>
                    <a:lstStyle/>
                    <a:p>
                      <a:pPr algn="ctr">
                        <a:lnSpc>
                          <a:spcPct val="150000"/>
                        </a:lnSpc>
                        <a:spcAft>
                          <a:spcPts val="0"/>
                        </a:spcAft>
                      </a:pPr>
                      <a:r>
                        <a:rPr lang="zh-CN" sz="1200" b="1" dirty="0">
                          <a:effectLst/>
                        </a:rPr>
                        <a:t>审批流</a:t>
                      </a:r>
                      <a:endParaRPr lang="zh-CN" sz="1200" b="1" dirty="0">
                        <a:effectLst/>
                        <a:latin typeface="Times New Roman"/>
                        <a:ea typeface="宋体"/>
                      </a:endParaRPr>
                    </a:p>
                  </a:txBody>
                  <a:tcPr marL="68580" marR="68580" marT="0" marB="0" anchor="ctr"/>
                </a:tc>
              </a:tr>
              <a:tr h="639418">
                <a:tc>
                  <a:txBody>
                    <a:bodyPr/>
                    <a:lstStyle/>
                    <a:p>
                      <a:pPr algn="ctr">
                        <a:lnSpc>
                          <a:spcPct val="150000"/>
                        </a:lnSpc>
                        <a:spcAft>
                          <a:spcPts val="0"/>
                        </a:spcAft>
                      </a:pPr>
                      <a:r>
                        <a:rPr lang="zh-CN" sz="1200">
                          <a:effectLst/>
                        </a:rPr>
                        <a:t>大型项目</a:t>
                      </a:r>
                      <a:endParaRPr lang="zh-CN" sz="1200">
                        <a:effectLst/>
                        <a:latin typeface="Times New Roman"/>
                        <a:ea typeface="宋体"/>
                      </a:endParaRPr>
                    </a:p>
                  </a:txBody>
                  <a:tcPr marL="68580" marR="68580" marT="0" marB="0" anchor="ctr"/>
                </a:tc>
                <a:tc rowSpan="4">
                  <a:txBody>
                    <a:bodyPr/>
                    <a:lstStyle/>
                    <a:p>
                      <a:pPr algn="just">
                        <a:lnSpc>
                          <a:spcPct val="150000"/>
                        </a:lnSpc>
                        <a:spcAft>
                          <a:spcPts val="0"/>
                        </a:spcAft>
                      </a:pPr>
                      <a:r>
                        <a:rPr lang="zh-CN" sz="1200" dirty="0">
                          <a:effectLst/>
                        </a:rPr>
                        <a:t>从客户需求评审通过到完成项目立项审批所需花费的时间</a:t>
                      </a:r>
                      <a:endParaRPr lang="zh-CN" sz="1200" dirty="0">
                        <a:effectLst/>
                        <a:latin typeface="Times New Roman"/>
                        <a:ea typeface="宋体"/>
                      </a:endParaRPr>
                    </a:p>
                  </a:txBody>
                  <a:tcPr marL="68580" marR="68580" marT="0" marB="0" anchor="ctr"/>
                </a:tc>
                <a:tc>
                  <a:txBody>
                    <a:bodyPr/>
                    <a:lstStyle/>
                    <a:p>
                      <a:pPr algn="ctr">
                        <a:lnSpc>
                          <a:spcPct val="150000"/>
                        </a:lnSpc>
                        <a:spcAft>
                          <a:spcPts val="0"/>
                        </a:spcAft>
                      </a:pPr>
                      <a:r>
                        <a:rPr lang="en-US" sz="1200">
                          <a:effectLst/>
                        </a:rPr>
                        <a:t>3-5</a:t>
                      </a:r>
                      <a:endParaRPr lang="zh-CN" sz="1200">
                        <a:effectLst/>
                        <a:latin typeface="Times New Roman"/>
                        <a:ea typeface="宋体"/>
                      </a:endParaRPr>
                    </a:p>
                  </a:txBody>
                  <a:tcPr marL="68580" marR="68580" marT="0" marB="0" anchor="ctr"/>
                </a:tc>
                <a:tc rowSpan="4">
                  <a:txBody>
                    <a:bodyPr/>
                    <a:lstStyle/>
                    <a:p>
                      <a:pPr algn="just">
                        <a:lnSpc>
                          <a:spcPct val="150000"/>
                        </a:lnSpc>
                        <a:spcAft>
                          <a:spcPts val="0"/>
                        </a:spcAft>
                      </a:pPr>
                      <a:r>
                        <a:rPr lang="zh-CN" sz="1200">
                          <a:effectLst/>
                        </a:rPr>
                        <a:t>产品线负责人—〉测试中心总经理—〉开发中心总经理—〉</a:t>
                      </a:r>
                      <a:r>
                        <a:rPr lang="en-US" sz="1200">
                          <a:effectLst/>
                        </a:rPr>
                        <a:t>PMO</a:t>
                      </a:r>
                      <a:r>
                        <a:rPr lang="zh-CN" sz="1200">
                          <a:effectLst/>
                        </a:rPr>
                        <a:t>—〉研发体系总经理</a:t>
                      </a:r>
                      <a:endParaRPr lang="zh-CN" sz="1200">
                        <a:effectLst/>
                        <a:latin typeface="Times New Roman"/>
                        <a:ea typeface="宋体"/>
                      </a:endParaRPr>
                    </a:p>
                  </a:txBody>
                  <a:tcPr marL="68580" marR="68580" marT="0" marB="0" anchor="ctr"/>
                </a:tc>
              </a:tr>
              <a:tr h="639418">
                <a:tc>
                  <a:txBody>
                    <a:bodyPr/>
                    <a:lstStyle/>
                    <a:p>
                      <a:pPr algn="ctr">
                        <a:lnSpc>
                          <a:spcPct val="150000"/>
                        </a:lnSpc>
                        <a:spcAft>
                          <a:spcPts val="0"/>
                        </a:spcAft>
                      </a:pPr>
                      <a:r>
                        <a:rPr lang="zh-CN" sz="1200">
                          <a:effectLst/>
                        </a:rPr>
                        <a:t>普通项目</a:t>
                      </a:r>
                      <a:endParaRPr lang="zh-CN" sz="1200">
                        <a:effectLst/>
                        <a:latin typeface="Times New Roman"/>
                        <a:ea typeface="宋体"/>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200">
                          <a:effectLst/>
                        </a:rPr>
                        <a:t>2-3 </a:t>
                      </a:r>
                      <a:endParaRPr lang="zh-CN" sz="1200">
                        <a:effectLst/>
                        <a:latin typeface="Times New Roman"/>
                        <a:ea typeface="宋体"/>
                      </a:endParaRPr>
                    </a:p>
                  </a:txBody>
                  <a:tcPr marL="68580" marR="68580" marT="0" marB="0" anchor="ctr"/>
                </a:tc>
                <a:tc vMerge="1">
                  <a:txBody>
                    <a:bodyPr/>
                    <a:lstStyle/>
                    <a:p>
                      <a:endParaRPr lang="zh-CN" altLang="en-US"/>
                    </a:p>
                  </a:txBody>
                  <a:tcPr/>
                </a:tc>
              </a:tr>
              <a:tr h="639418">
                <a:tc>
                  <a:txBody>
                    <a:bodyPr/>
                    <a:lstStyle/>
                    <a:p>
                      <a:pPr algn="ctr">
                        <a:lnSpc>
                          <a:spcPct val="150000"/>
                        </a:lnSpc>
                        <a:spcAft>
                          <a:spcPts val="0"/>
                        </a:spcAft>
                      </a:pPr>
                      <a:r>
                        <a:rPr lang="zh-CN" sz="1200">
                          <a:effectLst/>
                        </a:rPr>
                        <a:t>微型项目</a:t>
                      </a:r>
                      <a:endParaRPr lang="zh-CN" sz="1200">
                        <a:effectLst/>
                        <a:latin typeface="Times New Roman"/>
                        <a:ea typeface="宋体"/>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200">
                          <a:effectLst/>
                        </a:rPr>
                        <a:t>1 </a:t>
                      </a:r>
                      <a:endParaRPr lang="zh-CN" sz="1200">
                        <a:effectLst/>
                        <a:latin typeface="Times New Roman"/>
                        <a:ea typeface="宋体"/>
                      </a:endParaRPr>
                    </a:p>
                  </a:txBody>
                  <a:tcPr marL="68580" marR="68580" marT="0" marB="0" anchor="ctr"/>
                </a:tc>
                <a:tc vMerge="1">
                  <a:txBody>
                    <a:bodyPr/>
                    <a:lstStyle/>
                    <a:p>
                      <a:endParaRPr lang="zh-CN" altLang="en-US"/>
                    </a:p>
                  </a:txBody>
                  <a:tcPr/>
                </a:tc>
              </a:tr>
              <a:tr h="854322">
                <a:tc>
                  <a:txBody>
                    <a:bodyPr/>
                    <a:lstStyle/>
                    <a:p>
                      <a:pPr algn="ctr">
                        <a:lnSpc>
                          <a:spcPct val="150000"/>
                        </a:lnSpc>
                        <a:spcAft>
                          <a:spcPts val="0"/>
                        </a:spcAft>
                      </a:pPr>
                      <a:r>
                        <a:rPr lang="zh-CN" sz="1200">
                          <a:effectLst/>
                        </a:rPr>
                        <a:t>任务型项目</a:t>
                      </a:r>
                      <a:endParaRPr lang="zh-CN" sz="1200">
                        <a:effectLst/>
                        <a:latin typeface="Times New Roman"/>
                        <a:ea typeface="宋体"/>
                      </a:endParaRPr>
                    </a:p>
                  </a:txBody>
                  <a:tcPr marL="68580" marR="68580" marT="0" marB="0" anchor="ctr"/>
                </a:tc>
                <a:tc vMerge="1">
                  <a:txBody>
                    <a:bodyPr/>
                    <a:lstStyle/>
                    <a:p>
                      <a:endParaRPr lang="zh-CN" altLang="en-US"/>
                    </a:p>
                  </a:txBody>
                  <a:tcPr/>
                </a:tc>
                <a:tc>
                  <a:txBody>
                    <a:bodyPr/>
                    <a:lstStyle/>
                    <a:p>
                      <a:pPr marL="0" lvl="0" indent="0" algn="ctr">
                        <a:lnSpc>
                          <a:spcPct val="150000"/>
                        </a:lnSpc>
                        <a:spcAft>
                          <a:spcPts val="0"/>
                        </a:spcAft>
                        <a:buFont typeface="+mj-lt"/>
                        <a:buNone/>
                      </a:pPr>
                      <a:r>
                        <a:rPr lang="en-US" sz="1200" dirty="0" smtClean="0">
                          <a:effectLst/>
                        </a:rPr>
                        <a:t>1 </a:t>
                      </a:r>
                      <a:r>
                        <a:rPr lang="en-US" sz="1200" dirty="0">
                          <a:effectLst/>
                        </a:rPr>
                        <a:t> </a:t>
                      </a:r>
                      <a:endParaRPr lang="zh-CN" sz="1200" dirty="0">
                        <a:effectLst/>
                        <a:latin typeface="Times New Roman"/>
                        <a:ea typeface="宋体"/>
                      </a:endParaRPr>
                    </a:p>
                  </a:txBody>
                  <a:tcPr marL="68580" marR="68580" marT="0" marB="0" anchor="ctr"/>
                </a:tc>
                <a:tc vMerge="1">
                  <a:txBody>
                    <a:bodyPr/>
                    <a:lstStyle/>
                    <a:p>
                      <a:endParaRPr lang="zh-CN" altLang="en-US"/>
                    </a:p>
                  </a:txBody>
                  <a:tcPr/>
                </a:tc>
              </a:tr>
            </a:tbl>
          </a:graphicData>
        </a:graphic>
      </p:graphicFrame>
    </p:spTree>
    <p:extLst>
      <p:ext uri="{BB962C8B-B14F-4D97-AF65-F5344CB8AC3E}">
        <p14:creationId xmlns:p14="http://schemas.microsoft.com/office/powerpoint/2010/main" val="2292372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 y="152366"/>
            <a:ext cx="3974506" cy="643325"/>
            <a:chOff x="3482972" y="1733740"/>
            <a:chExt cx="3974506" cy="643325"/>
          </a:xfrm>
        </p:grpSpPr>
        <p:sp>
          <p:nvSpPr>
            <p:cNvPr id="6" name="等腰三角形 5"/>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7" name="等腰三角形 6"/>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8"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9"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04</a:t>
              </a:r>
              <a:endParaRPr lang="zh-CN" altLang="en-US" sz="3809" dirty="0">
                <a:latin typeface="Agency FB" panose="020B0503020202020204" pitchFamily="34" charset="0"/>
              </a:endParaRPr>
            </a:p>
          </p:txBody>
        </p:sp>
        <p:sp>
          <p:nvSpPr>
            <p:cNvPr id="10"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11" name="TextBox 47"/>
            <p:cNvSpPr txBox="1"/>
            <p:nvPr/>
          </p:nvSpPr>
          <p:spPr>
            <a:xfrm>
              <a:off x="5037504" y="1848400"/>
              <a:ext cx="2419974" cy="400110"/>
            </a:xfrm>
            <a:prstGeom prst="rect">
              <a:avLst/>
            </a:prstGeom>
            <a:noFill/>
          </p:spPr>
          <p:txBody>
            <a:bodyPr wrap="square" rtlCol="0">
              <a:spAutoFit/>
            </a:bodyPr>
            <a:lstStyle/>
            <a:p>
              <a:r>
                <a:rPr lang="zh-CN" altLang="en-US" sz="2000" b="1" smtClean="0">
                  <a:solidFill>
                    <a:srgbClr val="3D3D3E"/>
                  </a:solidFill>
                  <a:latin typeface="微软雅黑" pitchFamily="34" charset="-122"/>
                  <a:ea typeface="微软雅黑" pitchFamily="34" charset="-122"/>
                </a:rPr>
                <a:t>特别说明</a:t>
              </a:r>
              <a:endParaRPr lang="zh-CN" altLang="en-US" sz="2000" b="1" dirty="0">
                <a:solidFill>
                  <a:srgbClr val="3D3D3E"/>
                </a:solidFill>
                <a:latin typeface="微软雅黑" pitchFamily="34" charset="-122"/>
                <a:ea typeface="微软雅黑" pitchFamily="34" charset="-122"/>
              </a:endParaRPr>
            </a:p>
          </p:txBody>
        </p:sp>
      </p:grpSp>
      <p:sp>
        <p:nvSpPr>
          <p:cNvPr id="13" name="Rectangle 1"/>
          <p:cNvSpPr>
            <a:spLocks noChangeArrowheads="1"/>
          </p:cNvSpPr>
          <p:nvPr/>
        </p:nvSpPr>
        <p:spPr bwMode="auto">
          <a:xfrm>
            <a:off x="587354" y="1752962"/>
            <a:ext cx="919848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en-US" dirty="0" smtClean="0"/>
              <a:t>以下</a:t>
            </a:r>
            <a:r>
              <a:rPr lang="zh-CN" altLang="en-US" dirty="0"/>
              <a:t>两种情况属于违规操作，一经发现，将上报公司董事会知悉，并进行公司内通报</a:t>
            </a:r>
            <a:r>
              <a:rPr lang="zh-CN" altLang="en-US" dirty="0" smtClean="0"/>
              <a:t>。</a:t>
            </a:r>
            <a:endParaRPr lang="en-US" altLang="zh-CN" dirty="0" smtClean="0"/>
          </a:p>
          <a:p>
            <a:r>
              <a:rPr lang="zh-CN" altLang="en-US" dirty="0" smtClean="0"/>
              <a:t> </a:t>
            </a:r>
            <a:endParaRPr lang="zh-CN" altLang="en-US" dirty="0"/>
          </a:p>
          <a:p>
            <a:r>
              <a:rPr lang="en-US" altLang="zh-CN" dirty="0"/>
              <a:t>1.</a:t>
            </a:r>
            <a:r>
              <a:rPr lang="zh-CN" altLang="en-US" dirty="0"/>
              <a:t>私自动用公司资源研发未经立项的项目，则属于违规操作； </a:t>
            </a:r>
            <a:endParaRPr lang="en-US" altLang="zh-CN" dirty="0" smtClean="0"/>
          </a:p>
          <a:p>
            <a:endParaRPr lang="zh-CN" altLang="en-US" dirty="0"/>
          </a:p>
          <a:p>
            <a:r>
              <a:rPr lang="en-US" altLang="zh-CN" dirty="0"/>
              <a:t>2.</a:t>
            </a:r>
            <a:r>
              <a:rPr lang="zh-CN" altLang="en-US" dirty="0"/>
              <a:t>项目进入了编码阶段仍然没有立项，则属于违规操作； </a:t>
            </a:r>
            <a:endParaRPr lang="zh-CN" dirty="0"/>
          </a:p>
        </p:txBody>
      </p:sp>
      <p:sp>
        <p:nvSpPr>
          <p:cNvPr id="3" name="矩形 2"/>
          <p:cNvSpPr/>
          <p:nvPr/>
        </p:nvSpPr>
        <p:spPr>
          <a:xfrm>
            <a:off x="758004" y="1128671"/>
            <a:ext cx="1287532" cy="400110"/>
          </a:xfrm>
          <a:prstGeom prst="rect">
            <a:avLst/>
          </a:prstGeom>
        </p:spPr>
        <p:txBody>
          <a:bodyPr wrap="none">
            <a:spAutoFit/>
          </a:bodyPr>
          <a:lstStyle/>
          <a:p>
            <a:r>
              <a:rPr lang="zh-CN" altLang="en-US" sz="2000" b="1" dirty="0">
                <a:solidFill>
                  <a:srgbClr val="EF9C07"/>
                </a:solidFill>
                <a:latin typeface="微软雅黑" panose="020B0503020204020204" pitchFamily="34" charset="-122"/>
                <a:ea typeface="微软雅黑" panose="020B0503020204020204" pitchFamily="34" charset="-122"/>
              </a:rPr>
              <a:t>违规立项 </a:t>
            </a:r>
          </a:p>
        </p:txBody>
      </p:sp>
    </p:spTree>
    <p:extLst>
      <p:ext uri="{BB962C8B-B14F-4D97-AF65-F5344CB8AC3E}">
        <p14:creationId xmlns:p14="http://schemas.microsoft.com/office/powerpoint/2010/main" val="2141018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 y="152366"/>
            <a:ext cx="3974506" cy="643325"/>
            <a:chOff x="3482972" y="1733740"/>
            <a:chExt cx="3974506" cy="643325"/>
          </a:xfrm>
        </p:grpSpPr>
        <p:sp>
          <p:nvSpPr>
            <p:cNvPr id="24" name="等腰三角形 23"/>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5" name="等腰三角形 24"/>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6" name="文本框 25"/>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7"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05</a:t>
              </a:r>
              <a:endParaRPr lang="zh-CN" altLang="en-US" sz="3809" dirty="0">
                <a:latin typeface="Agency FB" panose="020B0503020202020204" pitchFamily="34" charset="0"/>
              </a:endParaRPr>
            </a:p>
          </p:txBody>
        </p:sp>
        <p:sp>
          <p:nvSpPr>
            <p:cNvPr id="28"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9"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改进提升</a:t>
              </a:r>
              <a:endParaRPr lang="zh-CN" altLang="en-US" sz="2000" b="1" dirty="0">
                <a:solidFill>
                  <a:srgbClr val="3D3D3E"/>
                </a:solidFill>
                <a:latin typeface="微软雅黑" pitchFamily="34" charset="-122"/>
                <a:ea typeface="微软雅黑" pitchFamily="34" charset="-122"/>
              </a:endParaRPr>
            </a:p>
          </p:txBody>
        </p:sp>
      </p:grpSp>
      <p:sp>
        <p:nvSpPr>
          <p:cNvPr id="30" name="矩形 29"/>
          <p:cNvSpPr/>
          <p:nvPr/>
        </p:nvSpPr>
        <p:spPr>
          <a:xfrm>
            <a:off x="878308" y="1509944"/>
            <a:ext cx="11008892" cy="2308324"/>
          </a:xfrm>
          <a:prstGeom prst="rect">
            <a:avLst/>
          </a:prstGeom>
        </p:spPr>
        <p:txBody>
          <a:bodyPr wrap="square">
            <a:spAutoFit/>
          </a:bodyPr>
          <a:lstStyle/>
          <a:p>
            <a:pPr lvl="0">
              <a:lnSpc>
                <a:spcPct val="200000"/>
              </a:lnSpc>
            </a:pPr>
            <a:r>
              <a:rPr lang="en-US" altLang="zh-CN" dirty="0" smtClean="0"/>
              <a:t>1</a:t>
            </a:r>
            <a:r>
              <a:rPr lang="zh-CN" altLang="en-US" dirty="0" smtClean="0"/>
              <a:t>、</a:t>
            </a:r>
            <a:r>
              <a:rPr lang="zh-CN" altLang="zh-CN" dirty="0" smtClean="0"/>
              <a:t>激活</a:t>
            </a:r>
            <a:r>
              <a:rPr lang="en-US" altLang="zh-CN" dirty="0"/>
              <a:t>EPG</a:t>
            </a:r>
            <a:r>
              <a:rPr lang="zh-CN" altLang="zh-CN" dirty="0"/>
              <a:t>组织，充分调动各事业部及开发中心对产品研发流程感兴趣或有较大争议的核心人员共同研讨、改进产品研发流程与模板，及时解决流程争议，加快更新切合实际的流程模板</a:t>
            </a:r>
            <a:r>
              <a:rPr lang="zh-CN" altLang="zh-CN" dirty="0" smtClean="0"/>
              <a:t>。</a:t>
            </a:r>
            <a:endParaRPr lang="en-US" altLang="zh-CN" dirty="0" smtClean="0"/>
          </a:p>
          <a:p>
            <a:pPr lvl="0">
              <a:lnSpc>
                <a:spcPct val="200000"/>
              </a:lnSpc>
            </a:pPr>
            <a:r>
              <a:rPr lang="en-US" altLang="zh-CN" dirty="0" smtClean="0"/>
              <a:t>2</a:t>
            </a:r>
            <a:r>
              <a:rPr lang="zh-CN" altLang="en-US" dirty="0" smtClean="0"/>
              <a:t>、</a:t>
            </a:r>
            <a:r>
              <a:rPr lang="zh-CN" altLang="zh-CN" dirty="0" smtClean="0"/>
              <a:t>事业</a:t>
            </a:r>
            <a:r>
              <a:rPr lang="zh-CN" altLang="zh-CN" dirty="0"/>
              <a:t>部与开发中心、管理层与执行层进行交错培训，提高管理层对研发流程的认识与理解，监督执行层的流程规范性。</a:t>
            </a:r>
          </a:p>
        </p:txBody>
      </p:sp>
    </p:spTree>
    <p:extLst>
      <p:ext uri="{BB962C8B-B14F-4D97-AF65-F5344CB8AC3E}">
        <p14:creationId xmlns:p14="http://schemas.microsoft.com/office/powerpoint/2010/main" val="517327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82975" y="1656621"/>
            <a:ext cx="3360786" cy="643325"/>
            <a:chOff x="3482975" y="1733740"/>
            <a:chExt cx="3360786" cy="643325"/>
          </a:xfrm>
        </p:grpSpPr>
        <p:sp>
          <p:nvSpPr>
            <p:cNvPr id="19" name="等腰三角形 18"/>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0" name="等腰三角形 19"/>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1" name="文本框 14"/>
            <p:cNvSpPr txBox="1"/>
            <p:nvPr/>
          </p:nvSpPr>
          <p:spPr>
            <a:xfrm flipH="1">
              <a:off x="3482975" y="1805664"/>
              <a:ext cx="2987934"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2"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a:latin typeface="Agency FB" panose="020B0503020202020204" pitchFamily="34" charset="0"/>
                </a:rPr>
                <a:t>01</a:t>
              </a:r>
              <a:endParaRPr lang="zh-CN" altLang="en-US" sz="3809" dirty="0">
                <a:latin typeface="Agency FB" panose="020B0503020202020204" pitchFamily="34" charset="0"/>
              </a:endParaRPr>
            </a:p>
          </p:txBody>
        </p:sp>
        <p:sp>
          <p:nvSpPr>
            <p:cNvPr id="27"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32" name="TextBox 47"/>
            <p:cNvSpPr txBox="1"/>
            <p:nvPr/>
          </p:nvSpPr>
          <p:spPr>
            <a:xfrm>
              <a:off x="5091330" y="1859642"/>
              <a:ext cx="1752431" cy="367152"/>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背景介绍</a:t>
              </a:r>
              <a:endParaRPr lang="zh-CN" altLang="en-US" sz="1786" b="1" dirty="0">
                <a:solidFill>
                  <a:srgbClr val="3D3D3E"/>
                </a:solidFill>
                <a:latin typeface="微软雅黑" pitchFamily="34" charset="-122"/>
                <a:ea typeface="微软雅黑" pitchFamily="34" charset="-122"/>
              </a:endParaRPr>
            </a:p>
          </p:txBody>
        </p:sp>
      </p:grpSp>
      <p:grpSp>
        <p:nvGrpSpPr>
          <p:cNvPr id="24" name="组合 23"/>
          <p:cNvGrpSpPr/>
          <p:nvPr/>
        </p:nvGrpSpPr>
        <p:grpSpPr>
          <a:xfrm>
            <a:off x="3482975" y="2793841"/>
            <a:ext cx="3629875" cy="643325"/>
            <a:chOff x="3482975" y="2540151"/>
            <a:chExt cx="3629875" cy="643325"/>
          </a:xfrm>
        </p:grpSpPr>
        <p:grpSp>
          <p:nvGrpSpPr>
            <p:cNvPr id="6" name="组合 5"/>
            <p:cNvGrpSpPr/>
            <p:nvPr/>
          </p:nvGrpSpPr>
          <p:grpSpPr>
            <a:xfrm>
              <a:off x="3482975" y="2540151"/>
              <a:ext cx="3541176" cy="643325"/>
              <a:chOff x="3482975" y="2540151"/>
              <a:chExt cx="3541176" cy="643325"/>
            </a:xfrm>
          </p:grpSpPr>
          <p:sp>
            <p:nvSpPr>
              <p:cNvPr id="7" name="等腰三角形 6"/>
              <p:cNvSpPr/>
              <p:nvPr/>
            </p:nvSpPr>
            <p:spPr>
              <a:xfrm flipV="1">
                <a:off x="4894119" y="3044955"/>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8" name="等腰三角形 7"/>
              <p:cNvSpPr/>
              <p:nvPr/>
            </p:nvSpPr>
            <p:spPr>
              <a:xfrm>
                <a:off x="4889470" y="2541483"/>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9" name="文本框 14"/>
              <p:cNvSpPr txBox="1"/>
              <p:nvPr/>
            </p:nvSpPr>
            <p:spPr>
              <a:xfrm flipH="1">
                <a:off x="3482975" y="2612076"/>
                <a:ext cx="3541176"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10" name="文本框 5"/>
              <p:cNvSpPr txBox="1"/>
              <p:nvPr/>
            </p:nvSpPr>
            <p:spPr>
              <a:xfrm flipH="1">
                <a:off x="4232357" y="2540151"/>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zh-CN"/>
                </a:defPPr>
                <a:lvl1pPr algn="ctr" fontAlgn="auto">
                  <a:spcBef>
                    <a:spcPts val="0"/>
                  </a:spcBef>
                  <a:spcAft>
                    <a:spcPts val="0"/>
                  </a:spcAft>
                  <a:defRPr sz="3809">
                    <a:solidFill>
                      <a:srgbClr val="FFFFFF"/>
                    </a:solidFill>
                    <a:latin typeface="Agency FB" panose="020B0503020202020204" pitchFamily="34" charset="0"/>
                    <a:ea typeface="Adobe Gothic Std B" panose="020B0800000000000000" pitchFamily="34" charset="-128"/>
                    <a:cs typeface="Verdana" panose="020B0604030504040204" pitchFamily="34" charset="0"/>
                  </a:defRPr>
                </a:lvl1pPr>
              </a:lstStyle>
              <a:p>
                <a:r>
                  <a:rPr lang="en-US" altLang="zh-CN" dirty="0"/>
                  <a:t>02</a:t>
                </a:r>
                <a:endParaRPr lang="zh-CN" altLang="en-US" dirty="0"/>
              </a:p>
            </p:txBody>
          </p:sp>
          <p:sp>
            <p:nvSpPr>
              <p:cNvPr id="28" name="KSO_Shape"/>
              <p:cNvSpPr>
                <a:spLocks/>
              </p:cNvSpPr>
              <p:nvPr/>
            </p:nvSpPr>
            <p:spPr bwMode="auto">
              <a:xfrm>
                <a:off x="3675134" y="2665499"/>
                <a:ext cx="402422" cy="406487"/>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rgbClr val="3D3D3E"/>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grpSp>
        <p:sp>
          <p:nvSpPr>
            <p:cNvPr id="33" name="TextBox 48"/>
            <p:cNvSpPr txBox="1"/>
            <p:nvPr/>
          </p:nvSpPr>
          <p:spPr>
            <a:xfrm>
              <a:off x="5058233" y="2646589"/>
              <a:ext cx="2054617" cy="367152"/>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立项流程澄清</a:t>
              </a:r>
            </a:p>
          </p:txBody>
        </p:sp>
      </p:grpSp>
      <p:grpSp>
        <p:nvGrpSpPr>
          <p:cNvPr id="23" name="组合 22"/>
          <p:cNvGrpSpPr/>
          <p:nvPr/>
        </p:nvGrpSpPr>
        <p:grpSpPr>
          <a:xfrm>
            <a:off x="3482975" y="3831908"/>
            <a:ext cx="4093220" cy="643325"/>
            <a:chOff x="3482975" y="3347880"/>
            <a:chExt cx="4093220" cy="643325"/>
          </a:xfrm>
        </p:grpSpPr>
        <p:sp>
          <p:nvSpPr>
            <p:cNvPr id="11" name="等腰三角形 10"/>
            <p:cNvSpPr/>
            <p:nvPr/>
          </p:nvSpPr>
          <p:spPr>
            <a:xfrm flipV="1">
              <a:off x="4901640" y="3852684"/>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2" name="等腰三角形 11"/>
            <p:cNvSpPr/>
            <p:nvPr/>
          </p:nvSpPr>
          <p:spPr>
            <a:xfrm>
              <a:off x="4896993" y="3349212"/>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3" name="文本框 14"/>
            <p:cNvSpPr txBox="1"/>
            <p:nvPr/>
          </p:nvSpPr>
          <p:spPr>
            <a:xfrm flipH="1">
              <a:off x="3482975" y="3419805"/>
              <a:ext cx="409322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14" name="文本框 5"/>
            <p:cNvSpPr txBox="1"/>
            <p:nvPr/>
          </p:nvSpPr>
          <p:spPr>
            <a:xfrm flipH="1">
              <a:off x="4239879" y="334788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zh-CN"/>
              </a:defPPr>
              <a:lvl1pPr algn="ctr" fontAlgn="auto">
                <a:spcBef>
                  <a:spcPts val="0"/>
                </a:spcBef>
                <a:spcAft>
                  <a:spcPts val="0"/>
                </a:spcAft>
                <a:defRPr sz="3809">
                  <a:solidFill>
                    <a:srgbClr val="FFFFFF"/>
                  </a:solidFill>
                  <a:latin typeface="Agency FB" panose="020B0503020202020204" pitchFamily="34" charset="0"/>
                  <a:ea typeface="Adobe Gothic Std B" panose="020B0800000000000000" pitchFamily="34" charset="-128"/>
                  <a:cs typeface="Verdana" panose="020B0604030504040204" pitchFamily="34" charset="0"/>
                </a:defRPr>
              </a:lvl1pPr>
            </a:lstStyle>
            <a:p>
              <a:r>
                <a:rPr lang="en-US" altLang="zh-CN" dirty="0"/>
                <a:t>03</a:t>
              </a:r>
              <a:endParaRPr lang="zh-CN" altLang="en-US" dirty="0"/>
            </a:p>
          </p:txBody>
        </p:sp>
        <p:sp>
          <p:nvSpPr>
            <p:cNvPr id="29" name="KSO_Shape"/>
            <p:cNvSpPr>
              <a:spLocks/>
            </p:cNvSpPr>
            <p:nvPr/>
          </p:nvSpPr>
          <p:spPr bwMode="auto">
            <a:xfrm>
              <a:off x="3712585" y="3435104"/>
              <a:ext cx="327900" cy="425843"/>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rgbClr val="3D3D3E"/>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34" name="TextBox 49"/>
            <p:cNvSpPr txBox="1"/>
            <p:nvPr/>
          </p:nvSpPr>
          <p:spPr>
            <a:xfrm>
              <a:off x="5137058" y="3453452"/>
              <a:ext cx="2328749" cy="367152"/>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立项审批流程</a:t>
              </a:r>
              <a:endParaRPr lang="zh-CN" altLang="en-US" sz="1786" b="1" dirty="0">
                <a:solidFill>
                  <a:srgbClr val="3D3D3E"/>
                </a:solidFill>
                <a:latin typeface="微软雅黑" pitchFamily="34" charset="-122"/>
                <a:ea typeface="微软雅黑" pitchFamily="34" charset="-122"/>
              </a:endParaRPr>
            </a:p>
          </p:txBody>
        </p:sp>
      </p:grpSp>
      <p:grpSp>
        <p:nvGrpSpPr>
          <p:cNvPr id="25" name="组合 24"/>
          <p:cNvGrpSpPr/>
          <p:nvPr/>
        </p:nvGrpSpPr>
        <p:grpSpPr>
          <a:xfrm>
            <a:off x="3482975" y="4925060"/>
            <a:ext cx="4755024" cy="643325"/>
            <a:chOff x="3482975" y="4148329"/>
            <a:chExt cx="4755024" cy="643325"/>
          </a:xfrm>
        </p:grpSpPr>
        <p:sp>
          <p:nvSpPr>
            <p:cNvPr id="15" name="等腰三角形 14"/>
            <p:cNvSpPr/>
            <p:nvPr/>
          </p:nvSpPr>
          <p:spPr>
            <a:xfrm flipV="1">
              <a:off x="4894119" y="465313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6" name="等腰三角形 15"/>
            <p:cNvSpPr/>
            <p:nvPr/>
          </p:nvSpPr>
          <p:spPr>
            <a:xfrm>
              <a:off x="4889470" y="414966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7" name="文本框 14"/>
            <p:cNvSpPr txBox="1"/>
            <p:nvPr/>
          </p:nvSpPr>
          <p:spPr>
            <a:xfrm flipH="1">
              <a:off x="3482975" y="4220254"/>
              <a:ext cx="4755024"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18" name="文本框 5"/>
            <p:cNvSpPr txBox="1"/>
            <p:nvPr/>
          </p:nvSpPr>
          <p:spPr>
            <a:xfrm flipH="1">
              <a:off x="4232357" y="4148329"/>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zh-CN"/>
              </a:defPPr>
              <a:lvl1pPr algn="ctr" fontAlgn="auto">
                <a:spcBef>
                  <a:spcPts val="0"/>
                </a:spcBef>
                <a:spcAft>
                  <a:spcPts val="0"/>
                </a:spcAft>
                <a:defRPr sz="3809">
                  <a:solidFill>
                    <a:srgbClr val="FFFFFF"/>
                  </a:solidFill>
                  <a:latin typeface="Agency FB" panose="020B0503020202020204" pitchFamily="34" charset="0"/>
                  <a:ea typeface="Adobe Gothic Std B" panose="020B0800000000000000" pitchFamily="34" charset="-128"/>
                  <a:cs typeface="Verdana" panose="020B0604030504040204" pitchFamily="34" charset="0"/>
                </a:defRPr>
              </a:lvl1pPr>
            </a:lstStyle>
            <a:p>
              <a:r>
                <a:rPr lang="en-US" altLang="zh-CN" dirty="0"/>
                <a:t>04</a:t>
              </a:r>
              <a:endParaRPr lang="zh-CN" altLang="en-US" dirty="0"/>
            </a:p>
          </p:txBody>
        </p:sp>
        <p:sp>
          <p:nvSpPr>
            <p:cNvPr id="30" name="KSO_Shape"/>
            <p:cNvSpPr>
              <a:spLocks/>
            </p:cNvSpPr>
            <p:nvPr/>
          </p:nvSpPr>
          <p:spPr bwMode="auto">
            <a:xfrm rot="21315596">
              <a:off x="3669442" y="4272783"/>
              <a:ext cx="418782" cy="41459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3D3D3E"/>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35" name="TextBox 50"/>
            <p:cNvSpPr txBox="1"/>
            <p:nvPr/>
          </p:nvSpPr>
          <p:spPr>
            <a:xfrm>
              <a:off x="5137052" y="4261663"/>
              <a:ext cx="2694516" cy="367152"/>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特别说明</a:t>
              </a:r>
              <a:endParaRPr lang="zh-CN" altLang="en-US" sz="1786" b="1" dirty="0">
                <a:solidFill>
                  <a:srgbClr val="3D3D3E"/>
                </a:solidFill>
                <a:latin typeface="微软雅黑" pitchFamily="34" charset="-122"/>
                <a:ea typeface="微软雅黑" pitchFamily="34" charset="-122"/>
              </a:endParaRPr>
            </a:p>
          </p:txBody>
        </p:sp>
      </p:grpSp>
      <p:sp>
        <p:nvSpPr>
          <p:cNvPr id="38" name="Title Placeholder 1"/>
          <p:cNvSpPr txBox="1">
            <a:spLocks/>
          </p:cNvSpPr>
          <p:nvPr/>
        </p:nvSpPr>
        <p:spPr>
          <a:xfrm>
            <a:off x="605656" y="350624"/>
            <a:ext cx="1257300" cy="585301"/>
          </a:xfrm>
          <a:prstGeom prst="rect">
            <a:avLst/>
          </a:prstGeom>
        </p:spPr>
        <p:txBody>
          <a:bodyPr/>
          <a:lstStyle>
            <a:lvl1pPr lvl="0" indent="0">
              <a:lnSpc>
                <a:spcPct val="90000"/>
              </a:lnSpc>
              <a:spcBef>
                <a:spcPts val="1000"/>
              </a:spcBef>
              <a:buFont typeface="Arial" panose="020B0604020202020204" pitchFamily="34" charset="0"/>
              <a:buNone/>
              <a:defRPr sz="2200" b="1">
                <a:solidFill>
                  <a:srgbClr val="3E3A39"/>
                </a:solidFill>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t>目  录</a:t>
            </a:r>
            <a:endParaRPr lang="en-US" sz="3200" dirty="0"/>
          </a:p>
        </p:txBody>
      </p:sp>
      <p:sp>
        <p:nvSpPr>
          <p:cNvPr id="39" name="Text Placeholder 2"/>
          <p:cNvSpPr txBox="1">
            <a:spLocks/>
          </p:cNvSpPr>
          <p:nvPr/>
        </p:nvSpPr>
        <p:spPr>
          <a:xfrm>
            <a:off x="1806659" y="494717"/>
            <a:ext cx="2528890" cy="37389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2000" dirty="0" smtClean="0">
                <a:solidFill>
                  <a:schemeClr val="bg1">
                    <a:lumMod val="50000"/>
                  </a:schemeClr>
                </a:solidFill>
                <a:latin typeface="+mn-ea"/>
              </a:rPr>
              <a:t>CONTENTS</a:t>
            </a:r>
            <a:endParaRPr lang="en-US" sz="2000" dirty="0">
              <a:solidFill>
                <a:schemeClr val="bg1">
                  <a:lumMod val="50000"/>
                </a:schemeClr>
              </a:solidFill>
              <a:latin typeface="+mn-ea"/>
            </a:endParaRPr>
          </a:p>
        </p:txBody>
      </p:sp>
      <p:grpSp>
        <p:nvGrpSpPr>
          <p:cNvPr id="40" name="组合 39"/>
          <p:cNvGrpSpPr/>
          <p:nvPr/>
        </p:nvGrpSpPr>
        <p:grpSpPr>
          <a:xfrm>
            <a:off x="3482975" y="680426"/>
            <a:ext cx="8715150" cy="86248"/>
            <a:chOff x="-12166704" y="4920727"/>
            <a:chExt cx="18610303" cy="369436"/>
          </a:xfrm>
        </p:grpSpPr>
        <p:sp>
          <p:nvSpPr>
            <p:cNvPr id="42" name="矩形 41"/>
            <p:cNvSpPr/>
            <p:nvPr/>
          </p:nvSpPr>
          <p:spPr>
            <a:xfrm>
              <a:off x="4569991" y="4920727"/>
              <a:ext cx="1873608" cy="36943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13980" y="4920727"/>
              <a:ext cx="3756011" cy="369436"/>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2166704" y="4920727"/>
              <a:ext cx="13079213" cy="369436"/>
            </a:xfrm>
            <a:prstGeom prst="rect">
              <a:avLst/>
            </a:prstGeom>
            <a:solidFill>
              <a:srgbClr val="EF9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482975" y="5949230"/>
            <a:ext cx="5414840" cy="652081"/>
            <a:chOff x="3482975" y="4149661"/>
            <a:chExt cx="4755024" cy="652081"/>
          </a:xfrm>
        </p:grpSpPr>
        <p:sp>
          <p:nvSpPr>
            <p:cNvPr id="41" name="等腰三角形 40"/>
            <p:cNvSpPr/>
            <p:nvPr/>
          </p:nvSpPr>
          <p:spPr>
            <a:xfrm flipV="1">
              <a:off x="4894119" y="465313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43" name="等腰三角形 42"/>
            <p:cNvSpPr/>
            <p:nvPr/>
          </p:nvSpPr>
          <p:spPr>
            <a:xfrm>
              <a:off x="4889470" y="414966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44" name="文本框 14"/>
            <p:cNvSpPr txBox="1"/>
            <p:nvPr/>
          </p:nvSpPr>
          <p:spPr>
            <a:xfrm flipH="1">
              <a:off x="3482975" y="4220254"/>
              <a:ext cx="4755024"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45" name="文本框 5"/>
            <p:cNvSpPr txBox="1"/>
            <p:nvPr/>
          </p:nvSpPr>
          <p:spPr>
            <a:xfrm flipH="1">
              <a:off x="4157773" y="4158417"/>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zh-CN"/>
              </a:defPPr>
              <a:lvl1pPr algn="ctr" fontAlgn="auto">
                <a:spcBef>
                  <a:spcPts val="0"/>
                </a:spcBef>
                <a:spcAft>
                  <a:spcPts val="0"/>
                </a:spcAft>
                <a:defRPr sz="3809">
                  <a:solidFill>
                    <a:srgbClr val="FFFFFF"/>
                  </a:solidFill>
                  <a:latin typeface="Agency FB" panose="020B0503020202020204" pitchFamily="34" charset="0"/>
                  <a:ea typeface="Adobe Gothic Std B" panose="020B0800000000000000" pitchFamily="34" charset="-128"/>
                  <a:cs typeface="Verdana" panose="020B0604030504040204" pitchFamily="34" charset="0"/>
                </a:defRPr>
              </a:lvl1pPr>
            </a:lstStyle>
            <a:p>
              <a:r>
                <a:rPr lang="en-US" altLang="zh-CN" dirty="0" smtClean="0"/>
                <a:t>05</a:t>
              </a:r>
              <a:endParaRPr lang="zh-CN" altLang="en-US" dirty="0"/>
            </a:p>
          </p:txBody>
        </p:sp>
        <p:sp>
          <p:nvSpPr>
            <p:cNvPr id="48" name="KSO_Shape"/>
            <p:cNvSpPr>
              <a:spLocks/>
            </p:cNvSpPr>
            <p:nvPr/>
          </p:nvSpPr>
          <p:spPr bwMode="auto">
            <a:xfrm rot="21315596">
              <a:off x="3669442" y="4272783"/>
              <a:ext cx="418782" cy="41459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3D3D3E"/>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49" name="TextBox 50"/>
            <p:cNvSpPr txBox="1"/>
            <p:nvPr/>
          </p:nvSpPr>
          <p:spPr>
            <a:xfrm>
              <a:off x="5137052" y="4261663"/>
              <a:ext cx="2694516" cy="367152"/>
            </a:xfrm>
            <a:prstGeom prst="rect">
              <a:avLst/>
            </a:prstGeom>
            <a:noFill/>
          </p:spPr>
          <p:txBody>
            <a:bodyPr wrap="square" rtlCol="0">
              <a:spAutoFit/>
            </a:bodyPr>
            <a:lstStyle/>
            <a:p>
              <a:r>
                <a:rPr lang="zh-CN" altLang="en-US" sz="1786" b="1" dirty="0" smtClean="0">
                  <a:solidFill>
                    <a:srgbClr val="3D3D3E"/>
                  </a:solidFill>
                  <a:latin typeface="微软雅黑" pitchFamily="34" charset="-122"/>
                  <a:ea typeface="微软雅黑" pitchFamily="34" charset="-122"/>
                </a:rPr>
                <a:t>改进提升</a:t>
              </a:r>
              <a:endParaRPr lang="zh-CN" altLang="en-US" sz="1786" b="1" dirty="0">
                <a:solidFill>
                  <a:srgbClr val="3D3D3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2583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idx="4294967295"/>
          </p:nvPr>
        </p:nvSpPr>
        <p:spPr>
          <a:xfrm>
            <a:off x="640028" y="1583558"/>
            <a:ext cx="11120437" cy="862012"/>
          </a:xfrm>
          <a:prstGeom prst="rect">
            <a:avLst/>
          </a:prstGeom>
        </p:spPr>
        <p:txBody>
          <a:bodyPr/>
          <a:lstStyle/>
          <a:p>
            <a:pPr>
              <a:lnSpc>
                <a:spcPct val="200000"/>
              </a:lnSpc>
            </a:pPr>
            <a:r>
              <a:rPr lang="en-US" altLang="zh-CN" sz="1800" dirty="0" smtClean="0">
                <a:latin typeface="+mn-ea"/>
                <a:ea typeface="+mn-ea"/>
              </a:rPr>
              <a:t>    </a:t>
            </a:r>
            <a:r>
              <a:rPr lang="zh-CN" altLang="en-US" sz="1800" dirty="0" smtClean="0">
                <a:latin typeface="+mn-ea"/>
                <a:ea typeface="+mn-ea"/>
              </a:rPr>
              <a:t>由于目</a:t>
            </a:r>
            <a:r>
              <a:rPr lang="zh-CN" altLang="en-US" sz="1800" dirty="0">
                <a:latin typeface="+mn-ea"/>
                <a:ea typeface="+mn-ea"/>
              </a:rPr>
              <a:t>前</a:t>
            </a:r>
            <a:r>
              <a:rPr lang="zh-CN" altLang="zh-CN" sz="1800" dirty="0" smtClean="0">
                <a:latin typeface="+mn-ea"/>
                <a:ea typeface="+mn-ea"/>
              </a:rPr>
              <a:t>事业部</a:t>
            </a:r>
            <a:r>
              <a:rPr lang="zh-CN" altLang="en-US" sz="1800" dirty="0" smtClean="0">
                <a:latin typeface="+mn-ea"/>
                <a:ea typeface="+mn-ea"/>
              </a:rPr>
              <a:t>或</a:t>
            </a:r>
            <a:r>
              <a:rPr lang="zh-CN" altLang="zh-CN" sz="1800" dirty="0" smtClean="0">
                <a:latin typeface="+mn-ea"/>
                <a:ea typeface="+mn-ea"/>
              </a:rPr>
              <a:t>研发体系</a:t>
            </a:r>
            <a:r>
              <a:rPr lang="zh-CN" altLang="en-US" sz="1800" dirty="0" smtClean="0">
                <a:latin typeface="+mn-ea"/>
                <a:ea typeface="+mn-ea"/>
              </a:rPr>
              <a:t>存在</a:t>
            </a:r>
            <a:r>
              <a:rPr lang="zh-CN" altLang="zh-CN" sz="1800" dirty="0" smtClean="0">
                <a:latin typeface="+mn-ea"/>
                <a:ea typeface="+mn-ea"/>
              </a:rPr>
              <a:t>组织机构</a:t>
            </a:r>
            <a:r>
              <a:rPr lang="zh-CN" altLang="en-US" sz="1800" dirty="0" smtClean="0">
                <a:latin typeface="+mn-ea"/>
                <a:ea typeface="+mn-ea"/>
              </a:rPr>
              <a:t>调动、</a:t>
            </a:r>
            <a:r>
              <a:rPr lang="zh-CN" altLang="zh-CN" sz="1800" dirty="0" smtClean="0">
                <a:latin typeface="+mn-ea"/>
                <a:ea typeface="+mn-ea"/>
              </a:rPr>
              <a:t>人员变化</a:t>
            </a:r>
            <a:r>
              <a:rPr lang="zh-CN" altLang="en-US" sz="1800" dirty="0" smtClean="0">
                <a:latin typeface="+mn-ea"/>
                <a:ea typeface="+mn-ea"/>
              </a:rPr>
              <a:t>的问题。对现有研发体系的立项流程存在疑惑，部分人</a:t>
            </a:r>
            <a:r>
              <a:rPr lang="zh-CN" altLang="en-US" sz="1800" dirty="0">
                <a:latin typeface="+mn-ea"/>
                <a:ea typeface="+mn-ea"/>
              </a:rPr>
              <a:t>员</a:t>
            </a:r>
            <a:r>
              <a:rPr lang="zh-CN" altLang="zh-CN" sz="1800" dirty="0" smtClean="0">
                <a:latin typeface="+mn-ea"/>
                <a:ea typeface="+mn-ea"/>
              </a:rPr>
              <a:t>认为</a:t>
            </a:r>
            <a:r>
              <a:rPr lang="zh-CN" altLang="zh-CN" sz="1800" dirty="0">
                <a:latin typeface="+mn-ea"/>
                <a:ea typeface="+mn-ea"/>
              </a:rPr>
              <a:t>研发项目立项周期过长</a:t>
            </a:r>
            <a:r>
              <a:rPr lang="zh-CN" altLang="zh-CN" sz="1800" dirty="0" smtClean="0">
                <a:latin typeface="+mn-ea"/>
                <a:ea typeface="+mn-ea"/>
              </a:rPr>
              <a:t>，影响</a:t>
            </a:r>
            <a:r>
              <a:rPr lang="zh-CN" altLang="zh-CN" sz="1800" dirty="0">
                <a:latin typeface="+mn-ea"/>
                <a:ea typeface="+mn-ea"/>
              </a:rPr>
              <a:t>立项进度，给各事业部造成困扰</a:t>
            </a:r>
            <a:r>
              <a:rPr lang="zh-CN" altLang="zh-CN" sz="1800" dirty="0" smtClean="0">
                <a:latin typeface="+mn-ea"/>
                <a:ea typeface="+mn-ea"/>
              </a:rPr>
              <a:t>。</a:t>
            </a:r>
            <a:r>
              <a:rPr lang="en-US" altLang="zh-CN" sz="1800" dirty="0" smtClean="0">
                <a:latin typeface="+mn-ea"/>
                <a:ea typeface="+mn-ea"/>
              </a:rPr>
              <a:t/>
            </a:r>
            <a:br>
              <a:rPr lang="en-US" altLang="zh-CN" sz="1800" dirty="0" smtClean="0">
                <a:latin typeface="+mn-ea"/>
                <a:ea typeface="+mn-ea"/>
              </a:rPr>
            </a:br>
            <a:r>
              <a:rPr lang="en-US" altLang="zh-CN" sz="1800" dirty="0">
                <a:latin typeface="+mn-ea"/>
                <a:ea typeface="+mn-ea"/>
              </a:rPr>
              <a:t> </a:t>
            </a:r>
            <a:r>
              <a:rPr lang="en-US" altLang="zh-CN" sz="1800" dirty="0" smtClean="0">
                <a:latin typeface="+mn-ea"/>
                <a:ea typeface="+mn-ea"/>
              </a:rPr>
              <a:t>    </a:t>
            </a:r>
            <a:r>
              <a:rPr lang="zh-CN" altLang="en-US" sz="1800" dirty="0" smtClean="0">
                <a:latin typeface="+mn-ea"/>
                <a:ea typeface="+mn-ea"/>
              </a:rPr>
              <a:t>为此</a:t>
            </a:r>
            <a:r>
              <a:rPr lang="zh-CN" altLang="en-US" sz="1800" dirty="0">
                <a:latin typeface="+mn-ea"/>
                <a:ea typeface="+mn-ea"/>
              </a:rPr>
              <a:t>研发管理中心起草了此文档对研发的立项过程进行澄清，目的是为了让大家进行一步了解研发的开发模型及不同类型的项目立项过程及立项的周期</a:t>
            </a:r>
            <a:r>
              <a:rPr lang="zh-CN" altLang="en-US" sz="1800" dirty="0" smtClean="0">
                <a:latin typeface="+mn-ea"/>
                <a:ea typeface="+mn-ea"/>
              </a:rPr>
              <a:t>说明。同步也希望通过澄清的过程，搜集意见与建议，对流程进一步提升和优化，更高效的为大家服务，提高大家工作效率。</a:t>
            </a:r>
            <a:endParaRPr lang="zh-CN" altLang="en-US" sz="1800" dirty="0">
              <a:latin typeface="+mn-ea"/>
              <a:ea typeface="+mn-ea"/>
            </a:endParaRPr>
          </a:p>
        </p:txBody>
      </p:sp>
      <p:grpSp>
        <p:nvGrpSpPr>
          <p:cNvPr id="16" name="组合 15"/>
          <p:cNvGrpSpPr/>
          <p:nvPr/>
        </p:nvGrpSpPr>
        <p:grpSpPr>
          <a:xfrm>
            <a:off x="-3" y="152366"/>
            <a:ext cx="3974506" cy="643325"/>
            <a:chOff x="3482972" y="1733740"/>
            <a:chExt cx="3974506" cy="643325"/>
          </a:xfrm>
        </p:grpSpPr>
        <p:sp>
          <p:nvSpPr>
            <p:cNvPr id="17" name="等腰三角形 16"/>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18" name="等腰三角形 17"/>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9" name="文本框 18"/>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4"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a:latin typeface="Agency FB" panose="020B0503020202020204" pitchFamily="34" charset="0"/>
                </a:rPr>
                <a:t>01</a:t>
              </a:r>
              <a:endParaRPr lang="zh-CN" altLang="en-US" sz="3809" dirty="0">
                <a:latin typeface="Agency FB" panose="020B0503020202020204" pitchFamily="34" charset="0"/>
              </a:endParaRPr>
            </a:p>
          </p:txBody>
        </p:sp>
        <p:sp>
          <p:nvSpPr>
            <p:cNvPr id="25"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6" name="TextBox 47"/>
            <p:cNvSpPr txBox="1"/>
            <p:nvPr/>
          </p:nvSpPr>
          <p:spPr>
            <a:xfrm>
              <a:off x="5037504" y="1848400"/>
              <a:ext cx="2419974" cy="400110"/>
            </a:xfrm>
            <a:prstGeom prst="rect">
              <a:avLst/>
            </a:prstGeom>
            <a:noFill/>
          </p:spPr>
          <p:txBody>
            <a:bodyPr wrap="square" rtlCol="0">
              <a:spAutoFit/>
            </a:bodyPr>
            <a:lstStyle/>
            <a:p>
              <a:r>
                <a:rPr lang="zh-CN" altLang="en-US" sz="2000" b="1" dirty="0">
                  <a:solidFill>
                    <a:srgbClr val="3D3D3E"/>
                  </a:solidFill>
                  <a:latin typeface="微软雅黑" pitchFamily="34" charset="-122"/>
                  <a:ea typeface="微软雅黑" pitchFamily="34" charset="-122"/>
                </a:rPr>
                <a:t>背景介绍</a:t>
              </a:r>
            </a:p>
          </p:txBody>
        </p:sp>
      </p:grpSp>
      <p:pic>
        <p:nvPicPr>
          <p:cNvPr id="12" name="Picture 2" descr="E:\仝德志文件，勿删！\03-参考文档\！PPT图片及版面资源\06-PPT精选插图\04-图标\BAB60EF727855B50C4885422B363088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5146" y="5074031"/>
            <a:ext cx="1017970" cy="1017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70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06700472"/>
              </p:ext>
            </p:extLst>
          </p:nvPr>
        </p:nvGraphicFramePr>
        <p:xfrm>
          <a:off x="413657" y="647115"/>
          <a:ext cx="11299372" cy="4691574"/>
        </p:xfrm>
        <a:graphic>
          <a:graphicData uri="http://schemas.openxmlformats.org/drawingml/2006/table">
            <a:tbl>
              <a:tblPr firstRow="1" bandRow="1">
                <a:tableStyleId>{5C22544A-7EE6-4342-B048-85BDC9FD1C3A}</a:tableStyleId>
              </a:tblPr>
              <a:tblGrid>
                <a:gridCol w="1893445"/>
                <a:gridCol w="5474680"/>
                <a:gridCol w="3931247"/>
              </a:tblGrid>
              <a:tr h="458472">
                <a:tc>
                  <a:txBody>
                    <a:bodyPr/>
                    <a:lstStyle/>
                    <a:p>
                      <a:pPr algn="ctr"/>
                      <a:r>
                        <a:rPr lang="zh-CN" altLang="en-US" dirty="0" smtClean="0"/>
                        <a:t>专业术语</a:t>
                      </a:r>
                      <a:endParaRPr lang="zh-CN" altLang="en-US" dirty="0"/>
                    </a:p>
                  </a:txBody>
                  <a:tcPr/>
                </a:tc>
                <a:tc>
                  <a:txBody>
                    <a:bodyPr/>
                    <a:lstStyle/>
                    <a:p>
                      <a:pPr algn="ctr"/>
                      <a:r>
                        <a:rPr lang="zh-CN" altLang="en-US" dirty="0" smtClean="0"/>
                        <a:t>定义或说明</a:t>
                      </a:r>
                      <a:endParaRPr lang="zh-CN" altLang="en-US" dirty="0"/>
                    </a:p>
                  </a:txBody>
                  <a:tcPr/>
                </a:tc>
                <a:tc>
                  <a:txBody>
                    <a:bodyPr/>
                    <a:lstStyle/>
                    <a:p>
                      <a:pPr algn="ctr"/>
                      <a:r>
                        <a:rPr lang="zh-CN" altLang="en-US" dirty="0" smtClean="0"/>
                        <a:t>示例</a:t>
                      </a:r>
                      <a:endParaRPr lang="zh-CN" altLang="en-US" dirty="0"/>
                    </a:p>
                  </a:txBody>
                  <a:tcPr/>
                </a:tc>
              </a:tr>
              <a:tr h="1130479">
                <a:tc>
                  <a:txBody>
                    <a:bodyPr/>
                    <a:lstStyle/>
                    <a:p>
                      <a:pPr algn="ctr"/>
                      <a:endParaRPr lang="en-US" altLang="zh-CN" dirty="0" smtClean="0"/>
                    </a:p>
                    <a:p>
                      <a:pPr algn="ctr"/>
                      <a:r>
                        <a:rPr lang="zh-CN" altLang="en-US" dirty="0" smtClean="0"/>
                        <a:t>人月</a:t>
                      </a:r>
                      <a:endParaRPr lang="zh-CN" altLang="en-US" dirty="0"/>
                    </a:p>
                  </a:txBody>
                  <a:tcPr/>
                </a:tc>
                <a:tc>
                  <a:txBody>
                    <a:bodyPr/>
                    <a:lstStyle/>
                    <a:p>
                      <a:r>
                        <a:rPr lang="zh-CN" altLang="en-US" dirty="0" smtClean="0"/>
                        <a:t>人月，项目管理概念，是工作量的计量单位，是项目所有参与者工作时长的累计，是最为方便计算成本的数据。</a:t>
                      </a:r>
                      <a:endParaRPr lang="zh-CN" altLang="en-US" dirty="0"/>
                    </a:p>
                  </a:txBody>
                  <a:tcPr/>
                </a:tc>
                <a:tc>
                  <a:txBody>
                    <a:bodyPr/>
                    <a:lstStyle/>
                    <a:p>
                      <a:r>
                        <a:rPr lang="zh-CN" altLang="en-US" dirty="0" smtClean="0"/>
                        <a:t>如</a:t>
                      </a:r>
                      <a:r>
                        <a:rPr lang="en-US" altLang="zh-CN" dirty="0" smtClean="0"/>
                        <a:t>A</a:t>
                      </a:r>
                      <a:r>
                        <a:rPr lang="zh-CN" altLang="en-US" dirty="0" smtClean="0"/>
                        <a:t>项目的投入人数为</a:t>
                      </a:r>
                      <a:r>
                        <a:rPr lang="en-US" altLang="zh-CN" dirty="0" smtClean="0"/>
                        <a:t>10</a:t>
                      </a:r>
                      <a:r>
                        <a:rPr lang="zh-CN" altLang="en-US" dirty="0" smtClean="0"/>
                        <a:t>人（全职），工期是</a:t>
                      </a:r>
                      <a:r>
                        <a:rPr lang="en-US" altLang="zh-CN" dirty="0" smtClean="0"/>
                        <a:t>1</a:t>
                      </a:r>
                      <a:r>
                        <a:rPr lang="zh-CN" altLang="en-US" dirty="0" smtClean="0"/>
                        <a:t>个自然月，那么这个项目的规模就是</a:t>
                      </a:r>
                      <a:r>
                        <a:rPr lang="en-US" altLang="zh-CN" dirty="0" smtClean="0"/>
                        <a:t>1*10</a:t>
                      </a:r>
                      <a:r>
                        <a:rPr lang="zh-CN" altLang="en-US" dirty="0" smtClean="0"/>
                        <a:t>人月。</a:t>
                      </a:r>
                      <a:endParaRPr lang="zh-CN" altLang="en-US" dirty="0"/>
                    </a:p>
                  </a:txBody>
                  <a:tcPr/>
                </a:tc>
              </a:tr>
              <a:tr h="1913903">
                <a:tc>
                  <a:txBody>
                    <a:bodyPr/>
                    <a:lstStyle/>
                    <a:p>
                      <a:endParaRPr lang="en-US" altLang="zh-CN" dirty="0" smtClean="0"/>
                    </a:p>
                    <a:p>
                      <a:endParaRPr lang="en-US" altLang="zh-CN" dirty="0" smtClean="0"/>
                    </a:p>
                    <a:p>
                      <a:r>
                        <a:rPr lang="en-US" altLang="zh-CN" baseline="0" dirty="0" smtClean="0"/>
                        <a:t>         </a:t>
                      </a:r>
                    </a:p>
                    <a:p>
                      <a:r>
                        <a:rPr lang="en-US" altLang="zh-CN" baseline="0" dirty="0" smtClean="0"/>
                        <a:t>         </a:t>
                      </a:r>
                      <a:r>
                        <a:rPr lang="en-US" altLang="zh-CN" dirty="0" smtClean="0"/>
                        <a:t>EPG</a:t>
                      </a:r>
                      <a:endParaRPr lang="zh-CN" altLang="en-US" dirty="0"/>
                    </a:p>
                  </a:txBody>
                  <a:tcPr/>
                </a:tc>
                <a:tc>
                  <a:txBody>
                    <a:bodyPr/>
                    <a:lstStyle/>
                    <a:p>
                      <a:r>
                        <a:rPr lang="zh-CN" altLang="en-US" dirty="0" smtClean="0"/>
                        <a:t>全称是</a:t>
                      </a:r>
                      <a:r>
                        <a:rPr lang="en-US" altLang="zh-CN" sz="1800" b="0" i="0" kern="1200" dirty="0" smtClean="0">
                          <a:solidFill>
                            <a:schemeClr val="dk1"/>
                          </a:solidFill>
                          <a:effectLst/>
                          <a:latin typeface="+mn-lt"/>
                          <a:ea typeface="+mn-ea"/>
                          <a:cs typeface="+mn-cs"/>
                        </a:rPr>
                        <a:t>Engineering Process Group</a:t>
                      </a:r>
                      <a:r>
                        <a:rPr lang="zh-CN" altLang="en-US" sz="1800" b="0" i="0" kern="1200" dirty="0" smtClean="0">
                          <a:solidFill>
                            <a:schemeClr val="dk1"/>
                          </a:solidFill>
                          <a:effectLst/>
                          <a:latin typeface="+mn-lt"/>
                          <a:ea typeface="+mn-ea"/>
                          <a:cs typeface="+mn-cs"/>
                        </a:rPr>
                        <a:t>，中文是过程改进小组。主要负责公司的流程</a:t>
                      </a:r>
                      <a:r>
                        <a:rPr lang="zh-CN" altLang="en-US" sz="1800" b="0" i="0" kern="1200" smtClean="0">
                          <a:solidFill>
                            <a:schemeClr val="dk1"/>
                          </a:solidFill>
                          <a:effectLst/>
                          <a:latin typeface="+mn-lt"/>
                          <a:ea typeface="+mn-ea"/>
                          <a:cs typeface="+mn-cs"/>
                        </a:rPr>
                        <a:t>创建及持续维护</a:t>
                      </a:r>
                      <a:r>
                        <a:rPr lang="zh-CN" altLang="en-US" sz="1800" b="0" i="0" kern="1200" dirty="0" smtClean="0">
                          <a:solidFill>
                            <a:schemeClr val="dk1"/>
                          </a:solidFill>
                          <a:effectLst/>
                          <a:latin typeface="+mn-lt"/>
                          <a:ea typeface="+mn-ea"/>
                          <a:cs typeface="+mn-cs"/>
                        </a:rPr>
                        <a:t>工作。</a:t>
                      </a:r>
                      <a:endParaRPr lang="en-US" altLang="zh-CN" sz="1800" b="0" i="0" kern="1200" dirty="0" smtClean="0">
                        <a:solidFill>
                          <a:schemeClr val="dk1"/>
                        </a:solidFill>
                        <a:effectLst/>
                        <a:latin typeface="+mn-lt"/>
                        <a:ea typeface="+mn-ea"/>
                        <a:cs typeface="+mn-cs"/>
                      </a:endParaRPr>
                    </a:p>
                    <a:p>
                      <a:pPr marL="285750" indent="-285750">
                        <a:buFont typeface="Wingdings" panose="05000000000000000000" pitchFamily="2" charset="2"/>
                        <a:buChar char="l"/>
                      </a:pPr>
                      <a:r>
                        <a:rPr lang="zh-CN" altLang="en-US" sz="1800" b="0" i="0" kern="1200" dirty="0" smtClean="0">
                          <a:solidFill>
                            <a:schemeClr val="dk1"/>
                          </a:solidFill>
                          <a:effectLst/>
                          <a:latin typeface="+mn-lt"/>
                          <a:ea typeface="+mn-ea"/>
                          <a:cs typeface="+mn-cs"/>
                        </a:rPr>
                        <a:t>由过程专家组成，过程专家可以是兼职</a:t>
                      </a:r>
                      <a:endParaRPr lang="en-US" altLang="zh-CN" sz="1800" b="0" i="0" kern="1200" dirty="0" smtClean="0">
                        <a:solidFill>
                          <a:schemeClr val="dk1"/>
                        </a:solidFill>
                        <a:effectLst/>
                        <a:latin typeface="+mn-lt"/>
                        <a:ea typeface="+mn-ea"/>
                        <a:cs typeface="+mn-cs"/>
                      </a:endParaRPr>
                    </a:p>
                    <a:p>
                      <a:pPr marL="285750" indent="-285750">
                        <a:buFont typeface="Wingdings" panose="05000000000000000000" pitchFamily="2" charset="2"/>
                        <a:buChar char="l"/>
                      </a:pPr>
                      <a:r>
                        <a:rPr lang="en-US" altLang="zh-CN" sz="1800" b="0" i="0" kern="1200" dirty="0" smtClean="0">
                          <a:solidFill>
                            <a:schemeClr val="dk1"/>
                          </a:solidFill>
                          <a:effectLst/>
                          <a:latin typeface="+mn-lt"/>
                          <a:ea typeface="+mn-ea"/>
                          <a:cs typeface="+mn-cs"/>
                        </a:rPr>
                        <a:t>EPG</a:t>
                      </a:r>
                      <a:r>
                        <a:rPr lang="zh-CN" altLang="en-US" sz="1800" b="0" i="0" kern="1200" dirty="0" smtClean="0">
                          <a:solidFill>
                            <a:schemeClr val="dk1"/>
                          </a:solidFill>
                          <a:effectLst/>
                          <a:latin typeface="+mn-lt"/>
                          <a:ea typeface="+mn-ea"/>
                          <a:cs typeface="+mn-cs"/>
                        </a:rPr>
                        <a:t>成员至少每一领域有一个代表，如系统工程、软件工程、项目配置管理、项目质量保证等</a:t>
                      </a:r>
                      <a:endParaRPr lang="en-US" altLang="zh-CN" sz="1800" b="0" i="0" kern="1200" dirty="0" smtClean="0">
                        <a:solidFill>
                          <a:schemeClr val="dk1"/>
                        </a:solidFill>
                        <a:effectLst/>
                        <a:latin typeface="+mn-lt"/>
                        <a:ea typeface="+mn-ea"/>
                        <a:cs typeface="+mn-cs"/>
                      </a:endParaRPr>
                    </a:p>
                  </a:txBody>
                  <a:tcPr/>
                </a:tc>
                <a:tc>
                  <a:txBody>
                    <a:bodyPr/>
                    <a:lstStyle/>
                    <a:p>
                      <a:pPr algn="ctr"/>
                      <a:endParaRPr lang="en-US" altLang="zh-CN" dirty="0" smtClean="0"/>
                    </a:p>
                    <a:p>
                      <a:pPr algn="ctr"/>
                      <a:endParaRPr lang="en-US" altLang="zh-CN" dirty="0" smtClean="0"/>
                    </a:p>
                    <a:p>
                      <a:pPr algn="ctr"/>
                      <a:endParaRPr lang="en-US" altLang="zh-CN" dirty="0" smtClean="0"/>
                    </a:p>
                  </a:txBody>
                  <a:tcPr/>
                </a:tc>
              </a:tr>
              <a:tr h="458472">
                <a:tc>
                  <a:txBody>
                    <a:bodyPr/>
                    <a:lstStyle/>
                    <a:p>
                      <a:r>
                        <a:rPr lang="zh-CN" altLang="en-US" dirty="0" smtClean="0"/>
                        <a:t> </a:t>
                      </a:r>
                      <a:endParaRPr lang="en-US" altLang="zh-CN" dirty="0" smtClean="0"/>
                    </a:p>
                    <a:p>
                      <a:r>
                        <a:rPr lang="en-US" altLang="zh-CN" baseline="0" dirty="0" smtClean="0"/>
                        <a:t>   </a:t>
                      </a:r>
                      <a:r>
                        <a:rPr lang="zh-CN" altLang="en-US" dirty="0" smtClean="0"/>
                        <a:t>项目研发成本</a:t>
                      </a:r>
                      <a:endParaRPr lang="zh-CN" altLang="en-US" dirty="0"/>
                    </a:p>
                  </a:txBody>
                  <a:tcPr/>
                </a:tc>
                <a:tc>
                  <a:txBody>
                    <a:bodyPr/>
                    <a:lstStyle/>
                    <a:p>
                      <a:r>
                        <a:rPr lang="zh-CN" altLang="en-US" dirty="0" smtClean="0"/>
                        <a:t>人均人力成本：综合考虑人力、社保、办公、管理四个方面而计算出来的标准成本，</a:t>
                      </a:r>
                      <a:endParaRPr lang="en-US" altLang="zh-CN" dirty="0" smtClean="0"/>
                    </a:p>
                    <a:p>
                      <a:r>
                        <a:rPr lang="zh-CN" altLang="en-US" dirty="0" smtClean="0"/>
                        <a:t>目前公司的人均人力成本是</a:t>
                      </a:r>
                      <a:r>
                        <a:rPr lang="zh-CN" altLang="en-US" baseline="0" dirty="0" smtClean="0"/>
                        <a:t> </a:t>
                      </a:r>
                      <a:r>
                        <a:rPr lang="en-US" altLang="zh-CN" baseline="0" dirty="0" smtClean="0"/>
                        <a:t>2</a:t>
                      </a:r>
                      <a:r>
                        <a:rPr lang="zh-CN" altLang="en-US" baseline="0" dirty="0" smtClean="0"/>
                        <a:t>万元</a:t>
                      </a:r>
                      <a:r>
                        <a:rPr lang="en-US" altLang="zh-CN" baseline="0" dirty="0" smtClean="0"/>
                        <a:t>/</a:t>
                      </a:r>
                      <a:r>
                        <a:rPr lang="zh-CN" altLang="en-US" baseline="0" dirty="0" smtClean="0"/>
                        <a:t>人月。</a:t>
                      </a:r>
                      <a:endParaRPr lang="en-US" altLang="zh-CN" baseline="0" dirty="0" smtClean="0"/>
                    </a:p>
                    <a:p>
                      <a:r>
                        <a:rPr lang="zh-CN" altLang="en-US" baseline="0" dirty="0" smtClean="0"/>
                        <a:t>项目研发成本</a:t>
                      </a:r>
                      <a:r>
                        <a:rPr lang="en-US" altLang="zh-CN" baseline="0" dirty="0" smtClean="0"/>
                        <a:t>=</a:t>
                      </a:r>
                      <a:r>
                        <a:rPr lang="zh-CN" altLang="en-US" baseline="0" dirty="0" smtClean="0"/>
                        <a:t>项目规模*</a:t>
                      </a:r>
                      <a:r>
                        <a:rPr lang="zh-CN" altLang="en-US" dirty="0" smtClean="0"/>
                        <a:t>人均人力</a:t>
                      </a:r>
                      <a:r>
                        <a:rPr lang="zh-CN" altLang="en-US" baseline="0" dirty="0" smtClean="0"/>
                        <a:t>成本</a:t>
                      </a:r>
                      <a:endParaRPr lang="zh-CN" altLang="en-US" dirty="0"/>
                    </a:p>
                  </a:txBody>
                  <a:tcPr/>
                </a:tc>
                <a:tc>
                  <a:txBody>
                    <a:bodyPr/>
                    <a:lstStyle/>
                    <a:p>
                      <a:endParaRPr lang="en-US" altLang="zh-CN" dirty="0" smtClean="0"/>
                    </a:p>
                    <a:p>
                      <a:r>
                        <a:rPr lang="zh-CN" altLang="en-US" dirty="0" smtClean="0"/>
                        <a:t>如</a:t>
                      </a:r>
                      <a:r>
                        <a:rPr lang="en-US" altLang="zh-CN" dirty="0" smtClean="0"/>
                        <a:t>A</a:t>
                      </a:r>
                      <a:r>
                        <a:rPr lang="zh-CN" altLang="en-US" dirty="0" smtClean="0"/>
                        <a:t>项目的项目规模为</a:t>
                      </a:r>
                      <a:r>
                        <a:rPr lang="en-US" altLang="zh-CN" dirty="0" smtClean="0"/>
                        <a:t>10</a:t>
                      </a:r>
                      <a:r>
                        <a:rPr lang="zh-CN" altLang="en-US" dirty="0" smtClean="0"/>
                        <a:t>人月，那么</a:t>
                      </a:r>
                      <a:r>
                        <a:rPr lang="en-US" altLang="zh-CN" dirty="0" smtClean="0"/>
                        <a:t>A</a:t>
                      </a:r>
                      <a:r>
                        <a:rPr lang="zh-CN" altLang="en-US" dirty="0" smtClean="0"/>
                        <a:t>项目研发成本</a:t>
                      </a:r>
                      <a:r>
                        <a:rPr lang="en-US" altLang="zh-CN" dirty="0" smtClean="0"/>
                        <a:t>=10</a:t>
                      </a:r>
                      <a:r>
                        <a:rPr lang="zh-CN" altLang="en-US" dirty="0" smtClean="0"/>
                        <a:t>*</a:t>
                      </a:r>
                      <a:r>
                        <a:rPr lang="en-US" altLang="zh-CN" dirty="0" smtClean="0"/>
                        <a:t>2=20</a:t>
                      </a:r>
                      <a:r>
                        <a:rPr lang="zh-CN" altLang="en-US" dirty="0" smtClean="0"/>
                        <a:t>万元</a:t>
                      </a:r>
                      <a:endParaRPr lang="zh-CN" altLang="en-US" dirty="0"/>
                    </a:p>
                  </a:txBody>
                  <a:tcPr/>
                </a:tc>
              </a:tr>
            </a:tbl>
          </a:graphicData>
        </a:graphic>
      </p:graphicFrame>
    </p:spTree>
    <p:extLst>
      <p:ext uri="{BB962C8B-B14F-4D97-AF65-F5344CB8AC3E}">
        <p14:creationId xmlns:p14="http://schemas.microsoft.com/office/powerpoint/2010/main" val="355775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立项澄清</a:t>
              </a:r>
              <a:endParaRPr lang="zh-CN" altLang="en-US" sz="2000" b="1" dirty="0">
                <a:solidFill>
                  <a:srgbClr val="3D3D3E"/>
                </a:solidFill>
                <a:latin typeface="微软雅黑" pitchFamily="34" charset="-122"/>
                <a:ea typeface="微软雅黑" pitchFamily="34" charset="-122"/>
              </a:endParaRPr>
            </a:p>
          </p:txBody>
        </p:sp>
      </p:grpSp>
      <p:sp>
        <p:nvSpPr>
          <p:cNvPr id="5" name="矩形 4"/>
          <p:cNvSpPr/>
          <p:nvPr/>
        </p:nvSpPr>
        <p:spPr>
          <a:xfrm>
            <a:off x="641495" y="1010506"/>
            <a:ext cx="1866217"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一</a:t>
            </a:r>
            <a:r>
              <a:rPr lang="en-US" altLang="zh-CN" b="1" dirty="0" smtClean="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研发模型选型</a:t>
            </a:r>
            <a:endParaRPr lang="zh-CN" altLang="en-US" b="1"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692936343"/>
              </p:ext>
            </p:extLst>
          </p:nvPr>
        </p:nvGraphicFramePr>
        <p:xfrm>
          <a:off x="545617" y="1600042"/>
          <a:ext cx="11127093" cy="4485181"/>
        </p:xfrm>
        <a:graphic>
          <a:graphicData uri="http://schemas.openxmlformats.org/drawingml/2006/table">
            <a:tbl>
              <a:tblPr firstRow="1" firstCol="1" bandRow="1">
                <a:tableStyleId>{5C22544A-7EE6-4342-B048-85BDC9FD1C3A}</a:tableStyleId>
              </a:tblPr>
              <a:tblGrid>
                <a:gridCol w="1887093"/>
                <a:gridCol w="9240000"/>
              </a:tblGrid>
              <a:tr h="1892841">
                <a:tc>
                  <a:txBody>
                    <a:bodyPr/>
                    <a:lstStyle/>
                    <a:p>
                      <a:pPr marL="457200" algn="ctr">
                        <a:lnSpc>
                          <a:spcPct val="150000"/>
                        </a:lnSpc>
                        <a:spcAft>
                          <a:spcPts val="0"/>
                        </a:spcAft>
                      </a:pPr>
                      <a:r>
                        <a:rPr lang="zh-CN" sz="1800" kern="1200" dirty="0">
                          <a:solidFill>
                            <a:schemeClr val="tx1"/>
                          </a:solidFill>
                          <a:latin typeface="+mn-lt"/>
                          <a:ea typeface="+mn-ea"/>
                          <a:cs typeface="+mn-cs"/>
                        </a:rPr>
                        <a:t>瀑布开发模型定义</a:t>
                      </a:r>
                    </a:p>
                  </a:txBody>
                  <a:tcPr marL="62861" marR="62861" marT="0" marB="0" anchor="ctr"/>
                </a:tc>
                <a:tc>
                  <a:txBody>
                    <a:bodyPr/>
                    <a:lstStyle/>
                    <a:p>
                      <a:pPr marL="457200" algn="l">
                        <a:lnSpc>
                          <a:spcPct val="150000"/>
                        </a:lnSpc>
                        <a:spcAft>
                          <a:spcPts val="0"/>
                        </a:spcAft>
                      </a:pPr>
                      <a:r>
                        <a:rPr lang="zh-CN" sz="1800" b="1" kern="1200" dirty="0">
                          <a:solidFill>
                            <a:schemeClr val="bg1"/>
                          </a:solidFill>
                          <a:latin typeface="+mn-lt"/>
                          <a:ea typeface="+mn-ea"/>
                          <a:cs typeface="+mn-cs"/>
                        </a:rPr>
                        <a:t>将软件生命周期划分为制定计划、需求分析、软件设计、程序编写、软件测试和运行维护等六个基本活动，并且规定了自上而下、相互衔接的固定次序，如同瀑布流水，逐级下落。</a:t>
                      </a:r>
                    </a:p>
                  </a:txBody>
                  <a:tcPr marL="62861" marR="62861" marT="0" marB="0" anchor="ctr"/>
                </a:tc>
              </a:tr>
              <a:tr h="946420">
                <a:tc>
                  <a:txBody>
                    <a:bodyPr/>
                    <a:lstStyle/>
                    <a:p>
                      <a:pPr marL="457200" algn="ctr">
                        <a:lnSpc>
                          <a:spcPct val="150000"/>
                        </a:lnSpc>
                        <a:spcAft>
                          <a:spcPts val="0"/>
                        </a:spcAft>
                      </a:pPr>
                      <a:r>
                        <a:rPr lang="zh-CN" sz="1800" kern="1200" dirty="0">
                          <a:solidFill>
                            <a:schemeClr val="tx1"/>
                          </a:solidFill>
                          <a:latin typeface="+mn-lt"/>
                          <a:ea typeface="+mn-ea"/>
                          <a:cs typeface="+mn-cs"/>
                        </a:rPr>
                        <a:t>适用条件</a:t>
                      </a:r>
                    </a:p>
                  </a:txBody>
                  <a:tcPr marL="62861" marR="62861" marT="0" marB="0" anchor="ctr"/>
                </a:tc>
                <a:tc>
                  <a:txBody>
                    <a:bodyPr/>
                    <a:lstStyle/>
                    <a:p>
                      <a:pPr marL="457200" algn="l">
                        <a:lnSpc>
                          <a:spcPct val="150000"/>
                        </a:lnSpc>
                        <a:spcAft>
                          <a:spcPts val="0"/>
                        </a:spcAft>
                      </a:pPr>
                      <a:r>
                        <a:rPr lang="zh-CN" sz="1800" b="0" kern="1200" dirty="0">
                          <a:solidFill>
                            <a:schemeClr val="tx1"/>
                          </a:solidFill>
                          <a:latin typeface="+mn-lt"/>
                          <a:ea typeface="+mn-ea"/>
                          <a:cs typeface="+mn-cs"/>
                        </a:rPr>
                        <a:t>整体产品需求明确，需求变更概率较小，要求整体交付产品。</a:t>
                      </a:r>
                    </a:p>
                  </a:txBody>
                  <a:tcPr marL="62861" marR="62861" marT="0" marB="0" anchor="ctr"/>
                </a:tc>
              </a:tr>
              <a:tr h="1419630">
                <a:tc>
                  <a:txBody>
                    <a:bodyPr/>
                    <a:lstStyle/>
                    <a:p>
                      <a:pPr marL="457200" algn="ctr">
                        <a:lnSpc>
                          <a:spcPct val="150000"/>
                        </a:lnSpc>
                        <a:spcAft>
                          <a:spcPts val="0"/>
                        </a:spcAft>
                      </a:pPr>
                      <a:r>
                        <a:rPr lang="zh-CN" sz="1800" kern="1200" dirty="0">
                          <a:solidFill>
                            <a:schemeClr val="tx1"/>
                          </a:solidFill>
                          <a:latin typeface="+mn-lt"/>
                          <a:ea typeface="+mn-ea"/>
                          <a:cs typeface="+mn-cs"/>
                        </a:rPr>
                        <a:t>案例介绍</a:t>
                      </a:r>
                    </a:p>
                  </a:txBody>
                  <a:tcPr marL="62861" marR="62861" marT="0" marB="0" anchor="ctr"/>
                </a:tc>
                <a:tc>
                  <a:txBody>
                    <a:bodyPr/>
                    <a:lstStyle/>
                    <a:p>
                      <a:pPr marL="457200" algn="l">
                        <a:lnSpc>
                          <a:spcPct val="150000"/>
                        </a:lnSpc>
                        <a:spcAft>
                          <a:spcPts val="0"/>
                        </a:spcAft>
                      </a:pPr>
                      <a:r>
                        <a:rPr lang="en-US" sz="1800" b="0" kern="1200" dirty="0">
                          <a:solidFill>
                            <a:schemeClr val="tx1"/>
                          </a:solidFill>
                          <a:latin typeface="+mn-lt"/>
                          <a:ea typeface="+mn-ea"/>
                          <a:cs typeface="+mn-cs"/>
                        </a:rPr>
                        <a:t>2015</a:t>
                      </a:r>
                      <a:r>
                        <a:rPr lang="zh-CN" sz="1800" b="0" kern="1200" dirty="0">
                          <a:solidFill>
                            <a:schemeClr val="tx1"/>
                          </a:solidFill>
                          <a:latin typeface="+mn-lt"/>
                          <a:ea typeface="+mn-ea"/>
                          <a:cs typeface="+mn-cs"/>
                        </a:rPr>
                        <a:t>年</a:t>
                      </a:r>
                      <a:r>
                        <a:rPr lang="en-US" sz="1800" b="0" kern="1200" dirty="0">
                          <a:solidFill>
                            <a:schemeClr val="tx1"/>
                          </a:solidFill>
                          <a:latin typeface="+mn-lt"/>
                          <a:ea typeface="+mn-ea"/>
                          <a:cs typeface="+mn-cs"/>
                        </a:rPr>
                        <a:t>1</a:t>
                      </a:r>
                      <a:r>
                        <a:rPr lang="zh-CN" sz="1800" b="0" kern="1200" dirty="0">
                          <a:solidFill>
                            <a:schemeClr val="tx1"/>
                          </a:solidFill>
                          <a:latin typeface="+mn-lt"/>
                          <a:ea typeface="+mn-ea"/>
                          <a:cs typeface="+mn-cs"/>
                        </a:rPr>
                        <a:t>月</a:t>
                      </a:r>
                      <a:r>
                        <a:rPr lang="en-US" sz="1800" b="0" kern="1200" dirty="0">
                          <a:solidFill>
                            <a:schemeClr val="tx1"/>
                          </a:solidFill>
                          <a:latin typeface="+mn-lt"/>
                          <a:ea typeface="+mn-ea"/>
                          <a:cs typeface="+mn-cs"/>
                        </a:rPr>
                        <a:t>10</a:t>
                      </a:r>
                      <a:r>
                        <a:rPr lang="zh-CN" sz="1800" b="0" kern="1200" dirty="0">
                          <a:solidFill>
                            <a:schemeClr val="tx1"/>
                          </a:solidFill>
                          <a:latin typeface="+mn-lt"/>
                          <a:ea typeface="+mn-ea"/>
                          <a:cs typeface="+mn-cs"/>
                        </a:rPr>
                        <a:t>日郑州财经学校与我司签订了教学系统产品研发合同，合同中明确了产品功能框架及功能参数，并明确要求半年后整体交付验收。我司产品经理经过与校方进行详细需求调研后整理出了完整的《客户需求说明书》及产品原型并得到校方负责人的签字确认</a:t>
                      </a:r>
                    </a:p>
                  </a:txBody>
                  <a:tcPr marL="62861" marR="62861" marT="0" marB="0" anchor="ctr"/>
                </a:tc>
              </a:tr>
            </a:tbl>
          </a:graphicData>
        </a:graphic>
      </p:graphicFrame>
      <p:sp>
        <p:nvSpPr>
          <p:cNvPr id="26" name="文本占位符 21"/>
          <p:cNvSpPr>
            <a:spLocks noGrp="1"/>
          </p:cNvSpPr>
          <p:nvPr>
            <p:ph type="body" sz="quarter" idx="11"/>
          </p:nvPr>
        </p:nvSpPr>
        <p:spPr>
          <a:xfrm>
            <a:off x="3831101" y="1010506"/>
            <a:ext cx="2415464" cy="392845"/>
          </a:xfrm>
          <a:ln>
            <a:solidFill>
              <a:schemeClr val="bg1">
                <a:lumMod val="85000"/>
              </a:schemeClr>
            </a:solidFill>
          </a:ln>
        </p:spPr>
        <p:txBody>
          <a:bodyPr/>
          <a:lstStyle/>
          <a:p>
            <a:r>
              <a:rPr lang="en-US" altLang="zh-CN" dirty="0" smtClean="0"/>
              <a:t>1&gt;</a:t>
            </a:r>
            <a:r>
              <a:rPr lang="zh-CN" altLang="en-US" dirty="0" smtClean="0"/>
              <a:t>、瀑布开发模型</a:t>
            </a:r>
            <a:endParaRPr lang="zh-CN" altLang="en-US" dirty="0"/>
          </a:p>
        </p:txBody>
      </p:sp>
    </p:spTree>
    <p:extLst>
      <p:ext uri="{BB962C8B-B14F-4D97-AF65-F5344CB8AC3E}">
        <p14:creationId xmlns:p14="http://schemas.microsoft.com/office/powerpoint/2010/main" val="69446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bg/>
                                          </p:spTgt>
                                        </p:tgtEl>
                                        <p:attrNameLst>
                                          <p:attrName>style.visibility</p:attrName>
                                        </p:attrNameLst>
                                      </p:cBhvr>
                                      <p:to>
                                        <p:strVal val="visible"/>
                                      </p:to>
                                    </p:set>
                                    <p:animEffect transition="in" filter="wipe(left)">
                                      <p:cBhvr>
                                        <p:cTn id="7" dur="500"/>
                                        <p:tgtEl>
                                          <p:spTgt spid="2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立项澄清</a:t>
              </a:r>
              <a:endParaRPr lang="zh-CN" altLang="en-US" sz="2000" b="1" dirty="0">
                <a:solidFill>
                  <a:srgbClr val="3D3D3E"/>
                </a:solidFill>
                <a:latin typeface="微软雅黑" pitchFamily="34" charset="-122"/>
                <a:ea typeface="微软雅黑" pitchFamily="34" charset="-122"/>
              </a:endParaRPr>
            </a:p>
          </p:txBody>
        </p:sp>
      </p:grpSp>
      <p:graphicFrame>
        <p:nvGraphicFramePr>
          <p:cNvPr id="2" name="表格 1"/>
          <p:cNvGraphicFramePr>
            <a:graphicFrameLocks noGrp="1"/>
          </p:cNvGraphicFramePr>
          <p:nvPr>
            <p:extLst>
              <p:ext uri="{D42A27DB-BD31-4B8C-83A1-F6EECF244321}">
                <p14:modId xmlns:p14="http://schemas.microsoft.com/office/powerpoint/2010/main" val="1111869638"/>
              </p:ext>
            </p:extLst>
          </p:nvPr>
        </p:nvGraphicFramePr>
        <p:xfrm>
          <a:off x="758004" y="1481272"/>
          <a:ext cx="10976092" cy="4613795"/>
        </p:xfrm>
        <a:graphic>
          <a:graphicData uri="http://schemas.openxmlformats.org/drawingml/2006/table">
            <a:tbl>
              <a:tblPr firstRow="1" firstCol="1" bandRow="1">
                <a:tableStyleId>{5C22544A-7EE6-4342-B048-85BDC9FD1C3A}</a:tableStyleId>
              </a:tblPr>
              <a:tblGrid>
                <a:gridCol w="1861485"/>
                <a:gridCol w="9114607"/>
              </a:tblGrid>
              <a:tr h="1965936">
                <a:tc>
                  <a:txBody>
                    <a:bodyPr/>
                    <a:lstStyle/>
                    <a:p>
                      <a:pPr marL="457200" algn="l">
                        <a:lnSpc>
                          <a:spcPct val="150000"/>
                        </a:lnSpc>
                        <a:spcAft>
                          <a:spcPts val="0"/>
                        </a:spcAft>
                      </a:pPr>
                      <a:r>
                        <a:rPr lang="zh-CN" sz="1800" b="1" kern="1200" dirty="0">
                          <a:solidFill>
                            <a:schemeClr val="tx1"/>
                          </a:solidFill>
                          <a:latin typeface="+mn-lt"/>
                          <a:ea typeface="+mn-ea"/>
                          <a:cs typeface="+mn-cs"/>
                        </a:rPr>
                        <a:t>迭代开发模型定义</a:t>
                      </a:r>
                    </a:p>
                  </a:txBody>
                  <a:tcPr marL="59552" marR="59552" marT="0" marB="0" anchor="ctr"/>
                </a:tc>
                <a:tc>
                  <a:txBody>
                    <a:bodyPr/>
                    <a:lstStyle/>
                    <a:p>
                      <a:pPr marL="457200" algn="l">
                        <a:lnSpc>
                          <a:spcPct val="150000"/>
                        </a:lnSpc>
                        <a:spcAft>
                          <a:spcPts val="0"/>
                        </a:spcAft>
                      </a:pPr>
                      <a:r>
                        <a:rPr lang="zh-CN" sz="1800" b="1" kern="1200" dirty="0">
                          <a:solidFill>
                            <a:schemeClr val="bg1"/>
                          </a:solidFill>
                          <a:latin typeface="+mn-lt"/>
                          <a:ea typeface="+mn-ea"/>
                          <a:cs typeface="+mn-cs"/>
                        </a:rPr>
                        <a:t>整个开发工作被组织为一系列的短小的、固定长度（如</a:t>
                      </a:r>
                      <a:r>
                        <a:rPr lang="en-US" sz="1800" b="1" kern="1200" dirty="0">
                          <a:solidFill>
                            <a:schemeClr val="bg1"/>
                          </a:solidFill>
                          <a:latin typeface="+mn-lt"/>
                          <a:ea typeface="+mn-ea"/>
                          <a:cs typeface="+mn-cs"/>
                        </a:rPr>
                        <a:t>3</a:t>
                      </a:r>
                      <a:r>
                        <a:rPr lang="zh-CN" sz="1800" b="1" kern="1200" dirty="0">
                          <a:solidFill>
                            <a:schemeClr val="bg1"/>
                          </a:solidFill>
                          <a:latin typeface="+mn-lt"/>
                          <a:ea typeface="+mn-ea"/>
                          <a:cs typeface="+mn-cs"/>
                        </a:rPr>
                        <a:t>周）的小项目（版本），被称为一系列的迭代。每一次迭代都包括了制定计划、需求分析、设计、实现与测试。采用这种方法，开发工作可以在需求被完整地确定之前启动，并在一次迭代中完成系统的一部分功能或业务逻辑的开发工作。再通过客户的反馈来细化需求，并开始新一轮的迭代。</a:t>
                      </a:r>
                    </a:p>
                  </a:txBody>
                  <a:tcPr marL="59552" marR="59552" marT="0" marB="0" anchor="ctr"/>
                </a:tc>
              </a:tr>
              <a:tr h="910475">
                <a:tc>
                  <a:txBody>
                    <a:bodyPr/>
                    <a:lstStyle/>
                    <a:p>
                      <a:pPr marL="457200" algn="l">
                        <a:lnSpc>
                          <a:spcPct val="150000"/>
                        </a:lnSpc>
                        <a:spcAft>
                          <a:spcPts val="0"/>
                        </a:spcAft>
                      </a:pPr>
                      <a:r>
                        <a:rPr lang="zh-CN" sz="1800" b="1" kern="1200" dirty="0">
                          <a:solidFill>
                            <a:schemeClr val="tx1"/>
                          </a:solidFill>
                          <a:latin typeface="+mn-lt"/>
                          <a:ea typeface="+mn-ea"/>
                          <a:cs typeface="+mn-cs"/>
                        </a:rPr>
                        <a:t>适用条件</a:t>
                      </a:r>
                    </a:p>
                  </a:txBody>
                  <a:tcPr marL="59552" marR="59552" marT="0" marB="0" anchor="ctr"/>
                </a:tc>
                <a:tc>
                  <a:txBody>
                    <a:bodyPr/>
                    <a:lstStyle/>
                    <a:p>
                      <a:pPr marL="457200" algn="l">
                        <a:lnSpc>
                          <a:spcPct val="150000"/>
                        </a:lnSpc>
                        <a:spcAft>
                          <a:spcPts val="0"/>
                        </a:spcAft>
                      </a:pPr>
                      <a:r>
                        <a:rPr lang="zh-CN" sz="1800" b="0" kern="1200" dirty="0">
                          <a:solidFill>
                            <a:schemeClr val="tx1"/>
                          </a:solidFill>
                          <a:latin typeface="+mn-lt"/>
                          <a:ea typeface="+mn-ea"/>
                          <a:cs typeface="+mn-cs"/>
                        </a:rPr>
                        <a:t>整体产品需求不明确需要逐步清晰，需要根据不断明晰的需求完善功能</a:t>
                      </a:r>
                    </a:p>
                  </a:txBody>
                  <a:tcPr marL="59552" marR="59552" marT="0" marB="0" anchor="ctr"/>
                </a:tc>
              </a:tr>
              <a:tr h="1593331">
                <a:tc>
                  <a:txBody>
                    <a:bodyPr/>
                    <a:lstStyle/>
                    <a:p>
                      <a:pPr marL="457200" algn="l">
                        <a:lnSpc>
                          <a:spcPct val="150000"/>
                        </a:lnSpc>
                        <a:spcAft>
                          <a:spcPts val="0"/>
                        </a:spcAft>
                      </a:pPr>
                      <a:r>
                        <a:rPr lang="zh-CN" sz="1800" b="1" kern="1200" dirty="0">
                          <a:solidFill>
                            <a:schemeClr val="tx1"/>
                          </a:solidFill>
                          <a:latin typeface="+mn-lt"/>
                          <a:ea typeface="+mn-ea"/>
                          <a:cs typeface="+mn-cs"/>
                        </a:rPr>
                        <a:t>案例介绍</a:t>
                      </a:r>
                    </a:p>
                  </a:txBody>
                  <a:tcPr marL="59552" marR="59552" marT="0" marB="0" anchor="ctr"/>
                </a:tc>
                <a:tc>
                  <a:txBody>
                    <a:bodyPr/>
                    <a:lstStyle/>
                    <a:p>
                      <a:pPr marL="457200" algn="l">
                        <a:lnSpc>
                          <a:spcPct val="150000"/>
                        </a:lnSpc>
                        <a:spcAft>
                          <a:spcPts val="0"/>
                        </a:spcAft>
                      </a:pPr>
                      <a:r>
                        <a:rPr lang="en-US" sz="1800" b="0" kern="1200" dirty="0">
                          <a:solidFill>
                            <a:schemeClr val="tx1"/>
                          </a:solidFill>
                          <a:latin typeface="+mn-lt"/>
                          <a:ea typeface="+mn-ea"/>
                          <a:cs typeface="+mn-cs"/>
                        </a:rPr>
                        <a:t>2015</a:t>
                      </a:r>
                      <a:r>
                        <a:rPr lang="zh-CN" sz="1800" b="0" kern="1200" dirty="0">
                          <a:solidFill>
                            <a:schemeClr val="tx1"/>
                          </a:solidFill>
                          <a:latin typeface="+mn-lt"/>
                          <a:ea typeface="+mn-ea"/>
                          <a:cs typeface="+mn-cs"/>
                        </a:rPr>
                        <a:t>年</a:t>
                      </a:r>
                      <a:r>
                        <a:rPr lang="en-US" sz="1800" b="0" kern="1200" dirty="0">
                          <a:solidFill>
                            <a:schemeClr val="tx1"/>
                          </a:solidFill>
                          <a:latin typeface="+mn-lt"/>
                          <a:ea typeface="+mn-ea"/>
                          <a:cs typeface="+mn-cs"/>
                        </a:rPr>
                        <a:t>5</a:t>
                      </a:r>
                      <a:r>
                        <a:rPr lang="zh-CN" sz="1800" b="0" kern="1200" dirty="0">
                          <a:solidFill>
                            <a:schemeClr val="tx1"/>
                          </a:solidFill>
                          <a:latin typeface="+mn-lt"/>
                          <a:ea typeface="+mn-ea"/>
                          <a:cs typeface="+mn-cs"/>
                        </a:rPr>
                        <a:t>月</a:t>
                      </a:r>
                      <a:r>
                        <a:rPr lang="en-US" sz="1800" b="0" kern="1200" dirty="0">
                          <a:solidFill>
                            <a:schemeClr val="tx1"/>
                          </a:solidFill>
                          <a:latin typeface="+mn-lt"/>
                          <a:ea typeface="+mn-ea"/>
                          <a:cs typeface="+mn-cs"/>
                        </a:rPr>
                        <a:t>10</a:t>
                      </a:r>
                      <a:r>
                        <a:rPr lang="zh-CN" sz="1800" b="0" kern="1200" dirty="0">
                          <a:solidFill>
                            <a:schemeClr val="tx1"/>
                          </a:solidFill>
                          <a:latin typeface="+mn-lt"/>
                          <a:ea typeface="+mn-ea"/>
                          <a:cs typeface="+mn-cs"/>
                        </a:rPr>
                        <a:t>日中山沙溪学校与我司签订了智慧校园产品研发合同，合同中只明确了智慧校园所包含的各子系统但对于各子系统的具体功能及详细参数没有明确约定，但合同中明确了一年后要交付整个智慧校园产品包括其各子系统。基于合同情况，产品经理需在产品大框架明确的前提下与校方逐步进行详细需求澄清与确认。</a:t>
                      </a:r>
                    </a:p>
                  </a:txBody>
                  <a:tcPr marL="59552" marR="59552" marT="0" marB="0" anchor="ctr"/>
                </a:tc>
              </a:tr>
            </a:tbl>
          </a:graphicData>
        </a:graphic>
      </p:graphicFrame>
      <p:sp>
        <p:nvSpPr>
          <p:cNvPr id="14" name="矩形 13"/>
          <p:cNvSpPr/>
          <p:nvPr/>
        </p:nvSpPr>
        <p:spPr>
          <a:xfrm>
            <a:off x="641495" y="954061"/>
            <a:ext cx="1866217"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一</a:t>
            </a:r>
            <a:r>
              <a:rPr lang="en-US" altLang="zh-CN" b="1" dirty="0">
                <a:latin typeface="微软雅黑" panose="020B0503020204020204" pitchFamily="34" charset="-122"/>
                <a:ea typeface="微软雅黑" panose="020B0503020204020204" pitchFamily="34" charset="-122"/>
              </a:rPr>
              <a:t>.</a:t>
            </a:r>
            <a:r>
              <a:rPr lang="zh-CN" altLang="zh-CN" b="1" dirty="0" smtClean="0">
                <a:latin typeface="微软雅黑" panose="020B0503020204020204" pitchFamily="34" charset="-122"/>
                <a:ea typeface="微软雅黑" panose="020B0503020204020204" pitchFamily="34" charset="-122"/>
              </a:rPr>
              <a:t>研发</a:t>
            </a:r>
            <a:r>
              <a:rPr lang="zh-CN" altLang="zh-CN" b="1" dirty="0">
                <a:latin typeface="微软雅黑" panose="020B0503020204020204" pitchFamily="34" charset="-122"/>
                <a:ea typeface="微软雅黑" panose="020B0503020204020204" pitchFamily="34" charset="-122"/>
              </a:rPr>
              <a:t>模型选型</a:t>
            </a:r>
            <a:endParaRPr lang="zh-CN" altLang="en-US" b="1" dirty="0">
              <a:latin typeface="微软雅黑" panose="020B0503020204020204" pitchFamily="34" charset="-122"/>
              <a:ea typeface="微软雅黑" panose="020B0503020204020204" pitchFamily="34" charset="-122"/>
            </a:endParaRPr>
          </a:p>
        </p:txBody>
      </p:sp>
      <p:sp>
        <p:nvSpPr>
          <p:cNvPr id="15" name="文本占位符 21"/>
          <p:cNvSpPr>
            <a:spLocks noGrp="1"/>
          </p:cNvSpPr>
          <p:nvPr>
            <p:ph type="body" sz="quarter" idx="11"/>
          </p:nvPr>
        </p:nvSpPr>
        <p:spPr>
          <a:xfrm>
            <a:off x="3831100" y="954061"/>
            <a:ext cx="2635801" cy="392845"/>
          </a:xfrm>
          <a:ln>
            <a:solidFill>
              <a:schemeClr val="bg1">
                <a:lumMod val="75000"/>
              </a:schemeClr>
            </a:solidFill>
          </a:ln>
        </p:spPr>
        <p:txBody>
          <a:bodyPr/>
          <a:lstStyle/>
          <a:p>
            <a:r>
              <a:rPr lang="en-US" altLang="zh-CN" dirty="0" smtClean="0"/>
              <a:t>2&gt;</a:t>
            </a:r>
            <a:r>
              <a:rPr lang="zh-CN" altLang="en-US" dirty="0" smtClean="0"/>
              <a:t>、迭代开发模型</a:t>
            </a:r>
            <a:endParaRPr lang="zh-CN" altLang="en-US" dirty="0"/>
          </a:p>
        </p:txBody>
      </p:sp>
    </p:spTree>
    <p:extLst>
      <p:ext uri="{BB962C8B-B14F-4D97-AF65-F5344CB8AC3E}">
        <p14:creationId xmlns:p14="http://schemas.microsoft.com/office/powerpoint/2010/main" val="117951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wipe(left)">
                                      <p:cBhvr>
                                        <p:cTn id="7" dur="500"/>
                                        <p:tgtEl>
                                          <p:spTgt spid="1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 y="152366"/>
            <a:ext cx="3974506" cy="643325"/>
            <a:chOff x="3482972" y="1733740"/>
            <a:chExt cx="3974506" cy="643325"/>
          </a:xfrm>
        </p:grpSpPr>
        <p:sp>
          <p:nvSpPr>
            <p:cNvPr id="20" name="等腰三角形 19"/>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21" name="等腰三角形 20"/>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22"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23"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24"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25"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立项澄清</a:t>
              </a:r>
              <a:endParaRPr lang="zh-CN" altLang="en-US" sz="2000" b="1" dirty="0">
                <a:solidFill>
                  <a:srgbClr val="3D3D3E"/>
                </a:solidFill>
                <a:latin typeface="微软雅黑" pitchFamily="34" charset="-122"/>
                <a:ea typeface="微软雅黑" pitchFamily="34" charset="-122"/>
              </a:endParaRPr>
            </a:p>
          </p:txBody>
        </p:sp>
      </p:grpSp>
      <p:graphicFrame>
        <p:nvGraphicFramePr>
          <p:cNvPr id="2" name="表格 1"/>
          <p:cNvGraphicFramePr>
            <a:graphicFrameLocks noGrp="1"/>
          </p:cNvGraphicFramePr>
          <p:nvPr>
            <p:extLst>
              <p:ext uri="{D42A27DB-BD31-4B8C-83A1-F6EECF244321}">
                <p14:modId xmlns:p14="http://schemas.microsoft.com/office/powerpoint/2010/main" val="953987966"/>
              </p:ext>
            </p:extLst>
          </p:nvPr>
        </p:nvGraphicFramePr>
        <p:xfrm>
          <a:off x="545617" y="1359437"/>
          <a:ext cx="11231414" cy="4551298"/>
        </p:xfrm>
        <a:graphic>
          <a:graphicData uri="http://schemas.openxmlformats.org/drawingml/2006/table">
            <a:tbl>
              <a:tblPr firstRow="1" firstCol="1" bandRow="1">
                <a:tableStyleId>{5C22544A-7EE6-4342-B048-85BDC9FD1C3A}</a:tableStyleId>
              </a:tblPr>
              <a:tblGrid>
                <a:gridCol w="1904784"/>
                <a:gridCol w="9326630"/>
              </a:tblGrid>
              <a:tr h="1231262">
                <a:tc>
                  <a:txBody>
                    <a:bodyPr/>
                    <a:lstStyle/>
                    <a:p>
                      <a:pPr marL="457200" algn="l">
                        <a:lnSpc>
                          <a:spcPct val="150000"/>
                        </a:lnSpc>
                        <a:spcAft>
                          <a:spcPts val="0"/>
                        </a:spcAft>
                      </a:pPr>
                      <a:r>
                        <a:rPr lang="zh-CN" sz="1800" kern="1200" dirty="0">
                          <a:solidFill>
                            <a:schemeClr val="tx1"/>
                          </a:solidFill>
                          <a:latin typeface="+mn-lt"/>
                          <a:ea typeface="+mn-ea"/>
                          <a:cs typeface="+mn-cs"/>
                        </a:rPr>
                        <a:t>敏捷开发方法定义</a:t>
                      </a:r>
                    </a:p>
                  </a:txBody>
                  <a:tcPr marL="53881" marR="53881" marT="0" marB="0" anchor="ctr"/>
                </a:tc>
                <a:tc>
                  <a:txBody>
                    <a:bodyPr/>
                    <a:lstStyle/>
                    <a:p>
                      <a:pPr marL="457200" algn="just">
                        <a:lnSpc>
                          <a:spcPct val="150000"/>
                        </a:lnSpc>
                        <a:spcAft>
                          <a:spcPts val="0"/>
                        </a:spcAft>
                      </a:pPr>
                      <a:r>
                        <a:rPr lang="zh-CN" sz="1800" kern="1200" dirty="0">
                          <a:solidFill>
                            <a:schemeClr val="bg1"/>
                          </a:solidFill>
                          <a:latin typeface="+mn-lt"/>
                          <a:ea typeface="+mn-ea"/>
                          <a:cs typeface="+mn-cs"/>
                        </a:rPr>
                        <a:t>是一种应对需求快速变化的软件开发能力。更强调研发团队与客户或业务专家之间的紧密协作、面对面的沟通、频繁交付新的软件版本、紧凑而自我组织型的团队、能够很好地适应需求变化的代码编写和团队组织方法，也更注重人的作用。</a:t>
                      </a:r>
                    </a:p>
                  </a:txBody>
                  <a:tcPr marL="53881" marR="53881" marT="0" marB="0"/>
                </a:tc>
              </a:tr>
              <a:tr h="847978">
                <a:tc>
                  <a:txBody>
                    <a:bodyPr/>
                    <a:lstStyle/>
                    <a:p>
                      <a:pPr marL="457200" algn="l">
                        <a:lnSpc>
                          <a:spcPct val="150000"/>
                        </a:lnSpc>
                        <a:spcAft>
                          <a:spcPts val="0"/>
                        </a:spcAft>
                      </a:pPr>
                      <a:r>
                        <a:rPr lang="zh-CN" sz="1800" kern="1200" dirty="0">
                          <a:solidFill>
                            <a:schemeClr val="tx1"/>
                          </a:solidFill>
                          <a:latin typeface="+mn-lt"/>
                          <a:ea typeface="+mn-ea"/>
                          <a:cs typeface="+mn-cs"/>
                        </a:rPr>
                        <a:t>适用条件</a:t>
                      </a:r>
                    </a:p>
                  </a:txBody>
                  <a:tcPr marL="53881" marR="53881" marT="0" marB="0" anchor="ctr"/>
                </a:tc>
                <a:tc>
                  <a:txBody>
                    <a:bodyPr/>
                    <a:lstStyle/>
                    <a:p>
                      <a:pPr marL="457200" algn="just">
                        <a:lnSpc>
                          <a:spcPct val="150000"/>
                        </a:lnSpc>
                        <a:spcAft>
                          <a:spcPts val="0"/>
                        </a:spcAft>
                      </a:pPr>
                      <a:r>
                        <a:rPr lang="zh-CN" sz="1800" kern="1200" dirty="0">
                          <a:solidFill>
                            <a:schemeClr val="tx1"/>
                          </a:solidFill>
                          <a:latin typeface="+mn-lt"/>
                          <a:ea typeface="+mn-ea"/>
                          <a:cs typeface="+mn-cs"/>
                        </a:rPr>
                        <a:t>客户可以紧密配合项目团队甚至可以一起办公，及时给项目团队澄清需求和确认需求；客户要求分批交付；项目团队成员默契度高并高度自组织且可以集中办公。</a:t>
                      </a:r>
                    </a:p>
                  </a:txBody>
                  <a:tcPr marL="53881" marR="53881" marT="0" marB="0"/>
                </a:tc>
              </a:tr>
              <a:tr h="2023356">
                <a:tc>
                  <a:txBody>
                    <a:bodyPr/>
                    <a:lstStyle/>
                    <a:p>
                      <a:pPr marL="457200" algn="l">
                        <a:lnSpc>
                          <a:spcPct val="150000"/>
                        </a:lnSpc>
                        <a:spcAft>
                          <a:spcPts val="0"/>
                        </a:spcAft>
                      </a:pPr>
                      <a:r>
                        <a:rPr lang="zh-CN" sz="1800" kern="1200" dirty="0">
                          <a:solidFill>
                            <a:schemeClr val="tx1"/>
                          </a:solidFill>
                          <a:latin typeface="+mn-lt"/>
                          <a:ea typeface="+mn-ea"/>
                          <a:cs typeface="+mn-cs"/>
                        </a:rPr>
                        <a:t>案例介绍</a:t>
                      </a:r>
                    </a:p>
                  </a:txBody>
                  <a:tcPr marL="53881" marR="53881" marT="0" marB="0" anchor="ctr"/>
                </a:tc>
                <a:tc>
                  <a:txBody>
                    <a:bodyPr/>
                    <a:lstStyle/>
                    <a:p>
                      <a:pPr marL="457200" algn="just">
                        <a:lnSpc>
                          <a:spcPct val="150000"/>
                        </a:lnSpc>
                        <a:spcAft>
                          <a:spcPts val="0"/>
                        </a:spcAft>
                      </a:pPr>
                      <a:r>
                        <a:rPr lang="en-US" sz="1800" kern="1200" dirty="0">
                          <a:solidFill>
                            <a:schemeClr val="tx1"/>
                          </a:solidFill>
                          <a:latin typeface="+mn-lt"/>
                          <a:ea typeface="+mn-ea"/>
                          <a:cs typeface="+mn-cs"/>
                        </a:rPr>
                        <a:t>2016</a:t>
                      </a:r>
                      <a:r>
                        <a:rPr lang="zh-CN" sz="1800" kern="1200" dirty="0">
                          <a:solidFill>
                            <a:schemeClr val="tx1"/>
                          </a:solidFill>
                          <a:latin typeface="+mn-lt"/>
                          <a:ea typeface="+mn-ea"/>
                          <a:cs typeface="+mn-cs"/>
                        </a:rPr>
                        <a:t>年</a:t>
                      </a:r>
                      <a:r>
                        <a:rPr lang="en-US" sz="1800" kern="1200" dirty="0">
                          <a:solidFill>
                            <a:schemeClr val="tx1"/>
                          </a:solidFill>
                          <a:latin typeface="+mn-lt"/>
                          <a:ea typeface="+mn-ea"/>
                          <a:cs typeface="+mn-cs"/>
                        </a:rPr>
                        <a:t>10</a:t>
                      </a:r>
                      <a:r>
                        <a:rPr lang="zh-CN" sz="1800" kern="1200" dirty="0">
                          <a:solidFill>
                            <a:schemeClr val="tx1"/>
                          </a:solidFill>
                          <a:latin typeface="+mn-lt"/>
                          <a:ea typeface="+mn-ea"/>
                          <a:cs typeface="+mn-cs"/>
                        </a:rPr>
                        <a:t>月</a:t>
                      </a:r>
                      <a:r>
                        <a:rPr lang="en-US" sz="1800" kern="1200" dirty="0">
                          <a:solidFill>
                            <a:schemeClr val="tx1"/>
                          </a:solidFill>
                          <a:latin typeface="+mn-lt"/>
                          <a:ea typeface="+mn-ea"/>
                          <a:cs typeface="+mn-cs"/>
                        </a:rPr>
                        <a:t>10</a:t>
                      </a:r>
                      <a:r>
                        <a:rPr lang="zh-CN" sz="1800" kern="1200" dirty="0">
                          <a:solidFill>
                            <a:schemeClr val="tx1"/>
                          </a:solidFill>
                          <a:latin typeface="+mn-lt"/>
                          <a:ea typeface="+mn-ea"/>
                          <a:cs typeface="+mn-cs"/>
                        </a:rPr>
                        <a:t>日公司互联网事业部经过充分的市场调研后提出要重点推出在线学习平台，为了尽快推出产品上市，在线学习平台需要先发布一个版本并在以后的时间里持续并快速增加平台功能及资源以满足市场的实时需求。事业部产品经理作为客户代表可以与研发团队一起作战，实时澄清并确认需求。产品经理与研发对接人沟通后了解到研发测试团队都在同一楼层办公，人员相对稳定且团队曾经一起做过研发项目具备比较高的协同研发能力。</a:t>
                      </a:r>
                    </a:p>
                  </a:txBody>
                  <a:tcPr marL="53881" marR="53881" marT="0" marB="0"/>
                </a:tc>
              </a:tr>
            </a:tbl>
          </a:graphicData>
        </a:graphic>
      </p:graphicFrame>
      <p:sp>
        <p:nvSpPr>
          <p:cNvPr id="14" name="矩形 13"/>
          <p:cNvSpPr/>
          <p:nvPr/>
        </p:nvSpPr>
        <p:spPr>
          <a:xfrm>
            <a:off x="1126243" y="854908"/>
            <a:ext cx="1866217"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一</a:t>
            </a:r>
            <a:r>
              <a:rPr lang="en-US" altLang="zh-CN" b="1" dirty="0">
                <a:latin typeface="微软雅黑" panose="020B0503020204020204" pitchFamily="34" charset="-122"/>
                <a:ea typeface="微软雅黑" panose="020B0503020204020204" pitchFamily="34" charset="-122"/>
              </a:rPr>
              <a:t>.</a:t>
            </a:r>
            <a:r>
              <a:rPr lang="zh-CN" altLang="zh-CN" b="1" dirty="0" smtClean="0">
                <a:latin typeface="微软雅黑" panose="020B0503020204020204" pitchFamily="34" charset="-122"/>
                <a:ea typeface="微软雅黑" panose="020B0503020204020204" pitchFamily="34" charset="-122"/>
              </a:rPr>
              <a:t>研发</a:t>
            </a:r>
            <a:r>
              <a:rPr lang="zh-CN" altLang="zh-CN" b="1" dirty="0">
                <a:latin typeface="微软雅黑" panose="020B0503020204020204" pitchFamily="34" charset="-122"/>
                <a:ea typeface="微软雅黑" panose="020B0503020204020204" pitchFamily="34" charset="-122"/>
              </a:rPr>
              <a:t>模型选型</a:t>
            </a:r>
            <a:endParaRPr lang="zh-CN" altLang="en-US" b="1" dirty="0">
              <a:latin typeface="微软雅黑" panose="020B0503020204020204" pitchFamily="34" charset="-122"/>
              <a:ea typeface="微软雅黑" panose="020B0503020204020204" pitchFamily="34" charset="-122"/>
            </a:endParaRPr>
          </a:p>
        </p:txBody>
      </p:sp>
      <p:sp>
        <p:nvSpPr>
          <p:cNvPr id="15" name="文本占位符 21"/>
          <p:cNvSpPr>
            <a:spLocks noGrp="1"/>
          </p:cNvSpPr>
          <p:nvPr>
            <p:ph type="body" sz="quarter" idx="11"/>
          </p:nvPr>
        </p:nvSpPr>
        <p:spPr>
          <a:xfrm>
            <a:off x="3610760" y="832874"/>
            <a:ext cx="3208681" cy="392845"/>
          </a:xfrm>
          <a:ln>
            <a:solidFill>
              <a:schemeClr val="bg1">
                <a:lumMod val="85000"/>
              </a:schemeClr>
            </a:solidFill>
          </a:ln>
        </p:spPr>
        <p:txBody>
          <a:bodyPr/>
          <a:lstStyle/>
          <a:p>
            <a:r>
              <a:rPr lang="en-US" altLang="zh-CN" dirty="0" smtClean="0"/>
              <a:t>3&gt;</a:t>
            </a:r>
            <a:r>
              <a:rPr lang="zh-CN" altLang="en-US" dirty="0" smtClean="0"/>
              <a:t>、敏捷开发模型</a:t>
            </a:r>
            <a:endParaRPr lang="zh-CN" altLang="en-US" dirty="0"/>
          </a:p>
        </p:txBody>
      </p:sp>
    </p:spTree>
    <p:extLst>
      <p:ext uri="{BB962C8B-B14F-4D97-AF65-F5344CB8AC3E}">
        <p14:creationId xmlns:p14="http://schemas.microsoft.com/office/powerpoint/2010/main" val="117951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wipe(left)">
                                      <p:cBhvr>
                                        <p:cTn id="7" dur="500"/>
                                        <p:tgtEl>
                                          <p:spTgt spid="1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935745644"/>
              </p:ext>
            </p:extLst>
          </p:nvPr>
        </p:nvGraphicFramePr>
        <p:xfrm>
          <a:off x="1024569" y="2831343"/>
          <a:ext cx="10455006" cy="3018616"/>
        </p:xfrm>
        <a:graphic>
          <a:graphicData uri="http://schemas.openxmlformats.org/drawingml/2006/table">
            <a:tbl>
              <a:tblPr firstRow="1" firstCol="1" bandRow="1">
                <a:tableStyleId>{5C22544A-7EE6-4342-B048-85BDC9FD1C3A}</a:tableStyleId>
              </a:tblPr>
              <a:tblGrid>
                <a:gridCol w="2102849"/>
                <a:gridCol w="3278915"/>
                <a:gridCol w="1574666"/>
                <a:gridCol w="3498576"/>
              </a:tblGrid>
              <a:tr h="377327">
                <a:tc gridSpan="4">
                  <a:txBody>
                    <a:bodyPr/>
                    <a:lstStyle/>
                    <a:p>
                      <a:pPr algn="l">
                        <a:lnSpc>
                          <a:spcPct val="150000"/>
                        </a:lnSpc>
                        <a:spcAft>
                          <a:spcPts val="0"/>
                        </a:spcAft>
                      </a:pPr>
                      <a:r>
                        <a:rPr lang="zh-CN" sz="1400" dirty="0">
                          <a:effectLst/>
                        </a:rPr>
                        <a:t>（</a:t>
                      </a:r>
                      <a:r>
                        <a:rPr lang="en-US" sz="1400" dirty="0">
                          <a:effectLst/>
                        </a:rPr>
                        <a:t>1</a:t>
                      </a:r>
                      <a:r>
                        <a:rPr lang="zh-CN" sz="1400" dirty="0">
                          <a:effectLst/>
                        </a:rPr>
                        <a:t>）大型项目：项目从立项到发布的估算</a:t>
                      </a:r>
                      <a:r>
                        <a:rPr lang="en-US" sz="1400" dirty="0">
                          <a:effectLst/>
                        </a:rPr>
                        <a:t>/</a:t>
                      </a:r>
                      <a:r>
                        <a:rPr lang="zh-CN" sz="1400" dirty="0">
                          <a:effectLst/>
                        </a:rPr>
                        <a:t>计划工作量大于</a:t>
                      </a:r>
                      <a:r>
                        <a:rPr lang="en-US" sz="1400" dirty="0">
                          <a:effectLst/>
                        </a:rPr>
                        <a:t>40</a:t>
                      </a:r>
                      <a:r>
                        <a:rPr lang="zh-CN" sz="1400" dirty="0">
                          <a:effectLst/>
                        </a:rPr>
                        <a:t>人月</a:t>
                      </a:r>
                      <a:endParaRPr lang="zh-CN" sz="1400" dirty="0">
                        <a:effectLst/>
                        <a:latin typeface="Times New Roman"/>
                        <a:ea typeface="宋体"/>
                      </a:endParaRPr>
                    </a:p>
                  </a:txBody>
                  <a:tcPr marL="27597" marR="27597"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7327">
                <a:tc>
                  <a:txBody>
                    <a:bodyPr/>
                    <a:lstStyle/>
                    <a:p>
                      <a:pPr algn="ctr">
                        <a:lnSpc>
                          <a:spcPct val="150000"/>
                        </a:lnSpc>
                        <a:spcAft>
                          <a:spcPts val="0"/>
                        </a:spcAft>
                      </a:pPr>
                      <a:r>
                        <a:rPr lang="zh-CN" sz="1400">
                          <a:effectLst/>
                        </a:rPr>
                        <a:t>活动名称</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活动输出件</a:t>
                      </a:r>
                      <a:endParaRPr lang="zh-CN" sz="1400" b="1"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主导角色</a:t>
                      </a:r>
                      <a:endParaRPr lang="zh-CN" sz="1400" b="1"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主要支持角色</a:t>
                      </a:r>
                      <a:endParaRPr lang="zh-CN" sz="1400" b="1" dirty="0">
                        <a:effectLst/>
                        <a:latin typeface="Times New Roman"/>
                        <a:ea typeface="宋体"/>
                      </a:endParaRPr>
                    </a:p>
                  </a:txBody>
                  <a:tcPr marL="27597" marR="27597" marT="0" marB="0" anchor="ctr"/>
                </a:tc>
              </a:tr>
              <a:tr h="377327">
                <a:tc>
                  <a:txBody>
                    <a:bodyPr/>
                    <a:lstStyle/>
                    <a:p>
                      <a:pPr algn="ctr">
                        <a:lnSpc>
                          <a:spcPct val="150000"/>
                        </a:lnSpc>
                        <a:spcAft>
                          <a:spcPts val="0"/>
                        </a:spcAft>
                      </a:pPr>
                      <a:r>
                        <a:rPr lang="zh-CN" sz="1400" dirty="0">
                          <a:effectLst/>
                        </a:rPr>
                        <a:t>技术预研</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《技术预研报告》</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研发技术骨干</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技术部门领导</a:t>
                      </a:r>
                      <a:endParaRPr lang="zh-CN" sz="1400" dirty="0">
                        <a:effectLst/>
                        <a:latin typeface="Times New Roman"/>
                        <a:ea typeface="宋体"/>
                      </a:endParaRPr>
                    </a:p>
                  </a:txBody>
                  <a:tcPr marL="27597" marR="27597" marT="0" marB="0" anchor="ctr"/>
                </a:tc>
              </a:tr>
              <a:tr h="377327">
                <a:tc>
                  <a:txBody>
                    <a:bodyPr/>
                    <a:lstStyle/>
                    <a:p>
                      <a:pPr algn="ctr">
                        <a:lnSpc>
                          <a:spcPct val="150000"/>
                        </a:lnSpc>
                        <a:spcAft>
                          <a:spcPts val="0"/>
                        </a:spcAft>
                      </a:pPr>
                      <a:r>
                        <a:rPr lang="zh-CN" sz="1400" dirty="0">
                          <a:effectLst/>
                        </a:rPr>
                        <a:t>组织产品可行性评估</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《产品可行性分析报告》</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产品经理</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研发技术与测试骨干、公司决策层</a:t>
                      </a:r>
                      <a:endParaRPr lang="zh-CN" sz="1400">
                        <a:effectLst/>
                        <a:latin typeface="Times New Roman"/>
                        <a:ea typeface="宋体"/>
                      </a:endParaRPr>
                    </a:p>
                  </a:txBody>
                  <a:tcPr marL="27597" marR="27597" marT="0" marB="0" anchor="ctr"/>
                </a:tc>
              </a:tr>
              <a:tr h="754654">
                <a:tc>
                  <a:txBody>
                    <a:bodyPr/>
                    <a:lstStyle/>
                    <a:p>
                      <a:pPr algn="ctr">
                        <a:lnSpc>
                          <a:spcPct val="150000"/>
                        </a:lnSpc>
                        <a:spcAft>
                          <a:spcPts val="0"/>
                        </a:spcAft>
                      </a:pPr>
                      <a:r>
                        <a:rPr lang="zh-CN" sz="1400" dirty="0">
                          <a:effectLst/>
                        </a:rPr>
                        <a:t>客户需求分析与评审</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《客户需求列表》、《客户需求说明书》、需求原型</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产品经理</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研发技术与测试骨干</a:t>
                      </a:r>
                      <a:endParaRPr lang="zh-CN" sz="1400">
                        <a:effectLst/>
                        <a:latin typeface="Times New Roman"/>
                        <a:ea typeface="宋体"/>
                      </a:endParaRPr>
                    </a:p>
                  </a:txBody>
                  <a:tcPr marL="27597" marR="27597" marT="0" marB="0" anchor="ctr"/>
                </a:tc>
              </a:tr>
              <a:tr h="377327">
                <a:tc>
                  <a:txBody>
                    <a:bodyPr/>
                    <a:lstStyle/>
                    <a:p>
                      <a:pPr algn="ctr">
                        <a:lnSpc>
                          <a:spcPct val="150000"/>
                        </a:lnSpc>
                        <a:spcAft>
                          <a:spcPts val="0"/>
                        </a:spcAft>
                      </a:pPr>
                      <a:r>
                        <a:rPr lang="zh-CN" sz="1400" dirty="0">
                          <a:effectLst/>
                        </a:rPr>
                        <a:t>项目预估算</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《项目估算表》</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项目经理</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研发技术预测试骨干</a:t>
                      </a:r>
                      <a:endParaRPr lang="zh-CN" sz="1400">
                        <a:effectLst/>
                        <a:latin typeface="Times New Roman"/>
                        <a:ea typeface="宋体"/>
                      </a:endParaRPr>
                    </a:p>
                  </a:txBody>
                  <a:tcPr marL="27597" marR="27597" marT="0" marB="0" anchor="ctr"/>
                </a:tc>
              </a:tr>
              <a:tr h="377327">
                <a:tc>
                  <a:txBody>
                    <a:bodyPr/>
                    <a:lstStyle/>
                    <a:p>
                      <a:pPr algn="ctr">
                        <a:lnSpc>
                          <a:spcPct val="150000"/>
                        </a:lnSpc>
                        <a:spcAft>
                          <a:spcPts val="0"/>
                        </a:spcAft>
                      </a:pPr>
                      <a:r>
                        <a:rPr lang="zh-CN" sz="1400">
                          <a:effectLst/>
                        </a:rPr>
                        <a:t>项目立项</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立项审批表（电子流）</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项目经理</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产品经理、公司决策层</a:t>
                      </a:r>
                      <a:endParaRPr lang="zh-CN" sz="1400" dirty="0">
                        <a:effectLst/>
                        <a:latin typeface="Times New Roman"/>
                        <a:ea typeface="宋体"/>
                      </a:endParaRPr>
                    </a:p>
                  </a:txBody>
                  <a:tcPr marL="27597" marR="27597" marT="0" marB="0" anchor="ctr"/>
                </a:tc>
              </a:tr>
            </a:tbl>
          </a:graphicData>
        </a:graphic>
      </p:graphicFrame>
      <p:sp>
        <p:nvSpPr>
          <p:cNvPr id="4" name="矩形 3"/>
          <p:cNvSpPr/>
          <p:nvPr/>
        </p:nvSpPr>
        <p:spPr>
          <a:xfrm>
            <a:off x="1031888" y="1454859"/>
            <a:ext cx="10205315" cy="1200329"/>
          </a:xfrm>
          <a:prstGeom prst="rect">
            <a:avLst/>
          </a:prstGeom>
        </p:spPr>
        <p:txBody>
          <a:bodyPr wrap="square">
            <a:spAutoFit/>
          </a:bodyPr>
          <a:lstStyle/>
          <a:p>
            <a:r>
              <a:rPr lang="zh-CN" altLang="zh-CN" dirty="0"/>
              <a:t>目前研发体系的项目类型有五种，分别是大型项目、普通项目、微型项目、任务型项目、客户紧急问题修复。对于客户紧急问题修复的情况，研发管理中心在项目管理工具上单独配置了“客户紧急问题修复”模块，产品经理可以直接在工具上提出要修复的客户问题，经过测试人员定位分析后给到研发人员进行修复，经测试验证及产品经理验收后即可发布更新版本给客户。</a:t>
            </a:r>
          </a:p>
        </p:txBody>
      </p:sp>
      <p:grpSp>
        <p:nvGrpSpPr>
          <p:cNvPr id="5" name="组合 4"/>
          <p:cNvGrpSpPr/>
          <p:nvPr/>
        </p:nvGrpSpPr>
        <p:grpSpPr>
          <a:xfrm>
            <a:off x="-3" y="152366"/>
            <a:ext cx="3974506" cy="643325"/>
            <a:chOff x="3482972" y="1733740"/>
            <a:chExt cx="3974506" cy="643325"/>
          </a:xfrm>
        </p:grpSpPr>
        <p:sp>
          <p:nvSpPr>
            <p:cNvPr id="6" name="等腰三角形 5"/>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7" name="等腰三角形 6"/>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8"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9"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10"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11"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立项澄清</a:t>
              </a:r>
              <a:endParaRPr lang="zh-CN" altLang="en-US" sz="2000" b="1" dirty="0">
                <a:solidFill>
                  <a:srgbClr val="3D3D3E"/>
                </a:solidFill>
                <a:latin typeface="微软雅黑" pitchFamily="34" charset="-122"/>
                <a:ea typeface="微软雅黑" pitchFamily="34" charset="-122"/>
              </a:endParaRPr>
            </a:p>
          </p:txBody>
        </p:sp>
      </p:grpSp>
      <p:sp>
        <p:nvSpPr>
          <p:cNvPr id="14" name="文本占位符 1"/>
          <p:cNvSpPr>
            <a:spLocks noGrp="1"/>
          </p:cNvSpPr>
          <p:nvPr>
            <p:ph type="body" sz="quarter" idx="11"/>
          </p:nvPr>
        </p:nvSpPr>
        <p:spPr>
          <a:xfrm>
            <a:off x="1031888" y="987112"/>
            <a:ext cx="10851748" cy="348189"/>
          </a:xfrm>
        </p:spPr>
        <p:txBody>
          <a:bodyPr/>
          <a:lstStyle/>
          <a:p>
            <a:r>
              <a:rPr lang="zh-CN" altLang="en-US" dirty="0" smtClean="0"/>
              <a:t>二</a:t>
            </a:r>
            <a:r>
              <a:rPr lang="en-US" altLang="zh-CN" dirty="0" smtClean="0"/>
              <a:t>. </a:t>
            </a:r>
            <a:r>
              <a:rPr lang="zh-CN" altLang="zh-CN" dirty="0" smtClean="0"/>
              <a:t>项目</a:t>
            </a:r>
            <a:r>
              <a:rPr lang="zh-CN" altLang="zh-CN" dirty="0"/>
              <a:t>立项</a:t>
            </a:r>
            <a:r>
              <a:rPr lang="zh-CN" altLang="zh-CN" dirty="0" smtClean="0"/>
              <a:t>类型</a:t>
            </a:r>
            <a:r>
              <a:rPr lang="en-US" altLang="zh-CN" dirty="0" smtClean="0"/>
              <a:t>-</a:t>
            </a:r>
            <a:r>
              <a:rPr lang="zh-CN" altLang="zh-CN" dirty="0" smtClean="0"/>
              <a:t>选型</a:t>
            </a:r>
            <a:r>
              <a:rPr lang="en-US" altLang="zh-CN" dirty="0" smtClean="0"/>
              <a:t>      </a:t>
            </a:r>
            <a:endParaRPr lang="zh-CN" altLang="en-US" dirty="0"/>
          </a:p>
        </p:txBody>
      </p:sp>
      <p:sp>
        <p:nvSpPr>
          <p:cNvPr id="12" name="文本占位符 21"/>
          <p:cNvSpPr txBox="1">
            <a:spLocks/>
          </p:cNvSpPr>
          <p:nvPr/>
        </p:nvSpPr>
        <p:spPr>
          <a:xfrm>
            <a:off x="4326866" y="954061"/>
            <a:ext cx="1423940" cy="392845"/>
          </a:xfrm>
          <a:prstGeom prst="rect">
            <a:avLst/>
          </a:prstGeom>
          <a:ln>
            <a:solidFill>
              <a:schemeClr val="bg1">
                <a:lumMod val="75000"/>
              </a:schemeClr>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lang="zh-CN" altLang="en-US" sz="2000" b="1" kern="1200" dirty="0" smtClean="0">
                <a:solidFill>
                  <a:srgbClr val="EF9C07"/>
                </a:solidFill>
                <a:latin typeface="微软雅黑" panose="020B0503020204020204" pitchFamily="34" charset="-122"/>
                <a:ea typeface="微软雅黑" panose="020B0503020204020204" pitchFamily="34" charset="-122"/>
                <a:cs typeface="+mn-cs"/>
              </a:defRPr>
            </a:lvl1pPr>
            <a:lvl2pPr marL="534327" indent="0" algn="l" defTabSz="914400" rtl="0" eaLnBrk="1" latinLnBrk="0" hangingPunct="1">
              <a:lnSpc>
                <a:spcPct val="90000"/>
              </a:lnSpc>
              <a:spcBef>
                <a:spcPts val="500"/>
              </a:spcBef>
              <a:buFont typeface="Arial" panose="020B0604020202020204" pitchFamily="34" charset="0"/>
              <a:buNone/>
              <a:defRPr sz="1731" b="1" kern="1200">
                <a:solidFill>
                  <a:srgbClr val="E74E09"/>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dirty="0" smtClean="0"/>
              <a:t>大型项目</a:t>
            </a:r>
            <a:endParaRPr lang="zh-CN" altLang="en-US" dirty="0"/>
          </a:p>
        </p:txBody>
      </p:sp>
    </p:spTree>
    <p:extLst>
      <p:ext uri="{BB962C8B-B14F-4D97-AF65-F5344CB8AC3E}">
        <p14:creationId xmlns:p14="http://schemas.microsoft.com/office/powerpoint/2010/main" val="219543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wipe(left)">
                                      <p:cBhvr>
                                        <p:cTn id="7" dur="500"/>
                                        <p:tgtEl>
                                          <p:spTgt spid="1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902105" y="1000077"/>
            <a:ext cx="10851748" cy="348189"/>
          </a:xfrm>
        </p:spPr>
        <p:txBody>
          <a:bodyPr/>
          <a:lstStyle/>
          <a:p>
            <a:r>
              <a:rPr lang="zh-CN" altLang="en-US" dirty="0" smtClean="0"/>
              <a:t>二</a:t>
            </a:r>
            <a:r>
              <a:rPr lang="en-US" altLang="zh-CN" dirty="0" smtClean="0"/>
              <a:t>. </a:t>
            </a:r>
            <a:r>
              <a:rPr lang="zh-CN" altLang="zh-CN" dirty="0" smtClean="0"/>
              <a:t>项目</a:t>
            </a:r>
            <a:r>
              <a:rPr lang="zh-CN" altLang="zh-CN" dirty="0"/>
              <a:t>立项类型选型</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069961594"/>
              </p:ext>
            </p:extLst>
          </p:nvPr>
        </p:nvGraphicFramePr>
        <p:xfrm>
          <a:off x="1050277" y="1545158"/>
          <a:ext cx="10455006" cy="2880360"/>
        </p:xfrm>
        <a:graphic>
          <a:graphicData uri="http://schemas.openxmlformats.org/drawingml/2006/table">
            <a:tbl>
              <a:tblPr firstRow="1" firstCol="1" bandRow="1">
                <a:tableStyleId>{5C22544A-7EE6-4342-B048-85BDC9FD1C3A}</a:tableStyleId>
              </a:tblPr>
              <a:tblGrid>
                <a:gridCol w="2102849"/>
                <a:gridCol w="3278915"/>
                <a:gridCol w="1574666"/>
                <a:gridCol w="3498576"/>
              </a:tblGrid>
              <a:tr h="491511">
                <a:tc gridSpan="4">
                  <a:txBody>
                    <a:bodyPr/>
                    <a:lstStyle/>
                    <a:p>
                      <a:pPr algn="l">
                        <a:lnSpc>
                          <a:spcPct val="150000"/>
                        </a:lnSpc>
                        <a:spcAft>
                          <a:spcPts val="0"/>
                        </a:spcAft>
                      </a:pPr>
                      <a:r>
                        <a:rPr lang="zh-CN" sz="1400" dirty="0">
                          <a:effectLst/>
                        </a:rPr>
                        <a:t>（</a:t>
                      </a:r>
                      <a:r>
                        <a:rPr lang="en-US" sz="1400" dirty="0">
                          <a:effectLst/>
                        </a:rPr>
                        <a:t>2</a:t>
                      </a:r>
                      <a:r>
                        <a:rPr lang="zh-CN" sz="1400" dirty="0">
                          <a:effectLst/>
                        </a:rPr>
                        <a:t>）普通项目：</a:t>
                      </a:r>
                    </a:p>
                    <a:p>
                      <a:pPr algn="l">
                        <a:lnSpc>
                          <a:spcPct val="150000"/>
                        </a:lnSpc>
                        <a:spcAft>
                          <a:spcPts val="0"/>
                        </a:spcAft>
                      </a:pPr>
                      <a:r>
                        <a:rPr lang="zh-CN" sz="1400" dirty="0">
                          <a:effectLst/>
                        </a:rPr>
                        <a:t>项目从立项到发布的估算</a:t>
                      </a:r>
                      <a:r>
                        <a:rPr lang="en-US" sz="1400" dirty="0">
                          <a:effectLst/>
                        </a:rPr>
                        <a:t>/</a:t>
                      </a:r>
                      <a:r>
                        <a:rPr lang="zh-CN" sz="1400" dirty="0">
                          <a:effectLst/>
                        </a:rPr>
                        <a:t>计划工作量在</a:t>
                      </a:r>
                      <a:r>
                        <a:rPr lang="en-US" sz="1400" dirty="0">
                          <a:effectLst/>
                        </a:rPr>
                        <a:t>10-40</a:t>
                      </a:r>
                      <a:r>
                        <a:rPr lang="zh-CN" sz="1400" dirty="0">
                          <a:effectLst/>
                        </a:rPr>
                        <a:t>人月之间（含</a:t>
                      </a:r>
                      <a:r>
                        <a:rPr lang="en-US" sz="1400" dirty="0">
                          <a:effectLst/>
                        </a:rPr>
                        <a:t>40</a:t>
                      </a:r>
                      <a:r>
                        <a:rPr lang="zh-CN" sz="1400" dirty="0">
                          <a:effectLst/>
                        </a:rPr>
                        <a:t>人月）</a:t>
                      </a:r>
                      <a:endParaRPr lang="zh-CN" sz="1400" dirty="0">
                        <a:effectLst/>
                        <a:latin typeface="Times New Roman"/>
                        <a:ea typeface="宋体"/>
                      </a:endParaRPr>
                    </a:p>
                  </a:txBody>
                  <a:tcPr marL="27597" marR="27597"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5756">
                <a:tc>
                  <a:txBody>
                    <a:bodyPr/>
                    <a:lstStyle/>
                    <a:p>
                      <a:pPr algn="ctr">
                        <a:lnSpc>
                          <a:spcPct val="150000"/>
                        </a:lnSpc>
                        <a:spcAft>
                          <a:spcPts val="0"/>
                        </a:spcAft>
                      </a:pPr>
                      <a:r>
                        <a:rPr lang="zh-CN" sz="1400" dirty="0">
                          <a:effectLst/>
                        </a:rPr>
                        <a:t>活动名称</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活动输出件</a:t>
                      </a:r>
                      <a:endParaRPr lang="zh-CN" sz="1400" b="1"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主导角色</a:t>
                      </a:r>
                      <a:endParaRPr lang="zh-CN" sz="1400" b="1"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b="1" dirty="0">
                          <a:effectLst/>
                        </a:rPr>
                        <a:t>主要支持角色</a:t>
                      </a:r>
                      <a:endParaRPr lang="zh-CN" sz="1400" b="1" dirty="0">
                        <a:effectLst/>
                        <a:latin typeface="Times New Roman"/>
                        <a:ea typeface="宋体"/>
                      </a:endParaRPr>
                    </a:p>
                  </a:txBody>
                  <a:tcPr marL="27597" marR="27597" marT="0" marB="0" anchor="ctr"/>
                </a:tc>
              </a:tr>
              <a:tr h="491511">
                <a:tc>
                  <a:txBody>
                    <a:bodyPr/>
                    <a:lstStyle/>
                    <a:p>
                      <a:pPr algn="ctr">
                        <a:lnSpc>
                          <a:spcPct val="150000"/>
                        </a:lnSpc>
                        <a:spcAft>
                          <a:spcPts val="0"/>
                        </a:spcAft>
                      </a:pPr>
                      <a:r>
                        <a:rPr lang="zh-CN" sz="1400" dirty="0">
                          <a:effectLst/>
                        </a:rPr>
                        <a:t>组织产品可行性评估</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《客户需求列表》、《产品可行性分析报告》</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产品经理</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研发技术与测试骨干、公司决策层</a:t>
                      </a:r>
                      <a:endParaRPr lang="zh-CN" sz="1400">
                        <a:effectLst/>
                        <a:latin typeface="Times New Roman"/>
                        <a:ea typeface="宋体"/>
                      </a:endParaRPr>
                    </a:p>
                  </a:txBody>
                  <a:tcPr marL="27597" marR="27597" marT="0" marB="0" anchor="ctr"/>
                </a:tc>
              </a:tr>
              <a:tr h="491511">
                <a:tc>
                  <a:txBody>
                    <a:bodyPr/>
                    <a:lstStyle/>
                    <a:p>
                      <a:pPr algn="ctr">
                        <a:lnSpc>
                          <a:spcPct val="150000"/>
                        </a:lnSpc>
                        <a:spcAft>
                          <a:spcPts val="0"/>
                        </a:spcAft>
                      </a:pPr>
                      <a:r>
                        <a:rPr lang="zh-CN" sz="1400" dirty="0">
                          <a:effectLst/>
                        </a:rPr>
                        <a:t>客户需求分析与评审</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《客户需求列表》、《客户需求说明书》、需求原型</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产品经理</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研发技术与测试骨干</a:t>
                      </a:r>
                      <a:endParaRPr lang="zh-CN" sz="1400">
                        <a:effectLst/>
                        <a:latin typeface="Times New Roman"/>
                        <a:ea typeface="宋体"/>
                      </a:endParaRPr>
                    </a:p>
                  </a:txBody>
                  <a:tcPr marL="27597" marR="27597" marT="0" marB="0" anchor="ctr"/>
                </a:tc>
              </a:tr>
              <a:tr h="245756">
                <a:tc>
                  <a:txBody>
                    <a:bodyPr/>
                    <a:lstStyle/>
                    <a:p>
                      <a:pPr algn="ctr">
                        <a:lnSpc>
                          <a:spcPct val="150000"/>
                        </a:lnSpc>
                        <a:spcAft>
                          <a:spcPts val="0"/>
                        </a:spcAft>
                      </a:pPr>
                      <a:r>
                        <a:rPr lang="zh-CN" sz="1400" dirty="0">
                          <a:effectLst/>
                        </a:rPr>
                        <a:t>项目预估算</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《项目估算表》</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项目经理</a:t>
                      </a:r>
                      <a:endParaRPr lang="zh-CN" sz="1400">
                        <a:effectLst/>
                        <a:latin typeface="Times New Roman"/>
                        <a:ea typeface="宋体"/>
                      </a:endParaRPr>
                    </a:p>
                  </a:txBody>
                  <a:tcPr marL="27597" marR="27597" marT="0" marB="0" anchor="ctr"/>
                </a:tc>
                <a:tc>
                  <a:txBody>
                    <a:bodyPr/>
                    <a:lstStyle/>
                    <a:p>
                      <a:pPr algn="ctr">
                        <a:lnSpc>
                          <a:spcPct val="150000"/>
                        </a:lnSpc>
                        <a:spcAft>
                          <a:spcPts val="0"/>
                        </a:spcAft>
                      </a:pPr>
                      <a:r>
                        <a:rPr lang="zh-CN" sz="1400">
                          <a:effectLst/>
                        </a:rPr>
                        <a:t>研发技术预测试骨干</a:t>
                      </a:r>
                      <a:endParaRPr lang="zh-CN" sz="1400">
                        <a:effectLst/>
                        <a:latin typeface="Times New Roman"/>
                        <a:ea typeface="宋体"/>
                      </a:endParaRPr>
                    </a:p>
                  </a:txBody>
                  <a:tcPr marL="27597" marR="27597" marT="0" marB="0" anchor="ctr"/>
                </a:tc>
              </a:tr>
              <a:tr h="245756">
                <a:tc>
                  <a:txBody>
                    <a:bodyPr/>
                    <a:lstStyle/>
                    <a:p>
                      <a:pPr algn="ctr">
                        <a:lnSpc>
                          <a:spcPct val="150000"/>
                        </a:lnSpc>
                        <a:spcAft>
                          <a:spcPts val="0"/>
                        </a:spcAft>
                      </a:pPr>
                      <a:r>
                        <a:rPr lang="zh-CN" sz="1400" dirty="0">
                          <a:effectLst/>
                        </a:rPr>
                        <a:t>项目立项</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立项审批表（电子流）</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项目经理</a:t>
                      </a:r>
                      <a:endParaRPr lang="zh-CN" sz="1400" dirty="0">
                        <a:effectLst/>
                        <a:latin typeface="Times New Roman"/>
                        <a:ea typeface="宋体"/>
                      </a:endParaRPr>
                    </a:p>
                  </a:txBody>
                  <a:tcPr marL="27597" marR="27597" marT="0" marB="0" anchor="ctr"/>
                </a:tc>
                <a:tc>
                  <a:txBody>
                    <a:bodyPr/>
                    <a:lstStyle/>
                    <a:p>
                      <a:pPr algn="ctr">
                        <a:lnSpc>
                          <a:spcPct val="150000"/>
                        </a:lnSpc>
                        <a:spcAft>
                          <a:spcPts val="0"/>
                        </a:spcAft>
                      </a:pPr>
                      <a:r>
                        <a:rPr lang="zh-CN" sz="1400" dirty="0">
                          <a:effectLst/>
                        </a:rPr>
                        <a:t>产品经理、公司决策层</a:t>
                      </a:r>
                      <a:endParaRPr lang="zh-CN" sz="1400" dirty="0">
                        <a:effectLst/>
                        <a:latin typeface="Times New Roman"/>
                        <a:ea typeface="宋体"/>
                      </a:endParaRPr>
                    </a:p>
                  </a:txBody>
                  <a:tcPr marL="27597" marR="27597" marT="0" marB="0" anchor="ctr"/>
                </a:tc>
              </a:tr>
            </a:tbl>
          </a:graphicData>
        </a:graphic>
      </p:graphicFrame>
      <p:grpSp>
        <p:nvGrpSpPr>
          <p:cNvPr id="8" name="组合 7"/>
          <p:cNvGrpSpPr/>
          <p:nvPr/>
        </p:nvGrpSpPr>
        <p:grpSpPr>
          <a:xfrm>
            <a:off x="-3" y="152366"/>
            <a:ext cx="3974506" cy="643325"/>
            <a:chOff x="3482972" y="1733740"/>
            <a:chExt cx="3974506" cy="643325"/>
          </a:xfrm>
        </p:grpSpPr>
        <p:sp>
          <p:nvSpPr>
            <p:cNvPr id="9" name="等腰三角形 8"/>
            <p:cNvSpPr/>
            <p:nvPr/>
          </p:nvSpPr>
          <p:spPr>
            <a:xfrm flipV="1">
              <a:off x="4902740" y="2238543"/>
              <a:ext cx="146512" cy="138521"/>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333" dirty="0">
                <a:solidFill>
                  <a:srgbClr val="FFFFFF"/>
                </a:solidFill>
                <a:latin typeface="微软雅黑" panose="020B0503020204020204" pitchFamily="34" charset="-122"/>
              </a:endParaRPr>
            </a:p>
          </p:txBody>
        </p:sp>
        <p:sp>
          <p:nvSpPr>
            <p:cNvPr id="10" name="等腰三角形 9"/>
            <p:cNvSpPr/>
            <p:nvPr/>
          </p:nvSpPr>
          <p:spPr>
            <a:xfrm>
              <a:off x="4883049" y="1735071"/>
              <a:ext cx="146512" cy="137189"/>
            </a:xfrm>
            <a:prstGeom prst="triangle">
              <a:avLst>
                <a:gd name="adj" fmla="val 0"/>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333" dirty="0">
                <a:solidFill>
                  <a:srgbClr val="FFFFFF"/>
                </a:solidFill>
                <a:latin typeface="微软雅黑" panose="020B0503020204020204" pitchFamily="34" charset="-122"/>
              </a:endParaRPr>
            </a:p>
          </p:txBody>
        </p:sp>
        <p:sp>
          <p:nvSpPr>
            <p:cNvPr id="11" name="文本框 21"/>
            <p:cNvSpPr txBox="1"/>
            <p:nvPr/>
          </p:nvSpPr>
          <p:spPr>
            <a:xfrm flipH="1">
              <a:off x="3482972" y="1805664"/>
              <a:ext cx="3909250" cy="499476"/>
            </a:xfrm>
            <a:prstGeom prst="rect">
              <a:avLst/>
            </a:prstGeom>
            <a:solidFill>
              <a:schemeClr val="bg1">
                <a:lumMod val="75000"/>
              </a:schemeClr>
            </a:solidFill>
            <a:effectLst/>
          </p:spPr>
          <p:txBody>
            <a:bodyPr lIns="428548" anchor="ctr"/>
            <a:lstStyle>
              <a:defPPr>
                <a:defRPr lang="en-US"/>
              </a:defPPr>
              <a:lvl1pPr eaLnBrk="1" fontAlgn="auto" hangingPunct="1">
                <a:spcBef>
                  <a:spcPts val="0"/>
                </a:spcBef>
                <a:spcAft>
                  <a:spcPts val="0"/>
                </a:spcAft>
                <a:defRPr>
                  <a:solidFill>
                    <a:srgbClr val="4F4F4F"/>
                  </a:solidFill>
                  <a:latin typeface="+mn-ea"/>
                  <a:cs typeface="Verdana" panose="020B0604030504040204" pitchFamily="34" charset="0"/>
                </a:defRPr>
              </a:lvl1pPr>
            </a:lstStyle>
            <a:p>
              <a:endParaRPr lang="zh-CN" altLang="en-US" sz="2143" dirty="0"/>
            </a:p>
          </p:txBody>
        </p:sp>
        <p:sp>
          <p:nvSpPr>
            <p:cNvPr id="12" name="文本框 5"/>
            <p:cNvSpPr txBox="1"/>
            <p:nvPr/>
          </p:nvSpPr>
          <p:spPr>
            <a:xfrm flipH="1">
              <a:off x="4240979" y="1733740"/>
              <a:ext cx="664636" cy="643325"/>
            </a:xfrm>
            <a:prstGeom prst="rect">
              <a:avLst/>
            </a:prstGeom>
            <a:solidFill>
              <a:srgbClr val="EF9C07"/>
            </a:solidFill>
            <a:effectLst>
              <a:outerShdw blurRad="50800" dist="38100" dir="2700000" algn="tl" rotWithShape="0">
                <a:prstClr val="black">
                  <a:alpha val="40000"/>
                </a:prstClr>
              </a:outerShdw>
            </a:effectLst>
          </p:spPr>
          <p:txBody>
            <a:bodyPr lIns="0" tIns="0" rIns="0" bIns="0" anchor="ctr"/>
            <a:lstStyle>
              <a:defPPr>
                <a:defRPr lang="en-US"/>
              </a:defPPr>
              <a:lvl1pPr algn="ctr" eaLnBrk="1" fontAlgn="auto" hangingPunct="1">
                <a:spcBef>
                  <a:spcPts val="0"/>
                </a:spcBef>
                <a:spcAft>
                  <a:spcPts val="0"/>
                </a:spcAft>
                <a:defRPr sz="3200">
                  <a:solidFill>
                    <a:srgbClr val="FFFFFF"/>
                  </a:solidFill>
                  <a:latin typeface="Adobe Gothic Std B" panose="020B0800000000000000" pitchFamily="34" charset="-128"/>
                  <a:ea typeface="Adobe Gothic Std B" panose="020B0800000000000000" pitchFamily="34" charset="-128"/>
                  <a:cs typeface="Verdana" panose="020B0604030504040204" pitchFamily="34" charset="0"/>
                </a:defRPr>
              </a:lvl1pPr>
            </a:lstStyle>
            <a:p>
              <a:r>
                <a:rPr lang="en-US" altLang="zh-CN" sz="3809" dirty="0" smtClean="0">
                  <a:latin typeface="Agency FB" panose="020B0503020202020204" pitchFamily="34" charset="0"/>
                </a:rPr>
                <a:t>02</a:t>
              </a:r>
              <a:endParaRPr lang="zh-CN" altLang="en-US" sz="3809" dirty="0">
                <a:latin typeface="Agency FB" panose="020B0503020202020204" pitchFamily="34" charset="0"/>
              </a:endParaRPr>
            </a:p>
          </p:txBody>
        </p:sp>
        <p:sp>
          <p:nvSpPr>
            <p:cNvPr id="13" name="KSO_Shape"/>
            <p:cNvSpPr>
              <a:spLocks/>
            </p:cNvSpPr>
            <p:nvPr/>
          </p:nvSpPr>
          <p:spPr bwMode="auto">
            <a:xfrm>
              <a:off x="3724479" y="1839747"/>
              <a:ext cx="304113" cy="412822"/>
            </a:xfrm>
            <a:custGeom>
              <a:avLst/>
              <a:gdLst>
                <a:gd name="T0" fmla="*/ 1224924 w 2376488"/>
                <a:gd name="T1" fmla="*/ 2761395 h 3225800"/>
                <a:gd name="T2" fmla="*/ 1200514 w 2376488"/>
                <a:gd name="T3" fmla="*/ 2844137 h 3225800"/>
                <a:gd name="T4" fmla="*/ 434302 w 2376488"/>
                <a:gd name="T5" fmla="*/ 2840318 h 3225800"/>
                <a:gd name="T6" fmla="*/ 417817 w 2376488"/>
                <a:gd name="T7" fmla="*/ 2755348 h 3225800"/>
                <a:gd name="T8" fmla="*/ 1946947 w 2376488"/>
                <a:gd name="T9" fmla="*/ 2276790 h 3225800"/>
                <a:gd name="T10" fmla="*/ 2007871 w 2376488"/>
                <a:gd name="T11" fmla="*/ 2336867 h 3225800"/>
                <a:gd name="T12" fmla="*/ 1960274 w 2376488"/>
                <a:gd name="T13" fmla="*/ 2408268 h 3225800"/>
                <a:gd name="T14" fmla="*/ 421315 w 2376488"/>
                <a:gd name="T15" fmla="*/ 2381532 h 3225800"/>
                <a:gd name="T16" fmla="*/ 429565 w 2376488"/>
                <a:gd name="T17" fmla="*/ 2296291 h 3225800"/>
                <a:gd name="T18" fmla="*/ 1966620 w 2376488"/>
                <a:gd name="T19" fmla="*/ 1981797 h 3225800"/>
                <a:gd name="T20" fmla="*/ 2006602 w 2376488"/>
                <a:gd name="T21" fmla="*/ 2057463 h 3225800"/>
                <a:gd name="T22" fmla="*/ 1940284 w 2376488"/>
                <a:gd name="T23" fmla="*/ 2111375 h 3225800"/>
                <a:gd name="T24" fmla="*/ 412748 w 2376488"/>
                <a:gd name="T25" fmla="*/ 2064084 h 3225800"/>
                <a:gd name="T26" fmla="*/ 445431 w 2376488"/>
                <a:gd name="T27" fmla="*/ 1984634 h 3225800"/>
                <a:gd name="T28" fmla="*/ 1983438 w 2376488"/>
                <a:gd name="T29" fmla="*/ 1691813 h 3225800"/>
                <a:gd name="T30" fmla="*/ 1999621 w 2376488"/>
                <a:gd name="T31" fmla="*/ 1776110 h 3225800"/>
                <a:gd name="T32" fmla="*/ 464152 w 2376488"/>
                <a:gd name="T33" fmla="*/ 1809766 h 3225800"/>
                <a:gd name="T34" fmla="*/ 409575 w 2376488"/>
                <a:gd name="T35" fmla="*/ 1743712 h 3225800"/>
                <a:gd name="T36" fmla="*/ 464152 w 2376488"/>
                <a:gd name="T37" fmla="*/ 1677973 h 3225800"/>
                <a:gd name="T38" fmla="*/ 839503 w 2376488"/>
                <a:gd name="T39" fmla="*/ 1405929 h 3225800"/>
                <a:gd name="T40" fmla="*/ 831271 w 2376488"/>
                <a:gd name="T41" fmla="*/ 1491484 h 3225800"/>
                <a:gd name="T42" fmla="*/ 445349 w 2376488"/>
                <a:gd name="T43" fmla="*/ 1503122 h 3225800"/>
                <a:gd name="T44" fmla="*/ 412741 w 2376488"/>
                <a:gd name="T45" fmla="*/ 1423858 h 3225800"/>
                <a:gd name="T46" fmla="*/ 1305682 w 2376488"/>
                <a:gd name="T47" fmla="*/ 909637 h 3225800"/>
                <a:gd name="T48" fmla="*/ 1477663 w 2376488"/>
                <a:gd name="T49" fmla="*/ 930614 h 3225800"/>
                <a:gd name="T50" fmla="*/ 1610543 w 2376488"/>
                <a:gd name="T51" fmla="*/ 964305 h 3225800"/>
                <a:gd name="T52" fmla="*/ 1857547 w 2376488"/>
                <a:gd name="T53" fmla="*/ 995452 h 3225800"/>
                <a:gd name="T54" fmla="*/ 1953551 w 2376488"/>
                <a:gd name="T55" fmla="*/ 1129896 h 3225800"/>
                <a:gd name="T56" fmla="*/ 1951644 w 2376488"/>
                <a:gd name="T57" fmla="*/ 1484281 h 3225800"/>
                <a:gd name="T58" fmla="*/ 1772351 w 2376488"/>
                <a:gd name="T59" fmla="*/ 1229696 h 3225800"/>
                <a:gd name="T60" fmla="*/ 1346691 w 2376488"/>
                <a:gd name="T61" fmla="*/ 1512886 h 3225800"/>
                <a:gd name="T62" fmla="*/ 1134337 w 2376488"/>
                <a:gd name="T63" fmla="*/ 1276735 h 3225800"/>
                <a:gd name="T64" fmla="*/ 953455 w 2376488"/>
                <a:gd name="T65" fmla="*/ 1247177 h 3225800"/>
                <a:gd name="T66" fmla="*/ 985244 w 2376488"/>
                <a:gd name="T67" fmla="*/ 1088260 h 3225800"/>
                <a:gd name="T68" fmla="*/ 1137516 w 2376488"/>
                <a:gd name="T69" fmla="*/ 966212 h 3225800"/>
                <a:gd name="T70" fmla="*/ 1523318 w 2376488"/>
                <a:gd name="T71" fmla="*/ 269565 h 3225800"/>
                <a:gd name="T72" fmla="*/ 1643237 w 2376488"/>
                <a:gd name="T73" fmla="*/ 362372 h 3225800"/>
                <a:gd name="T74" fmla="*/ 1694767 w 2376488"/>
                <a:gd name="T75" fmla="*/ 516202 h 3225800"/>
                <a:gd name="T76" fmla="*/ 1720850 w 2376488"/>
                <a:gd name="T77" fmla="*/ 562923 h 3225800"/>
                <a:gd name="T78" fmla="*/ 1679181 w 2376488"/>
                <a:gd name="T79" fmla="*/ 652233 h 3225800"/>
                <a:gd name="T80" fmla="*/ 1618744 w 2376488"/>
                <a:gd name="T81" fmla="*/ 782861 h 3225800"/>
                <a:gd name="T82" fmla="*/ 1514411 w 2376488"/>
                <a:gd name="T83" fmla="*/ 865815 h 3225800"/>
                <a:gd name="T84" fmla="*/ 1382405 w 2376488"/>
                <a:gd name="T85" fmla="*/ 850559 h 3225800"/>
                <a:gd name="T86" fmla="*/ 1291750 w 2376488"/>
                <a:gd name="T87" fmla="*/ 748218 h 3225800"/>
                <a:gd name="T88" fmla="*/ 1240220 w 2376488"/>
                <a:gd name="T89" fmla="*/ 647783 h 3225800"/>
                <a:gd name="T90" fmla="*/ 1206503 w 2376488"/>
                <a:gd name="T91" fmla="*/ 551481 h 3225800"/>
                <a:gd name="T92" fmla="*/ 1239266 w 2376488"/>
                <a:gd name="T93" fmla="*/ 512705 h 3225800"/>
                <a:gd name="T94" fmla="*/ 1288251 w 2376488"/>
                <a:gd name="T95" fmla="*/ 361736 h 3225800"/>
                <a:gd name="T96" fmla="*/ 1408488 w 2376488"/>
                <a:gd name="T97" fmla="*/ 269565 h 3225800"/>
                <a:gd name="T98" fmla="*/ 124794 w 2376488"/>
                <a:gd name="T99" fmla="*/ 3092133 h 3225800"/>
                <a:gd name="T100" fmla="*/ 2233594 w 2376488"/>
                <a:gd name="T101" fmla="*/ 3105468 h 3225800"/>
                <a:gd name="T102" fmla="*/ 2257092 w 2376488"/>
                <a:gd name="T103" fmla="*/ 152400 h 3225800"/>
                <a:gd name="T104" fmla="*/ 2230736 w 2376488"/>
                <a:gd name="T105" fmla="*/ 120015 h 3225800"/>
                <a:gd name="T106" fmla="*/ 2289799 w 2376488"/>
                <a:gd name="T107" fmla="*/ 15557 h 3225800"/>
                <a:gd name="T108" fmla="*/ 2360928 w 2376488"/>
                <a:gd name="T109" fmla="*/ 86677 h 3225800"/>
                <a:gd name="T110" fmla="*/ 2372995 w 2376488"/>
                <a:gd name="T111" fmla="*/ 3104198 h 3225800"/>
                <a:gd name="T112" fmla="*/ 2320918 w 2376488"/>
                <a:gd name="T113" fmla="*/ 3191193 h 3225800"/>
                <a:gd name="T114" fmla="*/ 2224068 w 2376488"/>
                <a:gd name="T115" fmla="*/ 3225800 h 3225800"/>
                <a:gd name="T116" fmla="*/ 61285 w 2376488"/>
                <a:gd name="T117" fmla="*/ 3195638 h 3225800"/>
                <a:gd name="T118" fmla="*/ 5080 w 2376488"/>
                <a:gd name="T119" fmla="*/ 3111818 h 3225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76488" h="3225800">
                  <a:moveTo>
                    <a:pt x="477415" y="2719387"/>
                  </a:moveTo>
                  <a:lnTo>
                    <a:pt x="1162156" y="2719387"/>
                  </a:lnTo>
                  <a:lnTo>
                    <a:pt x="1169130" y="2720024"/>
                  </a:lnTo>
                  <a:lnTo>
                    <a:pt x="1175787" y="2720978"/>
                  </a:lnTo>
                  <a:lnTo>
                    <a:pt x="1182444" y="2722570"/>
                  </a:lnTo>
                  <a:lnTo>
                    <a:pt x="1188468" y="2724797"/>
                  </a:lnTo>
                  <a:lnTo>
                    <a:pt x="1194491" y="2727980"/>
                  </a:lnTo>
                  <a:lnTo>
                    <a:pt x="1200514" y="2731162"/>
                  </a:lnTo>
                  <a:lnTo>
                    <a:pt x="1205269" y="2735299"/>
                  </a:lnTo>
                  <a:lnTo>
                    <a:pt x="1210342" y="2739436"/>
                  </a:lnTo>
                  <a:lnTo>
                    <a:pt x="1214463" y="2744528"/>
                  </a:lnTo>
                  <a:lnTo>
                    <a:pt x="1218584" y="2749938"/>
                  </a:lnTo>
                  <a:lnTo>
                    <a:pt x="1222071" y="2755348"/>
                  </a:lnTo>
                  <a:lnTo>
                    <a:pt x="1224924" y="2761395"/>
                  </a:lnTo>
                  <a:lnTo>
                    <a:pt x="1227143" y="2767442"/>
                  </a:lnTo>
                  <a:lnTo>
                    <a:pt x="1228728" y="2774125"/>
                  </a:lnTo>
                  <a:lnTo>
                    <a:pt x="1229679" y="2780808"/>
                  </a:lnTo>
                  <a:lnTo>
                    <a:pt x="1230313" y="2787809"/>
                  </a:lnTo>
                  <a:lnTo>
                    <a:pt x="1229679" y="2794810"/>
                  </a:lnTo>
                  <a:lnTo>
                    <a:pt x="1228728" y="2801493"/>
                  </a:lnTo>
                  <a:lnTo>
                    <a:pt x="1227143" y="2808176"/>
                  </a:lnTo>
                  <a:lnTo>
                    <a:pt x="1224924" y="2814223"/>
                  </a:lnTo>
                  <a:lnTo>
                    <a:pt x="1222071" y="2820269"/>
                  </a:lnTo>
                  <a:lnTo>
                    <a:pt x="1218584" y="2825679"/>
                  </a:lnTo>
                  <a:lnTo>
                    <a:pt x="1214463" y="2831090"/>
                  </a:lnTo>
                  <a:lnTo>
                    <a:pt x="1210342" y="2836181"/>
                  </a:lnTo>
                  <a:lnTo>
                    <a:pt x="1205269" y="2840318"/>
                  </a:lnTo>
                  <a:lnTo>
                    <a:pt x="1200514" y="2844137"/>
                  </a:lnTo>
                  <a:lnTo>
                    <a:pt x="1194491" y="2847638"/>
                  </a:lnTo>
                  <a:lnTo>
                    <a:pt x="1188468" y="2850820"/>
                  </a:lnTo>
                  <a:lnTo>
                    <a:pt x="1182444" y="2853048"/>
                  </a:lnTo>
                  <a:lnTo>
                    <a:pt x="1175787" y="2854639"/>
                  </a:lnTo>
                  <a:lnTo>
                    <a:pt x="1169130" y="2855594"/>
                  </a:lnTo>
                  <a:lnTo>
                    <a:pt x="1162156" y="2855912"/>
                  </a:lnTo>
                  <a:lnTo>
                    <a:pt x="477415" y="2855912"/>
                  </a:lnTo>
                  <a:lnTo>
                    <a:pt x="470441" y="2855594"/>
                  </a:lnTo>
                  <a:lnTo>
                    <a:pt x="464100" y="2854639"/>
                  </a:lnTo>
                  <a:lnTo>
                    <a:pt x="457126" y="2853048"/>
                  </a:lnTo>
                  <a:lnTo>
                    <a:pt x="451103" y="2850820"/>
                  </a:lnTo>
                  <a:lnTo>
                    <a:pt x="445397" y="2847638"/>
                  </a:lnTo>
                  <a:lnTo>
                    <a:pt x="439374" y="2844137"/>
                  </a:lnTo>
                  <a:lnTo>
                    <a:pt x="434302" y="2840318"/>
                  </a:lnTo>
                  <a:lnTo>
                    <a:pt x="429546" y="2836181"/>
                  </a:lnTo>
                  <a:lnTo>
                    <a:pt x="425108" y="2831090"/>
                  </a:lnTo>
                  <a:lnTo>
                    <a:pt x="421304" y="2825679"/>
                  </a:lnTo>
                  <a:lnTo>
                    <a:pt x="417817" y="2820269"/>
                  </a:lnTo>
                  <a:lnTo>
                    <a:pt x="414964" y="2814223"/>
                  </a:lnTo>
                  <a:lnTo>
                    <a:pt x="412745" y="2808176"/>
                  </a:lnTo>
                  <a:lnTo>
                    <a:pt x="410843" y="2801493"/>
                  </a:lnTo>
                  <a:lnTo>
                    <a:pt x="409575" y="2794810"/>
                  </a:lnTo>
                  <a:lnTo>
                    <a:pt x="409575" y="2787809"/>
                  </a:lnTo>
                  <a:lnTo>
                    <a:pt x="409575" y="2780808"/>
                  </a:lnTo>
                  <a:lnTo>
                    <a:pt x="410843" y="2774125"/>
                  </a:lnTo>
                  <a:lnTo>
                    <a:pt x="412745" y="2767442"/>
                  </a:lnTo>
                  <a:lnTo>
                    <a:pt x="414964" y="2761395"/>
                  </a:lnTo>
                  <a:lnTo>
                    <a:pt x="417817" y="2755348"/>
                  </a:lnTo>
                  <a:lnTo>
                    <a:pt x="421304" y="2749938"/>
                  </a:lnTo>
                  <a:lnTo>
                    <a:pt x="425108" y="2744528"/>
                  </a:lnTo>
                  <a:lnTo>
                    <a:pt x="429546" y="2739436"/>
                  </a:lnTo>
                  <a:lnTo>
                    <a:pt x="434302" y="2735299"/>
                  </a:lnTo>
                  <a:lnTo>
                    <a:pt x="439374" y="2731162"/>
                  </a:lnTo>
                  <a:lnTo>
                    <a:pt x="445397" y="2727980"/>
                  </a:lnTo>
                  <a:lnTo>
                    <a:pt x="451103" y="2724797"/>
                  </a:lnTo>
                  <a:lnTo>
                    <a:pt x="457126" y="2722570"/>
                  </a:lnTo>
                  <a:lnTo>
                    <a:pt x="464100" y="2720978"/>
                  </a:lnTo>
                  <a:lnTo>
                    <a:pt x="470441" y="2720024"/>
                  </a:lnTo>
                  <a:lnTo>
                    <a:pt x="477415" y="2719387"/>
                  </a:lnTo>
                  <a:close/>
                  <a:moveTo>
                    <a:pt x="477479" y="2276475"/>
                  </a:moveTo>
                  <a:lnTo>
                    <a:pt x="1940284" y="2276475"/>
                  </a:lnTo>
                  <a:lnTo>
                    <a:pt x="1946947" y="2276790"/>
                  </a:lnTo>
                  <a:lnTo>
                    <a:pt x="1953928" y="2277733"/>
                  </a:lnTo>
                  <a:lnTo>
                    <a:pt x="1960274" y="2279621"/>
                  </a:lnTo>
                  <a:lnTo>
                    <a:pt x="1966620" y="2281822"/>
                  </a:lnTo>
                  <a:lnTo>
                    <a:pt x="1972649" y="2284339"/>
                  </a:lnTo>
                  <a:lnTo>
                    <a:pt x="1978044" y="2287799"/>
                  </a:lnTo>
                  <a:lnTo>
                    <a:pt x="1983438" y="2291573"/>
                  </a:lnTo>
                  <a:lnTo>
                    <a:pt x="1988197" y="2296291"/>
                  </a:lnTo>
                  <a:lnTo>
                    <a:pt x="1992640" y="2300695"/>
                  </a:lnTo>
                  <a:lnTo>
                    <a:pt x="1996448" y="2306042"/>
                  </a:lnTo>
                  <a:lnTo>
                    <a:pt x="1999621" y="2311704"/>
                  </a:lnTo>
                  <a:lnTo>
                    <a:pt x="2002794" y="2317366"/>
                  </a:lnTo>
                  <a:lnTo>
                    <a:pt x="2005015" y="2323971"/>
                  </a:lnTo>
                  <a:lnTo>
                    <a:pt x="2006602" y="2330262"/>
                  </a:lnTo>
                  <a:lnTo>
                    <a:pt x="2007871" y="2336867"/>
                  </a:lnTo>
                  <a:lnTo>
                    <a:pt x="2008188" y="2343787"/>
                  </a:lnTo>
                  <a:lnTo>
                    <a:pt x="2007871" y="2350707"/>
                  </a:lnTo>
                  <a:lnTo>
                    <a:pt x="2006602" y="2357312"/>
                  </a:lnTo>
                  <a:lnTo>
                    <a:pt x="2005015" y="2363603"/>
                  </a:lnTo>
                  <a:lnTo>
                    <a:pt x="2002794" y="2370208"/>
                  </a:lnTo>
                  <a:lnTo>
                    <a:pt x="1999621" y="2375870"/>
                  </a:lnTo>
                  <a:lnTo>
                    <a:pt x="1996448" y="2381532"/>
                  </a:lnTo>
                  <a:lnTo>
                    <a:pt x="1992640" y="2386879"/>
                  </a:lnTo>
                  <a:lnTo>
                    <a:pt x="1988197" y="2391283"/>
                  </a:lnTo>
                  <a:lnTo>
                    <a:pt x="1983438" y="2395686"/>
                  </a:lnTo>
                  <a:lnTo>
                    <a:pt x="1978044" y="2399775"/>
                  </a:lnTo>
                  <a:lnTo>
                    <a:pt x="1972649" y="2402921"/>
                  </a:lnTo>
                  <a:lnTo>
                    <a:pt x="1966620" y="2406066"/>
                  </a:lnTo>
                  <a:lnTo>
                    <a:pt x="1960274" y="2408268"/>
                  </a:lnTo>
                  <a:lnTo>
                    <a:pt x="1953928" y="2409841"/>
                  </a:lnTo>
                  <a:lnTo>
                    <a:pt x="1946947" y="2411099"/>
                  </a:lnTo>
                  <a:lnTo>
                    <a:pt x="1940284" y="2411413"/>
                  </a:lnTo>
                  <a:lnTo>
                    <a:pt x="477479" y="2411413"/>
                  </a:lnTo>
                  <a:lnTo>
                    <a:pt x="470498" y="2411099"/>
                  </a:lnTo>
                  <a:lnTo>
                    <a:pt x="464152" y="2409841"/>
                  </a:lnTo>
                  <a:lnTo>
                    <a:pt x="457171" y="2408268"/>
                  </a:lnTo>
                  <a:lnTo>
                    <a:pt x="451142" y="2406066"/>
                  </a:lnTo>
                  <a:lnTo>
                    <a:pt x="445431" y="2402921"/>
                  </a:lnTo>
                  <a:lnTo>
                    <a:pt x="439402" y="2399775"/>
                  </a:lnTo>
                  <a:lnTo>
                    <a:pt x="434325" y="2395686"/>
                  </a:lnTo>
                  <a:lnTo>
                    <a:pt x="429565" y="2391283"/>
                  </a:lnTo>
                  <a:lnTo>
                    <a:pt x="425123" y="2386879"/>
                  </a:lnTo>
                  <a:lnTo>
                    <a:pt x="421315" y="2381532"/>
                  </a:lnTo>
                  <a:lnTo>
                    <a:pt x="417825" y="2375870"/>
                  </a:lnTo>
                  <a:lnTo>
                    <a:pt x="414969" y="2370208"/>
                  </a:lnTo>
                  <a:lnTo>
                    <a:pt x="412748" y="2363603"/>
                  </a:lnTo>
                  <a:lnTo>
                    <a:pt x="410844" y="2357312"/>
                  </a:lnTo>
                  <a:lnTo>
                    <a:pt x="409575" y="2350707"/>
                  </a:lnTo>
                  <a:lnTo>
                    <a:pt x="409575" y="2343787"/>
                  </a:lnTo>
                  <a:lnTo>
                    <a:pt x="409575" y="2336867"/>
                  </a:lnTo>
                  <a:lnTo>
                    <a:pt x="410844" y="2330262"/>
                  </a:lnTo>
                  <a:lnTo>
                    <a:pt x="412748" y="2323971"/>
                  </a:lnTo>
                  <a:lnTo>
                    <a:pt x="414969" y="2317366"/>
                  </a:lnTo>
                  <a:lnTo>
                    <a:pt x="417825" y="2311704"/>
                  </a:lnTo>
                  <a:lnTo>
                    <a:pt x="421315" y="2306042"/>
                  </a:lnTo>
                  <a:lnTo>
                    <a:pt x="425123" y="2300695"/>
                  </a:lnTo>
                  <a:lnTo>
                    <a:pt x="429565" y="2296291"/>
                  </a:lnTo>
                  <a:lnTo>
                    <a:pt x="434325" y="2291573"/>
                  </a:lnTo>
                  <a:lnTo>
                    <a:pt x="439402" y="2287799"/>
                  </a:lnTo>
                  <a:lnTo>
                    <a:pt x="445431" y="2284339"/>
                  </a:lnTo>
                  <a:lnTo>
                    <a:pt x="451142" y="2281822"/>
                  </a:lnTo>
                  <a:lnTo>
                    <a:pt x="457171" y="2279621"/>
                  </a:lnTo>
                  <a:lnTo>
                    <a:pt x="464152" y="2277733"/>
                  </a:lnTo>
                  <a:lnTo>
                    <a:pt x="470498" y="2276790"/>
                  </a:lnTo>
                  <a:lnTo>
                    <a:pt x="477479" y="2276475"/>
                  </a:lnTo>
                  <a:close/>
                  <a:moveTo>
                    <a:pt x="477479" y="1976437"/>
                  </a:moveTo>
                  <a:lnTo>
                    <a:pt x="1940284" y="1976437"/>
                  </a:lnTo>
                  <a:lnTo>
                    <a:pt x="1946947" y="1977068"/>
                  </a:lnTo>
                  <a:lnTo>
                    <a:pt x="1953928" y="1977698"/>
                  </a:lnTo>
                  <a:lnTo>
                    <a:pt x="1960274" y="1979590"/>
                  </a:lnTo>
                  <a:lnTo>
                    <a:pt x="1966620" y="1981797"/>
                  </a:lnTo>
                  <a:lnTo>
                    <a:pt x="1972649" y="1984634"/>
                  </a:lnTo>
                  <a:lnTo>
                    <a:pt x="1978044" y="1988102"/>
                  </a:lnTo>
                  <a:lnTo>
                    <a:pt x="1983438" y="1991886"/>
                  </a:lnTo>
                  <a:lnTo>
                    <a:pt x="1988197" y="1996300"/>
                  </a:lnTo>
                  <a:lnTo>
                    <a:pt x="1992640" y="2001029"/>
                  </a:lnTo>
                  <a:lnTo>
                    <a:pt x="1996448" y="2006073"/>
                  </a:lnTo>
                  <a:lnTo>
                    <a:pt x="1999621" y="2011748"/>
                  </a:lnTo>
                  <a:lnTo>
                    <a:pt x="2002794" y="2017738"/>
                  </a:lnTo>
                  <a:lnTo>
                    <a:pt x="2005015" y="2024044"/>
                  </a:lnTo>
                  <a:lnTo>
                    <a:pt x="2006602" y="2030665"/>
                  </a:lnTo>
                  <a:lnTo>
                    <a:pt x="2007871" y="2036970"/>
                  </a:lnTo>
                  <a:lnTo>
                    <a:pt x="2008188" y="2043906"/>
                  </a:lnTo>
                  <a:lnTo>
                    <a:pt x="2007871" y="2051158"/>
                  </a:lnTo>
                  <a:lnTo>
                    <a:pt x="2006602" y="2057463"/>
                  </a:lnTo>
                  <a:lnTo>
                    <a:pt x="2005015" y="2064084"/>
                  </a:lnTo>
                  <a:lnTo>
                    <a:pt x="2002794" y="2070389"/>
                  </a:lnTo>
                  <a:lnTo>
                    <a:pt x="1999621" y="2076064"/>
                  </a:lnTo>
                  <a:lnTo>
                    <a:pt x="1996448" y="2081739"/>
                  </a:lnTo>
                  <a:lnTo>
                    <a:pt x="1992640" y="2087099"/>
                  </a:lnTo>
                  <a:lnTo>
                    <a:pt x="1988197" y="2091513"/>
                  </a:lnTo>
                  <a:lnTo>
                    <a:pt x="1983438" y="2096242"/>
                  </a:lnTo>
                  <a:lnTo>
                    <a:pt x="1978044" y="2100025"/>
                  </a:lnTo>
                  <a:lnTo>
                    <a:pt x="1972649" y="2103493"/>
                  </a:lnTo>
                  <a:lnTo>
                    <a:pt x="1966620" y="2106016"/>
                  </a:lnTo>
                  <a:lnTo>
                    <a:pt x="1960274" y="2108538"/>
                  </a:lnTo>
                  <a:lnTo>
                    <a:pt x="1953928" y="2110429"/>
                  </a:lnTo>
                  <a:lnTo>
                    <a:pt x="1946947" y="2111060"/>
                  </a:lnTo>
                  <a:lnTo>
                    <a:pt x="1940284" y="2111375"/>
                  </a:lnTo>
                  <a:lnTo>
                    <a:pt x="477479" y="2111375"/>
                  </a:lnTo>
                  <a:lnTo>
                    <a:pt x="470498" y="2111060"/>
                  </a:lnTo>
                  <a:lnTo>
                    <a:pt x="464152" y="2110429"/>
                  </a:lnTo>
                  <a:lnTo>
                    <a:pt x="457171" y="2108538"/>
                  </a:lnTo>
                  <a:lnTo>
                    <a:pt x="451142" y="2106016"/>
                  </a:lnTo>
                  <a:lnTo>
                    <a:pt x="445431" y="2103493"/>
                  </a:lnTo>
                  <a:lnTo>
                    <a:pt x="439402" y="2100025"/>
                  </a:lnTo>
                  <a:lnTo>
                    <a:pt x="434325" y="2096242"/>
                  </a:lnTo>
                  <a:lnTo>
                    <a:pt x="429565" y="2091513"/>
                  </a:lnTo>
                  <a:lnTo>
                    <a:pt x="425123" y="2087099"/>
                  </a:lnTo>
                  <a:lnTo>
                    <a:pt x="421315" y="2081739"/>
                  </a:lnTo>
                  <a:lnTo>
                    <a:pt x="417825" y="2076064"/>
                  </a:lnTo>
                  <a:lnTo>
                    <a:pt x="414969" y="2070389"/>
                  </a:lnTo>
                  <a:lnTo>
                    <a:pt x="412748" y="2064084"/>
                  </a:lnTo>
                  <a:lnTo>
                    <a:pt x="410844" y="2057463"/>
                  </a:lnTo>
                  <a:lnTo>
                    <a:pt x="409575" y="2051158"/>
                  </a:lnTo>
                  <a:lnTo>
                    <a:pt x="409575" y="2043906"/>
                  </a:lnTo>
                  <a:lnTo>
                    <a:pt x="409575" y="2036970"/>
                  </a:lnTo>
                  <a:lnTo>
                    <a:pt x="410844" y="2030665"/>
                  </a:lnTo>
                  <a:lnTo>
                    <a:pt x="412748" y="2024044"/>
                  </a:lnTo>
                  <a:lnTo>
                    <a:pt x="414969" y="2017738"/>
                  </a:lnTo>
                  <a:lnTo>
                    <a:pt x="417825" y="2011748"/>
                  </a:lnTo>
                  <a:lnTo>
                    <a:pt x="421315" y="2006073"/>
                  </a:lnTo>
                  <a:lnTo>
                    <a:pt x="425123" y="2001029"/>
                  </a:lnTo>
                  <a:lnTo>
                    <a:pt x="429565" y="1996300"/>
                  </a:lnTo>
                  <a:lnTo>
                    <a:pt x="434325" y="1991886"/>
                  </a:lnTo>
                  <a:lnTo>
                    <a:pt x="439402" y="1988102"/>
                  </a:lnTo>
                  <a:lnTo>
                    <a:pt x="445431" y="1984634"/>
                  </a:lnTo>
                  <a:lnTo>
                    <a:pt x="451142" y="1981797"/>
                  </a:lnTo>
                  <a:lnTo>
                    <a:pt x="457171" y="1979590"/>
                  </a:lnTo>
                  <a:lnTo>
                    <a:pt x="464152" y="1977698"/>
                  </a:lnTo>
                  <a:lnTo>
                    <a:pt x="470498" y="1977068"/>
                  </a:lnTo>
                  <a:lnTo>
                    <a:pt x="477479" y="1976437"/>
                  </a:lnTo>
                  <a:close/>
                  <a:moveTo>
                    <a:pt x="477479" y="1676400"/>
                  </a:moveTo>
                  <a:lnTo>
                    <a:pt x="1940284" y="1676400"/>
                  </a:lnTo>
                  <a:lnTo>
                    <a:pt x="1946947" y="1676715"/>
                  </a:lnTo>
                  <a:lnTo>
                    <a:pt x="1953928" y="1677973"/>
                  </a:lnTo>
                  <a:lnTo>
                    <a:pt x="1960274" y="1679231"/>
                  </a:lnTo>
                  <a:lnTo>
                    <a:pt x="1966620" y="1681747"/>
                  </a:lnTo>
                  <a:lnTo>
                    <a:pt x="1972649" y="1684578"/>
                  </a:lnTo>
                  <a:lnTo>
                    <a:pt x="1978044" y="1688038"/>
                  </a:lnTo>
                  <a:lnTo>
                    <a:pt x="1983438" y="1691813"/>
                  </a:lnTo>
                  <a:lnTo>
                    <a:pt x="1988197" y="1695902"/>
                  </a:lnTo>
                  <a:lnTo>
                    <a:pt x="1992640" y="1700934"/>
                  </a:lnTo>
                  <a:lnTo>
                    <a:pt x="1996448" y="1706282"/>
                  </a:lnTo>
                  <a:lnTo>
                    <a:pt x="1999621" y="1711629"/>
                  </a:lnTo>
                  <a:lnTo>
                    <a:pt x="2002794" y="1717605"/>
                  </a:lnTo>
                  <a:lnTo>
                    <a:pt x="2005015" y="1723581"/>
                  </a:lnTo>
                  <a:lnTo>
                    <a:pt x="2006602" y="1730187"/>
                  </a:lnTo>
                  <a:lnTo>
                    <a:pt x="2007871" y="1736792"/>
                  </a:lnTo>
                  <a:lnTo>
                    <a:pt x="2008188" y="1743712"/>
                  </a:lnTo>
                  <a:lnTo>
                    <a:pt x="2007871" y="1750632"/>
                  </a:lnTo>
                  <a:lnTo>
                    <a:pt x="2006602" y="1757552"/>
                  </a:lnTo>
                  <a:lnTo>
                    <a:pt x="2005015" y="1763843"/>
                  </a:lnTo>
                  <a:lnTo>
                    <a:pt x="2002794" y="1769819"/>
                  </a:lnTo>
                  <a:lnTo>
                    <a:pt x="1999621" y="1776110"/>
                  </a:lnTo>
                  <a:lnTo>
                    <a:pt x="1996448" y="1781771"/>
                  </a:lnTo>
                  <a:lnTo>
                    <a:pt x="1992640" y="1786490"/>
                  </a:lnTo>
                  <a:lnTo>
                    <a:pt x="1988197" y="1791522"/>
                  </a:lnTo>
                  <a:lnTo>
                    <a:pt x="1983438" y="1795611"/>
                  </a:lnTo>
                  <a:lnTo>
                    <a:pt x="1978044" y="1799700"/>
                  </a:lnTo>
                  <a:lnTo>
                    <a:pt x="1972649" y="1803160"/>
                  </a:lnTo>
                  <a:lnTo>
                    <a:pt x="1966620" y="1805991"/>
                  </a:lnTo>
                  <a:lnTo>
                    <a:pt x="1960274" y="1808193"/>
                  </a:lnTo>
                  <a:lnTo>
                    <a:pt x="1953928" y="1809766"/>
                  </a:lnTo>
                  <a:lnTo>
                    <a:pt x="1946947" y="1810709"/>
                  </a:lnTo>
                  <a:lnTo>
                    <a:pt x="1940284" y="1811338"/>
                  </a:lnTo>
                  <a:lnTo>
                    <a:pt x="477479" y="1811338"/>
                  </a:lnTo>
                  <a:lnTo>
                    <a:pt x="470498" y="1810709"/>
                  </a:lnTo>
                  <a:lnTo>
                    <a:pt x="464152" y="1809766"/>
                  </a:lnTo>
                  <a:lnTo>
                    <a:pt x="457171" y="1808193"/>
                  </a:lnTo>
                  <a:lnTo>
                    <a:pt x="451142" y="1805991"/>
                  </a:lnTo>
                  <a:lnTo>
                    <a:pt x="445431" y="1803160"/>
                  </a:lnTo>
                  <a:lnTo>
                    <a:pt x="439402" y="1799700"/>
                  </a:lnTo>
                  <a:lnTo>
                    <a:pt x="434325" y="1795611"/>
                  </a:lnTo>
                  <a:lnTo>
                    <a:pt x="429565" y="1791522"/>
                  </a:lnTo>
                  <a:lnTo>
                    <a:pt x="425123" y="1786490"/>
                  </a:lnTo>
                  <a:lnTo>
                    <a:pt x="421315" y="1781771"/>
                  </a:lnTo>
                  <a:lnTo>
                    <a:pt x="417825" y="1776110"/>
                  </a:lnTo>
                  <a:lnTo>
                    <a:pt x="414969" y="1769819"/>
                  </a:lnTo>
                  <a:lnTo>
                    <a:pt x="412748" y="1763843"/>
                  </a:lnTo>
                  <a:lnTo>
                    <a:pt x="410844" y="1757552"/>
                  </a:lnTo>
                  <a:lnTo>
                    <a:pt x="409575" y="1750632"/>
                  </a:lnTo>
                  <a:lnTo>
                    <a:pt x="409575" y="1743712"/>
                  </a:lnTo>
                  <a:lnTo>
                    <a:pt x="409575" y="1736792"/>
                  </a:lnTo>
                  <a:lnTo>
                    <a:pt x="410844" y="1730187"/>
                  </a:lnTo>
                  <a:lnTo>
                    <a:pt x="412748" y="1723581"/>
                  </a:lnTo>
                  <a:lnTo>
                    <a:pt x="414969" y="1717605"/>
                  </a:lnTo>
                  <a:lnTo>
                    <a:pt x="417825" y="1711629"/>
                  </a:lnTo>
                  <a:lnTo>
                    <a:pt x="421315" y="1706282"/>
                  </a:lnTo>
                  <a:lnTo>
                    <a:pt x="425123" y="1700934"/>
                  </a:lnTo>
                  <a:lnTo>
                    <a:pt x="429565" y="1695902"/>
                  </a:lnTo>
                  <a:lnTo>
                    <a:pt x="434325" y="1691813"/>
                  </a:lnTo>
                  <a:lnTo>
                    <a:pt x="439402" y="1688038"/>
                  </a:lnTo>
                  <a:lnTo>
                    <a:pt x="445431" y="1684578"/>
                  </a:lnTo>
                  <a:lnTo>
                    <a:pt x="451142" y="1681747"/>
                  </a:lnTo>
                  <a:lnTo>
                    <a:pt x="457171" y="1679231"/>
                  </a:lnTo>
                  <a:lnTo>
                    <a:pt x="464152" y="1677973"/>
                  </a:lnTo>
                  <a:lnTo>
                    <a:pt x="470498" y="1676715"/>
                  </a:lnTo>
                  <a:lnTo>
                    <a:pt x="477479" y="1676400"/>
                  </a:lnTo>
                  <a:close/>
                  <a:moveTo>
                    <a:pt x="477325" y="1376362"/>
                  </a:moveTo>
                  <a:lnTo>
                    <a:pt x="783466" y="1376362"/>
                  </a:lnTo>
                  <a:lnTo>
                    <a:pt x="790431" y="1376677"/>
                  </a:lnTo>
                  <a:lnTo>
                    <a:pt x="796763" y="1377935"/>
                  </a:lnTo>
                  <a:lnTo>
                    <a:pt x="803411" y="1379508"/>
                  </a:lnTo>
                  <a:lnTo>
                    <a:pt x="809743" y="1381709"/>
                  </a:lnTo>
                  <a:lnTo>
                    <a:pt x="815442" y="1384226"/>
                  </a:lnTo>
                  <a:lnTo>
                    <a:pt x="821457" y="1387686"/>
                  </a:lnTo>
                  <a:lnTo>
                    <a:pt x="826522" y="1392089"/>
                  </a:lnTo>
                  <a:lnTo>
                    <a:pt x="831271" y="1396178"/>
                  </a:lnTo>
                  <a:lnTo>
                    <a:pt x="835703" y="1401211"/>
                  </a:lnTo>
                  <a:lnTo>
                    <a:pt x="839503" y="1405929"/>
                  </a:lnTo>
                  <a:lnTo>
                    <a:pt x="842985" y="1411591"/>
                  </a:lnTo>
                  <a:lnTo>
                    <a:pt x="845834" y="1417882"/>
                  </a:lnTo>
                  <a:lnTo>
                    <a:pt x="848050" y="1423858"/>
                  </a:lnTo>
                  <a:lnTo>
                    <a:pt x="849950" y="1430149"/>
                  </a:lnTo>
                  <a:lnTo>
                    <a:pt x="850583" y="1437069"/>
                  </a:lnTo>
                  <a:lnTo>
                    <a:pt x="850900" y="1443989"/>
                  </a:lnTo>
                  <a:lnTo>
                    <a:pt x="850583" y="1450594"/>
                  </a:lnTo>
                  <a:lnTo>
                    <a:pt x="849950" y="1457514"/>
                  </a:lnTo>
                  <a:lnTo>
                    <a:pt x="848050" y="1463805"/>
                  </a:lnTo>
                  <a:lnTo>
                    <a:pt x="845834" y="1470095"/>
                  </a:lnTo>
                  <a:lnTo>
                    <a:pt x="842985" y="1476072"/>
                  </a:lnTo>
                  <a:lnTo>
                    <a:pt x="839503" y="1481419"/>
                  </a:lnTo>
                  <a:lnTo>
                    <a:pt x="835703" y="1486766"/>
                  </a:lnTo>
                  <a:lnTo>
                    <a:pt x="831271" y="1491484"/>
                  </a:lnTo>
                  <a:lnTo>
                    <a:pt x="826522" y="1495888"/>
                  </a:lnTo>
                  <a:lnTo>
                    <a:pt x="821457" y="1499662"/>
                  </a:lnTo>
                  <a:lnTo>
                    <a:pt x="815442" y="1503122"/>
                  </a:lnTo>
                  <a:lnTo>
                    <a:pt x="809743" y="1505953"/>
                  </a:lnTo>
                  <a:lnTo>
                    <a:pt x="803411" y="1508155"/>
                  </a:lnTo>
                  <a:lnTo>
                    <a:pt x="796763" y="1509728"/>
                  </a:lnTo>
                  <a:lnTo>
                    <a:pt x="790431" y="1510986"/>
                  </a:lnTo>
                  <a:lnTo>
                    <a:pt x="783466" y="1511300"/>
                  </a:lnTo>
                  <a:lnTo>
                    <a:pt x="477325" y="1511300"/>
                  </a:lnTo>
                  <a:lnTo>
                    <a:pt x="470360" y="1510986"/>
                  </a:lnTo>
                  <a:lnTo>
                    <a:pt x="464028" y="1509728"/>
                  </a:lnTo>
                  <a:lnTo>
                    <a:pt x="457063" y="1508155"/>
                  </a:lnTo>
                  <a:lnTo>
                    <a:pt x="451048" y="1505953"/>
                  </a:lnTo>
                  <a:lnTo>
                    <a:pt x="445349" y="1503122"/>
                  </a:lnTo>
                  <a:lnTo>
                    <a:pt x="439334" y="1499662"/>
                  </a:lnTo>
                  <a:lnTo>
                    <a:pt x="434269" y="1495888"/>
                  </a:lnTo>
                  <a:lnTo>
                    <a:pt x="429520" y="1491484"/>
                  </a:lnTo>
                  <a:lnTo>
                    <a:pt x="425088" y="1486766"/>
                  </a:lnTo>
                  <a:lnTo>
                    <a:pt x="421289" y="1481419"/>
                  </a:lnTo>
                  <a:lnTo>
                    <a:pt x="417806" y="1476072"/>
                  </a:lnTo>
                  <a:lnTo>
                    <a:pt x="414957" y="1470095"/>
                  </a:lnTo>
                  <a:lnTo>
                    <a:pt x="412741" y="1463805"/>
                  </a:lnTo>
                  <a:lnTo>
                    <a:pt x="410841" y="1457514"/>
                  </a:lnTo>
                  <a:lnTo>
                    <a:pt x="409575" y="1450594"/>
                  </a:lnTo>
                  <a:lnTo>
                    <a:pt x="409575" y="1443989"/>
                  </a:lnTo>
                  <a:lnTo>
                    <a:pt x="409575" y="1437069"/>
                  </a:lnTo>
                  <a:lnTo>
                    <a:pt x="410841" y="1430149"/>
                  </a:lnTo>
                  <a:lnTo>
                    <a:pt x="412741" y="1423858"/>
                  </a:lnTo>
                  <a:lnTo>
                    <a:pt x="414957" y="1417882"/>
                  </a:lnTo>
                  <a:lnTo>
                    <a:pt x="417806" y="1411591"/>
                  </a:lnTo>
                  <a:lnTo>
                    <a:pt x="421289" y="1405929"/>
                  </a:lnTo>
                  <a:lnTo>
                    <a:pt x="425088" y="1401211"/>
                  </a:lnTo>
                  <a:lnTo>
                    <a:pt x="429520" y="1396178"/>
                  </a:lnTo>
                  <a:lnTo>
                    <a:pt x="434269" y="1392089"/>
                  </a:lnTo>
                  <a:lnTo>
                    <a:pt x="439334" y="1387686"/>
                  </a:lnTo>
                  <a:lnTo>
                    <a:pt x="445349" y="1384226"/>
                  </a:lnTo>
                  <a:lnTo>
                    <a:pt x="451048" y="1381709"/>
                  </a:lnTo>
                  <a:lnTo>
                    <a:pt x="457063" y="1379508"/>
                  </a:lnTo>
                  <a:lnTo>
                    <a:pt x="464028" y="1377935"/>
                  </a:lnTo>
                  <a:lnTo>
                    <a:pt x="470360" y="1376677"/>
                  </a:lnTo>
                  <a:lnTo>
                    <a:pt x="477325" y="1376362"/>
                  </a:lnTo>
                  <a:close/>
                  <a:moveTo>
                    <a:pt x="1305682" y="909637"/>
                  </a:moveTo>
                  <a:lnTo>
                    <a:pt x="1307590" y="922668"/>
                  </a:lnTo>
                  <a:lnTo>
                    <a:pt x="1310451" y="941103"/>
                  </a:lnTo>
                  <a:lnTo>
                    <a:pt x="1314901" y="964305"/>
                  </a:lnTo>
                  <a:lnTo>
                    <a:pt x="1319987" y="991956"/>
                  </a:lnTo>
                  <a:lnTo>
                    <a:pt x="1333021" y="1054252"/>
                  </a:lnTo>
                  <a:lnTo>
                    <a:pt x="1347644" y="1121315"/>
                  </a:lnTo>
                  <a:lnTo>
                    <a:pt x="1374665" y="1241138"/>
                  </a:lnTo>
                  <a:lnTo>
                    <a:pt x="1386427" y="1293898"/>
                  </a:lnTo>
                  <a:lnTo>
                    <a:pt x="1430933" y="1032957"/>
                  </a:lnTo>
                  <a:lnTo>
                    <a:pt x="1404865" y="971297"/>
                  </a:lnTo>
                  <a:lnTo>
                    <a:pt x="1447781" y="930614"/>
                  </a:lnTo>
                  <a:lnTo>
                    <a:pt x="1461133" y="930614"/>
                  </a:lnTo>
                  <a:lnTo>
                    <a:pt x="1463994" y="930614"/>
                  </a:lnTo>
                  <a:lnTo>
                    <a:pt x="1477663" y="930614"/>
                  </a:lnTo>
                  <a:lnTo>
                    <a:pt x="1520897" y="971297"/>
                  </a:lnTo>
                  <a:lnTo>
                    <a:pt x="1506909" y="1001809"/>
                  </a:lnTo>
                  <a:lnTo>
                    <a:pt x="1498326" y="1023422"/>
                  </a:lnTo>
                  <a:lnTo>
                    <a:pt x="1495147" y="1030096"/>
                  </a:lnTo>
                  <a:lnTo>
                    <a:pt x="1494512" y="1032957"/>
                  </a:lnTo>
                  <a:lnTo>
                    <a:pt x="1496419" y="1044399"/>
                  </a:lnTo>
                  <a:lnTo>
                    <a:pt x="1501823" y="1073957"/>
                  </a:lnTo>
                  <a:lnTo>
                    <a:pt x="1517082" y="1163904"/>
                  </a:lnTo>
                  <a:lnTo>
                    <a:pt x="1538699" y="1293898"/>
                  </a:lnTo>
                  <a:lnTo>
                    <a:pt x="1551097" y="1241138"/>
                  </a:lnTo>
                  <a:lnTo>
                    <a:pt x="1577482" y="1121315"/>
                  </a:lnTo>
                  <a:lnTo>
                    <a:pt x="1592105" y="1054252"/>
                  </a:lnTo>
                  <a:lnTo>
                    <a:pt x="1605139" y="991956"/>
                  </a:lnTo>
                  <a:lnTo>
                    <a:pt x="1610543" y="964305"/>
                  </a:lnTo>
                  <a:lnTo>
                    <a:pt x="1614676" y="941103"/>
                  </a:lnTo>
                  <a:lnTo>
                    <a:pt x="1618172" y="922668"/>
                  </a:lnTo>
                  <a:lnTo>
                    <a:pt x="1619762" y="909637"/>
                  </a:lnTo>
                  <a:lnTo>
                    <a:pt x="1622623" y="910273"/>
                  </a:lnTo>
                  <a:lnTo>
                    <a:pt x="1627074" y="911544"/>
                  </a:lnTo>
                  <a:lnTo>
                    <a:pt x="1650280" y="918854"/>
                  </a:lnTo>
                  <a:lnTo>
                    <a:pt x="1679844" y="928389"/>
                  </a:lnTo>
                  <a:lnTo>
                    <a:pt x="1713859" y="939831"/>
                  </a:lnTo>
                  <a:lnTo>
                    <a:pt x="1750099" y="952545"/>
                  </a:lnTo>
                  <a:lnTo>
                    <a:pt x="1787928" y="966212"/>
                  </a:lnTo>
                  <a:lnTo>
                    <a:pt x="1806048" y="973522"/>
                  </a:lnTo>
                  <a:lnTo>
                    <a:pt x="1824168" y="980832"/>
                  </a:lnTo>
                  <a:lnTo>
                    <a:pt x="1841334" y="988142"/>
                  </a:lnTo>
                  <a:lnTo>
                    <a:pt x="1857547" y="995452"/>
                  </a:lnTo>
                  <a:lnTo>
                    <a:pt x="1872806" y="1002763"/>
                  </a:lnTo>
                  <a:lnTo>
                    <a:pt x="1886475" y="1009755"/>
                  </a:lnTo>
                  <a:lnTo>
                    <a:pt x="1896966" y="1020561"/>
                  </a:lnTo>
                  <a:lnTo>
                    <a:pt x="1902688" y="1027236"/>
                  </a:lnTo>
                  <a:lnTo>
                    <a:pt x="1908728" y="1034546"/>
                  </a:lnTo>
                  <a:lnTo>
                    <a:pt x="1915086" y="1042810"/>
                  </a:lnTo>
                  <a:lnTo>
                    <a:pt x="1921126" y="1052027"/>
                  </a:lnTo>
                  <a:lnTo>
                    <a:pt x="1927484" y="1062833"/>
                  </a:lnTo>
                  <a:lnTo>
                    <a:pt x="1933842" y="1074593"/>
                  </a:lnTo>
                  <a:lnTo>
                    <a:pt x="1939882" y="1088260"/>
                  </a:lnTo>
                  <a:lnTo>
                    <a:pt x="1945604" y="1103198"/>
                  </a:lnTo>
                  <a:lnTo>
                    <a:pt x="1948147" y="1111780"/>
                  </a:lnTo>
                  <a:lnTo>
                    <a:pt x="1951008" y="1120679"/>
                  </a:lnTo>
                  <a:lnTo>
                    <a:pt x="1953551" y="1129896"/>
                  </a:lnTo>
                  <a:lnTo>
                    <a:pt x="1956412" y="1139431"/>
                  </a:lnTo>
                  <a:lnTo>
                    <a:pt x="1958637" y="1149602"/>
                  </a:lnTo>
                  <a:lnTo>
                    <a:pt x="1960863" y="1160408"/>
                  </a:lnTo>
                  <a:lnTo>
                    <a:pt x="1963088" y="1171532"/>
                  </a:lnTo>
                  <a:lnTo>
                    <a:pt x="1964995" y="1183292"/>
                  </a:lnTo>
                  <a:lnTo>
                    <a:pt x="1966903" y="1195688"/>
                  </a:lnTo>
                  <a:lnTo>
                    <a:pt x="1968492" y="1208719"/>
                  </a:lnTo>
                  <a:lnTo>
                    <a:pt x="1970082" y="1222386"/>
                  </a:lnTo>
                  <a:lnTo>
                    <a:pt x="1971353" y="1236688"/>
                  </a:lnTo>
                  <a:lnTo>
                    <a:pt x="1971989" y="1247177"/>
                  </a:lnTo>
                  <a:lnTo>
                    <a:pt x="1972307" y="1266883"/>
                  </a:lnTo>
                  <a:lnTo>
                    <a:pt x="1973260" y="1326953"/>
                  </a:lnTo>
                  <a:lnTo>
                    <a:pt x="1974850" y="1481738"/>
                  </a:lnTo>
                  <a:lnTo>
                    <a:pt x="1951644" y="1484281"/>
                  </a:lnTo>
                  <a:lnTo>
                    <a:pt x="1929073" y="1487459"/>
                  </a:lnTo>
                  <a:lnTo>
                    <a:pt x="1906503" y="1489684"/>
                  </a:lnTo>
                  <a:lnTo>
                    <a:pt x="1883614" y="1491909"/>
                  </a:lnTo>
                  <a:lnTo>
                    <a:pt x="1836884" y="1495723"/>
                  </a:lnTo>
                  <a:lnTo>
                    <a:pt x="1786974" y="1499537"/>
                  </a:lnTo>
                  <a:lnTo>
                    <a:pt x="1786339" y="1378760"/>
                  </a:lnTo>
                  <a:lnTo>
                    <a:pt x="1786339" y="1291991"/>
                  </a:lnTo>
                  <a:lnTo>
                    <a:pt x="1786021" y="1285953"/>
                  </a:lnTo>
                  <a:lnTo>
                    <a:pt x="1785385" y="1279914"/>
                  </a:lnTo>
                  <a:lnTo>
                    <a:pt x="1784431" y="1268472"/>
                  </a:lnTo>
                  <a:lnTo>
                    <a:pt x="1782524" y="1257665"/>
                  </a:lnTo>
                  <a:lnTo>
                    <a:pt x="1779663" y="1247813"/>
                  </a:lnTo>
                  <a:lnTo>
                    <a:pt x="1776166" y="1238595"/>
                  </a:lnTo>
                  <a:lnTo>
                    <a:pt x="1772351" y="1229696"/>
                  </a:lnTo>
                  <a:lnTo>
                    <a:pt x="1768536" y="1221115"/>
                  </a:lnTo>
                  <a:lnTo>
                    <a:pt x="1764404" y="1213486"/>
                  </a:lnTo>
                  <a:lnTo>
                    <a:pt x="1764404" y="1504622"/>
                  </a:lnTo>
                  <a:lnTo>
                    <a:pt x="1729118" y="1506847"/>
                  </a:lnTo>
                  <a:lnTo>
                    <a:pt x="1692878" y="1508754"/>
                  </a:lnTo>
                  <a:lnTo>
                    <a:pt x="1655366" y="1510343"/>
                  </a:lnTo>
                  <a:lnTo>
                    <a:pt x="1616583" y="1511933"/>
                  </a:lnTo>
                  <a:lnTo>
                    <a:pt x="1577800" y="1512886"/>
                  </a:lnTo>
                  <a:lnTo>
                    <a:pt x="1538699" y="1513840"/>
                  </a:lnTo>
                  <a:lnTo>
                    <a:pt x="1500552" y="1514157"/>
                  </a:lnTo>
                  <a:lnTo>
                    <a:pt x="1462722" y="1514475"/>
                  </a:lnTo>
                  <a:lnTo>
                    <a:pt x="1424575" y="1514157"/>
                  </a:lnTo>
                  <a:lnTo>
                    <a:pt x="1386110" y="1513840"/>
                  </a:lnTo>
                  <a:lnTo>
                    <a:pt x="1346691" y="1512886"/>
                  </a:lnTo>
                  <a:lnTo>
                    <a:pt x="1307590" y="1511933"/>
                  </a:lnTo>
                  <a:lnTo>
                    <a:pt x="1268489" y="1510343"/>
                  </a:lnTo>
                  <a:lnTo>
                    <a:pt x="1230659" y="1508754"/>
                  </a:lnTo>
                  <a:lnTo>
                    <a:pt x="1193783" y="1506847"/>
                  </a:lnTo>
                  <a:lnTo>
                    <a:pt x="1158815" y="1504622"/>
                  </a:lnTo>
                  <a:lnTo>
                    <a:pt x="1158815" y="1213486"/>
                  </a:lnTo>
                  <a:lnTo>
                    <a:pt x="1155000" y="1222068"/>
                  </a:lnTo>
                  <a:lnTo>
                    <a:pt x="1150867" y="1230967"/>
                  </a:lnTo>
                  <a:lnTo>
                    <a:pt x="1146735" y="1240185"/>
                  </a:lnTo>
                  <a:lnTo>
                    <a:pt x="1142284" y="1250037"/>
                  </a:lnTo>
                  <a:lnTo>
                    <a:pt x="1138469" y="1260208"/>
                  </a:lnTo>
                  <a:lnTo>
                    <a:pt x="1137198" y="1265611"/>
                  </a:lnTo>
                  <a:lnTo>
                    <a:pt x="1135608" y="1271014"/>
                  </a:lnTo>
                  <a:lnTo>
                    <a:pt x="1134337" y="1276735"/>
                  </a:lnTo>
                  <a:lnTo>
                    <a:pt x="1133701" y="1282774"/>
                  </a:lnTo>
                  <a:lnTo>
                    <a:pt x="1133065" y="1289131"/>
                  </a:lnTo>
                  <a:lnTo>
                    <a:pt x="1132747" y="1295170"/>
                  </a:lnTo>
                  <a:lnTo>
                    <a:pt x="1132429" y="1381303"/>
                  </a:lnTo>
                  <a:lnTo>
                    <a:pt x="1131794" y="1502715"/>
                  </a:lnTo>
                  <a:lnTo>
                    <a:pt x="1106680" y="1500808"/>
                  </a:lnTo>
                  <a:lnTo>
                    <a:pt x="1083156" y="1498584"/>
                  </a:lnTo>
                  <a:lnTo>
                    <a:pt x="1060585" y="1495723"/>
                  </a:lnTo>
                  <a:lnTo>
                    <a:pt x="1038651" y="1493180"/>
                  </a:lnTo>
                  <a:lnTo>
                    <a:pt x="995417" y="1487777"/>
                  </a:lnTo>
                  <a:lnTo>
                    <a:pt x="950912" y="1481738"/>
                  </a:lnTo>
                  <a:lnTo>
                    <a:pt x="952183" y="1326953"/>
                  </a:lnTo>
                  <a:lnTo>
                    <a:pt x="952819" y="1266883"/>
                  </a:lnTo>
                  <a:lnTo>
                    <a:pt x="953455" y="1247177"/>
                  </a:lnTo>
                  <a:lnTo>
                    <a:pt x="954091" y="1236688"/>
                  </a:lnTo>
                  <a:lnTo>
                    <a:pt x="955044" y="1222386"/>
                  </a:lnTo>
                  <a:lnTo>
                    <a:pt x="956634" y="1208719"/>
                  </a:lnTo>
                  <a:lnTo>
                    <a:pt x="958223" y="1195688"/>
                  </a:lnTo>
                  <a:lnTo>
                    <a:pt x="960131" y="1183292"/>
                  </a:lnTo>
                  <a:lnTo>
                    <a:pt x="962038" y="1171532"/>
                  </a:lnTo>
                  <a:lnTo>
                    <a:pt x="964263" y="1160408"/>
                  </a:lnTo>
                  <a:lnTo>
                    <a:pt x="966489" y="1149602"/>
                  </a:lnTo>
                  <a:lnTo>
                    <a:pt x="969032" y="1139431"/>
                  </a:lnTo>
                  <a:lnTo>
                    <a:pt x="971575" y="1129896"/>
                  </a:lnTo>
                  <a:lnTo>
                    <a:pt x="974118" y="1120679"/>
                  </a:lnTo>
                  <a:lnTo>
                    <a:pt x="976979" y="1111780"/>
                  </a:lnTo>
                  <a:lnTo>
                    <a:pt x="979522" y="1103198"/>
                  </a:lnTo>
                  <a:lnTo>
                    <a:pt x="985244" y="1088260"/>
                  </a:lnTo>
                  <a:lnTo>
                    <a:pt x="991602" y="1074593"/>
                  </a:lnTo>
                  <a:lnTo>
                    <a:pt x="997960" y="1062833"/>
                  </a:lnTo>
                  <a:lnTo>
                    <a:pt x="1004000" y="1052027"/>
                  </a:lnTo>
                  <a:lnTo>
                    <a:pt x="1010358" y="1042810"/>
                  </a:lnTo>
                  <a:lnTo>
                    <a:pt x="1016398" y="1034546"/>
                  </a:lnTo>
                  <a:lnTo>
                    <a:pt x="1022438" y="1027236"/>
                  </a:lnTo>
                  <a:lnTo>
                    <a:pt x="1028160" y="1020561"/>
                  </a:lnTo>
                  <a:lnTo>
                    <a:pt x="1038651" y="1009755"/>
                  </a:lnTo>
                  <a:lnTo>
                    <a:pt x="1052320" y="1002763"/>
                  </a:lnTo>
                  <a:lnTo>
                    <a:pt x="1067261" y="995452"/>
                  </a:lnTo>
                  <a:lnTo>
                    <a:pt x="1083792" y="988142"/>
                  </a:lnTo>
                  <a:lnTo>
                    <a:pt x="1100958" y="980832"/>
                  </a:lnTo>
                  <a:lnTo>
                    <a:pt x="1119078" y="973522"/>
                  </a:lnTo>
                  <a:lnTo>
                    <a:pt x="1137516" y="966212"/>
                  </a:lnTo>
                  <a:lnTo>
                    <a:pt x="1174709" y="952545"/>
                  </a:lnTo>
                  <a:lnTo>
                    <a:pt x="1211268" y="939831"/>
                  </a:lnTo>
                  <a:lnTo>
                    <a:pt x="1245282" y="928389"/>
                  </a:lnTo>
                  <a:lnTo>
                    <a:pt x="1274847" y="918854"/>
                  </a:lnTo>
                  <a:lnTo>
                    <a:pt x="1298371" y="911544"/>
                  </a:lnTo>
                  <a:lnTo>
                    <a:pt x="1302821" y="910273"/>
                  </a:lnTo>
                  <a:lnTo>
                    <a:pt x="1305682" y="909637"/>
                  </a:lnTo>
                  <a:close/>
                  <a:moveTo>
                    <a:pt x="1453656" y="261937"/>
                  </a:moveTo>
                  <a:lnTo>
                    <a:pt x="1465744" y="261937"/>
                  </a:lnTo>
                  <a:lnTo>
                    <a:pt x="1477831" y="261937"/>
                  </a:lnTo>
                  <a:lnTo>
                    <a:pt x="1489600" y="263208"/>
                  </a:lnTo>
                  <a:lnTo>
                    <a:pt x="1501052" y="264798"/>
                  </a:lnTo>
                  <a:lnTo>
                    <a:pt x="1512185" y="267022"/>
                  </a:lnTo>
                  <a:lnTo>
                    <a:pt x="1523318" y="269565"/>
                  </a:lnTo>
                  <a:lnTo>
                    <a:pt x="1534133" y="273061"/>
                  </a:lnTo>
                  <a:lnTo>
                    <a:pt x="1544311" y="276875"/>
                  </a:lnTo>
                  <a:lnTo>
                    <a:pt x="1554490" y="281643"/>
                  </a:lnTo>
                  <a:lnTo>
                    <a:pt x="1564033" y="286410"/>
                  </a:lnTo>
                  <a:lnTo>
                    <a:pt x="1573575" y="291813"/>
                  </a:lnTo>
                  <a:lnTo>
                    <a:pt x="1582800" y="298170"/>
                  </a:lnTo>
                  <a:lnTo>
                    <a:pt x="1591388" y="304526"/>
                  </a:lnTo>
                  <a:lnTo>
                    <a:pt x="1599977" y="311519"/>
                  </a:lnTo>
                  <a:lnTo>
                    <a:pt x="1607929" y="319147"/>
                  </a:lnTo>
                  <a:lnTo>
                    <a:pt x="1615563" y="326775"/>
                  </a:lnTo>
                  <a:lnTo>
                    <a:pt x="1623197" y="335038"/>
                  </a:lnTo>
                  <a:lnTo>
                    <a:pt x="1630195" y="343937"/>
                  </a:lnTo>
                  <a:lnTo>
                    <a:pt x="1637193" y="352837"/>
                  </a:lnTo>
                  <a:lnTo>
                    <a:pt x="1643237" y="362372"/>
                  </a:lnTo>
                  <a:lnTo>
                    <a:pt x="1649280" y="372224"/>
                  </a:lnTo>
                  <a:lnTo>
                    <a:pt x="1654688" y="382713"/>
                  </a:lnTo>
                  <a:lnTo>
                    <a:pt x="1660095" y="392883"/>
                  </a:lnTo>
                  <a:lnTo>
                    <a:pt x="1664867" y="404007"/>
                  </a:lnTo>
                  <a:lnTo>
                    <a:pt x="1669320" y="415131"/>
                  </a:lnTo>
                  <a:lnTo>
                    <a:pt x="1673137" y="426573"/>
                  </a:lnTo>
                  <a:lnTo>
                    <a:pt x="1676636" y="438333"/>
                  </a:lnTo>
                  <a:lnTo>
                    <a:pt x="1679817" y="450411"/>
                  </a:lnTo>
                  <a:lnTo>
                    <a:pt x="1682361" y="462806"/>
                  </a:lnTo>
                  <a:lnTo>
                    <a:pt x="1684588" y="474884"/>
                  </a:lnTo>
                  <a:lnTo>
                    <a:pt x="1686497" y="487915"/>
                  </a:lnTo>
                  <a:lnTo>
                    <a:pt x="1687769" y="500628"/>
                  </a:lnTo>
                  <a:lnTo>
                    <a:pt x="1688405" y="513659"/>
                  </a:lnTo>
                  <a:lnTo>
                    <a:pt x="1694767" y="516202"/>
                  </a:lnTo>
                  <a:lnTo>
                    <a:pt x="1700492" y="519698"/>
                  </a:lnTo>
                  <a:lnTo>
                    <a:pt x="1702719" y="521605"/>
                  </a:lnTo>
                  <a:lnTo>
                    <a:pt x="1705264" y="523512"/>
                  </a:lnTo>
                  <a:lnTo>
                    <a:pt x="1707808" y="525736"/>
                  </a:lnTo>
                  <a:lnTo>
                    <a:pt x="1709717" y="528279"/>
                  </a:lnTo>
                  <a:lnTo>
                    <a:pt x="1711625" y="531140"/>
                  </a:lnTo>
                  <a:lnTo>
                    <a:pt x="1713534" y="534000"/>
                  </a:lnTo>
                  <a:lnTo>
                    <a:pt x="1714806" y="536860"/>
                  </a:lnTo>
                  <a:lnTo>
                    <a:pt x="1716397" y="540357"/>
                  </a:lnTo>
                  <a:lnTo>
                    <a:pt x="1717669" y="543853"/>
                  </a:lnTo>
                  <a:lnTo>
                    <a:pt x="1718623" y="547667"/>
                  </a:lnTo>
                  <a:lnTo>
                    <a:pt x="1719578" y="551799"/>
                  </a:lnTo>
                  <a:lnTo>
                    <a:pt x="1719896" y="556248"/>
                  </a:lnTo>
                  <a:lnTo>
                    <a:pt x="1720850" y="562923"/>
                  </a:lnTo>
                  <a:lnTo>
                    <a:pt x="1720850" y="570233"/>
                  </a:lnTo>
                  <a:lnTo>
                    <a:pt x="1719896" y="577543"/>
                  </a:lnTo>
                  <a:lnTo>
                    <a:pt x="1719260" y="585171"/>
                  </a:lnTo>
                  <a:lnTo>
                    <a:pt x="1717669" y="592481"/>
                  </a:lnTo>
                  <a:lnTo>
                    <a:pt x="1715442" y="599791"/>
                  </a:lnTo>
                  <a:lnTo>
                    <a:pt x="1712898" y="607101"/>
                  </a:lnTo>
                  <a:lnTo>
                    <a:pt x="1710035" y="614411"/>
                  </a:lnTo>
                  <a:lnTo>
                    <a:pt x="1706854" y="620768"/>
                  </a:lnTo>
                  <a:lnTo>
                    <a:pt x="1703037" y="627442"/>
                  </a:lnTo>
                  <a:lnTo>
                    <a:pt x="1699220" y="633481"/>
                  </a:lnTo>
                  <a:lnTo>
                    <a:pt x="1694767" y="639202"/>
                  </a:lnTo>
                  <a:lnTo>
                    <a:pt x="1689996" y="644287"/>
                  </a:lnTo>
                  <a:lnTo>
                    <a:pt x="1684588" y="648419"/>
                  </a:lnTo>
                  <a:lnTo>
                    <a:pt x="1679181" y="652233"/>
                  </a:lnTo>
                  <a:lnTo>
                    <a:pt x="1673455" y="655411"/>
                  </a:lnTo>
                  <a:lnTo>
                    <a:pt x="1670910" y="665900"/>
                  </a:lnTo>
                  <a:lnTo>
                    <a:pt x="1667729" y="676388"/>
                  </a:lnTo>
                  <a:lnTo>
                    <a:pt x="1664867" y="687194"/>
                  </a:lnTo>
                  <a:lnTo>
                    <a:pt x="1661050" y="697365"/>
                  </a:lnTo>
                  <a:lnTo>
                    <a:pt x="1657551" y="707853"/>
                  </a:lnTo>
                  <a:lnTo>
                    <a:pt x="1653097" y="717706"/>
                  </a:lnTo>
                  <a:lnTo>
                    <a:pt x="1648962" y="727559"/>
                  </a:lnTo>
                  <a:lnTo>
                    <a:pt x="1644827" y="737094"/>
                  </a:lnTo>
                  <a:lnTo>
                    <a:pt x="1640056" y="746947"/>
                  </a:lnTo>
                  <a:lnTo>
                    <a:pt x="1635284" y="756481"/>
                  </a:lnTo>
                  <a:lnTo>
                    <a:pt x="1629877" y="765699"/>
                  </a:lnTo>
                  <a:lnTo>
                    <a:pt x="1624469" y="774280"/>
                  </a:lnTo>
                  <a:lnTo>
                    <a:pt x="1618744" y="782861"/>
                  </a:lnTo>
                  <a:lnTo>
                    <a:pt x="1613018" y="791125"/>
                  </a:lnTo>
                  <a:lnTo>
                    <a:pt x="1606975" y="799389"/>
                  </a:lnTo>
                  <a:lnTo>
                    <a:pt x="1600613" y="807016"/>
                  </a:lnTo>
                  <a:lnTo>
                    <a:pt x="1593933" y="814327"/>
                  </a:lnTo>
                  <a:lnTo>
                    <a:pt x="1587253" y="821637"/>
                  </a:lnTo>
                  <a:lnTo>
                    <a:pt x="1579937" y="827993"/>
                  </a:lnTo>
                  <a:lnTo>
                    <a:pt x="1572621" y="834032"/>
                  </a:lnTo>
                  <a:lnTo>
                    <a:pt x="1564987" y="840389"/>
                  </a:lnTo>
                  <a:lnTo>
                    <a:pt x="1557353" y="845474"/>
                  </a:lnTo>
                  <a:lnTo>
                    <a:pt x="1549401" y="850559"/>
                  </a:lnTo>
                  <a:lnTo>
                    <a:pt x="1540812" y="855327"/>
                  </a:lnTo>
                  <a:lnTo>
                    <a:pt x="1532542" y="859141"/>
                  </a:lnTo>
                  <a:lnTo>
                    <a:pt x="1523636" y="862955"/>
                  </a:lnTo>
                  <a:lnTo>
                    <a:pt x="1514411" y="865815"/>
                  </a:lnTo>
                  <a:lnTo>
                    <a:pt x="1505187" y="868040"/>
                  </a:lnTo>
                  <a:lnTo>
                    <a:pt x="1495644" y="870583"/>
                  </a:lnTo>
                  <a:lnTo>
                    <a:pt x="1486101" y="872172"/>
                  </a:lnTo>
                  <a:lnTo>
                    <a:pt x="1475923" y="872807"/>
                  </a:lnTo>
                  <a:lnTo>
                    <a:pt x="1465744" y="873125"/>
                  </a:lnTo>
                  <a:lnTo>
                    <a:pt x="1455565" y="872807"/>
                  </a:lnTo>
                  <a:lnTo>
                    <a:pt x="1445386" y="872172"/>
                  </a:lnTo>
                  <a:lnTo>
                    <a:pt x="1435525" y="870583"/>
                  </a:lnTo>
                  <a:lnTo>
                    <a:pt x="1426301" y="868676"/>
                  </a:lnTo>
                  <a:lnTo>
                    <a:pt x="1417076" y="865815"/>
                  </a:lnTo>
                  <a:lnTo>
                    <a:pt x="1407852" y="862955"/>
                  </a:lnTo>
                  <a:lnTo>
                    <a:pt x="1399263" y="859459"/>
                  </a:lnTo>
                  <a:lnTo>
                    <a:pt x="1390675" y="855327"/>
                  </a:lnTo>
                  <a:lnTo>
                    <a:pt x="1382405" y="850559"/>
                  </a:lnTo>
                  <a:lnTo>
                    <a:pt x="1374771" y="846110"/>
                  </a:lnTo>
                  <a:lnTo>
                    <a:pt x="1366500" y="840707"/>
                  </a:lnTo>
                  <a:lnTo>
                    <a:pt x="1359184" y="834350"/>
                  </a:lnTo>
                  <a:lnTo>
                    <a:pt x="1351868" y="828311"/>
                  </a:lnTo>
                  <a:lnTo>
                    <a:pt x="1344871" y="821955"/>
                  </a:lnTo>
                  <a:lnTo>
                    <a:pt x="1337873" y="814962"/>
                  </a:lnTo>
                  <a:lnTo>
                    <a:pt x="1331193" y="807652"/>
                  </a:lnTo>
                  <a:lnTo>
                    <a:pt x="1325149" y="800024"/>
                  </a:lnTo>
                  <a:lnTo>
                    <a:pt x="1319105" y="792078"/>
                  </a:lnTo>
                  <a:lnTo>
                    <a:pt x="1313062" y="783815"/>
                  </a:lnTo>
                  <a:lnTo>
                    <a:pt x="1307654" y="775233"/>
                  </a:lnTo>
                  <a:lnTo>
                    <a:pt x="1302247" y="766334"/>
                  </a:lnTo>
                  <a:lnTo>
                    <a:pt x="1296840" y="757435"/>
                  </a:lnTo>
                  <a:lnTo>
                    <a:pt x="1291750" y="748218"/>
                  </a:lnTo>
                  <a:lnTo>
                    <a:pt x="1287297" y="738683"/>
                  </a:lnTo>
                  <a:lnTo>
                    <a:pt x="1283162" y="729148"/>
                  </a:lnTo>
                  <a:lnTo>
                    <a:pt x="1278709" y="719295"/>
                  </a:lnTo>
                  <a:lnTo>
                    <a:pt x="1274573" y="709443"/>
                  </a:lnTo>
                  <a:lnTo>
                    <a:pt x="1270756" y="698954"/>
                  </a:lnTo>
                  <a:lnTo>
                    <a:pt x="1267257" y="688466"/>
                  </a:lnTo>
                  <a:lnTo>
                    <a:pt x="1264395" y="678295"/>
                  </a:lnTo>
                  <a:lnTo>
                    <a:pt x="1261214" y="667807"/>
                  </a:lnTo>
                  <a:lnTo>
                    <a:pt x="1258033" y="657318"/>
                  </a:lnTo>
                  <a:lnTo>
                    <a:pt x="1255170" y="656047"/>
                  </a:lnTo>
                  <a:lnTo>
                    <a:pt x="1251989" y="654776"/>
                  </a:lnTo>
                  <a:lnTo>
                    <a:pt x="1248808" y="653504"/>
                  </a:lnTo>
                  <a:lnTo>
                    <a:pt x="1245946" y="651915"/>
                  </a:lnTo>
                  <a:lnTo>
                    <a:pt x="1240220" y="647783"/>
                  </a:lnTo>
                  <a:lnTo>
                    <a:pt x="1234812" y="642698"/>
                  </a:lnTo>
                  <a:lnTo>
                    <a:pt x="1229723" y="637295"/>
                  </a:lnTo>
                  <a:lnTo>
                    <a:pt x="1225270" y="631256"/>
                  </a:lnTo>
                  <a:lnTo>
                    <a:pt x="1220817" y="624582"/>
                  </a:lnTo>
                  <a:lnTo>
                    <a:pt x="1217000" y="617907"/>
                  </a:lnTo>
                  <a:lnTo>
                    <a:pt x="1214137" y="609962"/>
                  </a:lnTo>
                  <a:lnTo>
                    <a:pt x="1210956" y="602334"/>
                  </a:lnTo>
                  <a:lnTo>
                    <a:pt x="1208729" y="594706"/>
                  </a:lnTo>
                  <a:lnTo>
                    <a:pt x="1207139" y="587078"/>
                  </a:lnTo>
                  <a:lnTo>
                    <a:pt x="1205548" y="579132"/>
                  </a:lnTo>
                  <a:lnTo>
                    <a:pt x="1205230" y="571186"/>
                  </a:lnTo>
                  <a:lnTo>
                    <a:pt x="1204912" y="563558"/>
                  </a:lnTo>
                  <a:lnTo>
                    <a:pt x="1205548" y="556248"/>
                  </a:lnTo>
                  <a:lnTo>
                    <a:pt x="1206503" y="551481"/>
                  </a:lnTo>
                  <a:lnTo>
                    <a:pt x="1207139" y="547031"/>
                  </a:lnTo>
                  <a:lnTo>
                    <a:pt x="1208411" y="542581"/>
                  </a:lnTo>
                  <a:lnTo>
                    <a:pt x="1209684" y="538767"/>
                  </a:lnTo>
                  <a:lnTo>
                    <a:pt x="1211274" y="534954"/>
                  </a:lnTo>
                  <a:lnTo>
                    <a:pt x="1213183" y="532093"/>
                  </a:lnTo>
                  <a:lnTo>
                    <a:pt x="1215727" y="528915"/>
                  </a:lnTo>
                  <a:lnTo>
                    <a:pt x="1217954" y="525736"/>
                  </a:lnTo>
                  <a:lnTo>
                    <a:pt x="1220180" y="523512"/>
                  </a:lnTo>
                  <a:lnTo>
                    <a:pt x="1222725" y="521287"/>
                  </a:lnTo>
                  <a:lnTo>
                    <a:pt x="1225906" y="519062"/>
                  </a:lnTo>
                  <a:lnTo>
                    <a:pt x="1229087" y="517155"/>
                  </a:lnTo>
                  <a:lnTo>
                    <a:pt x="1232586" y="515566"/>
                  </a:lnTo>
                  <a:lnTo>
                    <a:pt x="1235449" y="513977"/>
                  </a:lnTo>
                  <a:lnTo>
                    <a:pt x="1239266" y="512705"/>
                  </a:lnTo>
                  <a:lnTo>
                    <a:pt x="1242765" y="511752"/>
                  </a:lnTo>
                  <a:lnTo>
                    <a:pt x="1244037" y="498721"/>
                  </a:lnTo>
                  <a:lnTo>
                    <a:pt x="1244991" y="486008"/>
                  </a:lnTo>
                  <a:lnTo>
                    <a:pt x="1246900" y="473294"/>
                  </a:lnTo>
                  <a:lnTo>
                    <a:pt x="1249445" y="461217"/>
                  </a:lnTo>
                  <a:lnTo>
                    <a:pt x="1251989" y="448821"/>
                  </a:lnTo>
                  <a:lnTo>
                    <a:pt x="1255170" y="437062"/>
                  </a:lnTo>
                  <a:lnTo>
                    <a:pt x="1258987" y="425302"/>
                  </a:lnTo>
                  <a:lnTo>
                    <a:pt x="1262804" y="413542"/>
                  </a:lnTo>
                  <a:lnTo>
                    <a:pt x="1266939" y="402736"/>
                  </a:lnTo>
                  <a:lnTo>
                    <a:pt x="1272029" y="391930"/>
                  </a:lnTo>
                  <a:lnTo>
                    <a:pt x="1276800" y="381441"/>
                  </a:lnTo>
                  <a:lnTo>
                    <a:pt x="1282526" y="371271"/>
                  </a:lnTo>
                  <a:lnTo>
                    <a:pt x="1288251" y="361736"/>
                  </a:lnTo>
                  <a:lnTo>
                    <a:pt x="1294931" y="351883"/>
                  </a:lnTo>
                  <a:lnTo>
                    <a:pt x="1301293" y="343302"/>
                  </a:lnTo>
                  <a:lnTo>
                    <a:pt x="1308609" y="334402"/>
                  </a:lnTo>
                  <a:lnTo>
                    <a:pt x="1315925" y="326457"/>
                  </a:lnTo>
                  <a:lnTo>
                    <a:pt x="1323559" y="318193"/>
                  </a:lnTo>
                  <a:lnTo>
                    <a:pt x="1332147" y="311201"/>
                  </a:lnTo>
                  <a:lnTo>
                    <a:pt x="1340417" y="304209"/>
                  </a:lnTo>
                  <a:lnTo>
                    <a:pt x="1349324" y="297534"/>
                  </a:lnTo>
                  <a:lnTo>
                    <a:pt x="1358230" y="291813"/>
                  </a:lnTo>
                  <a:lnTo>
                    <a:pt x="1367773" y="286092"/>
                  </a:lnTo>
                  <a:lnTo>
                    <a:pt x="1377315" y="281325"/>
                  </a:lnTo>
                  <a:lnTo>
                    <a:pt x="1387176" y="276875"/>
                  </a:lnTo>
                  <a:lnTo>
                    <a:pt x="1397673" y="273061"/>
                  </a:lnTo>
                  <a:lnTo>
                    <a:pt x="1408488" y="269565"/>
                  </a:lnTo>
                  <a:lnTo>
                    <a:pt x="1419303" y="267022"/>
                  </a:lnTo>
                  <a:lnTo>
                    <a:pt x="1430436" y="264798"/>
                  </a:lnTo>
                  <a:lnTo>
                    <a:pt x="1442205" y="263208"/>
                  </a:lnTo>
                  <a:lnTo>
                    <a:pt x="1453656" y="261937"/>
                  </a:lnTo>
                  <a:close/>
                  <a:moveTo>
                    <a:pt x="767182" y="119062"/>
                  </a:moveTo>
                  <a:lnTo>
                    <a:pt x="746542" y="795338"/>
                  </a:lnTo>
                  <a:lnTo>
                    <a:pt x="119396" y="795338"/>
                  </a:lnTo>
                  <a:lnTo>
                    <a:pt x="119396" y="3073718"/>
                  </a:lnTo>
                  <a:lnTo>
                    <a:pt x="119396" y="3077210"/>
                  </a:lnTo>
                  <a:lnTo>
                    <a:pt x="119713" y="3080068"/>
                  </a:lnTo>
                  <a:lnTo>
                    <a:pt x="120666" y="3083560"/>
                  </a:lnTo>
                  <a:lnTo>
                    <a:pt x="121619" y="3086100"/>
                  </a:lnTo>
                  <a:lnTo>
                    <a:pt x="123206" y="3089275"/>
                  </a:lnTo>
                  <a:lnTo>
                    <a:pt x="124794" y="3092133"/>
                  </a:lnTo>
                  <a:lnTo>
                    <a:pt x="126699" y="3094673"/>
                  </a:lnTo>
                  <a:lnTo>
                    <a:pt x="128922" y="3096895"/>
                  </a:lnTo>
                  <a:lnTo>
                    <a:pt x="131780" y="3099118"/>
                  </a:lnTo>
                  <a:lnTo>
                    <a:pt x="134003" y="3101023"/>
                  </a:lnTo>
                  <a:lnTo>
                    <a:pt x="136543" y="3102610"/>
                  </a:lnTo>
                  <a:lnTo>
                    <a:pt x="139718" y="3104198"/>
                  </a:lnTo>
                  <a:lnTo>
                    <a:pt x="142894" y="3105468"/>
                  </a:lnTo>
                  <a:lnTo>
                    <a:pt x="145752" y="3106103"/>
                  </a:lnTo>
                  <a:lnTo>
                    <a:pt x="149245" y="3106420"/>
                  </a:lnTo>
                  <a:lnTo>
                    <a:pt x="152420" y="3106738"/>
                  </a:lnTo>
                  <a:lnTo>
                    <a:pt x="2224068" y="3106738"/>
                  </a:lnTo>
                  <a:lnTo>
                    <a:pt x="2227243" y="3106420"/>
                  </a:lnTo>
                  <a:lnTo>
                    <a:pt x="2230736" y="3106103"/>
                  </a:lnTo>
                  <a:lnTo>
                    <a:pt x="2233594" y="3105468"/>
                  </a:lnTo>
                  <a:lnTo>
                    <a:pt x="2236769" y="3104198"/>
                  </a:lnTo>
                  <a:lnTo>
                    <a:pt x="2239310" y="3102610"/>
                  </a:lnTo>
                  <a:lnTo>
                    <a:pt x="2242168" y="3101023"/>
                  </a:lnTo>
                  <a:lnTo>
                    <a:pt x="2244708" y="3099118"/>
                  </a:lnTo>
                  <a:lnTo>
                    <a:pt x="2247566" y="3096895"/>
                  </a:lnTo>
                  <a:lnTo>
                    <a:pt x="2249471" y="3094673"/>
                  </a:lnTo>
                  <a:lnTo>
                    <a:pt x="2251694" y="3092133"/>
                  </a:lnTo>
                  <a:lnTo>
                    <a:pt x="2253282" y="3089275"/>
                  </a:lnTo>
                  <a:lnTo>
                    <a:pt x="2254552" y="3086100"/>
                  </a:lnTo>
                  <a:lnTo>
                    <a:pt x="2255822" y="3083560"/>
                  </a:lnTo>
                  <a:lnTo>
                    <a:pt x="2256774" y="3080068"/>
                  </a:lnTo>
                  <a:lnTo>
                    <a:pt x="2257092" y="3077210"/>
                  </a:lnTo>
                  <a:lnTo>
                    <a:pt x="2257092" y="3073718"/>
                  </a:lnTo>
                  <a:lnTo>
                    <a:pt x="2257092" y="152400"/>
                  </a:lnTo>
                  <a:lnTo>
                    <a:pt x="2257092" y="148907"/>
                  </a:lnTo>
                  <a:lnTo>
                    <a:pt x="2256774" y="146050"/>
                  </a:lnTo>
                  <a:lnTo>
                    <a:pt x="2255504" y="142875"/>
                  </a:lnTo>
                  <a:lnTo>
                    <a:pt x="2254234" y="139700"/>
                  </a:lnTo>
                  <a:lnTo>
                    <a:pt x="2253282" y="136842"/>
                  </a:lnTo>
                  <a:lnTo>
                    <a:pt x="2251376" y="133985"/>
                  </a:lnTo>
                  <a:lnTo>
                    <a:pt x="2249471" y="131445"/>
                  </a:lnTo>
                  <a:lnTo>
                    <a:pt x="2247566" y="128905"/>
                  </a:lnTo>
                  <a:lnTo>
                    <a:pt x="2244708" y="126682"/>
                  </a:lnTo>
                  <a:lnTo>
                    <a:pt x="2242168" y="124777"/>
                  </a:lnTo>
                  <a:lnTo>
                    <a:pt x="2239310" y="123190"/>
                  </a:lnTo>
                  <a:lnTo>
                    <a:pt x="2236769" y="121920"/>
                  </a:lnTo>
                  <a:lnTo>
                    <a:pt x="2233594" y="120650"/>
                  </a:lnTo>
                  <a:lnTo>
                    <a:pt x="2230736" y="120015"/>
                  </a:lnTo>
                  <a:lnTo>
                    <a:pt x="2227243" y="119380"/>
                  </a:lnTo>
                  <a:lnTo>
                    <a:pt x="2224068" y="119062"/>
                  </a:lnTo>
                  <a:lnTo>
                    <a:pt x="767182" y="119062"/>
                  </a:lnTo>
                  <a:close/>
                  <a:moveTo>
                    <a:pt x="688114" y="0"/>
                  </a:moveTo>
                  <a:lnTo>
                    <a:pt x="2224068" y="0"/>
                  </a:lnTo>
                  <a:lnTo>
                    <a:pt x="2231688" y="635"/>
                  </a:lnTo>
                  <a:lnTo>
                    <a:pt x="2239310" y="952"/>
                  </a:lnTo>
                  <a:lnTo>
                    <a:pt x="2246931" y="2222"/>
                  </a:lnTo>
                  <a:lnTo>
                    <a:pt x="2254552" y="3175"/>
                  </a:lnTo>
                  <a:lnTo>
                    <a:pt x="2261855" y="5080"/>
                  </a:lnTo>
                  <a:lnTo>
                    <a:pt x="2269159" y="6985"/>
                  </a:lnTo>
                  <a:lnTo>
                    <a:pt x="2276144" y="9207"/>
                  </a:lnTo>
                  <a:lnTo>
                    <a:pt x="2283130" y="12382"/>
                  </a:lnTo>
                  <a:lnTo>
                    <a:pt x="2289799" y="15557"/>
                  </a:lnTo>
                  <a:lnTo>
                    <a:pt x="2296467" y="18415"/>
                  </a:lnTo>
                  <a:lnTo>
                    <a:pt x="2302818" y="22225"/>
                  </a:lnTo>
                  <a:lnTo>
                    <a:pt x="2309169" y="26035"/>
                  </a:lnTo>
                  <a:lnTo>
                    <a:pt x="2315202" y="30480"/>
                  </a:lnTo>
                  <a:lnTo>
                    <a:pt x="2320918" y="34925"/>
                  </a:lnTo>
                  <a:lnTo>
                    <a:pt x="2326316" y="40005"/>
                  </a:lnTo>
                  <a:lnTo>
                    <a:pt x="2331714" y="44767"/>
                  </a:lnTo>
                  <a:lnTo>
                    <a:pt x="2336478" y="50165"/>
                  </a:lnTo>
                  <a:lnTo>
                    <a:pt x="2341241" y="55562"/>
                  </a:lnTo>
                  <a:lnTo>
                    <a:pt x="2345686" y="61277"/>
                  </a:lnTo>
                  <a:lnTo>
                    <a:pt x="2350132" y="67627"/>
                  </a:lnTo>
                  <a:lnTo>
                    <a:pt x="2354260" y="73660"/>
                  </a:lnTo>
                  <a:lnTo>
                    <a:pt x="2357753" y="79692"/>
                  </a:lnTo>
                  <a:lnTo>
                    <a:pt x="2360928" y="86677"/>
                  </a:lnTo>
                  <a:lnTo>
                    <a:pt x="2364104" y="93027"/>
                  </a:lnTo>
                  <a:lnTo>
                    <a:pt x="2366962" y="100012"/>
                  </a:lnTo>
                  <a:lnTo>
                    <a:pt x="2369184" y="107315"/>
                  </a:lnTo>
                  <a:lnTo>
                    <a:pt x="2371407" y="114617"/>
                  </a:lnTo>
                  <a:lnTo>
                    <a:pt x="2372995" y="121920"/>
                  </a:lnTo>
                  <a:lnTo>
                    <a:pt x="2374583" y="129540"/>
                  </a:lnTo>
                  <a:lnTo>
                    <a:pt x="2375218" y="137160"/>
                  </a:lnTo>
                  <a:lnTo>
                    <a:pt x="2375853" y="144780"/>
                  </a:lnTo>
                  <a:lnTo>
                    <a:pt x="2376488" y="152400"/>
                  </a:lnTo>
                  <a:lnTo>
                    <a:pt x="2376488" y="3073718"/>
                  </a:lnTo>
                  <a:lnTo>
                    <a:pt x="2375853" y="3081338"/>
                  </a:lnTo>
                  <a:lnTo>
                    <a:pt x="2375218" y="3089275"/>
                  </a:lnTo>
                  <a:lnTo>
                    <a:pt x="2374583" y="3096895"/>
                  </a:lnTo>
                  <a:lnTo>
                    <a:pt x="2372995" y="3104198"/>
                  </a:lnTo>
                  <a:lnTo>
                    <a:pt x="2371407" y="3111500"/>
                  </a:lnTo>
                  <a:lnTo>
                    <a:pt x="2369184" y="3118803"/>
                  </a:lnTo>
                  <a:lnTo>
                    <a:pt x="2366962" y="3126105"/>
                  </a:lnTo>
                  <a:lnTo>
                    <a:pt x="2364104" y="3132773"/>
                  </a:lnTo>
                  <a:lnTo>
                    <a:pt x="2360928" y="3139758"/>
                  </a:lnTo>
                  <a:lnTo>
                    <a:pt x="2357753" y="3146425"/>
                  </a:lnTo>
                  <a:lnTo>
                    <a:pt x="2354260" y="3152458"/>
                  </a:lnTo>
                  <a:lnTo>
                    <a:pt x="2350132" y="3158490"/>
                  </a:lnTo>
                  <a:lnTo>
                    <a:pt x="2345686" y="3164523"/>
                  </a:lnTo>
                  <a:lnTo>
                    <a:pt x="2341241" y="3170238"/>
                  </a:lnTo>
                  <a:lnTo>
                    <a:pt x="2336478" y="3176270"/>
                  </a:lnTo>
                  <a:lnTo>
                    <a:pt x="2331714" y="3181033"/>
                  </a:lnTo>
                  <a:lnTo>
                    <a:pt x="2326316" y="3186113"/>
                  </a:lnTo>
                  <a:lnTo>
                    <a:pt x="2320918" y="3191193"/>
                  </a:lnTo>
                  <a:lnTo>
                    <a:pt x="2315202" y="3195638"/>
                  </a:lnTo>
                  <a:lnTo>
                    <a:pt x="2309169" y="3199765"/>
                  </a:lnTo>
                  <a:lnTo>
                    <a:pt x="2302818" y="3203575"/>
                  </a:lnTo>
                  <a:lnTo>
                    <a:pt x="2296467" y="3207385"/>
                  </a:lnTo>
                  <a:lnTo>
                    <a:pt x="2289799" y="3210878"/>
                  </a:lnTo>
                  <a:lnTo>
                    <a:pt x="2283130" y="3214053"/>
                  </a:lnTo>
                  <a:lnTo>
                    <a:pt x="2276144" y="3216593"/>
                  </a:lnTo>
                  <a:lnTo>
                    <a:pt x="2269159" y="3218815"/>
                  </a:lnTo>
                  <a:lnTo>
                    <a:pt x="2261855" y="3221038"/>
                  </a:lnTo>
                  <a:lnTo>
                    <a:pt x="2254552" y="3222943"/>
                  </a:lnTo>
                  <a:lnTo>
                    <a:pt x="2246931" y="3223895"/>
                  </a:lnTo>
                  <a:lnTo>
                    <a:pt x="2239310" y="3225165"/>
                  </a:lnTo>
                  <a:lnTo>
                    <a:pt x="2231688" y="3225483"/>
                  </a:lnTo>
                  <a:lnTo>
                    <a:pt x="2224068" y="3225800"/>
                  </a:lnTo>
                  <a:lnTo>
                    <a:pt x="152420" y="3225800"/>
                  </a:lnTo>
                  <a:lnTo>
                    <a:pt x="144799" y="3225483"/>
                  </a:lnTo>
                  <a:lnTo>
                    <a:pt x="137178" y="3225165"/>
                  </a:lnTo>
                  <a:lnTo>
                    <a:pt x="129557" y="3223895"/>
                  </a:lnTo>
                  <a:lnTo>
                    <a:pt x="121619" y="3222943"/>
                  </a:lnTo>
                  <a:lnTo>
                    <a:pt x="114633" y="3221038"/>
                  </a:lnTo>
                  <a:lnTo>
                    <a:pt x="107329" y="3218815"/>
                  </a:lnTo>
                  <a:lnTo>
                    <a:pt x="100343" y="3216593"/>
                  </a:lnTo>
                  <a:lnTo>
                    <a:pt x="93040" y="3214053"/>
                  </a:lnTo>
                  <a:lnTo>
                    <a:pt x="86689" y="3210878"/>
                  </a:lnTo>
                  <a:lnTo>
                    <a:pt x="80020" y="3207385"/>
                  </a:lnTo>
                  <a:lnTo>
                    <a:pt x="73670" y="3203575"/>
                  </a:lnTo>
                  <a:lnTo>
                    <a:pt x="67319" y="3199765"/>
                  </a:lnTo>
                  <a:lnTo>
                    <a:pt x="61285" y="3195638"/>
                  </a:lnTo>
                  <a:lnTo>
                    <a:pt x="55570" y="3191193"/>
                  </a:lnTo>
                  <a:lnTo>
                    <a:pt x="50171" y="3186430"/>
                  </a:lnTo>
                  <a:lnTo>
                    <a:pt x="44773" y="3181033"/>
                  </a:lnTo>
                  <a:lnTo>
                    <a:pt x="40010" y="3176270"/>
                  </a:lnTo>
                  <a:lnTo>
                    <a:pt x="34929" y="3170238"/>
                  </a:lnTo>
                  <a:lnTo>
                    <a:pt x="30801" y="3164523"/>
                  </a:lnTo>
                  <a:lnTo>
                    <a:pt x="26038" y="3158808"/>
                  </a:lnTo>
                  <a:lnTo>
                    <a:pt x="22228" y="3152458"/>
                  </a:lnTo>
                  <a:lnTo>
                    <a:pt x="18735" y="3146425"/>
                  </a:lnTo>
                  <a:lnTo>
                    <a:pt x="15242" y="3139758"/>
                  </a:lnTo>
                  <a:lnTo>
                    <a:pt x="12384" y="3132773"/>
                  </a:lnTo>
                  <a:lnTo>
                    <a:pt x="9526" y="3126105"/>
                  </a:lnTo>
                  <a:lnTo>
                    <a:pt x="6986" y="3118803"/>
                  </a:lnTo>
                  <a:lnTo>
                    <a:pt x="5080" y="3111818"/>
                  </a:lnTo>
                  <a:lnTo>
                    <a:pt x="3175" y="3104198"/>
                  </a:lnTo>
                  <a:lnTo>
                    <a:pt x="1905" y="3096895"/>
                  </a:lnTo>
                  <a:lnTo>
                    <a:pt x="952" y="3089275"/>
                  </a:lnTo>
                  <a:lnTo>
                    <a:pt x="317" y="3081338"/>
                  </a:lnTo>
                  <a:lnTo>
                    <a:pt x="0" y="3073718"/>
                  </a:lnTo>
                  <a:lnTo>
                    <a:pt x="0" y="743268"/>
                  </a:lnTo>
                  <a:lnTo>
                    <a:pt x="688114"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143">
                <a:solidFill>
                  <a:srgbClr val="FFFFFF"/>
                </a:solidFill>
              </a:endParaRPr>
            </a:p>
          </p:txBody>
        </p:sp>
        <p:sp>
          <p:nvSpPr>
            <p:cNvPr id="14" name="TextBox 47"/>
            <p:cNvSpPr txBox="1"/>
            <p:nvPr/>
          </p:nvSpPr>
          <p:spPr>
            <a:xfrm>
              <a:off x="5037504" y="1848400"/>
              <a:ext cx="2419974" cy="400110"/>
            </a:xfrm>
            <a:prstGeom prst="rect">
              <a:avLst/>
            </a:prstGeom>
            <a:noFill/>
          </p:spPr>
          <p:txBody>
            <a:bodyPr wrap="square" rtlCol="0">
              <a:spAutoFit/>
            </a:bodyPr>
            <a:lstStyle/>
            <a:p>
              <a:r>
                <a:rPr lang="zh-CN" altLang="en-US" sz="2000" b="1" dirty="0" smtClean="0">
                  <a:solidFill>
                    <a:srgbClr val="3D3D3E"/>
                  </a:solidFill>
                  <a:latin typeface="微软雅黑" pitchFamily="34" charset="-122"/>
                  <a:ea typeface="微软雅黑" pitchFamily="34" charset="-122"/>
                </a:rPr>
                <a:t>立项澄清</a:t>
              </a:r>
              <a:endParaRPr lang="zh-CN" altLang="en-US" sz="2000" b="1" dirty="0">
                <a:solidFill>
                  <a:srgbClr val="3D3D3E"/>
                </a:solidFill>
                <a:latin typeface="微软雅黑" pitchFamily="34" charset="-122"/>
                <a:ea typeface="微软雅黑" pitchFamily="34" charset="-122"/>
              </a:endParaRPr>
            </a:p>
          </p:txBody>
        </p:sp>
      </p:grpSp>
      <p:sp>
        <p:nvSpPr>
          <p:cNvPr id="15" name="文本占位符 21"/>
          <p:cNvSpPr txBox="1">
            <a:spLocks/>
          </p:cNvSpPr>
          <p:nvPr/>
        </p:nvSpPr>
        <p:spPr>
          <a:xfrm>
            <a:off x="4326866" y="987112"/>
            <a:ext cx="1423940" cy="392845"/>
          </a:xfrm>
          <a:prstGeom prst="rect">
            <a:avLst/>
          </a:prstGeom>
          <a:ln>
            <a:solidFill>
              <a:schemeClr val="bg1">
                <a:lumMod val="75000"/>
              </a:schemeClr>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lang="zh-CN" altLang="en-US" sz="2000" b="1" kern="1200" dirty="0" smtClean="0">
                <a:solidFill>
                  <a:srgbClr val="EF9C07"/>
                </a:solidFill>
                <a:latin typeface="微软雅黑" panose="020B0503020204020204" pitchFamily="34" charset="-122"/>
                <a:ea typeface="微软雅黑" panose="020B0503020204020204" pitchFamily="34" charset="-122"/>
                <a:cs typeface="+mn-cs"/>
              </a:defRPr>
            </a:lvl1pPr>
            <a:lvl2pPr marL="534327" indent="0" algn="l" defTabSz="914400" rtl="0" eaLnBrk="1" latinLnBrk="0" hangingPunct="1">
              <a:lnSpc>
                <a:spcPct val="90000"/>
              </a:lnSpc>
              <a:spcBef>
                <a:spcPts val="500"/>
              </a:spcBef>
              <a:buFont typeface="Arial" panose="020B0604020202020204" pitchFamily="34" charset="0"/>
              <a:buNone/>
              <a:defRPr sz="1731" b="1" kern="1200">
                <a:solidFill>
                  <a:srgbClr val="E74E09"/>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dirty="0" smtClean="0"/>
              <a:t>普通项目</a:t>
            </a:r>
            <a:endParaRPr lang="zh-CN" altLang="en-US" dirty="0"/>
          </a:p>
        </p:txBody>
      </p:sp>
    </p:spTree>
    <p:extLst>
      <p:ext uri="{BB962C8B-B14F-4D97-AF65-F5344CB8AC3E}">
        <p14:creationId xmlns:p14="http://schemas.microsoft.com/office/powerpoint/2010/main" val="307000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wipe(left)">
                                      <p:cBhvr>
                                        <p:cTn id="7" dur="500"/>
                                        <p:tgtEl>
                                          <p:spTgt spid="1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1834</Words>
  <Application>Microsoft Office PowerPoint</Application>
  <PresentationFormat>自定义</PresentationFormat>
  <Paragraphs>211</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    由于目前事业部或研发体系存在组织机构调动、人员变化的问题。对现有研发体系的立项流程存在疑惑，部分人员认为研发项目立项周期过长，影响立项进度，给各事业部造成困扰。      为此研发管理中心起草了此文档对研发的立项过程进行澄清，目的是为了让大家进行一步了解研发的开发模型及不同类型的项目立项过程及立项的周期说明。同步也希望通过澄清的过程，搜集意见与建议，对流程进一步提升和优化，更高效的为大家服务，提高大家工作效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叶怡琼</dc:creator>
  <cp:lastModifiedBy>Windows 用户</cp:lastModifiedBy>
  <cp:revision>84</cp:revision>
  <dcterms:created xsi:type="dcterms:W3CDTF">2016-11-24T05:17:16Z</dcterms:created>
  <dcterms:modified xsi:type="dcterms:W3CDTF">2017-03-17T08:43:34Z</dcterms:modified>
</cp:coreProperties>
</file>